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339" r:id="rId4"/>
    <p:sldId id="336" r:id="rId5"/>
    <p:sldId id="326" r:id="rId6"/>
    <p:sldId id="338" r:id="rId7"/>
    <p:sldId id="337" r:id="rId8"/>
    <p:sldId id="327" r:id="rId9"/>
    <p:sldId id="281" r:id="rId10"/>
    <p:sldId id="340" r:id="rId11"/>
    <p:sldId id="286" r:id="rId12"/>
    <p:sldId id="291" r:id="rId13"/>
    <p:sldId id="295" r:id="rId14"/>
    <p:sldId id="334" r:id="rId15"/>
    <p:sldId id="292" r:id="rId16"/>
    <p:sldId id="293" r:id="rId17"/>
    <p:sldId id="294" r:id="rId18"/>
    <p:sldId id="343" r:id="rId19"/>
    <p:sldId id="28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222"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840" y="240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2005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Dorothy Stanley, Agere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2005</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Dorothy Stanley, Agere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355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9DFE69E-7B67-423D-89E4-C946A1808069}" type="slidenum">
              <a:rPr lang="en-US" smtClean="0"/>
              <a:pPr/>
              <a:t>1</a:t>
            </a:fld>
            <a:endParaRPr lang="en-US" smtClean="0"/>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277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277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277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641EDDF-DB5B-4ABB-A263-99C9D3316F77}" type="slidenum">
              <a:rPr lang="en-US" smtClean="0"/>
              <a:pPr/>
              <a:t>10</a:t>
            </a:fld>
            <a:endParaRPr 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789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789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789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32639BD5-1D22-4450-A1D8-AA398517DDD5}" type="slidenum">
              <a:rPr lang="en-US" smtClean="0"/>
              <a:pPr/>
              <a:t>11</a:t>
            </a:fld>
            <a:endParaRPr lang="en-US" smtClean="0"/>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686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686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686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DFC70CD-AA27-4F17-8E96-92B2EA82AF38}" type="slidenum">
              <a:rPr lang="en-US" smtClean="0"/>
              <a:pPr/>
              <a:t>12</a:t>
            </a:fld>
            <a:endParaRPr lang="en-US" smtClean="0"/>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89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89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89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A734D471-6454-471D-A711-6EED3DF1D25E}" type="slidenum">
              <a:rPr lang="en-US" smtClean="0"/>
              <a:pPr/>
              <a:t>13</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993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994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994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6AF8791-9344-4875-B20C-844E6CDAC676}" type="slidenum">
              <a:rPr lang="en-US" smtClean="0"/>
              <a:pPr/>
              <a:t>14</a:t>
            </a:fld>
            <a:endParaRPr lang="en-US" smtClean="0"/>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379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379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379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6EB0FE3B-3970-4167-84D0-5F6FD57A4FF8}" type="slidenum">
              <a:rPr lang="en-US" smtClean="0"/>
              <a:pPr/>
              <a:t>15</a:t>
            </a:fld>
            <a:endParaRPr lang="en-US" smtClean="0"/>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481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482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482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19DA33C-C3A9-45CE-83BD-E80148002153}" type="slidenum">
              <a:rPr lang="en-US" smtClean="0"/>
              <a:pPr/>
              <a:t>16</a:t>
            </a:fld>
            <a:endParaRPr lang="en-US" smtClean="0"/>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584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584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584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F74126A-3048-4E9A-9DA8-E24514DAC4ED}" type="slidenum">
              <a:rPr lang="en-US" smtClean="0"/>
              <a:pPr/>
              <a:t>17</a:t>
            </a:fld>
            <a:endParaRPr lang="en-US" smtClean="0"/>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18</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301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301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301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28398B4-DAE8-4FA7-83C8-26E5BDC6591B}" type="slidenum">
              <a:rPr lang="en-US" smtClean="0"/>
              <a:pPr/>
              <a:t>19</a:t>
            </a:fld>
            <a:endParaRPr 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457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2B2D208-67FA-4E74-9755-1AF3509BEB51}" type="slidenum">
              <a:rPr lang="en-US" smtClean="0"/>
              <a:pPr/>
              <a:t>2</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3</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867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867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867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EE0D702-7A27-4264-82F8-1683136B9E05}" type="slidenum">
              <a:rPr lang="en-US" smtClean="0"/>
              <a:pPr/>
              <a:t>4</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5</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096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E5D11F-20FA-4889-9D94-08C3D54988E1}" type="slidenum">
              <a:rPr lang="en-US" smtClean="0"/>
              <a:pPr/>
              <a:t>6</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969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970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970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6AF4185-672D-4935-846F-7F2E832175C8}" type="slidenum">
              <a:rPr lang="en-US" smtClean="0"/>
              <a:pPr/>
              <a:t>7</a:t>
            </a:fld>
            <a:endParaRPr lang="en-US" smtClean="0"/>
          </a:p>
        </p:txBody>
      </p:sp>
      <p:sp>
        <p:nvSpPr>
          <p:cNvPr id="29702" name="Rectangle 2"/>
          <p:cNvSpPr>
            <a:spLocks noGrp="1" noRot="1" noChangeAspect="1" noChangeArrowheads="1" noTextEdit="1"/>
          </p:cNvSpPr>
          <p:nvPr>
            <p:ph type="sldImg"/>
          </p:nvPr>
        </p:nvSpPr>
        <p:spPr>
          <a:xfrm>
            <a:off x="1154113" y="701675"/>
            <a:ext cx="4625975" cy="3468688"/>
          </a:xfrm>
          <a:ln/>
        </p:spPr>
      </p:sp>
      <p:sp>
        <p:nvSpPr>
          <p:cNvPr id="297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072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072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072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05BC728-8460-4716-91D0-7D214BB3AC75}" type="slidenum">
              <a:rPr lang="en-US" smtClean="0"/>
              <a:pPr/>
              <a:t>8</a:t>
            </a:fld>
            <a:endParaRPr lang="en-US" smtClean="0"/>
          </a:p>
        </p:txBody>
      </p:sp>
      <p:sp>
        <p:nvSpPr>
          <p:cNvPr id="30726" name="Rectangle 2"/>
          <p:cNvSpPr>
            <a:spLocks noGrp="1" noRot="1" noChangeAspect="1" noChangeArrowheads="1" noTextEdit="1"/>
          </p:cNvSpPr>
          <p:nvPr>
            <p:ph type="sldImg"/>
          </p:nvPr>
        </p:nvSpPr>
        <p:spPr>
          <a:xfrm>
            <a:off x="1154113" y="701675"/>
            <a:ext cx="4625975" cy="3468688"/>
          </a:xfrm>
          <a:ln/>
        </p:spPr>
      </p:sp>
      <p:sp>
        <p:nvSpPr>
          <p:cNvPr id="307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277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277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277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641EDDF-DB5B-4ABB-A263-99C9D3316F77}" type="slidenum">
              <a:rPr lang="en-US" smtClean="0"/>
              <a:pPr/>
              <a:t>9</a:t>
            </a:fld>
            <a:endParaRPr 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0159AB-3BE0-4586-A049-B80CCE0BB13E}" type="slidenum">
              <a:rPr lang="en-US"/>
              <a:pPr>
                <a:defRPr/>
              </a:pPr>
              <a:t>‹#›</a:t>
            </a:fld>
            <a:endParaRPr lang="en-US"/>
          </a:p>
        </p:txBody>
      </p:sp>
    </p:spTree>
    <p:extLst>
      <p:ext uri="{BB962C8B-B14F-4D97-AF65-F5344CB8AC3E}">
        <p14:creationId xmlns:p14="http://schemas.microsoft.com/office/powerpoint/2010/main" val="231447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09C4077-EF78-4E3C-BA1E-EB8784ACBEB3}" type="slidenum">
              <a:rPr lang="en-US"/>
              <a:pPr>
                <a:defRPr/>
              </a:pPr>
              <a:t>‹#›</a:t>
            </a:fld>
            <a:endParaRPr lang="en-US"/>
          </a:p>
        </p:txBody>
      </p:sp>
    </p:spTree>
    <p:extLst>
      <p:ext uri="{BB962C8B-B14F-4D97-AF65-F5344CB8AC3E}">
        <p14:creationId xmlns:p14="http://schemas.microsoft.com/office/powerpoint/2010/main" val="21730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E20CCF4-4BCF-4FB2-8854-64DB88A74558}" type="slidenum">
              <a:rPr lang="en-US"/>
              <a:pPr>
                <a:defRPr/>
              </a:pPr>
              <a:t>‹#›</a:t>
            </a:fld>
            <a:endParaRPr lang="en-US"/>
          </a:p>
        </p:txBody>
      </p:sp>
    </p:spTree>
    <p:extLst>
      <p:ext uri="{BB962C8B-B14F-4D97-AF65-F5344CB8AC3E}">
        <p14:creationId xmlns:p14="http://schemas.microsoft.com/office/powerpoint/2010/main" val="36586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333F410-FD8C-40CB-A6BC-9D7ACDFE0535}" type="slidenum">
              <a:rPr lang="en-US"/>
              <a:pPr>
                <a:defRPr/>
              </a:pPr>
              <a:t>‹#›</a:t>
            </a:fld>
            <a:endParaRPr lang="en-US"/>
          </a:p>
        </p:txBody>
      </p:sp>
    </p:spTree>
    <p:extLst>
      <p:ext uri="{BB962C8B-B14F-4D97-AF65-F5344CB8AC3E}">
        <p14:creationId xmlns:p14="http://schemas.microsoft.com/office/powerpoint/2010/main" val="13775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009D491-37C1-41C9-9BC5-BEEB6A785C58}" type="slidenum">
              <a:rPr lang="en-US"/>
              <a:pPr>
                <a:defRPr/>
              </a:pPr>
              <a:t>‹#›</a:t>
            </a:fld>
            <a:endParaRPr lang="en-US"/>
          </a:p>
        </p:txBody>
      </p:sp>
    </p:spTree>
    <p:extLst>
      <p:ext uri="{BB962C8B-B14F-4D97-AF65-F5344CB8AC3E}">
        <p14:creationId xmlns:p14="http://schemas.microsoft.com/office/powerpoint/2010/main" val="272799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19CE4BA-6FA7-4472-A236-E19EA8203819}" type="slidenum">
              <a:rPr lang="en-US"/>
              <a:pPr>
                <a:defRPr/>
              </a:pPr>
              <a:t>‹#›</a:t>
            </a:fld>
            <a:endParaRPr lang="en-US"/>
          </a:p>
        </p:txBody>
      </p:sp>
    </p:spTree>
    <p:extLst>
      <p:ext uri="{BB962C8B-B14F-4D97-AF65-F5344CB8AC3E}">
        <p14:creationId xmlns:p14="http://schemas.microsoft.com/office/powerpoint/2010/main" val="302367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059BC40-5C5D-4AF6-AF11-60A655F0D74D}" type="slidenum">
              <a:rPr lang="en-US"/>
              <a:pPr>
                <a:defRPr/>
              </a:pPr>
              <a:t>‹#›</a:t>
            </a:fld>
            <a:endParaRPr lang="en-US"/>
          </a:p>
        </p:txBody>
      </p:sp>
    </p:spTree>
    <p:extLst>
      <p:ext uri="{BB962C8B-B14F-4D97-AF65-F5344CB8AC3E}">
        <p14:creationId xmlns:p14="http://schemas.microsoft.com/office/powerpoint/2010/main" val="334346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9D5D3EF-133A-440C-AD8A-403995447B32}" type="slidenum">
              <a:rPr lang="en-US"/>
              <a:pPr>
                <a:defRPr/>
              </a:pPr>
              <a:t>‹#›</a:t>
            </a:fld>
            <a:endParaRPr lang="en-US"/>
          </a:p>
        </p:txBody>
      </p:sp>
    </p:spTree>
    <p:extLst>
      <p:ext uri="{BB962C8B-B14F-4D97-AF65-F5344CB8AC3E}">
        <p14:creationId xmlns:p14="http://schemas.microsoft.com/office/powerpoint/2010/main" val="114724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6A829AC-C60F-4DDD-8324-BFA69BB064C1}" type="slidenum">
              <a:rPr lang="en-US"/>
              <a:pPr>
                <a:defRPr/>
              </a:pPr>
              <a:t>‹#›</a:t>
            </a:fld>
            <a:endParaRPr lang="en-US"/>
          </a:p>
        </p:txBody>
      </p:sp>
    </p:spTree>
    <p:extLst>
      <p:ext uri="{BB962C8B-B14F-4D97-AF65-F5344CB8AC3E}">
        <p14:creationId xmlns:p14="http://schemas.microsoft.com/office/powerpoint/2010/main" val="359638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37F47-E0B4-4697-8CBF-C809BC431FCF}" type="slidenum">
              <a:rPr lang="en-US"/>
              <a:pPr>
                <a:defRPr/>
              </a:pPr>
              <a:t>‹#›</a:t>
            </a:fld>
            <a:endParaRPr lang="en-US"/>
          </a:p>
        </p:txBody>
      </p:sp>
    </p:spTree>
    <p:extLst>
      <p:ext uri="{BB962C8B-B14F-4D97-AF65-F5344CB8AC3E}">
        <p14:creationId xmlns:p14="http://schemas.microsoft.com/office/powerpoint/2010/main" val="715629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t>Dorothy Stanley, Aruba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802.11-13/0569r0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datatracker.ietf.org/wg/pkix/charter/"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datatracker.ietf.org/doc/draft-ietf-pkix-rfc2560bis/" TargetMode="External"/><Relationship Id="rId4" Type="http://schemas.openxmlformats.org/officeDocument/2006/relationships/hyperlink" Target="http://datatracker.ietf.org/doc/draft-ietf-pkix-est/"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datatracker.ietf.org/doc/draft-ietf-geopriv-relative-location/" TargetMode="External"/><Relationship Id="rId3" Type="http://schemas.openxmlformats.org/officeDocument/2006/relationships/hyperlink" Target="http://www.ietf.org/html.charters/geopriv-charter.html" TargetMode="External"/><Relationship Id="rId7" Type="http://schemas.openxmlformats.org/officeDocument/2006/relationships/hyperlink" Target="https://mentor.ieee.org/802.11/dcn/09/11-09-0718-01-000v-liaison-request-to-ietf-geopriv.doc"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ietf.org/rfc/rfc4776.txt" TargetMode="External"/><Relationship Id="rId5" Type="http://schemas.openxmlformats.org/officeDocument/2006/relationships/hyperlink" Target="http://www.ietf.org/rfc/rfc3693.txt" TargetMode="External"/><Relationship Id="rId4" Type="http://schemas.openxmlformats.org/officeDocument/2006/relationships/hyperlink" Target="http://www.ietf.org/proceedings/66/IDs/draft-ietf-geopriv-radius-lo-08.txt"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datatracker.ietf.org/doc/draft-ietf-ecrit-additional-data/" TargetMode="External"/><Relationship Id="rId3" Type="http://schemas.openxmlformats.org/officeDocument/2006/relationships/hyperlink" Target="http://www.ietf.org/dyn/wg/charter/ecrit-charter.html" TargetMode="External"/><Relationship Id="rId7" Type="http://schemas.openxmlformats.org/officeDocument/2006/relationships/hyperlink" Target="http://datatracker.ietf.org/doc/draft-ietf-ecrit-unauthenticated-acces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datatracker.ietf.org/doc/draft-ietf-ecrit-psap-callback/" TargetMode="External"/><Relationship Id="rId5" Type="http://schemas.openxmlformats.org/officeDocument/2006/relationships/hyperlink" Target="http://tools.ietf.org/id/draft-thomson-ecrit-civic-boundary-02.txt" TargetMode="External"/><Relationship Id="rId4" Type="http://schemas.openxmlformats.org/officeDocument/2006/relationships/hyperlink" Target="http://datatracker.ietf.org/doc/rfc6443/"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datatracker.ietf.org/wg/homene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datatracker.ietf.org/doc/draft-ietf-homenet-arch/" TargetMode="External"/><Relationship Id="rId4" Type="http://schemas.openxmlformats.org/officeDocument/2006/relationships/hyperlink" Target="http://datatracker.ietf.org/doc/draft-ruminski-homenet-galop-proto/"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datatracker.ietf.org/wg/dh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datatracker.ietf.org/doc/draft-bhandari-dhc-access-network-identifier/" TargetMode="External"/><Relationship Id="rId5" Type="http://schemas.openxmlformats.org/officeDocument/2006/relationships/hyperlink" Target="http://datatracker.ietf.org/doc/draft-cao-dhc-anqp-option/history/" TargetMode="External"/><Relationship Id="rId4" Type="http://schemas.openxmlformats.org/officeDocument/2006/relationships/hyperlink" Target="http://tools.ietf.org/html/draft-cao-dhc-anqp-option-01"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datatracker.ietf.org/doc/rfc6775/" TargetMode="External"/><Relationship Id="rId3" Type="http://schemas.openxmlformats.org/officeDocument/2006/relationships/hyperlink" Target="http://datatracker.ietf.org/wg/6lowpan/charter/" TargetMode="External"/><Relationship Id="rId7" Type="http://schemas.openxmlformats.org/officeDocument/2006/relationships/hyperlink" Target="http://datatracker.ietf.org/doc/rfc6606/"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datatracker.ietf.org/doc/draft-ietf-6lowpan-usecases/" TargetMode="External"/><Relationship Id="rId11" Type="http://schemas.openxmlformats.org/officeDocument/2006/relationships/hyperlink" Target="http://datatracker.ietf.org/doc/draft-bormann-6lowpan-roadmap/" TargetMode="External"/><Relationship Id="rId5" Type="http://schemas.openxmlformats.org/officeDocument/2006/relationships/hyperlink" Target="http://datatracker.ietf.org/doc/rfc6282/" TargetMode="External"/><Relationship Id="rId10" Type="http://schemas.openxmlformats.org/officeDocument/2006/relationships/hyperlink" Target="http://datatracker.ietf.org/doc/draft-schoenw-6lowpan-mib/" TargetMode="External"/><Relationship Id="rId4" Type="http://schemas.openxmlformats.org/officeDocument/2006/relationships/hyperlink" Target="http://datatracker.ietf.org/doc/draft-ietf-6lowpan-hc/" TargetMode="External"/><Relationship Id="rId9" Type="http://schemas.openxmlformats.org/officeDocument/2006/relationships/hyperlink" Target="http://datatracker.ietf.org/doc/draft-ietf-6lowpan-btle/"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datatracker.ietf.org/doc/draft-qiu-roll-kemp/" TargetMode="External"/><Relationship Id="rId3" Type="http://schemas.openxmlformats.org/officeDocument/2006/relationships/hyperlink" Target="http://datatracker.ietf.org/wg/roll/" TargetMode="External"/><Relationship Id="rId7" Type="http://schemas.openxmlformats.org/officeDocument/2006/relationships/hyperlink" Target="http://datatracker.ietf.org/doc/draft-ietf-roll-security-threat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datatracker.ietf.org/doc/rfc6719/" TargetMode="External"/><Relationship Id="rId5" Type="http://schemas.openxmlformats.org/officeDocument/2006/relationships/hyperlink" Target="http://datatracker.ietf.org/doc/draft-ietf-roll-rpl/" TargetMode="External"/><Relationship Id="rId4" Type="http://schemas.openxmlformats.org/officeDocument/2006/relationships/hyperlink" Target="http://datatracker.ietf.org/doc/rfc6552/" TargetMode="External"/><Relationship Id="rId9" Type="http://schemas.openxmlformats.org/officeDocument/2006/relationships/hyperlink" Target="http://datatracker.ietf.org/doc/draft-ietf-roll-applicability-home-building/"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datatracker.ietf.org/doc/draft-garcia-core-security/" TargetMode="External"/><Relationship Id="rId3" Type="http://schemas.openxmlformats.org/officeDocument/2006/relationships/hyperlink" Target="http://datatracker.ietf.org/wg/core/" TargetMode="External"/><Relationship Id="rId7" Type="http://schemas.openxmlformats.org/officeDocument/2006/relationships/hyperlink" Target="http://datatracker.ietf.org/doc/draft-sarikaya-core-sbootstrappin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datatracker.ietf.org/doc/draft-bormann-core-roadmap/" TargetMode="External"/><Relationship Id="rId5" Type="http://schemas.openxmlformats.org/officeDocument/2006/relationships/hyperlink" Target="http://datatracker.ietf.org/doc/draft-ietf-core-coap/" TargetMode="External"/><Relationship Id="rId4" Type="http://schemas.openxmlformats.org/officeDocument/2006/relationships/hyperlink" Target="http://datatracker.ietf.org/doc/rfc6690/"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datatracker.ietf.org/wg/opsaw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www.ietf.org/id/draft-zhang-opsawg-capwap-eap-00.txt" TargetMode="External"/><Relationship Id="rId5" Type="http://schemas.openxmlformats.org/officeDocument/2006/relationships/hyperlink" Target="http://www.ietf.org/id/draft-chen-opsawg-capwap-extension-00.txt" TargetMode="External"/><Relationship Id="rId4" Type="http://schemas.openxmlformats.org/officeDocument/2006/relationships/hyperlink" Target="http://www.ietf.org/id/draft-shao-opsawg-capwap-hybridmac-00.txt"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2/11-12-0122-01-0000-january-2012-liaison-to-ietf.pp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notesSlide" Target="../notesSlides/notesSlide3.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hyperlink" Target="http://tools.ietf.org/html/draft-iab-rfc4441rev-04" TargetMode="External"/><Relationship Id="rId5" Type="http://schemas.openxmlformats.org/officeDocument/2006/relationships/hyperlink" Target="https://www.ietf.org/mailman/listinfo/6tsch" TargetMode="External"/><Relationship Id="rId4" Type="http://schemas.openxmlformats.org/officeDocument/2006/relationships/hyperlink" Target="http://www.iab.org/activities/joint-activities/iab-ieee-coordination/"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draft%20802-liaison-list%20revision%2005MAR2013.pdf" TargetMode="External"/><Relationship Id="rId3" Type="http://schemas.openxmlformats.org/officeDocument/2006/relationships/notesSlide" Target="../notesSlides/notesSlide4.xml"/><Relationship Id="rId7" Type="http://schemas.openxmlformats.org/officeDocument/2006/relationships/hyperlink" Target="http://www.ieee802.org/liaisons.shtml"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hyperlink" Target="https://datatracker.ietf.org/liaison/" TargetMode="External"/><Relationship Id="rId5" Type="http://schemas.openxmlformats.org/officeDocument/2006/relationships/hyperlink" Target="http://www.ietf.org/liaison/managers.html" TargetMode="External"/><Relationship Id="rId10" Type="http://schemas.openxmlformats.org/officeDocument/2006/relationships/image" Target="../media/image3.wmf"/><Relationship Id="rId4" Type="http://schemas.openxmlformats.org/officeDocument/2006/relationships/hyperlink" Target="http://tools.ietf.org/html/rfc4441" TargetMode="External"/><Relationship Id="rId9"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ww.ietf.org/edu/tutorials.html" TargetMode="External"/><Relationship Id="rId4" Type="http://schemas.openxmlformats.org/officeDocument/2006/relationships/hyperlink" Target="https://www.ietf.org/edu/process-oriented-tutorials.html#newcomer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datatracker.ietf.org/wg/radex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datatracker.ietf.org/doc/draft-ietf-radext-ieee802ex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977-00-0000-liaison-to-ietf-group-repository.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datatracker.ietf.org/doc/draft-harkins-brainpool-ike-group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datatracker.ietf.org/wg/paws/" TargetMode="External"/><Relationship Id="rId7" Type="http://schemas.openxmlformats.org/officeDocument/2006/relationships/hyperlink" Target="https://datatracker.ietf.org/doc/draft-ietf-paws-protoco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datatracker.ietf.org/doc/draft-ietf-paws-problem-stmt-usecases-rqmts/" TargetMode="External"/><Relationship Id="rId5" Type="http://schemas.openxmlformats.org/officeDocument/2006/relationships/hyperlink" Target="https://datatracker.ietf.org/doc/draft-patil-paws-problem-stmt/" TargetMode="External"/><Relationship Id="rId4" Type="http://schemas.openxmlformats.org/officeDocument/2006/relationships/hyperlink" Target="https://datatracker.ietf.org/wg/paws/charter/"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datatracker.ietf.org/doc/draft-ietf-emu-eap-tunnel-method/" TargetMode="External"/><Relationship Id="rId3" Type="http://schemas.openxmlformats.org/officeDocument/2006/relationships/hyperlink" Target="http://www.ietf.org/html.charters/emu-charter.html" TargetMode="External"/><Relationship Id="rId7" Type="http://schemas.openxmlformats.org/officeDocument/2006/relationships/hyperlink" Target="http://datatracker.ietf.org/doc/rfc6678/"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datatracker.ietf.org/doc/rfc6677/" TargetMode="External"/><Relationship Id="rId5" Type="http://schemas.openxmlformats.org/officeDocument/2006/relationships/hyperlink" Target="http://datatracker.ietf.org/doc/rfc5433/" TargetMode="External"/><Relationship Id="rId4" Type="http://schemas.openxmlformats.org/officeDocument/2006/relationships/hyperlink" Target="http://datatracker.ietf.org/doc/rfc5216/" TargetMode="External"/><Relationship Id="rId9" Type="http://schemas.openxmlformats.org/officeDocument/2006/relationships/hyperlink" Target="http://datatracker.ietf.org/doc/draft-ietf-emu-crypto-bin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6125894-C81E-43C9-9E54-526134551D80}" type="slidenum">
              <a:rPr lang="en-US" smtClean="0"/>
              <a:pPr/>
              <a:t>1</a:t>
            </a:fld>
            <a:endParaRPr lang="en-US" smtClean="0"/>
          </a:p>
        </p:txBody>
      </p:sp>
      <p:sp>
        <p:nvSpPr>
          <p:cNvPr id="2053" name="Rectangle 2"/>
          <p:cNvSpPr>
            <a:spLocks noGrp="1" noChangeArrowheads="1"/>
          </p:cNvSpPr>
          <p:nvPr>
            <p:ph type="title"/>
          </p:nvPr>
        </p:nvSpPr>
        <p:spPr>
          <a:noFill/>
        </p:spPr>
        <p:txBody>
          <a:bodyPr/>
          <a:lstStyle/>
          <a:p>
            <a:r>
              <a:rPr lang="en-US" dirty="0" smtClean="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2013-05-14</a:t>
            </a:r>
            <a:endParaRPr lang="en-US" sz="2000" b="0" dirty="0" smtClean="0"/>
          </a:p>
        </p:txBody>
      </p:sp>
      <p:graphicFrame>
        <p:nvGraphicFramePr>
          <p:cNvPr id="2055" name="Object 11"/>
          <p:cNvGraphicFramePr>
            <a:graphicFrameLocks noChangeAspect="1"/>
          </p:cNvGraphicFramePr>
          <p:nvPr/>
        </p:nvGraphicFramePr>
        <p:xfrm>
          <a:off x="533400" y="2286000"/>
          <a:ext cx="8229600" cy="2520950"/>
        </p:xfrm>
        <a:graphic>
          <a:graphicData uri="http://schemas.openxmlformats.org/presentationml/2006/ole">
            <mc:AlternateContent xmlns:mc="http://schemas.openxmlformats.org/markup-compatibility/2006">
              <mc:Choice xmlns:v="urn:schemas-microsoft-com:vml" Requires="v">
                <p:oleObj spid="_x0000_s2115" name="Document" r:id="rId4" imgW="8252926" imgH="2532697" progId="Word.Document.8">
                  <p:embed/>
                </p:oleObj>
              </mc:Choice>
              <mc:Fallback>
                <p:oleObj name="Document" r:id="rId4" imgW="8252926" imgH="2532697"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86000"/>
                        <a:ext cx="8229600"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126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126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3BD9D14-B20B-461C-8E52-3D63F369AD28}" type="slidenum">
              <a:rPr lang="en-US" smtClean="0"/>
              <a:pPr/>
              <a:t>10</a:t>
            </a:fld>
            <a:endParaRPr lang="en-US" smtClean="0"/>
          </a:p>
        </p:txBody>
      </p:sp>
      <p:sp>
        <p:nvSpPr>
          <p:cNvPr id="11269" name="Rectangle 2"/>
          <p:cNvSpPr>
            <a:spLocks noGrp="1" noChangeArrowheads="1"/>
          </p:cNvSpPr>
          <p:nvPr>
            <p:ph type="title"/>
          </p:nvPr>
        </p:nvSpPr>
        <p:spPr>
          <a:xfrm>
            <a:off x="685800" y="838200"/>
            <a:ext cx="7772400" cy="1143000"/>
          </a:xfrm>
          <a:noFill/>
        </p:spPr>
        <p:txBody>
          <a:bodyPr/>
          <a:lstStyle/>
          <a:p>
            <a:r>
              <a:rPr lang="en-US" dirty="0" smtClean="0"/>
              <a:t>Public-Key </a:t>
            </a:r>
            <a:r>
              <a:rPr lang="en-US" dirty="0"/>
              <a:t>Infrastructure (X.509) (</a:t>
            </a:r>
            <a:r>
              <a:rPr lang="en-US" dirty="0" err="1"/>
              <a:t>pkix</a:t>
            </a:r>
            <a:r>
              <a:rPr lang="en-US" dirty="0" smtClean="0"/>
              <a:t>)</a:t>
            </a:r>
          </a:p>
        </p:txBody>
      </p:sp>
      <p:sp>
        <p:nvSpPr>
          <p:cNvPr id="58371" name="Rectangle 3"/>
          <p:cNvSpPr>
            <a:spLocks noGrp="1" noChangeArrowheads="1"/>
          </p:cNvSpPr>
          <p:nvPr>
            <p:ph type="body" idx="1"/>
          </p:nvPr>
        </p:nvSpPr>
        <p:spPr/>
        <p:txBody>
          <a:bodyPr/>
          <a:lstStyle/>
          <a:p>
            <a:pPr>
              <a:lnSpc>
                <a:spcPct val="80000"/>
              </a:lnSpc>
              <a:defRPr/>
            </a:pPr>
            <a:r>
              <a:rPr lang="en-GB" sz="2000" dirty="0" smtClean="0">
                <a:solidFill>
                  <a:srgbClr val="000000"/>
                </a:solidFill>
                <a:ea typeface="Arial Unicode MS" pitchFamily="34" charset="-128"/>
                <a:cs typeface="Arial Unicode MS" pitchFamily="34" charset="-128"/>
              </a:rPr>
              <a:t>Working Group website: </a:t>
            </a:r>
            <a:r>
              <a:rPr lang="en-GB" sz="2000" dirty="0">
                <a:hlinkClick r:id="rId3"/>
              </a:rPr>
              <a:t>http://datatracker.ietf.org/wg/pkix/charter</a:t>
            </a:r>
            <a:r>
              <a:rPr lang="en-GB" sz="2000" dirty="0" smtClean="0">
                <a:hlinkClick r:id="rId3"/>
              </a:rPr>
              <a:t>/</a:t>
            </a:r>
            <a:r>
              <a:rPr lang="en-GB" sz="2000" dirty="0" smtClean="0"/>
              <a:t> </a:t>
            </a:r>
          </a:p>
          <a:p>
            <a:pPr lvl="1">
              <a:lnSpc>
                <a:spcPct val="80000"/>
              </a:lnSpc>
              <a:defRPr/>
            </a:pPr>
            <a:r>
              <a:rPr lang="en-US" dirty="0" smtClean="0"/>
              <a:t>Develops </a:t>
            </a:r>
            <a:r>
              <a:rPr lang="en-US" dirty="0"/>
              <a:t>Internet standards to support X.509-based Public </a:t>
            </a:r>
            <a:br>
              <a:rPr lang="en-US" dirty="0"/>
            </a:br>
            <a:r>
              <a:rPr lang="en-US" dirty="0"/>
              <a:t>Key Infrastructures (PKIs).</a:t>
            </a:r>
            <a:endParaRPr lang="en-GB" dirty="0" smtClean="0">
              <a:solidFill>
                <a:srgbClr val="000000"/>
              </a:solidFill>
              <a:ea typeface="Arial Unicode MS" pitchFamily="34" charset="-128"/>
              <a:cs typeface="Arial Unicode MS" pitchFamily="34" charset="-128"/>
            </a:endParaRPr>
          </a:p>
          <a:p>
            <a:pPr>
              <a:lnSpc>
                <a:spcPct val="80000"/>
              </a:lnSpc>
              <a:defRPr/>
            </a:pPr>
            <a:r>
              <a:rPr lang="en-US" sz="2000" dirty="0" smtClean="0"/>
              <a:t>RFC Documents - published</a:t>
            </a:r>
          </a:p>
          <a:p>
            <a:pPr lvl="1">
              <a:lnSpc>
                <a:spcPct val="80000"/>
              </a:lnSpc>
              <a:defRPr/>
            </a:pPr>
            <a:r>
              <a:rPr lang="en-US" sz="1800" dirty="0" smtClean="0"/>
              <a:t>Numerous – see website</a:t>
            </a:r>
          </a:p>
          <a:p>
            <a:pPr lvl="2">
              <a:lnSpc>
                <a:spcPct val="80000"/>
              </a:lnSpc>
              <a:defRPr/>
            </a:pPr>
            <a:endParaRPr lang="en-US" dirty="0" smtClean="0"/>
          </a:p>
          <a:p>
            <a:pPr>
              <a:lnSpc>
                <a:spcPct val="80000"/>
              </a:lnSpc>
              <a:defRPr/>
            </a:pPr>
            <a:r>
              <a:rPr lang="en-GB" sz="2000" dirty="0" smtClean="0"/>
              <a:t>Updates [</a:t>
            </a:r>
            <a:r>
              <a:rPr lang="en-GB" sz="2000" dirty="0" smtClean="0"/>
              <a:t>May </a:t>
            </a:r>
            <a:r>
              <a:rPr lang="en-GB" sz="2000" dirty="0" smtClean="0"/>
              <a:t>2013]:</a:t>
            </a:r>
          </a:p>
          <a:p>
            <a:pPr lvl="1">
              <a:lnSpc>
                <a:spcPct val="80000"/>
              </a:lnSpc>
              <a:defRPr/>
            </a:pPr>
            <a:r>
              <a:rPr lang="en-US" sz="1600" dirty="0" smtClean="0"/>
              <a:t>Of interest for enrollment of devices into a certificate infrastructure: Updated: </a:t>
            </a:r>
            <a:r>
              <a:rPr lang="en-US" sz="1600" b="1" dirty="0" smtClean="0"/>
              <a:t>Enrollment over </a:t>
            </a:r>
            <a:r>
              <a:rPr lang="en-US" sz="1600" b="1" dirty="0"/>
              <a:t>Secure Transport</a:t>
            </a:r>
            <a:r>
              <a:rPr lang="en-US" sz="1600" dirty="0"/>
              <a:t>: </a:t>
            </a:r>
            <a:endParaRPr lang="en-US" sz="1600" dirty="0" smtClean="0"/>
          </a:p>
          <a:p>
            <a:pPr lvl="2">
              <a:lnSpc>
                <a:spcPct val="80000"/>
              </a:lnSpc>
              <a:defRPr/>
            </a:pPr>
            <a:r>
              <a:rPr lang="en-US" sz="1600" dirty="0" smtClean="0">
                <a:hlinkClick r:id="rId4"/>
              </a:rPr>
              <a:t>http</a:t>
            </a:r>
            <a:r>
              <a:rPr lang="en-US" sz="1600" dirty="0">
                <a:hlinkClick r:id="rId4"/>
              </a:rPr>
              <a:t>://datatracker.ietf.org/doc/draft-ietf-pkix-est</a:t>
            </a:r>
            <a:r>
              <a:rPr lang="en-US" sz="1600" dirty="0" smtClean="0">
                <a:hlinkClick r:id="rId4"/>
              </a:rPr>
              <a:t>/</a:t>
            </a:r>
            <a:r>
              <a:rPr lang="en-US" sz="1600" dirty="0" smtClean="0"/>
              <a:t> </a:t>
            </a:r>
          </a:p>
          <a:p>
            <a:pPr lvl="1">
              <a:lnSpc>
                <a:spcPct val="80000"/>
              </a:lnSpc>
              <a:defRPr/>
            </a:pPr>
            <a:r>
              <a:rPr lang="en-US" sz="1600" dirty="0" smtClean="0"/>
              <a:t>X.509 </a:t>
            </a:r>
            <a:r>
              <a:rPr lang="en-US" sz="1600" dirty="0"/>
              <a:t>Internet Public Key Infrastructure Online Certificate Status Protocol </a:t>
            </a:r>
            <a:r>
              <a:rPr lang="en-US" sz="1600" dirty="0" smtClean="0"/>
              <a:t>– OCSP </a:t>
            </a:r>
          </a:p>
          <a:p>
            <a:pPr lvl="2">
              <a:lnSpc>
                <a:spcPct val="80000"/>
              </a:lnSpc>
              <a:defRPr/>
            </a:pPr>
            <a:r>
              <a:rPr lang="en-US" sz="1600" dirty="0" smtClean="0">
                <a:hlinkClick r:id="rId5"/>
              </a:rPr>
              <a:t>http</a:t>
            </a:r>
            <a:r>
              <a:rPr lang="en-US" sz="1600" dirty="0">
                <a:hlinkClick r:id="rId5"/>
              </a:rPr>
              <a:t>://datatracker.ietf.org/doc/draft-ietf-pkix-rfc2560bis</a:t>
            </a:r>
            <a:r>
              <a:rPr lang="en-US" sz="1600" dirty="0" smtClean="0">
                <a:hlinkClick r:id="rId5"/>
              </a:rPr>
              <a:t>/</a:t>
            </a:r>
            <a:r>
              <a:rPr lang="en-US" sz="1600" dirty="0" smtClean="0"/>
              <a:t> </a:t>
            </a:r>
          </a:p>
          <a:p>
            <a:pPr lvl="1">
              <a:lnSpc>
                <a:spcPct val="80000"/>
              </a:lnSpc>
              <a:defRPr/>
            </a:pPr>
            <a:r>
              <a:rPr lang="en-US" sz="1600" dirty="0" smtClean="0"/>
              <a:t>Working Group will close shortly</a:t>
            </a:r>
            <a:endParaRPr lang="en-US" sz="1600" dirty="0"/>
          </a:p>
          <a:p>
            <a:pPr marL="457200" lvl="1" indent="0">
              <a:lnSpc>
                <a:spcPct val="80000"/>
              </a:lnSpc>
              <a:buFontTx/>
              <a:buNone/>
              <a:defRPr/>
            </a:pPr>
            <a:endParaRPr lang="en-US" dirty="0" smtClean="0"/>
          </a:p>
          <a:p>
            <a:pPr>
              <a:lnSpc>
                <a:spcPct val="80000"/>
              </a:lnSpc>
              <a:defRPr/>
            </a:pPr>
            <a:endParaRPr lang="en-US" sz="1600" dirty="0" smtClean="0">
              <a:solidFill>
                <a:srgbClr val="000000"/>
              </a:solidFill>
              <a:cs typeface="Times New Roman" pitchFamily="18" charset="0"/>
            </a:endParaRPr>
          </a:p>
          <a:p>
            <a:pPr lvl="1">
              <a:lnSpc>
                <a:spcPct val="80000"/>
              </a:lnSpc>
              <a:defRPr/>
            </a:pPr>
            <a:endParaRPr lang="en-US" sz="1400" dirty="0" smtClean="0">
              <a:solidFill>
                <a:srgbClr val="000000"/>
              </a:solidFill>
              <a:cs typeface="Times New Roman" pitchFamily="18" charset="0"/>
            </a:endParaRPr>
          </a:p>
        </p:txBody>
      </p:sp>
    </p:spTree>
    <p:extLst>
      <p:ext uri="{BB962C8B-B14F-4D97-AF65-F5344CB8AC3E}">
        <p14:creationId xmlns:p14="http://schemas.microsoft.com/office/powerpoint/2010/main" val="2470949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638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638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1630FB1-92F5-412B-AEC7-F687C517F0C0}" type="slidenum">
              <a:rPr lang="en-US" smtClean="0"/>
              <a:pPr/>
              <a:t>11</a:t>
            </a:fld>
            <a:endParaRPr lang="en-US" smtClean="0"/>
          </a:p>
        </p:txBody>
      </p:sp>
      <p:sp>
        <p:nvSpPr>
          <p:cNvPr id="16389" name="Rectangle 2"/>
          <p:cNvSpPr>
            <a:spLocks noGrp="1" noChangeArrowheads="1"/>
          </p:cNvSpPr>
          <p:nvPr>
            <p:ph type="title"/>
          </p:nvPr>
        </p:nvSpPr>
        <p:spPr/>
        <p:txBody>
          <a:bodyPr/>
          <a:lstStyle/>
          <a:p>
            <a:r>
              <a:rPr lang="en-US" smtClean="0"/>
              <a:t>IETF Geographic Location and Privacy (Geopriv) WG</a:t>
            </a:r>
          </a:p>
        </p:txBody>
      </p:sp>
      <p:sp>
        <p:nvSpPr>
          <p:cNvPr id="16390" name="Rectangle 3"/>
          <p:cNvSpPr>
            <a:spLocks noGrp="1" noChangeArrowheads="1"/>
          </p:cNvSpPr>
          <p:nvPr>
            <p:ph type="body" idx="1"/>
          </p:nvPr>
        </p:nvSpPr>
        <p:spPr/>
        <p:txBody>
          <a:bodyPr/>
          <a:lstStyle/>
          <a:p>
            <a:pPr>
              <a:lnSpc>
                <a:spcPct val="80000"/>
              </a:lnSpc>
            </a:pPr>
            <a:r>
              <a:rPr lang="en-US" sz="1800" dirty="0" smtClean="0"/>
              <a:t>See </a:t>
            </a:r>
            <a:r>
              <a:rPr lang="en-US" sz="1800" dirty="0" smtClean="0">
                <a:hlinkClick r:id="rId3"/>
              </a:rPr>
              <a:t>http://www.ietf.org/html.charters/geopriv-charter.html</a:t>
            </a:r>
            <a:r>
              <a:rPr lang="en-US" sz="1800" dirty="0" smtClean="0"/>
              <a:t> </a:t>
            </a:r>
          </a:p>
          <a:p>
            <a:pPr>
              <a:lnSpc>
                <a:spcPct val="80000"/>
              </a:lnSpc>
            </a:pPr>
            <a:r>
              <a:rPr lang="en-US" sz="1800" dirty="0" smtClean="0"/>
              <a:t>Specific reference to WLANs:</a:t>
            </a:r>
          </a:p>
          <a:p>
            <a:pPr lvl="1">
              <a:lnSpc>
                <a:spcPct val="80000"/>
              </a:lnSpc>
            </a:pPr>
            <a:r>
              <a:rPr lang="en-US" sz="1600" dirty="0" smtClean="0"/>
              <a:t>Carrying Location Objects in RADIUS, see </a:t>
            </a:r>
            <a:r>
              <a:rPr lang="en-US" sz="1600" dirty="0" smtClean="0">
                <a:hlinkClick r:id="rId4"/>
              </a:rPr>
              <a:t>http://www.ietf.org/proceedings/66/IDs/draft-ietf-geopriv-radius-lo-08.txt</a:t>
            </a:r>
            <a:r>
              <a:rPr lang="en-US" sz="1600" dirty="0" smtClean="0"/>
              <a:t> </a:t>
            </a:r>
          </a:p>
          <a:p>
            <a:pPr>
              <a:lnSpc>
                <a:spcPct val="80000"/>
              </a:lnSpc>
            </a:pPr>
            <a:r>
              <a:rPr lang="en-US" sz="1800" dirty="0" smtClean="0"/>
              <a:t>Documents referenced in 802.11 (</a:t>
            </a:r>
            <a:r>
              <a:rPr lang="en-US" sz="1800" dirty="0" err="1" smtClean="0"/>
              <a:t>TGv</a:t>
            </a:r>
            <a:r>
              <a:rPr lang="en-US" sz="1800" dirty="0" smtClean="0"/>
              <a:t>)</a:t>
            </a:r>
          </a:p>
          <a:p>
            <a:pPr lvl="1">
              <a:lnSpc>
                <a:spcPct val="80000"/>
              </a:lnSpc>
            </a:pPr>
            <a:r>
              <a:rPr lang="en-US" sz="1600" dirty="0" err="1" smtClean="0"/>
              <a:t>Geopriv</a:t>
            </a:r>
            <a:r>
              <a:rPr lang="en-US" sz="1600" dirty="0" smtClean="0"/>
              <a:t> Requirements, see </a:t>
            </a:r>
            <a:r>
              <a:rPr lang="en-US" sz="1600" dirty="0" smtClean="0">
                <a:hlinkClick r:id="rId5"/>
              </a:rPr>
              <a:t>http://www.ietf.org/rfc/rfc3693.txt</a:t>
            </a:r>
            <a:r>
              <a:rPr lang="en-US" sz="1600" dirty="0" smtClean="0"/>
              <a:t> </a:t>
            </a:r>
          </a:p>
          <a:p>
            <a:pPr lvl="1">
              <a:lnSpc>
                <a:spcPct val="80000"/>
              </a:lnSpc>
            </a:pPr>
            <a:r>
              <a:rPr lang="en-US" sz="1600" dirty="0" smtClean="0"/>
              <a:t>Civic Address definitions, see </a:t>
            </a:r>
            <a:r>
              <a:rPr lang="en-US" sz="1600" dirty="0" smtClean="0">
                <a:hlinkClick r:id="rId6"/>
              </a:rPr>
              <a:t>http://www.ietf.org/rfc/rfc4776.txt</a:t>
            </a:r>
            <a:r>
              <a:rPr lang="en-US" sz="1600" dirty="0" smtClean="0"/>
              <a:t> </a:t>
            </a:r>
          </a:p>
          <a:p>
            <a:pPr>
              <a:lnSpc>
                <a:spcPct val="80000"/>
              </a:lnSpc>
            </a:pPr>
            <a:r>
              <a:rPr lang="en-US" sz="1800" dirty="0" smtClean="0"/>
              <a:t>July 2009 Liaison to IETF GEOPRIV</a:t>
            </a:r>
          </a:p>
          <a:p>
            <a:pPr lvl="1">
              <a:lnSpc>
                <a:spcPct val="80000"/>
              </a:lnSpc>
            </a:pPr>
            <a:r>
              <a:rPr lang="en-US" sz="1600" dirty="0" smtClean="0"/>
              <a:t>See </a:t>
            </a:r>
            <a:r>
              <a:rPr lang="en-US" sz="1600" dirty="0" smtClean="0">
                <a:hlinkClick r:id="rId7"/>
              </a:rPr>
              <a:t>https://mentor.ieee.org/802.11/dcn/09/11-09-0718-01-000v-liaison-request-to-ietf-geopriv.doc</a:t>
            </a:r>
            <a:r>
              <a:rPr lang="en-US" sz="1600" dirty="0" smtClean="0"/>
              <a:t> </a:t>
            </a:r>
          </a:p>
          <a:p>
            <a:pPr>
              <a:lnSpc>
                <a:spcPct val="80000"/>
              </a:lnSpc>
            </a:pPr>
            <a:r>
              <a:rPr lang="en-US" sz="1800" dirty="0" smtClean="0"/>
              <a:t>Updates [</a:t>
            </a:r>
            <a:r>
              <a:rPr lang="en-US" sz="1800" dirty="0" smtClean="0"/>
              <a:t>May </a:t>
            </a:r>
            <a:r>
              <a:rPr lang="en-US" sz="1800" dirty="0" smtClean="0"/>
              <a:t>2013]</a:t>
            </a:r>
          </a:p>
          <a:p>
            <a:pPr lvl="1">
              <a:lnSpc>
                <a:spcPct val="80000"/>
              </a:lnSpc>
            </a:pPr>
            <a:r>
              <a:rPr lang="en-US" sz="1600" dirty="0" smtClean="0"/>
              <a:t>Relative Location, see </a:t>
            </a:r>
            <a:r>
              <a:rPr lang="en-US" sz="1600" dirty="0" smtClean="0">
                <a:hlinkClick r:id="rId8"/>
              </a:rPr>
              <a:t>http://datatracker.ietf.org/doc/draft-ietf-geopriv-relative-location/</a:t>
            </a:r>
            <a:r>
              <a:rPr lang="en-US" sz="1600" dirty="0" smtClean="0"/>
              <a:t> draft </a:t>
            </a:r>
            <a:r>
              <a:rPr lang="en-US" sz="1600" dirty="0" smtClean="0"/>
              <a:t>updated and waiting for area director</a:t>
            </a:r>
            <a:endParaRPr lang="en-US" sz="1600" dirty="0" smtClean="0"/>
          </a:p>
          <a:p>
            <a:pPr lvl="1">
              <a:lnSpc>
                <a:spcPct val="80000"/>
              </a:lnSpc>
            </a:pPr>
            <a:r>
              <a:rPr lang="en-US" sz="1600" dirty="0" smtClean="0"/>
              <a:t>Group will close soon.</a:t>
            </a:r>
            <a:endParaRPr lang="en-US" sz="1600" dirty="0" smtClean="0"/>
          </a:p>
          <a:p>
            <a:pPr>
              <a:lnSpc>
                <a:spcPct val="80000"/>
              </a:lnSpc>
            </a:pPr>
            <a:endParaRPr lang="en-US" sz="1000" dirty="0" smtClean="0"/>
          </a:p>
          <a:p>
            <a:pPr lvl="1">
              <a:lnSpc>
                <a:spcPct val="80000"/>
              </a:lnSpc>
            </a:pPr>
            <a:endParaRPr lang="en-US" sz="900" dirty="0" smtClean="0"/>
          </a:p>
          <a:p>
            <a:pPr lvl="1">
              <a:lnSpc>
                <a:spcPct val="80000"/>
              </a:lnSpc>
              <a:buFontTx/>
              <a:buNone/>
            </a:pPr>
            <a:endParaRPr lang="en-US" sz="1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536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536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7800250-5732-46B4-B14C-1F0DC15AA41A}" type="slidenum">
              <a:rPr lang="en-US" smtClean="0"/>
              <a:pPr/>
              <a:t>12</a:t>
            </a:fld>
            <a:endParaRPr lang="en-US" smtClean="0"/>
          </a:p>
        </p:txBody>
      </p:sp>
      <p:sp>
        <p:nvSpPr>
          <p:cNvPr id="15365" name="Rectangle 2"/>
          <p:cNvSpPr>
            <a:spLocks noGrp="1" noChangeArrowheads="1"/>
          </p:cNvSpPr>
          <p:nvPr>
            <p:ph type="title"/>
          </p:nvPr>
        </p:nvSpPr>
        <p:spPr>
          <a:xfrm>
            <a:off x="685800" y="838200"/>
            <a:ext cx="7772400" cy="1143000"/>
          </a:xfrm>
          <a:noFill/>
        </p:spPr>
        <p:txBody>
          <a:bodyPr/>
          <a:lstStyle/>
          <a:p>
            <a:r>
              <a:rPr lang="en-US" smtClean="0"/>
              <a:t>Emergency Context Resolution with Internet Technologies (ECRIT) </a:t>
            </a:r>
          </a:p>
        </p:txBody>
      </p:sp>
      <p:sp>
        <p:nvSpPr>
          <p:cNvPr id="15366" name="Rectangle 3"/>
          <p:cNvSpPr>
            <a:spLocks noGrp="1" noChangeArrowheads="1"/>
          </p:cNvSpPr>
          <p:nvPr>
            <p:ph type="body" idx="1"/>
          </p:nvPr>
        </p:nvSpPr>
        <p:spPr>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dirty="0" smtClean="0">
                <a:hlinkClick r:id="rId3"/>
              </a:rPr>
              <a:t>http://www.ietf.org/dyn/wg/charter/ecrit-charter.html</a:t>
            </a:r>
            <a:r>
              <a:rPr lang="en-GB" sz="1800" dirty="0" smtClean="0"/>
              <a:t> </a:t>
            </a:r>
            <a:endParaRPr lang="en-GB" sz="1800" dirty="0" smtClean="0">
              <a:solidFill>
                <a:srgbClr val="000000"/>
              </a:solidFill>
              <a:ea typeface="Arial Unicode MS" pitchFamily="34" charset="-128"/>
              <a:cs typeface="Arial Unicode MS" pitchFamily="34" charset="-128"/>
            </a:endParaRPr>
          </a:p>
          <a:p>
            <a:pPr>
              <a:lnSpc>
                <a:spcPct val="80000"/>
              </a:lnSpc>
            </a:pPr>
            <a:r>
              <a:rPr lang="en-US" sz="1800" dirty="0" smtClean="0"/>
              <a:t>Emergency Services </a:t>
            </a:r>
          </a:p>
          <a:p>
            <a:pPr lvl="1">
              <a:lnSpc>
                <a:spcPct val="80000"/>
              </a:lnSpc>
            </a:pPr>
            <a:r>
              <a:rPr lang="en-US" sz="1600" dirty="0" smtClean="0"/>
              <a:t>Framework for Emergency Calling using Internet Multimedia, see </a:t>
            </a:r>
            <a:r>
              <a:rPr lang="en-US" sz="1600" dirty="0" smtClean="0">
                <a:hlinkClick r:id="rId4"/>
              </a:rPr>
              <a:t>http://datatracker.ietf.org/doc/rfc6443/</a:t>
            </a:r>
            <a:r>
              <a:rPr lang="en-US" sz="1600" dirty="0" smtClean="0"/>
              <a:t> </a:t>
            </a:r>
          </a:p>
          <a:p>
            <a:pPr lvl="1">
              <a:lnSpc>
                <a:spcPct val="80000"/>
              </a:lnSpc>
            </a:pPr>
            <a:r>
              <a:rPr lang="en-US" sz="1600" dirty="0" smtClean="0"/>
              <a:t>Describing boundaries for Civic Addresses, see </a:t>
            </a:r>
            <a:r>
              <a:rPr lang="en-US" sz="1600" dirty="0" smtClean="0">
                <a:hlinkClick r:id="rId5"/>
              </a:rPr>
              <a:t>http://tools.ietf.org/id/draft-thomson-ecrit-civic-boundary-02.txt</a:t>
            </a:r>
            <a:r>
              <a:rPr lang="en-US" sz="1600" dirty="0" smtClean="0"/>
              <a:t> </a:t>
            </a:r>
          </a:p>
          <a:p>
            <a:pPr>
              <a:lnSpc>
                <a:spcPct val="80000"/>
              </a:lnSpc>
            </a:pPr>
            <a:r>
              <a:rPr lang="en-US" sz="1800" dirty="0" smtClean="0"/>
              <a:t>Updates [</a:t>
            </a:r>
            <a:r>
              <a:rPr lang="en-US" sz="1800" dirty="0" smtClean="0"/>
              <a:t>May </a:t>
            </a:r>
            <a:r>
              <a:rPr lang="en-US" sz="1800" dirty="0" smtClean="0"/>
              <a:t>2013]</a:t>
            </a:r>
          </a:p>
          <a:p>
            <a:pPr lvl="1">
              <a:lnSpc>
                <a:spcPct val="80000"/>
              </a:lnSpc>
            </a:pPr>
            <a:r>
              <a:rPr lang="en-US" sz="1400" dirty="0"/>
              <a:t>Updated: Public Safety Answering Point (PSAP) Callback  </a:t>
            </a:r>
            <a:r>
              <a:rPr lang="en-US" sz="1400" dirty="0">
                <a:hlinkClick r:id="rId6"/>
              </a:rPr>
              <a:t>http://datatracker.ietf.org/doc/draft-ietf-ecrit-psap-callback</a:t>
            </a:r>
            <a:r>
              <a:rPr lang="en-US" sz="1400" dirty="0" smtClean="0">
                <a:hlinkClick r:id="rId6"/>
              </a:rPr>
              <a:t>/</a:t>
            </a:r>
            <a:r>
              <a:rPr lang="en-US" sz="1400" dirty="0" smtClean="0"/>
              <a:t> </a:t>
            </a:r>
          </a:p>
          <a:p>
            <a:pPr lvl="1">
              <a:lnSpc>
                <a:spcPct val="80000"/>
              </a:lnSpc>
            </a:pPr>
            <a:r>
              <a:rPr lang="en-US" sz="1400" dirty="0" smtClean="0"/>
              <a:t>Updated: </a:t>
            </a:r>
            <a:r>
              <a:rPr lang="en-US" sz="1400" dirty="0" smtClean="0"/>
              <a:t>Unauthorized access, </a:t>
            </a:r>
            <a:r>
              <a:rPr lang="en-US" sz="1400" dirty="0"/>
              <a:t>see </a:t>
            </a:r>
            <a:r>
              <a:rPr lang="en-US" sz="1400" dirty="0">
                <a:hlinkClick r:id="rId7"/>
              </a:rPr>
              <a:t>http://datatracker.ietf.org/doc/draft-ietf-ecrit-unauthenticated-access</a:t>
            </a:r>
            <a:r>
              <a:rPr lang="en-US" sz="1400" dirty="0" smtClean="0">
                <a:hlinkClick r:id="rId7"/>
              </a:rPr>
              <a:t>/</a:t>
            </a:r>
            <a:r>
              <a:rPr lang="en-US" sz="1400" dirty="0" smtClean="0"/>
              <a:t> </a:t>
            </a:r>
          </a:p>
          <a:p>
            <a:pPr lvl="1">
              <a:lnSpc>
                <a:spcPct val="80000"/>
              </a:lnSpc>
            </a:pPr>
            <a:r>
              <a:rPr lang="en-US" sz="1400" dirty="0" smtClean="0"/>
              <a:t>Updated</a:t>
            </a:r>
            <a:r>
              <a:rPr lang="en-US" sz="1400" dirty="0" smtClean="0"/>
              <a:t>: Additional Data related to an </a:t>
            </a:r>
            <a:r>
              <a:rPr lang="en-US" sz="1400" dirty="0"/>
              <a:t>emergency call, see </a:t>
            </a:r>
            <a:r>
              <a:rPr lang="en-US" sz="1400" dirty="0">
                <a:hlinkClick r:id="rId8"/>
              </a:rPr>
              <a:t>http://datatracker.ietf.org/doc/draft-ietf-ecrit-additional-data</a:t>
            </a:r>
            <a:r>
              <a:rPr lang="en-US" sz="1400" dirty="0" smtClean="0">
                <a:hlinkClick r:id="rId8"/>
              </a:rPr>
              <a:t>/</a:t>
            </a:r>
            <a:r>
              <a:rPr lang="en-US" sz="1400" dirty="0" smtClean="0"/>
              <a:t> </a:t>
            </a:r>
            <a:endParaRPr lang="en-US" sz="1600" dirty="0" smtClean="0"/>
          </a:p>
          <a:p>
            <a:pPr lvl="1">
              <a:lnSpc>
                <a:spcPct val="80000"/>
              </a:lnSpc>
            </a:pPr>
            <a:endParaRPr lang="en-US" sz="1600" dirty="0" smtClean="0"/>
          </a:p>
          <a:p>
            <a:pPr lvl="1">
              <a:lnSpc>
                <a:spcPct val="80000"/>
              </a:lnSpc>
            </a:pPr>
            <a:endParaRPr lang="en-US" sz="1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741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741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8A9DF8B-7739-464D-BCA9-BDE1E90A768D}" type="slidenum">
              <a:rPr lang="en-US" smtClean="0"/>
              <a:pPr/>
              <a:t>13</a:t>
            </a:fld>
            <a:endParaRPr lang="en-US" smtClean="0"/>
          </a:p>
        </p:txBody>
      </p:sp>
      <p:sp>
        <p:nvSpPr>
          <p:cNvPr id="17413" name="Rectangle 2"/>
          <p:cNvSpPr>
            <a:spLocks noGrp="1" noChangeArrowheads="1"/>
          </p:cNvSpPr>
          <p:nvPr>
            <p:ph type="title"/>
          </p:nvPr>
        </p:nvSpPr>
        <p:spPr/>
        <p:txBody>
          <a:bodyPr/>
          <a:lstStyle/>
          <a:p>
            <a:r>
              <a:rPr lang="en-US" smtClean="0"/>
              <a:t>Home Networking (homenet) WG</a:t>
            </a:r>
          </a:p>
        </p:txBody>
      </p:sp>
      <p:sp>
        <p:nvSpPr>
          <p:cNvPr id="17414" name="Rectangle 3"/>
          <p:cNvSpPr>
            <a:spLocks noGrp="1" noChangeArrowheads="1"/>
          </p:cNvSpPr>
          <p:nvPr>
            <p:ph type="body" idx="1"/>
          </p:nvPr>
        </p:nvSpPr>
        <p:spPr>
          <a:xfrm>
            <a:off x="685800" y="1828800"/>
            <a:ext cx="7772400" cy="4114800"/>
          </a:xfrm>
        </p:spPr>
        <p:txBody>
          <a:bodyPr/>
          <a:lstStyle/>
          <a:p>
            <a:pPr>
              <a:lnSpc>
                <a:spcPct val="80000"/>
              </a:lnSpc>
            </a:pPr>
            <a:r>
              <a:rPr lang="en-US" sz="1600" dirty="0" smtClean="0"/>
              <a:t>See </a:t>
            </a:r>
            <a:r>
              <a:rPr lang="en-US" sz="1600" dirty="0" smtClean="0">
                <a:hlinkClick r:id="rId3"/>
              </a:rPr>
              <a:t>https://datatracker.ietf.org/wg/homenet/</a:t>
            </a:r>
            <a:r>
              <a:rPr lang="en-US" sz="1600" dirty="0" smtClean="0"/>
              <a:t>  </a:t>
            </a:r>
          </a:p>
          <a:p>
            <a:pPr>
              <a:lnSpc>
                <a:spcPct val="80000"/>
              </a:lnSpc>
            </a:pPr>
            <a:r>
              <a:rPr lang="en-US" sz="1600" dirty="0" smtClean="0"/>
              <a:t>This working group focuses on the evolving networking technology </a:t>
            </a:r>
            <a:br>
              <a:rPr lang="en-US" sz="1600" dirty="0" smtClean="0"/>
            </a:br>
            <a:r>
              <a:rPr lang="en-US" sz="1600" dirty="0" smtClean="0"/>
              <a:t>within and among relatively small "residential home" networks </a:t>
            </a:r>
          </a:p>
          <a:p>
            <a:pPr lvl="1">
              <a:lnSpc>
                <a:spcPct val="80000"/>
              </a:lnSpc>
            </a:pPr>
            <a:r>
              <a:rPr lang="en-US" sz="1400" dirty="0" smtClean="0"/>
              <a:t>The task of the group is to produce an architecture document that outlines how to construct home networks involving multiple routers and subnets. </a:t>
            </a:r>
          </a:p>
          <a:p>
            <a:pPr lvl="1">
              <a:lnSpc>
                <a:spcPct val="80000"/>
              </a:lnSpc>
            </a:pPr>
            <a:r>
              <a:rPr lang="en-US" sz="1400" dirty="0" smtClean="0"/>
              <a:t>This document is expected to apply the IPv6 addressing architecture, prefix delegation, global and ULA addresses, source address selection rules and other existing components of the IPv6 </a:t>
            </a:r>
            <a:br>
              <a:rPr lang="en-US" sz="1400" dirty="0" smtClean="0"/>
            </a:br>
            <a:r>
              <a:rPr lang="en-US" sz="1400" dirty="0" smtClean="0"/>
              <a:t>architecture, as appropriate. </a:t>
            </a:r>
          </a:p>
          <a:p>
            <a:pPr>
              <a:lnSpc>
                <a:spcPct val="80000"/>
              </a:lnSpc>
            </a:pPr>
            <a:r>
              <a:rPr lang="en-US" sz="1600" dirty="0" smtClean="0"/>
              <a:t>Updates [</a:t>
            </a:r>
            <a:r>
              <a:rPr lang="en-US" sz="1600" dirty="0" smtClean="0"/>
              <a:t>May </a:t>
            </a:r>
            <a:r>
              <a:rPr lang="en-US" sz="1600" dirty="0" smtClean="0"/>
              <a:t>2013] Documents of interest:</a:t>
            </a:r>
          </a:p>
          <a:p>
            <a:pPr lvl="1">
              <a:lnSpc>
                <a:spcPct val="80000"/>
              </a:lnSpc>
            </a:pPr>
            <a:r>
              <a:rPr lang="en-US" sz="1400" dirty="0" smtClean="0"/>
              <a:t>Grazed and Lightweight Open Protocol, see </a:t>
            </a:r>
            <a:r>
              <a:rPr lang="en-US" sz="1400" dirty="0" smtClean="0">
                <a:hlinkClick r:id="rId4"/>
              </a:rPr>
              <a:t>http://datatracker.ietf.org/doc/draft-ruminski-homenet-galop-proto/</a:t>
            </a:r>
            <a:endParaRPr lang="en-US" sz="1400" dirty="0" smtClean="0"/>
          </a:p>
          <a:p>
            <a:pPr lvl="1">
              <a:lnSpc>
                <a:spcPct val="80000"/>
              </a:lnSpc>
            </a:pPr>
            <a:r>
              <a:rPr lang="en-US" sz="1400" dirty="0" smtClean="0"/>
              <a:t>Home </a:t>
            </a:r>
            <a:r>
              <a:rPr lang="en-US" sz="1400" dirty="0" smtClean="0"/>
              <a:t>networking Architecture for IPv6, see </a:t>
            </a:r>
            <a:r>
              <a:rPr lang="en-US" sz="1400" dirty="0" smtClean="0">
                <a:hlinkClick r:id="rId5"/>
              </a:rPr>
              <a:t>https://datatracker.ietf.org/doc/draft-ietf-homenet-arch/</a:t>
            </a:r>
            <a:r>
              <a:rPr lang="en-US" sz="1400" dirty="0" smtClean="0"/>
              <a:t> - in Working Group last Call</a:t>
            </a:r>
          </a:p>
          <a:p>
            <a:pPr lvl="1">
              <a:lnSpc>
                <a:spcPct val="80000"/>
              </a:lnSpc>
            </a:pPr>
            <a:endParaRPr lang="en-US" sz="1400" dirty="0" smtClean="0"/>
          </a:p>
          <a:p>
            <a:pPr lvl="1">
              <a:lnSpc>
                <a:spcPct val="80000"/>
              </a:lnSpc>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843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843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8732D2D-684E-4536-A2F7-A3FBCB05AA5F}" type="slidenum">
              <a:rPr lang="en-US" smtClean="0"/>
              <a:pPr/>
              <a:t>14</a:t>
            </a:fld>
            <a:endParaRPr lang="en-US" smtClean="0"/>
          </a:p>
        </p:txBody>
      </p:sp>
      <p:sp>
        <p:nvSpPr>
          <p:cNvPr id="18437" name="Rectangle 2"/>
          <p:cNvSpPr>
            <a:spLocks noGrp="1" noChangeArrowheads="1"/>
          </p:cNvSpPr>
          <p:nvPr>
            <p:ph type="title"/>
          </p:nvPr>
        </p:nvSpPr>
        <p:spPr/>
        <p:txBody>
          <a:bodyPr/>
          <a:lstStyle/>
          <a:p>
            <a:r>
              <a:rPr lang="en-US" smtClean="0"/>
              <a:t>Dynamic Host Configuration (dhc) WG</a:t>
            </a:r>
          </a:p>
        </p:txBody>
      </p:sp>
      <p:sp>
        <p:nvSpPr>
          <p:cNvPr id="18438" name="Rectangle 3"/>
          <p:cNvSpPr>
            <a:spLocks noGrp="1" noChangeArrowheads="1"/>
          </p:cNvSpPr>
          <p:nvPr>
            <p:ph type="body" idx="1"/>
          </p:nvPr>
        </p:nvSpPr>
        <p:spPr/>
        <p:txBody>
          <a:bodyPr/>
          <a:lstStyle/>
          <a:p>
            <a:pPr>
              <a:lnSpc>
                <a:spcPct val="80000"/>
              </a:lnSpc>
            </a:pPr>
            <a:r>
              <a:rPr lang="en-US" sz="1600" dirty="0" smtClean="0"/>
              <a:t>See </a:t>
            </a:r>
            <a:r>
              <a:rPr lang="en-US" sz="1600" dirty="0" smtClean="0">
                <a:hlinkClick r:id="rId3"/>
              </a:rPr>
              <a:t>http://datatracker.ietf.org/wg/dhc/</a:t>
            </a:r>
            <a:r>
              <a:rPr lang="en-US" sz="1600" dirty="0" smtClean="0"/>
              <a:t>   </a:t>
            </a:r>
          </a:p>
          <a:p>
            <a:pPr>
              <a:lnSpc>
                <a:spcPct val="80000"/>
              </a:lnSpc>
            </a:pPr>
            <a:r>
              <a:rPr lang="en-US" sz="1600" dirty="0" smtClean="0"/>
              <a:t>The DHC WG is responsible for reviewing DHCP options or other </a:t>
            </a:r>
            <a:br>
              <a:rPr lang="en-US" sz="1600" dirty="0" smtClean="0"/>
            </a:br>
            <a:r>
              <a:rPr lang="en-US" sz="1600" dirty="0" smtClean="0"/>
              <a:t>extensions (for both IPv4 and IPv6). </a:t>
            </a:r>
          </a:p>
          <a:p>
            <a:pPr lvl="1">
              <a:lnSpc>
                <a:spcPct val="80000"/>
              </a:lnSpc>
            </a:pPr>
            <a:r>
              <a:rPr lang="en-US" sz="1400" dirty="0" smtClean="0"/>
              <a:t>The DHC WG is expected to review all proposed extensions to DHCP to ensure that they are consistent with the DHCP specification and other option formats, that they do not duplicate existing mechanisms, etc. </a:t>
            </a:r>
          </a:p>
          <a:p>
            <a:pPr lvl="1">
              <a:lnSpc>
                <a:spcPct val="80000"/>
              </a:lnSpc>
            </a:pPr>
            <a:r>
              <a:rPr lang="en-US" sz="1400" dirty="0" smtClean="0"/>
              <a:t>Generally speaking, the DHC WG will not be responsible for evaluating the semantic content of proposed options. Similarly, the ownership of specifications typically  belongs the relevant working group that needs more functionality from DHCP, not the DHC WG. The DHC WG coordinates reviews of the proposed options together with those working groups. It is required that those working groups have consensus to take on the work and that the work is within their charter. Exceptionally, with AD agreement, this same process can also be used for Individual Submissions originating outside WGs. </a:t>
            </a:r>
          </a:p>
          <a:p>
            <a:pPr>
              <a:lnSpc>
                <a:spcPct val="80000"/>
              </a:lnSpc>
            </a:pPr>
            <a:r>
              <a:rPr lang="en-US" sz="1600" dirty="0" smtClean="0"/>
              <a:t>Updates [</a:t>
            </a:r>
            <a:r>
              <a:rPr lang="en-US" sz="1600" dirty="0" smtClean="0"/>
              <a:t>May </a:t>
            </a:r>
            <a:r>
              <a:rPr lang="en-US" sz="1600" dirty="0" smtClean="0"/>
              <a:t>2013]</a:t>
            </a:r>
          </a:p>
          <a:p>
            <a:pPr lvl="1">
              <a:lnSpc>
                <a:spcPct val="80000"/>
              </a:lnSpc>
            </a:pPr>
            <a:r>
              <a:rPr lang="en-US" sz="1400" dirty="0" smtClean="0"/>
              <a:t>Of interest: </a:t>
            </a:r>
            <a:r>
              <a:rPr lang="en-US" sz="1400" u="sng" dirty="0" smtClean="0">
                <a:hlinkClick r:id="rId4"/>
              </a:rPr>
              <a:t>http://tools.ietf.org/html/draft-cao-dhc-anqp-option-01</a:t>
            </a:r>
            <a:r>
              <a:rPr lang="en-US" sz="1400" u="sng" dirty="0" smtClean="0"/>
              <a:t> also </a:t>
            </a:r>
            <a:r>
              <a:rPr lang="en-US" sz="1400" u="sng" dirty="0" smtClean="0">
                <a:hlinkClick r:id="rId5"/>
              </a:rPr>
              <a:t>http://datatracker.ietf.org/doc/draft-cao-dhc-anqp-option/history/</a:t>
            </a:r>
            <a:r>
              <a:rPr lang="en-US" sz="1400" u="sng" dirty="0" smtClean="0"/>
              <a:t> </a:t>
            </a:r>
          </a:p>
          <a:p>
            <a:pPr lvl="1">
              <a:lnSpc>
                <a:spcPct val="80000"/>
              </a:lnSpc>
            </a:pPr>
            <a:r>
              <a:rPr lang="en-US" sz="1400" dirty="0" smtClean="0"/>
              <a:t>Updated: </a:t>
            </a:r>
            <a:r>
              <a:rPr lang="en-US" sz="1400" dirty="0" smtClean="0"/>
              <a:t>Access </a:t>
            </a:r>
            <a:r>
              <a:rPr lang="en-US" sz="1400" dirty="0"/>
              <a:t>Network Identifier, see </a:t>
            </a:r>
            <a:r>
              <a:rPr lang="en-US" sz="1400" dirty="0">
                <a:hlinkClick r:id="rId6"/>
              </a:rPr>
              <a:t>http://datatracker.ietf.org/doc/draft-bhandari-dhc-access-network-identifier</a:t>
            </a:r>
            <a:r>
              <a:rPr lang="en-US" sz="1400" dirty="0" smtClean="0">
                <a:hlinkClick r:id="rId6"/>
              </a:rPr>
              <a:t>/</a:t>
            </a:r>
            <a:r>
              <a:rPr lang="en-US" sz="1400" dirty="0" smtClean="0"/>
              <a:t> </a:t>
            </a:r>
            <a:endParaRPr lang="en-US" sz="1400" dirty="0" smtClean="0"/>
          </a:p>
          <a:p>
            <a:pPr marL="457200" lvl="1" indent="0">
              <a:lnSpc>
                <a:spcPct val="80000"/>
              </a:lnSpc>
              <a:buNone/>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229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229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A3D4185-53EC-48FD-AB23-AC5BB0384969}" type="slidenum">
              <a:rPr lang="en-US" smtClean="0"/>
              <a:pPr/>
              <a:t>15</a:t>
            </a:fld>
            <a:endParaRPr lang="en-US" smtClean="0"/>
          </a:p>
        </p:txBody>
      </p:sp>
      <p:sp>
        <p:nvSpPr>
          <p:cNvPr id="12293" name="Rectangle 2"/>
          <p:cNvSpPr>
            <a:spLocks noGrp="1" noChangeArrowheads="1"/>
          </p:cNvSpPr>
          <p:nvPr>
            <p:ph type="title"/>
          </p:nvPr>
        </p:nvSpPr>
        <p:spPr>
          <a:xfrm>
            <a:off x="685800" y="838200"/>
            <a:ext cx="7772400" cy="1143000"/>
          </a:xfrm>
          <a:noFill/>
        </p:spPr>
        <p:txBody>
          <a:bodyPr/>
          <a:lstStyle/>
          <a:p>
            <a:r>
              <a:rPr lang="en-US" smtClean="0"/>
              <a:t>6LOWPAN Working Group</a:t>
            </a:r>
          </a:p>
        </p:txBody>
      </p:sp>
      <p:sp>
        <p:nvSpPr>
          <p:cNvPr id="12294" name="Rectangle 3"/>
          <p:cNvSpPr>
            <a:spLocks noGrp="1" noChangeArrowheads="1"/>
          </p:cNvSpPr>
          <p:nvPr>
            <p:ph type="body" idx="1"/>
          </p:nvPr>
        </p:nvSpPr>
        <p:spPr>
          <a:xfrm>
            <a:off x="685800" y="1828800"/>
            <a:ext cx="7772400" cy="4114800"/>
          </a:xfrm>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http://datatracker.ietf.org/wg/6lowpan/charter/</a:t>
            </a:r>
            <a:endParaRPr lang="en-GB" sz="1800" b="0" dirty="0" smtClean="0"/>
          </a:p>
          <a:p>
            <a:pPr>
              <a:lnSpc>
                <a:spcPct val="80000"/>
              </a:lnSpc>
            </a:pPr>
            <a:r>
              <a:rPr lang="en-US" sz="1800" dirty="0" smtClean="0"/>
              <a:t>Focus: IPv6 over Low Power PAN: Adaption of IPv6 protocol to operate on constrained nodes and link layers</a:t>
            </a:r>
          </a:p>
          <a:p>
            <a:pPr lvl="1">
              <a:lnSpc>
                <a:spcPct val="80000"/>
              </a:lnSpc>
            </a:pPr>
            <a:r>
              <a:rPr lang="en-US" sz="1400" dirty="0" smtClean="0"/>
              <a:t>RFC 4944: adaption of IPv6 to 802.15.4 link layer</a:t>
            </a:r>
          </a:p>
          <a:p>
            <a:pPr lvl="1">
              <a:lnSpc>
                <a:spcPct val="80000"/>
              </a:lnSpc>
            </a:pPr>
            <a:r>
              <a:rPr lang="en-US" sz="1400" dirty="0" smtClean="0"/>
              <a:t>Improved header compression scheme, see </a:t>
            </a:r>
            <a:r>
              <a:rPr lang="en-US" sz="1400" dirty="0" smtClean="0">
                <a:hlinkClick r:id="rId4"/>
              </a:rPr>
              <a:t>http://datatracker.ietf.org/doc/draft-ietf-6lowpan-hc/</a:t>
            </a:r>
            <a:r>
              <a:rPr lang="en-US" sz="1400" dirty="0" smtClean="0"/>
              <a:t> </a:t>
            </a:r>
          </a:p>
          <a:p>
            <a:pPr lvl="1">
              <a:lnSpc>
                <a:spcPct val="80000"/>
              </a:lnSpc>
            </a:pPr>
            <a:r>
              <a:rPr lang="en-US" sz="1400" dirty="0" smtClean="0"/>
              <a:t>RFC 6282, “Compression Format for IPv6 Datagrams over IEEE 802.15.4-Based Networks” published, see  </a:t>
            </a:r>
            <a:r>
              <a:rPr lang="en-US" sz="1400" dirty="0" smtClean="0">
                <a:hlinkClick r:id="rId5"/>
              </a:rPr>
              <a:t>http://datatracker.ietf.org/doc/rfc6282/</a:t>
            </a:r>
            <a:r>
              <a:rPr lang="en-US" sz="1400" dirty="0" smtClean="0"/>
              <a:t> </a:t>
            </a:r>
          </a:p>
          <a:p>
            <a:pPr lvl="1">
              <a:lnSpc>
                <a:spcPct val="80000"/>
              </a:lnSpc>
            </a:pPr>
            <a:r>
              <a:rPr lang="en-US" sz="1400" dirty="0" smtClean="0"/>
              <a:t>Design and Application Spaces (Use Cases), see </a:t>
            </a:r>
            <a:r>
              <a:rPr lang="en-US" sz="1400" dirty="0" smtClean="0">
                <a:hlinkClick r:id="rId6"/>
              </a:rPr>
              <a:t>http://datatracker.ietf.org/doc/draft-ietf-6lowpan-usecases/</a:t>
            </a:r>
            <a:r>
              <a:rPr lang="en-US" sz="1400" dirty="0" smtClean="0"/>
              <a:t> </a:t>
            </a:r>
          </a:p>
          <a:p>
            <a:pPr lvl="1">
              <a:lnSpc>
                <a:spcPct val="80000"/>
              </a:lnSpc>
            </a:pPr>
            <a:r>
              <a:rPr lang="en-US" sz="1400" dirty="0" smtClean="0"/>
              <a:t>RFC 6066 “Problem Statement and Requirements for IPv6 over Low-Power Wireless Personal Area Network (6LoWPAN) Routing” see </a:t>
            </a:r>
            <a:r>
              <a:rPr lang="en-US" sz="1400" dirty="0" smtClean="0">
                <a:hlinkClick r:id="rId7"/>
              </a:rPr>
              <a:t>http://datatracker.ietf.org/doc/rfc6606/</a:t>
            </a:r>
            <a:r>
              <a:rPr lang="en-US" sz="1400" dirty="0" smtClean="0"/>
              <a:t> </a:t>
            </a:r>
          </a:p>
          <a:p>
            <a:pPr lvl="1">
              <a:lnSpc>
                <a:spcPct val="80000"/>
              </a:lnSpc>
            </a:pPr>
            <a:r>
              <a:rPr lang="en-US" sz="1400" dirty="0" smtClean="0"/>
              <a:t>RFC 6775 - “</a:t>
            </a:r>
            <a:r>
              <a:rPr lang="en-US" sz="1400" dirty="0"/>
              <a:t>Neighbor Discovery Optimization for IPv6 over Low-Power Wireless Personal Area Networks (6LoWPANs)”, see </a:t>
            </a:r>
            <a:r>
              <a:rPr lang="en-US" sz="1400" dirty="0">
                <a:hlinkClick r:id="rId8"/>
              </a:rPr>
              <a:t>https://datatracker.ietf.org/doc/rfc6775/</a:t>
            </a:r>
            <a:r>
              <a:rPr lang="en-US" sz="1400" dirty="0"/>
              <a:t> </a:t>
            </a:r>
            <a:endParaRPr lang="en-US" sz="1400" dirty="0" smtClean="0"/>
          </a:p>
          <a:p>
            <a:pPr>
              <a:lnSpc>
                <a:spcPct val="80000"/>
              </a:lnSpc>
            </a:pPr>
            <a:r>
              <a:rPr lang="en-US" sz="1800" dirty="0" smtClean="0"/>
              <a:t>Updates [</a:t>
            </a:r>
            <a:r>
              <a:rPr lang="en-US" sz="1800" dirty="0" smtClean="0"/>
              <a:t>May </a:t>
            </a:r>
            <a:r>
              <a:rPr lang="en-US" sz="1800" dirty="0" smtClean="0"/>
              <a:t>2013]</a:t>
            </a:r>
          </a:p>
          <a:p>
            <a:pPr lvl="1">
              <a:lnSpc>
                <a:spcPct val="80000"/>
              </a:lnSpc>
            </a:pPr>
            <a:r>
              <a:rPr lang="en-US" sz="1400" dirty="0" smtClean="0"/>
              <a:t>Submitted for publication: Transmission of IPv6 Packets over BLUETOOTH Low Energy: </a:t>
            </a:r>
            <a:r>
              <a:rPr lang="en-US" sz="1400" dirty="0" smtClean="0">
                <a:hlinkClick r:id="rId9"/>
              </a:rPr>
              <a:t>http://datatracker.ietf.org/doc/draft-ietf-6lowpan-btle/</a:t>
            </a:r>
            <a:r>
              <a:rPr lang="en-US" sz="1400" dirty="0" smtClean="0"/>
              <a:t> </a:t>
            </a:r>
          </a:p>
          <a:p>
            <a:pPr lvl="1">
              <a:lnSpc>
                <a:spcPct val="80000"/>
              </a:lnSpc>
            </a:pPr>
            <a:r>
              <a:rPr lang="en-US" sz="1400" dirty="0" smtClean="0"/>
              <a:t>Updated: </a:t>
            </a:r>
            <a:r>
              <a:rPr lang="en-US" sz="1400" dirty="0">
                <a:hlinkClick r:id="rId10"/>
              </a:rPr>
              <a:t>http://datatracker.ietf.org/doc/draft-schoenw-6lowpan-mib</a:t>
            </a:r>
            <a:r>
              <a:rPr lang="en-US" sz="1400" dirty="0" smtClean="0">
                <a:hlinkClick r:id="rId10"/>
              </a:rPr>
              <a:t>/</a:t>
            </a:r>
            <a:r>
              <a:rPr lang="en-US" sz="1400" dirty="0" smtClean="0"/>
              <a:t> </a:t>
            </a:r>
          </a:p>
          <a:p>
            <a:pPr lvl="1">
              <a:lnSpc>
                <a:spcPct val="80000"/>
              </a:lnSpc>
            </a:pPr>
            <a:r>
              <a:rPr lang="en-US" sz="1400" dirty="0" smtClean="0"/>
              <a:t>Of interest: 6LoWPAN Roadmap and Implementation Guide </a:t>
            </a:r>
            <a:r>
              <a:rPr lang="en-US" sz="1400" dirty="0" smtClean="0">
                <a:hlinkClick r:id="rId11"/>
              </a:rPr>
              <a:t>http://datatracker.ietf.org/doc/draft-bormann-6lowpan-roadmap/</a:t>
            </a:r>
            <a:r>
              <a:rPr lang="en-US" sz="1400" dirty="0" smtClean="0"/>
              <a:t> </a:t>
            </a:r>
          </a:p>
          <a:p>
            <a:pPr lvl="1">
              <a:lnSpc>
                <a:spcPct val="80000"/>
              </a:lnSpc>
            </a:pPr>
            <a:endParaRPr lang="en-US" sz="1600" dirty="0" smtClean="0"/>
          </a:p>
          <a:p>
            <a:pPr>
              <a:lnSpc>
                <a:spcPct val="80000"/>
              </a:lnSpc>
            </a:pPr>
            <a:endParaRPr lang="en-US" sz="1800" dirty="0" smtClean="0">
              <a:solidFill>
                <a:srgbClr val="000000"/>
              </a:solidFill>
              <a:cs typeface="Times New Roman" pitchFamily="18" charset="0"/>
            </a:endParaRPr>
          </a:p>
          <a:p>
            <a:pPr lvl="1">
              <a:lnSpc>
                <a:spcPct val="80000"/>
              </a:lnSpc>
            </a:pPr>
            <a:endParaRPr lang="en-US" sz="1600"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331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331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8723875-EC5F-499B-8A34-FEBA1C04BC2F}" type="slidenum">
              <a:rPr lang="en-US" smtClean="0"/>
              <a:pPr/>
              <a:t>16</a:t>
            </a:fld>
            <a:endParaRPr lang="en-US" smtClean="0"/>
          </a:p>
        </p:txBody>
      </p:sp>
      <p:sp>
        <p:nvSpPr>
          <p:cNvPr id="13317" name="Rectangle 2"/>
          <p:cNvSpPr>
            <a:spLocks noGrp="1" noChangeArrowheads="1"/>
          </p:cNvSpPr>
          <p:nvPr>
            <p:ph type="title"/>
          </p:nvPr>
        </p:nvSpPr>
        <p:spPr>
          <a:xfrm>
            <a:off x="685800" y="609600"/>
            <a:ext cx="7772400" cy="1143000"/>
          </a:xfrm>
          <a:noFill/>
        </p:spPr>
        <p:txBody>
          <a:bodyPr/>
          <a:lstStyle/>
          <a:p>
            <a:r>
              <a:rPr lang="en-US" dirty="0" smtClean="0"/>
              <a:t>ROLL Working Group</a:t>
            </a:r>
          </a:p>
        </p:txBody>
      </p:sp>
      <p:sp>
        <p:nvSpPr>
          <p:cNvPr id="13318" name="Rectangle 3"/>
          <p:cNvSpPr>
            <a:spLocks noGrp="1" noChangeArrowheads="1"/>
          </p:cNvSpPr>
          <p:nvPr>
            <p:ph type="body" idx="1"/>
          </p:nvPr>
        </p:nvSpPr>
        <p:spPr>
          <a:xfrm>
            <a:off x="685800" y="1828800"/>
            <a:ext cx="7772400" cy="4114800"/>
          </a:xfrm>
          <a:noFill/>
        </p:spPr>
        <p:txBody>
          <a:bodyPr/>
          <a:lstStyle/>
          <a:p>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http://datatracker.ietf.org/wg/roll/</a:t>
            </a:r>
            <a:r>
              <a:rPr lang="en-GB" sz="1800" dirty="0" smtClean="0"/>
              <a:t> </a:t>
            </a:r>
          </a:p>
          <a:p>
            <a:r>
              <a:rPr lang="en-US" sz="1800" dirty="0" smtClean="0"/>
              <a:t>Focus: Routing over Low Power and </a:t>
            </a:r>
            <a:r>
              <a:rPr lang="en-US" sz="1800" dirty="0" err="1" smtClean="0"/>
              <a:t>Lossy</a:t>
            </a:r>
            <a:r>
              <a:rPr lang="en-US" sz="1800" dirty="0" smtClean="0"/>
              <a:t> Networks</a:t>
            </a:r>
          </a:p>
          <a:p>
            <a:pPr lvl="1"/>
            <a:r>
              <a:rPr lang="en-US" sz="1600" dirty="0" smtClean="0"/>
              <a:t>Routing Objectives, see </a:t>
            </a:r>
            <a:r>
              <a:rPr lang="en-US" sz="1600" dirty="0" smtClean="0">
                <a:hlinkClick r:id="rId4"/>
              </a:rPr>
              <a:t>http://datatracker.ietf.org/doc/rfc6552/</a:t>
            </a:r>
            <a:r>
              <a:rPr lang="en-US" sz="1600" dirty="0" smtClean="0"/>
              <a:t> </a:t>
            </a:r>
          </a:p>
          <a:p>
            <a:pPr lvl="1"/>
            <a:r>
              <a:rPr lang="en-US" sz="1600" dirty="0" smtClean="0"/>
              <a:t>Routing protocol for efficient operation in low-power, </a:t>
            </a:r>
            <a:r>
              <a:rPr lang="en-US" sz="1600" dirty="0" err="1" smtClean="0"/>
              <a:t>lossy</a:t>
            </a:r>
            <a:r>
              <a:rPr lang="en-US" sz="1600" dirty="0" smtClean="0"/>
              <a:t> networks, see </a:t>
            </a:r>
            <a:r>
              <a:rPr lang="en-US" sz="1600" dirty="0" smtClean="0">
                <a:hlinkClick r:id="rId5"/>
              </a:rPr>
              <a:t>http://datatracker.ietf.org/doc/rfc6550/ </a:t>
            </a:r>
            <a:endParaRPr lang="en-US" sz="1600" dirty="0" smtClean="0"/>
          </a:p>
          <a:p>
            <a:pPr lvl="1"/>
            <a:r>
              <a:rPr lang="en-US" sz="1600" dirty="0" smtClean="0"/>
              <a:t>RFC </a:t>
            </a:r>
            <a:r>
              <a:rPr lang="en-US" sz="1600" dirty="0"/>
              <a:t>6719, “The Minimum Rank with Hysteresis Objective Function“, see </a:t>
            </a:r>
            <a:r>
              <a:rPr lang="en-US" sz="1600" dirty="0">
                <a:hlinkClick r:id="rId6"/>
              </a:rPr>
              <a:t>http://datatracker.ietf.org/doc/rfc6719/</a:t>
            </a:r>
            <a:r>
              <a:rPr lang="en-US" sz="1600" dirty="0"/>
              <a:t> </a:t>
            </a:r>
            <a:endParaRPr lang="en-US" sz="1600" dirty="0" smtClean="0"/>
          </a:p>
          <a:p>
            <a:r>
              <a:rPr lang="en-US" sz="1800" dirty="0" smtClean="0"/>
              <a:t>Updates [</a:t>
            </a:r>
            <a:r>
              <a:rPr lang="en-US" sz="1800" dirty="0" smtClean="0"/>
              <a:t>May </a:t>
            </a:r>
            <a:r>
              <a:rPr lang="en-US" sz="1800" dirty="0" smtClean="0"/>
              <a:t>2013]</a:t>
            </a:r>
          </a:p>
          <a:p>
            <a:pPr lvl="1"/>
            <a:r>
              <a:rPr lang="en-US" sz="1400" dirty="0" smtClean="0"/>
              <a:t>Of Interest: A Security Threat Analysis for Routing over Low Power and </a:t>
            </a:r>
            <a:r>
              <a:rPr lang="en-US" sz="1400" dirty="0" err="1" smtClean="0"/>
              <a:t>Lossy</a:t>
            </a:r>
            <a:r>
              <a:rPr lang="en-US" sz="1400" dirty="0" smtClean="0"/>
              <a:t> Networks, see </a:t>
            </a:r>
            <a:r>
              <a:rPr lang="en-US" sz="1400" dirty="0" smtClean="0">
                <a:hlinkClick r:id="rId7"/>
              </a:rPr>
              <a:t>http://datatracker.ietf.org/doc/draft-ietf-roll-security-threats/</a:t>
            </a:r>
            <a:r>
              <a:rPr lang="en-US" sz="1400" dirty="0" smtClean="0"/>
              <a:t> - In IESG Evaluation</a:t>
            </a:r>
          </a:p>
          <a:p>
            <a:pPr lvl="1"/>
            <a:r>
              <a:rPr lang="en-US" sz="1400" dirty="0" smtClean="0"/>
              <a:t>Of </a:t>
            </a:r>
            <a:r>
              <a:rPr lang="en-US" sz="1400" dirty="0" smtClean="0"/>
              <a:t>Interest: Lightweight Key Establishment and Management Protocol in Dynamic Sensor Networks (KEMP), see </a:t>
            </a:r>
            <a:r>
              <a:rPr lang="en-US" sz="1400" dirty="0" smtClean="0">
                <a:hlinkClick r:id="rId8"/>
              </a:rPr>
              <a:t>http://datatracker.ietf.org/doc/draft-qiu-roll-kemp/</a:t>
            </a:r>
            <a:r>
              <a:rPr lang="en-US" sz="1400" dirty="0" smtClean="0"/>
              <a:t> </a:t>
            </a:r>
            <a:endParaRPr lang="en-US" sz="1400" dirty="0" smtClean="0"/>
          </a:p>
          <a:p>
            <a:pPr lvl="1"/>
            <a:r>
              <a:rPr lang="en-US" sz="1400" dirty="0"/>
              <a:t>New: Applicability Statement: The use of the RPL protocol set in Home Automation and Building Control, see </a:t>
            </a:r>
            <a:r>
              <a:rPr lang="en-US" sz="1400" dirty="0">
                <a:hlinkClick r:id="rId9"/>
              </a:rPr>
              <a:t>http://datatracker.ietf.org/doc/draft-ietf-roll-applicability-home-building</a:t>
            </a:r>
            <a:r>
              <a:rPr lang="en-US" sz="1400" dirty="0" smtClean="0">
                <a:hlinkClick r:id="rId9"/>
              </a:rPr>
              <a:t>/</a:t>
            </a:r>
            <a:r>
              <a:rPr lang="en-US" sz="1400" dirty="0" smtClean="0"/>
              <a:t> </a:t>
            </a:r>
            <a:endParaRPr lang="en-US" sz="1400" dirty="0" smtClean="0"/>
          </a:p>
          <a:p>
            <a:endParaRPr lang="en-US" dirty="0" smtClean="0">
              <a:solidFill>
                <a:srgbClr val="000000"/>
              </a:solidFill>
              <a:cs typeface="Times New Roman" pitchFamily="18" charset="0"/>
            </a:endParaRPr>
          </a:p>
          <a:p>
            <a:pPr lvl="1"/>
            <a:endParaRPr lang="en-US"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433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434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DC5BA9E-5B9D-4909-9BAE-7E321D94A2C3}" type="slidenum">
              <a:rPr lang="en-US" smtClean="0"/>
              <a:pPr/>
              <a:t>17</a:t>
            </a:fld>
            <a:endParaRPr lang="en-US" smtClean="0"/>
          </a:p>
        </p:txBody>
      </p:sp>
      <p:sp>
        <p:nvSpPr>
          <p:cNvPr id="14341" name="Rectangle 2"/>
          <p:cNvSpPr>
            <a:spLocks noGrp="1" noChangeArrowheads="1"/>
          </p:cNvSpPr>
          <p:nvPr>
            <p:ph type="title"/>
          </p:nvPr>
        </p:nvSpPr>
        <p:spPr>
          <a:xfrm>
            <a:off x="685800" y="838200"/>
            <a:ext cx="7772400" cy="1143000"/>
          </a:xfrm>
          <a:noFill/>
        </p:spPr>
        <p:txBody>
          <a:bodyPr/>
          <a:lstStyle/>
          <a:p>
            <a:r>
              <a:rPr lang="en-US" dirty="0" smtClean="0"/>
              <a:t>CORE Working Group</a:t>
            </a:r>
          </a:p>
        </p:txBody>
      </p:sp>
      <p:sp>
        <p:nvSpPr>
          <p:cNvPr id="14342" name="Rectangle 3"/>
          <p:cNvSpPr>
            <a:spLocks noGrp="1" noChangeArrowheads="1"/>
          </p:cNvSpPr>
          <p:nvPr>
            <p:ph type="body" idx="1"/>
          </p:nvPr>
        </p:nvSpPr>
        <p:spPr>
          <a:xfrm>
            <a:off x="685800" y="1752600"/>
            <a:ext cx="7772400" cy="4114800"/>
          </a:xfrm>
          <a:noFill/>
        </p:spPr>
        <p:txBody>
          <a:bodyPr/>
          <a:lstStyle/>
          <a:p>
            <a:r>
              <a:rPr lang="en-GB" sz="1800" dirty="0" smtClean="0">
                <a:solidFill>
                  <a:srgbClr val="000000"/>
                </a:solidFill>
                <a:ea typeface="Arial Unicode MS" pitchFamily="34" charset="-128"/>
                <a:cs typeface="Arial Unicode MS" pitchFamily="34" charset="-128"/>
              </a:rPr>
              <a:t>CORE (</a:t>
            </a:r>
            <a:r>
              <a:rPr lang="en-US" sz="2000" dirty="0" smtClean="0"/>
              <a:t>Constrained </a:t>
            </a:r>
            <a:r>
              <a:rPr lang="en-US" sz="2000" dirty="0" err="1" smtClean="0"/>
              <a:t>RESTful</a:t>
            </a:r>
            <a:r>
              <a:rPr lang="en-US" sz="2000" dirty="0" smtClean="0"/>
              <a:t> Environments) </a:t>
            </a:r>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http://datatracker.ietf.org/wg/core/</a:t>
            </a:r>
            <a:r>
              <a:rPr lang="en-GB" sz="1800" b="0" dirty="0" smtClean="0"/>
              <a:t> </a:t>
            </a:r>
            <a:endParaRPr lang="en-GB" sz="1800" dirty="0" smtClean="0"/>
          </a:p>
          <a:p>
            <a:r>
              <a:rPr lang="en-US" sz="1800" dirty="0" smtClean="0"/>
              <a:t>Focus: framework for resource-oriented applications intended to run on constrained IP networks. </a:t>
            </a:r>
          </a:p>
          <a:p>
            <a:pPr lvl="1"/>
            <a:r>
              <a:rPr lang="en-US" sz="1400" dirty="0" smtClean="0"/>
              <a:t>Constrained networks can occur as part of home and building automation, energy management, and the Internet of Things. </a:t>
            </a:r>
          </a:p>
          <a:p>
            <a:pPr lvl="1"/>
            <a:r>
              <a:rPr lang="en-US" sz="1600" dirty="0" smtClean="0"/>
              <a:t>RFC 6690, Constrained </a:t>
            </a:r>
            <a:r>
              <a:rPr lang="en-US" sz="1600" dirty="0" err="1" smtClean="0"/>
              <a:t>RESTful</a:t>
            </a:r>
            <a:r>
              <a:rPr lang="en-US" sz="1600" dirty="0" smtClean="0"/>
              <a:t> Environments (</a:t>
            </a:r>
            <a:r>
              <a:rPr lang="en-US" sz="1600" dirty="0" err="1" smtClean="0"/>
              <a:t>CoRE</a:t>
            </a:r>
            <a:r>
              <a:rPr lang="en-US" sz="1600" dirty="0" smtClean="0"/>
              <a:t>) Link Format, see </a:t>
            </a:r>
            <a:r>
              <a:rPr lang="en-US" sz="1600" dirty="0" smtClean="0">
                <a:hlinkClick r:id="rId4"/>
              </a:rPr>
              <a:t>http://datatracker.ietf.org/doc/rfc6690/</a:t>
            </a:r>
            <a:r>
              <a:rPr lang="en-US" sz="1600" dirty="0" smtClean="0"/>
              <a:t> </a:t>
            </a:r>
          </a:p>
          <a:p>
            <a:r>
              <a:rPr lang="en-US" sz="1800" dirty="0" smtClean="0"/>
              <a:t>Updates [</a:t>
            </a:r>
            <a:r>
              <a:rPr lang="en-US" sz="1800" dirty="0" smtClean="0"/>
              <a:t>May </a:t>
            </a:r>
            <a:r>
              <a:rPr lang="en-US" sz="1800" dirty="0" smtClean="0"/>
              <a:t>2013]  </a:t>
            </a:r>
          </a:p>
          <a:p>
            <a:pPr lvl="1"/>
            <a:r>
              <a:rPr lang="en-US" sz="1400" dirty="0" smtClean="0"/>
              <a:t>Updated: Constrained Application Protocol, see </a:t>
            </a:r>
            <a:r>
              <a:rPr lang="en-US" sz="1400" dirty="0" smtClean="0">
                <a:hlinkClick r:id="rId5"/>
              </a:rPr>
              <a:t>http://datatracker.ietf.org/doc/draft-ietf-core-coap/</a:t>
            </a:r>
            <a:r>
              <a:rPr lang="en-US" sz="1400" dirty="0" smtClean="0"/>
              <a:t>  </a:t>
            </a:r>
            <a:r>
              <a:rPr lang="en-US" sz="1400" dirty="0" smtClean="0"/>
              <a:t>Submitted to IESG</a:t>
            </a:r>
          </a:p>
          <a:p>
            <a:pPr lvl="1"/>
            <a:r>
              <a:rPr lang="en-US" sz="1400" dirty="0" smtClean="0"/>
              <a:t>Updated: </a:t>
            </a:r>
            <a:r>
              <a:rPr lang="en-US" sz="1400" dirty="0" err="1" smtClean="0"/>
              <a:t>CoRE</a:t>
            </a:r>
            <a:r>
              <a:rPr lang="en-US" sz="1400" dirty="0" smtClean="0"/>
              <a:t> Roadmap and Implementation Guide, </a:t>
            </a:r>
            <a:r>
              <a:rPr lang="en-US" sz="1400" dirty="0"/>
              <a:t>see </a:t>
            </a:r>
            <a:r>
              <a:rPr lang="en-US" sz="1400" dirty="0">
                <a:hlinkClick r:id="rId6"/>
              </a:rPr>
              <a:t>http://datatracker.ietf.org/doc/draft-bormann-core-roadmap</a:t>
            </a:r>
            <a:r>
              <a:rPr lang="en-US" sz="1400" dirty="0" smtClean="0">
                <a:hlinkClick r:id="rId6"/>
              </a:rPr>
              <a:t>/</a:t>
            </a:r>
            <a:r>
              <a:rPr lang="en-US" sz="1400" dirty="0" smtClean="0"/>
              <a:t> </a:t>
            </a:r>
            <a:endParaRPr lang="en-US" sz="1400" dirty="0" smtClean="0"/>
          </a:p>
          <a:p>
            <a:pPr lvl="1"/>
            <a:r>
              <a:rPr lang="en-US" sz="1400" dirty="0" smtClean="0"/>
              <a:t>Of interest: Security Bootstrapping of Resource-Constrained Devices, see </a:t>
            </a:r>
            <a:r>
              <a:rPr lang="en-US" sz="1400" dirty="0" smtClean="0">
                <a:hlinkClick r:id="rId7"/>
              </a:rPr>
              <a:t>http://datatracker.ietf.org/doc/draft-sarikaya-core-sbootstrapping/</a:t>
            </a:r>
            <a:r>
              <a:rPr lang="en-US" sz="1400" dirty="0" smtClean="0"/>
              <a:t> </a:t>
            </a:r>
          </a:p>
          <a:p>
            <a:pPr lvl="1"/>
            <a:r>
              <a:rPr lang="en-US" sz="1400" dirty="0"/>
              <a:t>O</a:t>
            </a:r>
            <a:r>
              <a:rPr lang="en-US" sz="1400" dirty="0" smtClean="0"/>
              <a:t>f </a:t>
            </a:r>
            <a:r>
              <a:rPr lang="en-US" sz="1400" dirty="0" smtClean="0"/>
              <a:t>interest: Security Considerations in the IP-based Internet </a:t>
            </a:r>
            <a:r>
              <a:rPr lang="en-US" sz="1400" dirty="0"/>
              <a:t>of Things: </a:t>
            </a:r>
            <a:r>
              <a:rPr lang="en-US" sz="1400" dirty="0">
                <a:hlinkClick r:id="rId8"/>
              </a:rPr>
              <a:t>http://datatracker.ietf.org/doc/draft-garcia-core-security</a:t>
            </a:r>
            <a:r>
              <a:rPr lang="en-US" sz="1400" dirty="0" smtClean="0">
                <a:hlinkClick r:id="rId8"/>
              </a:rPr>
              <a:t>/</a:t>
            </a:r>
            <a:r>
              <a:rPr lang="en-US" sz="1400" dirty="0" smtClean="0"/>
              <a:t> </a:t>
            </a:r>
          </a:p>
          <a:p>
            <a:pPr lvl="1"/>
            <a:endParaRPr lang="en-US"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18</a:t>
            </a:fld>
            <a:endParaRPr lang="en-US" smtClean="0"/>
          </a:p>
        </p:txBody>
      </p:sp>
      <p:sp>
        <p:nvSpPr>
          <p:cNvPr id="5125" name="Rectangle 2"/>
          <p:cNvSpPr>
            <a:spLocks noGrp="1" noChangeArrowheads="1"/>
          </p:cNvSpPr>
          <p:nvPr>
            <p:ph type="title"/>
          </p:nvPr>
        </p:nvSpPr>
        <p:spPr/>
        <p:txBody>
          <a:bodyPr/>
          <a:lstStyle/>
          <a:p>
            <a:r>
              <a:rPr lang="en-US" dirty="0" smtClean="0"/>
              <a:t>Operations </a:t>
            </a:r>
            <a:r>
              <a:rPr lang="en-US" dirty="0" smtClean="0"/>
              <a:t>Area Working Group</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defRPr/>
            </a:pPr>
            <a:r>
              <a:rPr lang="en-US" sz="2000" dirty="0">
                <a:hlinkClick r:id="rId3"/>
              </a:rPr>
              <a:t>http://datatracker.ietf.org/wg/opsawg</a:t>
            </a:r>
            <a:r>
              <a:rPr lang="en-US" sz="2000" dirty="0" smtClean="0">
                <a:hlinkClick r:id="rId3"/>
              </a:rPr>
              <a:t>/</a:t>
            </a:r>
            <a:endParaRPr lang="en-US" sz="2000" dirty="0" smtClean="0"/>
          </a:p>
          <a:p>
            <a:pPr lvl="1">
              <a:lnSpc>
                <a:spcPct val="80000"/>
              </a:lnSpc>
              <a:defRPr/>
            </a:pPr>
            <a:r>
              <a:rPr lang="en-US" sz="1600" dirty="0" smtClean="0"/>
              <a:t>Area WG processes submissions related to Operations Area WGs that have closed</a:t>
            </a:r>
          </a:p>
          <a:p>
            <a:pPr lvl="1">
              <a:lnSpc>
                <a:spcPct val="80000"/>
              </a:lnSpc>
              <a:defRPr/>
            </a:pPr>
            <a:r>
              <a:rPr lang="en-US" sz="1600" dirty="0" smtClean="0"/>
              <a:t>Control and Provisioning of Wireless Access Points (CAPWAP) Working Group closed in 2009</a:t>
            </a:r>
          </a:p>
          <a:p>
            <a:pPr>
              <a:lnSpc>
                <a:spcPct val="80000"/>
              </a:lnSpc>
              <a:defRPr/>
            </a:pPr>
            <a:r>
              <a:rPr lang="en-US" sz="2000" dirty="0" smtClean="0"/>
              <a:t>Recently, individual submissions related to the CAPWAP protocol and 802.11 extensions were submitted</a:t>
            </a:r>
          </a:p>
          <a:p>
            <a:pPr lvl="1">
              <a:lnSpc>
                <a:spcPct val="80000"/>
              </a:lnSpc>
              <a:defRPr/>
            </a:pPr>
            <a:r>
              <a:rPr lang="en-US" sz="1400" u="sng" dirty="0" smtClean="0">
                <a:hlinkClick r:id="rId4"/>
              </a:rPr>
              <a:t>http://www.ietf.org/id/draft-shao-opsawg-capwap-hybridmac-00.txt</a:t>
            </a:r>
            <a:r>
              <a:rPr lang="en-US" sz="1400" dirty="0" smtClean="0"/>
              <a:t/>
            </a:r>
            <a:br>
              <a:rPr lang="en-US" sz="1400" dirty="0" smtClean="0"/>
            </a:br>
            <a:r>
              <a:rPr lang="en-US" sz="1400" u="sng" dirty="0" smtClean="0">
                <a:hlinkClick r:id="rId5"/>
              </a:rPr>
              <a:t>http://www.ietf.org/id/draft-chen-opsawg-capwap-extension-00.txt</a:t>
            </a:r>
            <a:r>
              <a:rPr lang="en-US" sz="1400" dirty="0" smtClean="0"/>
              <a:t/>
            </a:r>
            <a:br>
              <a:rPr lang="en-US" sz="1400" dirty="0" smtClean="0"/>
            </a:br>
            <a:r>
              <a:rPr lang="en-US" sz="1400" u="sng" dirty="0" smtClean="0">
                <a:hlinkClick r:id="rId6"/>
              </a:rPr>
              <a:t>http://www.ietf.org/id/draft-zhang-opsawg-capwap-eap-00.txt</a:t>
            </a:r>
            <a:endParaRPr lang="en-US" sz="1400" u="sng" dirty="0" smtClean="0"/>
          </a:p>
          <a:p>
            <a:pPr marL="0" indent="0">
              <a:lnSpc>
                <a:spcPct val="80000"/>
              </a:lnSpc>
              <a:buNone/>
              <a:defRPr/>
            </a:pPr>
            <a:endParaRPr lang="en-US" sz="1800" dirty="0" smtClean="0"/>
          </a:p>
          <a:p>
            <a:pPr>
              <a:lnSpc>
                <a:spcPct val="80000"/>
              </a:lnSpc>
              <a:defRPr/>
            </a:pPr>
            <a:r>
              <a:rPr lang="en-US" sz="1800" dirty="0" smtClean="0"/>
              <a:t>Operations Area Working Group </a:t>
            </a:r>
            <a:r>
              <a:rPr lang="en-US" sz="1800" dirty="0" smtClean="0"/>
              <a:t>has agreed to accept the first 2 as work group items</a:t>
            </a: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27576562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2150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150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AFE48CA-64CD-4957-84CE-969E1D15CE85}" type="slidenum">
              <a:rPr lang="en-US" smtClean="0"/>
              <a:pPr/>
              <a:t>19</a:t>
            </a:fld>
            <a:endParaRPr lang="en-US" smtClean="0"/>
          </a:p>
        </p:txBody>
      </p:sp>
      <p:sp>
        <p:nvSpPr>
          <p:cNvPr id="21509" name="Rectangle 2"/>
          <p:cNvSpPr>
            <a:spLocks noGrp="1" noChangeArrowheads="1"/>
          </p:cNvSpPr>
          <p:nvPr>
            <p:ph type="title"/>
          </p:nvPr>
        </p:nvSpPr>
        <p:spPr/>
        <p:txBody>
          <a:bodyPr/>
          <a:lstStyle/>
          <a:p>
            <a:r>
              <a:rPr lang="en-GB" smtClean="0"/>
              <a:t>References</a:t>
            </a:r>
          </a:p>
        </p:txBody>
      </p:sp>
      <p:sp>
        <p:nvSpPr>
          <p:cNvPr id="21510" name="Rectangle 3"/>
          <p:cNvSpPr>
            <a:spLocks noGrp="1" noChangeArrowheads="1"/>
          </p:cNvSpPr>
          <p:nvPr>
            <p:ph type="body" idx="1"/>
          </p:nvPr>
        </p:nvSpPr>
        <p:spPr/>
        <p:txBody>
          <a:bodyPr/>
          <a:lstStyle/>
          <a:p>
            <a:r>
              <a:rPr lang="en-US" dirty="0" smtClean="0"/>
              <a:t>RFC 4017 - IEEE 802.11 Requirements on EAP Methods</a:t>
            </a:r>
          </a:p>
          <a:p>
            <a:r>
              <a:rPr lang="en-US" dirty="0" smtClean="0"/>
              <a:t>Jan 2012 report (PAWS, </a:t>
            </a:r>
            <a:r>
              <a:rPr lang="en-US" dirty="0" err="1" smtClean="0"/>
              <a:t>Homenet</a:t>
            </a:r>
            <a:r>
              <a:rPr lang="en-US" dirty="0" smtClean="0"/>
              <a:t> details), </a:t>
            </a:r>
            <a:r>
              <a:rPr lang="en-US" dirty="0" smtClean="0">
                <a:hlinkClick r:id="rId3"/>
              </a:rPr>
              <a:t>https://mentor.ieee.org/802.11/dcn/12/11-12-0122-01-0000-january-2012-liaison-to-ietf.ppt</a:t>
            </a:r>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1F113F3-1D5D-4BCE-8B40-EA9857490F2F}" type="slidenum">
              <a:rPr lang="en-US" smtClean="0"/>
              <a:pPr/>
              <a:t>2</a:t>
            </a:fld>
            <a:endParaRPr lang="en-US" smtClean="0"/>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	This presentation contains the IEEE 802.11 – IETF liaison report for </a:t>
            </a:r>
            <a:r>
              <a:rPr lang="en-US" dirty="0" smtClean="0"/>
              <a:t>May </a:t>
            </a:r>
            <a:r>
              <a:rPr lang="en-US" dirty="0" smtClean="0"/>
              <a:t>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3</a:t>
            </a:fld>
            <a:endParaRPr lang="en-US" smtClean="0"/>
          </a:p>
        </p:txBody>
      </p:sp>
      <p:sp>
        <p:nvSpPr>
          <p:cNvPr id="5125" name="Rectangle 2"/>
          <p:cNvSpPr>
            <a:spLocks noGrp="1" noChangeArrowheads="1"/>
          </p:cNvSpPr>
          <p:nvPr>
            <p:ph type="title"/>
          </p:nvPr>
        </p:nvSpPr>
        <p:spPr/>
        <p:txBody>
          <a:bodyPr/>
          <a:lstStyle/>
          <a:p>
            <a:r>
              <a:rPr lang="en-US" dirty="0" smtClean="0"/>
              <a:t>IETF- </a:t>
            </a:r>
            <a:r>
              <a:rPr lang="en-US" dirty="0" smtClean="0"/>
              <a:t>IEEE 802 Liaison Activity </a:t>
            </a:r>
          </a:p>
        </p:txBody>
      </p:sp>
      <p:sp>
        <p:nvSpPr>
          <p:cNvPr id="113667" name="Rectangle 3"/>
          <p:cNvSpPr>
            <a:spLocks noGrp="1" noChangeArrowheads="1"/>
          </p:cNvSpPr>
          <p:nvPr>
            <p:ph type="body" idx="1"/>
          </p:nvPr>
        </p:nvSpPr>
        <p:spPr>
          <a:xfrm>
            <a:off x="685800" y="1676400"/>
            <a:ext cx="8153400" cy="4572000"/>
          </a:xfrm>
        </p:spPr>
        <p:txBody>
          <a:bodyPr/>
          <a:lstStyle/>
          <a:p>
            <a:pPr marL="0" indent="0">
              <a:lnSpc>
                <a:spcPct val="80000"/>
              </a:lnSpc>
              <a:buFontTx/>
              <a:buNone/>
              <a:defRPr/>
            </a:pPr>
            <a:endParaRPr lang="en-US" sz="900" dirty="0" smtClean="0"/>
          </a:p>
          <a:p>
            <a:pPr>
              <a:lnSpc>
                <a:spcPct val="80000"/>
              </a:lnSpc>
              <a:defRPr/>
            </a:pPr>
            <a:r>
              <a:rPr lang="en-US" sz="2000" dirty="0" smtClean="0"/>
              <a:t>Joint Meetings, agenda and presentations: </a:t>
            </a:r>
            <a:r>
              <a:rPr lang="en-US" sz="2000" dirty="0" err="1" smtClean="0"/>
              <a:t>Telecon</a:t>
            </a:r>
            <a:r>
              <a:rPr lang="en-US" sz="2000" dirty="0" smtClean="0"/>
              <a:t> Meeting  </a:t>
            </a:r>
            <a:r>
              <a:rPr lang="en-US" sz="2000" dirty="0" smtClean="0"/>
              <a:t>held </a:t>
            </a:r>
            <a:r>
              <a:rPr lang="en-US" sz="2000" dirty="0"/>
              <a:t>2</a:t>
            </a:r>
            <a:r>
              <a:rPr lang="en-US" sz="2000" dirty="0" smtClean="0"/>
              <a:t> May </a:t>
            </a:r>
            <a:endParaRPr lang="en-US" sz="2000" dirty="0" smtClean="0"/>
          </a:p>
          <a:p>
            <a:pPr lvl="1">
              <a:lnSpc>
                <a:spcPct val="80000"/>
              </a:lnSpc>
              <a:defRPr/>
            </a:pPr>
            <a:r>
              <a:rPr lang="en-US" sz="1800" dirty="0">
                <a:hlinkClick r:id="rId4"/>
              </a:rPr>
              <a:t>http://www.iab.org/activities/joint-activities/iab-ieee-coordination</a:t>
            </a:r>
            <a:r>
              <a:rPr lang="en-US" sz="1800" dirty="0" smtClean="0">
                <a:hlinkClick r:id="rId4"/>
              </a:rPr>
              <a:t>/</a:t>
            </a:r>
            <a:r>
              <a:rPr lang="en-US" sz="1800" dirty="0" smtClean="0"/>
              <a:t> </a:t>
            </a:r>
            <a:endParaRPr lang="en-US" sz="2400" dirty="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r>
              <a:rPr lang="en-US" sz="1400" dirty="0" smtClean="0"/>
              <a:t>Dual use registry item closed</a:t>
            </a:r>
          </a:p>
          <a:p>
            <a:pPr lvl="1">
              <a:lnSpc>
                <a:spcPct val="80000"/>
              </a:lnSpc>
              <a:defRPr/>
            </a:pPr>
            <a:r>
              <a:rPr lang="en-US" sz="1400" dirty="0" smtClean="0"/>
              <a:t>New tracking item </a:t>
            </a:r>
            <a:r>
              <a:rPr lang="en-US" sz="1400" dirty="0"/>
              <a:t>for 6tsch, see </a:t>
            </a:r>
            <a:r>
              <a:rPr lang="en-US" sz="1400" dirty="0">
                <a:hlinkClick r:id="rId5"/>
              </a:rPr>
              <a:t>https://</a:t>
            </a:r>
            <a:r>
              <a:rPr lang="en-US" sz="1400" dirty="0" smtClean="0">
                <a:hlinkClick r:id="rId5"/>
              </a:rPr>
              <a:t>www.ietf.org/mailman/listinfo/6tsch</a:t>
            </a:r>
            <a:r>
              <a:rPr lang="en-US" sz="1400" dirty="0" smtClean="0"/>
              <a:t>  – coordination needed with 802.15 Layer 2 Routing (Mesh Under Routing) study group</a:t>
            </a:r>
          </a:p>
          <a:p>
            <a:pPr lvl="1">
              <a:lnSpc>
                <a:spcPct val="80000"/>
              </a:lnSpc>
              <a:defRPr/>
            </a:pPr>
            <a:r>
              <a:rPr lang="en-US" sz="1400" dirty="0" smtClean="0"/>
              <a:t>New tracking item for </a:t>
            </a:r>
            <a:r>
              <a:rPr lang="en-US" sz="1400" dirty="0" err="1" smtClean="0"/>
              <a:t>capwap</a:t>
            </a:r>
            <a:r>
              <a:rPr lang="en-US" sz="1400" dirty="0" smtClean="0"/>
              <a:t> extensions in Operations area workin</a:t>
            </a:r>
            <a:r>
              <a:rPr lang="en-US" sz="1400" dirty="0" smtClean="0"/>
              <a:t>g group</a:t>
            </a:r>
            <a:endParaRPr lang="en-US" sz="1400" dirty="0" smtClean="0"/>
          </a:p>
          <a:p>
            <a:pPr lvl="1">
              <a:lnSpc>
                <a:spcPct val="80000"/>
              </a:lnSpc>
              <a:defRPr/>
            </a:pPr>
            <a:endParaRPr lang="en-US" sz="1400" dirty="0" smtClean="0"/>
          </a:p>
          <a:p>
            <a:pPr>
              <a:lnSpc>
                <a:spcPct val="80000"/>
              </a:lnSpc>
              <a:defRPr/>
            </a:pPr>
            <a:r>
              <a:rPr lang="en-US" sz="1800" dirty="0" smtClean="0"/>
              <a:t>RFC4441bis</a:t>
            </a:r>
          </a:p>
          <a:p>
            <a:pPr lvl="1">
              <a:lnSpc>
                <a:spcPct val="80000"/>
              </a:lnSpc>
              <a:defRPr/>
            </a:pPr>
            <a:r>
              <a:rPr lang="en-US" sz="1400" dirty="0"/>
              <a:t>RFC4441bis update, see </a:t>
            </a:r>
            <a:r>
              <a:rPr lang="en-US" sz="1400" dirty="0">
                <a:hlinkClick r:id="rId6"/>
              </a:rPr>
              <a:t>http://tools.ietf.org/html/draft-iab-rfc4441rev-04</a:t>
            </a:r>
            <a:r>
              <a:rPr lang="en-US" sz="1400" dirty="0"/>
              <a:t> . </a:t>
            </a:r>
            <a:endParaRPr lang="en-US" sz="1400" dirty="0" smtClean="0"/>
          </a:p>
          <a:p>
            <a:pPr lvl="1">
              <a:lnSpc>
                <a:spcPct val="80000"/>
              </a:lnSpc>
              <a:defRPr/>
            </a:pPr>
            <a:r>
              <a:rPr lang="en-US" sz="1400" dirty="0" smtClean="0"/>
              <a:t>Includes </a:t>
            </a:r>
            <a:r>
              <a:rPr lang="en-US" sz="1400" dirty="0"/>
              <a:t>resolutions to IEEE 802.11 comments submitted to date. </a:t>
            </a:r>
            <a:endParaRPr lang="en-US" sz="1400" dirty="0" smtClean="0"/>
          </a:p>
          <a:p>
            <a:pPr lvl="1">
              <a:lnSpc>
                <a:spcPct val="80000"/>
              </a:lnSpc>
              <a:defRPr/>
            </a:pPr>
            <a:r>
              <a:rPr lang="en-US" sz="1400" dirty="0" smtClean="0"/>
              <a:t>Still </a:t>
            </a:r>
            <a:r>
              <a:rPr lang="en-US" sz="1400" dirty="0"/>
              <a:t>opportunity to provide comments; R</a:t>
            </a:r>
            <a:r>
              <a:rPr lang="en-US" sz="1400" dirty="0" smtClean="0"/>
              <a:t>eview </a:t>
            </a:r>
            <a:r>
              <a:rPr lang="en-US" sz="1400" dirty="0"/>
              <a:t>any additional contributions in ARC session (Weds AM)</a:t>
            </a:r>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3841812364"/>
              </p:ext>
            </p:extLst>
          </p:nvPr>
        </p:nvGraphicFramePr>
        <p:xfrm>
          <a:off x="1524000" y="2895600"/>
          <a:ext cx="914400" cy="771525"/>
        </p:xfrm>
        <a:graphic>
          <a:graphicData uri="http://schemas.openxmlformats.org/presentationml/2006/ole">
            <mc:AlternateContent xmlns:mc="http://schemas.openxmlformats.org/markup-compatibility/2006">
              <mc:Choice xmlns:v="urn:schemas-microsoft-com:vml" Requires="v">
                <p:oleObj spid="_x0000_s9226" name="Packager Shell Object" showAsIcon="1" r:id="rId7" imgW="914400" imgH="771480" progId="Package">
                  <p:embed/>
                </p:oleObj>
              </mc:Choice>
              <mc:Fallback>
                <p:oleObj name="Packager Shell Object" showAsIcon="1" r:id="rId7" imgW="914400" imgH="771480" progId="Package">
                  <p:embed/>
                  <p:pic>
                    <p:nvPicPr>
                      <p:cNvPr id="0" name=""/>
                      <p:cNvPicPr/>
                      <p:nvPr/>
                    </p:nvPicPr>
                    <p:blipFill>
                      <a:blip r:embed="rId8"/>
                      <a:stretch>
                        <a:fillRect/>
                      </a:stretch>
                    </p:blipFill>
                    <p:spPr>
                      <a:xfrm>
                        <a:off x="1524000" y="28956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249265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717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717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CB9AC8F-E624-4E23-955D-D706C0EBAB8D}" type="slidenum">
              <a:rPr lang="en-US" smtClean="0"/>
              <a:pPr/>
              <a:t>4</a:t>
            </a:fld>
            <a:endParaRPr lang="en-US" smtClean="0"/>
          </a:p>
        </p:txBody>
      </p:sp>
      <p:sp>
        <p:nvSpPr>
          <p:cNvPr id="7173" name="Rectangle 2"/>
          <p:cNvSpPr>
            <a:spLocks noGrp="1" noChangeArrowheads="1"/>
          </p:cNvSpPr>
          <p:nvPr>
            <p:ph type="title"/>
          </p:nvPr>
        </p:nvSpPr>
        <p:spPr/>
        <p:txBody>
          <a:bodyPr/>
          <a:lstStyle/>
          <a:p>
            <a:r>
              <a:rPr lang="en-US" dirty="0" smtClean="0"/>
              <a:t>About RFC 4441 &amp; IETF </a:t>
            </a:r>
            <a:r>
              <a:rPr lang="en-US" dirty="0" smtClean="0"/>
              <a:t>liaisons</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a:t>Reference document: RFC 4441</a:t>
            </a:r>
          </a:p>
          <a:p>
            <a:pPr lvl="1">
              <a:lnSpc>
                <a:spcPct val="80000"/>
              </a:lnSpc>
              <a:defRPr/>
            </a:pPr>
            <a:r>
              <a:rPr lang="en-US" sz="1600" dirty="0"/>
              <a:t>2006 document, but still relevant: “The IEEE 802/IETF Relationship”, see </a:t>
            </a:r>
            <a:r>
              <a:rPr lang="en-US" sz="1600" dirty="0">
                <a:hlinkClick r:id="rId4"/>
              </a:rPr>
              <a:t>http://tools.ietf.org/html/rfc4441</a:t>
            </a:r>
            <a:endParaRPr lang="en-US" sz="1600" dirty="0"/>
          </a:p>
          <a:p>
            <a:pPr lvl="1">
              <a:lnSpc>
                <a:spcPct val="80000"/>
              </a:lnSpc>
              <a:defRPr/>
            </a:pPr>
            <a:r>
              <a:rPr lang="en-US" sz="1600" dirty="0"/>
              <a:t>Liaison info: </a:t>
            </a:r>
            <a:r>
              <a:rPr lang="en-US" sz="1600" dirty="0">
                <a:hlinkClick r:id="rId5"/>
              </a:rPr>
              <a:t>http://www.ietf.org/liaison/managers.html</a:t>
            </a:r>
            <a:r>
              <a:rPr lang="en-US" sz="1600" dirty="0"/>
              <a:t>. IETF has a liaison manager FROM IETF to IEEE SA and IEEE 802.1, not to 802.11. </a:t>
            </a:r>
          </a:p>
          <a:p>
            <a:pPr lvl="2">
              <a:defRPr/>
            </a:pPr>
            <a:r>
              <a:rPr lang="en-US" sz="1400" dirty="0"/>
              <a:t>The IETF has a limited number of liaison relationships with other organizations. Liaisons are appointed by the IAB when the IAB feels that conditions warrant appointing a specific person to such a task. Note that such appointments are rare </a:t>
            </a:r>
            <a:r>
              <a:rPr lang="en-US" sz="1400" b="1" dirty="0"/>
              <a:t>as the best way for organizations to work with the IETF is to do so within the working groups</a:t>
            </a:r>
          </a:p>
          <a:p>
            <a:pPr lvl="1">
              <a:lnSpc>
                <a:spcPct val="80000"/>
              </a:lnSpc>
              <a:defRPr/>
            </a:pPr>
            <a:r>
              <a:rPr lang="en-US" sz="1600" dirty="0"/>
              <a:t>Liaison statements are here: </a:t>
            </a:r>
            <a:r>
              <a:rPr lang="en-US" sz="1600" dirty="0">
                <a:hlinkClick r:id="rId6"/>
              </a:rPr>
              <a:t>https://datatracker.ietf.org/liaison/</a:t>
            </a:r>
            <a:r>
              <a:rPr lang="en-US" sz="1600" dirty="0"/>
              <a:t> </a:t>
            </a:r>
            <a:endParaRPr lang="en-US" sz="1600" dirty="0" smtClean="0"/>
          </a:p>
          <a:p>
            <a:pPr>
              <a:lnSpc>
                <a:spcPct val="80000"/>
              </a:lnSpc>
              <a:defRPr/>
            </a:pPr>
            <a:endParaRPr lang="en-US" sz="2000" dirty="0" smtClean="0"/>
          </a:p>
          <a:p>
            <a:pPr>
              <a:lnSpc>
                <a:spcPct val="80000"/>
              </a:lnSpc>
              <a:defRPr/>
            </a:pPr>
            <a:r>
              <a:rPr lang="en-US" sz="2000" dirty="0" smtClean="0"/>
              <a:t>IEEE </a:t>
            </a:r>
            <a:r>
              <a:rPr lang="en-US" sz="2000" dirty="0" smtClean="0"/>
              <a:t>802 Liaisons link and list now available</a:t>
            </a:r>
          </a:p>
          <a:p>
            <a:pPr lvl="1">
              <a:lnSpc>
                <a:spcPct val="80000"/>
              </a:lnSpc>
              <a:defRPr/>
            </a:pPr>
            <a:r>
              <a:rPr lang="en-US" sz="1600" u="sng" dirty="0">
                <a:hlinkClick r:id="rId7"/>
              </a:rPr>
              <a:t>http://</a:t>
            </a:r>
            <a:r>
              <a:rPr lang="en-US" sz="1600" u="sng" dirty="0" smtClean="0">
                <a:hlinkClick r:id="rId7"/>
              </a:rPr>
              <a:t>www.ieee802.org/liaisons.shtml</a:t>
            </a:r>
            <a:r>
              <a:rPr lang="en-US" sz="1600" u="sng" dirty="0" smtClean="0"/>
              <a:t> </a:t>
            </a:r>
          </a:p>
          <a:p>
            <a:pPr lvl="1">
              <a:lnSpc>
                <a:spcPct val="80000"/>
              </a:lnSpc>
              <a:defRPr/>
            </a:pPr>
            <a:r>
              <a:rPr lang="en-US" sz="1600" dirty="0">
                <a:hlinkClick r:id="rId8"/>
              </a:rPr>
              <a:t>http://</a:t>
            </a:r>
            <a:r>
              <a:rPr lang="en-US" sz="1600" dirty="0" smtClean="0">
                <a:hlinkClick r:id="rId8"/>
              </a:rPr>
              <a:t>www.ieee802.org/draft%20802-liaison-list%20revision%2005MAR2013.pdf</a:t>
            </a:r>
            <a:r>
              <a:rPr lang="en-US" sz="1600" dirty="0" smtClean="0"/>
              <a:t> </a:t>
            </a:r>
            <a:endParaRPr lang="en-US" sz="1600" dirty="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110790430"/>
              </p:ext>
            </p:extLst>
          </p:nvPr>
        </p:nvGraphicFramePr>
        <p:xfrm>
          <a:off x="6858000" y="5410200"/>
          <a:ext cx="914400" cy="771525"/>
        </p:xfrm>
        <a:graphic>
          <a:graphicData uri="http://schemas.openxmlformats.org/presentationml/2006/ole">
            <mc:AlternateContent xmlns:mc="http://schemas.openxmlformats.org/markup-compatibility/2006">
              <mc:Choice xmlns:v="urn:schemas-microsoft-com:vml" Requires="v">
                <p:oleObj spid="_x0000_s7203" name="Acrobat Document" showAsIcon="1" r:id="rId9" imgW="914400" imgH="771480" progId="AcroExch.Document.7">
                  <p:embed/>
                </p:oleObj>
              </mc:Choice>
              <mc:Fallback>
                <p:oleObj name="Acrobat Document" showAsIcon="1" r:id="rId9" imgW="914400" imgH="771480" progId="AcroExch.Document.7">
                  <p:embed/>
                  <p:pic>
                    <p:nvPicPr>
                      <p:cNvPr id="0" name=""/>
                      <p:cNvPicPr/>
                      <p:nvPr/>
                    </p:nvPicPr>
                    <p:blipFill>
                      <a:blip r:embed="rId10"/>
                      <a:stretch>
                        <a:fillRect/>
                      </a:stretch>
                    </p:blipFill>
                    <p:spPr>
                      <a:xfrm>
                        <a:off x="6858000" y="5410200"/>
                        <a:ext cx="914400" cy="77152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5</a:t>
            </a:fld>
            <a:endParaRPr lang="en-US" smtClean="0"/>
          </a:p>
        </p:txBody>
      </p:sp>
      <p:sp>
        <p:nvSpPr>
          <p:cNvPr id="20485" name="Rectangle 2"/>
          <p:cNvSpPr>
            <a:spLocks noGrp="1" noChangeArrowheads="1"/>
          </p:cNvSpPr>
          <p:nvPr>
            <p:ph type="title"/>
          </p:nvPr>
        </p:nvSpPr>
        <p:spPr>
          <a:noFill/>
        </p:spPr>
        <p:txBody>
          <a:bodyPr/>
          <a:lstStyle/>
          <a:p>
            <a:r>
              <a:rPr lang="en-US" smtClean="0"/>
              <a:t>IETF Meetings</a:t>
            </a:r>
          </a:p>
        </p:txBody>
      </p:sp>
      <p:sp>
        <p:nvSpPr>
          <p:cNvPr id="20486" name="Rectangle 3"/>
          <p:cNvSpPr>
            <a:spLocks noGrp="1" noChangeArrowheads="1"/>
          </p:cNvSpPr>
          <p:nvPr>
            <p:ph type="body" idx="1"/>
          </p:nvPr>
        </p:nvSpPr>
        <p:spPr>
          <a:xfrm>
            <a:off x="685800" y="1600200"/>
            <a:ext cx="7848600" cy="4114800"/>
          </a:xfrm>
          <a:noFill/>
        </p:spPr>
        <p:txBody>
          <a:bodyPr/>
          <a:lstStyle/>
          <a:p>
            <a:r>
              <a:rPr lang="en-US" dirty="0" smtClean="0"/>
              <a:t>Meetings:</a:t>
            </a:r>
          </a:p>
          <a:p>
            <a:pPr lvl="1"/>
            <a:r>
              <a:rPr lang="en-US" dirty="0" smtClean="0"/>
              <a:t>July 28 – August 2, 2013 – Berlin</a:t>
            </a:r>
          </a:p>
          <a:p>
            <a:pPr lvl="1"/>
            <a:r>
              <a:rPr lang="en-US" dirty="0" smtClean="0"/>
              <a:t>November 3-8, 2013 – Vancouver</a:t>
            </a:r>
          </a:p>
          <a:p>
            <a:pPr lvl="1"/>
            <a:r>
              <a:rPr lang="en-US" dirty="0" smtClean="0"/>
              <a:t>March 2-5, 2014 – London </a:t>
            </a:r>
          </a:p>
          <a:p>
            <a:pPr lvl="1"/>
            <a:r>
              <a:rPr lang="en-US" dirty="0" smtClean="0"/>
              <a:t>July 20-25, 2014 – Toronto</a:t>
            </a:r>
          </a:p>
          <a:p>
            <a:pPr lvl="1"/>
            <a:r>
              <a:rPr lang="en-US" dirty="0" smtClean="0"/>
              <a:t>November 9-14, 2014 - Honolulu</a:t>
            </a:r>
          </a:p>
          <a:p>
            <a:r>
              <a:rPr lang="en-US" dirty="0" smtClean="0">
                <a:hlinkClick r:id="rId3"/>
              </a:rPr>
              <a:t>http://www.ietf.org</a:t>
            </a:r>
            <a:endParaRPr lang="en-US" dirty="0" smtClean="0"/>
          </a:p>
          <a:p>
            <a:pPr lvl="1"/>
            <a:r>
              <a:rPr lang="en-US" dirty="0" smtClean="0"/>
              <a:t>Newcomer training: </a:t>
            </a:r>
            <a:r>
              <a:rPr lang="en-US" u="sng" dirty="0">
                <a:hlinkClick r:id="rId4"/>
              </a:rPr>
              <a:t>https://www.ietf.org/edu/process-oriented-tutorials.html#newcomers</a:t>
            </a:r>
            <a:r>
              <a:rPr lang="en-US" dirty="0"/>
              <a:t> </a:t>
            </a:r>
          </a:p>
          <a:p>
            <a:pPr lvl="1"/>
            <a:r>
              <a:rPr lang="en-US" dirty="0" smtClean="0"/>
              <a:t>Tutorials (process and technical); 802.1Q tutorial presented last week: </a:t>
            </a:r>
            <a:r>
              <a:rPr lang="en-US" dirty="0">
                <a:hlinkClick r:id="rId5"/>
              </a:rPr>
              <a:t>https://</a:t>
            </a:r>
            <a:r>
              <a:rPr lang="en-US" dirty="0" smtClean="0">
                <a:hlinkClick r:id="rId5"/>
              </a:rPr>
              <a:t>www.ietf.org/edu/tutorials.html</a:t>
            </a:r>
            <a:r>
              <a:rPr lang="en-US"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E2D3960-A144-4B75-B89D-4EFD7A4AD3C3}" type="slidenum">
              <a:rPr lang="en-US" smtClean="0"/>
              <a:pPr/>
              <a:t>6</a:t>
            </a:fld>
            <a:endParaRPr lang="en-US" smtClean="0"/>
          </a:p>
        </p:txBody>
      </p:sp>
      <p:sp>
        <p:nvSpPr>
          <p:cNvPr id="19461" name="Rectangle 2"/>
          <p:cNvSpPr>
            <a:spLocks noGrp="1" noChangeArrowheads="1"/>
          </p:cNvSpPr>
          <p:nvPr>
            <p:ph type="title"/>
          </p:nvPr>
        </p:nvSpPr>
        <p:spPr/>
        <p:txBody>
          <a:bodyPr/>
          <a:lstStyle/>
          <a:p>
            <a:r>
              <a:rPr lang="en-US" dirty="0" smtClean="0"/>
              <a:t>RADEXT WG</a:t>
            </a:r>
          </a:p>
        </p:txBody>
      </p:sp>
      <p:sp>
        <p:nvSpPr>
          <p:cNvPr id="19462" name="Rectangle 3"/>
          <p:cNvSpPr>
            <a:spLocks noGrp="1" noChangeArrowheads="1"/>
          </p:cNvSpPr>
          <p:nvPr>
            <p:ph type="body" idx="1"/>
          </p:nvPr>
        </p:nvSpPr>
        <p:spPr/>
        <p:txBody>
          <a:bodyPr/>
          <a:lstStyle/>
          <a:p>
            <a:pPr>
              <a:lnSpc>
                <a:spcPct val="80000"/>
              </a:lnSpc>
            </a:pPr>
            <a:r>
              <a:rPr lang="en-US" sz="1600" dirty="0" smtClean="0"/>
              <a:t>See </a:t>
            </a:r>
            <a:r>
              <a:rPr lang="en-US" sz="1600" dirty="0" smtClean="0">
                <a:hlinkClick r:id="rId3"/>
              </a:rPr>
              <a:t>http://datatracker.ietf.org/wg/radext/</a:t>
            </a:r>
            <a:r>
              <a:rPr lang="en-US" sz="1600" dirty="0" smtClean="0"/>
              <a:t> </a:t>
            </a:r>
          </a:p>
          <a:p>
            <a:pPr>
              <a:lnSpc>
                <a:spcPct val="80000"/>
              </a:lnSpc>
            </a:pPr>
            <a:r>
              <a:rPr lang="en-US" sz="1600" dirty="0" smtClean="0"/>
              <a:t>RADIUS Extensions</a:t>
            </a:r>
          </a:p>
          <a:p>
            <a:pPr lvl="1">
              <a:lnSpc>
                <a:spcPct val="80000"/>
              </a:lnSpc>
            </a:pPr>
            <a:r>
              <a:rPr lang="en-US" sz="1400" dirty="0" smtClean="0"/>
              <a:t>The RADIUS Extensions Working Group will focus on extensions to the</a:t>
            </a:r>
            <a:br>
              <a:rPr lang="en-US" sz="1400" dirty="0" smtClean="0"/>
            </a:br>
            <a:r>
              <a:rPr lang="en-US" sz="1400" dirty="0" smtClean="0"/>
              <a:t>RADIUS protocol required to define extensions to the standard</a:t>
            </a:r>
            <a:br>
              <a:rPr lang="en-US" sz="1400" dirty="0" smtClean="0"/>
            </a:br>
            <a:r>
              <a:rPr lang="en-US" sz="1400" dirty="0" smtClean="0"/>
              <a:t>attribute space as well as to address cryptographic algorithm</a:t>
            </a:r>
            <a:br>
              <a:rPr lang="en-US" sz="1400" dirty="0" smtClean="0"/>
            </a:br>
            <a:r>
              <a:rPr lang="en-US" sz="1400" dirty="0" smtClean="0"/>
              <a:t>agility and use over new transports. </a:t>
            </a:r>
          </a:p>
          <a:p>
            <a:pPr lvl="1">
              <a:lnSpc>
                <a:spcPct val="80000"/>
              </a:lnSpc>
            </a:pPr>
            <a:r>
              <a:rPr lang="en-US" sz="1400" dirty="0" smtClean="0"/>
              <a:t>In addition, RADEXT will work on RADIUS Design Guidelines and define new attributes for</a:t>
            </a:r>
            <a:br>
              <a:rPr lang="en-US" sz="1400" dirty="0" smtClean="0"/>
            </a:br>
            <a:r>
              <a:rPr lang="en-US" sz="1400" dirty="0" smtClean="0"/>
              <a:t>particular applications of authentication, authorization and</a:t>
            </a:r>
            <a:br>
              <a:rPr lang="en-US" sz="1400" dirty="0" smtClean="0"/>
            </a:br>
            <a:r>
              <a:rPr lang="en-US" sz="1400" dirty="0" smtClean="0"/>
              <a:t>accounting such as NAS management and local area network (LAN) usage. </a:t>
            </a:r>
            <a:endParaRPr lang="en-US" sz="1600" dirty="0" smtClean="0"/>
          </a:p>
          <a:p>
            <a:pPr>
              <a:lnSpc>
                <a:spcPct val="80000"/>
              </a:lnSpc>
            </a:pPr>
            <a:r>
              <a:rPr lang="en-US" sz="1600" dirty="0" smtClean="0"/>
              <a:t>Updates [</a:t>
            </a:r>
            <a:r>
              <a:rPr lang="en-US" sz="1600" dirty="0" smtClean="0"/>
              <a:t>May </a:t>
            </a:r>
            <a:r>
              <a:rPr lang="en-US" sz="1600" dirty="0" smtClean="0"/>
              <a:t>2013]</a:t>
            </a:r>
          </a:p>
          <a:p>
            <a:pPr lvl="1">
              <a:lnSpc>
                <a:spcPct val="80000"/>
              </a:lnSpc>
            </a:pPr>
            <a:r>
              <a:rPr lang="en-US" sz="1400" dirty="0" smtClean="0"/>
              <a:t>Of interest: RADIUS Attributes for IEEE 802 Networks, see </a:t>
            </a:r>
            <a:r>
              <a:rPr lang="en-US" sz="1400" dirty="0">
                <a:hlinkClick r:id="rId4"/>
              </a:rPr>
              <a:t>http://datatracker.ietf.org/doc/draft-ietf-radext-ieee802ext</a:t>
            </a:r>
            <a:r>
              <a:rPr lang="en-US" sz="1400" dirty="0" smtClean="0">
                <a:hlinkClick r:id="rId4"/>
              </a:rPr>
              <a:t>/  </a:t>
            </a:r>
            <a:endParaRPr lang="en-US" sz="1400" dirty="0" smtClean="0"/>
          </a:p>
          <a:p>
            <a:pPr marL="457200" lvl="1" indent="0">
              <a:lnSpc>
                <a:spcPct val="80000"/>
              </a:lnSpc>
              <a:buNone/>
            </a:pPr>
            <a:endParaRPr lang="en-US" sz="18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819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819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AB8E640-5D9A-4DB4-82DD-8F8BCCFDBF2E}" type="slidenum">
              <a:rPr lang="en-US" smtClean="0"/>
              <a:pPr/>
              <a:t>7</a:t>
            </a:fld>
            <a:endParaRPr lang="en-US" smtClean="0"/>
          </a:p>
        </p:txBody>
      </p:sp>
      <p:sp>
        <p:nvSpPr>
          <p:cNvPr id="8197" name="Rectangle 2"/>
          <p:cNvSpPr>
            <a:spLocks noGrp="1" noChangeArrowheads="1"/>
          </p:cNvSpPr>
          <p:nvPr>
            <p:ph type="title"/>
          </p:nvPr>
        </p:nvSpPr>
        <p:spPr/>
        <p:txBody>
          <a:bodyPr/>
          <a:lstStyle/>
          <a:p>
            <a:r>
              <a:rPr lang="en-GB" smtClean="0"/>
              <a:t>Diffie-Hellman Group Repository</a:t>
            </a:r>
            <a:br>
              <a:rPr lang="en-GB" smtClean="0"/>
            </a:br>
            <a:r>
              <a:rPr lang="en-US" smtClean="0"/>
              <a:t> Liaison Request</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smtClean="0"/>
              <a:t>Liaison request from July 2012 meeting</a:t>
            </a:r>
            <a:endParaRPr lang="en-US" sz="2000" dirty="0"/>
          </a:p>
          <a:p>
            <a:pPr lvl="1">
              <a:lnSpc>
                <a:spcPct val="80000"/>
              </a:lnSpc>
              <a:defRPr/>
            </a:pPr>
            <a:r>
              <a:rPr lang="en-US" sz="1600" dirty="0" smtClean="0"/>
              <a:t>See </a:t>
            </a:r>
            <a:r>
              <a:rPr lang="en-US" sz="1600" dirty="0">
                <a:hlinkClick r:id="rId3"/>
              </a:rPr>
              <a:t>https://</a:t>
            </a:r>
            <a:r>
              <a:rPr lang="en-US" sz="1600" dirty="0" smtClean="0">
                <a:hlinkClick r:id="rId3"/>
              </a:rPr>
              <a:t>mentor.ieee.org/802.11/dcn/12/11-12-0977-00-0000-liaison-to-ietf-group-repository.doc</a:t>
            </a:r>
            <a:r>
              <a:rPr lang="en-US" sz="1600" dirty="0" smtClean="0"/>
              <a:t> </a:t>
            </a:r>
            <a:endParaRPr lang="en-US" sz="1600" dirty="0"/>
          </a:p>
          <a:p>
            <a:pPr lvl="1">
              <a:lnSpc>
                <a:spcPct val="80000"/>
              </a:lnSpc>
              <a:defRPr/>
            </a:pPr>
            <a:r>
              <a:rPr lang="en-US" sz="1600" dirty="0" smtClean="0"/>
              <a:t>Liaison was discussed at IETF July Vancouver meeting, at Security Area Directorate</a:t>
            </a:r>
            <a:endParaRPr lang="en-US" sz="1400" b="1" dirty="0"/>
          </a:p>
          <a:p>
            <a:pPr lvl="1">
              <a:lnSpc>
                <a:spcPct val="80000"/>
              </a:lnSpc>
              <a:defRPr/>
            </a:pPr>
            <a:r>
              <a:rPr lang="en-US" sz="1600" dirty="0" smtClean="0"/>
              <a:t>Agreed way forward	</a:t>
            </a:r>
          </a:p>
          <a:p>
            <a:pPr lvl="2">
              <a:lnSpc>
                <a:spcPct val="80000"/>
              </a:lnSpc>
              <a:defRPr/>
            </a:pPr>
            <a:r>
              <a:rPr lang="en-US" sz="1400" dirty="0" smtClean="0"/>
              <a:t>Registry update by IANA is “RFC required”</a:t>
            </a:r>
          </a:p>
          <a:p>
            <a:pPr lvl="2">
              <a:lnSpc>
                <a:spcPct val="80000"/>
              </a:lnSpc>
              <a:defRPr/>
            </a:pPr>
            <a:r>
              <a:rPr lang="en-US" sz="1400" dirty="0" smtClean="0"/>
              <a:t>RFC being written to define requested updates</a:t>
            </a:r>
          </a:p>
          <a:p>
            <a:pPr>
              <a:lnSpc>
                <a:spcPct val="80000"/>
              </a:lnSpc>
              <a:defRPr/>
            </a:pPr>
            <a:r>
              <a:rPr lang="en-US" sz="2000" dirty="0"/>
              <a:t>Updates </a:t>
            </a:r>
            <a:r>
              <a:rPr lang="en-US" sz="2000" dirty="0" smtClean="0"/>
              <a:t>[</a:t>
            </a:r>
            <a:r>
              <a:rPr lang="en-US" sz="2000" dirty="0" smtClean="0"/>
              <a:t>May </a:t>
            </a:r>
            <a:r>
              <a:rPr lang="en-US" sz="2000" dirty="0"/>
              <a:t>2013]</a:t>
            </a:r>
          </a:p>
          <a:p>
            <a:pPr lvl="1">
              <a:lnSpc>
                <a:spcPct val="80000"/>
              </a:lnSpc>
              <a:defRPr/>
            </a:pPr>
            <a:r>
              <a:rPr lang="en-US" sz="1600" dirty="0" smtClean="0"/>
              <a:t>IKE Group Registry update RFC </a:t>
            </a:r>
            <a:r>
              <a:rPr lang="en-US" sz="1600" smtClean="0"/>
              <a:t>– </a:t>
            </a:r>
            <a:r>
              <a:rPr lang="en-US" sz="1600" smtClean="0">
                <a:hlinkClick r:id="rId4"/>
              </a:rPr>
              <a:t>https</a:t>
            </a:r>
            <a:r>
              <a:rPr lang="en-US" sz="1600" dirty="0">
                <a:hlinkClick r:id="rId4"/>
              </a:rPr>
              <a:t>://datatracker.ietf.org/doc/draft-harkins-brainpool-ike-groups</a:t>
            </a:r>
            <a:r>
              <a:rPr lang="en-US" sz="1600" dirty="0" smtClean="0">
                <a:hlinkClick r:id="rId4"/>
              </a:rPr>
              <a:t>/</a:t>
            </a:r>
            <a:r>
              <a:rPr lang="en-US" sz="1600" dirty="0" smtClean="0"/>
              <a:t> </a:t>
            </a:r>
          </a:p>
          <a:p>
            <a:pPr lvl="1">
              <a:lnSpc>
                <a:spcPct val="80000"/>
              </a:lnSpc>
              <a:defRPr/>
            </a:pPr>
            <a:r>
              <a:rPr lang="en-US" sz="1600" dirty="0" smtClean="0"/>
              <a:t>Document approved; </a:t>
            </a:r>
            <a:r>
              <a:rPr lang="en-US" sz="1600" dirty="0" smtClean="0"/>
              <a:t>RFC </a:t>
            </a:r>
            <a:r>
              <a:rPr lang="en-US" sz="1600" dirty="0"/>
              <a:t>6932 </a:t>
            </a:r>
            <a:r>
              <a:rPr lang="en-US" sz="1600" dirty="0" smtClean="0"/>
              <a:t>awaiting publication</a:t>
            </a:r>
          </a:p>
          <a:p>
            <a:pPr lvl="1">
              <a:lnSpc>
                <a:spcPct val="80000"/>
              </a:lnSpc>
              <a:defRPr/>
            </a:pPr>
            <a:r>
              <a:rPr lang="en-US" sz="1600" dirty="0" smtClean="0"/>
              <a:t>The curves </a:t>
            </a:r>
            <a:r>
              <a:rPr lang="en-US" sz="1600" dirty="0"/>
              <a:t>have been assigned values in the IANA </a:t>
            </a:r>
            <a:r>
              <a:rPr lang="en-US" sz="1600" dirty="0" smtClean="0"/>
              <a:t>registry: </a:t>
            </a:r>
          </a:p>
          <a:p>
            <a:pPr lvl="2">
              <a:lnSpc>
                <a:spcPct val="80000"/>
              </a:lnSpc>
              <a:defRPr/>
            </a:pPr>
            <a:r>
              <a:rPr lang="en-US" sz="1400" dirty="0" smtClean="0"/>
              <a:t>Value 27 </a:t>
            </a:r>
            <a:r>
              <a:rPr lang="en-US" sz="1400" dirty="0"/>
              <a:t>for the 224-bit curve, </a:t>
            </a:r>
            <a:endParaRPr lang="en-US" sz="1400" dirty="0" smtClean="0"/>
          </a:p>
          <a:p>
            <a:pPr lvl="2">
              <a:lnSpc>
                <a:spcPct val="80000"/>
              </a:lnSpc>
              <a:defRPr/>
            </a:pPr>
            <a:r>
              <a:rPr lang="en-US" sz="1400" dirty="0" smtClean="0"/>
              <a:t>Value 28 </a:t>
            </a:r>
            <a:r>
              <a:rPr lang="en-US" sz="1400" dirty="0"/>
              <a:t>for the 256-bit curve, </a:t>
            </a:r>
            <a:endParaRPr lang="en-US" sz="1400" dirty="0" smtClean="0"/>
          </a:p>
          <a:p>
            <a:pPr lvl="2">
              <a:lnSpc>
                <a:spcPct val="80000"/>
              </a:lnSpc>
              <a:defRPr/>
            </a:pPr>
            <a:r>
              <a:rPr lang="en-US" sz="1400" dirty="0" smtClean="0"/>
              <a:t>Value 29 </a:t>
            </a:r>
            <a:r>
              <a:rPr lang="en-US" sz="1400" dirty="0"/>
              <a:t>for the 384-bit curve, and </a:t>
            </a:r>
            <a:endParaRPr lang="en-US" sz="1400" dirty="0" smtClean="0"/>
          </a:p>
          <a:p>
            <a:pPr lvl="2">
              <a:lnSpc>
                <a:spcPct val="80000"/>
              </a:lnSpc>
              <a:defRPr/>
            </a:pPr>
            <a:r>
              <a:rPr lang="en-US" sz="1400" dirty="0" smtClean="0"/>
              <a:t>Value 30 </a:t>
            </a:r>
            <a:r>
              <a:rPr lang="en-US" sz="1400" dirty="0"/>
              <a:t>for the 512-bit </a:t>
            </a:r>
            <a:r>
              <a:rPr lang="en-US" sz="1400" dirty="0" smtClean="0"/>
              <a:t>curve</a:t>
            </a: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921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922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C01A7BC-939B-41A1-87B9-B1BECE9E1DDD}" type="slidenum">
              <a:rPr lang="en-US" smtClean="0"/>
              <a:pPr/>
              <a:t>8</a:t>
            </a:fld>
            <a:endParaRPr lang="en-US" smtClean="0"/>
          </a:p>
        </p:txBody>
      </p:sp>
      <p:sp>
        <p:nvSpPr>
          <p:cNvPr id="9221" name="Rectangle 2"/>
          <p:cNvSpPr>
            <a:spLocks noGrp="1" noChangeArrowheads="1"/>
          </p:cNvSpPr>
          <p:nvPr>
            <p:ph type="title"/>
          </p:nvPr>
        </p:nvSpPr>
        <p:spPr/>
        <p:txBody>
          <a:bodyPr/>
          <a:lstStyle/>
          <a:p>
            <a:r>
              <a:rPr lang="en-US" smtClean="0"/>
              <a:t>Protocol to Access White Space database (paws) WG</a:t>
            </a:r>
          </a:p>
        </p:txBody>
      </p:sp>
      <p:sp>
        <p:nvSpPr>
          <p:cNvPr id="113667" name="Rectangle 3"/>
          <p:cNvSpPr>
            <a:spLocks noGrp="1" noChangeArrowheads="1"/>
          </p:cNvSpPr>
          <p:nvPr>
            <p:ph type="body" idx="1"/>
          </p:nvPr>
        </p:nvSpPr>
        <p:spPr>
          <a:xfrm>
            <a:off x="685800" y="1981200"/>
            <a:ext cx="8001000" cy="4114800"/>
          </a:xfrm>
        </p:spPr>
        <p:txBody>
          <a:bodyPr/>
          <a:lstStyle/>
          <a:p>
            <a:pPr marL="0" indent="0">
              <a:lnSpc>
                <a:spcPct val="80000"/>
              </a:lnSpc>
              <a:buFontTx/>
              <a:buNone/>
              <a:defRPr/>
            </a:pPr>
            <a:endParaRPr lang="en-US" sz="900" dirty="0" smtClean="0"/>
          </a:p>
          <a:p>
            <a:pPr>
              <a:lnSpc>
                <a:spcPct val="80000"/>
              </a:lnSpc>
              <a:defRPr/>
            </a:pPr>
            <a:r>
              <a:rPr lang="en-US" sz="1600" dirty="0" smtClean="0"/>
              <a:t>paws Working Group was formed June </a:t>
            </a:r>
            <a:r>
              <a:rPr lang="en-US" sz="1600" dirty="0"/>
              <a:t>2011, see </a:t>
            </a:r>
            <a:r>
              <a:rPr lang="en-US" sz="1600" dirty="0">
                <a:hlinkClick r:id="rId3"/>
              </a:rPr>
              <a:t>http://datatracker.ietf.org/wg/paws</a:t>
            </a:r>
            <a:r>
              <a:rPr lang="en-US" sz="1600" dirty="0" smtClean="0">
                <a:hlinkClick r:id="rId3"/>
              </a:rPr>
              <a:t>/</a:t>
            </a:r>
            <a:r>
              <a:rPr lang="en-US" sz="1600" dirty="0" smtClean="0"/>
              <a:t> </a:t>
            </a:r>
            <a:endParaRPr lang="en-US" sz="1200" dirty="0" smtClean="0"/>
          </a:p>
          <a:p>
            <a:pPr>
              <a:lnSpc>
                <a:spcPct val="80000"/>
              </a:lnSpc>
              <a:defRPr/>
            </a:pPr>
            <a:r>
              <a:rPr lang="en-US" sz="1600" dirty="0"/>
              <a:t>C</a:t>
            </a:r>
            <a:r>
              <a:rPr lang="en-US" sz="1600" dirty="0" smtClean="0"/>
              <a:t>harter and problem statement documents:</a:t>
            </a:r>
          </a:p>
          <a:p>
            <a:pPr lvl="1">
              <a:lnSpc>
                <a:spcPct val="80000"/>
              </a:lnSpc>
              <a:defRPr/>
            </a:pPr>
            <a:r>
              <a:rPr lang="en-US" sz="1400" dirty="0" smtClean="0"/>
              <a:t>Charter, see </a:t>
            </a:r>
            <a:r>
              <a:rPr lang="en-US" sz="1400" dirty="0" smtClean="0">
                <a:hlinkClick r:id="rId4"/>
              </a:rPr>
              <a:t>https://datatracker.ietf.org/wg/paws/charter/</a:t>
            </a:r>
            <a:r>
              <a:rPr lang="en-US" sz="1400" dirty="0" smtClean="0"/>
              <a:t> </a:t>
            </a:r>
          </a:p>
          <a:p>
            <a:pPr lvl="1">
              <a:lnSpc>
                <a:spcPct val="80000"/>
              </a:lnSpc>
              <a:defRPr/>
            </a:pPr>
            <a:r>
              <a:rPr lang="en-US" sz="1400" dirty="0" smtClean="0"/>
              <a:t>Problem Statement, see </a:t>
            </a:r>
            <a:r>
              <a:rPr lang="en-US" sz="1400" dirty="0">
                <a:hlinkClick r:id="rId5"/>
              </a:rPr>
              <a:t>https://datatracker.ietf.org/doc/draft-patil-paws-problem-stmt</a:t>
            </a:r>
            <a:r>
              <a:rPr lang="en-US" sz="1400" dirty="0" smtClean="0">
                <a:hlinkClick r:id="rId5"/>
              </a:rPr>
              <a:t>/</a:t>
            </a:r>
            <a:r>
              <a:rPr lang="en-US" sz="1400" dirty="0" smtClean="0"/>
              <a:t> </a:t>
            </a:r>
          </a:p>
          <a:p>
            <a:pPr>
              <a:lnSpc>
                <a:spcPct val="80000"/>
              </a:lnSpc>
              <a:defRPr/>
            </a:pPr>
            <a:r>
              <a:rPr lang="en-US" sz="1600" dirty="0" smtClean="0"/>
              <a:t>Goals and Milestones </a:t>
            </a:r>
          </a:p>
          <a:p>
            <a:pPr lvl="1">
              <a:lnSpc>
                <a:spcPct val="80000"/>
              </a:lnSpc>
              <a:defRPr/>
            </a:pPr>
            <a:r>
              <a:rPr lang="en-US" sz="1400" dirty="0" smtClean="0"/>
              <a:t>Aug 2012 - Submit 'Use Cases and Requirements for Accessing a Radio White Space Database' to the IESG for publication as Informational </a:t>
            </a:r>
          </a:p>
          <a:p>
            <a:pPr lvl="1">
              <a:lnSpc>
                <a:spcPct val="80000"/>
              </a:lnSpc>
              <a:defRPr/>
            </a:pPr>
            <a:r>
              <a:rPr lang="en-US" sz="1400" dirty="0" smtClean="0"/>
              <a:t>April 2013 </a:t>
            </a:r>
            <a:r>
              <a:rPr lang="en-US" sz="1400" dirty="0"/>
              <a:t>- Submit 'Accessing a Radio White Space Database' to the IESG for publication as Proposed Standard </a:t>
            </a:r>
            <a:endParaRPr lang="en-US" sz="1400" dirty="0" smtClean="0"/>
          </a:p>
          <a:p>
            <a:pPr>
              <a:lnSpc>
                <a:spcPct val="80000"/>
              </a:lnSpc>
              <a:defRPr/>
            </a:pPr>
            <a:r>
              <a:rPr lang="en-US" sz="1600" dirty="0" smtClean="0"/>
              <a:t>Updates [</a:t>
            </a:r>
            <a:r>
              <a:rPr lang="en-US" sz="1600" dirty="0" smtClean="0"/>
              <a:t>May </a:t>
            </a:r>
            <a:r>
              <a:rPr lang="en-US" sz="1600" dirty="0" smtClean="0"/>
              <a:t>2013]</a:t>
            </a:r>
          </a:p>
          <a:p>
            <a:pPr lvl="1">
              <a:lnSpc>
                <a:spcPct val="80000"/>
              </a:lnSpc>
              <a:defRPr/>
            </a:pPr>
            <a:r>
              <a:rPr lang="en-US" sz="1400" dirty="0" smtClean="0"/>
              <a:t>Updated Use Cases and requirements, see </a:t>
            </a:r>
            <a:r>
              <a:rPr lang="en-US" sz="1400" dirty="0">
                <a:hlinkClick r:id="rId6"/>
              </a:rPr>
              <a:t>http://datatracker.ietf.org/doc/draft-ietf-paws-problem-stmt-usecases-rqmts</a:t>
            </a:r>
            <a:r>
              <a:rPr lang="en-US" sz="1400" dirty="0" smtClean="0">
                <a:hlinkClick r:id="rId6"/>
              </a:rPr>
              <a:t>/</a:t>
            </a:r>
            <a:r>
              <a:rPr lang="en-US" sz="1400" dirty="0" smtClean="0"/>
              <a:t> - </a:t>
            </a:r>
            <a:r>
              <a:rPr lang="en-US" sz="1400" dirty="0" smtClean="0"/>
              <a:t>in RFC Editor Queue</a:t>
            </a:r>
            <a:endParaRPr lang="en-US" sz="1400" dirty="0" smtClean="0"/>
          </a:p>
          <a:p>
            <a:pPr lvl="1">
              <a:lnSpc>
                <a:spcPct val="80000"/>
              </a:lnSpc>
              <a:defRPr/>
            </a:pPr>
            <a:r>
              <a:rPr lang="en-US" sz="1400" dirty="0" smtClean="0"/>
              <a:t>Updated: Paws protocol </a:t>
            </a:r>
            <a:r>
              <a:rPr lang="en-US" sz="1400" dirty="0"/>
              <a:t>draft document: </a:t>
            </a:r>
            <a:r>
              <a:rPr lang="en-US" sz="1400" dirty="0">
                <a:hlinkClick r:id="rId7"/>
              </a:rPr>
              <a:t>https://datatracker.ietf.org/doc/draft-ietf-paws-protocol</a:t>
            </a:r>
            <a:r>
              <a:rPr lang="en-US" sz="1400" dirty="0" smtClean="0">
                <a:hlinkClick r:id="rId7"/>
              </a:rPr>
              <a:t>/</a:t>
            </a:r>
            <a:r>
              <a:rPr lang="en-US" sz="1400" dirty="0" smtClean="0"/>
              <a:t> </a:t>
            </a:r>
          </a:p>
          <a:p>
            <a:pPr lvl="1">
              <a:lnSpc>
                <a:spcPct val="80000"/>
              </a:lnSpc>
              <a:defRPr/>
            </a:pPr>
            <a:r>
              <a:rPr lang="en-US" sz="1400" dirty="0" smtClean="0"/>
              <a:t>Potential </a:t>
            </a:r>
            <a:r>
              <a:rPr lang="en-US" sz="1400" dirty="0" smtClean="0"/>
              <a:t>future request for P802.11af draft</a:t>
            </a:r>
          </a:p>
          <a:p>
            <a:pPr lvl="1">
              <a:lnSpc>
                <a:spcPct val="80000"/>
              </a:lnSpc>
              <a:defRPr/>
            </a:pPr>
            <a:endParaRPr lang="en-US" sz="1400" dirty="0" smtClean="0"/>
          </a:p>
          <a:p>
            <a:pPr marL="0" indent="0">
              <a:lnSpc>
                <a:spcPct val="80000"/>
              </a:lnSpc>
              <a:buFontTx/>
              <a:buNone/>
              <a:defRPr/>
            </a:pPr>
            <a:endParaRPr lang="en-US" sz="1600" dirty="0" smtClean="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126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126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3BD9D14-B20B-461C-8E52-3D63F369AD28}" type="slidenum">
              <a:rPr lang="en-US" smtClean="0"/>
              <a:pPr/>
              <a:t>9</a:t>
            </a:fld>
            <a:endParaRPr lang="en-US" smtClean="0"/>
          </a:p>
        </p:txBody>
      </p:sp>
      <p:sp>
        <p:nvSpPr>
          <p:cNvPr id="11269" name="Rectangle 2"/>
          <p:cNvSpPr>
            <a:spLocks noGrp="1" noChangeArrowheads="1"/>
          </p:cNvSpPr>
          <p:nvPr>
            <p:ph type="title"/>
          </p:nvPr>
        </p:nvSpPr>
        <p:spPr>
          <a:xfrm>
            <a:off x="685800" y="838200"/>
            <a:ext cx="7772400" cy="1143000"/>
          </a:xfrm>
          <a:noFill/>
        </p:spPr>
        <p:txBody>
          <a:bodyPr/>
          <a:lstStyle/>
          <a:p>
            <a:r>
              <a:rPr lang="en-US" smtClean="0"/>
              <a:t>EAP Method Update (EMU) </a:t>
            </a:r>
          </a:p>
        </p:txBody>
      </p:sp>
      <p:sp>
        <p:nvSpPr>
          <p:cNvPr id="58371" name="Rectangle 3"/>
          <p:cNvSpPr>
            <a:spLocks noGrp="1" noChangeArrowheads="1"/>
          </p:cNvSpPr>
          <p:nvPr>
            <p:ph type="body" idx="1"/>
          </p:nvPr>
        </p:nvSpPr>
        <p:spPr/>
        <p:txBody>
          <a:bodyPr/>
          <a:lstStyle/>
          <a:p>
            <a:pPr>
              <a:lnSpc>
                <a:spcPct val="80000"/>
              </a:lnSpc>
              <a:defRPr/>
            </a:pPr>
            <a:r>
              <a:rPr lang="en-GB" sz="1600" dirty="0" smtClean="0">
                <a:solidFill>
                  <a:srgbClr val="000000"/>
                </a:solidFill>
                <a:ea typeface="Arial Unicode MS" pitchFamily="34" charset="-128"/>
                <a:cs typeface="Arial Unicode MS" pitchFamily="34" charset="-128"/>
              </a:rPr>
              <a:t>Working Group website: </a:t>
            </a:r>
            <a:r>
              <a:rPr lang="en-GB" sz="1600" dirty="0" smtClean="0">
                <a:hlinkClick r:id="rId3"/>
              </a:rPr>
              <a:t>http://www.ietf.org/html.charters/emu-charter.html</a:t>
            </a:r>
            <a:r>
              <a:rPr lang="en-GB" sz="1600" dirty="0" smtClean="0"/>
              <a:t> </a:t>
            </a:r>
            <a:endParaRPr lang="en-GB" sz="1600" dirty="0" smtClean="0">
              <a:solidFill>
                <a:srgbClr val="000000"/>
              </a:solidFill>
              <a:ea typeface="Arial Unicode MS" pitchFamily="34" charset="-128"/>
              <a:cs typeface="Arial Unicode MS" pitchFamily="34" charset="-128"/>
            </a:endParaRPr>
          </a:p>
          <a:p>
            <a:pPr>
              <a:lnSpc>
                <a:spcPct val="80000"/>
              </a:lnSpc>
              <a:defRPr/>
            </a:pPr>
            <a:r>
              <a:rPr lang="en-US" sz="1600" dirty="0" smtClean="0"/>
              <a:t>RFC Documents - published</a:t>
            </a:r>
          </a:p>
          <a:p>
            <a:pPr lvl="1">
              <a:lnSpc>
                <a:spcPct val="80000"/>
              </a:lnSpc>
              <a:defRPr/>
            </a:pPr>
            <a:r>
              <a:rPr lang="en-US" sz="1400" dirty="0"/>
              <a:t>The EAP-TLS Authentication </a:t>
            </a:r>
            <a:r>
              <a:rPr lang="en-US" sz="1400" dirty="0" smtClean="0"/>
              <a:t>Protocol - </a:t>
            </a:r>
            <a:r>
              <a:rPr lang="en-US" sz="1400" dirty="0" smtClean="0">
                <a:hlinkClick r:id="rId4"/>
              </a:rPr>
              <a:t>http</a:t>
            </a:r>
            <a:r>
              <a:rPr lang="en-US" sz="1400" dirty="0">
                <a:hlinkClick r:id="rId4"/>
              </a:rPr>
              <a:t>://datatracker.ietf.org/doc/rfc5216</a:t>
            </a:r>
            <a:r>
              <a:rPr lang="en-US" sz="1400" dirty="0" smtClean="0">
                <a:hlinkClick r:id="rId4"/>
              </a:rPr>
              <a:t>/</a:t>
            </a:r>
            <a:r>
              <a:rPr lang="en-US" sz="1400" dirty="0" smtClean="0"/>
              <a:t> </a:t>
            </a:r>
          </a:p>
          <a:p>
            <a:pPr lvl="1">
              <a:lnSpc>
                <a:spcPct val="80000"/>
              </a:lnSpc>
              <a:defRPr/>
            </a:pPr>
            <a:r>
              <a:rPr lang="en-US" sz="1400" dirty="0"/>
              <a:t>Extensible Authentication Protocol - Generalized Pre-Shared Key (EAP-GPSK) </a:t>
            </a:r>
            <a:r>
              <a:rPr lang="en-US" sz="1400" dirty="0" smtClean="0"/>
              <a:t>Method- </a:t>
            </a:r>
            <a:r>
              <a:rPr lang="en-US" sz="1400" dirty="0" smtClean="0">
                <a:hlinkClick r:id="rId5"/>
              </a:rPr>
              <a:t>http</a:t>
            </a:r>
            <a:r>
              <a:rPr lang="en-US" sz="1400" dirty="0">
                <a:hlinkClick r:id="rId5"/>
              </a:rPr>
              <a:t>://datatracker.ietf.org/doc/rfc5433</a:t>
            </a:r>
            <a:r>
              <a:rPr lang="en-US" sz="1400" dirty="0" smtClean="0">
                <a:hlinkClick r:id="rId5"/>
              </a:rPr>
              <a:t>/</a:t>
            </a:r>
            <a:r>
              <a:rPr lang="en-US" sz="1400" dirty="0" smtClean="0"/>
              <a:t> </a:t>
            </a:r>
          </a:p>
          <a:p>
            <a:pPr lvl="1">
              <a:lnSpc>
                <a:spcPct val="80000"/>
              </a:lnSpc>
              <a:defRPr/>
            </a:pPr>
            <a:r>
              <a:rPr lang="en-US" sz="1400" dirty="0" smtClean="0"/>
              <a:t>Channel-Binding </a:t>
            </a:r>
            <a:r>
              <a:rPr lang="en-US" sz="1400" dirty="0"/>
              <a:t>Support for Extensible Authentication Protocol (EAP) </a:t>
            </a:r>
            <a:r>
              <a:rPr lang="en-US" sz="1400" dirty="0" smtClean="0"/>
              <a:t>Methods </a:t>
            </a:r>
            <a:r>
              <a:rPr lang="en-US" sz="1400" dirty="0" smtClean="0">
                <a:hlinkClick r:id="rId6"/>
              </a:rPr>
              <a:t>http</a:t>
            </a:r>
            <a:r>
              <a:rPr lang="en-US" sz="1400" dirty="0">
                <a:hlinkClick r:id="rId6"/>
              </a:rPr>
              <a:t>://datatracker.ietf.org/doc/rfc6677</a:t>
            </a:r>
            <a:r>
              <a:rPr lang="en-US" sz="1400" dirty="0" smtClean="0">
                <a:hlinkClick r:id="rId6"/>
              </a:rPr>
              <a:t>/</a:t>
            </a:r>
            <a:endParaRPr lang="en-US" sz="1400" dirty="0" smtClean="0"/>
          </a:p>
          <a:p>
            <a:pPr lvl="1">
              <a:lnSpc>
                <a:spcPct val="80000"/>
              </a:lnSpc>
              <a:defRPr/>
            </a:pPr>
            <a:r>
              <a:rPr lang="en-US" sz="1400" dirty="0"/>
              <a:t>Requirements for a Tunnel-Based Extensible Authentication Protocol (EAP) </a:t>
            </a:r>
            <a:r>
              <a:rPr lang="en-US" sz="1400" dirty="0" smtClean="0"/>
              <a:t>Method - </a:t>
            </a:r>
            <a:r>
              <a:rPr lang="en-US" sz="1400" dirty="0" smtClean="0">
                <a:hlinkClick r:id="rId7"/>
              </a:rPr>
              <a:t>http</a:t>
            </a:r>
            <a:r>
              <a:rPr lang="en-US" sz="1400" dirty="0">
                <a:hlinkClick r:id="rId7"/>
              </a:rPr>
              <a:t>://datatracker.ietf.org/doc/rfc6678</a:t>
            </a:r>
            <a:r>
              <a:rPr lang="en-US" sz="1400" dirty="0" smtClean="0">
                <a:hlinkClick r:id="rId7"/>
              </a:rPr>
              <a:t>/</a:t>
            </a:r>
            <a:r>
              <a:rPr lang="en-US" sz="1400" dirty="0" smtClean="0"/>
              <a:t> </a:t>
            </a:r>
          </a:p>
          <a:p>
            <a:pPr lvl="2">
              <a:lnSpc>
                <a:spcPct val="80000"/>
              </a:lnSpc>
              <a:defRPr/>
            </a:pPr>
            <a:endParaRPr lang="en-US" sz="1400" dirty="0" smtClean="0"/>
          </a:p>
          <a:p>
            <a:pPr>
              <a:lnSpc>
                <a:spcPct val="80000"/>
              </a:lnSpc>
              <a:defRPr/>
            </a:pPr>
            <a:r>
              <a:rPr lang="en-GB" sz="1600" dirty="0" smtClean="0"/>
              <a:t>Updates [</a:t>
            </a:r>
            <a:r>
              <a:rPr lang="en-GB" sz="1600" dirty="0" smtClean="0"/>
              <a:t>May </a:t>
            </a:r>
            <a:r>
              <a:rPr lang="en-GB" sz="1600" dirty="0" smtClean="0"/>
              <a:t>2013]:</a:t>
            </a:r>
          </a:p>
          <a:p>
            <a:pPr lvl="1">
              <a:lnSpc>
                <a:spcPct val="80000"/>
              </a:lnSpc>
              <a:defRPr/>
            </a:pPr>
            <a:r>
              <a:rPr lang="en-US" sz="1400" dirty="0" smtClean="0"/>
              <a:t>Tunnel EAP Method (TEAP) Version 1 - </a:t>
            </a:r>
            <a:r>
              <a:rPr lang="en-US" sz="1400" dirty="0" smtClean="0">
                <a:hlinkClick r:id="rId8"/>
              </a:rPr>
              <a:t>http://datatracker.ietf.org/doc/draft-ietf-emu-eap-tunnel-method/</a:t>
            </a:r>
            <a:r>
              <a:rPr lang="en-US" sz="1400" dirty="0" smtClean="0"/>
              <a:t> - </a:t>
            </a:r>
            <a:r>
              <a:rPr lang="en-US" sz="1400" dirty="0" smtClean="0"/>
              <a:t>Completed</a:t>
            </a:r>
            <a:r>
              <a:rPr lang="en-US" sz="1400" dirty="0" smtClean="0"/>
              <a:t> </a:t>
            </a:r>
            <a:r>
              <a:rPr lang="en-US" sz="1400" dirty="0" smtClean="0"/>
              <a:t>Working Group Last Call (analogous to Working Group Letter </a:t>
            </a:r>
            <a:r>
              <a:rPr lang="en-US" sz="1400" dirty="0" smtClean="0"/>
              <a:t>Ballot</a:t>
            </a:r>
            <a:r>
              <a:rPr lang="en-US" sz="1400" dirty="0"/>
              <a:t>.</a:t>
            </a:r>
            <a:endParaRPr lang="en-US" sz="1400" dirty="0" smtClean="0"/>
          </a:p>
          <a:p>
            <a:pPr lvl="1">
              <a:lnSpc>
                <a:spcPct val="80000"/>
              </a:lnSpc>
              <a:defRPr/>
            </a:pPr>
            <a:r>
              <a:rPr lang="en-US" sz="1400" dirty="0" smtClean="0"/>
              <a:t>Updated: </a:t>
            </a:r>
            <a:r>
              <a:rPr lang="en-US" sz="1400" dirty="0"/>
              <a:t>EAP Mutual Cryptographic Binding, see </a:t>
            </a:r>
            <a:r>
              <a:rPr lang="en-US" sz="1400" dirty="0">
                <a:hlinkClick r:id="rId9"/>
              </a:rPr>
              <a:t>http://datatracker.ietf.org/doc/draft-ietf-emu-crypto-bind</a:t>
            </a:r>
            <a:r>
              <a:rPr lang="en-US" sz="1400" dirty="0" smtClean="0">
                <a:hlinkClick r:id="rId9"/>
              </a:rPr>
              <a:t>/</a:t>
            </a:r>
            <a:r>
              <a:rPr lang="en-US" sz="1400" dirty="0" smtClean="0"/>
              <a:t> . Introduces </a:t>
            </a:r>
            <a:r>
              <a:rPr lang="en-US" sz="1400" dirty="0"/>
              <a:t>a new form of cryptographic binding that protects both peer and </a:t>
            </a:r>
            <a:r>
              <a:rPr lang="en-US" sz="1400" dirty="0" smtClean="0"/>
              <a:t>server, rather than just the server.</a:t>
            </a:r>
            <a:endParaRPr lang="en-US" sz="1400" dirty="0"/>
          </a:p>
          <a:p>
            <a:pPr marL="457200" lvl="1" indent="0">
              <a:lnSpc>
                <a:spcPct val="80000"/>
              </a:lnSpc>
              <a:buFontTx/>
              <a:buNone/>
              <a:defRPr/>
            </a:pPr>
            <a:endParaRPr lang="en-US" sz="1600" dirty="0" smtClean="0"/>
          </a:p>
          <a:p>
            <a:pPr>
              <a:lnSpc>
                <a:spcPct val="80000"/>
              </a:lnSpc>
              <a:defRPr/>
            </a:pPr>
            <a:endParaRPr lang="en-US" sz="1600" dirty="0" smtClean="0">
              <a:solidFill>
                <a:srgbClr val="000000"/>
              </a:solidFill>
              <a:cs typeface="Times New Roman" pitchFamily="18" charset="0"/>
            </a:endParaRPr>
          </a:p>
          <a:p>
            <a:pPr lvl="1">
              <a:lnSpc>
                <a:spcPct val="80000"/>
              </a:lnSpc>
              <a:defRPr/>
            </a:pPr>
            <a:endParaRPr lang="en-US" sz="1400"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53234</TotalTime>
  <Words>1785</Words>
  <Application>Microsoft Office PowerPoint</Application>
  <PresentationFormat>On-screen Show (4:3)</PresentationFormat>
  <Paragraphs>363</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19</vt:i4>
      </vt:variant>
    </vt:vector>
  </HeadingPairs>
  <TitlesOfParts>
    <vt:vector size="23" baseType="lpstr">
      <vt:lpstr>802-11-Submission</vt:lpstr>
      <vt:lpstr>Document</vt:lpstr>
      <vt:lpstr>Acrobat Document</vt:lpstr>
      <vt:lpstr>Package</vt:lpstr>
      <vt:lpstr>IEEE 802.11-IETF Liaison Report</vt:lpstr>
      <vt:lpstr>Abstract</vt:lpstr>
      <vt:lpstr>IETF- IEEE 802 Liaison Activity </vt:lpstr>
      <vt:lpstr>About RFC 4441 &amp; IETF liaisons</vt:lpstr>
      <vt:lpstr>IETF Meetings</vt:lpstr>
      <vt:lpstr>RADEXT WG</vt:lpstr>
      <vt:lpstr>Diffie-Hellman Group Repository  Liaison Request</vt:lpstr>
      <vt:lpstr>Protocol to Access White Space database (paws) WG</vt:lpstr>
      <vt:lpstr>EAP Method Update (EMU) </vt:lpstr>
      <vt:lpstr>Public-Key Infrastructure (X.509) (pkix)</vt:lpstr>
      <vt:lpstr>IETF Geographic Location and Privacy (Geopriv) WG</vt:lpstr>
      <vt:lpstr>Emergency Context Resolution with Internet Technologies (ECRIT) </vt:lpstr>
      <vt:lpstr>Home Networking (homenet) WG</vt:lpstr>
      <vt:lpstr>Dynamic Host Configuration (dhc) WG</vt:lpstr>
      <vt:lpstr>6LOWPAN Working Group</vt:lpstr>
      <vt:lpstr>ROLL Working Group</vt:lpstr>
      <vt:lpstr>CORE Working Group</vt:lpstr>
      <vt:lpstr>Operations Area Working Group</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dc:title>
  <dc:creator>Dorothy Stanley</dc:creator>
  <cp:lastModifiedBy>Dorothy Stanley</cp:lastModifiedBy>
  <cp:revision>325</cp:revision>
  <cp:lastPrinted>1998-02-10T13:28:06Z</cp:lastPrinted>
  <dcterms:created xsi:type="dcterms:W3CDTF">2005-01-04T21:26:55Z</dcterms:created>
  <dcterms:modified xsi:type="dcterms:W3CDTF">2013-05-14T20:47:57Z</dcterms:modified>
</cp:coreProperties>
</file>