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503" r:id="rId3"/>
    <p:sldId id="536" r:id="rId4"/>
    <p:sldId id="538" r:id="rId5"/>
    <p:sldId id="539" r:id="rId6"/>
    <p:sldId id="540" r:id="rId7"/>
    <p:sldId id="542" r:id="rId8"/>
    <p:sldId id="546" r:id="rId9"/>
    <p:sldId id="547" r:id="rId10"/>
    <p:sldId id="548" r:id="rId11"/>
  </p:sldIdLst>
  <p:sldSz cx="9144000" cy="6858000" type="screen4x3"/>
  <p:notesSz cx="6794500" cy="9931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9933"/>
    <a:srgbClr val="FFCC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80" autoAdjust="0"/>
    <p:restoredTop sz="97854" autoAdjust="0"/>
  </p:normalViewPr>
  <p:slideViewPr>
    <p:cSldViewPr snapToGrid="0">
      <p:cViewPr>
        <p:scale>
          <a:sx n="75" d="100"/>
          <a:sy n="75" d="100"/>
        </p:scale>
        <p:origin x="-1914" y="-4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136" y="210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GB"/>
              <a:t>doc.: IEEE 802.11-11/1507r1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November 2011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/>
            </a:lvl1pPr>
          </a:lstStyle>
          <a:p>
            <a:pPr>
              <a:defRPr/>
            </a:pPr>
            <a:r>
              <a:rPr lang="en-GB"/>
              <a:t>Page </a:t>
            </a:r>
            <a:fld id="{A0C5F8E5-BF0A-44B8-B6F7-62133F37F5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7350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GB"/>
              <a:t>Submission</a:t>
            </a:r>
          </a:p>
        </p:txBody>
      </p:sp>
      <p:sp>
        <p:nvSpPr>
          <p:cNvPr id="57352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56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GB"/>
              <a:t>doc.: IEEE 802.11-11/1507r1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November 2011</a:t>
            </a:r>
            <a:endParaRPr lang="en-GB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GB"/>
              <a:t>Stephen McCann, RIM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/>
            </a:lvl1pPr>
          </a:lstStyle>
          <a:p>
            <a:pPr>
              <a:defRPr/>
            </a:pPr>
            <a:r>
              <a:rPr lang="en-GB"/>
              <a:t>Page </a:t>
            </a:r>
            <a:fld id="{C92A84F8-9420-47DA-ACE4-54C0735550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/>
              <a:t>Submission</a:t>
            </a: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78963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802.11-11/1507r1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November 2011</a:t>
            </a:r>
            <a:endParaRPr lang="en-GB" sz="1400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EE9FD4B5-9F16-4937-B1B7-69D568CC7953}" type="slidenum">
              <a:rPr lang="en-GB"/>
              <a:pPr/>
              <a:t>1</a:t>
            </a:fld>
            <a:endParaRPr lang="en-GB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802.11-11/1507r1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November 2011</a:t>
            </a:r>
            <a:endParaRPr lang="en-GB" sz="1400"/>
          </a:p>
        </p:txBody>
      </p:sp>
      <p:sp>
        <p:nvSpPr>
          <p:cNvPr id="4813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481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66EC16FD-D226-49CD-A1D1-E39E0764AB9C}" type="slidenum">
              <a:rPr lang="en-GB"/>
              <a:pPr/>
              <a:t>2</a:t>
            </a:fld>
            <a:endParaRPr lang="en-GB"/>
          </a:p>
        </p:txBody>
      </p:sp>
      <p:sp>
        <p:nvSpPr>
          <p:cNvPr id="481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81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9978DA14-704B-4B0B-AB16-03EFD8E500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233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460AE91D-AA9C-4A6C-82D8-70474C0B3E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8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5D399389-B1E7-44F3-9F88-BF5E596B5D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43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0721D90D-AA64-489D-8DE0-C9BD3D2E6F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93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6A3E5F2C-1D2B-4D7F-8AFE-8B48F78D2C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30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D70FFE24-ACCE-48D6-B3E0-475DC4CAA1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303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C22DA52B-8B78-4A3F-9785-FB799BCC5C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855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7E9B3EF2-9834-4BFA-B9D6-7EE084091B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778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D7583AED-54F8-4FDD-94BD-24FBAFAEC8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048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A81FBB72-20CF-425B-B069-F3A59D0EDF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513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20475340-4065-41B1-89FD-7FF66057C0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3035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8651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50063" y="6475413"/>
            <a:ext cx="9938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GB" dirty="0" smtClean="0"/>
              <a:t>Simone Merlin, Qualcomm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/>
            </a:lvl1pPr>
          </a:lstStyle>
          <a:p>
            <a:pPr>
              <a:defRPr/>
            </a:pPr>
            <a:r>
              <a:rPr lang="en-GB"/>
              <a:t>Slide </a:t>
            </a:r>
            <a:fld id="{00398A38-6E69-494A-AAFE-E503EA62A7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GB" sz="1800" b="1" dirty="0"/>
              <a:t>doc.: IEEE </a:t>
            </a:r>
            <a:r>
              <a:rPr lang="en-GB" sz="1800" b="1" dirty="0" smtClean="0"/>
              <a:t>802.11-13/0542r0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77" r:id="rId1"/>
    <p:sldLayoutId id="2147485278" r:id="rId2"/>
    <p:sldLayoutId id="2147485279" r:id="rId3"/>
    <p:sldLayoutId id="2147485280" r:id="rId4"/>
    <p:sldLayoutId id="2147485281" r:id="rId5"/>
    <p:sldLayoutId id="2147485282" r:id="rId6"/>
    <p:sldLayoutId id="2147485283" r:id="rId7"/>
    <p:sldLayoutId id="2147485284" r:id="rId8"/>
    <p:sldLayoutId id="2147485285" r:id="rId9"/>
    <p:sldLayoutId id="2147485286" r:id="rId10"/>
    <p:sldLayoutId id="214748528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3900" y="6475413"/>
            <a:ext cx="14700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Simone Merlin, Qualcomm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3EDB9739-E51D-46B6-815E-0242D50E1E35}" type="slidenum">
              <a:rPr lang="en-GB"/>
              <a:pPr/>
              <a:t>1</a:t>
            </a:fld>
            <a:endParaRPr lang="en-GB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GB" dirty="0" smtClean="0"/>
              <a:t>HEW Scenarios and Goals</a:t>
            </a:r>
          </a:p>
        </p:txBody>
      </p:sp>
      <p:sp>
        <p:nvSpPr>
          <p:cNvPr id="1331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319213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2013-04-13</a:t>
            </a:r>
          </a:p>
        </p:txBody>
      </p:sp>
      <p:sp>
        <p:nvSpPr>
          <p:cNvPr id="13319" name="Rectangle 6"/>
          <p:cNvSpPr>
            <a:spLocks noChangeArrowheads="1"/>
          </p:cNvSpPr>
          <p:nvPr/>
        </p:nvSpPr>
        <p:spPr bwMode="auto">
          <a:xfrm>
            <a:off x="533400" y="17684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6964401"/>
              </p:ext>
            </p:extLst>
          </p:nvPr>
        </p:nvGraphicFramePr>
        <p:xfrm>
          <a:off x="838200" y="2819400"/>
          <a:ext cx="7086600" cy="326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3" name="Document" r:id="rId5" imgW="9010918" imgH="4152859" progId="Word.Document.8">
                  <p:embed/>
                </p:oleObj>
              </mc:Choice>
              <mc:Fallback>
                <p:oleObj name="Document" r:id="rId5" imgW="9010918" imgH="4152859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819400"/>
                        <a:ext cx="7086600" cy="326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92300"/>
            <a:ext cx="7772400" cy="4114800"/>
          </a:xfrm>
        </p:spPr>
        <p:txBody>
          <a:bodyPr/>
          <a:lstStyle/>
          <a:p>
            <a:r>
              <a:rPr lang="en-US" sz="2000" dirty="0" smtClean="0"/>
              <a:t>HEW should focus on addressing dense networks with potentially high OBSS interference</a:t>
            </a:r>
          </a:p>
          <a:p>
            <a:pPr lvl="1"/>
            <a:r>
              <a:rPr lang="en-US" sz="1600" dirty="0"/>
              <a:t>Need to agree on reference scenarios that are representative of real world deployments and use cases. These scenarios will be used to identify issues and evaluate </a:t>
            </a:r>
            <a:r>
              <a:rPr lang="en-US" sz="1600" dirty="0" smtClean="0"/>
              <a:t>solutions </a:t>
            </a:r>
          </a:p>
          <a:p>
            <a:pPr lvl="2"/>
            <a:r>
              <a:rPr lang="en-US" sz="1600" dirty="0" smtClean="0"/>
              <a:t>Residential, Enterprise, </a:t>
            </a:r>
            <a:r>
              <a:rPr lang="en-US" sz="1400" dirty="0" smtClean="0"/>
              <a:t>Outdoor</a:t>
            </a:r>
          </a:p>
          <a:p>
            <a:pPr lvl="1"/>
            <a:r>
              <a:rPr lang="en-US" sz="1600" dirty="0" smtClean="0"/>
              <a:t>Need to define traffic models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HEW should focus on improving per-user throughput; aggregate throughput also important</a:t>
            </a:r>
          </a:p>
          <a:p>
            <a:pPr lvl="1"/>
            <a:r>
              <a:rPr lang="en-US" sz="1600" dirty="0" smtClean="0"/>
              <a:t>Need to agree on  exact metrics for evaluation of solutions quality</a:t>
            </a:r>
          </a:p>
          <a:p>
            <a:endParaRPr lang="en-US" dirty="0" smtClean="0"/>
          </a:p>
          <a:p>
            <a:r>
              <a:rPr lang="en-US" sz="2000" dirty="0" smtClean="0"/>
              <a:t>A detailed simulation methodology need be agreed and used for assessing the quality of candidate solutions</a:t>
            </a:r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0721D90D-AA64-489D-8DE0-C9BD3D2E6FD6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00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12900"/>
            <a:ext cx="7772400" cy="4876800"/>
          </a:xfrm>
        </p:spPr>
        <p:txBody>
          <a:bodyPr/>
          <a:lstStyle/>
          <a:p>
            <a:r>
              <a:rPr lang="en-US" sz="2000" dirty="0" smtClean="0"/>
              <a:t>The HEW study group was formed</a:t>
            </a:r>
          </a:p>
          <a:p>
            <a:pPr lvl="1"/>
            <a:r>
              <a:rPr lang="en-GB" sz="1800" dirty="0" smtClean="0"/>
              <a:t>Request approval by IEEE 802 LMSC to form an 802.11 Study Group to consider </a:t>
            </a:r>
            <a:r>
              <a:rPr lang="en-US" sz="1800" dirty="0" smtClean="0"/>
              <a:t>High-efficiency WLAN </a:t>
            </a:r>
            <a:r>
              <a:rPr lang="en-GB" sz="1800" dirty="0" smtClean="0"/>
              <a:t>[as described in doc 11-13-0339r2] </a:t>
            </a:r>
            <a:r>
              <a:rPr lang="en-GB" sz="1800" u="sng" dirty="0" smtClean="0"/>
              <a:t>with the intent of creating a PAR and five criteria.</a:t>
            </a:r>
            <a:endParaRPr lang="en-US" sz="2000" u="sng" dirty="0" smtClean="0"/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Do you support starting a new study group called “high efficiency WLAN” to enhance 802.11 PHY and MAC in 2.4 and 5GHz with a focus on: </a:t>
            </a:r>
          </a:p>
          <a:p>
            <a:pPr lvl="2"/>
            <a:r>
              <a:rPr lang="en-US" sz="1600" dirty="0" smtClean="0"/>
              <a:t>Improving </a:t>
            </a:r>
            <a:r>
              <a:rPr lang="en-US" sz="1600" u="sng" dirty="0" smtClean="0"/>
              <a:t>spectrum efficiency </a:t>
            </a:r>
            <a:r>
              <a:rPr lang="en-US" sz="1600" dirty="0" smtClean="0"/>
              <a:t>and </a:t>
            </a:r>
            <a:r>
              <a:rPr lang="en-US" sz="1600" u="sng" dirty="0" smtClean="0"/>
              <a:t>area throughput</a:t>
            </a:r>
          </a:p>
          <a:p>
            <a:pPr lvl="2"/>
            <a:r>
              <a:rPr lang="en-US" sz="1600" dirty="0" smtClean="0"/>
              <a:t>Improving real world performance in </a:t>
            </a:r>
            <a:r>
              <a:rPr lang="en-US" sz="1600" u="sng" dirty="0" smtClean="0"/>
              <a:t>indoor and outdoor </a:t>
            </a:r>
            <a:r>
              <a:rPr lang="en-US" sz="1600" dirty="0" smtClean="0"/>
              <a:t>deployments</a:t>
            </a:r>
          </a:p>
          <a:p>
            <a:pPr lvl="3"/>
            <a:r>
              <a:rPr lang="en-US" sz="1400" u="sng" dirty="0" smtClean="0"/>
              <a:t>in the presence of interfering sources, dense heterogeneous networks</a:t>
            </a:r>
          </a:p>
          <a:p>
            <a:pPr lvl="3"/>
            <a:r>
              <a:rPr lang="en-US" sz="1400" dirty="0" smtClean="0"/>
              <a:t>in </a:t>
            </a:r>
            <a:r>
              <a:rPr lang="en-US" sz="1400" u="sng" dirty="0" smtClean="0"/>
              <a:t>moderate to heavy user loaded APs</a:t>
            </a:r>
          </a:p>
          <a:p>
            <a:pPr lvl="2"/>
            <a:r>
              <a:rPr lang="en-US" sz="1400" dirty="0" smtClean="0"/>
              <a:t>Result: 128/1/27</a:t>
            </a:r>
          </a:p>
          <a:p>
            <a:endParaRPr lang="en-US" sz="2000" dirty="0" smtClean="0"/>
          </a:p>
          <a:p>
            <a:r>
              <a:rPr lang="en-US" sz="2000" dirty="0" smtClean="0"/>
              <a:t>This presentation provides our view of the HEW goals</a:t>
            </a:r>
            <a:endParaRPr lang="en-US" sz="1400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Simone Merlin, Qualcomm</a:t>
            </a:r>
          </a:p>
        </p:txBody>
      </p:sp>
      <p:sp>
        <p:nvSpPr>
          <p:cNvPr id="184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85547F36-AB5C-4BD5-BE72-9E3A4ECD0EDD}" type="slidenum">
              <a:rPr lang="en-GB"/>
              <a:pPr/>
              <a:t>2</a:t>
            </a:fld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HEW </a:t>
            </a:r>
            <a:r>
              <a:rPr lang="en-US" dirty="0"/>
              <a:t>S</a:t>
            </a:r>
            <a:r>
              <a:rPr lang="en-US" dirty="0" smtClean="0"/>
              <a:t>cope I - Background</a:t>
            </a:r>
          </a:p>
        </p:txBody>
      </p:sp>
      <p:sp>
        <p:nvSpPr>
          <p:cNvPr id="19459" name="Content Placeholder 10"/>
          <p:cNvSpPr>
            <a:spLocks noGrp="1"/>
          </p:cNvSpPr>
          <p:nvPr>
            <p:ph idx="1"/>
          </p:nvPr>
        </p:nvSpPr>
        <p:spPr>
          <a:xfrm>
            <a:off x="685800" y="1981200"/>
            <a:ext cx="7988300" cy="4114800"/>
          </a:xfrm>
        </p:spPr>
        <p:txBody>
          <a:bodyPr/>
          <a:lstStyle/>
          <a:p>
            <a:r>
              <a:rPr lang="en-US" sz="2000" dirty="0" smtClean="0"/>
              <a:t>Past 11b/g/n/ac focused </a:t>
            </a:r>
            <a:r>
              <a:rPr lang="en-US" sz="2000" dirty="0"/>
              <a:t>on optimizing link </a:t>
            </a:r>
            <a:r>
              <a:rPr lang="en-US" sz="2000" dirty="0" smtClean="0"/>
              <a:t>throughput in isolated BSS. E.g., 11ac PAR:</a:t>
            </a:r>
            <a:endParaRPr lang="en-GB" sz="2000" dirty="0" smtClean="0"/>
          </a:p>
          <a:p>
            <a:pPr lvl="1"/>
            <a:r>
              <a:rPr lang="en-GB" sz="1400" dirty="0" smtClean="0"/>
              <a:t>5.2 Scope of Proposed Standard: This amendment defines standardized modifications to both the 802.11 physical layers (PHY) and the 802.11 Medium Access Control Layer (MAC) that enable modes of operation capable of supporting: </a:t>
            </a:r>
            <a:endParaRPr lang="en-US" sz="1400" dirty="0" smtClean="0"/>
          </a:p>
          <a:p>
            <a:pPr lvl="2"/>
            <a:r>
              <a:rPr lang="en-GB" sz="1200" dirty="0" smtClean="0"/>
              <a:t>A maximum </a:t>
            </a:r>
            <a:r>
              <a:rPr lang="en-GB" sz="1200" u="sng" dirty="0" smtClean="0"/>
              <a:t>multi-station (STA) throughput (measured at the MAC data service access point), </a:t>
            </a:r>
            <a:r>
              <a:rPr lang="en-GB" sz="1200" dirty="0" smtClean="0"/>
              <a:t>of at least 1 </a:t>
            </a:r>
            <a:r>
              <a:rPr lang="en-GB" sz="1200" dirty="0" err="1" smtClean="0"/>
              <a:t>Gbps</a:t>
            </a:r>
            <a:r>
              <a:rPr lang="en-GB" sz="1200" dirty="0" smtClean="0"/>
              <a:t> and a maximum </a:t>
            </a:r>
            <a:r>
              <a:rPr lang="en-GB" sz="1200" u="sng" dirty="0" smtClean="0"/>
              <a:t>single link throughput</a:t>
            </a:r>
            <a:r>
              <a:rPr lang="en-GB" sz="1200" dirty="0" smtClean="0"/>
              <a:t> (measured at the MAC data service access point), of at least 500 Mbps. </a:t>
            </a:r>
            <a:endParaRPr lang="en-US" sz="1200" dirty="0" smtClean="0"/>
          </a:p>
          <a:p>
            <a:pPr lvl="2"/>
            <a:r>
              <a:rPr lang="en-GB" sz="1200" dirty="0" smtClean="0"/>
              <a:t>Below 6 GHz carrier frequency operation excluding 2.4 GHz operation while ensuring backward compatibility and coexistence with legacy IEEE802.11 devices in the 5 GHz unlicensed band. </a:t>
            </a:r>
            <a:endParaRPr lang="en-GB" sz="1600" dirty="0" smtClean="0"/>
          </a:p>
          <a:p>
            <a:pPr lvl="1"/>
            <a:r>
              <a:rPr lang="en-GB" sz="1400" dirty="0" smtClean="0"/>
              <a:t>Purpose of Proposed Standard: The purpose of the amendment is to improve the 802.11 wireless local area network (LAN) user experience by providing </a:t>
            </a:r>
            <a:r>
              <a:rPr lang="en-GB" sz="1400" u="sng" dirty="0" smtClean="0"/>
              <a:t>significantly higher basic service set (BSS) throughput </a:t>
            </a:r>
            <a:r>
              <a:rPr lang="en-GB" sz="1400" dirty="0" smtClean="0"/>
              <a:t>for existing WLAN application areas and to enable new market segments for operation below 6 GHz including distribution of multiple multimedia/data streams.</a:t>
            </a:r>
            <a:endParaRPr lang="en-US" dirty="0" smtClean="0"/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May 2013</a:t>
            </a:r>
            <a:endParaRPr lang="en-GB" sz="18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Simone Merlin, Qualcomm</a:t>
            </a: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7113053D-CD18-40A7-B4AE-8A80B9F7AE41}" type="slidenum">
              <a:rPr lang="en-GB"/>
              <a:pPr/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HEW Scope II – OBSS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HEW focus should be on improving MAC and PHY for operation in networks with dense STAs and BSSs that potentially interfere with each other</a:t>
            </a:r>
          </a:p>
          <a:p>
            <a:pPr lvl="1"/>
            <a:r>
              <a:rPr lang="en-US" sz="1800" dirty="0" smtClean="0"/>
              <a:t>Real world networks often consist of OBSSs and large numbers of STAs</a:t>
            </a:r>
          </a:p>
          <a:p>
            <a:pPr lvl="2"/>
            <a:r>
              <a:rPr lang="en-US" sz="1600" dirty="0" smtClean="0"/>
              <a:t>Several well known examples: apartments, enterprise, stadiums, malls, airports…</a:t>
            </a:r>
          </a:p>
          <a:p>
            <a:pPr lvl="2"/>
            <a:r>
              <a:rPr lang="en-US" sz="1600" dirty="0" smtClean="0"/>
              <a:t>2.4GHz already congested, and likely 5GHz to be </a:t>
            </a:r>
            <a:r>
              <a:rPr lang="en-US" sz="1600" smtClean="0"/>
              <a:t>congested soon</a:t>
            </a:r>
            <a:endParaRPr lang="en-US" sz="1600" dirty="0" smtClean="0"/>
          </a:p>
          <a:p>
            <a:pPr lvl="2"/>
            <a:r>
              <a:rPr lang="en-US" sz="1600" dirty="0" smtClean="0"/>
              <a:t>Increased of P2P services in the same area.</a:t>
            </a:r>
          </a:p>
          <a:p>
            <a:pPr lvl="2"/>
            <a:r>
              <a:rPr lang="en-US" sz="1600" dirty="0" smtClean="0"/>
              <a:t>802.11 enabled smartphones/tablets is the fastest growing market </a:t>
            </a:r>
            <a:endParaRPr lang="en-US" sz="1800" dirty="0" smtClean="0"/>
          </a:p>
          <a:p>
            <a:pPr lvl="1"/>
            <a:r>
              <a:rPr lang="en-US" sz="1800" dirty="0" smtClean="0"/>
              <a:t>There is much evidence of issues due to OBSS/dense deployments</a:t>
            </a:r>
          </a:p>
          <a:p>
            <a:pPr lvl="2"/>
            <a:r>
              <a:rPr lang="en-US" sz="1600" dirty="0" smtClean="0"/>
              <a:t>Insufficient per-user throughput for common applications  </a:t>
            </a:r>
          </a:p>
          <a:p>
            <a:pPr lvl="1"/>
            <a:r>
              <a:rPr lang="en-US" sz="1800" dirty="0" smtClean="0"/>
              <a:t>MAC/PHY operations of current 802.11 is not designed/optimized for efficient OBSS and </a:t>
            </a:r>
            <a:r>
              <a:rPr lang="en-US" sz="1800" dirty="0"/>
              <a:t>dense network operation</a:t>
            </a:r>
            <a:endParaRPr lang="en-US" sz="1800" dirty="0" smtClean="0"/>
          </a:p>
          <a:p>
            <a:pPr lvl="1"/>
            <a:r>
              <a:rPr lang="en-US" sz="1800" dirty="0" smtClean="0"/>
              <a:t>Solutions to these issues will have a broad sets of applicability</a:t>
            </a:r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Simone Merlin,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721D90D-AA64-489D-8DE0-C9BD3D2E6FD6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1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HEW Scope III – User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1981200"/>
            <a:ext cx="6781800" cy="4114800"/>
          </a:xfrm>
        </p:spPr>
        <p:txBody>
          <a:bodyPr/>
          <a:lstStyle/>
          <a:p>
            <a:r>
              <a:rPr lang="en-US" sz="2000" dirty="0" smtClean="0"/>
              <a:t>HEW focus should be on improving per-user experience; overall network efficiency/throughput also to be improved</a:t>
            </a:r>
          </a:p>
          <a:p>
            <a:pPr lvl="1"/>
            <a:r>
              <a:rPr lang="en-US" sz="1800" dirty="0" smtClean="0"/>
              <a:t>HEW evaluation metrics should include per-user throughput metrics </a:t>
            </a:r>
          </a:p>
          <a:p>
            <a:pPr lvl="2"/>
            <a:r>
              <a:rPr lang="en-US" sz="1600" dirty="0" smtClean="0"/>
              <a:t>Important to (somehow) look at the ‘tail’ performance in the per-user throughput CDF</a:t>
            </a:r>
          </a:p>
          <a:p>
            <a:pPr lvl="2"/>
            <a:r>
              <a:rPr lang="en-US" sz="1600" dirty="0" smtClean="0"/>
              <a:t>Metric need be designed according to per-user traffic specifications</a:t>
            </a:r>
            <a:endParaRPr lang="en-US" sz="1800" dirty="0"/>
          </a:p>
          <a:p>
            <a:pPr lvl="1"/>
            <a:r>
              <a:rPr lang="en-US" sz="1800" dirty="0" smtClean="0"/>
              <a:t>HEW evaluation metrics should include aggregate throughput</a:t>
            </a:r>
          </a:p>
          <a:p>
            <a:pPr lvl="2"/>
            <a:r>
              <a:rPr lang="en-US" sz="1600" dirty="0" smtClean="0"/>
              <a:t>Subject to per-user throughput improvements/</a:t>
            </a:r>
            <a:r>
              <a:rPr lang="en-US" sz="1600" dirty="0" err="1" smtClean="0"/>
              <a:t>QoS</a:t>
            </a:r>
            <a:r>
              <a:rPr lang="en-US" sz="1600" dirty="0" smtClean="0"/>
              <a:t> limitations, i.e. support higher throughput for more users, not just higher throughput for a few user</a:t>
            </a:r>
            <a:endParaRPr lang="en-US" sz="1600" dirty="0"/>
          </a:p>
          <a:p>
            <a:pPr lvl="1"/>
            <a:r>
              <a:rPr lang="en-US" sz="1800" dirty="0" smtClean="0"/>
              <a:t>Performance improvement can be compared to 11n/ac in the respective bands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0721D90D-AA64-489D-8DE0-C9BD3D2E6FD6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6893614" y="2994231"/>
            <a:ext cx="2350717" cy="2430466"/>
            <a:chOff x="2059382" y="2169900"/>
            <a:chExt cx="2991120" cy="3725588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2759149" y="2169900"/>
              <a:ext cx="0" cy="310470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2759149" y="5274607"/>
              <a:ext cx="2034406" cy="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2865475" y="2509684"/>
              <a:ext cx="1754373" cy="2764922"/>
            </a:xfrm>
            <a:custGeom>
              <a:avLst/>
              <a:gdLst>
                <a:gd name="connsiteX0" fmla="*/ 1860698 w 1860698"/>
                <a:gd name="connsiteY0" fmla="*/ 457 h 1935583"/>
                <a:gd name="connsiteX1" fmla="*/ 1446028 w 1860698"/>
                <a:gd name="connsiteY1" fmla="*/ 11090 h 1935583"/>
                <a:gd name="connsiteX2" fmla="*/ 1158949 w 1860698"/>
                <a:gd name="connsiteY2" fmla="*/ 74885 h 1935583"/>
                <a:gd name="connsiteX3" fmla="*/ 1010093 w 1860698"/>
                <a:gd name="connsiteY3" fmla="*/ 298169 h 1935583"/>
                <a:gd name="connsiteX4" fmla="*/ 574158 w 1860698"/>
                <a:gd name="connsiteY4" fmla="*/ 1552811 h 1935583"/>
                <a:gd name="connsiteX5" fmla="*/ 0 w 1860698"/>
                <a:gd name="connsiteY5" fmla="*/ 1935583 h 193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60698" h="1935583">
                  <a:moveTo>
                    <a:pt x="1860698" y="457"/>
                  </a:moveTo>
                  <a:cubicBezTo>
                    <a:pt x="1711842" y="-429"/>
                    <a:pt x="1562986" y="-1315"/>
                    <a:pt x="1446028" y="11090"/>
                  </a:cubicBezTo>
                  <a:cubicBezTo>
                    <a:pt x="1329070" y="23495"/>
                    <a:pt x="1231605" y="27038"/>
                    <a:pt x="1158949" y="74885"/>
                  </a:cubicBezTo>
                  <a:cubicBezTo>
                    <a:pt x="1086293" y="122732"/>
                    <a:pt x="1107558" y="51848"/>
                    <a:pt x="1010093" y="298169"/>
                  </a:cubicBezTo>
                  <a:cubicBezTo>
                    <a:pt x="912628" y="544490"/>
                    <a:pt x="742507" y="1279909"/>
                    <a:pt x="574158" y="1552811"/>
                  </a:cubicBezTo>
                  <a:cubicBezTo>
                    <a:pt x="405809" y="1825713"/>
                    <a:pt x="202904" y="1880648"/>
                    <a:pt x="0" y="1935583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3289453" y="2509684"/>
              <a:ext cx="1471782" cy="2764923"/>
            </a:xfrm>
            <a:custGeom>
              <a:avLst/>
              <a:gdLst>
                <a:gd name="connsiteX0" fmla="*/ 1743739 w 1743739"/>
                <a:gd name="connsiteY0" fmla="*/ 10231 h 2753431"/>
                <a:gd name="connsiteX1" fmla="*/ 1297172 w 1743739"/>
                <a:gd name="connsiteY1" fmla="*/ 10231 h 2753431"/>
                <a:gd name="connsiteX2" fmla="*/ 1190846 w 1743739"/>
                <a:gd name="connsiteY2" fmla="*/ 116557 h 2753431"/>
                <a:gd name="connsiteX3" fmla="*/ 1169581 w 1743739"/>
                <a:gd name="connsiteY3" fmla="*/ 276045 h 2753431"/>
                <a:gd name="connsiteX4" fmla="*/ 903767 w 1743739"/>
                <a:gd name="connsiteY4" fmla="*/ 1924092 h 2753431"/>
                <a:gd name="connsiteX5" fmla="*/ 659218 w 1743739"/>
                <a:gd name="connsiteY5" fmla="*/ 2572678 h 2753431"/>
                <a:gd name="connsiteX6" fmla="*/ 0 w 1743739"/>
                <a:gd name="connsiteY6" fmla="*/ 2753431 h 2753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43739" h="2753431">
                  <a:moveTo>
                    <a:pt x="1743739" y="10231"/>
                  </a:moveTo>
                  <a:cubicBezTo>
                    <a:pt x="1566530" y="1370"/>
                    <a:pt x="1389321" y="-7490"/>
                    <a:pt x="1297172" y="10231"/>
                  </a:cubicBezTo>
                  <a:cubicBezTo>
                    <a:pt x="1205023" y="27952"/>
                    <a:pt x="1212111" y="72255"/>
                    <a:pt x="1190846" y="116557"/>
                  </a:cubicBezTo>
                  <a:cubicBezTo>
                    <a:pt x="1169581" y="160859"/>
                    <a:pt x="1217427" y="-25211"/>
                    <a:pt x="1169581" y="276045"/>
                  </a:cubicBezTo>
                  <a:cubicBezTo>
                    <a:pt x="1121735" y="577301"/>
                    <a:pt x="988827" y="1541320"/>
                    <a:pt x="903767" y="1924092"/>
                  </a:cubicBezTo>
                  <a:cubicBezTo>
                    <a:pt x="818707" y="2306864"/>
                    <a:pt x="809846" y="2434455"/>
                    <a:pt x="659218" y="2572678"/>
                  </a:cubicBezTo>
                  <a:cubicBezTo>
                    <a:pt x="508590" y="2710901"/>
                    <a:pt x="254295" y="2732166"/>
                    <a:pt x="0" y="2753431"/>
                  </a:cubicBezTo>
                </a:path>
              </a:pathLst>
            </a:cu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112747" y="3238781"/>
              <a:ext cx="912597" cy="4717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11ac</a:t>
              </a:r>
              <a:endParaRPr lang="en-US" sz="14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189189" y="3656252"/>
              <a:ext cx="861313" cy="4717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HEW</a:t>
              </a:r>
              <a:endParaRPr lang="en-US" sz="14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059382" y="3011087"/>
              <a:ext cx="806092" cy="5189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CDF </a:t>
              </a:r>
              <a:endParaRPr lang="en-US" sz="16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13966" y="5329350"/>
              <a:ext cx="789775" cy="5661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 smtClean="0"/>
                <a:t>Tput</a:t>
              </a:r>
              <a:endParaRPr lang="en-US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7599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Scenarios and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HEW SG should define reference scenarios and target metrics for</a:t>
            </a:r>
          </a:p>
          <a:p>
            <a:pPr lvl="1"/>
            <a:r>
              <a:rPr lang="en-US" sz="1800" smtClean="0"/>
              <a:t>Assessing feasibility</a:t>
            </a:r>
          </a:p>
          <a:p>
            <a:pPr lvl="1"/>
            <a:r>
              <a:rPr lang="en-US" sz="1800" smtClean="0"/>
              <a:t>Evaluate quality of solutions to be adopted in the standard</a:t>
            </a:r>
          </a:p>
          <a:p>
            <a:endParaRPr lang="en-US" sz="2000" smtClean="0"/>
          </a:p>
          <a:p>
            <a:r>
              <a:rPr lang="en-US" sz="2000" smtClean="0"/>
              <a:t>Detailed simulations to be used for evaluating candidate solutions </a:t>
            </a:r>
          </a:p>
          <a:p>
            <a:pPr lvl="1"/>
            <a:r>
              <a:rPr lang="en-US" sz="1800" smtClean="0"/>
              <a:t>Need to agree on simulation methodology</a:t>
            </a:r>
          </a:p>
          <a:p>
            <a:endParaRPr lang="en-US" sz="2000" smtClean="0"/>
          </a:p>
          <a:p>
            <a:r>
              <a:rPr lang="en-US" sz="2000" smtClean="0"/>
              <a:t>The following 3 scenarios are proposed for representing the most relevant classes of dense networks issues</a:t>
            </a:r>
          </a:p>
          <a:p>
            <a:pPr lvl="1"/>
            <a:r>
              <a:rPr lang="en-US" sz="1800" smtClean="0"/>
              <a:t>Residential </a:t>
            </a:r>
          </a:p>
          <a:p>
            <a:pPr lvl="1"/>
            <a:r>
              <a:rPr lang="en-US" sz="1800" smtClean="0"/>
              <a:t>Enterprise</a:t>
            </a:r>
          </a:p>
          <a:p>
            <a:pPr lvl="1"/>
            <a:r>
              <a:rPr lang="en-US" sz="1800" smtClean="0"/>
              <a:t>Outdoor</a:t>
            </a:r>
          </a:p>
          <a:p>
            <a:endParaRPr lang="en-US" sz="2000" smtClean="0"/>
          </a:p>
          <a:p>
            <a:pPr lvl="1"/>
            <a:endParaRPr lang="en-US" sz="1800" smtClean="0"/>
          </a:p>
          <a:p>
            <a:endParaRPr lang="en-US" sz="2000" smtClean="0"/>
          </a:p>
          <a:p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Simone Merlin,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721D90D-AA64-489D-8DE0-C9BD3D2E6FD6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Apartment building with several apartments</a:t>
            </a:r>
          </a:p>
          <a:p>
            <a:r>
              <a:rPr lang="en-US" sz="2000" dirty="0"/>
              <a:t>A</a:t>
            </a:r>
            <a:r>
              <a:rPr lang="en-US" sz="2000" dirty="0" smtClean="0"/>
              <a:t> closed BSS per apartment</a:t>
            </a:r>
          </a:p>
          <a:p>
            <a:pPr lvl="1"/>
            <a:r>
              <a:rPr lang="en-US" sz="1800" dirty="0" smtClean="0"/>
              <a:t>Only users in the apartment can connect with the apartment’s AP</a:t>
            </a:r>
          </a:p>
          <a:p>
            <a:r>
              <a:rPr lang="en-US" sz="2000" dirty="0" smtClean="0"/>
              <a:t>Random APs locations</a:t>
            </a:r>
          </a:p>
          <a:p>
            <a:r>
              <a:rPr lang="en-US" sz="2000" dirty="0" smtClean="0"/>
              <a:t>Several STAs per each apartment</a:t>
            </a:r>
          </a:p>
          <a:p>
            <a:r>
              <a:rPr lang="en-US" sz="2000" dirty="0" smtClean="0"/>
              <a:t>Traffic profile defined per STA</a:t>
            </a:r>
          </a:p>
          <a:p>
            <a:pPr lvl="1"/>
            <a:r>
              <a:rPr lang="en-US" sz="1800" dirty="0" smtClean="0"/>
              <a:t>Similar to 11ac, but with updated profiles to reflect current/future profiles; include P2P</a:t>
            </a:r>
          </a:p>
          <a:p>
            <a:pPr lvl="1"/>
            <a:endParaRPr lang="en-US" sz="1800" dirty="0"/>
          </a:p>
          <a:p>
            <a:r>
              <a:rPr lang="en-US" sz="2000" dirty="0" smtClean="0"/>
              <a:t>This scenario will highlight realistic issues related to worst case interference due to closed unplanned deployments 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0721D90D-AA64-489D-8DE0-C9BD3D2E6FD6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42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Enterprise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smtClean="0"/>
              <a:t>Enterprise building</a:t>
            </a:r>
          </a:p>
          <a:p>
            <a:r>
              <a:rPr lang="en-US" sz="2000" smtClean="0"/>
              <a:t>One ESS constituting of several APs</a:t>
            </a:r>
          </a:p>
          <a:p>
            <a:pPr lvl="1"/>
            <a:r>
              <a:rPr lang="en-US" sz="1800" smtClean="0"/>
              <a:t>Users can connect with any AP (‘open’ APs)</a:t>
            </a:r>
          </a:p>
          <a:p>
            <a:pPr lvl="1"/>
            <a:r>
              <a:rPr lang="en-US" sz="1800" smtClean="0"/>
              <a:t>May include also an interfering (closed) ESS</a:t>
            </a:r>
          </a:p>
          <a:p>
            <a:r>
              <a:rPr lang="en-US" sz="2000" smtClean="0"/>
              <a:t>Planned (regular) APs locations</a:t>
            </a:r>
          </a:p>
          <a:p>
            <a:r>
              <a:rPr lang="en-US" sz="2000" smtClean="0"/>
              <a:t>Several STAs per AP</a:t>
            </a:r>
          </a:p>
          <a:p>
            <a:r>
              <a:rPr lang="en-US" sz="2000" smtClean="0"/>
              <a:t>Traffic profile defined per STA</a:t>
            </a:r>
          </a:p>
          <a:p>
            <a:pPr lvl="1"/>
            <a:r>
              <a:rPr lang="en-US" sz="1800" smtClean="0"/>
              <a:t>Similar to 11ac, but with updated profiles to reflect current/future profiles; include P2P</a:t>
            </a:r>
          </a:p>
          <a:p>
            <a:pPr lvl="1"/>
            <a:endParaRPr lang="en-US" sz="1800" smtClean="0"/>
          </a:p>
          <a:p>
            <a:r>
              <a:rPr lang="en-US" sz="2000" smtClean="0"/>
              <a:t>This scenario will highlight realistic issues and solutions in open networks where a certain level of control is possible</a:t>
            </a: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Simone Merlin,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721D90D-AA64-489D-8DE0-C9BD3D2E6FD6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1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Outdoor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Dense outdoor deployment</a:t>
            </a:r>
          </a:p>
          <a:p>
            <a:r>
              <a:rPr lang="en-US" sz="2000" dirty="0" smtClean="0"/>
              <a:t>One ESS constituting of several APs</a:t>
            </a:r>
          </a:p>
          <a:p>
            <a:pPr lvl="1"/>
            <a:r>
              <a:rPr lang="en-US" sz="1800" dirty="0" smtClean="0"/>
              <a:t>Users can connect with any AP (‘open’ APs)</a:t>
            </a:r>
          </a:p>
          <a:p>
            <a:pPr lvl="1"/>
            <a:r>
              <a:rPr lang="en-US" sz="1800" dirty="0" smtClean="0"/>
              <a:t>May include also an interfering (closed) ESS</a:t>
            </a:r>
          </a:p>
          <a:p>
            <a:r>
              <a:rPr lang="en-US" sz="2000" dirty="0" smtClean="0"/>
              <a:t>Several STAs, with mobility</a:t>
            </a:r>
          </a:p>
          <a:p>
            <a:r>
              <a:rPr lang="en-US" sz="2000" dirty="0" smtClean="0"/>
              <a:t>Outdoor channel with longer delay spread  than indoors</a:t>
            </a:r>
          </a:p>
          <a:p>
            <a:r>
              <a:rPr lang="en-US" sz="2000" dirty="0" smtClean="0"/>
              <a:t>Traffic profile derived from typical mobile applications (TBD)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2000" dirty="0" smtClean="0"/>
              <a:t>This scenario will highlight realistic issues in dense outdoor networks with mobility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Simone Merlin,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0721D90D-AA64-489D-8DE0-C9BD3D2E6FD6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1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34294</TotalTime>
  <Words>978</Words>
  <Application>Microsoft Office PowerPoint</Application>
  <PresentationFormat>On-screen Show (4:3)</PresentationFormat>
  <Paragraphs>137</Paragraphs>
  <Slides>10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HEW Scenarios and Goals</vt:lpstr>
      <vt:lpstr>Introduction</vt:lpstr>
      <vt:lpstr>HEW Scope I - Background</vt:lpstr>
      <vt:lpstr>HEW Scope II – OBSS</vt:lpstr>
      <vt:lpstr>HEW Scope III – User Experience</vt:lpstr>
      <vt:lpstr>Scenarios and Evaluation</vt:lpstr>
      <vt:lpstr>Residential</vt:lpstr>
      <vt:lpstr>Enterprise</vt:lpstr>
      <vt:lpstr>Outdoor</vt:lpstr>
      <vt:lpstr>Summary</vt:lpstr>
    </vt:vector>
  </TitlesOfParts>
  <Company>Samsung Electronics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High-efficiency WLAN Straw poll</dc:title>
  <dc:creator>Merlin, Simone</dc:creator>
  <cp:lastModifiedBy>Simone Merlin 2</cp:lastModifiedBy>
  <cp:revision>968</cp:revision>
  <cp:lastPrinted>1998-02-10T13:28:06Z</cp:lastPrinted>
  <dcterms:created xsi:type="dcterms:W3CDTF">2004-12-02T14:01:45Z</dcterms:created>
  <dcterms:modified xsi:type="dcterms:W3CDTF">2013-05-16T02:35:13Z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771931613</vt:i4>
  </property>
  <property fmtid="{D5CDD505-2E9C-101B-9397-08002B2CF9AE}" pid="3" name="_NewReviewCycle">
    <vt:lpwstr/>
  </property>
  <property fmtid="{D5CDD505-2E9C-101B-9397-08002B2CF9AE}" pid="4" name="_EmailSubject">
    <vt:lpwstr>HEW presentation for IEEE</vt:lpwstr>
  </property>
  <property fmtid="{D5CDD505-2E9C-101B-9397-08002B2CF9AE}" pid="5" name="_AuthorEmail">
    <vt:lpwstr>smerlin@qti.qualcomm.com</vt:lpwstr>
  </property>
  <property fmtid="{D5CDD505-2E9C-101B-9397-08002B2CF9AE}" pid="6" name="_AuthorEmailDisplayName">
    <vt:lpwstr>Merlin, Simone</vt:lpwstr>
  </property>
</Properties>
</file>