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24" r:id="rId3"/>
    <p:sldId id="327" r:id="rId4"/>
    <p:sldId id="328" r:id="rId5"/>
    <p:sldId id="330" r:id="rId6"/>
    <p:sldId id="329" r:id="rId7"/>
    <p:sldId id="331" r:id="rId8"/>
    <p:sldId id="332" r:id="rId9"/>
    <p:sldId id="334" r:id="rId10"/>
    <p:sldId id="333" r:id="rId11"/>
    <p:sldId id="325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68" d="100"/>
          <a:sy n="68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1433" y="6475413"/>
            <a:ext cx="18424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802.11-13/0539r0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1434" y="6475413"/>
            <a:ext cx="184249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LG Electronics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Efficient Frequency Spectrum Utilization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03736109"/>
              </p:ext>
            </p:extLst>
          </p:nvPr>
        </p:nvGraphicFramePr>
        <p:xfrm>
          <a:off x="533400" y="2667000"/>
          <a:ext cx="8458200" cy="3810000"/>
        </p:xfrm>
        <a:graphic>
          <a:graphicData uri="http://schemas.openxmlformats.org/presentationml/2006/ole">
            <p:oleObj spid="_x0000_s1133" name="Document" r:id="rId4" imgW="9019222" imgH="4200013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114800"/>
          </a:xfrm>
        </p:spPr>
        <p:txBody>
          <a:bodyPr/>
          <a:lstStyle/>
          <a:p>
            <a:r>
              <a:rPr lang="en-US" altLang="ko-KR" dirty="0" smtClean="0"/>
              <a:t>It is expected that new unlicensed frequency spectrum will be opened in the near future</a:t>
            </a:r>
          </a:p>
          <a:p>
            <a:r>
              <a:rPr lang="en-US" altLang="ko-KR" dirty="0" smtClean="0"/>
              <a:t>At this moment, available solution for supporting both the legacy frequency spectrum and the newly opened frequency spectrum is to use two different radio </a:t>
            </a:r>
            <a:r>
              <a:rPr lang="en-US" altLang="ko-KR" dirty="0" smtClean="0"/>
              <a:t>interfaces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But, in the future, </a:t>
            </a:r>
            <a:r>
              <a:rPr lang="en-US" altLang="ko-KR" u="sng" dirty="0" smtClean="0"/>
              <a:t>it is important to improve the utilization of the newly opened frequency spectrum with a low cost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Yongho Seok,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rapezoid 5"/>
          <p:cNvSpPr/>
          <p:nvPr/>
        </p:nvSpPr>
        <p:spPr bwMode="auto">
          <a:xfrm>
            <a:off x="1531938" y="4392135"/>
            <a:ext cx="192087" cy="176212"/>
          </a:xfrm>
          <a:prstGeom prst="trapezoid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" name="Trapezoid 6"/>
          <p:cNvSpPr/>
          <p:nvPr/>
        </p:nvSpPr>
        <p:spPr bwMode="auto">
          <a:xfrm>
            <a:off x="1724025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" name="Trapezoid 7"/>
          <p:cNvSpPr/>
          <p:nvPr/>
        </p:nvSpPr>
        <p:spPr bwMode="auto">
          <a:xfrm>
            <a:off x="1916113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0" name="Trapezoid 8"/>
          <p:cNvSpPr/>
          <p:nvPr/>
        </p:nvSpPr>
        <p:spPr bwMode="auto">
          <a:xfrm>
            <a:off x="2108200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1" name="Trapezoid 9"/>
          <p:cNvSpPr/>
          <p:nvPr/>
        </p:nvSpPr>
        <p:spPr bwMode="auto">
          <a:xfrm>
            <a:off x="2300288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2" name="Trapezoid 10"/>
          <p:cNvSpPr/>
          <p:nvPr/>
        </p:nvSpPr>
        <p:spPr bwMode="auto">
          <a:xfrm>
            <a:off x="2492375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3" name="Trapezoid 11"/>
          <p:cNvSpPr/>
          <p:nvPr/>
        </p:nvSpPr>
        <p:spPr bwMode="auto">
          <a:xfrm>
            <a:off x="2684463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4" name="Trapezoid 12"/>
          <p:cNvSpPr/>
          <p:nvPr/>
        </p:nvSpPr>
        <p:spPr bwMode="auto">
          <a:xfrm>
            <a:off x="2876550" y="4392135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5" name="Trapezoid 13"/>
          <p:cNvSpPr/>
          <p:nvPr/>
        </p:nvSpPr>
        <p:spPr bwMode="auto">
          <a:xfrm>
            <a:off x="4602163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6" name="Trapezoid 14"/>
          <p:cNvSpPr/>
          <p:nvPr/>
        </p:nvSpPr>
        <p:spPr bwMode="auto">
          <a:xfrm>
            <a:off x="4794250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7" name="Trapezoid 15"/>
          <p:cNvSpPr/>
          <p:nvPr/>
        </p:nvSpPr>
        <p:spPr bwMode="auto">
          <a:xfrm>
            <a:off x="4986338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8" name="Trapezoid 16"/>
          <p:cNvSpPr/>
          <p:nvPr/>
        </p:nvSpPr>
        <p:spPr bwMode="auto">
          <a:xfrm>
            <a:off x="5178425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9" name="Trapezoid 17"/>
          <p:cNvSpPr/>
          <p:nvPr/>
        </p:nvSpPr>
        <p:spPr bwMode="auto">
          <a:xfrm>
            <a:off x="5370513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0" name="Trapezoid 18"/>
          <p:cNvSpPr/>
          <p:nvPr/>
        </p:nvSpPr>
        <p:spPr bwMode="auto">
          <a:xfrm>
            <a:off x="5562600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1" name="Trapezoid 19"/>
          <p:cNvSpPr/>
          <p:nvPr/>
        </p:nvSpPr>
        <p:spPr bwMode="auto">
          <a:xfrm>
            <a:off x="5754688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2" name="Trapezoid 20"/>
          <p:cNvSpPr/>
          <p:nvPr/>
        </p:nvSpPr>
        <p:spPr bwMode="auto">
          <a:xfrm>
            <a:off x="5946775" y="4392135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3" name="Trapezoid 21"/>
          <p:cNvSpPr/>
          <p:nvPr/>
        </p:nvSpPr>
        <p:spPr bwMode="auto">
          <a:xfrm>
            <a:off x="6137275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4" name="Trapezoid 22"/>
          <p:cNvSpPr/>
          <p:nvPr/>
        </p:nvSpPr>
        <p:spPr bwMode="auto">
          <a:xfrm>
            <a:off x="6329363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5" name="Trapezoid 23"/>
          <p:cNvSpPr/>
          <p:nvPr/>
        </p:nvSpPr>
        <p:spPr bwMode="auto">
          <a:xfrm>
            <a:off x="6521450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6" name="Trapezoid 24"/>
          <p:cNvSpPr/>
          <p:nvPr/>
        </p:nvSpPr>
        <p:spPr bwMode="auto">
          <a:xfrm>
            <a:off x="6969125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7" name="Trapezoid 25"/>
          <p:cNvSpPr/>
          <p:nvPr/>
        </p:nvSpPr>
        <p:spPr bwMode="auto">
          <a:xfrm>
            <a:off x="7161213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8" name="Trapezoid 26"/>
          <p:cNvSpPr/>
          <p:nvPr/>
        </p:nvSpPr>
        <p:spPr bwMode="auto">
          <a:xfrm>
            <a:off x="7353300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9" name="Trapezoid 27"/>
          <p:cNvSpPr/>
          <p:nvPr/>
        </p:nvSpPr>
        <p:spPr bwMode="auto">
          <a:xfrm>
            <a:off x="7545388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0" name="Trapezoid 29"/>
          <p:cNvSpPr/>
          <p:nvPr/>
        </p:nvSpPr>
        <p:spPr bwMode="auto">
          <a:xfrm>
            <a:off x="1531938" y="4608035"/>
            <a:ext cx="384175" cy="176212"/>
          </a:xfrm>
          <a:prstGeom prst="trapezoid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1" name="Trapezoid 30"/>
          <p:cNvSpPr/>
          <p:nvPr/>
        </p:nvSpPr>
        <p:spPr bwMode="auto">
          <a:xfrm>
            <a:off x="1916113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2" name="Trapezoid 31"/>
          <p:cNvSpPr/>
          <p:nvPr/>
        </p:nvSpPr>
        <p:spPr bwMode="auto">
          <a:xfrm>
            <a:off x="2300288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3" name="Trapezoid 32"/>
          <p:cNvSpPr/>
          <p:nvPr/>
        </p:nvSpPr>
        <p:spPr bwMode="auto">
          <a:xfrm>
            <a:off x="2684463" y="4608035"/>
            <a:ext cx="3825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4" name="Trapezoid 33"/>
          <p:cNvSpPr/>
          <p:nvPr/>
        </p:nvSpPr>
        <p:spPr bwMode="auto">
          <a:xfrm>
            <a:off x="4602163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5" name="Trapezoid 34"/>
          <p:cNvSpPr/>
          <p:nvPr/>
        </p:nvSpPr>
        <p:spPr bwMode="auto">
          <a:xfrm>
            <a:off x="4986338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6" name="Trapezoid 35"/>
          <p:cNvSpPr/>
          <p:nvPr/>
        </p:nvSpPr>
        <p:spPr bwMode="auto">
          <a:xfrm>
            <a:off x="5370513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7" name="Trapezoid 36"/>
          <p:cNvSpPr/>
          <p:nvPr/>
        </p:nvSpPr>
        <p:spPr bwMode="auto">
          <a:xfrm>
            <a:off x="5754688" y="4608035"/>
            <a:ext cx="3825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8" name="Trapezoid 37"/>
          <p:cNvSpPr/>
          <p:nvPr/>
        </p:nvSpPr>
        <p:spPr bwMode="auto">
          <a:xfrm>
            <a:off x="6137275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9" name="Trapezoid 38"/>
          <p:cNvSpPr/>
          <p:nvPr/>
        </p:nvSpPr>
        <p:spPr bwMode="auto">
          <a:xfrm>
            <a:off x="6969125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0" name="Trapezoid 39"/>
          <p:cNvSpPr/>
          <p:nvPr/>
        </p:nvSpPr>
        <p:spPr bwMode="auto">
          <a:xfrm>
            <a:off x="7353300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1" name="Trapezoid 40"/>
          <p:cNvSpPr/>
          <p:nvPr/>
        </p:nvSpPr>
        <p:spPr bwMode="auto">
          <a:xfrm>
            <a:off x="1531938" y="4825522"/>
            <a:ext cx="768350" cy="174625"/>
          </a:xfrm>
          <a:prstGeom prst="trapezoid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2" name="Trapezoid 41"/>
          <p:cNvSpPr/>
          <p:nvPr/>
        </p:nvSpPr>
        <p:spPr bwMode="auto">
          <a:xfrm>
            <a:off x="2300288" y="4825522"/>
            <a:ext cx="76676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3" name="Trapezoid 42"/>
          <p:cNvSpPr/>
          <p:nvPr/>
        </p:nvSpPr>
        <p:spPr bwMode="auto">
          <a:xfrm>
            <a:off x="4602163" y="4825522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4" name="Trapezoid 43"/>
          <p:cNvSpPr/>
          <p:nvPr/>
        </p:nvSpPr>
        <p:spPr bwMode="auto">
          <a:xfrm>
            <a:off x="5370513" y="4825522"/>
            <a:ext cx="76676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5" name="Trapezoid 44"/>
          <p:cNvSpPr/>
          <p:nvPr/>
        </p:nvSpPr>
        <p:spPr bwMode="auto">
          <a:xfrm>
            <a:off x="6969125" y="4825522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6" name="Trapezoid 70"/>
          <p:cNvSpPr/>
          <p:nvPr/>
        </p:nvSpPr>
        <p:spPr bwMode="auto">
          <a:xfrm>
            <a:off x="6713538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7" name="Trapezoid 71"/>
          <p:cNvSpPr/>
          <p:nvPr/>
        </p:nvSpPr>
        <p:spPr bwMode="auto">
          <a:xfrm>
            <a:off x="6521450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8" name="Trapezoid 72"/>
          <p:cNvSpPr/>
          <p:nvPr/>
        </p:nvSpPr>
        <p:spPr bwMode="auto">
          <a:xfrm>
            <a:off x="6137275" y="4825522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9" name="TextBox 265"/>
          <p:cNvSpPr txBox="1">
            <a:spLocks noChangeArrowheads="1"/>
          </p:cNvSpPr>
          <p:nvPr/>
        </p:nvSpPr>
        <p:spPr bwMode="auto">
          <a:xfrm>
            <a:off x="829159" y="4386426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20 MHz</a:t>
            </a:r>
          </a:p>
        </p:txBody>
      </p:sp>
      <p:sp>
        <p:nvSpPr>
          <p:cNvPr id="50" name="TextBox 266"/>
          <p:cNvSpPr txBox="1">
            <a:spLocks noChangeArrowheads="1"/>
          </p:cNvSpPr>
          <p:nvPr/>
        </p:nvSpPr>
        <p:spPr bwMode="auto">
          <a:xfrm>
            <a:off x="829159" y="4616028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40 MHz</a:t>
            </a:r>
          </a:p>
        </p:txBody>
      </p:sp>
      <p:sp>
        <p:nvSpPr>
          <p:cNvPr id="51" name="TextBox 266"/>
          <p:cNvSpPr txBox="1">
            <a:spLocks noChangeArrowheads="1"/>
          </p:cNvSpPr>
          <p:nvPr/>
        </p:nvSpPr>
        <p:spPr bwMode="auto">
          <a:xfrm>
            <a:off x="829159" y="4824757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80 MHz</a:t>
            </a:r>
          </a:p>
        </p:txBody>
      </p:sp>
      <p:sp>
        <p:nvSpPr>
          <p:cNvPr id="52" name="TextBox 266"/>
          <p:cNvSpPr txBox="1">
            <a:spLocks noChangeArrowheads="1"/>
          </p:cNvSpPr>
          <p:nvPr/>
        </p:nvSpPr>
        <p:spPr bwMode="auto">
          <a:xfrm>
            <a:off x="457201" y="5074814"/>
            <a:ext cx="1011562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160 MHz</a:t>
            </a:r>
          </a:p>
        </p:txBody>
      </p:sp>
      <p:sp>
        <p:nvSpPr>
          <p:cNvPr id="53" name="Trapezoid 90"/>
          <p:cNvSpPr/>
          <p:nvPr/>
        </p:nvSpPr>
        <p:spPr bwMode="auto">
          <a:xfrm>
            <a:off x="1531938" y="5074760"/>
            <a:ext cx="1535112" cy="174625"/>
          </a:xfrm>
          <a:prstGeom prst="trapezoid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4" name="Trapezoid 91"/>
          <p:cNvSpPr/>
          <p:nvPr/>
        </p:nvSpPr>
        <p:spPr bwMode="auto">
          <a:xfrm>
            <a:off x="4602163" y="5074760"/>
            <a:ext cx="153511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5" name="Trapezoid 108"/>
          <p:cNvSpPr/>
          <p:nvPr/>
        </p:nvSpPr>
        <p:spPr bwMode="auto">
          <a:xfrm>
            <a:off x="3067050" y="4392135"/>
            <a:ext cx="192088" cy="176212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6" name="Trapezoid 109"/>
          <p:cNvSpPr/>
          <p:nvPr/>
        </p:nvSpPr>
        <p:spPr bwMode="auto">
          <a:xfrm>
            <a:off x="3259138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7" name="Trapezoid 110"/>
          <p:cNvSpPr/>
          <p:nvPr/>
        </p:nvSpPr>
        <p:spPr bwMode="auto">
          <a:xfrm>
            <a:off x="3451225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8" name="Trapezoid 111"/>
          <p:cNvSpPr/>
          <p:nvPr/>
        </p:nvSpPr>
        <p:spPr bwMode="auto">
          <a:xfrm>
            <a:off x="3643313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9" name="Trapezoid 112"/>
          <p:cNvSpPr/>
          <p:nvPr/>
        </p:nvSpPr>
        <p:spPr bwMode="auto">
          <a:xfrm>
            <a:off x="3835401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0" name="Trapezoid 113"/>
          <p:cNvSpPr/>
          <p:nvPr/>
        </p:nvSpPr>
        <p:spPr bwMode="auto">
          <a:xfrm>
            <a:off x="4027488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1" name="Trapezoid 114"/>
          <p:cNvSpPr/>
          <p:nvPr/>
        </p:nvSpPr>
        <p:spPr bwMode="auto">
          <a:xfrm>
            <a:off x="4219575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2" name="Trapezoid 115"/>
          <p:cNvSpPr/>
          <p:nvPr/>
        </p:nvSpPr>
        <p:spPr bwMode="auto">
          <a:xfrm>
            <a:off x="4411664" y="4392135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3" name="Trapezoid 116"/>
          <p:cNvSpPr/>
          <p:nvPr/>
        </p:nvSpPr>
        <p:spPr bwMode="auto">
          <a:xfrm>
            <a:off x="3067050" y="4608035"/>
            <a:ext cx="384175" cy="176212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4" name="Trapezoid 117"/>
          <p:cNvSpPr/>
          <p:nvPr/>
        </p:nvSpPr>
        <p:spPr bwMode="auto">
          <a:xfrm>
            <a:off x="3451225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5" name="Trapezoid 118"/>
          <p:cNvSpPr/>
          <p:nvPr/>
        </p:nvSpPr>
        <p:spPr bwMode="auto">
          <a:xfrm>
            <a:off x="3835401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6" name="Trapezoid 119"/>
          <p:cNvSpPr/>
          <p:nvPr/>
        </p:nvSpPr>
        <p:spPr bwMode="auto">
          <a:xfrm>
            <a:off x="4219575" y="4608035"/>
            <a:ext cx="3825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7" name="Trapezoid 120"/>
          <p:cNvSpPr/>
          <p:nvPr/>
        </p:nvSpPr>
        <p:spPr bwMode="auto">
          <a:xfrm>
            <a:off x="3067050" y="4825522"/>
            <a:ext cx="768350" cy="174625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8" name="Trapezoid 121"/>
          <p:cNvSpPr/>
          <p:nvPr/>
        </p:nvSpPr>
        <p:spPr bwMode="auto">
          <a:xfrm>
            <a:off x="3835401" y="4825522"/>
            <a:ext cx="76676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9" name="Trapezoid 122"/>
          <p:cNvSpPr/>
          <p:nvPr/>
        </p:nvSpPr>
        <p:spPr bwMode="auto">
          <a:xfrm>
            <a:off x="3067050" y="5074760"/>
            <a:ext cx="1535113" cy="174625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cxnSp>
        <p:nvCxnSpPr>
          <p:cNvPr id="70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2633464" y="5012613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71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3784751" y="5012613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72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6215242" y="5012613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3" name="TextBox 266"/>
          <p:cNvSpPr txBox="1">
            <a:spLocks noChangeArrowheads="1"/>
          </p:cNvSpPr>
          <p:nvPr/>
        </p:nvSpPr>
        <p:spPr bwMode="auto">
          <a:xfrm>
            <a:off x="1404802" y="5388325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 dirty="0"/>
              <a:t>UNII-1</a:t>
            </a:r>
          </a:p>
        </p:txBody>
      </p:sp>
      <p:cxnSp>
        <p:nvCxnSpPr>
          <p:cNvPr id="74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1674060" y="5012613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5" name="TextBox 266"/>
          <p:cNvSpPr txBox="1">
            <a:spLocks noChangeArrowheads="1"/>
          </p:cNvSpPr>
          <p:nvPr/>
        </p:nvSpPr>
        <p:spPr bwMode="auto">
          <a:xfrm>
            <a:off x="2300247" y="5388325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UNII-2</a:t>
            </a:r>
          </a:p>
        </p:txBody>
      </p:sp>
      <p:sp>
        <p:nvSpPr>
          <p:cNvPr id="76" name="TextBox 266"/>
          <p:cNvSpPr txBox="1">
            <a:spLocks noChangeArrowheads="1"/>
          </p:cNvSpPr>
          <p:nvPr/>
        </p:nvSpPr>
        <p:spPr bwMode="auto">
          <a:xfrm>
            <a:off x="5178460" y="5388325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UNII-2</a:t>
            </a:r>
          </a:p>
        </p:txBody>
      </p:sp>
      <p:sp>
        <p:nvSpPr>
          <p:cNvPr id="77" name="TextBox 266"/>
          <p:cNvSpPr txBox="1">
            <a:spLocks noChangeArrowheads="1"/>
          </p:cNvSpPr>
          <p:nvPr/>
        </p:nvSpPr>
        <p:spPr bwMode="auto">
          <a:xfrm>
            <a:off x="6969349" y="5388325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UNII-3</a:t>
            </a:r>
          </a:p>
        </p:txBody>
      </p:sp>
      <p:sp>
        <p:nvSpPr>
          <p:cNvPr id="82" name="TextBox 266"/>
          <p:cNvSpPr txBox="1">
            <a:spLocks noChangeArrowheads="1"/>
          </p:cNvSpPr>
          <p:nvPr/>
        </p:nvSpPr>
        <p:spPr bwMode="auto">
          <a:xfrm>
            <a:off x="3387573" y="5388325"/>
            <a:ext cx="895444" cy="22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800" b="1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83" name="Trapezoid 134"/>
          <p:cNvSpPr/>
          <p:nvPr/>
        </p:nvSpPr>
        <p:spPr bwMode="auto">
          <a:xfrm>
            <a:off x="7737475" y="4825522"/>
            <a:ext cx="76676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4" name="Trapezoid 135"/>
          <p:cNvSpPr/>
          <p:nvPr/>
        </p:nvSpPr>
        <p:spPr bwMode="auto">
          <a:xfrm>
            <a:off x="6969125" y="5074760"/>
            <a:ext cx="153511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5" name="Trapezoid 136"/>
          <p:cNvSpPr/>
          <p:nvPr/>
        </p:nvSpPr>
        <p:spPr bwMode="auto">
          <a:xfrm>
            <a:off x="7737475" y="4608035"/>
            <a:ext cx="3825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6" name="Trapezoid 137"/>
          <p:cNvSpPr/>
          <p:nvPr/>
        </p:nvSpPr>
        <p:spPr bwMode="auto">
          <a:xfrm>
            <a:off x="8120063" y="4608035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7" name="Trapezoid 138"/>
          <p:cNvSpPr/>
          <p:nvPr/>
        </p:nvSpPr>
        <p:spPr bwMode="auto">
          <a:xfrm>
            <a:off x="7927975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8" name="Trapezoid 139"/>
          <p:cNvSpPr/>
          <p:nvPr/>
        </p:nvSpPr>
        <p:spPr bwMode="auto">
          <a:xfrm>
            <a:off x="8120063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9" name="Trapezoid 140"/>
          <p:cNvSpPr/>
          <p:nvPr/>
        </p:nvSpPr>
        <p:spPr bwMode="auto">
          <a:xfrm>
            <a:off x="8312150" y="4392135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0" name="Trapezoid 141"/>
          <p:cNvSpPr/>
          <p:nvPr/>
        </p:nvSpPr>
        <p:spPr bwMode="auto">
          <a:xfrm>
            <a:off x="8504238" y="4392135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1" name="Trapezoid 146"/>
          <p:cNvSpPr/>
          <p:nvPr/>
        </p:nvSpPr>
        <p:spPr bwMode="auto">
          <a:xfrm>
            <a:off x="7737475" y="4392135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cxnSp>
        <p:nvCxnSpPr>
          <p:cNvPr id="92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7174647" y="5012613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4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8134051" y="5012613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96" name="TextBox 266"/>
          <p:cNvSpPr txBox="1">
            <a:spLocks noChangeArrowheads="1"/>
          </p:cNvSpPr>
          <p:nvPr/>
        </p:nvSpPr>
        <p:spPr bwMode="auto">
          <a:xfrm>
            <a:off x="7864794" y="5388325"/>
            <a:ext cx="895444" cy="22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97" name="오른쪽 중괄호 96"/>
          <p:cNvSpPr/>
          <p:nvPr/>
        </p:nvSpPr>
        <p:spPr bwMode="auto">
          <a:xfrm rot="16200000">
            <a:off x="3695700" y="3444397"/>
            <a:ext cx="228600" cy="1524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오른쪽 중괄호 100"/>
          <p:cNvSpPr/>
          <p:nvPr/>
        </p:nvSpPr>
        <p:spPr bwMode="auto">
          <a:xfrm rot="16200000">
            <a:off x="2171699" y="3439635"/>
            <a:ext cx="228600" cy="1524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990600" y="3553935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>
                <a:solidFill>
                  <a:schemeClr val="accent2"/>
                </a:solidFill>
              </a:rPr>
              <a:t>Legacy BSS</a:t>
            </a:r>
            <a:br>
              <a:rPr lang="en-US" altLang="ko-KR" sz="1800" b="1" dirty="0" smtClean="0">
                <a:solidFill>
                  <a:schemeClr val="accent2"/>
                </a:solidFill>
              </a:rPr>
            </a:br>
            <a:r>
              <a:rPr lang="en-US" altLang="ko-KR" sz="1800" b="1" dirty="0" smtClean="0">
                <a:solidFill>
                  <a:schemeClr val="accent2"/>
                </a:solidFill>
              </a:rPr>
              <a:t>(1</a:t>
            </a:r>
            <a:r>
              <a:rPr lang="en-US" altLang="ko-KR" sz="1800" b="1" baseline="30000" dirty="0" smtClean="0">
                <a:solidFill>
                  <a:schemeClr val="accent2"/>
                </a:solidFill>
              </a:rPr>
              <a:t>st</a:t>
            </a:r>
            <a:r>
              <a:rPr lang="en-US" altLang="ko-KR" sz="1800" b="1" dirty="0" smtClean="0">
                <a:solidFill>
                  <a:schemeClr val="accent2"/>
                </a:solidFill>
              </a:rPr>
              <a:t> interface)</a:t>
            </a:r>
            <a:endParaRPr lang="ko-KR" altLang="en-US" sz="1800" b="1" dirty="0">
              <a:solidFill>
                <a:schemeClr val="accent2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514600" y="3553935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>
                <a:solidFill>
                  <a:srgbClr val="FF0000"/>
                </a:solidFill>
              </a:rPr>
              <a:t>HEW BSS</a:t>
            </a:r>
            <a:br>
              <a:rPr lang="en-US" altLang="ko-KR" sz="1800" b="1" dirty="0" smtClean="0">
                <a:solidFill>
                  <a:srgbClr val="FF0000"/>
                </a:solidFill>
              </a:rPr>
            </a:br>
            <a:r>
              <a:rPr lang="en-US" altLang="ko-KR" sz="1800" b="1" dirty="0" smtClean="0">
                <a:solidFill>
                  <a:srgbClr val="FF0000"/>
                </a:solidFill>
              </a:rPr>
              <a:t>(2</a:t>
            </a:r>
            <a:r>
              <a:rPr lang="en-US" altLang="ko-KR" sz="1800" b="1" baseline="30000" dirty="0" smtClean="0">
                <a:solidFill>
                  <a:srgbClr val="FF0000"/>
                </a:solidFill>
              </a:rPr>
              <a:t>nd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 interface)</a:t>
            </a:r>
            <a:endParaRPr lang="ko-KR" altLang="en-US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[1] https://mentor.ieee.org/802.11/dcn/13/11-13-0282-03-0000-802-5-ghz-tutorial.pptx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Yongho Seok,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smtClean="0"/>
              <a:t>Discussion result on the previous meeting</a:t>
            </a:r>
          </a:p>
          <a:p>
            <a:pPr>
              <a:buNone/>
              <a:defRPr/>
            </a:pPr>
            <a:r>
              <a:rPr lang="en-US" altLang="ko-KR" b="0" dirty="0" smtClean="0"/>
              <a:t>	Straw Poll: Do you support starting a new study group called “high efficiency WLAN” to enhance 802.11 PHY and MAC in 2.4 and 5GHz with a focus on: </a:t>
            </a:r>
          </a:p>
          <a:p>
            <a:pPr lvl="1">
              <a:defRPr/>
            </a:pPr>
            <a:r>
              <a:rPr lang="en-US" altLang="ko-KR" dirty="0" smtClean="0"/>
              <a:t>Improving spectrum efficiency and area throughput</a:t>
            </a:r>
          </a:p>
          <a:p>
            <a:pPr lvl="1">
              <a:defRPr/>
            </a:pPr>
            <a:r>
              <a:rPr lang="en-US" altLang="ko-KR" dirty="0" smtClean="0"/>
              <a:t>Improving real world performance in indoor and outdoor deployments</a:t>
            </a:r>
          </a:p>
          <a:p>
            <a:pPr lvl="2">
              <a:defRPr/>
            </a:pPr>
            <a:r>
              <a:rPr lang="en-US" altLang="ko-KR" dirty="0" smtClean="0"/>
              <a:t>in the presence of interfering sources, dense heterogeneous networks</a:t>
            </a:r>
          </a:p>
          <a:p>
            <a:pPr lvl="2">
              <a:defRPr/>
            </a:pPr>
            <a:r>
              <a:rPr lang="en-US" altLang="ko-KR" dirty="0" smtClean="0"/>
              <a:t>in moderate to heavy user loaded APs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Regarding a frequency spectrum of HEW SG, an initial consensus looks like covering both 2.4GHz and 5GHz.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discussion for opening the new unlicensed frequency spectrum in 5GHz has been ongoing in IEEE 802.11 REG SC  and Wi-Fi Alliance Spectrum &amp; Regulatory TG.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presentation, we would like to discuss the usage scenario of the newly opened frequency spectrum in 5GHz.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Yongho Seok,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>
            <a:normAutofit/>
          </a:bodyPr>
          <a:lstStyle/>
          <a:p>
            <a:pPr algn="l"/>
            <a:r>
              <a:rPr lang="en-US" sz="2700" dirty="0" smtClean="0"/>
              <a:t>Band plan with new spectrum </a:t>
            </a:r>
            <a:br>
              <a:rPr lang="en-US" sz="2700" dirty="0" smtClean="0"/>
            </a:br>
            <a:r>
              <a:rPr lang="en-US" dirty="0" smtClean="0"/>
              <a:t>Importance of Additional Spectrum [1]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8194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Wide bandwidth channels desired to support high throughput requirements</a:t>
            </a:r>
          </a:p>
          <a:p>
            <a:pPr>
              <a:defRPr/>
            </a:pPr>
            <a:r>
              <a:rPr lang="en-US" dirty="0" smtClean="0"/>
              <a:t>At the same time, large number non-overlapping channels desired to support high </a:t>
            </a:r>
            <a:r>
              <a:rPr lang="en-US" dirty="0" err="1" smtClean="0"/>
              <a:t>QoS</a:t>
            </a:r>
            <a:r>
              <a:rPr lang="en-US" dirty="0" smtClean="0"/>
              <a:t> requirements</a:t>
            </a:r>
          </a:p>
          <a:p>
            <a:pPr lvl="1">
              <a:defRPr/>
            </a:pPr>
            <a:r>
              <a:rPr lang="en-US" dirty="0" smtClean="0"/>
              <a:t>To avoid co-channel interference</a:t>
            </a:r>
          </a:p>
          <a:p>
            <a:pPr>
              <a:defRPr/>
            </a:pPr>
            <a:r>
              <a:rPr lang="en-US" dirty="0" smtClean="0"/>
              <a:t>Current UNII spectrum allows only</a:t>
            </a:r>
          </a:p>
          <a:p>
            <a:pPr lvl="1">
              <a:defRPr/>
            </a:pPr>
            <a:r>
              <a:rPr lang="en-US" b="1" dirty="0" smtClean="0"/>
              <a:t>Six</a:t>
            </a:r>
            <a:r>
              <a:rPr lang="en-US" dirty="0" smtClean="0"/>
              <a:t> 80 MHz channels</a:t>
            </a:r>
          </a:p>
          <a:p>
            <a:pPr lvl="1">
              <a:defRPr/>
            </a:pPr>
            <a:r>
              <a:rPr lang="en-US" b="1" dirty="0" smtClean="0"/>
              <a:t>Two</a:t>
            </a:r>
            <a:r>
              <a:rPr lang="en-US" dirty="0" smtClean="0"/>
              <a:t> 160 MHz channels</a:t>
            </a:r>
          </a:p>
          <a:p>
            <a:pPr>
              <a:defRPr/>
            </a:pPr>
            <a:r>
              <a:rPr lang="en-US" dirty="0" smtClean="0"/>
              <a:t>Additional unlicensed use of 5.35-5.47 GHz and 5.85-5.925 GHz would allow</a:t>
            </a:r>
          </a:p>
          <a:p>
            <a:pPr lvl="1">
              <a:defRPr/>
            </a:pPr>
            <a:r>
              <a:rPr lang="en-US" b="1" dirty="0" smtClean="0"/>
              <a:t>Nine </a:t>
            </a:r>
            <a:r>
              <a:rPr lang="en-US" dirty="0" smtClean="0"/>
              <a:t>80 MHz channels</a:t>
            </a:r>
          </a:p>
          <a:p>
            <a:pPr lvl="1">
              <a:defRPr/>
            </a:pPr>
            <a:r>
              <a:rPr lang="en-US" b="1" dirty="0" smtClean="0"/>
              <a:t>Four</a:t>
            </a:r>
            <a:r>
              <a:rPr lang="en-US" dirty="0" smtClean="0"/>
              <a:t> 160 MHz channels</a:t>
            </a:r>
          </a:p>
        </p:txBody>
      </p:sp>
      <p:grpSp>
        <p:nvGrpSpPr>
          <p:cNvPr id="9" name="Group 152"/>
          <p:cNvGrpSpPr>
            <a:grpSpLocks/>
          </p:cNvGrpSpPr>
          <p:nvPr/>
        </p:nvGrpSpPr>
        <p:grpSpPr bwMode="auto">
          <a:xfrm>
            <a:off x="0" y="4191001"/>
            <a:ext cx="9144000" cy="2205037"/>
            <a:chOff x="-987831" y="3385726"/>
            <a:chExt cx="10893832" cy="2683285"/>
          </a:xfrm>
        </p:grpSpPr>
        <p:sp>
          <p:nvSpPr>
            <p:cNvPr id="10" name="Trapezoid 5"/>
            <p:cNvSpPr/>
            <p:nvPr/>
          </p:nvSpPr>
          <p:spPr bwMode="auto">
            <a:xfrm>
              <a:off x="837265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" name="Trapezoid 6"/>
            <p:cNvSpPr/>
            <p:nvPr/>
          </p:nvSpPr>
          <p:spPr bwMode="auto">
            <a:xfrm>
              <a:off x="1066110" y="4121745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" name="Trapezoid 7"/>
            <p:cNvSpPr/>
            <p:nvPr/>
          </p:nvSpPr>
          <p:spPr bwMode="auto">
            <a:xfrm>
              <a:off x="1294957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" name="Trapezoid 8"/>
            <p:cNvSpPr/>
            <p:nvPr/>
          </p:nvSpPr>
          <p:spPr bwMode="auto">
            <a:xfrm>
              <a:off x="1523802" y="4121745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" name="Trapezoid 9"/>
            <p:cNvSpPr/>
            <p:nvPr/>
          </p:nvSpPr>
          <p:spPr bwMode="auto">
            <a:xfrm>
              <a:off x="1752649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" name="Trapezoid 10"/>
            <p:cNvSpPr/>
            <p:nvPr/>
          </p:nvSpPr>
          <p:spPr bwMode="auto">
            <a:xfrm>
              <a:off x="1981495" y="4121745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6" name="Trapezoid 11"/>
            <p:cNvSpPr/>
            <p:nvPr/>
          </p:nvSpPr>
          <p:spPr bwMode="auto">
            <a:xfrm>
              <a:off x="2210341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7" name="Trapezoid 12"/>
            <p:cNvSpPr/>
            <p:nvPr/>
          </p:nvSpPr>
          <p:spPr bwMode="auto">
            <a:xfrm>
              <a:off x="2439187" y="4121745"/>
              <a:ext cx="22695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" name="Trapezoid 13"/>
            <p:cNvSpPr/>
            <p:nvPr/>
          </p:nvSpPr>
          <p:spPr bwMode="auto">
            <a:xfrm>
              <a:off x="4495020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9" name="Trapezoid 14"/>
            <p:cNvSpPr/>
            <p:nvPr/>
          </p:nvSpPr>
          <p:spPr bwMode="auto">
            <a:xfrm>
              <a:off x="4723866" y="4121745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0" name="Trapezoid 15"/>
            <p:cNvSpPr/>
            <p:nvPr/>
          </p:nvSpPr>
          <p:spPr bwMode="auto">
            <a:xfrm>
              <a:off x="4952712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1" name="Trapezoid 16"/>
            <p:cNvSpPr/>
            <p:nvPr/>
          </p:nvSpPr>
          <p:spPr bwMode="auto">
            <a:xfrm>
              <a:off x="5181558" y="4121745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2" name="Trapezoid 17"/>
            <p:cNvSpPr/>
            <p:nvPr/>
          </p:nvSpPr>
          <p:spPr bwMode="auto">
            <a:xfrm>
              <a:off x="5410405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3" name="Trapezoid 18"/>
            <p:cNvSpPr/>
            <p:nvPr/>
          </p:nvSpPr>
          <p:spPr bwMode="auto">
            <a:xfrm>
              <a:off x="5639250" y="4121745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4" name="Trapezoid 19"/>
            <p:cNvSpPr/>
            <p:nvPr/>
          </p:nvSpPr>
          <p:spPr bwMode="auto">
            <a:xfrm>
              <a:off x="5868097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5" name="Trapezoid 20"/>
            <p:cNvSpPr/>
            <p:nvPr/>
          </p:nvSpPr>
          <p:spPr bwMode="auto">
            <a:xfrm>
              <a:off x="6096942" y="4121745"/>
              <a:ext cx="22695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6" name="Trapezoid 21"/>
            <p:cNvSpPr/>
            <p:nvPr/>
          </p:nvSpPr>
          <p:spPr bwMode="auto">
            <a:xfrm>
              <a:off x="6323897" y="4121745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7" name="Trapezoid 22"/>
            <p:cNvSpPr/>
            <p:nvPr/>
          </p:nvSpPr>
          <p:spPr bwMode="auto">
            <a:xfrm>
              <a:off x="6552744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8" name="Trapezoid 23"/>
            <p:cNvSpPr/>
            <p:nvPr/>
          </p:nvSpPr>
          <p:spPr bwMode="auto">
            <a:xfrm>
              <a:off x="6781589" y="4121745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9" name="Trapezoid 24"/>
            <p:cNvSpPr/>
            <p:nvPr/>
          </p:nvSpPr>
          <p:spPr bwMode="auto">
            <a:xfrm>
              <a:off x="7314933" y="4121745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0" name="Trapezoid 25"/>
            <p:cNvSpPr/>
            <p:nvPr/>
          </p:nvSpPr>
          <p:spPr bwMode="auto">
            <a:xfrm>
              <a:off x="7543780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1" name="Trapezoid 26"/>
            <p:cNvSpPr/>
            <p:nvPr/>
          </p:nvSpPr>
          <p:spPr bwMode="auto">
            <a:xfrm>
              <a:off x="7772626" y="4121745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2" name="Trapezoid 27"/>
            <p:cNvSpPr/>
            <p:nvPr/>
          </p:nvSpPr>
          <p:spPr bwMode="auto">
            <a:xfrm>
              <a:off x="8001472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3" name="Trapezoid 29"/>
            <p:cNvSpPr/>
            <p:nvPr/>
          </p:nvSpPr>
          <p:spPr bwMode="auto">
            <a:xfrm>
              <a:off x="837265" y="4384472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4" name="Trapezoid 30"/>
            <p:cNvSpPr/>
            <p:nvPr/>
          </p:nvSpPr>
          <p:spPr bwMode="auto">
            <a:xfrm>
              <a:off x="1294957" y="4384472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5" name="Trapezoid 31"/>
            <p:cNvSpPr/>
            <p:nvPr/>
          </p:nvSpPr>
          <p:spPr bwMode="auto">
            <a:xfrm>
              <a:off x="1752649" y="4384472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6" name="Trapezoid 32"/>
            <p:cNvSpPr/>
            <p:nvPr/>
          </p:nvSpPr>
          <p:spPr bwMode="auto">
            <a:xfrm>
              <a:off x="2210341" y="4384472"/>
              <a:ext cx="455800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7" name="Trapezoid 33"/>
            <p:cNvSpPr/>
            <p:nvPr/>
          </p:nvSpPr>
          <p:spPr bwMode="auto">
            <a:xfrm>
              <a:off x="4495020" y="4384472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8" name="Trapezoid 34"/>
            <p:cNvSpPr/>
            <p:nvPr/>
          </p:nvSpPr>
          <p:spPr bwMode="auto">
            <a:xfrm>
              <a:off x="4952712" y="4384472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9" name="Trapezoid 35"/>
            <p:cNvSpPr/>
            <p:nvPr/>
          </p:nvSpPr>
          <p:spPr bwMode="auto">
            <a:xfrm>
              <a:off x="5410405" y="4384472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0" name="Trapezoid 36"/>
            <p:cNvSpPr/>
            <p:nvPr/>
          </p:nvSpPr>
          <p:spPr bwMode="auto">
            <a:xfrm>
              <a:off x="5868097" y="4384472"/>
              <a:ext cx="455800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1" name="Trapezoid 37"/>
            <p:cNvSpPr/>
            <p:nvPr/>
          </p:nvSpPr>
          <p:spPr bwMode="auto">
            <a:xfrm>
              <a:off x="6323897" y="4384472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2" name="Trapezoid 38"/>
            <p:cNvSpPr/>
            <p:nvPr/>
          </p:nvSpPr>
          <p:spPr bwMode="auto">
            <a:xfrm>
              <a:off x="7314933" y="4384472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3" name="Trapezoid 39"/>
            <p:cNvSpPr/>
            <p:nvPr/>
          </p:nvSpPr>
          <p:spPr bwMode="auto">
            <a:xfrm>
              <a:off x="7772626" y="4384472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4" name="Trapezoid 40"/>
            <p:cNvSpPr/>
            <p:nvPr/>
          </p:nvSpPr>
          <p:spPr bwMode="auto">
            <a:xfrm>
              <a:off x="837265" y="4649129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5" name="Trapezoid 41"/>
            <p:cNvSpPr/>
            <p:nvPr/>
          </p:nvSpPr>
          <p:spPr bwMode="auto">
            <a:xfrm>
              <a:off x="1752649" y="4649129"/>
              <a:ext cx="913493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6" name="Trapezoid 42"/>
            <p:cNvSpPr/>
            <p:nvPr/>
          </p:nvSpPr>
          <p:spPr bwMode="auto">
            <a:xfrm>
              <a:off x="4495020" y="4649129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7" name="Trapezoid 43"/>
            <p:cNvSpPr/>
            <p:nvPr/>
          </p:nvSpPr>
          <p:spPr bwMode="auto">
            <a:xfrm>
              <a:off x="5410405" y="4649129"/>
              <a:ext cx="913493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8" name="Trapezoid 44"/>
            <p:cNvSpPr/>
            <p:nvPr/>
          </p:nvSpPr>
          <p:spPr bwMode="auto">
            <a:xfrm>
              <a:off x="7314933" y="4649129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9" name="TextBox 220"/>
            <p:cNvSpPr txBox="1">
              <a:spLocks noChangeArrowheads="1"/>
            </p:cNvSpPr>
            <p:nvPr/>
          </p:nvSpPr>
          <p:spPr bwMode="auto">
            <a:xfrm rot="10800000">
              <a:off x="70104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50" name="TextBox 221"/>
            <p:cNvSpPr txBox="1">
              <a:spLocks noChangeArrowheads="1"/>
            </p:cNvSpPr>
            <p:nvPr/>
          </p:nvSpPr>
          <p:spPr bwMode="auto">
            <a:xfrm rot="10800000">
              <a:off x="67818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51" name="TextBox 222"/>
            <p:cNvSpPr txBox="1">
              <a:spLocks noChangeArrowheads="1"/>
            </p:cNvSpPr>
            <p:nvPr/>
          </p:nvSpPr>
          <p:spPr bwMode="auto">
            <a:xfrm rot="10800000">
              <a:off x="65532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52" name="TextBox 223"/>
            <p:cNvSpPr txBox="1">
              <a:spLocks noChangeArrowheads="1"/>
            </p:cNvSpPr>
            <p:nvPr/>
          </p:nvSpPr>
          <p:spPr bwMode="auto">
            <a:xfrm rot="10800000">
              <a:off x="63246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53" name="TextBox 224"/>
            <p:cNvSpPr txBox="1">
              <a:spLocks noChangeArrowheads="1"/>
            </p:cNvSpPr>
            <p:nvPr/>
          </p:nvSpPr>
          <p:spPr bwMode="auto">
            <a:xfrm rot="10800000">
              <a:off x="60960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54" name="TextBox 225"/>
            <p:cNvSpPr txBox="1">
              <a:spLocks noChangeArrowheads="1"/>
            </p:cNvSpPr>
            <p:nvPr/>
          </p:nvSpPr>
          <p:spPr bwMode="auto">
            <a:xfrm rot="10800000">
              <a:off x="58674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55" name="TextBox 226"/>
            <p:cNvSpPr txBox="1">
              <a:spLocks noChangeArrowheads="1"/>
            </p:cNvSpPr>
            <p:nvPr/>
          </p:nvSpPr>
          <p:spPr bwMode="auto">
            <a:xfrm rot="10800000">
              <a:off x="56388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56" name="TextBox 227"/>
            <p:cNvSpPr txBox="1">
              <a:spLocks noChangeArrowheads="1"/>
            </p:cNvSpPr>
            <p:nvPr/>
          </p:nvSpPr>
          <p:spPr bwMode="auto">
            <a:xfrm rot="10800000">
              <a:off x="54102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57" name="TextBox 228"/>
            <p:cNvSpPr txBox="1">
              <a:spLocks noChangeArrowheads="1"/>
            </p:cNvSpPr>
            <p:nvPr/>
          </p:nvSpPr>
          <p:spPr bwMode="auto">
            <a:xfrm rot="10800000">
              <a:off x="51816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58" name="TextBox 229"/>
            <p:cNvSpPr txBox="1">
              <a:spLocks noChangeArrowheads="1"/>
            </p:cNvSpPr>
            <p:nvPr/>
          </p:nvSpPr>
          <p:spPr bwMode="auto">
            <a:xfrm rot="10800000">
              <a:off x="4953001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59" name="TextBox 230"/>
            <p:cNvSpPr txBox="1">
              <a:spLocks noChangeArrowheads="1"/>
            </p:cNvSpPr>
            <p:nvPr/>
          </p:nvSpPr>
          <p:spPr bwMode="auto">
            <a:xfrm rot="10800000">
              <a:off x="4724401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60" name="TextBox 231"/>
            <p:cNvSpPr txBox="1">
              <a:spLocks noChangeArrowheads="1"/>
            </p:cNvSpPr>
            <p:nvPr/>
          </p:nvSpPr>
          <p:spPr bwMode="auto">
            <a:xfrm rot="10800000">
              <a:off x="44958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61" name="TextBox 232"/>
            <p:cNvSpPr txBox="1">
              <a:spLocks noChangeArrowheads="1"/>
            </p:cNvSpPr>
            <p:nvPr/>
          </p:nvSpPr>
          <p:spPr bwMode="auto">
            <a:xfrm rot="10800000">
              <a:off x="8229601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62" name="TextBox 233"/>
            <p:cNvSpPr txBox="1">
              <a:spLocks noChangeArrowheads="1"/>
            </p:cNvSpPr>
            <p:nvPr/>
          </p:nvSpPr>
          <p:spPr bwMode="auto">
            <a:xfrm rot="10800000">
              <a:off x="8001001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63" name="TextBox 234"/>
            <p:cNvSpPr txBox="1">
              <a:spLocks noChangeArrowheads="1"/>
            </p:cNvSpPr>
            <p:nvPr/>
          </p:nvSpPr>
          <p:spPr bwMode="auto">
            <a:xfrm rot="10800000">
              <a:off x="77724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64" name="TextBox 235"/>
            <p:cNvSpPr txBox="1">
              <a:spLocks noChangeArrowheads="1"/>
            </p:cNvSpPr>
            <p:nvPr/>
          </p:nvSpPr>
          <p:spPr bwMode="auto">
            <a:xfrm rot="10800000">
              <a:off x="75438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65" name="TextBox 236"/>
            <p:cNvSpPr txBox="1">
              <a:spLocks noChangeArrowheads="1"/>
            </p:cNvSpPr>
            <p:nvPr/>
          </p:nvSpPr>
          <p:spPr bwMode="auto">
            <a:xfrm rot="10800000">
              <a:off x="73152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66" name="TextBox 237"/>
            <p:cNvSpPr txBox="1">
              <a:spLocks noChangeArrowheads="1"/>
            </p:cNvSpPr>
            <p:nvPr/>
          </p:nvSpPr>
          <p:spPr bwMode="auto">
            <a:xfrm rot="10800000">
              <a:off x="2438399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67" name="TextBox 238"/>
            <p:cNvSpPr txBox="1">
              <a:spLocks noChangeArrowheads="1"/>
            </p:cNvSpPr>
            <p:nvPr/>
          </p:nvSpPr>
          <p:spPr bwMode="auto">
            <a:xfrm rot="10800000">
              <a:off x="2209799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68" name="TextBox 239"/>
            <p:cNvSpPr txBox="1">
              <a:spLocks noChangeArrowheads="1"/>
            </p:cNvSpPr>
            <p:nvPr/>
          </p:nvSpPr>
          <p:spPr bwMode="auto">
            <a:xfrm rot="10800000">
              <a:off x="1981199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69" name="TextBox 240"/>
            <p:cNvSpPr txBox="1">
              <a:spLocks noChangeArrowheads="1"/>
            </p:cNvSpPr>
            <p:nvPr/>
          </p:nvSpPr>
          <p:spPr bwMode="auto">
            <a:xfrm rot="10800000">
              <a:off x="1752599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70" name="TextBox 241"/>
            <p:cNvSpPr txBox="1">
              <a:spLocks noChangeArrowheads="1"/>
            </p:cNvSpPr>
            <p:nvPr/>
          </p:nvSpPr>
          <p:spPr bwMode="auto">
            <a:xfrm rot="10800000">
              <a:off x="1523999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71" name="TextBox 242"/>
            <p:cNvSpPr txBox="1">
              <a:spLocks noChangeArrowheads="1"/>
            </p:cNvSpPr>
            <p:nvPr/>
          </p:nvSpPr>
          <p:spPr bwMode="auto">
            <a:xfrm rot="10800000">
              <a:off x="1295399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72" name="TextBox 243"/>
            <p:cNvSpPr txBox="1">
              <a:spLocks noChangeArrowheads="1"/>
            </p:cNvSpPr>
            <p:nvPr/>
          </p:nvSpPr>
          <p:spPr bwMode="auto">
            <a:xfrm rot="10800000">
              <a:off x="1066799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73" name="TextBox 244"/>
            <p:cNvSpPr txBox="1">
              <a:spLocks noChangeArrowheads="1"/>
            </p:cNvSpPr>
            <p:nvPr/>
          </p:nvSpPr>
          <p:spPr bwMode="auto">
            <a:xfrm rot="10800000">
              <a:off x="838199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sp>
          <p:nvSpPr>
            <p:cNvPr id="74" name="Trapezoid 70"/>
            <p:cNvSpPr/>
            <p:nvPr/>
          </p:nvSpPr>
          <p:spPr bwMode="auto">
            <a:xfrm>
              <a:off x="7010436" y="4121745"/>
              <a:ext cx="228846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1"/>
            <p:cNvSpPr/>
            <p:nvPr/>
          </p:nvSpPr>
          <p:spPr bwMode="auto">
            <a:xfrm>
              <a:off x="6781589" y="4384472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2"/>
            <p:cNvSpPr/>
            <p:nvPr/>
          </p:nvSpPr>
          <p:spPr bwMode="auto">
            <a:xfrm>
              <a:off x="6323897" y="4649129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extBox 265"/>
            <p:cNvSpPr txBox="1">
              <a:spLocks noChangeArrowheads="1"/>
            </p:cNvSpPr>
            <p:nvPr/>
          </p:nvSpPr>
          <p:spPr bwMode="auto">
            <a:xfrm>
              <a:off x="-987831" y="3746850"/>
              <a:ext cx="1707931" cy="324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algn="r"/>
              <a:r>
                <a:rPr lang="en-US" sz="1400"/>
                <a:t>IEEE channel #</a:t>
              </a:r>
            </a:p>
          </p:txBody>
        </p:sp>
        <p:sp>
          <p:nvSpPr>
            <p:cNvPr id="78" name="TextBox 265"/>
            <p:cNvSpPr txBox="1">
              <a:spLocks noChangeArrowheads="1"/>
            </p:cNvSpPr>
            <p:nvPr/>
          </p:nvSpPr>
          <p:spPr bwMode="auto">
            <a:xfrm>
              <a:off x="-1" y="4114798"/>
              <a:ext cx="7620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79" name="TextBox 266"/>
            <p:cNvSpPr txBox="1">
              <a:spLocks noChangeArrowheads="1"/>
            </p:cNvSpPr>
            <p:nvPr/>
          </p:nvSpPr>
          <p:spPr bwMode="auto">
            <a:xfrm>
              <a:off x="-1" y="4394198"/>
              <a:ext cx="7620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80" name="TextBox 266"/>
            <p:cNvSpPr txBox="1">
              <a:spLocks noChangeArrowheads="1"/>
            </p:cNvSpPr>
            <p:nvPr/>
          </p:nvSpPr>
          <p:spPr bwMode="auto">
            <a:xfrm>
              <a:off x="-1" y="4648198"/>
              <a:ext cx="7620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81" name="TextBox 266"/>
            <p:cNvSpPr txBox="1">
              <a:spLocks noChangeArrowheads="1"/>
            </p:cNvSpPr>
            <p:nvPr/>
          </p:nvSpPr>
          <p:spPr bwMode="auto">
            <a:xfrm>
              <a:off x="-443138" y="4952490"/>
              <a:ext cx="1205138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82" name="Trapezoid 90"/>
            <p:cNvSpPr/>
            <p:nvPr/>
          </p:nvSpPr>
          <p:spPr bwMode="auto">
            <a:xfrm>
              <a:off x="837265" y="4952424"/>
              <a:ext cx="1828877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91"/>
            <p:cNvSpPr/>
            <p:nvPr/>
          </p:nvSpPr>
          <p:spPr bwMode="auto">
            <a:xfrm>
              <a:off x="4495020" y="4952424"/>
              <a:ext cx="1828877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108"/>
            <p:cNvSpPr/>
            <p:nvPr/>
          </p:nvSpPr>
          <p:spPr bwMode="auto">
            <a:xfrm>
              <a:off x="2666142" y="4121745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109"/>
            <p:cNvSpPr/>
            <p:nvPr/>
          </p:nvSpPr>
          <p:spPr bwMode="auto">
            <a:xfrm>
              <a:off x="2894989" y="4121745"/>
              <a:ext cx="228846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110"/>
            <p:cNvSpPr/>
            <p:nvPr/>
          </p:nvSpPr>
          <p:spPr bwMode="auto">
            <a:xfrm>
              <a:off x="3123834" y="4121745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111"/>
            <p:cNvSpPr/>
            <p:nvPr/>
          </p:nvSpPr>
          <p:spPr bwMode="auto">
            <a:xfrm>
              <a:off x="3352681" y="4121745"/>
              <a:ext cx="228846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112"/>
            <p:cNvSpPr/>
            <p:nvPr/>
          </p:nvSpPr>
          <p:spPr bwMode="auto">
            <a:xfrm>
              <a:off x="3581527" y="4121745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113"/>
            <p:cNvSpPr/>
            <p:nvPr/>
          </p:nvSpPr>
          <p:spPr bwMode="auto">
            <a:xfrm>
              <a:off x="3810373" y="4121745"/>
              <a:ext cx="228846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114"/>
            <p:cNvSpPr/>
            <p:nvPr/>
          </p:nvSpPr>
          <p:spPr bwMode="auto">
            <a:xfrm>
              <a:off x="4039219" y="4121745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115"/>
            <p:cNvSpPr/>
            <p:nvPr/>
          </p:nvSpPr>
          <p:spPr bwMode="auto">
            <a:xfrm>
              <a:off x="4268066" y="4121745"/>
              <a:ext cx="22695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116"/>
            <p:cNvSpPr/>
            <p:nvPr/>
          </p:nvSpPr>
          <p:spPr bwMode="auto">
            <a:xfrm>
              <a:off x="2666142" y="4384472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117"/>
            <p:cNvSpPr/>
            <p:nvPr/>
          </p:nvSpPr>
          <p:spPr bwMode="auto">
            <a:xfrm>
              <a:off x="3123834" y="4384472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118"/>
            <p:cNvSpPr/>
            <p:nvPr/>
          </p:nvSpPr>
          <p:spPr bwMode="auto">
            <a:xfrm>
              <a:off x="3581527" y="4384472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119"/>
            <p:cNvSpPr/>
            <p:nvPr/>
          </p:nvSpPr>
          <p:spPr bwMode="auto">
            <a:xfrm>
              <a:off x="4039219" y="4384472"/>
              <a:ext cx="45580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120"/>
            <p:cNvSpPr/>
            <p:nvPr/>
          </p:nvSpPr>
          <p:spPr bwMode="auto">
            <a:xfrm>
              <a:off x="2666142" y="4649129"/>
              <a:ext cx="915384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121"/>
            <p:cNvSpPr/>
            <p:nvPr/>
          </p:nvSpPr>
          <p:spPr bwMode="auto">
            <a:xfrm>
              <a:off x="3581527" y="4649129"/>
              <a:ext cx="913494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122"/>
            <p:cNvSpPr/>
            <p:nvPr/>
          </p:nvSpPr>
          <p:spPr bwMode="auto">
            <a:xfrm>
              <a:off x="2666142" y="4952424"/>
              <a:ext cx="1828878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cxnSp>
          <p:nvCxnSpPr>
            <p:cNvPr id="99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2133600" y="4876798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100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3505201" y="4876798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101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6400801" y="4876798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02" name="TextBox 266"/>
            <p:cNvSpPr txBox="1">
              <a:spLocks noChangeArrowheads="1"/>
            </p:cNvSpPr>
            <p:nvPr/>
          </p:nvSpPr>
          <p:spPr bwMode="auto">
            <a:xfrm>
              <a:off x="685800" y="5333998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 dirty="0"/>
                <a:t>UNII-1</a:t>
              </a:r>
            </a:p>
          </p:txBody>
        </p:sp>
        <p:cxnSp>
          <p:nvCxnSpPr>
            <p:cNvPr id="103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990600" y="4876798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04" name="TextBox 266"/>
            <p:cNvSpPr txBox="1">
              <a:spLocks noChangeArrowheads="1"/>
            </p:cNvSpPr>
            <p:nvPr/>
          </p:nvSpPr>
          <p:spPr bwMode="auto">
            <a:xfrm>
              <a:off x="1752600" y="5333998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UNII-2</a:t>
              </a:r>
            </a:p>
          </p:txBody>
        </p:sp>
        <p:sp>
          <p:nvSpPr>
            <p:cNvPr id="105" name="TextBox 266"/>
            <p:cNvSpPr txBox="1">
              <a:spLocks noChangeArrowheads="1"/>
            </p:cNvSpPr>
            <p:nvPr/>
          </p:nvSpPr>
          <p:spPr bwMode="auto">
            <a:xfrm>
              <a:off x="5181600" y="5333998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UNII-2</a:t>
              </a:r>
            </a:p>
          </p:txBody>
        </p:sp>
        <p:sp>
          <p:nvSpPr>
            <p:cNvPr id="106" name="TextBox 266"/>
            <p:cNvSpPr txBox="1">
              <a:spLocks noChangeArrowheads="1"/>
            </p:cNvSpPr>
            <p:nvPr/>
          </p:nvSpPr>
          <p:spPr bwMode="auto">
            <a:xfrm>
              <a:off x="7315200" y="5333998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UNII-3</a:t>
              </a:r>
            </a:p>
          </p:txBody>
        </p:sp>
        <p:sp>
          <p:nvSpPr>
            <p:cNvPr id="107" name="TextBox 266"/>
            <p:cNvSpPr txBox="1">
              <a:spLocks noChangeArrowheads="1"/>
            </p:cNvSpPr>
            <p:nvPr/>
          </p:nvSpPr>
          <p:spPr bwMode="auto">
            <a:xfrm>
              <a:off x="1295399" y="5638798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5250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108" name="TextBox 266"/>
            <p:cNvSpPr txBox="1">
              <a:spLocks noChangeArrowheads="1"/>
            </p:cNvSpPr>
            <p:nvPr/>
          </p:nvSpPr>
          <p:spPr bwMode="auto">
            <a:xfrm>
              <a:off x="2438400" y="5638798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5350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109" name="TextBox 266"/>
            <p:cNvSpPr txBox="1">
              <a:spLocks noChangeArrowheads="1"/>
            </p:cNvSpPr>
            <p:nvPr/>
          </p:nvSpPr>
          <p:spPr bwMode="auto">
            <a:xfrm>
              <a:off x="3810000" y="5638798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5470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110" name="TextBox 266"/>
            <p:cNvSpPr txBox="1">
              <a:spLocks noChangeArrowheads="1"/>
            </p:cNvSpPr>
            <p:nvPr/>
          </p:nvSpPr>
          <p:spPr bwMode="auto">
            <a:xfrm>
              <a:off x="6705601" y="5638798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5725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111" name="TextBox 266"/>
            <p:cNvSpPr txBox="1">
              <a:spLocks noChangeArrowheads="1"/>
            </p:cNvSpPr>
            <p:nvPr/>
          </p:nvSpPr>
          <p:spPr bwMode="auto">
            <a:xfrm>
              <a:off x="3048001" y="5333998"/>
              <a:ext cx="1066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800" b="1">
                  <a:solidFill>
                    <a:srgbClr val="FF0000"/>
                  </a:solidFill>
                </a:rPr>
                <a:t>NEW</a:t>
              </a:r>
            </a:p>
          </p:txBody>
        </p:sp>
        <p:sp>
          <p:nvSpPr>
            <p:cNvPr id="112" name="TextBox 224"/>
            <p:cNvSpPr txBox="1">
              <a:spLocks noChangeArrowheads="1"/>
            </p:cNvSpPr>
            <p:nvPr/>
          </p:nvSpPr>
          <p:spPr bwMode="auto">
            <a:xfrm rot="10800000">
              <a:off x="4267201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96</a:t>
              </a:r>
            </a:p>
          </p:txBody>
        </p:sp>
        <p:sp>
          <p:nvSpPr>
            <p:cNvPr id="113" name="TextBox 225"/>
            <p:cNvSpPr txBox="1">
              <a:spLocks noChangeArrowheads="1"/>
            </p:cNvSpPr>
            <p:nvPr/>
          </p:nvSpPr>
          <p:spPr bwMode="auto">
            <a:xfrm rot="10800000">
              <a:off x="4038601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92</a:t>
              </a:r>
            </a:p>
          </p:txBody>
        </p:sp>
        <p:sp>
          <p:nvSpPr>
            <p:cNvPr id="114" name="TextBox 226"/>
            <p:cNvSpPr txBox="1">
              <a:spLocks noChangeArrowheads="1"/>
            </p:cNvSpPr>
            <p:nvPr/>
          </p:nvSpPr>
          <p:spPr bwMode="auto">
            <a:xfrm rot="10800000">
              <a:off x="38100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88</a:t>
              </a:r>
            </a:p>
          </p:txBody>
        </p:sp>
        <p:sp>
          <p:nvSpPr>
            <p:cNvPr id="115" name="TextBox 227"/>
            <p:cNvSpPr txBox="1">
              <a:spLocks noChangeArrowheads="1"/>
            </p:cNvSpPr>
            <p:nvPr/>
          </p:nvSpPr>
          <p:spPr bwMode="auto">
            <a:xfrm rot="10800000">
              <a:off x="35814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84</a:t>
              </a:r>
            </a:p>
          </p:txBody>
        </p:sp>
        <p:sp>
          <p:nvSpPr>
            <p:cNvPr id="116" name="TextBox 228"/>
            <p:cNvSpPr txBox="1">
              <a:spLocks noChangeArrowheads="1"/>
            </p:cNvSpPr>
            <p:nvPr/>
          </p:nvSpPr>
          <p:spPr bwMode="auto">
            <a:xfrm rot="10800000">
              <a:off x="33528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80</a:t>
              </a:r>
            </a:p>
          </p:txBody>
        </p:sp>
        <p:sp>
          <p:nvSpPr>
            <p:cNvPr id="117" name="TextBox 229"/>
            <p:cNvSpPr txBox="1">
              <a:spLocks noChangeArrowheads="1"/>
            </p:cNvSpPr>
            <p:nvPr/>
          </p:nvSpPr>
          <p:spPr bwMode="auto">
            <a:xfrm rot="10800000">
              <a:off x="31242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76</a:t>
              </a:r>
            </a:p>
          </p:txBody>
        </p:sp>
        <p:sp>
          <p:nvSpPr>
            <p:cNvPr id="118" name="TextBox 230"/>
            <p:cNvSpPr txBox="1">
              <a:spLocks noChangeArrowheads="1"/>
            </p:cNvSpPr>
            <p:nvPr/>
          </p:nvSpPr>
          <p:spPr bwMode="auto">
            <a:xfrm rot="10800000">
              <a:off x="28956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72</a:t>
              </a:r>
            </a:p>
          </p:txBody>
        </p:sp>
        <p:sp>
          <p:nvSpPr>
            <p:cNvPr id="119" name="TextBox 231"/>
            <p:cNvSpPr txBox="1">
              <a:spLocks noChangeArrowheads="1"/>
            </p:cNvSpPr>
            <p:nvPr/>
          </p:nvSpPr>
          <p:spPr bwMode="auto">
            <a:xfrm rot="10800000">
              <a:off x="2667000" y="3663948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68</a:t>
              </a:r>
            </a:p>
          </p:txBody>
        </p:sp>
        <p:sp>
          <p:nvSpPr>
            <p:cNvPr id="120" name="Trapezoid 134"/>
            <p:cNvSpPr/>
            <p:nvPr/>
          </p:nvSpPr>
          <p:spPr bwMode="auto">
            <a:xfrm>
              <a:off x="8230318" y="4649129"/>
              <a:ext cx="913494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1" name="Trapezoid 135"/>
            <p:cNvSpPr/>
            <p:nvPr/>
          </p:nvSpPr>
          <p:spPr bwMode="auto">
            <a:xfrm>
              <a:off x="7314933" y="4952424"/>
              <a:ext cx="1828878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2" name="Trapezoid 136"/>
            <p:cNvSpPr/>
            <p:nvPr/>
          </p:nvSpPr>
          <p:spPr bwMode="auto">
            <a:xfrm>
              <a:off x="8230318" y="4384472"/>
              <a:ext cx="45580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3" name="Trapezoid 137"/>
            <p:cNvSpPr/>
            <p:nvPr/>
          </p:nvSpPr>
          <p:spPr bwMode="auto">
            <a:xfrm>
              <a:off x="8686119" y="4384472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4" name="Trapezoid 138"/>
            <p:cNvSpPr/>
            <p:nvPr/>
          </p:nvSpPr>
          <p:spPr bwMode="auto">
            <a:xfrm>
              <a:off x="8457273" y="4121745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5" name="Trapezoid 139"/>
            <p:cNvSpPr/>
            <p:nvPr/>
          </p:nvSpPr>
          <p:spPr bwMode="auto">
            <a:xfrm>
              <a:off x="8686119" y="4121745"/>
              <a:ext cx="228846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6" name="Trapezoid 140"/>
            <p:cNvSpPr/>
            <p:nvPr/>
          </p:nvSpPr>
          <p:spPr bwMode="auto">
            <a:xfrm>
              <a:off x="8914965" y="4121745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7" name="Trapezoid 141"/>
            <p:cNvSpPr/>
            <p:nvPr/>
          </p:nvSpPr>
          <p:spPr bwMode="auto">
            <a:xfrm>
              <a:off x="9143812" y="4121745"/>
              <a:ext cx="228846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8" name="TextBox 232"/>
            <p:cNvSpPr txBox="1">
              <a:spLocks noChangeArrowheads="1"/>
            </p:cNvSpPr>
            <p:nvPr/>
          </p:nvSpPr>
          <p:spPr bwMode="auto">
            <a:xfrm rot="10800000">
              <a:off x="8458428" y="3663948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169</a:t>
              </a:r>
              <a:endParaRPr lang="en-US" sz="1400" baseline="30000"/>
            </a:p>
          </p:txBody>
        </p:sp>
        <p:sp>
          <p:nvSpPr>
            <p:cNvPr id="129" name="TextBox 232"/>
            <p:cNvSpPr txBox="1">
              <a:spLocks noChangeArrowheads="1"/>
            </p:cNvSpPr>
            <p:nvPr/>
          </p:nvSpPr>
          <p:spPr bwMode="auto">
            <a:xfrm rot="10800000">
              <a:off x="8687028" y="3663948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173</a:t>
              </a:r>
              <a:endParaRPr lang="en-US" sz="1400" baseline="30000"/>
            </a:p>
          </p:txBody>
        </p:sp>
        <p:sp>
          <p:nvSpPr>
            <p:cNvPr id="130" name="TextBox 232"/>
            <p:cNvSpPr txBox="1">
              <a:spLocks noChangeArrowheads="1"/>
            </p:cNvSpPr>
            <p:nvPr/>
          </p:nvSpPr>
          <p:spPr bwMode="auto">
            <a:xfrm rot="10800000">
              <a:off x="8928328" y="3663948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177</a:t>
              </a:r>
              <a:endParaRPr lang="en-US" sz="1400" baseline="30000"/>
            </a:p>
          </p:txBody>
        </p:sp>
        <p:sp>
          <p:nvSpPr>
            <p:cNvPr id="131" name="TextBox 232"/>
            <p:cNvSpPr txBox="1">
              <a:spLocks noChangeArrowheads="1"/>
            </p:cNvSpPr>
            <p:nvPr/>
          </p:nvSpPr>
          <p:spPr bwMode="auto">
            <a:xfrm rot="10800000">
              <a:off x="9144229" y="3663948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181</a:t>
              </a:r>
              <a:endParaRPr lang="en-US" sz="1400" baseline="30000"/>
            </a:p>
          </p:txBody>
        </p:sp>
        <p:sp>
          <p:nvSpPr>
            <p:cNvPr id="132" name="Trapezoid 146"/>
            <p:cNvSpPr/>
            <p:nvPr/>
          </p:nvSpPr>
          <p:spPr bwMode="auto">
            <a:xfrm>
              <a:off x="8230318" y="4121745"/>
              <a:ext cx="22695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cxnSp>
          <p:nvCxnSpPr>
            <p:cNvPr id="133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7543802" y="4876798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34" name="TextBox 266"/>
            <p:cNvSpPr txBox="1">
              <a:spLocks noChangeArrowheads="1"/>
            </p:cNvSpPr>
            <p:nvPr/>
          </p:nvSpPr>
          <p:spPr bwMode="auto">
            <a:xfrm>
              <a:off x="7848600" y="5638798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5825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cxnSp>
          <p:nvCxnSpPr>
            <p:cNvPr id="135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8686801" y="4876798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36" name="TextBox 266"/>
            <p:cNvSpPr txBox="1">
              <a:spLocks noChangeArrowheads="1"/>
            </p:cNvSpPr>
            <p:nvPr/>
          </p:nvSpPr>
          <p:spPr bwMode="auto">
            <a:xfrm>
              <a:off x="8991601" y="5638798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5925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137" name="TextBox 266"/>
            <p:cNvSpPr txBox="1">
              <a:spLocks noChangeArrowheads="1"/>
            </p:cNvSpPr>
            <p:nvPr/>
          </p:nvSpPr>
          <p:spPr bwMode="auto">
            <a:xfrm>
              <a:off x="8382001" y="5333998"/>
              <a:ext cx="1066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800" b="1">
                  <a:solidFill>
                    <a:srgbClr val="FF0000"/>
                  </a:solidFill>
                </a:rPr>
                <a:t>NEW</a:t>
              </a:r>
            </a:p>
          </p:txBody>
        </p:sp>
        <p:sp>
          <p:nvSpPr>
            <p:cNvPr id="138" name="Trapezoid 153"/>
            <p:cNvSpPr/>
            <p:nvPr/>
          </p:nvSpPr>
          <p:spPr bwMode="auto">
            <a:xfrm>
              <a:off x="-170793" y="3478452"/>
              <a:ext cx="457692" cy="214432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9" name="Trapezoid 154"/>
            <p:cNvSpPr/>
            <p:nvPr/>
          </p:nvSpPr>
          <p:spPr bwMode="auto">
            <a:xfrm>
              <a:off x="3097357" y="3478452"/>
              <a:ext cx="457692" cy="214432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0" name="TextBox 265"/>
            <p:cNvSpPr txBox="1">
              <a:spLocks noChangeArrowheads="1"/>
            </p:cNvSpPr>
            <p:nvPr/>
          </p:nvSpPr>
          <p:spPr bwMode="auto">
            <a:xfrm>
              <a:off x="283117" y="3385727"/>
              <a:ext cx="2632676" cy="3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r>
                <a:rPr lang="en-US" sz="1400"/>
                <a:t>Currently available channels</a:t>
              </a:r>
            </a:p>
          </p:txBody>
        </p:sp>
        <p:sp>
          <p:nvSpPr>
            <p:cNvPr id="141" name="TextBox 265"/>
            <p:cNvSpPr txBox="1">
              <a:spLocks noChangeArrowheads="1"/>
            </p:cNvSpPr>
            <p:nvPr/>
          </p:nvSpPr>
          <p:spPr bwMode="auto">
            <a:xfrm>
              <a:off x="3642048" y="3385726"/>
              <a:ext cx="2632676" cy="3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r>
                <a:rPr lang="en-US" sz="1400"/>
                <a:t>New channels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Frequency Spectrum Usage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Terminologies</a:t>
            </a:r>
          </a:p>
          <a:p>
            <a:pPr lvl="1"/>
            <a:r>
              <a:rPr lang="en-US" altLang="ko-KR" dirty="0" smtClean="0"/>
              <a:t>Legacy frequency spectrum: currently available unlicensed frequency spectrum </a:t>
            </a:r>
          </a:p>
          <a:p>
            <a:pPr lvl="1"/>
            <a:r>
              <a:rPr lang="en-US" altLang="ko-KR" dirty="0" smtClean="0"/>
              <a:t>Legacy STA : it supports only the legacy frequency spectrum and it does not support the newly opened frequency spectrum</a:t>
            </a:r>
          </a:p>
          <a:p>
            <a:pPr lvl="1"/>
            <a:r>
              <a:rPr lang="en-US" altLang="ko-KR" dirty="0" smtClean="0"/>
              <a:t>HEW STA and AP: it supports both the legacy frequency spectrum and the newly opened frequency spectrum</a:t>
            </a:r>
          </a:p>
          <a:p>
            <a:r>
              <a:rPr lang="en-US" altLang="ko-KR" dirty="0" smtClean="0"/>
              <a:t>Scenario 1) The primary channel of HEW AP is located in the newly opened frequency spectrum</a:t>
            </a:r>
          </a:p>
          <a:p>
            <a:r>
              <a:rPr lang="en-US" altLang="ko-KR" dirty="0" smtClean="0"/>
              <a:t>Scenario 2) The primary channel of HEW AP is located in the legacy frequency spectrum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Yongho Seok,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Frequency Spectrum Usage Analysis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 primary channel of HEW AP is located in the newly opened frequency spectrum</a:t>
            </a:r>
          </a:p>
          <a:p>
            <a:pPr lvl="1"/>
            <a:r>
              <a:rPr lang="en-US" altLang="ko-KR" dirty="0" smtClean="0"/>
              <a:t>Pros: The spectrum efficiency of the newly opened frequency spectrum is the most optimized. </a:t>
            </a:r>
          </a:p>
          <a:p>
            <a:pPr lvl="1"/>
            <a:r>
              <a:rPr lang="en-US" altLang="ko-KR" dirty="0" smtClean="0"/>
              <a:t>Cons: The legacy STA is not supported. For supporting the legacy STA, AP shall have multiple radio interfaces. </a:t>
            </a:r>
          </a:p>
          <a:p>
            <a:pPr lvl="1"/>
            <a:endParaRPr lang="en-US" altLang="ko-KR" dirty="0" smtClean="0"/>
          </a:p>
          <a:p>
            <a:pPr marL="342900" lvl="1" indent="-342900">
              <a:buNone/>
            </a:pPr>
            <a:r>
              <a:rPr lang="en-US" altLang="ko-KR" dirty="0" smtClean="0"/>
              <a:t>	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smtClean="0"/>
              <a:t>Yongho Seok,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1" name="Trapezoid 5"/>
          <p:cNvSpPr/>
          <p:nvPr/>
        </p:nvSpPr>
        <p:spPr bwMode="auto">
          <a:xfrm>
            <a:off x="153193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2" name="Trapezoid 6"/>
          <p:cNvSpPr/>
          <p:nvPr/>
        </p:nvSpPr>
        <p:spPr bwMode="auto">
          <a:xfrm>
            <a:off x="172402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3" name="Trapezoid 7"/>
          <p:cNvSpPr/>
          <p:nvPr/>
        </p:nvSpPr>
        <p:spPr bwMode="auto">
          <a:xfrm>
            <a:off x="191611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4" name="Trapezoid 8"/>
          <p:cNvSpPr/>
          <p:nvPr/>
        </p:nvSpPr>
        <p:spPr bwMode="auto">
          <a:xfrm>
            <a:off x="210820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5" name="Trapezoid 9"/>
          <p:cNvSpPr/>
          <p:nvPr/>
        </p:nvSpPr>
        <p:spPr bwMode="auto">
          <a:xfrm>
            <a:off x="230028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6" name="Trapezoid 10"/>
          <p:cNvSpPr/>
          <p:nvPr/>
        </p:nvSpPr>
        <p:spPr bwMode="auto">
          <a:xfrm>
            <a:off x="249237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7" name="Trapezoid 11"/>
          <p:cNvSpPr/>
          <p:nvPr/>
        </p:nvSpPr>
        <p:spPr bwMode="auto">
          <a:xfrm>
            <a:off x="268446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8" name="Trapezoid 12"/>
          <p:cNvSpPr/>
          <p:nvPr/>
        </p:nvSpPr>
        <p:spPr bwMode="auto">
          <a:xfrm>
            <a:off x="2876550" y="4795838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9" name="Trapezoid 13"/>
          <p:cNvSpPr/>
          <p:nvPr/>
        </p:nvSpPr>
        <p:spPr bwMode="auto">
          <a:xfrm>
            <a:off x="460216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0" name="Trapezoid 14"/>
          <p:cNvSpPr/>
          <p:nvPr/>
        </p:nvSpPr>
        <p:spPr bwMode="auto">
          <a:xfrm>
            <a:off x="479425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1" name="Trapezoid 15"/>
          <p:cNvSpPr/>
          <p:nvPr/>
        </p:nvSpPr>
        <p:spPr bwMode="auto">
          <a:xfrm>
            <a:off x="498633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2" name="Trapezoid 16"/>
          <p:cNvSpPr/>
          <p:nvPr/>
        </p:nvSpPr>
        <p:spPr bwMode="auto">
          <a:xfrm>
            <a:off x="517842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3" name="Trapezoid 17"/>
          <p:cNvSpPr/>
          <p:nvPr/>
        </p:nvSpPr>
        <p:spPr bwMode="auto">
          <a:xfrm>
            <a:off x="537051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4" name="Trapezoid 18"/>
          <p:cNvSpPr/>
          <p:nvPr/>
        </p:nvSpPr>
        <p:spPr bwMode="auto">
          <a:xfrm>
            <a:off x="556260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5" name="Trapezoid 19"/>
          <p:cNvSpPr/>
          <p:nvPr/>
        </p:nvSpPr>
        <p:spPr bwMode="auto">
          <a:xfrm>
            <a:off x="575468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6" name="Trapezoid 20"/>
          <p:cNvSpPr/>
          <p:nvPr/>
        </p:nvSpPr>
        <p:spPr bwMode="auto">
          <a:xfrm>
            <a:off x="5946775" y="4795838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7" name="Trapezoid 21"/>
          <p:cNvSpPr/>
          <p:nvPr/>
        </p:nvSpPr>
        <p:spPr bwMode="auto">
          <a:xfrm>
            <a:off x="613727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8" name="Trapezoid 22"/>
          <p:cNvSpPr/>
          <p:nvPr/>
        </p:nvSpPr>
        <p:spPr bwMode="auto">
          <a:xfrm>
            <a:off x="632936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9" name="Trapezoid 23"/>
          <p:cNvSpPr/>
          <p:nvPr/>
        </p:nvSpPr>
        <p:spPr bwMode="auto">
          <a:xfrm>
            <a:off x="652145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0" name="Trapezoid 24"/>
          <p:cNvSpPr/>
          <p:nvPr/>
        </p:nvSpPr>
        <p:spPr bwMode="auto">
          <a:xfrm>
            <a:off x="696912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1" name="Trapezoid 25"/>
          <p:cNvSpPr/>
          <p:nvPr/>
        </p:nvSpPr>
        <p:spPr bwMode="auto">
          <a:xfrm>
            <a:off x="716121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2" name="Trapezoid 26"/>
          <p:cNvSpPr/>
          <p:nvPr/>
        </p:nvSpPr>
        <p:spPr bwMode="auto">
          <a:xfrm>
            <a:off x="735330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3" name="Trapezoid 27"/>
          <p:cNvSpPr/>
          <p:nvPr/>
        </p:nvSpPr>
        <p:spPr bwMode="auto">
          <a:xfrm>
            <a:off x="754538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4" name="Trapezoid 29"/>
          <p:cNvSpPr/>
          <p:nvPr/>
        </p:nvSpPr>
        <p:spPr bwMode="auto">
          <a:xfrm>
            <a:off x="1531938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5" name="Trapezoid 30"/>
          <p:cNvSpPr/>
          <p:nvPr/>
        </p:nvSpPr>
        <p:spPr bwMode="auto">
          <a:xfrm>
            <a:off x="1916113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6" name="Trapezoid 31"/>
          <p:cNvSpPr/>
          <p:nvPr/>
        </p:nvSpPr>
        <p:spPr bwMode="auto">
          <a:xfrm>
            <a:off x="2300288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7" name="Trapezoid 32"/>
          <p:cNvSpPr/>
          <p:nvPr/>
        </p:nvSpPr>
        <p:spPr bwMode="auto">
          <a:xfrm>
            <a:off x="2684463" y="5011738"/>
            <a:ext cx="3825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8" name="Trapezoid 33"/>
          <p:cNvSpPr/>
          <p:nvPr/>
        </p:nvSpPr>
        <p:spPr bwMode="auto">
          <a:xfrm>
            <a:off x="4602163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9" name="Trapezoid 34"/>
          <p:cNvSpPr/>
          <p:nvPr/>
        </p:nvSpPr>
        <p:spPr bwMode="auto">
          <a:xfrm>
            <a:off x="4986338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0" name="Trapezoid 35"/>
          <p:cNvSpPr/>
          <p:nvPr/>
        </p:nvSpPr>
        <p:spPr bwMode="auto">
          <a:xfrm>
            <a:off x="5370513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1" name="Trapezoid 36"/>
          <p:cNvSpPr/>
          <p:nvPr/>
        </p:nvSpPr>
        <p:spPr bwMode="auto">
          <a:xfrm>
            <a:off x="5754688" y="5011738"/>
            <a:ext cx="3825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2" name="Trapezoid 37"/>
          <p:cNvSpPr/>
          <p:nvPr/>
        </p:nvSpPr>
        <p:spPr bwMode="auto">
          <a:xfrm>
            <a:off x="6137275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3" name="Trapezoid 38"/>
          <p:cNvSpPr/>
          <p:nvPr/>
        </p:nvSpPr>
        <p:spPr bwMode="auto">
          <a:xfrm>
            <a:off x="6969125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4" name="Trapezoid 39"/>
          <p:cNvSpPr/>
          <p:nvPr/>
        </p:nvSpPr>
        <p:spPr bwMode="auto">
          <a:xfrm>
            <a:off x="7353300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5" name="Trapezoid 40"/>
          <p:cNvSpPr/>
          <p:nvPr/>
        </p:nvSpPr>
        <p:spPr bwMode="auto">
          <a:xfrm>
            <a:off x="1531938" y="5229225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6" name="Trapezoid 41"/>
          <p:cNvSpPr/>
          <p:nvPr/>
        </p:nvSpPr>
        <p:spPr bwMode="auto">
          <a:xfrm>
            <a:off x="2300288" y="5229225"/>
            <a:ext cx="76676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7" name="Trapezoid 42"/>
          <p:cNvSpPr/>
          <p:nvPr/>
        </p:nvSpPr>
        <p:spPr bwMode="auto">
          <a:xfrm>
            <a:off x="4602163" y="5229225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8" name="Trapezoid 43"/>
          <p:cNvSpPr/>
          <p:nvPr/>
        </p:nvSpPr>
        <p:spPr bwMode="auto">
          <a:xfrm>
            <a:off x="5370513" y="5229225"/>
            <a:ext cx="76676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9" name="Trapezoid 44"/>
          <p:cNvSpPr/>
          <p:nvPr/>
        </p:nvSpPr>
        <p:spPr bwMode="auto">
          <a:xfrm>
            <a:off x="6969125" y="5229225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5" name="Trapezoid 70"/>
          <p:cNvSpPr/>
          <p:nvPr/>
        </p:nvSpPr>
        <p:spPr bwMode="auto">
          <a:xfrm>
            <a:off x="671353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6" name="Trapezoid 71"/>
          <p:cNvSpPr/>
          <p:nvPr/>
        </p:nvSpPr>
        <p:spPr bwMode="auto">
          <a:xfrm>
            <a:off x="6521450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7" name="Trapezoid 72"/>
          <p:cNvSpPr/>
          <p:nvPr/>
        </p:nvSpPr>
        <p:spPr bwMode="auto">
          <a:xfrm>
            <a:off x="6137275" y="5229225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9" name="TextBox 265"/>
          <p:cNvSpPr txBox="1">
            <a:spLocks noChangeArrowheads="1"/>
          </p:cNvSpPr>
          <p:nvPr/>
        </p:nvSpPr>
        <p:spPr bwMode="auto">
          <a:xfrm>
            <a:off x="829159" y="4790129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20 MHz</a:t>
            </a:r>
          </a:p>
        </p:txBody>
      </p:sp>
      <p:sp>
        <p:nvSpPr>
          <p:cNvPr id="80" name="TextBox 266"/>
          <p:cNvSpPr txBox="1">
            <a:spLocks noChangeArrowheads="1"/>
          </p:cNvSpPr>
          <p:nvPr/>
        </p:nvSpPr>
        <p:spPr bwMode="auto">
          <a:xfrm>
            <a:off x="829159" y="5019731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40 MHz</a:t>
            </a:r>
          </a:p>
        </p:txBody>
      </p:sp>
      <p:sp>
        <p:nvSpPr>
          <p:cNvPr id="81" name="TextBox 266"/>
          <p:cNvSpPr txBox="1">
            <a:spLocks noChangeArrowheads="1"/>
          </p:cNvSpPr>
          <p:nvPr/>
        </p:nvSpPr>
        <p:spPr bwMode="auto">
          <a:xfrm>
            <a:off x="829159" y="5228460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80 MHz</a:t>
            </a:r>
          </a:p>
        </p:txBody>
      </p:sp>
      <p:sp>
        <p:nvSpPr>
          <p:cNvPr id="82" name="TextBox 266"/>
          <p:cNvSpPr txBox="1">
            <a:spLocks noChangeArrowheads="1"/>
          </p:cNvSpPr>
          <p:nvPr/>
        </p:nvSpPr>
        <p:spPr bwMode="auto">
          <a:xfrm>
            <a:off x="457201" y="5478517"/>
            <a:ext cx="1011562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160 MHz</a:t>
            </a:r>
          </a:p>
        </p:txBody>
      </p:sp>
      <p:sp>
        <p:nvSpPr>
          <p:cNvPr id="83" name="Trapezoid 90"/>
          <p:cNvSpPr/>
          <p:nvPr/>
        </p:nvSpPr>
        <p:spPr bwMode="auto">
          <a:xfrm>
            <a:off x="1531938" y="5478463"/>
            <a:ext cx="153511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4" name="Trapezoid 91"/>
          <p:cNvSpPr/>
          <p:nvPr/>
        </p:nvSpPr>
        <p:spPr bwMode="auto">
          <a:xfrm>
            <a:off x="4602163" y="5478463"/>
            <a:ext cx="153511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5" name="Trapezoid 108"/>
          <p:cNvSpPr/>
          <p:nvPr/>
        </p:nvSpPr>
        <p:spPr bwMode="auto">
          <a:xfrm>
            <a:off x="3067050" y="4795838"/>
            <a:ext cx="192088" cy="176212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6" name="Trapezoid 109"/>
          <p:cNvSpPr/>
          <p:nvPr/>
        </p:nvSpPr>
        <p:spPr bwMode="auto">
          <a:xfrm>
            <a:off x="325913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7" name="Trapezoid 110"/>
          <p:cNvSpPr/>
          <p:nvPr/>
        </p:nvSpPr>
        <p:spPr bwMode="auto">
          <a:xfrm>
            <a:off x="345122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8" name="Trapezoid 111"/>
          <p:cNvSpPr/>
          <p:nvPr/>
        </p:nvSpPr>
        <p:spPr bwMode="auto">
          <a:xfrm>
            <a:off x="364331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9" name="Trapezoid 112"/>
          <p:cNvSpPr/>
          <p:nvPr/>
        </p:nvSpPr>
        <p:spPr bwMode="auto">
          <a:xfrm>
            <a:off x="3835401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0" name="Trapezoid 113"/>
          <p:cNvSpPr/>
          <p:nvPr/>
        </p:nvSpPr>
        <p:spPr bwMode="auto">
          <a:xfrm>
            <a:off x="402748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1" name="Trapezoid 114"/>
          <p:cNvSpPr/>
          <p:nvPr/>
        </p:nvSpPr>
        <p:spPr bwMode="auto">
          <a:xfrm>
            <a:off x="421957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2" name="Trapezoid 115"/>
          <p:cNvSpPr/>
          <p:nvPr/>
        </p:nvSpPr>
        <p:spPr bwMode="auto">
          <a:xfrm>
            <a:off x="4411664" y="4795838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3" name="Trapezoid 116"/>
          <p:cNvSpPr/>
          <p:nvPr/>
        </p:nvSpPr>
        <p:spPr bwMode="auto">
          <a:xfrm>
            <a:off x="3067050" y="5011738"/>
            <a:ext cx="384175" cy="176212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4" name="Trapezoid 117"/>
          <p:cNvSpPr/>
          <p:nvPr/>
        </p:nvSpPr>
        <p:spPr bwMode="auto">
          <a:xfrm>
            <a:off x="3451225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5" name="Trapezoid 118"/>
          <p:cNvSpPr/>
          <p:nvPr/>
        </p:nvSpPr>
        <p:spPr bwMode="auto">
          <a:xfrm>
            <a:off x="3835401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6" name="Trapezoid 119"/>
          <p:cNvSpPr/>
          <p:nvPr/>
        </p:nvSpPr>
        <p:spPr bwMode="auto">
          <a:xfrm>
            <a:off x="4219575" y="5011738"/>
            <a:ext cx="3825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7" name="Trapezoid 120"/>
          <p:cNvSpPr/>
          <p:nvPr/>
        </p:nvSpPr>
        <p:spPr bwMode="auto">
          <a:xfrm>
            <a:off x="3067050" y="5229225"/>
            <a:ext cx="768350" cy="174625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8" name="Trapezoid 121"/>
          <p:cNvSpPr/>
          <p:nvPr/>
        </p:nvSpPr>
        <p:spPr bwMode="auto">
          <a:xfrm>
            <a:off x="3835401" y="5229225"/>
            <a:ext cx="76676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9" name="Trapezoid 122"/>
          <p:cNvSpPr/>
          <p:nvPr/>
        </p:nvSpPr>
        <p:spPr bwMode="auto">
          <a:xfrm>
            <a:off x="3067050" y="5478463"/>
            <a:ext cx="1535113" cy="174625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cxnSp>
        <p:nvCxnSpPr>
          <p:cNvPr id="100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2633464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01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3784751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02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6215242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03" name="TextBox 266"/>
          <p:cNvSpPr txBox="1">
            <a:spLocks noChangeArrowheads="1"/>
          </p:cNvSpPr>
          <p:nvPr/>
        </p:nvSpPr>
        <p:spPr bwMode="auto">
          <a:xfrm>
            <a:off x="1404802" y="5792028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 dirty="0"/>
              <a:t>UNII-1</a:t>
            </a:r>
          </a:p>
        </p:txBody>
      </p:sp>
      <p:cxnSp>
        <p:nvCxnSpPr>
          <p:cNvPr id="104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1674060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05" name="TextBox 266"/>
          <p:cNvSpPr txBox="1">
            <a:spLocks noChangeArrowheads="1"/>
          </p:cNvSpPr>
          <p:nvPr/>
        </p:nvSpPr>
        <p:spPr bwMode="auto">
          <a:xfrm>
            <a:off x="2300247" y="5792028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UNII-2</a:t>
            </a:r>
          </a:p>
        </p:txBody>
      </p:sp>
      <p:sp>
        <p:nvSpPr>
          <p:cNvPr id="106" name="TextBox 266"/>
          <p:cNvSpPr txBox="1">
            <a:spLocks noChangeArrowheads="1"/>
          </p:cNvSpPr>
          <p:nvPr/>
        </p:nvSpPr>
        <p:spPr bwMode="auto">
          <a:xfrm>
            <a:off x="5178460" y="5792028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UNII-2</a:t>
            </a:r>
          </a:p>
        </p:txBody>
      </p:sp>
      <p:sp>
        <p:nvSpPr>
          <p:cNvPr id="107" name="TextBox 266"/>
          <p:cNvSpPr txBox="1">
            <a:spLocks noChangeArrowheads="1"/>
          </p:cNvSpPr>
          <p:nvPr/>
        </p:nvSpPr>
        <p:spPr bwMode="auto">
          <a:xfrm>
            <a:off x="6969349" y="5792028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UNII-3</a:t>
            </a:r>
          </a:p>
        </p:txBody>
      </p:sp>
      <p:sp>
        <p:nvSpPr>
          <p:cNvPr id="108" name="TextBox 266"/>
          <p:cNvSpPr txBox="1">
            <a:spLocks noChangeArrowheads="1"/>
          </p:cNvSpPr>
          <p:nvPr/>
        </p:nvSpPr>
        <p:spPr bwMode="auto">
          <a:xfrm>
            <a:off x="1916484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5250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109" name="TextBox 266"/>
          <p:cNvSpPr txBox="1">
            <a:spLocks noChangeArrowheads="1"/>
          </p:cNvSpPr>
          <p:nvPr/>
        </p:nvSpPr>
        <p:spPr bwMode="auto">
          <a:xfrm>
            <a:off x="2875889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5350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110" name="TextBox 266"/>
          <p:cNvSpPr txBox="1">
            <a:spLocks noChangeArrowheads="1"/>
          </p:cNvSpPr>
          <p:nvPr/>
        </p:nvSpPr>
        <p:spPr bwMode="auto">
          <a:xfrm>
            <a:off x="4027175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5470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111" name="TextBox 266"/>
          <p:cNvSpPr txBox="1">
            <a:spLocks noChangeArrowheads="1"/>
          </p:cNvSpPr>
          <p:nvPr/>
        </p:nvSpPr>
        <p:spPr bwMode="auto">
          <a:xfrm>
            <a:off x="6457667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5725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112" name="TextBox 266"/>
          <p:cNvSpPr txBox="1">
            <a:spLocks noChangeArrowheads="1"/>
          </p:cNvSpPr>
          <p:nvPr/>
        </p:nvSpPr>
        <p:spPr bwMode="auto">
          <a:xfrm>
            <a:off x="3387573" y="5792028"/>
            <a:ext cx="895444" cy="22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800" b="1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121" name="Trapezoid 134"/>
          <p:cNvSpPr/>
          <p:nvPr/>
        </p:nvSpPr>
        <p:spPr bwMode="auto">
          <a:xfrm>
            <a:off x="7737475" y="5229225"/>
            <a:ext cx="76676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22" name="Trapezoid 135"/>
          <p:cNvSpPr/>
          <p:nvPr/>
        </p:nvSpPr>
        <p:spPr bwMode="auto">
          <a:xfrm>
            <a:off x="6969125" y="5478463"/>
            <a:ext cx="153511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23" name="Trapezoid 136"/>
          <p:cNvSpPr/>
          <p:nvPr/>
        </p:nvSpPr>
        <p:spPr bwMode="auto">
          <a:xfrm>
            <a:off x="7737475" y="5011738"/>
            <a:ext cx="3825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24" name="Trapezoid 137"/>
          <p:cNvSpPr/>
          <p:nvPr/>
        </p:nvSpPr>
        <p:spPr bwMode="auto">
          <a:xfrm>
            <a:off x="8120063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25" name="Trapezoid 138"/>
          <p:cNvSpPr/>
          <p:nvPr/>
        </p:nvSpPr>
        <p:spPr bwMode="auto">
          <a:xfrm>
            <a:off x="792797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26" name="Trapezoid 139"/>
          <p:cNvSpPr/>
          <p:nvPr/>
        </p:nvSpPr>
        <p:spPr bwMode="auto">
          <a:xfrm>
            <a:off x="812006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27" name="Trapezoid 140"/>
          <p:cNvSpPr/>
          <p:nvPr/>
        </p:nvSpPr>
        <p:spPr bwMode="auto">
          <a:xfrm>
            <a:off x="831215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28" name="Trapezoid 141"/>
          <p:cNvSpPr/>
          <p:nvPr/>
        </p:nvSpPr>
        <p:spPr bwMode="auto">
          <a:xfrm>
            <a:off x="850423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33" name="Trapezoid 146"/>
          <p:cNvSpPr/>
          <p:nvPr/>
        </p:nvSpPr>
        <p:spPr bwMode="auto">
          <a:xfrm>
            <a:off x="7737475" y="4795838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cxnSp>
        <p:nvCxnSpPr>
          <p:cNvPr id="134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7174647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35" name="TextBox 266"/>
          <p:cNvSpPr txBox="1">
            <a:spLocks noChangeArrowheads="1"/>
          </p:cNvSpPr>
          <p:nvPr/>
        </p:nvSpPr>
        <p:spPr bwMode="auto">
          <a:xfrm>
            <a:off x="7417071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5825</a:t>
            </a:r>
          </a:p>
          <a:p>
            <a:pPr algn="ctr"/>
            <a:r>
              <a:rPr lang="en-US" sz="1400"/>
              <a:t>MHz</a:t>
            </a:r>
          </a:p>
        </p:txBody>
      </p:sp>
      <p:cxnSp>
        <p:nvCxnSpPr>
          <p:cNvPr id="136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8134051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37" name="TextBox 266"/>
          <p:cNvSpPr txBox="1">
            <a:spLocks noChangeArrowheads="1"/>
          </p:cNvSpPr>
          <p:nvPr/>
        </p:nvSpPr>
        <p:spPr bwMode="auto">
          <a:xfrm>
            <a:off x="8376476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5925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138" name="TextBox 266"/>
          <p:cNvSpPr txBox="1">
            <a:spLocks noChangeArrowheads="1"/>
          </p:cNvSpPr>
          <p:nvPr/>
        </p:nvSpPr>
        <p:spPr bwMode="auto">
          <a:xfrm>
            <a:off x="7864794" y="5792028"/>
            <a:ext cx="895444" cy="22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143" name="오른쪽 중괄호 142"/>
          <p:cNvSpPr/>
          <p:nvPr/>
        </p:nvSpPr>
        <p:spPr bwMode="auto">
          <a:xfrm rot="16200000">
            <a:off x="3695700" y="3848100"/>
            <a:ext cx="228600" cy="1524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914400" y="42026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>
                <a:solidFill>
                  <a:srgbClr val="FF0000"/>
                </a:solidFill>
              </a:rPr>
              <a:t>HEW BSS Operation (20MHz/40MHz/80MHz/160MHz)</a:t>
            </a:r>
            <a:endParaRPr lang="ko-KR" altLang="en-US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Frequency Spectrum Usage Analysis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 primary channel of AP is located in the legacy frequency spectrum</a:t>
            </a:r>
          </a:p>
          <a:p>
            <a:pPr lvl="1"/>
            <a:r>
              <a:rPr lang="en-US" altLang="ko-KR" dirty="0" smtClean="0"/>
              <a:t>Pros: AP can easily support both legacy STA and HEW STA.</a:t>
            </a:r>
          </a:p>
          <a:p>
            <a:pPr lvl="1"/>
            <a:r>
              <a:rPr lang="en-US" altLang="ko-KR" dirty="0" smtClean="0"/>
              <a:t>Cons: The newly opened spectrum is used only for a secondary “X” MHz channel. So, it is hard to fully utilize the newly opened frequency spectrum.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Yongho Seok,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rapezoid 5"/>
          <p:cNvSpPr/>
          <p:nvPr/>
        </p:nvSpPr>
        <p:spPr bwMode="auto">
          <a:xfrm>
            <a:off x="1531938" y="4795838"/>
            <a:ext cx="192087" cy="176212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" name="Trapezoid 6"/>
          <p:cNvSpPr/>
          <p:nvPr/>
        </p:nvSpPr>
        <p:spPr bwMode="auto">
          <a:xfrm>
            <a:off x="172402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" name="Trapezoid 7"/>
          <p:cNvSpPr/>
          <p:nvPr/>
        </p:nvSpPr>
        <p:spPr bwMode="auto">
          <a:xfrm>
            <a:off x="191611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0" name="Trapezoid 8"/>
          <p:cNvSpPr/>
          <p:nvPr/>
        </p:nvSpPr>
        <p:spPr bwMode="auto">
          <a:xfrm>
            <a:off x="210820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1" name="Trapezoid 9"/>
          <p:cNvSpPr/>
          <p:nvPr/>
        </p:nvSpPr>
        <p:spPr bwMode="auto">
          <a:xfrm>
            <a:off x="230028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2" name="Trapezoid 10"/>
          <p:cNvSpPr/>
          <p:nvPr/>
        </p:nvSpPr>
        <p:spPr bwMode="auto">
          <a:xfrm>
            <a:off x="249237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3" name="Trapezoid 11"/>
          <p:cNvSpPr/>
          <p:nvPr/>
        </p:nvSpPr>
        <p:spPr bwMode="auto">
          <a:xfrm>
            <a:off x="268446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4" name="Trapezoid 12"/>
          <p:cNvSpPr/>
          <p:nvPr/>
        </p:nvSpPr>
        <p:spPr bwMode="auto">
          <a:xfrm>
            <a:off x="2876550" y="4795838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5" name="Trapezoid 13"/>
          <p:cNvSpPr/>
          <p:nvPr/>
        </p:nvSpPr>
        <p:spPr bwMode="auto">
          <a:xfrm>
            <a:off x="460216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6" name="Trapezoid 14"/>
          <p:cNvSpPr/>
          <p:nvPr/>
        </p:nvSpPr>
        <p:spPr bwMode="auto">
          <a:xfrm>
            <a:off x="479425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7" name="Trapezoid 15"/>
          <p:cNvSpPr/>
          <p:nvPr/>
        </p:nvSpPr>
        <p:spPr bwMode="auto">
          <a:xfrm>
            <a:off x="498633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8" name="Trapezoid 16"/>
          <p:cNvSpPr/>
          <p:nvPr/>
        </p:nvSpPr>
        <p:spPr bwMode="auto">
          <a:xfrm>
            <a:off x="517842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9" name="Trapezoid 17"/>
          <p:cNvSpPr/>
          <p:nvPr/>
        </p:nvSpPr>
        <p:spPr bwMode="auto">
          <a:xfrm>
            <a:off x="537051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0" name="Trapezoid 18"/>
          <p:cNvSpPr/>
          <p:nvPr/>
        </p:nvSpPr>
        <p:spPr bwMode="auto">
          <a:xfrm>
            <a:off x="556260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1" name="Trapezoid 19"/>
          <p:cNvSpPr/>
          <p:nvPr/>
        </p:nvSpPr>
        <p:spPr bwMode="auto">
          <a:xfrm>
            <a:off x="575468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2" name="Trapezoid 20"/>
          <p:cNvSpPr/>
          <p:nvPr/>
        </p:nvSpPr>
        <p:spPr bwMode="auto">
          <a:xfrm>
            <a:off x="5946775" y="4795838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3" name="Trapezoid 21"/>
          <p:cNvSpPr/>
          <p:nvPr/>
        </p:nvSpPr>
        <p:spPr bwMode="auto">
          <a:xfrm>
            <a:off x="613727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4" name="Trapezoid 22"/>
          <p:cNvSpPr/>
          <p:nvPr/>
        </p:nvSpPr>
        <p:spPr bwMode="auto">
          <a:xfrm>
            <a:off x="632936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5" name="Trapezoid 23"/>
          <p:cNvSpPr/>
          <p:nvPr/>
        </p:nvSpPr>
        <p:spPr bwMode="auto">
          <a:xfrm>
            <a:off x="652145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6" name="Trapezoid 24"/>
          <p:cNvSpPr/>
          <p:nvPr/>
        </p:nvSpPr>
        <p:spPr bwMode="auto">
          <a:xfrm>
            <a:off x="696912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7" name="Trapezoid 25"/>
          <p:cNvSpPr/>
          <p:nvPr/>
        </p:nvSpPr>
        <p:spPr bwMode="auto">
          <a:xfrm>
            <a:off x="716121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8" name="Trapezoid 26"/>
          <p:cNvSpPr/>
          <p:nvPr/>
        </p:nvSpPr>
        <p:spPr bwMode="auto">
          <a:xfrm>
            <a:off x="735330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9" name="Trapezoid 27"/>
          <p:cNvSpPr/>
          <p:nvPr/>
        </p:nvSpPr>
        <p:spPr bwMode="auto">
          <a:xfrm>
            <a:off x="754538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0" name="Trapezoid 29"/>
          <p:cNvSpPr/>
          <p:nvPr/>
        </p:nvSpPr>
        <p:spPr bwMode="auto">
          <a:xfrm>
            <a:off x="1531938" y="5011738"/>
            <a:ext cx="384175" cy="176212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1" name="Trapezoid 30"/>
          <p:cNvSpPr/>
          <p:nvPr/>
        </p:nvSpPr>
        <p:spPr bwMode="auto">
          <a:xfrm>
            <a:off x="1916113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2" name="Trapezoid 31"/>
          <p:cNvSpPr/>
          <p:nvPr/>
        </p:nvSpPr>
        <p:spPr bwMode="auto">
          <a:xfrm>
            <a:off x="2300288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3" name="Trapezoid 32"/>
          <p:cNvSpPr/>
          <p:nvPr/>
        </p:nvSpPr>
        <p:spPr bwMode="auto">
          <a:xfrm>
            <a:off x="2684463" y="5011738"/>
            <a:ext cx="3825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4" name="Trapezoid 33"/>
          <p:cNvSpPr/>
          <p:nvPr/>
        </p:nvSpPr>
        <p:spPr bwMode="auto">
          <a:xfrm>
            <a:off x="4602163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5" name="Trapezoid 34"/>
          <p:cNvSpPr/>
          <p:nvPr/>
        </p:nvSpPr>
        <p:spPr bwMode="auto">
          <a:xfrm>
            <a:off x="4986338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6" name="Trapezoid 35"/>
          <p:cNvSpPr/>
          <p:nvPr/>
        </p:nvSpPr>
        <p:spPr bwMode="auto">
          <a:xfrm>
            <a:off x="5370513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7" name="Trapezoid 36"/>
          <p:cNvSpPr/>
          <p:nvPr/>
        </p:nvSpPr>
        <p:spPr bwMode="auto">
          <a:xfrm>
            <a:off x="5754688" y="5011738"/>
            <a:ext cx="3825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8" name="Trapezoid 37"/>
          <p:cNvSpPr/>
          <p:nvPr/>
        </p:nvSpPr>
        <p:spPr bwMode="auto">
          <a:xfrm>
            <a:off x="6137275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9" name="Trapezoid 38"/>
          <p:cNvSpPr/>
          <p:nvPr/>
        </p:nvSpPr>
        <p:spPr bwMode="auto">
          <a:xfrm>
            <a:off x="6969125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0" name="Trapezoid 39"/>
          <p:cNvSpPr/>
          <p:nvPr/>
        </p:nvSpPr>
        <p:spPr bwMode="auto">
          <a:xfrm>
            <a:off x="7353300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1" name="Trapezoid 40"/>
          <p:cNvSpPr/>
          <p:nvPr/>
        </p:nvSpPr>
        <p:spPr bwMode="auto">
          <a:xfrm>
            <a:off x="1531938" y="5229225"/>
            <a:ext cx="768350" cy="174625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2" name="Trapezoid 41"/>
          <p:cNvSpPr/>
          <p:nvPr/>
        </p:nvSpPr>
        <p:spPr bwMode="auto">
          <a:xfrm>
            <a:off x="2300288" y="5229225"/>
            <a:ext cx="76676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3" name="Trapezoid 42"/>
          <p:cNvSpPr/>
          <p:nvPr/>
        </p:nvSpPr>
        <p:spPr bwMode="auto">
          <a:xfrm>
            <a:off x="4602163" y="5229225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4" name="Trapezoid 43"/>
          <p:cNvSpPr/>
          <p:nvPr/>
        </p:nvSpPr>
        <p:spPr bwMode="auto">
          <a:xfrm>
            <a:off x="5370513" y="5229225"/>
            <a:ext cx="76676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5" name="Trapezoid 44"/>
          <p:cNvSpPr/>
          <p:nvPr/>
        </p:nvSpPr>
        <p:spPr bwMode="auto">
          <a:xfrm>
            <a:off x="6969125" y="5229225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6" name="Trapezoid 70"/>
          <p:cNvSpPr/>
          <p:nvPr/>
        </p:nvSpPr>
        <p:spPr bwMode="auto">
          <a:xfrm>
            <a:off x="671353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7" name="Trapezoid 71"/>
          <p:cNvSpPr/>
          <p:nvPr/>
        </p:nvSpPr>
        <p:spPr bwMode="auto">
          <a:xfrm>
            <a:off x="6521450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8" name="Trapezoid 72"/>
          <p:cNvSpPr/>
          <p:nvPr/>
        </p:nvSpPr>
        <p:spPr bwMode="auto">
          <a:xfrm>
            <a:off x="6137275" y="5229225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9" name="TextBox 265"/>
          <p:cNvSpPr txBox="1">
            <a:spLocks noChangeArrowheads="1"/>
          </p:cNvSpPr>
          <p:nvPr/>
        </p:nvSpPr>
        <p:spPr bwMode="auto">
          <a:xfrm>
            <a:off x="829159" y="4790129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20 MHz</a:t>
            </a:r>
          </a:p>
        </p:txBody>
      </p:sp>
      <p:sp>
        <p:nvSpPr>
          <p:cNvPr id="50" name="TextBox 266"/>
          <p:cNvSpPr txBox="1">
            <a:spLocks noChangeArrowheads="1"/>
          </p:cNvSpPr>
          <p:nvPr/>
        </p:nvSpPr>
        <p:spPr bwMode="auto">
          <a:xfrm>
            <a:off x="829159" y="5019731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40 MHz</a:t>
            </a:r>
          </a:p>
        </p:txBody>
      </p:sp>
      <p:sp>
        <p:nvSpPr>
          <p:cNvPr id="51" name="TextBox 266"/>
          <p:cNvSpPr txBox="1">
            <a:spLocks noChangeArrowheads="1"/>
          </p:cNvSpPr>
          <p:nvPr/>
        </p:nvSpPr>
        <p:spPr bwMode="auto">
          <a:xfrm>
            <a:off x="829159" y="5228460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80 MHz</a:t>
            </a:r>
          </a:p>
        </p:txBody>
      </p:sp>
      <p:sp>
        <p:nvSpPr>
          <p:cNvPr id="52" name="TextBox 266"/>
          <p:cNvSpPr txBox="1">
            <a:spLocks noChangeArrowheads="1"/>
          </p:cNvSpPr>
          <p:nvPr/>
        </p:nvSpPr>
        <p:spPr bwMode="auto">
          <a:xfrm>
            <a:off x="457201" y="5478517"/>
            <a:ext cx="1011562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160 MHz</a:t>
            </a:r>
          </a:p>
        </p:txBody>
      </p:sp>
      <p:sp>
        <p:nvSpPr>
          <p:cNvPr id="53" name="Trapezoid 90"/>
          <p:cNvSpPr/>
          <p:nvPr/>
        </p:nvSpPr>
        <p:spPr bwMode="auto">
          <a:xfrm>
            <a:off x="1531938" y="5478463"/>
            <a:ext cx="153511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4" name="Trapezoid 91"/>
          <p:cNvSpPr/>
          <p:nvPr/>
        </p:nvSpPr>
        <p:spPr bwMode="auto">
          <a:xfrm>
            <a:off x="4602163" y="5478463"/>
            <a:ext cx="153511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5" name="Trapezoid 108"/>
          <p:cNvSpPr/>
          <p:nvPr/>
        </p:nvSpPr>
        <p:spPr bwMode="auto">
          <a:xfrm>
            <a:off x="306705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6" name="Trapezoid 109"/>
          <p:cNvSpPr/>
          <p:nvPr/>
        </p:nvSpPr>
        <p:spPr bwMode="auto">
          <a:xfrm>
            <a:off x="325913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7" name="Trapezoid 110"/>
          <p:cNvSpPr/>
          <p:nvPr/>
        </p:nvSpPr>
        <p:spPr bwMode="auto">
          <a:xfrm>
            <a:off x="345122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8" name="Trapezoid 111"/>
          <p:cNvSpPr/>
          <p:nvPr/>
        </p:nvSpPr>
        <p:spPr bwMode="auto">
          <a:xfrm>
            <a:off x="364331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9" name="Trapezoid 112"/>
          <p:cNvSpPr/>
          <p:nvPr/>
        </p:nvSpPr>
        <p:spPr bwMode="auto">
          <a:xfrm>
            <a:off x="3835401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0" name="Trapezoid 113"/>
          <p:cNvSpPr/>
          <p:nvPr/>
        </p:nvSpPr>
        <p:spPr bwMode="auto">
          <a:xfrm>
            <a:off x="402748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1" name="Trapezoid 114"/>
          <p:cNvSpPr/>
          <p:nvPr/>
        </p:nvSpPr>
        <p:spPr bwMode="auto">
          <a:xfrm>
            <a:off x="421957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2" name="Trapezoid 115"/>
          <p:cNvSpPr/>
          <p:nvPr/>
        </p:nvSpPr>
        <p:spPr bwMode="auto">
          <a:xfrm>
            <a:off x="4411664" y="4795838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3" name="Trapezoid 116"/>
          <p:cNvSpPr/>
          <p:nvPr/>
        </p:nvSpPr>
        <p:spPr bwMode="auto">
          <a:xfrm>
            <a:off x="3067050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4" name="Trapezoid 117"/>
          <p:cNvSpPr/>
          <p:nvPr/>
        </p:nvSpPr>
        <p:spPr bwMode="auto">
          <a:xfrm>
            <a:off x="3451225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5" name="Trapezoid 118"/>
          <p:cNvSpPr/>
          <p:nvPr/>
        </p:nvSpPr>
        <p:spPr bwMode="auto">
          <a:xfrm>
            <a:off x="3835401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6" name="Trapezoid 119"/>
          <p:cNvSpPr/>
          <p:nvPr/>
        </p:nvSpPr>
        <p:spPr bwMode="auto">
          <a:xfrm>
            <a:off x="4219575" y="5011738"/>
            <a:ext cx="3825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7" name="Trapezoid 120"/>
          <p:cNvSpPr/>
          <p:nvPr/>
        </p:nvSpPr>
        <p:spPr bwMode="auto">
          <a:xfrm>
            <a:off x="3067050" y="5229225"/>
            <a:ext cx="768350" cy="174625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8" name="Trapezoid 121"/>
          <p:cNvSpPr/>
          <p:nvPr/>
        </p:nvSpPr>
        <p:spPr bwMode="auto">
          <a:xfrm>
            <a:off x="3835401" y="5229225"/>
            <a:ext cx="76676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9" name="Trapezoid 122"/>
          <p:cNvSpPr/>
          <p:nvPr/>
        </p:nvSpPr>
        <p:spPr bwMode="auto">
          <a:xfrm>
            <a:off x="3067050" y="5478463"/>
            <a:ext cx="153511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cxnSp>
        <p:nvCxnSpPr>
          <p:cNvPr id="70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2633464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71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3784751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72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6215242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3" name="TextBox 266"/>
          <p:cNvSpPr txBox="1">
            <a:spLocks noChangeArrowheads="1"/>
          </p:cNvSpPr>
          <p:nvPr/>
        </p:nvSpPr>
        <p:spPr bwMode="auto">
          <a:xfrm>
            <a:off x="1404802" y="5792028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 dirty="0"/>
              <a:t>UNII-1</a:t>
            </a:r>
          </a:p>
        </p:txBody>
      </p:sp>
      <p:cxnSp>
        <p:nvCxnSpPr>
          <p:cNvPr id="74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1674060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5" name="TextBox 266"/>
          <p:cNvSpPr txBox="1">
            <a:spLocks noChangeArrowheads="1"/>
          </p:cNvSpPr>
          <p:nvPr/>
        </p:nvSpPr>
        <p:spPr bwMode="auto">
          <a:xfrm>
            <a:off x="2300247" y="5792028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UNII-2</a:t>
            </a:r>
          </a:p>
        </p:txBody>
      </p:sp>
      <p:sp>
        <p:nvSpPr>
          <p:cNvPr id="76" name="TextBox 266"/>
          <p:cNvSpPr txBox="1">
            <a:spLocks noChangeArrowheads="1"/>
          </p:cNvSpPr>
          <p:nvPr/>
        </p:nvSpPr>
        <p:spPr bwMode="auto">
          <a:xfrm>
            <a:off x="5178460" y="5792028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UNII-2</a:t>
            </a:r>
          </a:p>
        </p:txBody>
      </p:sp>
      <p:sp>
        <p:nvSpPr>
          <p:cNvPr id="77" name="TextBox 266"/>
          <p:cNvSpPr txBox="1">
            <a:spLocks noChangeArrowheads="1"/>
          </p:cNvSpPr>
          <p:nvPr/>
        </p:nvSpPr>
        <p:spPr bwMode="auto">
          <a:xfrm>
            <a:off x="6969349" y="5792028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UNII-3</a:t>
            </a:r>
          </a:p>
        </p:txBody>
      </p:sp>
      <p:sp>
        <p:nvSpPr>
          <p:cNvPr id="78" name="TextBox 266"/>
          <p:cNvSpPr txBox="1">
            <a:spLocks noChangeArrowheads="1"/>
          </p:cNvSpPr>
          <p:nvPr/>
        </p:nvSpPr>
        <p:spPr bwMode="auto">
          <a:xfrm>
            <a:off x="1916484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5250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79" name="TextBox 266"/>
          <p:cNvSpPr txBox="1">
            <a:spLocks noChangeArrowheads="1"/>
          </p:cNvSpPr>
          <p:nvPr/>
        </p:nvSpPr>
        <p:spPr bwMode="auto">
          <a:xfrm>
            <a:off x="2875889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5350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80" name="TextBox 266"/>
          <p:cNvSpPr txBox="1">
            <a:spLocks noChangeArrowheads="1"/>
          </p:cNvSpPr>
          <p:nvPr/>
        </p:nvSpPr>
        <p:spPr bwMode="auto">
          <a:xfrm>
            <a:off x="4027175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5470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81" name="TextBox 266"/>
          <p:cNvSpPr txBox="1">
            <a:spLocks noChangeArrowheads="1"/>
          </p:cNvSpPr>
          <p:nvPr/>
        </p:nvSpPr>
        <p:spPr bwMode="auto">
          <a:xfrm>
            <a:off x="6457667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5725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82" name="TextBox 266"/>
          <p:cNvSpPr txBox="1">
            <a:spLocks noChangeArrowheads="1"/>
          </p:cNvSpPr>
          <p:nvPr/>
        </p:nvSpPr>
        <p:spPr bwMode="auto">
          <a:xfrm>
            <a:off x="3387573" y="5792028"/>
            <a:ext cx="895444" cy="22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83" name="Trapezoid 134"/>
          <p:cNvSpPr/>
          <p:nvPr/>
        </p:nvSpPr>
        <p:spPr bwMode="auto">
          <a:xfrm>
            <a:off x="7737475" y="5229225"/>
            <a:ext cx="76676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4" name="Trapezoid 135"/>
          <p:cNvSpPr/>
          <p:nvPr/>
        </p:nvSpPr>
        <p:spPr bwMode="auto">
          <a:xfrm>
            <a:off x="6969125" y="5478463"/>
            <a:ext cx="153511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5" name="Trapezoid 136"/>
          <p:cNvSpPr/>
          <p:nvPr/>
        </p:nvSpPr>
        <p:spPr bwMode="auto">
          <a:xfrm>
            <a:off x="7737475" y="5011738"/>
            <a:ext cx="3825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6" name="Trapezoid 137"/>
          <p:cNvSpPr/>
          <p:nvPr/>
        </p:nvSpPr>
        <p:spPr bwMode="auto">
          <a:xfrm>
            <a:off x="8120063" y="5011738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7" name="Trapezoid 138"/>
          <p:cNvSpPr/>
          <p:nvPr/>
        </p:nvSpPr>
        <p:spPr bwMode="auto">
          <a:xfrm>
            <a:off x="7927975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8" name="Trapezoid 139"/>
          <p:cNvSpPr/>
          <p:nvPr/>
        </p:nvSpPr>
        <p:spPr bwMode="auto">
          <a:xfrm>
            <a:off x="8120063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9" name="Trapezoid 140"/>
          <p:cNvSpPr/>
          <p:nvPr/>
        </p:nvSpPr>
        <p:spPr bwMode="auto">
          <a:xfrm>
            <a:off x="8312150" y="4795838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0" name="Trapezoid 141"/>
          <p:cNvSpPr/>
          <p:nvPr/>
        </p:nvSpPr>
        <p:spPr bwMode="auto">
          <a:xfrm>
            <a:off x="8504238" y="4795838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91" name="Trapezoid 146"/>
          <p:cNvSpPr/>
          <p:nvPr/>
        </p:nvSpPr>
        <p:spPr bwMode="auto">
          <a:xfrm>
            <a:off x="7737475" y="4795838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cxnSp>
        <p:nvCxnSpPr>
          <p:cNvPr id="92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7174647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93" name="TextBox 266"/>
          <p:cNvSpPr txBox="1">
            <a:spLocks noChangeArrowheads="1"/>
          </p:cNvSpPr>
          <p:nvPr/>
        </p:nvSpPr>
        <p:spPr bwMode="auto">
          <a:xfrm>
            <a:off x="7417071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5825</a:t>
            </a:r>
          </a:p>
          <a:p>
            <a:pPr algn="ctr"/>
            <a:r>
              <a:rPr lang="en-US" sz="1400"/>
              <a:t>MHz</a:t>
            </a:r>
          </a:p>
        </p:txBody>
      </p:sp>
      <p:cxnSp>
        <p:nvCxnSpPr>
          <p:cNvPr id="94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8134051" y="5416316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95" name="TextBox 266"/>
          <p:cNvSpPr txBox="1">
            <a:spLocks noChangeArrowheads="1"/>
          </p:cNvSpPr>
          <p:nvPr/>
        </p:nvSpPr>
        <p:spPr bwMode="auto">
          <a:xfrm>
            <a:off x="8376476" y="6042503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5925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96" name="TextBox 266"/>
          <p:cNvSpPr txBox="1">
            <a:spLocks noChangeArrowheads="1"/>
          </p:cNvSpPr>
          <p:nvPr/>
        </p:nvSpPr>
        <p:spPr bwMode="auto">
          <a:xfrm>
            <a:off x="7864794" y="5792028"/>
            <a:ext cx="895444" cy="22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97" name="오른쪽 중괄호 96"/>
          <p:cNvSpPr/>
          <p:nvPr/>
        </p:nvSpPr>
        <p:spPr bwMode="auto">
          <a:xfrm rot="16200000">
            <a:off x="2552700" y="3467100"/>
            <a:ext cx="228600" cy="2286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0" y="42026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>
                <a:solidFill>
                  <a:srgbClr val="FF0000"/>
                </a:solidFill>
              </a:rPr>
              <a:t>HEW BSS Operation (20MHz/40MHz/80MHz/80+80MHz)</a:t>
            </a:r>
            <a:endParaRPr lang="ko-KR" altLang="en-US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need other solution for improving the utilization of the newly opened frequency spectrum</a:t>
            </a:r>
          </a:p>
          <a:p>
            <a:pPr lvl="1"/>
            <a:r>
              <a:rPr lang="en-US" altLang="ko-KR" dirty="0" smtClean="0"/>
              <a:t>Legacy frequency spectrum and newly opened frequency spectrum are concurrently operated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Candidate technologies </a:t>
            </a:r>
          </a:p>
          <a:p>
            <a:pPr lvl="1"/>
            <a:r>
              <a:rPr lang="en-US" altLang="ko-KR" dirty="0" smtClean="0"/>
              <a:t>FDMA (see a next slide), Multi-channel  operation </a:t>
            </a:r>
          </a:p>
          <a:p>
            <a:pPr lvl="1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Yongho Seok,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3" name="Trapezoid 5"/>
          <p:cNvSpPr/>
          <p:nvPr/>
        </p:nvSpPr>
        <p:spPr bwMode="auto">
          <a:xfrm>
            <a:off x="1531938" y="4038600"/>
            <a:ext cx="192087" cy="176212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4" name="Trapezoid 6"/>
          <p:cNvSpPr/>
          <p:nvPr/>
        </p:nvSpPr>
        <p:spPr bwMode="auto">
          <a:xfrm>
            <a:off x="1724025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5" name="Trapezoid 7"/>
          <p:cNvSpPr/>
          <p:nvPr/>
        </p:nvSpPr>
        <p:spPr bwMode="auto">
          <a:xfrm>
            <a:off x="1916113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6" name="Trapezoid 8"/>
          <p:cNvSpPr/>
          <p:nvPr/>
        </p:nvSpPr>
        <p:spPr bwMode="auto">
          <a:xfrm>
            <a:off x="2108200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7" name="Trapezoid 9"/>
          <p:cNvSpPr/>
          <p:nvPr/>
        </p:nvSpPr>
        <p:spPr bwMode="auto">
          <a:xfrm>
            <a:off x="2300288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8" name="Trapezoid 10"/>
          <p:cNvSpPr/>
          <p:nvPr/>
        </p:nvSpPr>
        <p:spPr bwMode="auto">
          <a:xfrm>
            <a:off x="2492375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29" name="Trapezoid 11"/>
          <p:cNvSpPr/>
          <p:nvPr/>
        </p:nvSpPr>
        <p:spPr bwMode="auto">
          <a:xfrm>
            <a:off x="2684463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0" name="Trapezoid 12"/>
          <p:cNvSpPr/>
          <p:nvPr/>
        </p:nvSpPr>
        <p:spPr bwMode="auto">
          <a:xfrm>
            <a:off x="2876550" y="4038600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1" name="Trapezoid 13"/>
          <p:cNvSpPr/>
          <p:nvPr/>
        </p:nvSpPr>
        <p:spPr bwMode="auto">
          <a:xfrm>
            <a:off x="4602163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2" name="Trapezoid 14"/>
          <p:cNvSpPr/>
          <p:nvPr/>
        </p:nvSpPr>
        <p:spPr bwMode="auto">
          <a:xfrm>
            <a:off x="4794250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3" name="Trapezoid 15"/>
          <p:cNvSpPr/>
          <p:nvPr/>
        </p:nvSpPr>
        <p:spPr bwMode="auto">
          <a:xfrm>
            <a:off x="4986338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4" name="Trapezoid 16"/>
          <p:cNvSpPr/>
          <p:nvPr/>
        </p:nvSpPr>
        <p:spPr bwMode="auto">
          <a:xfrm>
            <a:off x="5178425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5" name="Trapezoid 17"/>
          <p:cNvSpPr/>
          <p:nvPr/>
        </p:nvSpPr>
        <p:spPr bwMode="auto">
          <a:xfrm>
            <a:off x="5370513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6" name="Trapezoid 18"/>
          <p:cNvSpPr/>
          <p:nvPr/>
        </p:nvSpPr>
        <p:spPr bwMode="auto">
          <a:xfrm>
            <a:off x="5562600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7" name="Trapezoid 19"/>
          <p:cNvSpPr/>
          <p:nvPr/>
        </p:nvSpPr>
        <p:spPr bwMode="auto">
          <a:xfrm>
            <a:off x="5754688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8" name="Trapezoid 20"/>
          <p:cNvSpPr/>
          <p:nvPr/>
        </p:nvSpPr>
        <p:spPr bwMode="auto">
          <a:xfrm>
            <a:off x="5946775" y="4038600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39" name="Trapezoid 21"/>
          <p:cNvSpPr/>
          <p:nvPr/>
        </p:nvSpPr>
        <p:spPr bwMode="auto">
          <a:xfrm>
            <a:off x="6137275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0" name="Trapezoid 22"/>
          <p:cNvSpPr/>
          <p:nvPr/>
        </p:nvSpPr>
        <p:spPr bwMode="auto">
          <a:xfrm>
            <a:off x="6329363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1" name="Trapezoid 23"/>
          <p:cNvSpPr/>
          <p:nvPr/>
        </p:nvSpPr>
        <p:spPr bwMode="auto">
          <a:xfrm>
            <a:off x="6521450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2" name="Trapezoid 24"/>
          <p:cNvSpPr/>
          <p:nvPr/>
        </p:nvSpPr>
        <p:spPr bwMode="auto">
          <a:xfrm>
            <a:off x="6969125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3" name="Trapezoid 25"/>
          <p:cNvSpPr/>
          <p:nvPr/>
        </p:nvSpPr>
        <p:spPr bwMode="auto">
          <a:xfrm>
            <a:off x="7161213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4" name="Trapezoid 26"/>
          <p:cNvSpPr/>
          <p:nvPr/>
        </p:nvSpPr>
        <p:spPr bwMode="auto">
          <a:xfrm>
            <a:off x="7353300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5" name="Trapezoid 27"/>
          <p:cNvSpPr/>
          <p:nvPr/>
        </p:nvSpPr>
        <p:spPr bwMode="auto">
          <a:xfrm>
            <a:off x="7545388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6" name="Trapezoid 29"/>
          <p:cNvSpPr/>
          <p:nvPr/>
        </p:nvSpPr>
        <p:spPr bwMode="auto">
          <a:xfrm>
            <a:off x="1531938" y="4254500"/>
            <a:ext cx="384175" cy="176212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7" name="Trapezoid 30"/>
          <p:cNvSpPr/>
          <p:nvPr/>
        </p:nvSpPr>
        <p:spPr bwMode="auto">
          <a:xfrm>
            <a:off x="1916113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8" name="Trapezoid 31"/>
          <p:cNvSpPr/>
          <p:nvPr/>
        </p:nvSpPr>
        <p:spPr bwMode="auto">
          <a:xfrm>
            <a:off x="2300288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49" name="Trapezoid 32"/>
          <p:cNvSpPr/>
          <p:nvPr/>
        </p:nvSpPr>
        <p:spPr bwMode="auto">
          <a:xfrm>
            <a:off x="2684463" y="4254500"/>
            <a:ext cx="3825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0" name="Trapezoid 33"/>
          <p:cNvSpPr/>
          <p:nvPr/>
        </p:nvSpPr>
        <p:spPr bwMode="auto">
          <a:xfrm>
            <a:off x="4602163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1" name="Trapezoid 34"/>
          <p:cNvSpPr/>
          <p:nvPr/>
        </p:nvSpPr>
        <p:spPr bwMode="auto">
          <a:xfrm>
            <a:off x="4986338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2" name="Trapezoid 35"/>
          <p:cNvSpPr/>
          <p:nvPr/>
        </p:nvSpPr>
        <p:spPr bwMode="auto">
          <a:xfrm>
            <a:off x="5370513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3" name="Trapezoid 36"/>
          <p:cNvSpPr/>
          <p:nvPr/>
        </p:nvSpPr>
        <p:spPr bwMode="auto">
          <a:xfrm>
            <a:off x="5754688" y="4254500"/>
            <a:ext cx="3825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4" name="Trapezoid 37"/>
          <p:cNvSpPr/>
          <p:nvPr/>
        </p:nvSpPr>
        <p:spPr bwMode="auto">
          <a:xfrm>
            <a:off x="6137275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5" name="Trapezoid 38"/>
          <p:cNvSpPr/>
          <p:nvPr/>
        </p:nvSpPr>
        <p:spPr bwMode="auto">
          <a:xfrm>
            <a:off x="6969125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6" name="Trapezoid 39"/>
          <p:cNvSpPr/>
          <p:nvPr/>
        </p:nvSpPr>
        <p:spPr bwMode="auto">
          <a:xfrm>
            <a:off x="7353300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7" name="Trapezoid 40"/>
          <p:cNvSpPr/>
          <p:nvPr/>
        </p:nvSpPr>
        <p:spPr bwMode="auto">
          <a:xfrm>
            <a:off x="1531938" y="4471987"/>
            <a:ext cx="768350" cy="174625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8" name="Trapezoid 41"/>
          <p:cNvSpPr/>
          <p:nvPr/>
        </p:nvSpPr>
        <p:spPr bwMode="auto">
          <a:xfrm>
            <a:off x="2300288" y="4471987"/>
            <a:ext cx="76676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59" name="Trapezoid 42"/>
          <p:cNvSpPr/>
          <p:nvPr/>
        </p:nvSpPr>
        <p:spPr bwMode="auto">
          <a:xfrm>
            <a:off x="4602163" y="4471987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0" name="Trapezoid 43"/>
          <p:cNvSpPr/>
          <p:nvPr/>
        </p:nvSpPr>
        <p:spPr bwMode="auto">
          <a:xfrm>
            <a:off x="5370513" y="4471987"/>
            <a:ext cx="76676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1" name="Trapezoid 44"/>
          <p:cNvSpPr/>
          <p:nvPr/>
        </p:nvSpPr>
        <p:spPr bwMode="auto">
          <a:xfrm>
            <a:off x="6969125" y="4471987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2" name="Trapezoid 70"/>
          <p:cNvSpPr/>
          <p:nvPr/>
        </p:nvSpPr>
        <p:spPr bwMode="auto">
          <a:xfrm>
            <a:off x="6713538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3" name="Trapezoid 71"/>
          <p:cNvSpPr/>
          <p:nvPr/>
        </p:nvSpPr>
        <p:spPr bwMode="auto">
          <a:xfrm>
            <a:off x="6521450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4" name="Trapezoid 72"/>
          <p:cNvSpPr/>
          <p:nvPr/>
        </p:nvSpPr>
        <p:spPr bwMode="auto">
          <a:xfrm>
            <a:off x="6137275" y="4471987"/>
            <a:ext cx="768350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5" name="TextBox 265"/>
          <p:cNvSpPr txBox="1">
            <a:spLocks noChangeArrowheads="1"/>
          </p:cNvSpPr>
          <p:nvPr/>
        </p:nvSpPr>
        <p:spPr bwMode="auto">
          <a:xfrm>
            <a:off x="829159" y="4032891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20 MHz</a:t>
            </a:r>
          </a:p>
        </p:txBody>
      </p:sp>
      <p:sp>
        <p:nvSpPr>
          <p:cNvPr id="66" name="TextBox 266"/>
          <p:cNvSpPr txBox="1">
            <a:spLocks noChangeArrowheads="1"/>
          </p:cNvSpPr>
          <p:nvPr/>
        </p:nvSpPr>
        <p:spPr bwMode="auto">
          <a:xfrm>
            <a:off x="829159" y="4262493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40 MHz</a:t>
            </a:r>
          </a:p>
        </p:txBody>
      </p:sp>
      <p:sp>
        <p:nvSpPr>
          <p:cNvPr id="67" name="TextBox 266"/>
          <p:cNvSpPr txBox="1">
            <a:spLocks noChangeArrowheads="1"/>
          </p:cNvSpPr>
          <p:nvPr/>
        </p:nvSpPr>
        <p:spPr bwMode="auto">
          <a:xfrm>
            <a:off x="829159" y="4471222"/>
            <a:ext cx="639603" cy="1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80 MHz</a:t>
            </a:r>
          </a:p>
        </p:txBody>
      </p:sp>
      <p:sp>
        <p:nvSpPr>
          <p:cNvPr id="68" name="TextBox 266"/>
          <p:cNvSpPr txBox="1">
            <a:spLocks noChangeArrowheads="1"/>
          </p:cNvSpPr>
          <p:nvPr/>
        </p:nvSpPr>
        <p:spPr bwMode="auto">
          <a:xfrm>
            <a:off x="457201" y="4721279"/>
            <a:ext cx="1011562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400"/>
              <a:t>160 MHz</a:t>
            </a:r>
          </a:p>
        </p:txBody>
      </p:sp>
      <p:sp>
        <p:nvSpPr>
          <p:cNvPr id="69" name="Trapezoid 90"/>
          <p:cNvSpPr/>
          <p:nvPr/>
        </p:nvSpPr>
        <p:spPr bwMode="auto">
          <a:xfrm>
            <a:off x="1531938" y="4721225"/>
            <a:ext cx="153511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0" name="Trapezoid 91"/>
          <p:cNvSpPr/>
          <p:nvPr/>
        </p:nvSpPr>
        <p:spPr bwMode="auto">
          <a:xfrm>
            <a:off x="4602163" y="4721225"/>
            <a:ext cx="1535112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1" name="Trapezoid 108"/>
          <p:cNvSpPr/>
          <p:nvPr/>
        </p:nvSpPr>
        <p:spPr bwMode="auto">
          <a:xfrm>
            <a:off x="3067050" y="4038600"/>
            <a:ext cx="192088" cy="176212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2" name="Trapezoid 109"/>
          <p:cNvSpPr/>
          <p:nvPr/>
        </p:nvSpPr>
        <p:spPr bwMode="auto">
          <a:xfrm>
            <a:off x="3259138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3" name="Trapezoid 110"/>
          <p:cNvSpPr/>
          <p:nvPr/>
        </p:nvSpPr>
        <p:spPr bwMode="auto">
          <a:xfrm>
            <a:off x="3451225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4" name="Trapezoid 111"/>
          <p:cNvSpPr/>
          <p:nvPr/>
        </p:nvSpPr>
        <p:spPr bwMode="auto">
          <a:xfrm>
            <a:off x="3643313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5" name="Trapezoid 112"/>
          <p:cNvSpPr/>
          <p:nvPr/>
        </p:nvSpPr>
        <p:spPr bwMode="auto">
          <a:xfrm>
            <a:off x="3835401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6" name="Trapezoid 113"/>
          <p:cNvSpPr/>
          <p:nvPr/>
        </p:nvSpPr>
        <p:spPr bwMode="auto">
          <a:xfrm>
            <a:off x="4027488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7" name="Trapezoid 114"/>
          <p:cNvSpPr/>
          <p:nvPr/>
        </p:nvSpPr>
        <p:spPr bwMode="auto">
          <a:xfrm>
            <a:off x="4219575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8" name="Trapezoid 115"/>
          <p:cNvSpPr/>
          <p:nvPr/>
        </p:nvSpPr>
        <p:spPr bwMode="auto">
          <a:xfrm>
            <a:off x="4411664" y="4038600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9" name="Trapezoid 116"/>
          <p:cNvSpPr/>
          <p:nvPr/>
        </p:nvSpPr>
        <p:spPr bwMode="auto">
          <a:xfrm>
            <a:off x="3067050" y="4254500"/>
            <a:ext cx="384175" cy="176212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0" name="Trapezoid 117"/>
          <p:cNvSpPr/>
          <p:nvPr/>
        </p:nvSpPr>
        <p:spPr bwMode="auto">
          <a:xfrm>
            <a:off x="3451225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1" name="Trapezoid 118"/>
          <p:cNvSpPr/>
          <p:nvPr/>
        </p:nvSpPr>
        <p:spPr bwMode="auto">
          <a:xfrm>
            <a:off x="3835401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2" name="Trapezoid 119"/>
          <p:cNvSpPr/>
          <p:nvPr/>
        </p:nvSpPr>
        <p:spPr bwMode="auto">
          <a:xfrm>
            <a:off x="4219575" y="4254500"/>
            <a:ext cx="3825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3" name="Trapezoid 120"/>
          <p:cNvSpPr/>
          <p:nvPr/>
        </p:nvSpPr>
        <p:spPr bwMode="auto">
          <a:xfrm>
            <a:off x="3067050" y="4471987"/>
            <a:ext cx="768350" cy="174625"/>
          </a:xfrm>
          <a:prstGeom prst="trapezoi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4" name="Trapezoid 121"/>
          <p:cNvSpPr/>
          <p:nvPr/>
        </p:nvSpPr>
        <p:spPr bwMode="auto">
          <a:xfrm>
            <a:off x="3835401" y="4471987"/>
            <a:ext cx="76676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85" name="Trapezoid 122"/>
          <p:cNvSpPr/>
          <p:nvPr/>
        </p:nvSpPr>
        <p:spPr bwMode="auto">
          <a:xfrm>
            <a:off x="3067050" y="4721225"/>
            <a:ext cx="153511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cxnSp>
        <p:nvCxnSpPr>
          <p:cNvPr id="86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2633464" y="4659078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87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3784751" y="4659078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88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6215242" y="4659078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9" name="TextBox 266"/>
          <p:cNvSpPr txBox="1">
            <a:spLocks noChangeArrowheads="1"/>
          </p:cNvSpPr>
          <p:nvPr/>
        </p:nvSpPr>
        <p:spPr bwMode="auto">
          <a:xfrm>
            <a:off x="1404802" y="5034790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 dirty="0"/>
              <a:t>UNII-1</a:t>
            </a:r>
          </a:p>
        </p:txBody>
      </p:sp>
      <p:cxnSp>
        <p:nvCxnSpPr>
          <p:cNvPr id="90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1674060" y="4659078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91" name="TextBox 266"/>
          <p:cNvSpPr txBox="1">
            <a:spLocks noChangeArrowheads="1"/>
          </p:cNvSpPr>
          <p:nvPr/>
        </p:nvSpPr>
        <p:spPr bwMode="auto">
          <a:xfrm>
            <a:off x="2300247" y="5034790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UNII-2</a:t>
            </a:r>
          </a:p>
        </p:txBody>
      </p:sp>
      <p:sp>
        <p:nvSpPr>
          <p:cNvPr id="92" name="TextBox 266"/>
          <p:cNvSpPr txBox="1">
            <a:spLocks noChangeArrowheads="1"/>
          </p:cNvSpPr>
          <p:nvPr/>
        </p:nvSpPr>
        <p:spPr bwMode="auto">
          <a:xfrm>
            <a:off x="5178460" y="5034790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UNII-2</a:t>
            </a:r>
          </a:p>
        </p:txBody>
      </p:sp>
      <p:sp>
        <p:nvSpPr>
          <p:cNvPr id="93" name="TextBox 266"/>
          <p:cNvSpPr txBox="1">
            <a:spLocks noChangeArrowheads="1"/>
          </p:cNvSpPr>
          <p:nvPr/>
        </p:nvSpPr>
        <p:spPr bwMode="auto">
          <a:xfrm>
            <a:off x="6969349" y="5034790"/>
            <a:ext cx="895444" cy="2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/>
              <a:t>UNII-3</a:t>
            </a:r>
          </a:p>
        </p:txBody>
      </p:sp>
      <p:sp>
        <p:nvSpPr>
          <p:cNvPr id="94" name="TextBox 266"/>
          <p:cNvSpPr txBox="1">
            <a:spLocks noChangeArrowheads="1"/>
          </p:cNvSpPr>
          <p:nvPr/>
        </p:nvSpPr>
        <p:spPr bwMode="auto">
          <a:xfrm>
            <a:off x="1916484" y="5285265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5250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95" name="TextBox 266"/>
          <p:cNvSpPr txBox="1">
            <a:spLocks noChangeArrowheads="1"/>
          </p:cNvSpPr>
          <p:nvPr/>
        </p:nvSpPr>
        <p:spPr bwMode="auto">
          <a:xfrm>
            <a:off x="2875889" y="5285265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5350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96" name="TextBox 266"/>
          <p:cNvSpPr txBox="1">
            <a:spLocks noChangeArrowheads="1"/>
          </p:cNvSpPr>
          <p:nvPr/>
        </p:nvSpPr>
        <p:spPr bwMode="auto">
          <a:xfrm>
            <a:off x="4027175" y="5285265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5470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97" name="TextBox 266"/>
          <p:cNvSpPr txBox="1">
            <a:spLocks noChangeArrowheads="1"/>
          </p:cNvSpPr>
          <p:nvPr/>
        </p:nvSpPr>
        <p:spPr bwMode="auto">
          <a:xfrm>
            <a:off x="6457667" y="5285265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5725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98" name="TextBox 266"/>
          <p:cNvSpPr txBox="1">
            <a:spLocks noChangeArrowheads="1"/>
          </p:cNvSpPr>
          <p:nvPr/>
        </p:nvSpPr>
        <p:spPr bwMode="auto">
          <a:xfrm>
            <a:off x="3387573" y="5034790"/>
            <a:ext cx="895444" cy="22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99" name="Trapezoid 134"/>
          <p:cNvSpPr/>
          <p:nvPr/>
        </p:nvSpPr>
        <p:spPr bwMode="auto">
          <a:xfrm>
            <a:off x="7737475" y="4471987"/>
            <a:ext cx="76676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00" name="Trapezoid 135"/>
          <p:cNvSpPr/>
          <p:nvPr/>
        </p:nvSpPr>
        <p:spPr bwMode="auto">
          <a:xfrm>
            <a:off x="6969125" y="4721225"/>
            <a:ext cx="1535113" cy="174625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01" name="Trapezoid 136"/>
          <p:cNvSpPr/>
          <p:nvPr/>
        </p:nvSpPr>
        <p:spPr bwMode="auto">
          <a:xfrm>
            <a:off x="7737475" y="4254500"/>
            <a:ext cx="3825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02" name="Trapezoid 137"/>
          <p:cNvSpPr/>
          <p:nvPr/>
        </p:nvSpPr>
        <p:spPr bwMode="auto">
          <a:xfrm>
            <a:off x="8120063" y="4254500"/>
            <a:ext cx="384175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03" name="Trapezoid 138"/>
          <p:cNvSpPr/>
          <p:nvPr/>
        </p:nvSpPr>
        <p:spPr bwMode="auto">
          <a:xfrm>
            <a:off x="7927975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04" name="Trapezoid 139"/>
          <p:cNvSpPr/>
          <p:nvPr/>
        </p:nvSpPr>
        <p:spPr bwMode="auto">
          <a:xfrm>
            <a:off x="8120063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05" name="Trapezoid 140"/>
          <p:cNvSpPr/>
          <p:nvPr/>
        </p:nvSpPr>
        <p:spPr bwMode="auto">
          <a:xfrm>
            <a:off x="8312150" y="4038600"/>
            <a:ext cx="192088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06" name="Trapezoid 141"/>
          <p:cNvSpPr/>
          <p:nvPr/>
        </p:nvSpPr>
        <p:spPr bwMode="auto">
          <a:xfrm>
            <a:off x="8504238" y="4038600"/>
            <a:ext cx="192087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107" name="Trapezoid 146"/>
          <p:cNvSpPr/>
          <p:nvPr/>
        </p:nvSpPr>
        <p:spPr bwMode="auto">
          <a:xfrm>
            <a:off x="7737475" y="4038600"/>
            <a:ext cx="190500" cy="176212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cxnSp>
        <p:nvCxnSpPr>
          <p:cNvPr id="108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7174647" y="4659078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09" name="TextBox 266"/>
          <p:cNvSpPr txBox="1">
            <a:spLocks noChangeArrowheads="1"/>
          </p:cNvSpPr>
          <p:nvPr/>
        </p:nvSpPr>
        <p:spPr bwMode="auto">
          <a:xfrm>
            <a:off x="7417071" y="5285265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5825</a:t>
            </a:r>
          </a:p>
          <a:p>
            <a:pPr algn="ctr"/>
            <a:r>
              <a:rPr lang="en-US" sz="1400"/>
              <a:t>MHz</a:t>
            </a:r>
          </a:p>
        </p:txBody>
      </p:sp>
      <p:cxnSp>
        <p:nvCxnSpPr>
          <p:cNvPr id="110" name="Straight Connector 138"/>
          <p:cNvCxnSpPr>
            <a:cxnSpLocks noChangeShapeType="1"/>
          </p:cNvCxnSpPr>
          <p:nvPr/>
        </p:nvCxnSpPr>
        <p:spPr bwMode="auto">
          <a:xfrm rot="5400000" flipH="1" flipV="1">
            <a:off x="8134051" y="4659078"/>
            <a:ext cx="1252374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1" name="TextBox 266"/>
          <p:cNvSpPr txBox="1">
            <a:spLocks noChangeArrowheads="1"/>
          </p:cNvSpPr>
          <p:nvPr/>
        </p:nvSpPr>
        <p:spPr bwMode="auto">
          <a:xfrm>
            <a:off x="8376476" y="5285265"/>
            <a:ext cx="767524" cy="35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/>
              <a:t>5925</a:t>
            </a:r>
          </a:p>
          <a:p>
            <a:pPr algn="ctr"/>
            <a:r>
              <a:rPr lang="en-US" sz="1400"/>
              <a:t>MHz</a:t>
            </a:r>
          </a:p>
        </p:txBody>
      </p:sp>
      <p:sp>
        <p:nvSpPr>
          <p:cNvPr id="112" name="TextBox 266"/>
          <p:cNvSpPr txBox="1">
            <a:spLocks noChangeArrowheads="1"/>
          </p:cNvSpPr>
          <p:nvPr/>
        </p:nvSpPr>
        <p:spPr bwMode="auto">
          <a:xfrm>
            <a:off x="7864794" y="5034790"/>
            <a:ext cx="895444" cy="22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113" name="오른쪽 중괄호 112"/>
          <p:cNvSpPr/>
          <p:nvPr/>
        </p:nvSpPr>
        <p:spPr bwMode="auto">
          <a:xfrm rot="16200000">
            <a:off x="2552700" y="2709862"/>
            <a:ext cx="228600" cy="2286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0" y="344543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>
                <a:solidFill>
                  <a:srgbClr val="FF0000"/>
                </a:solidFill>
              </a:rPr>
              <a:t>HEW BSS Operation (20MHz/40MHz/80MHz/</a:t>
            </a:r>
            <a:r>
              <a:rPr lang="en-US" altLang="ko-KR" sz="1800" b="1" u="sng" dirty="0" smtClean="0">
                <a:solidFill>
                  <a:srgbClr val="FF0000"/>
                </a:solidFill>
              </a:rPr>
              <a:t>20+20MHz/40+40MHz/80+80MHz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)</a:t>
            </a:r>
            <a:endParaRPr lang="ko-KR" altLang="en-US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FDMA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Yongho Seok,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직사각형 6"/>
          <p:cNvSpPr/>
          <p:nvPr/>
        </p:nvSpPr>
        <p:spPr>
          <a:xfrm>
            <a:off x="3449213" y="4447292"/>
            <a:ext cx="2160240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en-US" altLang="ko-KR" dirty="0" smtClean="0">
                <a:solidFill>
                  <a:schemeClr val="tx1"/>
                </a:solidFill>
              </a:rPr>
              <a:t>DATA</a:t>
            </a:r>
          </a:p>
          <a:p>
            <a:r>
              <a:rPr lang="en-US" altLang="ko-KR" sz="1400" dirty="0" smtClean="0">
                <a:solidFill>
                  <a:schemeClr val="tx1"/>
                </a:solidFill>
              </a:rPr>
              <a:t/>
            </a:r>
            <a:br>
              <a:rPr lang="en-US" altLang="ko-KR" sz="1400" dirty="0" smtClean="0">
                <a:solidFill>
                  <a:schemeClr val="tx1"/>
                </a:solidFill>
              </a:rPr>
            </a:br>
            <a:r>
              <a:rPr lang="en-US" altLang="ko-KR" sz="1400" dirty="0" smtClean="0">
                <a:solidFill>
                  <a:schemeClr val="tx1"/>
                </a:solidFill>
              </a:rPr>
              <a:t>(HEW AP </a:t>
            </a:r>
            <a:r>
              <a:rPr lang="en-US" altLang="ko-KR" sz="1400" dirty="0" smtClean="0">
                <a:solidFill>
                  <a:schemeClr val="tx1"/>
                </a:solidFill>
                <a:sym typeface="Wingdings" pitchFamily="2" charset="2"/>
              </a:rPr>
              <a:t> Legacy STA) </a:t>
            </a:r>
          </a:p>
          <a:p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945" y="4879340"/>
            <a:ext cx="1675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Legacy </a:t>
            </a:r>
            <a:br>
              <a:rPr lang="en-US" altLang="ko-KR" sz="1400" dirty="0" smtClean="0"/>
            </a:br>
            <a:r>
              <a:rPr lang="en-US" altLang="ko-KR" sz="1400" dirty="0" smtClean="0"/>
              <a:t>Frequency Spectrum</a:t>
            </a:r>
            <a:endParaRPr lang="ko-KR" alt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863116"/>
            <a:ext cx="1675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Newly Opened</a:t>
            </a:r>
            <a:br>
              <a:rPr lang="en-US" altLang="ko-KR" sz="1400" dirty="0" smtClean="0"/>
            </a:br>
            <a:r>
              <a:rPr lang="en-US" altLang="ko-KR" sz="1400" dirty="0" smtClean="0"/>
              <a:t>Frequency Spectrum</a:t>
            </a:r>
            <a:endParaRPr lang="ko-KR" altLang="en-US" sz="1400" dirty="0"/>
          </a:p>
        </p:txBody>
      </p:sp>
      <p:sp>
        <p:nvSpPr>
          <p:cNvPr id="10" name="직사각형 9"/>
          <p:cNvSpPr/>
          <p:nvPr/>
        </p:nvSpPr>
        <p:spPr>
          <a:xfrm>
            <a:off x="3452192" y="2503076"/>
            <a:ext cx="2160240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en-US" altLang="ko-KR" dirty="0" smtClean="0">
                <a:solidFill>
                  <a:schemeClr val="tx1"/>
                </a:solidFill>
              </a:rPr>
              <a:t>DATA</a:t>
            </a:r>
          </a:p>
          <a:p>
            <a:endParaRPr lang="en-US" altLang="ko-KR" sz="1400" dirty="0" smtClean="0">
              <a:solidFill>
                <a:schemeClr val="tx1"/>
              </a:solidFill>
            </a:endParaRPr>
          </a:p>
          <a:p>
            <a:r>
              <a:rPr lang="en-US" altLang="ko-KR" sz="1400" dirty="0" smtClean="0">
                <a:solidFill>
                  <a:schemeClr val="tx1"/>
                </a:solidFill>
              </a:rPr>
              <a:t>(HEW AP </a:t>
            </a:r>
            <a:r>
              <a:rPr lang="en-US" altLang="ko-KR" sz="1400" dirty="0" smtClean="0">
                <a:solidFill>
                  <a:schemeClr val="tx1"/>
                </a:solidFill>
                <a:sym typeface="Wingdings" pitchFamily="2" charset="2"/>
              </a:rPr>
              <a:t> HEW STA) </a:t>
            </a:r>
          </a:p>
          <a:p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300064" y="2503076"/>
            <a:ext cx="1152128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PHY Preamble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300064" y="4447292"/>
            <a:ext cx="1152128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PHY Preamble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6908576" y="2503076"/>
            <a:ext cx="2160240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en-US" altLang="ko-KR" dirty="0" smtClean="0">
                <a:solidFill>
                  <a:schemeClr val="tx1"/>
                </a:solidFill>
              </a:rPr>
              <a:t>DATA</a:t>
            </a:r>
          </a:p>
          <a:p>
            <a:endParaRPr lang="en-US" altLang="ko-KR" sz="1400" dirty="0" smtClean="0">
              <a:solidFill>
                <a:schemeClr val="tx1"/>
              </a:solidFill>
            </a:endParaRPr>
          </a:p>
          <a:p>
            <a:r>
              <a:rPr lang="en-US" altLang="ko-KR" sz="1400" dirty="0" smtClean="0">
                <a:solidFill>
                  <a:schemeClr val="tx1"/>
                </a:solidFill>
              </a:rPr>
              <a:t>(HEW AP</a:t>
            </a:r>
            <a:r>
              <a:rPr lang="en-US" altLang="ko-KR" sz="1400" dirty="0" smtClean="0">
                <a:solidFill>
                  <a:schemeClr val="tx1"/>
                </a:solidFill>
                <a:sym typeface="Wingdings" pitchFamily="2" charset="2"/>
              </a:rPr>
              <a:t> HEW STA) </a:t>
            </a:r>
          </a:p>
          <a:p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756448" y="2503076"/>
            <a:ext cx="1152128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PHY Preamble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756448" y="4447292"/>
            <a:ext cx="1152128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PHY Preamble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6" name="직선 연결선 15"/>
          <p:cNvCxnSpPr/>
          <p:nvPr/>
        </p:nvCxnSpPr>
        <p:spPr>
          <a:xfrm>
            <a:off x="2300064" y="2071028"/>
            <a:ext cx="0" cy="432048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5612432" y="2071028"/>
            <a:ext cx="0" cy="432048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5756448" y="2071028"/>
            <a:ext cx="0" cy="432048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/>
          <p:cNvSpPr/>
          <p:nvPr/>
        </p:nvSpPr>
        <p:spPr>
          <a:xfrm>
            <a:off x="6908576" y="4447292"/>
            <a:ext cx="2160240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en-US" altLang="ko-KR" dirty="0" smtClean="0">
                <a:solidFill>
                  <a:schemeClr val="tx1"/>
                </a:solidFill>
              </a:rPr>
              <a:t>DATA</a:t>
            </a:r>
          </a:p>
          <a:p>
            <a:endParaRPr lang="en-US" altLang="ko-KR" sz="1400" dirty="0" smtClean="0">
              <a:solidFill>
                <a:schemeClr val="tx1"/>
              </a:solidFill>
            </a:endParaRPr>
          </a:p>
          <a:p>
            <a:r>
              <a:rPr lang="en-US" altLang="ko-KR" sz="1400" dirty="0" smtClean="0">
                <a:solidFill>
                  <a:schemeClr val="tx1"/>
                </a:solidFill>
              </a:rPr>
              <a:t>(HEW AP</a:t>
            </a:r>
            <a:r>
              <a:rPr lang="en-US" altLang="ko-KR" sz="1400" dirty="0" smtClean="0">
                <a:solidFill>
                  <a:schemeClr val="tx1"/>
                </a:solidFill>
                <a:sym typeface="Wingdings" pitchFamily="2" charset="2"/>
              </a:rPr>
              <a:t> Legacy STA) </a:t>
            </a:r>
          </a:p>
          <a:p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20144" y="6031468"/>
            <a:ext cx="1515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/>
              <a:t>Downlink FDMA</a:t>
            </a:r>
            <a:endParaRPr lang="ko-KR" alt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469695" y="6031468"/>
            <a:ext cx="1295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/>
              <a:t>Uplink FDMA</a:t>
            </a:r>
            <a:endParaRPr lang="ko-KR" altLang="en-US" sz="1400" b="1" dirty="0"/>
          </a:p>
        </p:txBody>
      </p:sp>
      <p:cxnSp>
        <p:nvCxnSpPr>
          <p:cNvPr id="22" name="직선 연결선 21"/>
          <p:cNvCxnSpPr/>
          <p:nvPr/>
        </p:nvCxnSpPr>
        <p:spPr>
          <a:xfrm>
            <a:off x="9068816" y="2071028"/>
            <a:ext cx="0" cy="432048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90281</TotalTime>
  <Words>807</Words>
  <Application>Microsoft Office PowerPoint</Application>
  <PresentationFormat>화면 슬라이드 쇼(4:3)</PresentationFormat>
  <Paragraphs>279</Paragraphs>
  <Slides>11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Efficient Frequency Spectrum Utilization</vt:lpstr>
      <vt:lpstr>Background</vt:lpstr>
      <vt:lpstr>Introduction</vt:lpstr>
      <vt:lpstr>Band plan with new spectrum  Importance of Additional Spectrum [1]</vt:lpstr>
      <vt:lpstr>Frequency Spectrum Usage Scenario</vt:lpstr>
      <vt:lpstr>Frequency Spectrum Usage Analysis (1/2)</vt:lpstr>
      <vt:lpstr>Frequency Spectrum Usage Analysis (2/2)</vt:lpstr>
      <vt:lpstr>Discussion</vt:lpstr>
      <vt:lpstr>Discussion</vt:lpstr>
      <vt:lpstr>Conclusion 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861</cp:revision>
  <cp:lastPrinted>1998-02-10T13:28:06Z</cp:lastPrinted>
  <dcterms:created xsi:type="dcterms:W3CDTF">2007-05-21T21:00:37Z</dcterms:created>
  <dcterms:modified xsi:type="dcterms:W3CDTF">2013-05-13T12:12:32Z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