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18" r:id="rId2"/>
    <p:sldId id="257" r:id="rId3"/>
    <p:sldId id="262" r:id="rId4"/>
    <p:sldId id="312" r:id="rId5"/>
    <p:sldId id="313" r:id="rId6"/>
    <p:sldId id="305" r:id="rId7"/>
    <p:sldId id="315" r:id="rId8"/>
    <p:sldId id="324" r:id="rId9"/>
    <p:sldId id="307" r:id="rId10"/>
    <p:sldId id="316" r:id="rId11"/>
    <p:sldId id="321" r:id="rId12"/>
    <p:sldId id="311" r:id="rId13"/>
    <p:sldId id="310" r:id="rId14"/>
    <p:sldId id="320" r:id="rId15"/>
    <p:sldId id="265" r:id="rId16"/>
    <p:sldId id="286" r:id="rId17"/>
    <p:sldId id="271" r:id="rId18"/>
    <p:sldId id="273" r:id="rId19"/>
    <p:sldId id="275" r:id="rId20"/>
    <p:sldId id="303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5764" autoAdjust="0"/>
  </p:normalViewPr>
  <p:slideViewPr>
    <p:cSldViewPr>
      <p:cViewPr varScale="1">
        <p:scale>
          <a:sx n="68" d="100"/>
          <a:sy n="68" d="100"/>
        </p:scale>
        <p:origin x="-120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Table </a:t>
            </a:r>
            <a:r>
              <a:rPr lang="ko-KR" altLang="en-US" dirty="0" smtClean="0"/>
              <a:t>빼고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설명 추가하고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왼쪽에 </a:t>
            </a:r>
            <a:r>
              <a:rPr lang="en-US" altLang="ko-KR" dirty="0" err="1" smtClean="0"/>
              <a:t>Mag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오른쪽에 </a:t>
            </a:r>
            <a:r>
              <a:rPr lang="en-US" altLang="ko-KR" baseline="0" dirty="0" smtClean="0"/>
              <a:t>phase, x-axis</a:t>
            </a:r>
            <a:r>
              <a:rPr lang="ko-KR" altLang="en-US" baseline="0" dirty="0" smtClean="0"/>
              <a:t>는 </a:t>
            </a:r>
            <a:r>
              <a:rPr lang="en-US" altLang="ko-KR" baseline="0" dirty="0" smtClean="0"/>
              <a:t>max </a:t>
            </a:r>
            <a:r>
              <a:rPr lang="en-US" altLang="ko-KR" baseline="0" dirty="0" err="1" smtClean="0"/>
              <a:t>ppdu</a:t>
            </a:r>
            <a:r>
              <a:rPr lang="en-US" altLang="ko-KR" baseline="0" dirty="0" smtClean="0"/>
              <a:t> length</a:t>
            </a:r>
            <a:r>
              <a:rPr lang="ko-KR" altLang="en-US" baseline="0" dirty="0" smtClean="0"/>
              <a:t>까지</a:t>
            </a:r>
            <a:r>
              <a:rPr lang="en-US" altLang="ko-KR" baseline="0" dirty="0" smtClean="0"/>
              <a:t>, one OFDM symbol </a:t>
            </a:r>
            <a:r>
              <a:rPr lang="ko-KR" altLang="en-US" baseline="0" dirty="0" smtClean="0"/>
              <a:t>단위로</a:t>
            </a:r>
            <a:r>
              <a:rPr lang="en-US" altLang="ko-KR" baseline="0" dirty="0" smtClean="0"/>
              <a:t>, 64FFT</a:t>
            </a:r>
            <a:r>
              <a:rPr lang="ko-KR" altLang="en-US" baseline="0" dirty="0" smtClean="0"/>
              <a:t>만 실험</a:t>
            </a:r>
            <a:endParaRPr lang="en-US" altLang="ko-KR" baseline="0" dirty="0" smtClean="0"/>
          </a:p>
          <a:p>
            <a:r>
              <a:rPr lang="ko-KR" altLang="en-US" dirty="0" smtClean="0"/>
              <a:t>다음 장에</a:t>
            </a:r>
            <a:r>
              <a:rPr lang="en-US" altLang="ko-KR" dirty="0" smtClean="0"/>
              <a:t>, 20-30ms</a:t>
            </a:r>
            <a:r>
              <a:rPr lang="ko-KR" altLang="en-US" dirty="0" smtClean="0"/>
              <a:t>동안 </a:t>
            </a:r>
            <a:r>
              <a:rPr lang="en-US" altLang="ko-KR" dirty="0" smtClean="0"/>
              <a:t>1ms </a:t>
            </a:r>
            <a:r>
              <a:rPr lang="ko-KR" altLang="en-US" dirty="0" smtClean="0"/>
              <a:t>단위로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Table </a:t>
            </a:r>
            <a:r>
              <a:rPr lang="ko-KR" altLang="en-US" dirty="0" smtClean="0"/>
              <a:t>빼고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설명 추가하고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왼쪽에 </a:t>
            </a:r>
            <a:r>
              <a:rPr lang="en-US" altLang="ko-KR" dirty="0" err="1" smtClean="0"/>
              <a:t>Mag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오른쪽에 </a:t>
            </a:r>
            <a:r>
              <a:rPr lang="en-US" altLang="ko-KR" baseline="0" dirty="0" smtClean="0"/>
              <a:t>phase, x-axis</a:t>
            </a:r>
            <a:r>
              <a:rPr lang="ko-KR" altLang="en-US" baseline="0" dirty="0" smtClean="0"/>
              <a:t>는 </a:t>
            </a:r>
            <a:r>
              <a:rPr lang="en-US" altLang="ko-KR" baseline="0" dirty="0" smtClean="0"/>
              <a:t>max </a:t>
            </a:r>
            <a:r>
              <a:rPr lang="en-US" altLang="ko-KR" baseline="0" dirty="0" err="1" smtClean="0"/>
              <a:t>ppdu</a:t>
            </a:r>
            <a:r>
              <a:rPr lang="en-US" altLang="ko-KR" baseline="0" dirty="0" smtClean="0"/>
              <a:t> length</a:t>
            </a:r>
            <a:r>
              <a:rPr lang="ko-KR" altLang="en-US" baseline="0" dirty="0" smtClean="0"/>
              <a:t>까지</a:t>
            </a:r>
            <a:r>
              <a:rPr lang="en-US" altLang="ko-KR" baseline="0" dirty="0" smtClean="0"/>
              <a:t>, one OFDM symbol </a:t>
            </a:r>
            <a:r>
              <a:rPr lang="ko-KR" altLang="en-US" baseline="0" dirty="0" smtClean="0"/>
              <a:t>단위로</a:t>
            </a:r>
            <a:r>
              <a:rPr lang="en-US" altLang="ko-KR" baseline="0" dirty="0" smtClean="0"/>
              <a:t>, 64FFT</a:t>
            </a:r>
            <a:r>
              <a:rPr lang="ko-KR" altLang="en-US" baseline="0" dirty="0" smtClean="0"/>
              <a:t>만 실험</a:t>
            </a:r>
            <a:endParaRPr lang="en-US" altLang="ko-KR" baseline="0" dirty="0" smtClean="0"/>
          </a:p>
          <a:p>
            <a:r>
              <a:rPr lang="ko-KR" altLang="en-US" dirty="0" smtClean="0"/>
              <a:t>다음 장에</a:t>
            </a:r>
            <a:r>
              <a:rPr lang="en-US" altLang="ko-KR" dirty="0" smtClean="0"/>
              <a:t>, 20-30ms</a:t>
            </a:r>
            <a:r>
              <a:rPr lang="ko-KR" altLang="en-US" dirty="0" smtClean="0"/>
              <a:t>동안 </a:t>
            </a:r>
            <a:r>
              <a:rPr lang="en-US" altLang="ko-KR" dirty="0" smtClean="0"/>
              <a:t>1ms </a:t>
            </a:r>
            <a:r>
              <a:rPr lang="ko-KR" altLang="en-US" dirty="0" smtClean="0"/>
              <a:t>단위로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진수 </a:t>
            </a:r>
            <a:r>
              <a:rPr lang="en-US" altLang="ko-KR" dirty="0" smtClean="0"/>
              <a:t>update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천진영씨 </a:t>
            </a:r>
            <a:r>
              <a:rPr lang="en-US" altLang="ko-KR" dirty="0" smtClean="0"/>
              <a:t>update </a:t>
            </a:r>
            <a:r>
              <a:rPr lang="ko-KR" altLang="en-US" dirty="0" err="1" smtClean="0"/>
              <a:t>부탁드립니다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천진영씨 </a:t>
            </a:r>
            <a:r>
              <a:rPr lang="en-US" altLang="ko-KR" dirty="0" smtClean="0"/>
              <a:t>update </a:t>
            </a:r>
            <a:r>
              <a:rPr lang="en-US" altLang="ko-KR" dirty="0" smtClean="0">
                <a:sym typeface="Wingdings" pitchFamily="2" charset="2"/>
              </a:rPr>
              <a:t> Excess</a:t>
            </a:r>
            <a:r>
              <a:rPr lang="en-US" altLang="ko-KR" baseline="0" dirty="0" smtClean="0">
                <a:sym typeface="Wingdings" pitchFamily="2" charset="2"/>
              </a:rPr>
              <a:t> delay definition, Scale (x-axis), table</a:t>
            </a:r>
            <a:r>
              <a:rPr lang="ko-KR" altLang="en-US" baseline="0" dirty="0" smtClean="0">
                <a:sym typeface="Wingdings" pitchFamily="2" charset="2"/>
              </a:rPr>
              <a:t>에 </a:t>
            </a:r>
            <a:r>
              <a:rPr lang="en-US" altLang="ko-KR" baseline="0" dirty="0" smtClean="0">
                <a:sym typeface="Wingdings" pitchFamily="2" charset="2"/>
              </a:rPr>
              <a:t>Mean </a:t>
            </a:r>
            <a:r>
              <a:rPr lang="en-US" altLang="ko-KR" baseline="0" dirty="0" err="1" smtClean="0">
                <a:sym typeface="Wingdings" pitchFamily="2" charset="2"/>
              </a:rPr>
              <a:t>rms</a:t>
            </a:r>
            <a:r>
              <a:rPr lang="en-US" altLang="ko-KR" baseline="0" dirty="0" smtClean="0">
                <a:sym typeface="Wingdings" pitchFamily="2" charset="2"/>
              </a:rPr>
              <a:t> delay</a:t>
            </a:r>
            <a:r>
              <a:rPr lang="ko-KR" altLang="en-US" baseline="0" dirty="0" smtClean="0">
                <a:sym typeface="Wingdings" pitchFamily="2" charset="2"/>
              </a:rPr>
              <a:t>보다 </a:t>
            </a:r>
            <a:r>
              <a:rPr lang="en-US" altLang="ko-KR" baseline="0" dirty="0" smtClean="0">
                <a:sym typeface="Wingdings" pitchFamily="2" charset="2"/>
              </a:rPr>
              <a:t>95% Excess delay</a:t>
            </a:r>
            <a:r>
              <a:rPr lang="ko-KR" altLang="en-US" baseline="0" dirty="0" smtClean="0">
                <a:sym typeface="Wingdings" pitchFamily="2" charset="2"/>
              </a:rPr>
              <a:t>로 바꾸는 것으로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Wookbong Lee,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Wookbong Lee,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11-13/0536r0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pub/R-REP-M.2135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t-winner.org/deliverables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HEW SG PHY Considerations For Outdoor Environment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3875" y="2433638"/>
          <a:ext cx="7772400" cy="3106737"/>
        </p:xfrm>
        <a:graphic>
          <a:graphicData uri="http://schemas.openxmlformats.org/presentationml/2006/ole">
            <p:oleObj spid="_x0000_s63490" name="Document" r:id="rId4" imgW="8482788" imgH="3334769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Larger Channel Variation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699360" y="171448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indent="-342900" eaLnBrk="1" latinLnBrk="1" hangingPunct="1">
              <a:spcBef>
                <a:spcPts val="600"/>
              </a:spcBef>
              <a:buFont typeface="Times New Roman" pitchFamily="16" charset="0"/>
              <a:buChar char="•"/>
              <a:tabLst/>
              <a:defRPr/>
            </a:pPr>
            <a:r>
              <a:rPr lang="en-US" altLang="ko-KR" b="1" dirty="0" smtClean="0">
                <a:solidFill>
                  <a:srgbClr val="000000"/>
                </a:solidFill>
                <a:latin typeface="+mn-lt"/>
                <a:ea typeface="+mn-ea"/>
              </a:rPr>
              <a:t>Channel variation of one tone per one OFDM symbol </a:t>
            </a:r>
          </a:p>
          <a:p>
            <a:pPr marR="0" lvl="1" eaLnBrk="1" latinLnBrk="1" hangingPunct="1">
              <a:spcBef>
                <a:spcPts val="500"/>
              </a:spcBef>
              <a:buFont typeface="Times New Roman" pitchFamily="18" charset="0"/>
              <a:buChar char="─"/>
              <a:tabLst/>
              <a:defRPr/>
            </a:pPr>
            <a:r>
              <a:rPr lang="en-US" altLang="ko-KR" sz="2000" dirty="0" smtClean="0">
                <a:solidFill>
                  <a:srgbClr val="000000"/>
                </a:solidFill>
                <a:latin typeface="+mn-lt"/>
                <a:ea typeface="+mn-ea"/>
              </a:rPr>
              <a:t>Observation during the PPDU max Time     </a:t>
            </a:r>
          </a:p>
          <a:p>
            <a:pPr marL="1143000" marR="0" lvl="2" indent="-228600" algn="l" defTabSz="449263" rtl="0" eaLnBrk="1" fontAlgn="base" latinLnBrk="1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kumimoji="0" lang="en-US" altLang="ko-KR" sz="1800" b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In 802.11 ac, </a:t>
            </a:r>
            <a:r>
              <a:rPr kumimoji="0" lang="en-US" altLang="ko-KR" sz="1800" b="0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aPPDUMaxTime</a:t>
            </a:r>
            <a:r>
              <a:rPr kumimoji="0" lang="en-US" altLang="ko-KR" sz="1800" b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is 5.484 ms 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US" altLang="ko-KR" sz="2400" b="1" i="0" u="sng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3163822"/>
            <a:ext cx="5163144" cy="3134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348" y="3143248"/>
            <a:ext cx="5404204" cy="314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Larger Channel Variation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45191" y="1714488"/>
            <a:ext cx="7770813" cy="4113213"/>
          </a:xfrm>
        </p:spPr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Channel variation of one tone per 1ms</a:t>
            </a:r>
          </a:p>
          <a:p>
            <a:pPr lvl="1">
              <a:buFont typeface="Times New Roman" pitchFamily="18" charset="0"/>
              <a:buChar char="─"/>
            </a:pPr>
            <a:r>
              <a:rPr lang="en-US" altLang="ko-KR" kern="1200" dirty="0" smtClean="0">
                <a:cs typeface="+mn-cs"/>
              </a:rPr>
              <a:t> It is possible to check that channel is very fast change in outdoor </a:t>
            </a:r>
          </a:p>
          <a:p>
            <a:pPr lvl="0">
              <a:buFont typeface="Times New Roman" pitchFamily="16" charset="0"/>
              <a:buChar char="•"/>
            </a:pPr>
            <a:endParaRPr lang="en-US" altLang="ko-KR" u="sng" dirty="0" smtClean="0">
              <a:solidFill>
                <a:srgbClr val="00B050"/>
              </a:solidFill>
            </a:endParaRPr>
          </a:p>
          <a:p>
            <a:pPr lvl="0">
              <a:buFont typeface="Times New Roman" pitchFamily="16" charset="0"/>
              <a:buChar char="•"/>
            </a:pPr>
            <a:endParaRPr lang="en-US" altLang="ko-KR" u="sng" dirty="0" smtClean="0">
              <a:solidFill>
                <a:srgbClr val="00B050"/>
              </a:solidFill>
            </a:endParaRPr>
          </a:p>
          <a:p>
            <a:pPr lvl="0">
              <a:buFont typeface="Times New Roman" pitchFamily="16" charset="0"/>
              <a:buChar char="•"/>
            </a:pPr>
            <a:endParaRPr lang="en-US" altLang="ko-KR" u="sng" dirty="0" smtClean="0">
              <a:solidFill>
                <a:srgbClr val="00B050"/>
              </a:solidFill>
            </a:endParaRPr>
          </a:p>
          <a:p>
            <a:pPr lvl="0">
              <a:buFont typeface="Times New Roman" pitchFamily="16" charset="0"/>
              <a:buChar char="•"/>
            </a:pPr>
            <a:endParaRPr lang="en-US" altLang="ko-KR" u="sng" dirty="0" smtClean="0">
              <a:solidFill>
                <a:srgbClr val="00B050"/>
              </a:solidFill>
            </a:endParaRPr>
          </a:p>
          <a:p>
            <a:pPr lvl="0">
              <a:buFont typeface="Times New Roman" pitchFamily="16" charset="0"/>
              <a:buChar char="•"/>
            </a:pPr>
            <a:endParaRPr lang="en-US" altLang="ko-KR" u="sng" dirty="0" smtClean="0">
              <a:solidFill>
                <a:srgbClr val="00B050"/>
              </a:solidFill>
            </a:endParaRPr>
          </a:p>
          <a:p>
            <a:pPr lvl="0">
              <a:buFont typeface="Times New Roman" pitchFamily="16" charset="0"/>
              <a:buChar char="•"/>
            </a:pPr>
            <a:r>
              <a:rPr lang="en-US" altLang="ko-KR" u="sng" dirty="0" smtClean="0">
                <a:solidFill>
                  <a:srgbClr val="00B050"/>
                </a:solidFill>
              </a:rPr>
              <a:t>   </a:t>
            </a:r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2857496"/>
            <a:ext cx="5164518" cy="31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010" y="2857496"/>
            <a:ext cx="5182306" cy="314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 dirty="0" smtClean="0"/>
              <a:t>Design Consideration Points for HEW </a:t>
            </a:r>
            <a:endParaRPr lang="ko-KR" altLang="en-US" sz="1200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1359782"/>
              </p:ext>
            </p:extLst>
          </p:nvPr>
        </p:nvGraphicFramePr>
        <p:xfrm>
          <a:off x="357158" y="1679070"/>
          <a:ext cx="8501121" cy="46735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2214578"/>
                <a:gridCol w="4786345"/>
              </a:tblGrid>
              <a:tr h="6069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</a:rPr>
                        <a:t>Observed features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</a:rPr>
                        <a:t>Things to</a:t>
                      </a:r>
                      <a:r>
                        <a:rPr lang="en-US" altLang="ko-KR" sz="1600" baseline="0" dirty="0" smtClean="0">
                          <a:solidFill>
                            <a:schemeClr val="bg1"/>
                          </a:solidFill>
                        </a:rPr>
                        <a:t> be resolved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</a:rPr>
                        <a:t>Enabling</a:t>
                      </a:r>
                      <a:r>
                        <a:rPr lang="en-US" altLang="ko-KR" sz="1600" baseline="0" dirty="0" smtClean="0">
                          <a:solidFill>
                            <a:schemeClr val="bg1"/>
                          </a:solidFill>
                        </a:rPr>
                        <a:t> technologies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5504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Larger</a:t>
                      </a: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 delay spread</a:t>
                      </a:r>
                      <a:endParaRPr lang="ko-KR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buFontTx/>
                        <a:buNone/>
                      </a:pPr>
                      <a:r>
                        <a:rPr lang="en-US" altLang="ko-KR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 to minimize p</a:t>
                      </a:r>
                      <a:r>
                        <a:rPr lang="en-US" altLang="ko-KR" sz="1600" dirty="0" smtClean="0"/>
                        <a:t>erformance loss due to larger inter-symbol-interference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Larger CP length by increasing CP portion versus symbol duration</a:t>
                      </a:r>
                      <a:endParaRPr lang="ko-KR" altLang="en-US" sz="1400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228600" algn="l" defTabSz="914400" rtl="0" eaLnBrk="1" latinLnBrk="1" hangingPunct="1">
                        <a:buFontTx/>
                        <a:buNone/>
                      </a:pP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Pros: Robust</a:t>
                      </a:r>
                      <a:r>
                        <a:rPr lang="en-US" altLang="ko-KR" sz="14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ness against delay spread in outdoor </a:t>
                      </a:r>
                    </a:p>
                    <a:p>
                      <a:pPr marL="0" indent="-228600" algn="l" defTabSz="914400" rtl="0" eaLnBrk="1" latinLnBrk="1" hangingPunct="1">
                        <a:buFontTx/>
                        <a:buNone/>
                      </a:pPr>
                      <a:r>
                        <a:rPr lang="en-US" altLang="ko-KR" sz="14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Cons: T</a:t>
                      </a: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hroughput loss from</a:t>
                      </a:r>
                      <a:r>
                        <a:rPr lang="en-US" altLang="ko-KR" sz="14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increased CP portion</a:t>
                      </a:r>
                      <a:endParaRPr lang="ko-KR" altLang="en-US" sz="1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99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Larger CP length </a:t>
                      </a:r>
                      <a:r>
                        <a:rPr lang="en-US" altLang="ko-KR" sz="14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 increasing FFT size </a:t>
                      </a:r>
                      <a:endParaRPr lang="ko-KR" altLang="en-US" sz="1400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228600" algn="l" defTabSz="914400" rtl="0" eaLnBrk="1" latinLnBrk="1" hangingPunct="1">
                        <a:buFontTx/>
                        <a:buNone/>
                      </a:pP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Pros: Robustness against delay spread in outdoor and no</a:t>
                      </a:r>
                      <a:r>
                        <a:rPr lang="en-US" altLang="ko-KR" sz="14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direct throughput loss</a:t>
                      </a:r>
                      <a:endParaRPr lang="en-US" altLang="ko-KR" sz="14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228600" algn="l" defTabSz="914400" rtl="0" eaLnBrk="1" latinLnBrk="1" hangingPunct="1">
                        <a:buFontTx/>
                        <a:buNone/>
                      </a:pP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Cons: Possible impact on PPDU design</a:t>
                      </a:r>
                      <a:r>
                        <a:rPr lang="en-US" altLang="ko-KR" sz="14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 diff. OFDM numerology </a:t>
                      </a:r>
                      <a:endParaRPr lang="ko-KR" altLang="en-US" sz="14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5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Larger channel variation</a:t>
                      </a:r>
                      <a:endParaRPr lang="ko-KR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algn="l" defTabSz="914400" rtl="0" eaLnBrk="1" latinLnBrk="1" hangingPunct="1">
                        <a:lnSpc>
                          <a:spcPct val="110000"/>
                        </a:lnSpc>
                        <a:buFontTx/>
                        <a:buNone/>
                      </a:pPr>
                      <a:r>
                        <a:rPr lang="en-US" altLang="ko-KR" sz="1600" kern="1200" baseline="0" dirty="0" smtClean="0">
                          <a:solidFill>
                            <a:schemeClr val="tx1"/>
                          </a:solidFill>
                        </a:rPr>
                        <a:t>Need to compensate performance loss due to distorted channel information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estimation</a:t>
                      </a:r>
                      <a:r>
                        <a:rPr lang="en-US" altLang="ko-KR" sz="14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improvement</a:t>
                      </a:r>
                    </a:p>
                    <a:p>
                      <a:pPr marL="0" marR="0" indent="-2286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Accurate channel estimation (e.g. pilot, </a:t>
                      </a:r>
                      <a:r>
                        <a:rPr lang="en-US" altLang="ko-KR" sz="1400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midamble</a:t>
                      </a: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 feedback improvement</a:t>
                      </a:r>
                    </a:p>
                    <a:p>
                      <a:pPr marL="0" indent="-228600" algn="l" defTabSz="914400" rtl="0" eaLnBrk="1" latinLnBrk="1" hangingPunct="1">
                        <a:buFontTx/>
                        <a:buNone/>
                      </a:pP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Efficient feedback (e.g. Effective SINR</a:t>
                      </a:r>
                      <a:r>
                        <a:rPr lang="en-US" altLang="ko-KR" sz="14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(ESINR) feedback, </a:t>
                      </a: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based channel information, fast</a:t>
                      </a:r>
                      <a:r>
                        <a:rPr lang="en-US" altLang="ko-KR" sz="14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feedback channel</a:t>
                      </a:r>
                      <a:r>
                        <a:rPr lang="en-US" altLang="ko-KR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-228600" algn="l" defTabSz="914400" rtl="0" eaLnBrk="1" latinLnBrk="1" hangingPunct="1">
                        <a:buFont typeface="Arial" pitchFamily="34" charset="0"/>
                        <a:buChar char="•"/>
                      </a:pPr>
                      <a:r>
                        <a:rPr lang="en-US" altLang="ko-KR" sz="1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Techniques</a:t>
                      </a:r>
                      <a:r>
                        <a:rPr lang="en-US" altLang="ko-KR" sz="14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mitigate fading</a:t>
                      </a:r>
                    </a:p>
                    <a:p>
                      <a:pPr marL="0" indent="-228600" algn="l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4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Enhancement of link quality (e.g. effective error correction and retransmission mechanism) </a:t>
                      </a:r>
                      <a:endParaRPr lang="ko-KR" altLang="en-US" sz="14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Performance result for just increasing CP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</a:t>
            </a:r>
            <a:r>
              <a:rPr lang="en-GB" dirty="0" smtClean="0"/>
              <a:t>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60000"/>
            <a:ext cx="4320000" cy="325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2160000"/>
            <a:ext cx="4320000" cy="324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 smtClean="0"/>
              <a:t>Channel Model</a:t>
            </a:r>
            <a:endParaRPr lang="en-US" dirty="0"/>
          </a:p>
        </p:txBody>
      </p:sp>
      <p:graphicFrame>
        <p:nvGraphicFramePr>
          <p:cNvPr id="7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13073"/>
          <a:ext cx="8115328" cy="4173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726"/>
                <a:gridCol w="3357616"/>
                <a:gridCol w="2285986"/>
              </a:tblGrid>
              <a:tr h="42909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Scenario</a:t>
                      </a:r>
                      <a:endParaRPr lang="ko-KR" alt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UMa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909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LoS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NLoS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Delay Spread (log</a:t>
                      </a:r>
                      <a:r>
                        <a:rPr lang="en-US" altLang="ko-KR" sz="1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(s))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(-7.03,0.66)</a:t>
                      </a:r>
                      <a:r>
                        <a:rPr lang="en-US" altLang="ko-KR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(-6.44,0.39)</a:t>
                      </a:r>
                      <a:r>
                        <a:rPr lang="en-US" altLang="ko-KR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K-factor (K) (dB)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(9,3.5)</a:t>
                      </a:r>
                      <a:r>
                        <a:rPr lang="en-US" altLang="ko-KR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Delay distribution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Exp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Exp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Delay scaling parameter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Number of cluster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 cluster</a:t>
                      </a:r>
                      <a:r>
                        <a:rPr lang="en-US" altLang="ko-K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shadowing std </a:t>
                      </a:r>
                      <a:r>
                        <a:rPr lang="el-GR" altLang="ko-K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ζ</a:t>
                      </a:r>
                      <a:r>
                        <a:rPr lang="en-US" altLang="ko-K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(dB)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0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LoS</a:t>
                      </a:r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probability as a function of distance,</a:t>
                      </a:r>
                      <a:r>
                        <a:rPr lang="en-US" altLang="ko-K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d(m)</a:t>
                      </a:r>
                      <a:endParaRPr lang="ko-KR" alt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5130816"/>
            <a:ext cx="2498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2302" y="5359415"/>
            <a:ext cx="2998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7544" y="569073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(</a:t>
            </a:r>
            <a:r>
              <a:rPr lang="el-GR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SNR evaluation, we assume noise figure 5dB, cable loss 2dB, signal power 1W for 20MHz.</a:t>
            </a:r>
          </a:p>
          <a:p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page 30-41 of reference [2]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Model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714348" y="1428736"/>
          <a:ext cx="7643867" cy="4286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2942"/>
                <a:gridCol w="714380"/>
                <a:gridCol w="2643206"/>
                <a:gridCol w="1000132"/>
                <a:gridCol w="2643207"/>
              </a:tblGrid>
              <a:tr h="1124159">
                <a:tc gridSpan="2"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Scenario</a:t>
                      </a:r>
                      <a:endParaRPr lang="ko-KR" sz="1400" b="1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260" marR="6826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kern="100" dirty="0">
                          <a:latin typeface="+mn-lt"/>
                        </a:rPr>
                        <a:t>Path loss (dB</a:t>
                      </a:r>
                      <a:r>
                        <a:rPr lang="en-US" sz="1400" kern="100" dirty="0" smtClean="0">
                          <a:latin typeface="+mn-lt"/>
                        </a:rPr>
                        <a:t>)</a:t>
                      </a:r>
                      <a:r>
                        <a:rPr lang="en-US" sz="1400" kern="100" dirty="0">
                          <a:latin typeface="+mn-lt"/>
                        </a:rPr>
                        <a:t/>
                      </a:r>
                      <a:br>
                        <a:rPr lang="en-US" sz="1400" kern="100" dirty="0">
                          <a:latin typeface="+mn-lt"/>
                        </a:rPr>
                      </a:br>
                      <a:r>
                        <a:rPr lang="en-US" sz="1400" kern="100" dirty="0">
                          <a:latin typeface="+mn-lt"/>
                        </a:rPr>
                        <a:t>Note: </a:t>
                      </a:r>
                      <a:r>
                        <a:rPr lang="en-US" sz="1400" kern="100" dirty="0" err="1">
                          <a:latin typeface="+mn-lt"/>
                        </a:rPr>
                        <a:t>fc</a:t>
                      </a:r>
                      <a:r>
                        <a:rPr lang="en-US" sz="1400" kern="100" dirty="0">
                          <a:latin typeface="+mn-lt"/>
                        </a:rPr>
                        <a:t> is given in GHz </a:t>
                      </a:r>
                      <a:endParaRPr lang="en-US" sz="1400" kern="100" dirty="0" smtClean="0">
                        <a:latin typeface="+mn-lt"/>
                      </a:endParaRPr>
                    </a:p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kern="100" dirty="0" smtClean="0">
                          <a:latin typeface="+mn-lt"/>
                        </a:rPr>
                        <a:t>and </a:t>
                      </a:r>
                      <a:r>
                        <a:rPr lang="en-US" sz="1400" kern="100" dirty="0">
                          <a:latin typeface="+mn-lt"/>
                        </a:rPr>
                        <a:t>distance in m!</a:t>
                      </a:r>
                      <a:endParaRPr lang="ko-KR" sz="1400" b="1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260" marR="6826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Shadow </a:t>
                      </a:r>
                      <a:endParaRPr lang="fr-FR" sz="1400" kern="100" dirty="0" smtClean="0">
                        <a:latin typeface="+mn-lt"/>
                      </a:endParaRPr>
                    </a:p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 smtClean="0">
                          <a:latin typeface="+mn-lt"/>
                        </a:rPr>
                        <a:t>fading </a:t>
                      </a:r>
                      <a:r>
                        <a:rPr lang="fr-FR" sz="1400" kern="100" dirty="0">
                          <a:latin typeface="+mn-lt"/>
                        </a:rPr>
                        <a:t>std </a:t>
                      </a:r>
                      <a:endParaRPr lang="fr-FR" sz="1400" kern="100" dirty="0" smtClean="0">
                        <a:latin typeface="+mn-lt"/>
                      </a:endParaRPr>
                    </a:p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 smtClean="0">
                          <a:latin typeface="+mn-lt"/>
                        </a:rPr>
                        <a:t>(</a:t>
                      </a:r>
                      <a:r>
                        <a:rPr lang="fr-FR" sz="1400" kern="100" dirty="0">
                          <a:latin typeface="+mn-lt"/>
                        </a:rPr>
                        <a:t>dB)</a:t>
                      </a:r>
                      <a:endParaRPr lang="ko-KR" sz="1400" b="1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260" marR="6826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kern="100" dirty="0">
                          <a:latin typeface="+mn-lt"/>
                        </a:rPr>
                        <a:t>Applicability range, </a:t>
                      </a:r>
                      <a:endParaRPr lang="en-US" sz="1400" kern="100" dirty="0" smtClean="0">
                        <a:latin typeface="+mn-lt"/>
                      </a:endParaRPr>
                    </a:p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kern="100" dirty="0" smtClean="0">
                          <a:latin typeface="+mn-lt"/>
                        </a:rPr>
                        <a:t>antenna </a:t>
                      </a:r>
                      <a:r>
                        <a:rPr lang="en-US" sz="1400" kern="100" dirty="0">
                          <a:latin typeface="+mn-lt"/>
                        </a:rPr>
                        <a:t>height default values</a:t>
                      </a:r>
                      <a:endParaRPr lang="ko-KR" sz="1400" b="1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260" marR="68260" marT="0" marB="0" anchor="ctr"/>
                </a:tc>
              </a:tr>
              <a:tr h="710266">
                <a:tc rowSpan="3"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Urban Macro (UMa)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LoS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altLang="ko-KR" sz="1400" kern="100" dirty="0" smtClean="0">
                          <a:latin typeface="+mn-lt"/>
                        </a:rPr>
                        <a:t>PL = 22.0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(d) + 28.0 + 20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(f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c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 </a:t>
                      </a:r>
                      <a:endParaRPr lang="ko-KR" alt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fr-FR" sz="1400" kern="1200" dirty="0" smtClean="0">
                          <a:latin typeface="+mn-lt"/>
                          <a:sym typeface="Symbol"/>
                        </a:rPr>
                        <a:t>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 </a:t>
                      </a:r>
                      <a:r>
                        <a:rPr lang="fr-FR" sz="1400" kern="1200" dirty="0" smtClean="0">
                          <a:latin typeface="+mn-lt"/>
                        </a:rPr>
                        <a:t>= 4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altLang="ko-KR" sz="1400" kern="100" dirty="0" smtClean="0">
                          <a:latin typeface="+mn-lt"/>
                        </a:rPr>
                        <a:t>10m&lt; d</a:t>
                      </a:r>
                      <a:r>
                        <a:rPr lang="en-US" altLang="ko-KR" sz="1400" kern="100" baseline="-25000" dirty="0" smtClean="0">
                          <a:latin typeface="+mn-lt"/>
                        </a:rPr>
                        <a:t>1</a:t>
                      </a:r>
                      <a:r>
                        <a:rPr lang="en-US" altLang="ko-KR" sz="1400" kern="100" dirty="0" smtClean="0">
                          <a:latin typeface="+mn-lt"/>
                        </a:rPr>
                        <a:t> &lt; </a:t>
                      </a:r>
                      <a:r>
                        <a:rPr lang="en-US" altLang="ko-KR" sz="1400" kern="100" dirty="0" err="1" smtClean="0">
                          <a:latin typeface="+mn-lt"/>
                        </a:rPr>
                        <a:t>d′</a:t>
                      </a:r>
                      <a:r>
                        <a:rPr lang="en-US" altLang="ko-KR" sz="1400" kern="100" baseline="-25000" dirty="0" err="1" smtClean="0">
                          <a:latin typeface="+mn-lt"/>
                        </a:rPr>
                        <a:t>BP</a:t>
                      </a:r>
                      <a:r>
                        <a:rPr lang="en-US" altLang="ko-KR" sz="1400" kern="100" baseline="30000" dirty="0" smtClean="0">
                          <a:latin typeface="+mn-lt"/>
                        </a:rPr>
                        <a:t> (1)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71026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altLang="ko-KR" sz="1400" kern="100" dirty="0" smtClean="0">
                          <a:latin typeface="+mn-lt"/>
                        </a:rPr>
                        <a:t>PL = 40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(d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 + 7.8 – 18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(h′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BS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 –18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(h′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UT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 + 2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(f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c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</a:t>
                      </a:r>
                      <a:endParaRPr lang="ko-KR" alt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altLang="ko-KR" sz="1400" kern="100" dirty="0" err="1" smtClean="0">
                          <a:latin typeface="+mn-lt"/>
                        </a:rPr>
                        <a:t>d′</a:t>
                      </a:r>
                      <a:r>
                        <a:rPr lang="en-US" altLang="ko-KR" sz="1400" kern="100" baseline="-25000" dirty="0" err="1" smtClean="0">
                          <a:latin typeface="+mn-lt"/>
                        </a:rPr>
                        <a:t>BP</a:t>
                      </a:r>
                      <a:r>
                        <a:rPr lang="en-US" altLang="ko-KR" sz="1400" kern="100" dirty="0" smtClean="0">
                          <a:latin typeface="+mn-lt"/>
                        </a:rPr>
                        <a:t> &lt; d</a:t>
                      </a:r>
                      <a:r>
                        <a:rPr lang="en-US" altLang="ko-KR" sz="1400" kern="100" baseline="-25000" dirty="0" smtClean="0">
                          <a:latin typeface="+mn-lt"/>
                        </a:rPr>
                        <a:t>1</a:t>
                      </a:r>
                      <a:r>
                        <a:rPr lang="en-US" altLang="ko-KR" sz="1400" kern="100" dirty="0" smtClean="0">
                          <a:latin typeface="+mn-lt"/>
                        </a:rPr>
                        <a:t> &lt; 5 000 m</a:t>
                      </a:r>
                      <a:r>
                        <a:rPr lang="en-US" altLang="ko-KR" sz="1400" kern="100" baseline="30000" dirty="0" smtClean="0">
                          <a:latin typeface="+mn-lt"/>
                        </a:rPr>
                        <a:t>(1)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7415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NLoS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fr-FR" sz="1400" kern="1200" dirty="0" smtClean="0">
                          <a:latin typeface="+mn-lt"/>
                        </a:rPr>
                        <a:t>PL = 161.04 – 7.1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(W) + 7.5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(h) </a:t>
                      </a:r>
                      <a:br>
                        <a:rPr lang="fr-FR" sz="1400" kern="1200" dirty="0" smtClean="0">
                          <a:latin typeface="+mn-lt"/>
                        </a:rPr>
                      </a:br>
                      <a:r>
                        <a:rPr lang="fr-FR" sz="1400" kern="1200" dirty="0" smtClean="0">
                          <a:latin typeface="+mn-lt"/>
                        </a:rPr>
                        <a:t>– (24.37 – 3.7(h/h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BS</a:t>
                      </a:r>
                      <a:r>
                        <a:rPr lang="fr-FR" sz="1400" kern="1200" dirty="0" smtClean="0">
                          <a:latin typeface="+mn-lt"/>
                        </a:rPr>
                        <a:t>)</a:t>
                      </a:r>
                      <a:r>
                        <a:rPr lang="fr-FR" sz="1400" kern="1200" baseline="30000" dirty="0" smtClean="0">
                          <a:latin typeface="+mn-lt"/>
                        </a:rPr>
                        <a:t>2</a:t>
                      </a:r>
                      <a:r>
                        <a:rPr lang="fr-FR" sz="1400" kern="1200" dirty="0" smtClean="0">
                          <a:latin typeface="+mn-lt"/>
                        </a:rPr>
                        <a:t>)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(h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BS</a:t>
                      </a:r>
                      <a:r>
                        <a:rPr lang="fr-FR" sz="1400" kern="1200" dirty="0" smtClean="0">
                          <a:latin typeface="+mn-lt"/>
                        </a:rPr>
                        <a:t>) </a:t>
                      </a:r>
                      <a:br>
                        <a:rPr lang="fr-FR" sz="1400" kern="1200" dirty="0" smtClean="0">
                          <a:latin typeface="+mn-lt"/>
                        </a:rPr>
                      </a:br>
                      <a:r>
                        <a:rPr lang="fr-FR" sz="1400" kern="1200" dirty="0" smtClean="0">
                          <a:latin typeface="+mn-lt"/>
                        </a:rPr>
                        <a:t>+ (43.42 – 3.1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(h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BS</a:t>
                      </a:r>
                      <a:r>
                        <a:rPr lang="fr-FR" sz="1400" kern="1200" dirty="0" smtClean="0">
                          <a:latin typeface="+mn-lt"/>
                        </a:rPr>
                        <a:t>)) (log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(d) </a:t>
                      </a:r>
                      <a:r>
                        <a:rPr lang="fr-FR" sz="1400" kern="1200" dirty="0" smtClean="0">
                          <a:latin typeface="+mn-lt"/>
                          <a:sym typeface="Symbol"/>
                        </a:rPr>
                        <a:t></a:t>
                      </a:r>
                      <a:r>
                        <a:rPr lang="fr-FR" sz="1400" kern="1200" dirty="0" smtClean="0">
                          <a:latin typeface="+mn-lt"/>
                        </a:rPr>
                        <a:t> 3) +</a:t>
                      </a:r>
                      <a:endParaRPr lang="ko-KR" altLang="en-US" sz="1400" kern="1200" dirty="0" smtClean="0">
                        <a:latin typeface="+mn-lt"/>
                      </a:endParaRPr>
                    </a:p>
                    <a:p>
                      <a:r>
                        <a:rPr lang="fr-FR" sz="1400" kern="1200" dirty="0" smtClean="0">
                          <a:latin typeface="+mn-lt"/>
                        </a:rPr>
                        <a:t>20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(f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c</a:t>
                      </a:r>
                      <a:r>
                        <a:rPr lang="fr-FR" sz="1400" kern="1200" dirty="0" smtClean="0">
                          <a:latin typeface="+mn-lt"/>
                        </a:rPr>
                        <a:t>) – (3.2 (log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(11.75 h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UT</a:t>
                      </a:r>
                      <a:r>
                        <a:rPr lang="fr-FR" sz="1400" kern="1200" dirty="0" smtClean="0">
                          <a:latin typeface="+mn-lt"/>
                        </a:rPr>
                        <a:t>))</a:t>
                      </a:r>
                      <a:r>
                        <a:rPr lang="fr-FR" sz="1400" kern="1200" baseline="30000" dirty="0" smtClean="0">
                          <a:latin typeface="+mn-lt"/>
                        </a:rPr>
                        <a:t>2</a:t>
                      </a:r>
                      <a:r>
                        <a:rPr lang="fr-FR" sz="1400" kern="1200" dirty="0" smtClean="0">
                          <a:latin typeface="+mn-lt"/>
                        </a:rPr>
                        <a:t> </a:t>
                      </a:r>
                      <a:r>
                        <a:rPr lang="fr-FR" sz="1400" kern="1200" dirty="0" smtClean="0">
                          <a:latin typeface="+mn-lt"/>
                          <a:sym typeface="Symbol"/>
                        </a:rPr>
                        <a:t></a:t>
                      </a:r>
                      <a:r>
                        <a:rPr lang="fr-FR" sz="1400" kern="1200" dirty="0" smtClean="0">
                          <a:latin typeface="+mn-lt"/>
                        </a:rPr>
                        <a:t> 4.97)</a:t>
                      </a:r>
                      <a:endParaRPr lang="en-US" sz="1400" i="1" kern="100" dirty="0" smtClean="0">
                        <a:latin typeface="+mn-lt"/>
                        <a:ea typeface="MS Mincho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fr-FR" sz="1400" kern="1200" dirty="0" smtClean="0">
                          <a:latin typeface="+mn-lt"/>
                          <a:sym typeface="Symbol"/>
                        </a:rPr>
                        <a:t>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 </a:t>
                      </a:r>
                      <a:r>
                        <a:rPr lang="fr-FR" sz="1400" kern="1200" dirty="0" smtClean="0">
                          <a:latin typeface="+mn-lt"/>
                        </a:rPr>
                        <a:t>= 6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 smtClean="0">
                          <a:latin typeface="+mn-lt"/>
                        </a:rPr>
                        <a:t>10 m &lt; d &lt; 5 000 m</a:t>
                      </a:r>
                      <a:endParaRPr lang="ko-KR" altLang="en-US" sz="1400" dirty="0" smtClean="0">
                        <a:latin typeface="+mn-lt"/>
                      </a:endParaRP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 smtClean="0">
                          <a:latin typeface="+mn-lt"/>
                        </a:rPr>
                        <a:t>h = avg. building height (20 m)</a:t>
                      </a:r>
                      <a:br>
                        <a:rPr lang="en-US" sz="1400" dirty="0" smtClean="0">
                          <a:latin typeface="+mn-lt"/>
                        </a:rPr>
                      </a:br>
                      <a:r>
                        <a:rPr lang="en-US" sz="1400" dirty="0" smtClean="0">
                          <a:latin typeface="+mn-lt"/>
                        </a:rPr>
                        <a:t>W = street width (20 m)</a:t>
                      </a:r>
                      <a:endParaRPr lang="ko-KR" altLang="en-US" sz="1400" dirty="0" smtClean="0">
                        <a:latin typeface="+mn-lt"/>
                      </a:endParaRP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 err="1" smtClean="0">
                          <a:latin typeface="+mn-lt"/>
                        </a:rPr>
                        <a:t>h</a:t>
                      </a:r>
                      <a:r>
                        <a:rPr lang="en-US" sz="1400" baseline="-25000" dirty="0" err="1" smtClean="0">
                          <a:latin typeface="+mn-lt"/>
                        </a:rPr>
                        <a:t>BS</a:t>
                      </a:r>
                      <a:r>
                        <a:rPr lang="en-US" sz="1400" dirty="0" smtClean="0">
                          <a:latin typeface="+mn-lt"/>
                        </a:rPr>
                        <a:t> =  25 m, </a:t>
                      </a:r>
                      <a:r>
                        <a:rPr lang="en-US" sz="1400" dirty="0" err="1" smtClean="0">
                          <a:latin typeface="+mn-lt"/>
                        </a:rPr>
                        <a:t>h</a:t>
                      </a:r>
                      <a:r>
                        <a:rPr lang="en-US" sz="1400" baseline="-25000" dirty="0" err="1" smtClean="0">
                          <a:latin typeface="+mn-lt"/>
                        </a:rPr>
                        <a:t>UT</a:t>
                      </a:r>
                      <a:r>
                        <a:rPr lang="en-US" sz="1400" baseline="-25000" dirty="0" smtClean="0"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latin typeface="+mn-lt"/>
                        </a:rPr>
                        <a:t> = 1.5 m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42910" y="6111737"/>
            <a:ext cx="7786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altLang="ko-KR" sz="1400" dirty="0" err="1" smtClean="0">
                <a:solidFill>
                  <a:schemeClr val="tx1"/>
                </a:solidFill>
              </a:rPr>
              <a:t>h</a:t>
            </a:r>
            <a:r>
              <a:rPr lang="en-US" altLang="ko-KR" sz="14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altLang="ko-KR" sz="1400" dirty="0" smtClean="0">
                <a:solidFill>
                  <a:schemeClr val="tx1"/>
                </a:solidFill>
              </a:rPr>
              <a:t> =  25 m,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h</a:t>
            </a:r>
            <a:r>
              <a:rPr lang="en-US" altLang="ko-KR" sz="1400" baseline="-25000" dirty="0" err="1" smtClean="0">
                <a:solidFill>
                  <a:schemeClr val="tx1"/>
                </a:solidFill>
              </a:rPr>
              <a:t>UT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= 1.5 m, </a:t>
            </a:r>
            <a:r>
              <a:rPr lang="en-US" sz="1400" dirty="0" err="1" smtClean="0">
                <a:solidFill>
                  <a:schemeClr val="tx1"/>
                </a:solidFill>
              </a:rPr>
              <a:t>d′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BP</a:t>
            </a:r>
            <a:r>
              <a:rPr lang="en-US" sz="1400" baseline="300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chemeClr val="tx1"/>
                </a:solidFill>
              </a:rPr>
              <a:t>= 4 </a:t>
            </a:r>
            <a:r>
              <a:rPr lang="en-US" sz="1400" dirty="0" err="1" smtClean="0">
                <a:solidFill>
                  <a:schemeClr val="tx1"/>
                </a:solidFill>
              </a:rPr>
              <a:t>h′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h′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UT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f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400" dirty="0" smtClean="0">
                <a:solidFill>
                  <a:schemeClr val="tx1"/>
                </a:solidFill>
              </a:rPr>
              <a:t>/c, </a:t>
            </a:r>
            <a:r>
              <a:rPr lang="en-US" sz="1400" dirty="0" err="1" smtClean="0">
                <a:solidFill>
                  <a:schemeClr val="tx1"/>
                </a:solidFill>
              </a:rPr>
              <a:t>h′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h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sz="1400" dirty="0" smtClean="0">
                <a:solidFill>
                  <a:schemeClr val="tx1"/>
                </a:solidFill>
              </a:rPr>
              <a:t> – 1.0 m, </a:t>
            </a:r>
            <a:r>
              <a:rPr lang="en-US" sz="1400" dirty="0" err="1" smtClean="0">
                <a:solidFill>
                  <a:schemeClr val="tx1"/>
                </a:solidFill>
              </a:rPr>
              <a:t>h′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UT</a:t>
            </a:r>
            <a:r>
              <a:rPr lang="en-US" sz="1400" dirty="0" smtClean="0">
                <a:solidFill>
                  <a:schemeClr val="tx1"/>
                </a:solidFill>
              </a:rPr>
              <a:t> = </a:t>
            </a:r>
            <a:r>
              <a:rPr lang="en-US" sz="1400" dirty="0" err="1" smtClean="0">
                <a:solidFill>
                  <a:schemeClr val="tx1"/>
                </a:solidFill>
              </a:rPr>
              <a:t>h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UT</a:t>
            </a:r>
            <a:r>
              <a:rPr lang="en-US" sz="1400" dirty="0" smtClean="0">
                <a:solidFill>
                  <a:schemeClr val="tx1"/>
                </a:solidFill>
              </a:rPr>
              <a:t> – 1.0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 smtClean="0"/>
              <a:t>Delay profile vs. CP length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altLang="ko-KR" dirty="0" smtClean="0"/>
              <a:t>And we need to have proper </a:t>
            </a:r>
            <a:r>
              <a:rPr lang="en-US" altLang="ko-KR" dirty="0" smtClean="0">
                <a:solidFill>
                  <a:schemeClr val="tx1"/>
                </a:solidFill>
              </a:rPr>
              <a:t>modeling on </a:t>
            </a:r>
            <a:r>
              <a:rPr lang="en-US" altLang="ko-KR" dirty="0" smtClean="0"/>
              <a:t>how channel and CP impact performance.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dirty="0" smtClean="0"/>
              <a:t>One of possible modeling is as follows [4]:</a:t>
            </a:r>
          </a:p>
          <a:p>
            <a:pPr>
              <a:buFont typeface="Times New Roman" pitchFamily="16" charset="0"/>
              <a:buChar char="•"/>
            </a:pPr>
            <a:endParaRPr lang="en-US" altLang="ko-KR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endParaRPr kumimoji="1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3501008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i="1" dirty="0" smtClean="0">
                <a:solidFill>
                  <a:schemeClr val="tx1"/>
                </a:solidFill>
              </a:rPr>
              <a:t>T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FFT</a:t>
            </a:r>
            <a:r>
              <a:rPr lang="en-US" altLang="ko-KR" sz="1800" dirty="0" smtClean="0">
                <a:solidFill>
                  <a:schemeClr val="tx1"/>
                </a:solidFill>
              </a:rPr>
              <a:t> is FFT period </a:t>
            </a:r>
          </a:p>
          <a:p>
            <a:r>
              <a:rPr lang="en-US" altLang="ko-KR" sz="1800" i="1" dirty="0" smtClean="0">
                <a:solidFill>
                  <a:schemeClr val="tx1"/>
                </a:solidFill>
              </a:rPr>
              <a:t>CP</a:t>
            </a:r>
            <a:r>
              <a:rPr lang="en-US" altLang="ko-KR" sz="1800" dirty="0" smtClean="0">
                <a:solidFill>
                  <a:schemeClr val="tx1"/>
                </a:solidFill>
              </a:rPr>
              <a:t> is CP period</a:t>
            </a:r>
          </a:p>
          <a:p>
            <a:r>
              <a:rPr lang="en-US" altLang="ko-KR" sz="1800" dirty="0" smtClean="0">
                <a:solidFill>
                  <a:schemeClr val="tx1"/>
                </a:solidFill>
              </a:rPr>
              <a:t>|</a:t>
            </a:r>
            <a:r>
              <a:rPr lang="el-GR" altLang="ko-KR" sz="1800" i="1" dirty="0" smtClean="0">
                <a:solidFill>
                  <a:schemeClr val="tx1"/>
                </a:solidFill>
              </a:rPr>
              <a:t>α</a:t>
            </a:r>
            <a:r>
              <a:rPr lang="en-US" altLang="ko-KR" sz="1800" i="1" baseline="-25000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|</a:t>
            </a:r>
            <a:r>
              <a:rPr lang="en-US" altLang="ko-KR" sz="1800" baseline="30000" dirty="0" smtClean="0">
                <a:solidFill>
                  <a:schemeClr val="tx1"/>
                </a:solidFill>
              </a:rPr>
              <a:t>2</a:t>
            </a:r>
            <a:r>
              <a:rPr lang="en-US" altLang="ko-KR" sz="1800" dirty="0" smtClean="0">
                <a:solidFill>
                  <a:schemeClr val="tx1"/>
                </a:solidFill>
              </a:rPr>
              <a:t> is power of </a:t>
            </a:r>
            <a:r>
              <a:rPr lang="en-US" altLang="ko-KR" sz="1800" i="1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-</a:t>
            </a:r>
            <a:r>
              <a:rPr lang="en-US" altLang="ko-KR" sz="1800" dirty="0" err="1" smtClean="0">
                <a:solidFill>
                  <a:schemeClr val="tx1"/>
                </a:solidFill>
              </a:rPr>
              <a:t>th</a:t>
            </a:r>
            <a:r>
              <a:rPr lang="en-US" altLang="ko-KR" sz="1800" dirty="0" smtClean="0">
                <a:solidFill>
                  <a:schemeClr val="tx1"/>
                </a:solidFill>
              </a:rPr>
              <a:t> tap</a:t>
            </a:r>
          </a:p>
          <a:p>
            <a:r>
              <a:rPr lang="en-US" altLang="ko-KR" sz="1800" i="1" dirty="0" err="1" smtClean="0">
                <a:solidFill>
                  <a:schemeClr val="tx1"/>
                </a:solidFill>
              </a:rPr>
              <a:t>τ</a:t>
            </a:r>
            <a:r>
              <a:rPr lang="en-US" altLang="ko-KR" sz="1800" i="1" baseline="-25000" dirty="0" err="1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 is delay of </a:t>
            </a:r>
            <a:r>
              <a:rPr lang="en-US" altLang="ko-KR" sz="1800" i="1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-</a:t>
            </a:r>
            <a:r>
              <a:rPr lang="en-US" altLang="ko-KR" sz="1800" dirty="0" err="1" smtClean="0">
                <a:solidFill>
                  <a:schemeClr val="tx1"/>
                </a:solidFill>
              </a:rPr>
              <a:t>th</a:t>
            </a:r>
            <a:r>
              <a:rPr lang="en-US" altLang="ko-KR" sz="1800" dirty="0" smtClean="0">
                <a:solidFill>
                  <a:schemeClr val="tx1"/>
                </a:solidFill>
              </a:rPr>
              <a:t> tap including OFDM symbol timing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229200"/>
            <a:ext cx="7614463" cy="720080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501008"/>
            <a:ext cx="4416491" cy="1152128"/>
          </a:xfrm>
          <a:prstGeom prst="rect">
            <a:avLst/>
          </a:prstGeom>
          <a:noFill/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 smtClean="0"/>
              <a:t>Delay profile vs. CP length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altLang="ko-KR" dirty="0" smtClean="0"/>
              <a:t>Modified SINR by equations in previous slide matches performance of without ISI</a:t>
            </a:r>
          </a:p>
          <a:p>
            <a:pPr>
              <a:buFont typeface="Times New Roman" pitchFamily="16" charset="0"/>
              <a:buChar char="•"/>
            </a:pPr>
            <a:endParaRPr lang="en-US" altLang="ko-KR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endParaRPr kumimoji="1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pic>
        <p:nvPicPr>
          <p:cNvPr id="15" name="그림 14" descr="ISI_Test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6216" y="2901684"/>
            <a:ext cx="4320000" cy="347964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 for Slide </a:t>
            </a:r>
            <a:r>
              <a:rPr lang="en-US" altLang="ko-KR" dirty="0" smtClean="0">
                <a:solidFill>
                  <a:schemeClr val="tx1"/>
                </a:solidFill>
              </a:rPr>
              <a:t>7 and 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611560" y="1857364"/>
          <a:ext cx="7848872" cy="4369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1440160"/>
                <a:gridCol w="1512168"/>
                <a:gridCol w="1512168"/>
                <a:gridCol w="1512168"/>
              </a:tblGrid>
              <a:tr h="373493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FFT1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FFT2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FFT4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FFT8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3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FFT size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512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3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Used</a:t>
                      </a:r>
                      <a:r>
                        <a:rPr lang="en-US" altLang="ko-KR" sz="1400" baseline="0" dirty="0" smtClean="0"/>
                        <a:t> data subcarriers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416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3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</a:t>
                      </a:r>
                      <a:r>
                        <a:rPr lang="en-US" altLang="ko-KR" sz="1400" baseline="0" dirty="0" smtClean="0"/>
                        <a:t> length with CP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32us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3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CP</a:t>
                      </a:r>
                      <a:r>
                        <a:rPr lang="en-US" altLang="ko-KR" sz="1400" baseline="0" dirty="0" smtClean="0"/>
                        <a:t> length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0.8us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1.6us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3.2us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6.4us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3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Center frequency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2.4GHz/5GHz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34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Bandwidth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20MHz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34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Channel model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UMa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u="sng" baseline="0" dirty="0" smtClean="0">
                          <a:solidFill>
                            <a:srgbClr val="FF0000"/>
                          </a:solidFill>
                        </a:rPr>
                        <a:t>3km/h</a:t>
                      </a:r>
                      <a:endParaRPr lang="en-US" altLang="ko-KR" sz="1400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34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Packet structure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Preamble +Data frame</a:t>
                      </a:r>
                      <a:endParaRPr lang="en-US" altLang="ko-KR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3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Preamble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L-STF/LTF/SIG+VHT-SIG-A/STF/LTF/SIG-B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=40 us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349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Data frame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SERVICE(2bytes) +MAC header(40bytes) +Data +Tail(6bits) +Padding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(Data =8kbyte)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includes PHY considerations for HEW     development especially for Outdoor Environment.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HTTP traffic [4]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981200"/>
            <a:ext cx="3884613" cy="4113213"/>
          </a:xfrm>
        </p:spPr>
        <p:txBody>
          <a:bodyPr>
            <a:normAutofit fontScale="92500"/>
          </a:bodyPr>
          <a:lstStyle/>
          <a:p>
            <a:r>
              <a:rPr lang="en-US" altLang="ko-KR" b="0" dirty="0" smtClean="0"/>
              <a:t>Main Object Size (Truncated Lognormal: </a:t>
            </a:r>
            <a:r>
              <a:rPr lang="el-GR" altLang="ko-KR" b="0" dirty="0" smtClean="0"/>
              <a:t>μ</a:t>
            </a:r>
            <a:r>
              <a:rPr lang="en-US" altLang="ko-KR" b="0" dirty="0" smtClean="0"/>
              <a:t>=8.37, </a:t>
            </a:r>
            <a:r>
              <a:rPr lang="el-GR" altLang="ko-KR" b="0" dirty="0" smtClean="0"/>
              <a:t>σ</a:t>
            </a:r>
            <a:r>
              <a:rPr lang="en-US" altLang="ko-KR" b="0" dirty="0" smtClean="0"/>
              <a:t>=1.37, Min=100byte, Max=2Mbyte)</a:t>
            </a:r>
          </a:p>
          <a:p>
            <a:r>
              <a:rPr lang="en-US" altLang="ko-KR" b="0" dirty="0" smtClean="0"/>
              <a:t>Embedded Object Size (Truncated Lognormal: </a:t>
            </a:r>
            <a:r>
              <a:rPr lang="el-GR" altLang="ko-KR" b="0" dirty="0" smtClean="0"/>
              <a:t>μ</a:t>
            </a:r>
            <a:r>
              <a:rPr lang="en-US" altLang="ko-KR" b="0" dirty="0" smtClean="0"/>
              <a:t>=6.17, </a:t>
            </a:r>
            <a:r>
              <a:rPr lang="el-GR" altLang="ko-KR" b="0" dirty="0" smtClean="0"/>
              <a:t>σ</a:t>
            </a:r>
            <a:r>
              <a:rPr lang="en-US" altLang="ko-KR" b="0" dirty="0" smtClean="0"/>
              <a:t>=2.36, Min=50byte, Max=2Mbyte)</a:t>
            </a:r>
          </a:p>
          <a:p>
            <a:r>
              <a:rPr lang="en-US" altLang="ko-KR" b="0" dirty="0" smtClean="0"/>
              <a:t>Number of Embedded Objects per page (Truncated Pareto: </a:t>
            </a:r>
            <a:r>
              <a:rPr lang="el-GR" altLang="ko-KR" b="0" dirty="0" smtClean="0"/>
              <a:t>α</a:t>
            </a:r>
            <a:r>
              <a:rPr lang="en-US" altLang="ko-KR" b="0" dirty="0" smtClean="0"/>
              <a:t> = 1.1, k=2, Max = 53)</a:t>
            </a:r>
            <a:endParaRPr lang="ko-KR" altLang="en-US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pic>
        <p:nvPicPr>
          <p:cNvPr id="88066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60000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187624" y="544522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u="sng" dirty="0" smtClean="0">
                <a:solidFill>
                  <a:srgbClr val="FF0000"/>
                </a:solidFill>
              </a:rPr>
              <a:t>Mean: 8,728byte</a:t>
            </a:r>
            <a:endParaRPr lang="ko-KR" alt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[1] </a:t>
            </a:r>
            <a:r>
              <a:rPr lang="en-US" altLang="ko-KR" dirty="0" smtClean="0"/>
              <a:t>IEEE 802.11-13/0331r5- </a:t>
            </a:r>
            <a:r>
              <a:rPr lang="en-US" dirty="0" smtClean="0"/>
              <a:t>Laurent Carious et al., “High-        efficiency WLAN,” March 2013</a:t>
            </a:r>
          </a:p>
          <a:p>
            <a:r>
              <a:rPr lang="en-US" altLang="ko-KR" dirty="0" smtClean="0"/>
              <a:t>[2] Report M.2135, “Guidelines for evaluation of radio interface technologies for IMT-Advanced, ” available at </a:t>
            </a:r>
            <a:r>
              <a:rPr lang="en-US" altLang="ko-KR" dirty="0" smtClean="0">
                <a:hlinkClick r:id="rId3"/>
              </a:rPr>
              <a:t>http://www.itu.int/pub/R-REP-M.2135</a:t>
            </a:r>
            <a:r>
              <a:rPr lang="en-US" altLang="ko-KR" dirty="0" smtClean="0"/>
              <a:t> </a:t>
            </a:r>
            <a:endParaRPr lang="en-US" dirty="0" smtClean="0"/>
          </a:p>
          <a:p>
            <a:r>
              <a:rPr lang="en-US" dirty="0" smtClean="0"/>
              <a:t>[2] </a:t>
            </a:r>
            <a:r>
              <a:rPr lang="en-US" altLang="ko-KR" dirty="0" smtClean="0"/>
              <a:t>IST-4-027756 WINNER II D1.1.2 V1.2, “</a:t>
            </a:r>
            <a:r>
              <a:rPr lang="sv-SE" dirty="0" smtClean="0"/>
              <a:t>WINNER II           channel models,” available at </a:t>
            </a:r>
            <a:r>
              <a:rPr lang="sv-SE" dirty="0" smtClean="0">
                <a:hlinkClick r:id="rId4"/>
              </a:rPr>
              <a:t>http://www.ist-winner.org/deliverables.html</a:t>
            </a:r>
            <a:r>
              <a:rPr lang="sv-SE" dirty="0" smtClean="0"/>
              <a:t>   </a:t>
            </a:r>
          </a:p>
          <a:p>
            <a:r>
              <a:rPr lang="sv-SE" dirty="0" smtClean="0"/>
              <a:t>[3] </a:t>
            </a:r>
            <a:r>
              <a:rPr lang="en-US" altLang="ko-KR" dirty="0" err="1" smtClean="0"/>
              <a:t>Mickael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Batariere</a:t>
            </a:r>
            <a:r>
              <a:rPr lang="en-US" altLang="ko-KR" dirty="0" smtClean="0"/>
              <a:t>, Kevin Baum, and Thomas P. Krauss, “Cyclic Prefix Length Analysis for 4G OFDM Systems,” VTC 2004 Fall</a:t>
            </a:r>
          </a:p>
          <a:p>
            <a:r>
              <a:rPr lang="en-US" dirty="0" smtClean="0"/>
              <a:t>[4] </a:t>
            </a:r>
            <a:r>
              <a:rPr lang="en-US" altLang="ko-KR" dirty="0" smtClean="0"/>
              <a:t>IEEE 802.16m-08/004r5, “IEEE 802.16m Evaluation Methodology Document (EMD),” Jan. 2012 </a:t>
            </a:r>
            <a:r>
              <a:rPr lang="sv-SE" dirty="0" smtClean="0"/>
              <a:t/>
            </a:r>
            <a:br>
              <a:rPr lang="sv-SE" dirty="0" smtClean="0"/>
            </a:b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 smtClean="0"/>
              <a:t>Introduction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GB" altLang="ko-KR" dirty="0" smtClean="0"/>
              <a:t>IEEE 802.11a/b/g/n/ac have been developed focusing on indoor usage cases.</a:t>
            </a:r>
          </a:p>
          <a:p>
            <a:pPr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GB" dirty="0" smtClean="0"/>
              <a:t>Even though the indoor usage case will be one of the major  environment for HEW project, we also need to consider       outdoor environment as well. [1]</a:t>
            </a:r>
          </a:p>
          <a:p>
            <a:pPr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GB" dirty="0" smtClean="0"/>
              <a:t>Outdoor channel environment is quite different from indoor channel model as measured and modelled in [2][3].</a:t>
            </a:r>
            <a:endParaRPr lang="en-GB" altLang="ko-KR" sz="2100" dirty="0" smtClean="0"/>
          </a:p>
          <a:p>
            <a:pPr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GB" dirty="0" smtClean="0"/>
              <a:t>In this contribution, we </a:t>
            </a:r>
            <a:r>
              <a:rPr lang="en-GB" dirty="0" smtClean="0">
                <a:solidFill>
                  <a:schemeClr val="tx1"/>
                </a:solidFill>
              </a:rPr>
              <a:t>analyze</a:t>
            </a:r>
            <a:r>
              <a:rPr lang="en-GB" dirty="0" smtClean="0"/>
              <a:t> major characteristics of       outdoor channel model (urban macro cell (UMa)).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Delay Spread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113213"/>
          </a:xfrm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GB" altLang="ko-KR" dirty="0" smtClean="0"/>
              <a:t>Following figures shows CDF of the maximum excess delay for UMa channel model at 2.4GHz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5143504" y="3286124"/>
          <a:ext cx="3592418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7913"/>
                <a:gridCol w="1267913"/>
                <a:gridCol w="1056592"/>
              </a:tblGrid>
              <a:tr h="3619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User Location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Average SNR (dB)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95% Max</a:t>
                      </a:r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Excess</a:t>
                      </a:r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Delay </a:t>
                      </a: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(ns)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30m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42.6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806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100m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27.3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1330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500m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0.3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1540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20000"/>
            <a:ext cx="5040000" cy="375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Delay Spread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113213"/>
          </a:xfrm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GB" altLang="ko-KR" dirty="0" smtClean="0"/>
              <a:t>Following figures shows CDF of the maximum excess delay for UMa channel model at 5GHz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graphicFrame>
        <p:nvGraphicFramePr>
          <p:cNvPr id="18" name="표 17"/>
          <p:cNvGraphicFramePr>
            <a:graphicFrameLocks noGrp="1"/>
          </p:cNvGraphicFramePr>
          <p:nvPr/>
        </p:nvGraphicFramePr>
        <p:xfrm>
          <a:off x="5143504" y="3286124"/>
          <a:ext cx="3592418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7913"/>
                <a:gridCol w="1267913"/>
                <a:gridCol w="1056592"/>
              </a:tblGrid>
              <a:tr h="3619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User Location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Average SNR (dB)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95% Max</a:t>
                      </a:r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Excess</a:t>
                      </a:r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Delay </a:t>
                      </a: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(ns)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30m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36.5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804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100m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1344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500m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-4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1546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20000"/>
            <a:ext cx="5040000" cy="37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Larger Delay Spread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dirty="0" smtClean="0"/>
              <a:t>Performance loss due to larger inter-symbol-interference.</a:t>
            </a:r>
          </a:p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dirty="0" smtClean="0"/>
              <a:t>There is no other solution than increasing CP length in this case.</a:t>
            </a:r>
          </a:p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dirty="0" smtClean="0"/>
              <a:t>Just increasing CP length brings throughput loss due to larger PHY overhead. (See Appendix for more details)</a:t>
            </a:r>
          </a:p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dirty="0" smtClean="0"/>
              <a:t>During the development of IEEE 802.11af</a:t>
            </a:r>
            <a:r>
              <a:rPr lang="en-US" altLang="ko-KR" b="0" dirty="0" smtClean="0">
                <a:solidFill>
                  <a:schemeClr val="accent2"/>
                </a:solidFill>
              </a:rPr>
              <a:t> </a:t>
            </a:r>
            <a:r>
              <a:rPr lang="en-US" altLang="ko-KR" dirty="0" smtClean="0"/>
              <a:t>or .11ah, members come up with increasing CP length by increasing FFT size for a given bandwidth to maintain physical layer overhead.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─"/>
            </a:pPr>
            <a:r>
              <a:rPr lang="en-US" altLang="ko-KR" sz="1900" dirty="0" smtClean="0"/>
              <a:t>For example, the subcarrier spacing of .11af is 41.7kHz (in case of U.S. channel) and that of .11ah is 31.25kHz while the subcarrier spacing of .11a/n/ac is 312.5kHz.</a:t>
            </a:r>
            <a:endParaRPr lang="en-US" altLang="ko-KR" sz="1900" dirty="0" smtClean="0">
              <a:solidFill>
                <a:srgbClr val="0000FF"/>
              </a:solidFill>
            </a:endParaRPr>
          </a:p>
          <a:p>
            <a:pPr lvl="0">
              <a:lnSpc>
                <a:spcPct val="110000"/>
              </a:lnSpc>
              <a:buFont typeface="Times New Roman" pitchFamily="16" charset="0"/>
              <a:buChar char="•"/>
            </a:pPr>
            <a:r>
              <a:rPr lang="en-US" altLang="ko-KR" dirty="0" smtClean="0"/>
              <a:t>With same logic, we can increase CP length by increasing FFT size for a given bandwidth (20MHz, 40MHz, 80MHz or 160MHz).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Larger Delay Spread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graphicFrame>
        <p:nvGraphicFramePr>
          <p:cNvPr id="18" name="표 17"/>
          <p:cNvGraphicFramePr>
            <a:graphicFrameLocks noGrp="1"/>
          </p:cNvGraphicFramePr>
          <p:nvPr/>
        </p:nvGraphicFramePr>
        <p:xfrm>
          <a:off x="5143504" y="3286124"/>
          <a:ext cx="3592418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950"/>
                <a:gridCol w="1806468"/>
              </a:tblGrid>
              <a:tr h="3619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User Location </a:t>
                      </a:r>
                    </a:p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@ 100m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Performance</a:t>
                      </a:r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gain over FFT 64 (%)</a:t>
                      </a:r>
                      <a:endParaRPr lang="ko-KR" alt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FFT 128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22.2%</a:t>
                      </a:r>
                      <a:endParaRPr lang="ko-KR" alt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FFT 256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39.4%</a:t>
                      </a:r>
                      <a:endParaRPr lang="ko-KR" alt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FFT 512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47.7%</a:t>
                      </a:r>
                      <a:endParaRPr lang="ko-KR" alt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909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60000"/>
            <a:ext cx="5040000" cy="37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Larger Delay Spread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143504" y="3286124"/>
          <a:ext cx="3592418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950"/>
                <a:gridCol w="1806468"/>
              </a:tblGrid>
              <a:tr h="3619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User Location </a:t>
                      </a:r>
                    </a:p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@ 100m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Performance</a:t>
                      </a:r>
                      <a:r>
                        <a:rPr lang="en-US" altLang="ko-KR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gain over FFT 64 (%)</a:t>
                      </a:r>
                      <a:endParaRPr lang="ko-KR" alt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FFT 128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16.0%</a:t>
                      </a:r>
                      <a:endParaRPr lang="ko-KR" alt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FFT 256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27.2%</a:t>
                      </a:r>
                      <a:endParaRPr lang="ko-KR" alt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3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FFT 512</a:t>
                      </a:r>
                      <a:endParaRPr lang="ko-KR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32.7%</a:t>
                      </a:r>
                      <a:endParaRPr lang="ko-KR" alt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75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60000"/>
            <a:ext cx="5040000" cy="3755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Variation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US" altLang="ko-KR" dirty="0" smtClean="0"/>
              <a:t>In outdoor channel, per tone channel is varying faster than that in indoor channel due to faster environmental change as well as more channel tap (more multi-path)</a:t>
            </a:r>
          </a:p>
          <a:p>
            <a:pPr lvl="0">
              <a:buFont typeface="Times New Roman" pitchFamily="16" charset="0"/>
              <a:buChar char="•"/>
            </a:pP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6723</TotalTime>
  <Words>1753</Words>
  <Application>Microsoft Office PowerPoint</Application>
  <PresentationFormat>화면 슬라이드 쇼(4:3)</PresentationFormat>
  <Paragraphs>372</Paragraphs>
  <Slides>21</Slides>
  <Notes>21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HEW SG PHY Considerations For Outdoor Environment</vt:lpstr>
      <vt:lpstr>Abstract</vt:lpstr>
      <vt:lpstr>Introduction</vt:lpstr>
      <vt:lpstr>Delay Spread</vt:lpstr>
      <vt:lpstr>Delay Spread</vt:lpstr>
      <vt:lpstr>Impact of Larger Delay Spread</vt:lpstr>
      <vt:lpstr>Impact of Larger Delay Spread</vt:lpstr>
      <vt:lpstr>Impact of Larger Delay Spread</vt:lpstr>
      <vt:lpstr>Channel Variation</vt:lpstr>
      <vt:lpstr>Impact of Larger Channel Variation</vt:lpstr>
      <vt:lpstr>Impact of Larger Channel Variation</vt:lpstr>
      <vt:lpstr>Design Consideration Points for HEW </vt:lpstr>
      <vt:lpstr>Appendix</vt:lpstr>
      <vt:lpstr>Performance result for just increasing CP</vt:lpstr>
      <vt:lpstr>Channel Model</vt:lpstr>
      <vt:lpstr>Channel Model </vt:lpstr>
      <vt:lpstr>Delay profile vs. CP length</vt:lpstr>
      <vt:lpstr>Delay profile vs. CP length</vt:lpstr>
      <vt:lpstr>Simulation Assumption for Slide 7 and 8</vt:lpstr>
      <vt:lpstr>HTTP traffic [4]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wookbong.lee</cp:lastModifiedBy>
  <cp:revision>367</cp:revision>
  <cp:lastPrinted>1601-01-01T00:00:00Z</cp:lastPrinted>
  <dcterms:created xsi:type="dcterms:W3CDTF">2012-03-09T03:19:46Z</dcterms:created>
  <dcterms:modified xsi:type="dcterms:W3CDTF">2013-05-13T04:29:10Z</dcterms:modified>
</cp:coreProperties>
</file>