
<file path=[Content_Types].xml><?xml version="1.0" encoding="utf-8"?>
<Types xmlns="http://schemas.openxmlformats.org/package/2006/content-types">
  <Default Extension="xml" ContentType="application/xml"/>
  <Default Extension="doc" ContentType="application/msword"/>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56" r:id="rId2"/>
    <p:sldId id="257" r:id="rId3"/>
    <p:sldId id="267" r:id="rId4"/>
    <p:sldId id="268" r:id="rId5"/>
    <p:sldId id="282" r:id="rId6"/>
    <p:sldId id="269" r:id="rId7"/>
    <p:sldId id="270" r:id="rId8"/>
    <p:sldId id="271" r:id="rId9"/>
    <p:sldId id="272" r:id="rId10"/>
    <p:sldId id="273" r:id="rId11"/>
    <p:sldId id="274" r:id="rId12"/>
    <p:sldId id="279" r:id="rId13"/>
    <p:sldId id="275" r:id="rId14"/>
    <p:sldId id="276" r:id="rId15"/>
    <p:sldId id="277" r:id="rId16"/>
    <p:sldId id="280" r:id="rId17"/>
    <p:sldId id="281" r:id="rId18"/>
    <p:sldId id="264" r:id="rId1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376" y="-8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notesMaster" Target="notesMasters/notesMaster1.xml"/><Relationship Id="rId21" Type="http://schemas.openxmlformats.org/officeDocument/2006/relationships/handoutMaster" Target="handoutMasters/handoutMaster1.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802.11-13/0526r0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May 2013</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Donald Eastlake, Huawei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239650373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802.11-13/0526r0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May 2013</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Donald Eastlake, Huawei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2298543825"/>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802.11-13/0526r0</a:t>
            </a:r>
            <a:endParaRPr lang="en-US"/>
          </a:p>
        </p:txBody>
      </p:sp>
      <p:sp>
        <p:nvSpPr>
          <p:cNvPr id="5" name="Rectangle 3"/>
          <p:cNvSpPr>
            <a:spLocks noGrp="1" noChangeArrowheads="1"/>
          </p:cNvSpPr>
          <p:nvPr>
            <p:ph type="dt"/>
          </p:nvPr>
        </p:nvSpPr>
        <p:spPr>
          <a:ln/>
        </p:spPr>
        <p:txBody>
          <a:bodyPr/>
          <a:lstStyle/>
          <a:p>
            <a:r>
              <a:rPr lang="en-US" smtClean="0"/>
              <a:t>May 2013</a:t>
            </a:r>
            <a:endParaRPr lang="en-US"/>
          </a:p>
        </p:txBody>
      </p:sp>
      <p:sp>
        <p:nvSpPr>
          <p:cNvPr id="6" name="Rectangle 6"/>
          <p:cNvSpPr>
            <a:spLocks noGrp="1" noChangeArrowheads="1"/>
          </p:cNvSpPr>
          <p:nvPr>
            <p:ph type="ftr"/>
          </p:nvPr>
        </p:nvSpPr>
        <p:spPr>
          <a:ln/>
        </p:spPr>
        <p:txBody>
          <a:bodyPr/>
          <a:lstStyle/>
          <a:p>
            <a:r>
              <a:rPr lang="en-US" smtClean="0"/>
              <a:t>Donald Eastlake, Huawei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802.11-13/0526r0</a:t>
            </a:r>
            <a:endParaRPr lang="en-US"/>
          </a:p>
        </p:txBody>
      </p:sp>
      <p:sp>
        <p:nvSpPr>
          <p:cNvPr id="5" name="Rectangle 3"/>
          <p:cNvSpPr>
            <a:spLocks noGrp="1" noChangeArrowheads="1"/>
          </p:cNvSpPr>
          <p:nvPr>
            <p:ph type="dt"/>
          </p:nvPr>
        </p:nvSpPr>
        <p:spPr>
          <a:ln/>
        </p:spPr>
        <p:txBody>
          <a:bodyPr/>
          <a:lstStyle/>
          <a:p>
            <a:r>
              <a:rPr lang="en-US" smtClean="0"/>
              <a:t>May 2013</a:t>
            </a:r>
            <a:endParaRPr lang="en-US"/>
          </a:p>
        </p:txBody>
      </p:sp>
      <p:sp>
        <p:nvSpPr>
          <p:cNvPr id="6" name="Rectangle 6"/>
          <p:cNvSpPr>
            <a:spLocks noGrp="1" noChangeArrowheads="1"/>
          </p:cNvSpPr>
          <p:nvPr>
            <p:ph type="ftr"/>
          </p:nvPr>
        </p:nvSpPr>
        <p:spPr>
          <a:ln/>
        </p:spPr>
        <p:txBody>
          <a:bodyPr/>
          <a:lstStyle/>
          <a:p>
            <a:r>
              <a:rPr lang="en-US" smtClean="0"/>
              <a:t>Donald Eastlake, Huawei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A1B1384-7AD2-4ED6-A214-F61073963991}" type="slidenum">
              <a:rPr lang="en-US" smtClean="0"/>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A1B1384-7AD2-4ED6-A214-F61073963991}" type="slidenum">
              <a:rPr lang="en-US" smtClean="0"/>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802.11-13/0526r0</a:t>
            </a:r>
            <a:endParaRPr lang="en-US"/>
          </a:p>
        </p:txBody>
      </p:sp>
      <p:sp>
        <p:nvSpPr>
          <p:cNvPr id="5" name="Rectangle 3"/>
          <p:cNvSpPr>
            <a:spLocks noGrp="1" noChangeArrowheads="1"/>
          </p:cNvSpPr>
          <p:nvPr>
            <p:ph type="dt"/>
          </p:nvPr>
        </p:nvSpPr>
        <p:spPr>
          <a:ln/>
        </p:spPr>
        <p:txBody>
          <a:bodyPr/>
          <a:lstStyle/>
          <a:p>
            <a:r>
              <a:rPr lang="en-US" smtClean="0"/>
              <a:t>May 2013</a:t>
            </a:r>
            <a:endParaRPr lang="en-US"/>
          </a:p>
        </p:txBody>
      </p:sp>
      <p:sp>
        <p:nvSpPr>
          <p:cNvPr id="6" name="Rectangle 6"/>
          <p:cNvSpPr>
            <a:spLocks noGrp="1" noChangeArrowheads="1"/>
          </p:cNvSpPr>
          <p:nvPr>
            <p:ph type="ftr"/>
          </p:nvPr>
        </p:nvSpPr>
        <p:spPr>
          <a:ln/>
        </p:spPr>
        <p:txBody>
          <a:bodyPr/>
          <a:lstStyle/>
          <a:p>
            <a:r>
              <a:rPr lang="en-US" smtClean="0"/>
              <a:t>Donald Eastlake, Huawei</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18</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May 2013</a:t>
            </a:r>
            <a:endParaRPr lang="en-GB"/>
          </a:p>
        </p:txBody>
      </p:sp>
      <p:sp>
        <p:nvSpPr>
          <p:cNvPr id="5" name="Footer Placeholder 4"/>
          <p:cNvSpPr>
            <a:spLocks noGrp="1"/>
          </p:cNvSpPr>
          <p:nvPr>
            <p:ph type="ftr" idx="11"/>
          </p:nvPr>
        </p:nvSpPr>
        <p:spPr/>
        <p:txBody>
          <a:bodyPr/>
          <a:lstStyle>
            <a:lvl1pPr>
              <a:defRPr/>
            </a:lvl1pPr>
          </a:lstStyle>
          <a:p>
            <a:r>
              <a:rPr lang="en-GB" smtClean="0"/>
              <a:t>Donald Eastlake, Huawei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Donald Eastlake, Huawei</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May 2013</a:t>
            </a:r>
            <a:endParaRPr lang="en-GB"/>
          </a:p>
        </p:txBody>
      </p:sp>
      <p:sp>
        <p:nvSpPr>
          <p:cNvPr id="5" name="Footer Placeholder 4"/>
          <p:cNvSpPr>
            <a:spLocks noGrp="1"/>
          </p:cNvSpPr>
          <p:nvPr>
            <p:ph type="ftr" idx="11"/>
          </p:nvPr>
        </p:nvSpPr>
        <p:spPr/>
        <p:txBody>
          <a:bodyPr/>
          <a:lstStyle>
            <a:lvl1pPr>
              <a:defRPr/>
            </a:lvl1pPr>
          </a:lstStyle>
          <a:p>
            <a:r>
              <a:rPr lang="en-GB" smtClean="0"/>
              <a:t>Donald Eastlake, Huawei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May 2013</a:t>
            </a:r>
            <a:endParaRPr lang="en-GB"/>
          </a:p>
        </p:txBody>
      </p:sp>
      <p:sp>
        <p:nvSpPr>
          <p:cNvPr id="6" name="Footer Placeholder 5"/>
          <p:cNvSpPr>
            <a:spLocks noGrp="1"/>
          </p:cNvSpPr>
          <p:nvPr>
            <p:ph type="ftr" idx="11"/>
          </p:nvPr>
        </p:nvSpPr>
        <p:spPr/>
        <p:txBody>
          <a:bodyPr/>
          <a:lstStyle>
            <a:lvl1pPr>
              <a:defRPr/>
            </a:lvl1pPr>
          </a:lstStyle>
          <a:p>
            <a:r>
              <a:rPr lang="en-GB" smtClean="0"/>
              <a:t>Donald Eastlake, Huawei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May 2013</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Donald Eastlake, Huawei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May 2013</a:t>
            </a:r>
            <a:endParaRPr lang="en-GB"/>
          </a:p>
        </p:txBody>
      </p:sp>
      <p:sp>
        <p:nvSpPr>
          <p:cNvPr id="4" name="Footer Placeholder 3"/>
          <p:cNvSpPr>
            <a:spLocks noGrp="1"/>
          </p:cNvSpPr>
          <p:nvPr>
            <p:ph type="ftr" idx="11"/>
          </p:nvPr>
        </p:nvSpPr>
        <p:spPr/>
        <p:txBody>
          <a:bodyPr/>
          <a:lstStyle>
            <a:lvl1pPr>
              <a:defRPr/>
            </a:lvl1pPr>
          </a:lstStyle>
          <a:p>
            <a:r>
              <a:rPr lang="en-GB" smtClean="0"/>
              <a:t>Donald Eastlake, Huawei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May 2013</a:t>
            </a:r>
            <a:endParaRPr lang="en-GB"/>
          </a:p>
        </p:txBody>
      </p:sp>
      <p:sp>
        <p:nvSpPr>
          <p:cNvPr id="3" name="Footer Placeholder 2"/>
          <p:cNvSpPr>
            <a:spLocks noGrp="1"/>
          </p:cNvSpPr>
          <p:nvPr>
            <p:ph type="ftr" idx="11"/>
          </p:nvPr>
        </p:nvSpPr>
        <p:spPr/>
        <p:txBody>
          <a:bodyPr/>
          <a:lstStyle>
            <a:lvl1pPr>
              <a:defRPr/>
            </a:lvl1pPr>
          </a:lstStyle>
          <a:p>
            <a:r>
              <a:rPr lang="en-GB" smtClean="0"/>
              <a:t>Donald Eastlake, Huawei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2013</a:t>
            </a:r>
            <a:endParaRPr lang="en-GB"/>
          </a:p>
        </p:txBody>
      </p:sp>
      <p:sp>
        <p:nvSpPr>
          <p:cNvPr id="5" name="Footer Placeholder 4"/>
          <p:cNvSpPr>
            <a:spLocks noGrp="1"/>
          </p:cNvSpPr>
          <p:nvPr>
            <p:ph type="ftr" idx="11"/>
          </p:nvPr>
        </p:nvSpPr>
        <p:spPr/>
        <p:txBody>
          <a:bodyPr/>
          <a:lstStyle>
            <a:lvl1pPr>
              <a:defRPr/>
            </a:lvl1pPr>
          </a:lstStyle>
          <a:p>
            <a:r>
              <a:rPr lang="en-GB" smtClean="0"/>
              <a:t>Donald Eastlake, Huawei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2013</a:t>
            </a:r>
            <a:endParaRPr lang="en-GB"/>
          </a:p>
        </p:txBody>
      </p:sp>
      <p:sp>
        <p:nvSpPr>
          <p:cNvPr id="5" name="Footer Placeholder 4"/>
          <p:cNvSpPr>
            <a:spLocks noGrp="1"/>
          </p:cNvSpPr>
          <p:nvPr>
            <p:ph type="ftr" idx="11"/>
          </p:nvPr>
        </p:nvSpPr>
        <p:spPr/>
        <p:txBody>
          <a:bodyPr/>
          <a:lstStyle>
            <a:lvl1pPr>
              <a:defRPr/>
            </a:lvl1pPr>
          </a:lstStyle>
          <a:p>
            <a:r>
              <a:rPr lang="en-GB" smtClean="0"/>
              <a:t>Donald Eastlake, Huawei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Donald Eastlake, Huawei</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11-13/</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0526r1</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_2004_Document1.doc"/><Relationship Id="rId5"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May 2013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Donald Eastlake, Huawei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3600" dirty="0" smtClean="0">
                <a:solidFill>
                  <a:srgbClr val="0000FF"/>
                </a:solidFill>
              </a:rPr>
              <a:t>Sub-Setting</a:t>
            </a:r>
            <a:endParaRPr lang="en-GB" sz="3600" dirty="0">
              <a:solidFill>
                <a:srgbClr val="0000FF"/>
              </a:solidFill>
            </a:endParaRPr>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2013-05-13</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768447772"/>
              </p:ext>
            </p:extLst>
          </p:nvPr>
        </p:nvGraphicFramePr>
        <p:xfrm>
          <a:off x="508000" y="2465388"/>
          <a:ext cx="8156575" cy="2716212"/>
        </p:xfrm>
        <a:graphic>
          <a:graphicData uri="http://schemas.openxmlformats.org/presentationml/2006/ole">
            <mc:AlternateContent xmlns:mc="http://schemas.openxmlformats.org/markup-compatibility/2006">
              <mc:Choice xmlns:v="urn:schemas-microsoft-com:vml" Requires="v">
                <p:oleObj spid="_x0000_s3093" name="Document" r:id="rId4" imgW="8255000" imgH="2755900" progId="Word.Document.8">
                  <p:embed/>
                </p:oleObj>
              </mc:Choice>
              <mc:Fallback>
                <p:oleObj name="Document" r:id="rId4" imgW="8255000" imgH="2755900" progId="Word.Document.8">
                  <p:embed/>
                  <p:pic>
                    <p:nvPicPr>
                      <p:cNvPr id="0" name="Picture 3"/>
                      <p:cNvPicPr>
                        <a:picLocks noChangeAspect="1" noChangeArrowheads="1"/>
                      </p:cNvPicPr>
                      <p:nvPr/>
                    </p:nvPicPr>
                    <p:blipFill>
                      <a:blip r:embed="rId5"/>
                      <a:srcRect/>
                      <a:stretch>
                        <a:fillRect/>
                      </a:stretch>
                    </p:blipFill>
                    <p:spPr bwMode="auto">
                      <a:xfrm>
                        <a:off x="508000" y="2465388"/>
                        <a:ext cx="8156575" cy="2716212"/>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solidFill>
                  <a:srgbClr val="0000FF"/>
                </a:solidFill>
              </a:rPr>
              <a:t>A Solution to the Sub-Setting Problem</a:t>
            </a:r>
            <a:endParaRPr lang="zh-CN" altLang="en-US" dirty="0">
              <a:solidFill>
                <a:srgbClr val="0000FF"/>
              </a:solidFill>
            </a:endParaRPr>
          </a:p>
        </p:txBody>
      </p:sp>
      <p:sp>
        <p:nvSpPr>
          <p:cNvPr id="3" name="内容占位符 2"/>
          <p:cNvSpPr>
            <a:spLocks noGrp="1"/>
          </p:cNvSpPr>
          <p:nvPr>
            <p:ph idx="1"/>
          </p:nvPr>
        </p:nvSpPr>
        <p:spPr/>
        <p:txBody>
          <a:bodyPr/>
          <a:lstStyle/>
          <a:p>
            <a:pPr>
              <a:buFont typeface="Arial"/>
              <a:buChar char="•"/>
            </a:pPr>
            <a:r>
              <a:rPr lang="en-US" altLang="zh-CN" sz="2400" dirty="0" smtClean="0"/>
              <a:t>An 11ak AP can send multi-destination </a:t>
            </a:r>
            <a:r>
              <a:rPr lang="en-US" altLang="zh-CN" sz="2400" dirty="0" smtClean="0"/>
              <a:t>MSDUs to </a:t>
            </a:r>
            <a:r>
              <a:rPr lang="en-US" altLang="zh-CN" sz="2400" dirty="0" smtClean="0"/>
              <a:t>11ak STAs </a:t>
            </a:r>
            <a:r>
              <a:rPr lang="en-US" altLang="zh-CN" sz="2400" dirty="0" smtClean="0"/>
              <a:t>in a </a:t>
            </a:r>
            <a:r>
              <a:rPr lang="en-US" altLang="zh-CN" sz="2400" dirty="0" smtClean="0"/>
              <a:t>special frame that includes:</a:t>
            </a:r>
          </a:p>
          <a:p>
            <a:pPr marL="800100" lvl="1" indent="-342900">
              <a:buFont typeface="Arial"/>
              <a:buChar char="•"/>
            </a:pPr>
            <a:r>
              <a:rPr lang="en-US" altLang="zh-CN" sz="2000" dirty="0" smtClean="0"/>
              <a:t>The list of 11ak STAs to accept the frame (or the list of 11ak STAs to drop the frame)</a:t>
            </a:r>
          </a:p>
          <a:p>
            <a:pPr marL="800100" lvl="1" indent="-342900">
              <a:buFont typeface="Arial"/>
              <a:buChar char="•"/>
            </a:pPr>
            <a:r>
              <a:rPr lang="en-US" altLang="zh-CN" sz="2000" dirty="0" smtClean="0"/>
              <a:t>Optional tagging specification for the frame for each STA</a:t>
            </a:r>
          </a:p>
          <a:p>
            <a:pPr marL="800100" lvl="1" indent="-342900">
              <a:buFont typeface="Arial"/>
              <a:buChar char="•"/>
            </a:pPr>
            <a:r>
              <a:rPr lang="en-US" altLang="zh-CN" sz="2000" dirty="0" smtClean="0"/>
              <a:t>May require sending two frames, one for 11ak STAs and one for legacy STAs, which other solutions also require.</a:t>
            </a:r>
          </a:p>
          <a:p>
            <a:r>
              <a:rPr lang="en-US" altLang="zh-CN" sz="2400" u="sng" dirty="0" smtClean="0"/>
              <a:t>This solution solves all the  problems with one simple mechanism.</a:t>
            </a:r>
          </a:p>
          <a:p>
            <a:r>
              <a:rPr lang="en-US" altLang="zh-CN" b="0" dirty="0" smtClean="0"/>
              <a:t>	(</a:t>
            </a:r>
            <a:r>
              <a:rPr lang="en-US" altLang="zh-CN" b="0" dirty="0" smtClean="0"/>
              <a:t>Note: There is no problem for 802.11 control or other non-data frames.)</a:t>
            </a:r>
            <a:endParaRPr lang="en-US" altLang="zh-CN" sz="2400" b="0" dirty="0" smtClean="0"/>
          </a:p>
        </p:txBody>
      </p:sp>
      <p:sp>
        <p:nvSpPr>
          <p:cNvPr id="4" name="Date Placeholder 3"/>
          <p:cNvSpPr>
            <a:spLocks noGrp="1"/>
          </p:cNvSpPr>
          <p:nvPr>
            <p:ph type="dt" idx="15"/>
          </p:nvPr>
        </p:nvSpPr>
        <p:spPr/>
        <p:txBody>
          <a:bodyPr/>
          <a:lstStyle/>
          <a:p>
            <a:r>
              <a:rPr lang="en-US" smtClean="0"/>
              <a:t>May 2013</a:t>
            </a:r>
            <a:endParaRPr lang="en-GB" dirty="0"/>
          </a:p>
        </p:txBody>
      </p:sp>
      <p:sp>
        <p:nvSpPr>
          <p:cNvPr id="5" name="Footer Placeholder 4"/>
          <p:cNvSpPr>
            <a:spLocks noGrp="1"/>
          </p:cNvSpPr>
          <p:nvPr>
            <p:ph type="ftr" idx="14"/>
          </p:nvPr>
        </p:nvSpPr>
        <p:spPr/>
        <p:txBody>
          <a:bodyPr/>
          <a:lstStyle/>
          <a:p>
            <a:r>
              <a:rPr lang="en-GB" smtClean="0"/>
              <a:t>Donald Eastlake, Huawei</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67683347"/>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solidFill>
                  <a:srgbClr val="0000FF"/>
                </a:solidFill>
              </a:rPr>
              <a:t>A Solution to the Sub-Setting Problem</a:t>
            </a:r>
            <a:endParaRPr lang="zh-CN" altLang="en-US" dirty="0">
              <a:solidFill>
                <a:srgbClr val="0000FF"/>
              </a:solidFill>
            </a:endParaRPr>
          </a:p>
        </p:txBody>
      </p:sp>
      <p:sp>
        <p:nvSpPr>
          <p:cNvPr id="3" name="内容占位符 2"/>
          <p:cNvSpPr>
            <a:spLocks noGrp="1"/>
          </p:cNvSpPr>
          <p:nvPr>
            <p:ph idx="1"/>
          </p:nvPr>
        </p:nvSpPr>
        <p:spPr/>
        <p:txBody>
          <a:bodyPr/>
          <a:lstStyle/>
          <a:p>
            <a:r>
              <a:rPr lang="en-US" altLang="zh-CN" dirty="0" smtClean="0"/>
              <a:t>Using </a:t>
            </a:r>
            <a:r>
              <a:rPr lang="en-US" altLang="zh-CN" dirty="0" smtClean="0"/>
              <a:t>A-MSDU aggregated frames </a:t>
            </a:r>
            <a:r>
              <a:rPr lang="en-US" altLang="zh-CN" dirty="0" smtClean="0"/>
              <a:t>may help because, if the additional information on receivers and tagging is the same for multiple frames, it need only be given once. But a similar solution could be based on other frame types.</a:t>
            </a:r>
          </a:p>
          <a:p>
            <a:r>
              <a:rPr lang="en-US" altLang="zh-CN" dirty="0" smtClean="0"/>
              <a:t>There are many variations but for this example, we assume three classifications of data frames:</a:t>
            </a:r>
          </a:p>
          <a:p>
            <a:pPr marL="457200" indent="-457200">
              <a:buFont typeface="+mj-lt"/>
              <a:buAutoNum type="arabicPeriod"/>
            </a:pPr>
            <a:r>
              <a:rPr lang="en-US" altLang="zh-CN" b="0" dirty="0" smtClean="0"/>
              <a:t>Those processed by 11ak stations only.</a:t>
            </a:r>
          </a:p>
          <a:p>
            <a:pPr marL="457200" indent="-457200">
              <a:buFont typeface="+mj-lt"/>
              <a:buAutoNum type="arabicPeriod"/>
            </a:pPr>
            <a:r>
              <a:rPr lang="en-US" altLang="zh-CN" b="0" dirty="0" smtClean="0"/>
              <a:t>Those processed by non-11ak stations only.</a:t>
            </a:r>
          </a:p>
          <a:p>
            <a:pPr marL="457200" indent="-457200">
              <a:buFont typeface="+mj-lt"/>
              <a:buAutoNum type="arabicPeriod"/>
            </a:pPr>
            <a:r>
              <a:rPr lang="en-US" altLang="zh-CN" b="0" dirty="0" smtClean="0"/>
              <a:t>Those processed by both types.</a:t>
            </a:r>
            <a:endParaRPr lang="zh-CN" altLang="en-US" b="0" dirty="0"/>
          </a:p>
        </p:txBody>
      </p:sp>
      <p:sp>
        <p:nvSpPr>
          <p:cNvPr id="4" name="Date Placeholder 3"/>
          <p:cNvSpPr>
            <a:spLocks noGrp="1"/>
          </p:cNvSpPr>
          <p:nvPr>
            <p:ph type="dt" idx="15"/>
          </p:nvPr>
        </p:nvSpPr>
        <p:spPr/>
        <p:txBody>
          <a:bodyPr/>
          <a:lstStyle/>
          <a:p>
            <a:r>
              <a:rPr lang="en-US" smtClean="0"/>
              <a:t>May 2013</a:t>
            </a:r>
            <a:endParaRPr lang="en-GB" dirty="0"/>
          </a:p>
        </p:txBody>
      </p:sp>
      <p:sp>
        <p:nvSpPr>
          <p:cNvPr id="5" name="Footer Placeholder 4"/>
          <p:cNvSpPr>
            <a:spLocks noGrp="1"/>
          </p:cNvSpPr>
          <p:nvPr>
            <p:ph type="ftr" idx="14"/>
          </p:nvPr>
        </p:nvSpPr>
        <p:spPr/>
        <p:txBody>
          <a:bodyPr/>
          <a:lstStyle/>
          <a:p>
            <a:r>
              <a:rPr lang="en-GB" smtClean="0"/>
              <a:t>Donald Eastlake, Huawei</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67683347"/>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solidFill>
                  <a:srgbClr val="0000FF"/>
                </a:solidFill>
              </a:rPr>
              <a:t>A Solution to the Sub-Setting Problem</a:t>
            </a:r>
            <a:endParaRPr lang="zh-CN" altLang="en-US" dirty="0">
              <a:solidFill>
                <a:srgbClr val="0000FF"/>
              </a:solidFill>
            </a:endParaRPr>
          </a:p>
        </p:txBody>
      </p:sp>
      <p:sp>
        <p:nvSpPr>
          <p:cNvPr id="3" name="内容占位符 2"/>
          <p:cNvSpPr>
            <a:spLocks noGrp="1"/>
          </p:cNvSpPr>
          <p:nvPr>
            <p:ph idx="1"/>
          </p:nvPr>
        </p:nvSpPr>
        <p:spPr>
          <a:xfrm>
            <a:off x="685800" y="1600200"/>
            <a:ext cx="7770813" cy="4494213"/>
          </a:xfrm>
        </p:spPr>
        <p:txBody>
          <a:bodyPr/>
          <a:lstStyle/>
          <a:p>
            <a:pPr marL="0" indent="0"/>
            <a:r>
              <a:rPr lang="en-US" altLang="zh-CN" dirty="0" smtClean="0"/>
              <a:t>Assume all 11ak stations support 11n:</a:t>
            </a:r>
          </a:p>
          <a:p>
            <a:pPr marL="457200" indent="-457200">
              <a:buFont typeface="+mj-lt"/>
              <a:buAutoNum type="arabicPeriod"/>
            </a:pPr>
            <a:r>
              <a:rPr lang="en-US" altLang="zh-CN" dirty="0" smtClean="0"/>
              <a:t>Data </a:t>
            </a:r>
            <a:r>
              <a:rPr lang="en-US" altLang="zh-CN" dirty="0" smtClean="0"/>
              <a:t>processed </a:t>
            </a:r>
            <a:r>
              <a:rPr lang="en-US" altLang="zh-CN" dirty="0" smtClean="0"/>
              <a:t>by 11ak stations only.</a:t>
            </a:r>
          </a:p>
          <a:p>
            <a:pPr marL="400050" lvl="1" indent="0"/>
            <a:r>
              <a:rPr lang="en-US" altLang="zh-CN" dirty="0" smtClean="0"/>
              <a:t>Specially marked </a:t>
            </a:r>
            <a:r>
              <a:rPr lang="en-US" altLang="zh-CN" dirty="0" smtClean="0"/>
              <a:t>data frames</a:t>
            </a:r>
            <a:r>
              <a:rPr lang="en-US" altLang="zh-CN" dirty="0" smtClean="0"/>
              <a:t>. For example, use </a:t>
            </a:r>
            <a:r>
              <a:rPr lang="en-US" altLang="zh-CN" dirty="0" smtClean="0"/>
              <a:t>A-MSDU aggregated frames </a:t>
            </a:r>
            <a:r>
              <a:rPr lang="en-US" altLang="zh-CN" dirty="0" smtClean="0"/>
              <a:t>with a special </a:t>
            </a:r>
            <a:r>
              <a:rPr lang="en-US" altLang="zh-CN" dirty="0"/>
              <a:t>newly assigned multicast destination/</a:t>
            </a:r>
            <a:r>
              <a:rPr lang="en-US" altLang="zh-CN" dirty="0" smtClean="0"/>
              <a:t>receiver </a:t>
            </a:r>
            <a:r>
              <a:rPr lang="en-US" altLang="zh-CN" dirty="0"/>
              <a:t>MAC </a:t>
            </a:r>
            <a:r>
              <a:rPr lang="en-US" altLang="zh-CN" dirty="0" smtClean="0"/>
              <a:t>address. See following slides.</a:t>
            </a:r>
          </a:p>
          <a:p>
            <a:pPr marL="457200" indent="-457200">
              <a:buFont typeface="+mj-lt"/>
              <a:buAutoNum type="arabicPeriod"/>
            </a:pPr>
            <a:r>
              <a:rPr lang="en-US" altLang="zh-CN" dirty="0" smtClean="0"/>
              <a:t>Data frames processed by non-11ak stations only.</a:t>
            </a:r>
          </a:p>
          <a:p>
            <a:pPr marL="400050" lvl="1" indent="0"/>
            <a:r>
              <a:rPr lang="en-US" altLang="zh-CN" dirty="0"/>
              <a:t>E</a:t>
            </a:r>
            <a:r>
              <a:rPr lang="en-US" altLang="zh-CN" dirty="0" smtClean="0"/>
              <a:t>xisting legacy data frames.</a:t>
            </a:r>
          </a:p>
          <a:p>
            <a:pPr marL="457200" indent="-457200">
              <a:buFont typeface="+mj-lt"/>
              <a:buAutoNum type="arabicPeriod"/>
            </a:pPr>
            <a:r>
              <a:rPr lang="en-US" altLang="zh-CN" dirty="0" smtClean="0"/>
              <a:t>Data frames processed by both types of STAs.</a:t>
            </a:r>
          </a:p>
          <a:p>
            <a:pPr marL="400050" lvl="1" indent="0"/>
            <a:r>
              <a:rPr lang="en-US" altLang="zh-CN" dirty="0" smtClean="0"/>
              <a:t>This option is for efficiency when exactly the same </a:t>
            </a:r>
            <a:r>
              <a:rPr lang="en-US" altLang="zh-CN" dirty="0" smtClean="0"/>
              <a:t>data can </a:t>
            </a:r>
            <a:r>
              <a:rPr lang="en-US" altLang="zh-CN" dirty="0" smtClean="0"/>
              <a:t>be sent to both 11ak and legacy. Use existing </a:t>
            </a:r>
            <a:r>
              <a:rPr lang="en-US" altLang="zh-CN" dirty="0" smtClean="0"/>
              <a:t>A-MSDU aggregated frame </a:t>
            </a:r>
            <a:r>
              <a:rPr lang="en-US" altLang="zh-CN" dirty="0" smtClean="0"/>
              <a:t>with some special marking that non-11ak stations tolerate and that indicates to 11ak stations that they should process the </a:t>
            </a:r>
            <a:r>
              <a:rPr lang="en-US" altLang="zh-CN" dirty="0" smtClean="0"/>
              <a:t>data. </a:t>
            </a:r>
            <a:r>
              <a:rPr lang="en-US" altLang="zh-CN" dirty="0" smtClean="0"/>
              <a:t>Use separate transmission in the case of non-11n legacy stations.</a:t>
            </a:r>
            <a:endParaRPr lang="zh-CN" altLang="en-US" dirty="0"/>
          </a:p>
        </p:txBody>
      </p:sp>
      <p:sp>
        <p:nvSpPr>
          <p:cNvPr id="4" name="Date Placeholder 3"/>
          <p:cNvSpPr>
            <a:spLocks noGrp="1"/>
          </p:cNvSpPr>
          <p:nvPr>
            <p:ph type="dt" idx="15"/>
          </p:nvPr>
        </p:nvSpPr>
        <p:spPr/>
        <p:txBody>
          <a:bodyPr/>
          <a:lstStyle/>
          <a:p>
            <a:r>
              <a:rPr lang="en-US" smtClean="0"/>
              <a:t>May 2013</a:t>
            </a:r>
            <a:endParaRPr lang="en-GB" dirty="0"/>
          </a:p>
        </p:txBody>
      </p:sp>
      <p:sp>
        <p:nvSpPr>
          <p:cNvPr id="5" name="Footer Placeholder 4"/>
          <p:cNvSpPr>
            <a:spLocks noGrp="1"/>
          </p:cNvSpPr>
          <p:nvPr>
            <p:ph type="ftr" idx="14"/>
          </p:nvPr>
        </p:nvSpPr>
        <p:spPr/>
        <p:txBody>
          <a:bodyPr/>
          <a:lstStyle/>
          <a:p>
            <a:r>
              <a:rPr lang="en-GB" smtClean="0"/>
              <a:t>Donald Eastlake, Huawei</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48499223"/>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914400" y="1600200"/>
            <a:ext cx="7467600" cy="923330"/>
          </a:xfrm>
          <a:prstGeom prst="rect">
            <a:avLst/>
          </a:prstGeom>
          <a:noFill/>
          <a:ln w="38100">
            <a:solidFill>
              <a:schemeClr val="tx1"/>
            </a:solidFill>
          </a:ln>
        </p:spPr>
        <p:txBody>
          <a:bodyPr wrap="square" rtlCol="0">
            <a:spAutoFit/>
          </a:bodyPr>
          <a:lstStyle/>
          <a:p>
            <a:r>
              <a:rPr lang="en-US" sz="1800" dirty="0" smtClean="0">
                <a:solidFill>
                  <a:srgbClr val="000000"/>
                </a:solidFill>
              </a:rPr>
              <a:t>802.11 A-MSDU</a:t>
            </a:r>
            <a:endParaRPr lang="en-US" sz="1800" dirty="0" smtClean="0">
              <a:solidFill>
                <a:srgbClr val="000000"/>
              </a:solidFill>
            </a:endParaRPr>
          </a:p>
          <a:p>
            <a:r>
              <a:rPr lang="en-US" sz="1800" dirty="0" smtClean="0">
                <a:solidFill>
                  <a:srgbClr val="000000"/>
                </a:solidFill>
              </a:rPr>
              <a:t>Aggregated</a:t>
            </a:r>
          </a:p>
          <a:p>
            <a:r>
              <a:rPr lang="en-US" sz="1800" dirty="0" smtClean="0">
                <a:solidFill>
                  <a:srgbClr val="000000"/>
                </a:solidFill>
              </a:rPr>
              <a:t>Frame Header</a:t>
            </a:r>
            <a:endParaRPr lang="en-US" sz="1800" dirty="0">
              <a:solidFill>
                <a:srgbClr val="000000"/>
              </a:solidFill>
            </a:endParaRPr>
          </a:p>
        </p:txBody>
      </p:sp>
      <p:sp>
        <p:nvSpPr>
          <p:cNvPr id="2" name="标题 1"/>
          <p:cNvSpPr>
            <a:spLocks noGrp="1"/>
          </p:cNvSpPr>
          <p:nvPr>
            <p:ph type="title"/>
          </p:nvPr>
        </p:nvSpPr>
        <p:spPr/>
        <p:txBody>
          <a:bodyPr/>
          <a:lstStyle/>
          <a:p>
            <a:r>
              <a:rPr lang="en-US" altLang="zh-CN" dirty="0" smtClean="0">
                <a:solidFill>
                  <a:srgbClr val="0000FF"/>
                </a:solidFill>
              </a:rPr>
              <a:t>The 802.11ak Aggregated Frame</a:t>
            </a:r>
            <a:endParaRPr lang="zh-CN" altLang="en-US" dirty="0">
              <a:solidFill>
                <a:srgbClr val="0000FF"/>
              </a:solidFill>
            </a:endParaRPr>
          </a:p>
        </p:txBody>
      </p:sp>
      <p:sp>
        <p:nvSpPr>
          <p:cNvPr id="6" name="Rectangle 5"/>
          <p:cNvSpPr/>
          <p:nvPr/>
        </p:nvSpPr>
        <p:spPr bwMode="auto">
          <a:xfrm>
            <a:off x="2362200" y="1676400"/>
            <a:ext cx="12954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pPr>
            <a:endParaRPr kumimoji="0" lang="en-US" sz="1800" b="0" i="0" u="none" strike="noStrike" cap="none" normalizeH="0" baseline="0" smtClean="0">
              <a:ln>
                <a:noFill/>
              </a:ln>
              <a:solidFill>
                <a:srgbClr val="000000"/>
              </a:solidFill>
              <a:effectLst/>
              <a:latin typeface="Arial" charset="0"/>
              <a:ea typeface="宋体" charset="-122"/>
            </a:endParaRPr>
          </a:p>
        </p:txBody>
      </p:sp>
      <p:sp>
        <p:nvSpPr>
          <p:cNvPr id="8" name="Rectangle 7"/>
          <p:cNvSpPr/>
          <p:nvPr/>
        </p:nvSpPr>
        <p:spPr bwMode="auto">
          <a:xfrm>
            <a:off x="2362200" y="1676400"/>
            <a:ext cx="13716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pPr>
            <a:endParaRPr kumimoji="0" lang="en-US" sz="1800" b="0" i="0" u="none" strike="noStrike" cap="none" normalizeH="0" baseline="0" smtClean="0">
              <a:ln>
                <a:noFill/>
              </a:ln>
              <a:solidFill>
                <a:srgbClr val="000000"/>
              </a:solidFill>
              <a:effectLst/>
              <a:latin typeface="Arial" charset="0"/>
              <a:ea typeface="宋体" charset="-122"/>
            </a:endParaRPr>
          </a:p>
        </p:txBody>
      </p:sp>
      <p:sp>
        <p:nvSpPr>
          <p:cNvPr id="9" name="Rectangle 8"/>
          <p:cNvSpPr/>
          <p:nvPr/>
        </p:nvSpPr>
        <p:spPr bwMode="auto">
          <a:xfrm>
            <a:off x="2971800" y="1676400"/>
            <a:ext cx="1676400" cy="762000"/>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lang="en-US" sz="2000" dirty="0" smtClean="0">
                <a:solidFill>
                  <a:srgbClr val="000000"/>
                </a:solidFill>
                <a:latin typeface="Arial" charset="0"/>
              </a:rPr>
              <a:t>Control Block</a:t>
            </a:r>
            <a:endParaRPr kumimoji="0" lang="en-US" sz="1600" b="0" i="0" u="none" strike="noStrike" cap="none" normalizeH="0" baseline="0" dirty="0" smtClean="0">
              <a:ln>
                <a:noFill/>
              </a:ln>
              <a:solidFill>
                <a:srgbClr val="000000"/>
              </a:solidFill>
              <a:effectLst/>
              <a:latin typeface="Arial" charset="0"/>
              <a:ea typeface="宋体" charset="-122"/>
            </a:endParaRPr>
          </a:p>
        </p:txBody>
      </p:sp>
      <p:sp>
        <p:nvSpPr>
          <p:cNvPr id="10" name="TextBox 9"/>
          <p:cNvSpPr txBox="1"/>
          <p:nvPr/>
        </p:nvSpPr>
        <p:spPr>
          <a:xfrm>
            <a:off x="304800" y="2971800"/>
            <a:ext cx="3352800" cy="1323439"/>
          </a:xfrm>
          <a:prstGeom prst="rect">
            <a:avLst/>
          </a:prstGeom>
          <a:noFill/>
        </p:spPr>
        <p:txBody>
          <a:bodyPr wrap="square" rtlCol="0">
            <a:spAutoFit/>
          </a:bodyPr>
          <a:lstStyle/>
          <a:p>
            <a:r>
              <a:rPr lang="en-US" sz="2000" dirty="0" smtClean="0">
                <a:solidFill>
                  <a:srgbClr val="000000"/>
                </a:solidFill>
              </a:rPr>
              <a:t>802.11ak A-MSDU frame indicated </a:t>
            </a:r>
            <a:r>
              <a:rPr lang="en-US" sz="2000" dirty="0" smtClean="0">
                <a:solidFill>
                  <a:srgbClr val="000000"/>
                </a:solidFill>
              </a:rPr>
              <a:t>by special multicast DA. Non-11ak STAs do nothing with such frames.</a:t>
            </a:r>
            <a:endParaRPr lang="en-US" sz="2000" dirty="0">
              <a:solidFill>
                <a:srgbClr val="000000"/>
              </a:solidFill>
            </a:endParaRPr>
          </a:p>
        </p:txBody>
      </p:sp>
      <p:sp>
        <p:nvSpPr>
          <p:cNvPr id="11" name="Left Brace 10"/>
          <p:cNvSpPr/>
          <p:nvPr/>
        </p:nvSpPr>
        <p:spPr bwMode="auto">
          <a:xfrm rot="16200000">
            <a:off x="1181100" y="2324100"/>
            <a:ext cx="381000" cy="914400"/>
          </a:xfrm>
          <a:prstGeom prst="leftBrace">
            <a:avLst>
              <a:gd name="adj1" fmla="val 38333"/>
              <a:gd name="adj2" fmla="val 50000"/>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pPr>
            <a:endParaRPr kumimoji="0" lang="en-US" sz="1800" b="0" i="0" u="none" strike="noStrike" cap="none" normalizeH="0" baseline="0" smtClean="0">
              <a:ln>
                <a:noFill/>
              </a:ln>
              <a:solidFill>
                <a:srgbClr val="000000"/>
              </a:solidFill>
              <a:effectLst/>
              <a:latin typeface="Arial" charset="0"/>
              <a:ea typeface="宋体" charset="-122"/>
            </a:endParaRPr>
          </a:p>
        </p:txBody>
      </p:sp>
      <p:sp>
        <p:nvSpPr>
          <p:cNvPr id="12" name="Rectangle 11"/>
          <p:cNvSpPr/>
          <p:nvPr/>
        </p:nvSpPr>
        <p:spPr bwMode="auto">
          <a:xfrm>
            <a:off x="4876800" y="1676400"/>
            <a:ext cx="1219200" cy="762000"/>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lang="en-US" sz="2000" dirty="0" smtClean="0">
                <a:solidFill>
                  <a:srgbClr val="000000"/>
                </a:solidFill>
                <a:latin typeface="Arial" charset="0"/>
              </a:rPr>
              <a:t>MSDU </a:t>
            </a:r>
            <a:r>
              <a:rPr lang="en-US" sz="2000" dirty="0" smtClean="0">
                <a:solidFill>
                  <a:srgbClr val="000000"/>
                </a:solidFill>
                <a:latin typeface="Arial" charset="0"/>
              </a:rPr>
              <a:t>1</a:t>
            </a:r>
            <a:endParaRPr kumimoji="0" lang="en-US" sz="1600" b="0" i="0" u="none" strike="noStrike" cap="none" normalizeH="0" baseline="0" dirty="0" smtClean="0">
              <a:ln>
                <a:noFill/>
              </a:ln>
              <a:solidFill>
                <a:srgbClr val="000000"/>
              </a:solidFill>
              <a:effectLst/>
              <a:latin typeface="Arial" charset="0"/>
              <a:ea typeface="宋体" charset="-122"/>
            </a:endParaRPr>
          </a:p>
        </p:txBody>
      </p:sp>
      <p:sp>
        <p:nvSpPr>
          <p:cNvPr id="13" name="TextBox 12"/>
          <p:cNvSpPr txBox="1"/>
          <p:nvPr/>
        </p:nvSpPr>
        <p:spPr>
          <a:xfrm>
            <a:off x="7620000" y="1600200"/>
            <a:ext cx="685800" cy="646331"/>
          </a:xfrm>
          <a:prstGeom prst="rect">
            <a:avLst/>
          </a:prstGeom>
          <a:noFill/>
        </p:spPr>
        <p:txBody>
          <a:bodyPr wrap="square" rtlCol="0">
            <a:spAutoFit/>
          </a:bodyPr>
          <a:lstStyle/>
          <a:p>
            <a:r>
              <a:rPr lang="en-US" sz="3600" dirty="0" smtClean="0">
                <a:solidFill>
                  <a:srgbClr val="000000"/>
                </a:solidFill>
              </a:rPr>
              <a:t>…</a:t>
            </a:r>
            <a:endParaRPr lang="en-US" sz="3600" dirty="0">
              <a:solidFill>
                <a:srgbClr val="000000"/>
              </a:solidFill>
            </a:endParaRPr>
          </a:p>
        </p:txBody>
      </p:sp>
      <p:sp>
        <p:nvSpPr>
          <p:cNvPr id="14" name="TextBox 13"/>
          <p:cNvSpPr txBox="1"/>
          <p:nvPr/>
        </p:nvSpPr>
        <p:spPr>
          <a:xfrm>
            <a:off x="1828800" y="4572000"/>
            <a:ext cx="4572000" cy="1323439"/>
          </a:xfrm>
          <a:prstGeom prst="rect">
            <a:avLst/>
          </a:prstGeom>
          <a:noFill/>
        </p:spPr>
        <p:txBody>
          <a:bodyPr wrap="square" rtlCol="0">
            <a:spAutoFit/>
          </a:bodyPr>
          <a:lstStyle/>
          <a:p>
            <a:r>
              <a:rPr lang="en-US" sz="2000" dirty="0" smtClean="0">
                <a:solidFill>
                  <a:srgbClr val="000000"/>
                </a:solidFill>
              </a:rPr>
              <a:t>First block inside 11ak </a:t>
            </a:r>
            <a:r>
              <a:rPr lang="en-US" sz="2000" dirty="0" smtClean="0">
                <a:solidFill>
                  <a:srgbClr val="000000"/>
                </a:solidFill>
              </a:rPr>
              <a:t>A-MSDU frame </a:t>
            </a:r>
            <a:r>
              <a:rPr lang="en-US" sz="2000" dirty="0" smtClean="0">
                <a:solidFill>
                  <a:srgbClr val="000000"/>
                </a:solidFill>
              </a:rPr>
              <a:t>is special. It specifies which STAs should process the rest of the frame(s) and with what </a:t>
            </a:r>
            <a:r>
              <a:rPr lang="en-US" sz="2000" dirty="0" smtClean="0">
                <a:solidFill>
                  <a:srgbClr val="000000"/>
                </a:solidFill>
              </a:rPr>
              <a:t>tags (prefix bytes). </a:t>
            </a:r>
            <a:r>
              <a:rPr lang="en-US" sz="2000" dirty="0" smtClean="0">
                <a:solidFill>
                  <a:srgbClr val="000000"/>
                </a:solidFill>
              </a:rPr>
              <a:t>See next slide.</a:t>
            </a:r>
            <a:endParaRPr lang="en-US" sz="2000" dirty="0">
              <a:solidFill>
                <a:srgbClr val="000000"/>
              </a:solidFill>
            </a:endParaRPr>
          </a:p>
        </p:txBody>
      </p:sp>
      <p:sp>
        <p:nvSpPr>
          <p:cNvPr id="15" name="Left Brace 14"/>
          <p:cNvSpPr/>
          <p:nvPr/>
        </p:nvSpPr>
        <p:spPr bwMode="auto">
          <a:xfrm rot="16200000">
            <a:off x="3619500" y="1943100"/>
            <a:ext cx="381000" cy="1676400"/>
          </a:xfrm>
          <a:prstGeom prst="leftBrace">
            <a:avLst>
              <a:gd name="adj1" fmla="val 38333"/>
              <a:gd name="adj2" fmla="val 59092"/>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pPr>
            <a:endParaRPr kumimoji="0" lang="en-US" sz="1800" b="0" i="0" u="none" strike="noStrike" cap="none" normalizeH="0" baseline="0" smtClean="0">
              <a:ln>
                <a:noFill/>
              </a:ln>
              <a:solidFill>
                <a:srgbClr val="000000"/>
              </a:solidFill>
              <a:effectLst/>
              <a:latin typeface="Arial" charset="0"/>
              <a:ea typeface="宋体" charset="-122"/>
            </a:endParaRPr>
          </a:p>
        </p:txBody>
      </p:sp>
      <p:sp>
        <p:nvSpPr>
          <p:cNvPr id="16" name="Left Brace 15"/>
          <p:cNvSpPr/>
          <p:nvPr/>
        </p:nvSpPr>
        <p:spPr bwMode="auto">
          <a:xfrm rot="16200000">
            <a:off x="6286500" y="1181100"/>
            <a:ext cx="381000" cy="3200400"/>
          </a:xfrm>
          <a:prstGeom prst="leftBrace">
            <a:avLst>
              <a:gd name="adj1" fmla="val 38333"/>
              <a:gd name="adj2" fmla="val 63763"/>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pPr>
            <a:endParaRPr kumimoji="0" lang="en-US" sz="1800" b="0" i="0" u="none" strike="noStrike" cap="none" normalizeH="0" baseline="0" smtClean="0">
              <a:ln>
                <a:noFill/>
              </a:ln>
              <a:solidFill>
                <a:srgbClr val="000000"/>
              </a:solidFill>
              <a:effectLst/>
              <a:latin typeface="Arial" charset="0"/>
              <a:ea typeface="宋体" charset="-122"/>
            </a:endParaRPr>
          </a:p>
        </p:txBody>
      </p:sp>
      <p:cxnSp>
        <p:nvCxnSpPr>
          <p:cNvPr id="18" name="Straight Connector 17"/>
          <p:cNvCxnSpPr>
            <a:stCxn id="15" idx="1"/>
          </p:cNvCxnSpPr>
          <p:nvPr/>
        </p:nvCxnSpPr>
        <p:spPr bwMode="auto">
          <a:xfrm flipH="1">
            <a:off x="3962400" y="2971800"/>
            <a:ext cx="18" cy="1600199"/>
          </a:xfrm>
          <a:prstGeom prst="line">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3" name="TextBox 22"/>
          <p:cNvSpPr txBox="1"/>
          <p:nvPr/>
        </p:nvSpPr>
        <p:spPr>
          <a:xfrm>
            <a:off x="5181600" y="2971800"/>
            <a:ext cx="3352800" cy="1015663"/>
          </a:xfrm>
          <a:prstGeom prst="rect">
            <a:avLst/>
          </a:prstGeom>
          <a:noFill/>
        </p:spPr>
        <p:txBody>
          <a:bodyPr wrap="square" rtlCol="0">
            <a:spAutoFit/>
          </a:bodyPr>
          <a:lstStyle/>
          <a:p>
            <a:r>
              <a:rPr lang="en-US" sz="2000" dirty="0" smtClean="0">
                <a:solidFill>
                  <a:srgbClr val="000000"/>
                </a:solidFill>
              </a:rPr>
              <a:t>Frame or frames of actual data with true source and destination MAC addresses.</a:t>
            </a:r>
            <a:endParaRPr lang="en-US" sz="2000" dirty="0">
              <a:solidFill>
                <a:srgbClr val="000000"/>
              </a:solidFill>
            </a:endParaRPr>
          </a:p>
        </p:txBody>
      </p:sp>
      <p:sp>
        <p:nvSpPr>
          <p:cNvPr id="17" name="Rectangle 16"/>
          <p:cNvSpPr/>
          <p:nvPr/>
        </p:nvSpPr>
        <p:spPr bwMode="auto">
          <a:xfrm>
            <a:off x="6324600" y="1676400"/>
            <a:ext cx="1219200" cy="762000"/>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lang="en-US" sz="2000" dirty="0" smtClean="0">
                <a:solidFill>
                  <a:srgbClr val="000000"/>
                </a:solidFill>
                <a:latin typeface="Arial" charset="0"/>
              </a:rPr>
              <a:t>MSDU 2</a:t>
            </a:r>
            <a:endParaRPr kumimoji="0" lang="en-US" sz="1600" b="0" i="0" u="none" strike="noStrike" cap="none" normalizeH="0" baseline="0" dirty="0" smtClean="0">
              <a:ln>
                <a:noFill/>
              </a:ln>
              <a:solidFill>
                <a:srgbClr val="000000"/>
              </a:solidFill>
              <a:effectLst/>
              <a:latin typeface="Arial" charset="0"/>
              <a:ea typeface="宋体" charset="-122"/>
            </a:endParaRPr>
          </a:p>
        </p:txBody>
      </p:sp>
      <p:sp>
        <p:nvSpPr>
          <p:cNvPr id="3" name="Date Placeholder 2"/>
          <p:cNvSpPr>
            <a:spLocks noGrp="1"/>
          </p:cNvSpPr>
          <p:nvPr>
            <p:ph type="dt" idx="15"/>
          </p:nvPr>
        </p:nvSpPr>
        <p:spPr/>
        <p:txBody>
          <a:bodyPr/>
          <a:lstStyle/>
          <a:p>
            <a:r>
              <a:rPr lang="en-US" smtClean="0"/>
              <a:t>May 2013</a:t>
            </a:r>
            <a:endParaRPr lang="en-GB" dirty="0"/>
          </a:p>
        </p:txBody>
      </p:sp>
      <p:sp>
        <p:nvSpPr>
          <p:cNvPr id="4" name="Footer Placeholder 3"/>
          <p:cNvSpPr>
            <a:spLocks noGrp="1"/>
          </p:cNvSpPr>
          <p:nvPr>
            <p:ph type="ftr" idx="14"/>
          </p:nvPr>
        </p:nvSpPr>
        <p:spPr/>
        <p:txBody>
          <a:bodyPr/>
          <a:lstStyle/>
          <a:p>
            <a:r>
              <a:rPr lang="en-GB" smtClean="0"/>
              <a:t>Donald Eastlake, Huawei</a:t>
            </a:r>
            <a:endParaRPr lang="en-GB" dirty="0"/>
          </a:p>
        </p:txBody>
      </p:sp>
      <p:sp>
        <p:nvSpPr>
          <p:cNvPr id="7" name="Slide Number Placeholder 6"/>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67683347"/>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62000" y="1600200"/>
            <a:ext cx="7620000" cy="923330"/>
          </a:xfrm>
          <a:prstGeom prst="rect">
            <a:avLst/>
          </a:prstGeom>
          <a:noFill/>
          <a:ln w="38100">
            <a:solidFill>
              <a:schemeClr val="tx1"/>
            </a:solidFill>
          </a:ln>
        </p:spPr>
        <p:txBody>
          <a:bodyPr wrap="square" rtlCol="0">
            <a:spAutoFit/>
          </a:bodyPr>
          <a:lstStyle/>
          <a:p>
            <a:r>
              <a:rPr lang="en-US" sz="1800" dirty="0" smtClean="0">
                <a:solidFill>
                  <a:srgbClr val="000000"/>
                </a:solidFill>
              </a:rPr>
              <a:t>11ak</a:t>
            </a:r>
            <a:br>
              <a:rPr lang="en-US" sz="1800" dirty="0" smtClean="0">
                <a:solidFill>
                  <a:srgbClr val="000000"/>
                </a:solidFill>
              </a:rPr>
            </a:br>
            <a:r>
              <a:rPr lang="en-US" sz="1800" dirty="0" smtClean="0">
                <a:solidFill>
                  <a:srgbClr val="000000"/>
                </a:solidFill>
              </a:rPr>
              <a:t>Control</a:t>
            </a:r>
          </a:p>
          <a:p>
            <a:r>
              <a:rPr lang="en-US" sz="1800" dirty="0" smtClean="0">
                <a:solidFill>
                  <a:srgbClr val="000000"/>
                </a:solidFill>
              </a:rPr>
              <a:t>Block</a:t>
            </a:r>
            <a:endParaRPr lang="en-US" sz="1800" dirty="0">
              <a:solidFill>
                <a:srgbClr val="000000"/>
              </a:solidFill>
            </a:endParaRPr>
          </a:p>
        </p:txBody>
      </p:sp>
      <p:sp>
        <p:nvSpPr>
          <p:cNvPr id="2" name="标题 1"/>
          <p:cNvSpPr>
            <a:spLocks noGrp="1"/>
          </p:cNvSpPr>
          <p:nvPr>
            <p:ph type="title"/>
          </p:nvPr>
        </p:nvSpPr>
        <p:spPr/>
        <p:txBody>
          <a:bodyPr/>
          <a:lstStyle/>
          <a:p>
            <a:r>
              <a:rPr lang="en-US" altLang="zh-CN" dirty="0" smtClean="0">
                <a:solidFill>
                  <a:srgbClr val="0000FF"/>
                </a:solidFill>
              </a:rPr>
              <a:t>Special Control Block Format</a:t>
            </a:r>
            <a:endParaRPr lang="zh-CN" altLang="en-US" dirty="0">
              <a:solidFill>
                <a:srgbClr val="0000FF"/>
              </a:solidFill>
            </a:endParaRPr>
          </a:p>
        </p:txBody>
      </p:sp>
      <p:sp>
        <p:nvSpPr>
          <p:cNvPr id="6" name="Rectangle 5"/>
          <p:cNvSpPr/>
          <p:nvPr/>
        </p:nvSpPr>
        <p:spPr bwMode="auto">
          <a:xfrm>
            <a:off x="2286000" y="1676400"/>
            <a:ext cx="12954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pPr>
            <a:endParaRPr kumimoji="0" lang="en-US" sz="1800" b="0" i="0" u="none" strike="noStrike" cap="none" normalizeH="0" baseline="0" smtClean="0">
              <a:ln>
                <a:noFill/>
              </a:ln>
              <a:solidFill>
                <a:srgbClr val="000000"/>
              </a:solidFill>
              <a:effectLst/>
              <a:latin typeface="Arial" charset="0"/>
              <a:ea typeface="宋体" charset="-122"/>
            </a:endParaRPr>
          </a:p>
        </p:txBody>
      </p:sp>
      <p:sp>
        <p:nvSpPr>
          <p:cNvPr id="8" name="Rectangle 7"/>
          <p:cNvSpPr/>
          <p:nvPr/>
        </p:nvSpPr>
        <p:spPr bwMode="auto">
          <a:xfrm>
            <a:off x="2286000" y="1676400"/>
            <a:ext cx="13716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pPr>
            <a:endParaRPr kumimoji="0" lang="en-US" sz="1800" b="0" i="0" u="none" strike="noStrike" cap="none" normalizeH="0" baseline="0" smtClean="0">
              <a:ln>
                <a:noFill/>
              </a:ln>
              <a:solidFill>
                <a:srgbClr val="000000"/>
              </a:solidFill>
              <a:effectLst/>
              <a:latin typeface="Arial" charset="0"/>
              <a:ea typeface="宋体" charset="-122"/>
            </a:endParaRPr>
          </a:p>
        </p:txBody>
      </p:sp>
      <p:sp>
        <p:nvSpPr>
          <p:cNvPr id="9" name="Rectangle 8"/>
          <p:cNvSpPr/>
          <p:nvPr/>
        </p:nvSpPr>
        <p:spPr bwMode="auto">
          <a:xfrm>
            <a:off x="1600200" y="1676400"/>
            <a:ext cx="990600" cy="762000"/>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endParaRPr kumimoji="0" lang="en-US" sz="1800" b="0" i="0" u="none" strike="noStrike" cap="none" normalizeH="0" baseline="0" dirty="0" smtClean="0">
              <a:ln>
                <a:noFill/>
              </a:ln>
              <a:solidFill>
                <a:srgbClr val="000000"/>
              </a:solidFill>
              <a:effectLst/>
              <a:latin typeface="Arial" charset="0"/>
              <a:ea typeface="宋体" charset="-122"/>
            </a:endParaRPr>
          </a:p>
          <a:p>
            <a:pPr marL="0" marR="0" indent="0" algn="ctr" defTabSz="914400" rtl="0" eaLnBrk="1" fontAlgn="base" latinLnBrk="0" hangingPunct="1">
              <a:lnSpc>
                <a:spcPct val="100000"/>
              </a:lnSpc>
              <a:spcBef>
                <a:spcPct val="0"/>
              </a:spcBef>
              <a:spcAft>
                <a:spcPct val="0"/>
              </a:spcAft>
              <a:buClr>
                <a:srgbClr val="CC9900"/>
              </a:buClr>
              <a:buSzTx/>
              <a:tabLst/>
            </a:pPr>
            <a:r>
              <a:rPr kumimoji="0" lang="en-US" sz="1800" b="0" i="0" u="none" strike="noStrike" cap="none" normalizeH="0" baseline="0" dirty="0" smtClean="0">
                <a:ln>
                  <a:noFill/>
                </a:ln>
                <a:solidFill>
                  <a:srgbClr val="000000"/>
                </a:solidFill>
                <a:effectLst/>
                <a:latin typeface="Arial" charset="0"/>
                <a:ea typeface="宋体" charset="-122"/>
              </a:rPr>
              <a:t>Length</a:t>
            </a:r>
          </a:p>
          <a:p>
            <a:pPr marL="0" marR="0" indent="0" algn="ctr" defTabSz="914400" rtl="0" eaLnBrk="1" fontAlgn="base" latinLnBrk="0" hangingPunct="1">
              <a:lnSpc>
                <a:spcPct val="100000"/>
              </a:lnSpc>
              <a:spcBef>
                <a:spcPct val="0"/>
              </a:spcBef>
              <a:spcAft>
                <a:spcPct val="0"/>
              </a:spcAft>
              <a:buClr>
                <a:srgbClr val="CC9900"/>
              </a:buClr>
              <a:buSzTx/>
              <a:tabLst/>
            </a:pPr>
            <a:endParaRPr kumimoji="0" lang="en-US" sz="1800" b="0" i="0" u="none" strike="noStrike" cap="none" normalizeH="0" baseline="0" dirty="0" smtClean="0">
              <a:ln>
                <a:noFill/>
              </a:ln>
              <a:solidFill>
                <a:srgbClr val="000000"/>
              </a:solidFill>
              <a:effectLst/>
              <a:latin typeface="Arial" charset="0"/>
              <a:ea typeface="宋体" charset="-122"/>
            </a:endParaRPr>
          </a:p>
        </p:txBody>
      </p:sp>
      <p:sp>
        <p:nvSpPr>
          <p:cNvPr id="10" name="TextBox 9"/>
          <p:cNvSpPr txBox="1"/>
          <p:nvPr/>
        </p:nvSpPr>
        <p:spPr>
          <a:xfrm>
            <a:off x="914400" y="2971800"/>
            <a:ext cx="3200400" cy="3416320"/>
          </a:xfrm>
          <a:prstGeom prst="rect">
            <a:avLst/>
          </a:prstGeom>
          <a:noFill/>
        </p:spPr>
        <p:txBody>
          <a:bodyPr wrap="square" rtlCol="0">
            <a:spAutoFit/>
          </a:bodyPr>
          <a:lstStyle/>
          <a:p>
            <a:r>
              <a:rPr lang="en-US" sz="1800" dirty="0" smtClean="0">
                <a:solidFill>
                  <a:srgbClr val="000000"/>
                </a:solidFill>
              </a:rPr>
              <a:t>Length= 16-bit length of Control</a:t>
            </a:r>
          </a:p>
          <a:p>
            <a:r>
              <a:rPr lang="en-US" sz="1800" dirty="0">
                <a:solidFill>
                  <a:srgbClr val="000000"/>
                </a:solidFill>
              </a:rPr>
              <a:t> </a:t>
            </a:r>
            <a:r>
              <a:rPr lang="en-US" sz="1800" dirty="0" smtClean="0">
                <a:solidFill>
                  <a:srgbClr val="000000"/>
                </a:solidFill>
              </a:rPr>
              <a:t>              Block in bytes</a:t>
            </a:r>
          </a:p>
          <a:p>
            <a:r>
              <a:rPr lang="en-US" sz="1800" dirty="0" smtClean="0">
                <a:solidFill>
                  <a:srgbClr val="000000"/>
                </a:solidFill>
              </a:rPr>
              <a:t>8 flag bits</a:t>
            </a:r>
          </a:p>
          <a:p>
            <a:r>
              <a:rPr lang="en-US" sz="1800" dirty="0" smtClean="0">
                <a:solidFill>
                  <a:srgbClr val="000000"/>
                </a:solidFill>
              </a:rPr>
              <a:t>            top bit = 0 -&gt; include list</a:t>
            </a:r>
          </a:p>
          <a:p>
            <a:r>
              <a:rPr lang="en-US" sz="1800" dirty="0" smtClean="0">
                <a:solidFill>
                  <a:srgbClr val="000000"/>
                </a:solidFill>
              </a:rPr>
              <a:t>            top bit = 1 -&gt; exclude list </a:t>
            </a:r>
          </a:p>
          <a:p>
            <a:r>
              <a:rPr lang="en-US" sz="1800" dirty="0" err="1" smtClean="0">
                <a:solidFill>
                  <a:srgbClr val="000000"/>
                </a:solidFill>
              </a:rPr>
              <a:t>DPsize</a:t>
            </a:r>
            <a:r>
              <a:rPr lang="en-US" sz="1800" dirty="0" smtClean="0">
                <a:solidFill>
                  <a:srgbClr val="000000"/>
                </a:solidFill>
              </a:rPr>
              <a:t> </a:t>
            </a:r>
            <a:r>
              <a:rPr lang="en-US" sz="1800" dirty="0" smtClean="0">
                <a:solidFill>
                  <a:srgbClr val="000000"/>
                </a:solidFill>
              </a:rPr>
              <a:t>= 8-bit size of default</a:t>
            </a:r>
          </a:p>
          <a:p>
            <a:r>
              <a:rPr lang="en-US" sz="1800" dirty="0" smtClean="0">
                <a:solidFill>
                  <a:srgbClr val="000000"/>
                </a:solidFill>
              </a:rPr>
              <a:t>               </a:t>
            </a:r>
            <a:r>
              <a:rPr lang="en-US" sz="1800" dirty="0" smtClean="0">
                <a:solidFill>
                  <a:srgbClr val="000000"/>
                </a:solidFill>
              </a:rPr>
              <a:t>prefix in </a:t>
            </a:r>
            <a:r>
              <a:rPr lang="en-US" sz="1800" dirty="0" smtClean="0">
                <a:solidFill>
                  <a:srgbClr val="000000"/>
                </a:solidFill>
              </a:rPr>
              <a:t>bytes</a:t>
            </a:r>
          </a:p>
          <a:p>
            <a:r>
              <a:rPr lang="en-US" sz="1800" dirty="0" err="1" smtClean="0">
                <a:solidFill>
                  <a:srgbClr val="000000"/>
                </a:solidFill>
              </a:rPr>
              <a:t>DefPF</a:t>
            </a:r>
            <a:r>
              <a:rPr lang="en-US" sz="1800" dirty="0" smtClean="0">
                <a:solidFill>
                  <a:srgbClr val="000000"/>
                </a:solidFill>
              </a:rPr>
              <a:t> </a:t>
            </a:r>
            <a:r>
              <a:rPr lang="en-US" sz="1800" dirty="0" smtClean="0">
                <a:solidFill>
                  <a:srgbClr val="000000"/>
                </a:solidFill>
              </a:rPr>
              <a:t>= Default </a:t>
            </a:r>
            <a:r>
              <a:rPr lang="en-US" sz="1800" dirty="0" smtClean="0">
                <a:solidFill>
                  <a:srgbClr val="000000"/>
                </a:solidFill>
              </a:rPr>
              <a:t>Prefix</a:t>
            </a:r>
          </a:p>
          <a:p>
            <a:r>
              <a:rPr lang="en-US" sz="1800" dirty="0">
                <a:solidFill>
                  <a:srgbClr val="000000"/>
                </a:solidFill>
              </a:rPr>
              <a:t> </a:t>
            </a:r>
            <a:r>
              <a:rPr lang="en-US" sz="1800" dirty="0" smtClean="0">
                <a:solidFill>
                  <a:srgbClr val="000000"/>
                </a:solidFill>
              </a:rPr>
              <a:t>              </a:t>
            </a:r>
            <a:r>
              <a:rPr lang="en-US" sz="1800" dirty="0" smtClean="0">
                <a:solidFill>
                  <a:srgbClr val="000000"/>
                </a:solidFill>
              </a:rPr>
              <a:t>(tagging)</a:t>
            </a:r>
            <a:endParaRPr lang="en-US" sz="1800" dirty="0" smtClean="0">
              <a:solidFill>
                <a:srgbClr val="000000"/>
              </a:solidFill>
            </a:endParaRPr>
          </a:p>
          <a:p>
            <a:endParaRPr lang="en-US" sz="1800" dirty="0" smtClean="0">
              <a:solidFill>
                <a:srgbClr val="000000"/>
              </a:solidFill>
            </a:endParaRPr>
          </a:p>
          <a:p>
            <a:r>
              <a:rPr lang="en-US" sz="1800" dirty="0" smtClean="0">
                <a:solidFill>
                  <a:srgbClr val="000000"/>
                </a:solidFill>
              </a:rPr>
              <a:t>AID = 16-bit Association</a:t>
            </a:r>
          </a:p>
          <a:p>
            <a:r>
              <a:rPr lang="en-US" sz="1800" dirty="0">
                <a:solidFill>
                  <a:srgbClr val="000000"/>
                </a:solidFill>
              </a:rPr>
              <a:t> </a:t>
            </a:r>
            <a:r>
              <a:rPr lang="en-US" sz="1800" dirty="0" smtClean="0">
                <a:solidFill>
                  <a:srgbClr val="000000"/>
                </a:solidFill>
              </a:rPr>
              <a:t>           </a:t>
            </a:r>
            <a:r>
              <a:rPr lang="en-US" sz="1800" dirty="0" err="1" smtClean="0">
                <a:solidFill>
                  <a:srgbClr val="000000"/>
                </a:solidFill>
              </a:rPr>
              <a:t>IDentifier</a:t>
            </a:r>
            <a:endParaRPr lang="en-US" sz="1800" dirty="0">
              <a:solidFill>
                <a:srgbClr val="000000"/>
              </a:solidFill>
            </a:endParaRPr>
          </a:p>
        </p:txBody>
      </p:sp>
      <p:sp>
        <p:nvSpPr>
          <p:cNvPr id="11" name="Left Brace 10"/>
          <p:cNvSpPr/>
          <p:nvPr/>
        </p:nvSpPr>
        <p:spPr bwMode="auto">
          <a:xfrm rot="16200000">
            <a:off x="2362200" y="1981200"/>
            <a:ext cx="304800" cy="1676400"/>
          </a:xfrm>
          <a:prstGeom prst="leftBrace">
            <a:avLst>
              <a:gd name="adj1" fmla="val 38333"/>
              <a:gd name="adj2" fmla="val 50000"/>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pPr>
            <a:endParaRPr kumimoji="0" lang="en-US" sz="1800" b="0" i="0" u="none" strike="noStrike" cap="none" normalizeH="0" baseline="0" smtClean="0">
              <a:ln>
                <a:noFill/>
              </a:ln>
              <a:solidFill>
                <a:srgbClr val="000000"/>
              </a:solidFill>
              <a:effectLst/>
              <a:latin typeface="Arial" charset="0"/>
              <a:ea typeface="宋体" charset="-122"/>
            </a:endParaRPr>
          </a:p>
        </p:txBody>
      </p:sp>
      <p:sp>
        <p:nvSpPr>
          <p:cNvPr id="12" name="Rectangle 11"/>
          <p:cNvSpPr/>
          <p:nvPr/>
        </p:nvSpPr>
        <p:spPr bwMode="auto">
          <a:xfrm>
            <a:off x="4267200" y="1676400"/>
            <a:ext cx="4038600" cy="762000"/>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a:buClr>
                <a:srgbClr val="CC9900"/>
              </a:buClr>
            </a:pPr>
            <a:endParaRPr kumimoji="0" lang="en-US" sz="1600" b="0" i="0" u="none" strike="noStrike" cap="none" normalizeH="0" baseline="0" dirty="0" smtClean="0">
              <a:ln>
                <a:noFill/>
              </a:ln>
              <a:solidFill>
                <a:srgbClr val="000000"/>
              </a:solidFill>
              <a:effectLst/>
              <a:latin typeface="Arial" charset="0"/>
              <a:ea typeface="宋体" charset="-122"/>
            </a:endParaRPr>
          </a:p>
        </p:txBody>
      </p:sp>
      <p:sp>
        <p:nvSpPr>
          <p:cNvPr id="13" name="TextBox 12"/>
          <p:cNvSpPr txBox="1"/>
          <p:nvPr/>
        </p:nvSpPr>
        <p:spPr>
          <a:xfrm>
            <a:off x="7239000" y="1600200"/>
            <a:ext cx="838200" cy="707886"/>
          </a:xfrm>
          <a:prstGeom prst="rect">
            <a:avLst/>
          </a:prstGeom>
          <a:noFill/>
        </p:spPr>
        <p:txBody>
          <a:bodyPr wrap="square" rtlCol="0">
            <a:spAutoFit/>
          </a:bodyPr>
          <a:lstStyle/>
          <a:p>
            <a:r>
              <a:rPr lang="en-US" sz="4000" dirty="0" smtClean="0">
                <a:solidFill>
                  <a:srgbClr val="000000"/>
                </a:solidFill>
              </a:rPr>
              <a:t>…</a:t>
            </a:r>
            <a:endParaRPr lang="en-US" sz="4000" dirty="0">
              <a:solidFill>
                <a:srgbClr val="000000"/>
              </a:solidFill>
            </a:endParaRPr>
          </a:p>
        </p:txBody>
      </p:sp>
      <p:sp>
        <p:nvSpPr>
          <p:cNvPr id="16" name="Left Brace 15"/>
          <p:cNvSpPr/>
          <p:nvPr/>
        </p:nvSpPr>
        <p:spPr bwMode="auto">
          <a:xfrm rot="16200000">
            <a:off x="6172200" y="838200"/>
            <a:ext cx="381000" cy="3886200"/>
          </a:xfrm>
          <a:prstGeom prst="leftBrace">
            <a:avLst>
              <a:gd name="adj1" fmla="val 38333"/>
              <a:gd name="adj2" fmla="val 50038"/>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pPr>
            <a:endParaRPr kumimoji="0" lang="en-US" sz="1800" b="0" i="0" u="none" strike="noStrike" cap="none" normalizeH="0" baseline="0" smtClean="0">
              <a:ln>
                <a:noFill/>
              </a:ln>
              <a:solidFill>
                <a:srgbClr val="000000"/>
              </a:solidFill>
              <a:effectLst/>
              <a:latin typeface="Arial" charset="0"/>
              <a:ea typeface="宋体" charset="-122"/>
            </a:endParaRPr>
          </a:p>
        </p:txBody>
      </p:sp>
      <p:sp>
        <p:nvSpPr>
          <p:cNvPr id="23" name="TextBox 22"/>
          <p:cNvSpPr txBox="1"/>
          <p:nvPr/>
        </p:nvSpPr>
        <p:spPr>
          <a:xfrm>
            <a:off x="4572000" y="2971800"/>
            <a:ext cx="3657600" cy="2862323"/>
          </a:xfrm>
          <a:prstGeom prst="rect">
            <a:avLst/>
          </a:prstGeom>
          <a:noFill/>
        </p:spPr>
        <p:txBody>
          <a:bodyPr wrap="square" rtlCol="0">
            <a:spAutoFit/>
          </a:bodyPr>
          <a:lstStyle/>
          <a:p>
            <a:r>
              <a:rPr lang="en-US" sz="1800" dirty="0" smtClean="0">
                <a:solidFill>
                  <a:srgbClr val="000000"/>
                </a:solidFill>
              </a:rPr>
              <a:t>List of AID Items.</a:t>
            </a:r>
          </a:p>
          <a:p>
            <a:r>
              <a:rPr lang="en-US" sz="1800" dirty="0" smtClean="0">
                <a:solidFill>
                  <a:srgbClr val="000000"/>
                </a:solidFill>
              </a:rPr>
              <a:t>	If top bit of the flags is 1, each AID Item is just an 2-byte AID. The </a:t>
            </a:r>
            <a:r>
              <a:rPr lang="en-US" sz="1800" dirty="0" smtClean="0">
                <a:solidFill>
                  <a:srgbClr val="000000"/>
                </a:solidFill>
              </a:rPr>
              <a:t>MSDUs in </a:t>
            </a:r>
            <a:r>
              <a:rPr lang="en-US" sz="1800" dirty="0" smtClean="0">
                <a:solidFill>
                  <a:srgbClr val="000000"/>
                </a:solidFill>
              </a:rPr>
              <a:t>the aggregation are processed by the STAs whose AID is NOT listed. If a </a:t>
            </a:r>
            <a:r>
              <a:rPr lang="en-US" sz="1800" dirty="0" smtClean="0">
                <a:solidFill>
                  <a:srgbClr val="000000"/>
                </a:solidFill>
              </a:rPr>
              <a:t>STA’s </a:t>
            </a:r>
            <a:r>
              <a:rPr lang="en-US" sz="1800" dirty="0" smtClean="0">
                <a:solidFill>
                  <a:srgbClr val="000000"/>
                </a:solidFill>
              </a:rPr>
              <a:t>AID is listed, it drops the </a:t>
            </a:r>
            <a:r>
              <a:rPr lang="en-US" sz="1800" dirty="0" smtClean="0">
                <a:solidFill>
                  <a:srgbClr val="000000"/>
                </a:solidFill>
              </a:rPr>
              <a:t>A-MSDU.</a:t>
            </a:r>
            <a:endParaRPr lang="en-US" sz="1800" dirty="0" smtClean="0">
              <a:solidFill>
                <a:srgbClr val="000000"/>
              </a:solidFill>
            </a:endParaRPr>
          </a:p>
          <a:p>
            <a:r>
              <a:rPr lang="en-US" sz="1800" dirty="0" smtClean="0">
                <a:solidFill>
                  <a:srgbClr val="000000"/>
                </a:solidFill>
              </a:rPr>
              <a:t>	</a:t>
            </a:r>
            <a:r>
              <a:rPr lang="en-US" sz="1800" dirty="0">
                <a:solidFill>
                  <a:srgbClr val="000000"/>
                </a:solidFill>
              </a:rPr>
              <a:t>The next </a:t>
            </a:r>
            <a:r>
              <a:rPr lang="en-US" sz="1800" dirty="0" smtClean="0">
                <a:solidFill>
                  <a:srgbClr val="000000"/>
                </a:solidFill>
              </a:rPr>
              <a:t>slide give the </a:t>
            </a:r>
            <a:r>
              <a:rPr lang="en-US" sz="1800" dirty="0" smtClean="0">
                <a:solidFill>
                  <a:srgbClr val="000000"/>
                </a:solidFill>
              </a:rPr>
              <a:t>format of an AID Item </a:t>
            </a:r>
            <a:r>
              <a:rPr lang="en-US" sz="1800" dirty="0" smtClean="0">
                <a:solidFill>
                  <a:srgbClr val="000000"/>
                </a:solidFill>
              </a:rPr>
              <a:t>when the </a:t>
            </a:r>
            <a:r>
              <a:rPr lang="en-US" sz="1800" dirty="0" smtClean="0">
                <a:solidFill>
                  <a:srgbClr val="000000"/>
                </a:solidFill>
              </a:rPr>
              <a:t>top bit of the flags is 0 </a:t>
            </a:r>
            <a:r>
              <a:rPr lang="en-US" sz="1800" dirty="0" smtClean="0">
                <a:solidFill>
                  <a:srgbClr val="000000"/>
                </a:solidFill>
              </a:rPr>
              <a:t>(include list).</a:t>
            </a:r>
            <a:endParaRPr lang="en-US" sz="1800" dirty="0">
              <a:solidFill>
                <a:srgbClr val="000000"/>
              </a:solidFill>
            </a:endParaRPr>
          </a:p>
        </p:txBody>
      </p:sp>
      <p:sp>
        <p:nvSpPr>
          <p:cNvPr id="17" name="Rectangle 16"/>
          <p:cNvSpPr/>
          <p:nvPr/>
        </p:nvSpPr>
        <p:spPr bwMode="auto">
          <a:xfrm>
            <a:off x="4419600" y="1752600"/>
            <a:ext cx="838200" cy="609600"/>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1800" b="0" i="0" u="none" strike="noStrike" cap="none" normalizeH="0" baseline="0" dirty="0" smtClean="0">
                <a:ln>
                  <a:noFill/>
                </a:ln>
                <a:solidFill>
                  <a:srgbClr val="000000"/>
                </a:solidFill>
                <a:effectLst/>
                <a:latin typeface="Arial" charset="0"/>
                <a:ea typeface="宋体" charset="-122"/>
              </a:rPr>
              <a:t>AID Item</a:t>
            </a:r>
          </a:p>
        </p:txBody>
      </p:sp>
      <p:sp>
        <p:nvSpPr>
          <p:cNvPr id="19" name="Rectangle 18"/>
          <p:cNvSpPr/>
          <p:nvPr/>
        </p:nvSpPr>
        <p:spPr bwMode="auto">
          <a:xfrm>
            <a:off x="5334000" y="1752600"/>
            <a:ext cx="838200" cy="609600"/>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1800" b="0" i="0" u="none" strike="noStrike" cap="none" normalizeH="0" baseline="0" dirty="0" smtClean="0">
                <a:ln>
                  <a:noFill/>
                </a:ln>
                <a:solidFill>
                  <a:srgbClr val="000000"/>
                </a:solidFill>
                <a:effectLst/>
                <a:latin typeface="Arial" charset="0"/>
                <a:ea typeface="宋体" charset="-122"/>
              </a:rPr>
              <a:t>AID Item</a:t>
            </a:r>
          </a:p>
        </p:txBody>
      </p:sp>
      <p:sp>
        <p:nvSpPr>
          <p:cNvPr id="20" name="Rectangle 19"/>
          <p:cNvSpPr/>
          <p:nvPr/>
        </p:nvSpPr>
        <p:spPr bwMode="auto">
          <a:xfrm>
            <a:off x="6248400" y="1752600"/>
            <a:ext cx="838200" cy="609600"/>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1800" b="0" i="0" u="none" strike="noStrike" cap="none" normalizeH="0" baseline="0" dirty="0" smtClean="0">
                <a:ln>
                  <a:noFill/>
                </a:ln>
                <a:solidFill>
                  <a:srgbClr val="000000"/>
                </a:solidFill>
                <a:effectLst/>
                <a:latin typeface="Arial" charset="0"/>
                <a:ea typeface="宋体" charset="-122"/>
              </a:rPr>
              <a:t>AID Item</a:t>
            </a:r>
          </a:p>
        </p:txBody>
      </p:sp>
      <p:sp>
        <p:nvSpPr>
          <p:cNvPr id="18" name="Rectangle 17"/>
          <p:cNvSpPr/>
          <p:nvPr/>
        </p:nvSpPr>
        <p:spPr bwMode="auto">
          <a:xfrm>
            <a:off x="2590800" y="1676400"/>
            <a:ext cx="762000" cy="762000"/>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endParaRPr lang="en-US" sz="1800" dirty="0" smtClean="0">
              <a:solidFill>
                <a:srgbClr val="000000"/>
              </a:solidFill>
              <a:latin typeface="Arial" charset="0"/>
            </a:endParaRPr>
          </a:p>
          <a:p>
            <a:pPr marL="0" marR="0" indent="0" algn="ctr" defTabSz="914400" rtl="0" eaLnBrk="1" fontAlgn="base" latinLnBrk="0" hangingPunct="1">
              <a:lnSpc>
                <a:spcPct val="100000"/>
              </a:lnSpc>
              <a:spcBef>
                <a:spcPct val="0"/>
              </a:spcBef>
              <a:spcAft>
                <a:spcPct val="0"/>
              </a:spcAft>
              <a:buClr>
                <a:srgbClr val="CC9900"/>
              </a:buClr>
              <a:buSzTx/>
              <a:tabLst/>
            </a:pPr>
            <a:r>
              <a:rPr kumimoji="0" lang="en-US" sz="1800" b="0" i="0" u="none" strike="noStrike" cap="none" normalizeH="0" baseline="0" dirty="0" smtClean="0">
                <a:ln>
                  <a:noFill/>
                </a:ln>
                <a:solidFill>
                  <a:srgbClr val="000000"/>
                </a:solidFill>
                <a:effectLst/>
                <a:latin typeface="Arial" charset="0"/>
                <a:ea typeface="宋体" charset="-122"/>
              </a:rPr>
              <a:t>Flags</a:t>
            </a:r>
          </a:p>
          <a:p>
            <a:pPr marL="0" marR="0" indent="0" algn="ctr" defTabSz="914400" rtl="0" eaLnBrk="1" fontAlgn="base" latinLnBrk="0" hangingPunct="1">
              <a:lnSpc>
                <a:spcPct val="100000"/>
              </a:lnSpc>
              <a:spcBef>
                <a:spcPct val="0"/>
              </a:spcBef>
              <a:spcAft>
                <a:spcPct val="0"/>
              </a:spcAft>
              <a:buClr>
                <a:srgbClr val="CC9900"/>
              </a:buClr>
              <a:buSzTx/>
              <a:tabLst/>
            </a:pPr>
            <a:endParaRPr kumimoji="0" lang="en-US" sz="1800" b="0" i="0" u="none" strike="noStrike" cap="none" normalizeH="0" baseline="0" dirty="0" smtClean="0">
              <a:ln>
                <a:noFill/>
              </a:ln>
              <a:solidFill>
                <a:srgbClr val="000000"/>
              </a:solidFill>
              <a:effectLst/>
              <a:latin typeface="Arial" charset="0"/>
              <a:ea typeface="宋体" charset="-122"/>
            </a:endParaRPr>
          </a:p>
        </p:txBody>
      </p:sp>
      <p:sp>
        <p:nvSpPr>
          <p:cNvPr id="21" name="Rectangle 20"/>
          <p:cNvSpPr/>
          <p:nvPr/>
        </p:nvSpPr>
        <p:spPr bwMode="auto">
          <a:xfrm>
            <a:off x="3352800" y="1676400"/>
            <a:ext cx="381000" cy="762000"/>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vert270"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lang="en-US" sz="1600" dirty="0" err="1" smtClean="0">
                <a:solidFill>
                  <a:srgbClr val="000000"/>
                </a:solidFill>
                <a:latin typeface="Arial" charset="0"/>
              </a:rPr>
              <a:t>DPsize</a:t>
            </a:r>
            <a:endParaRPr kumimoji="0" lang="en-US" sz="1600" b="0" i="0" u="none" strike="noStrike" cap="none" normalizeH="0" baseline="0" dirty="0" smtClean="0">
              <a:ln>
                <a:noFill/>
              </a:ln>
              <a:solidFill>
                <a:srgbClr val="000000"/>
              </a:solidFill>
              <a:effectLst/>
              <a:latin typeface="Arial" charset="0"/>
              <a:ea typeface="宋体" charset="-122"/>
            </a:endParaRPr>
          </a:p>
          <a:p>
            <a:pPr marL="0" marR="0" indent="0" algn="ctr" defTabSz="914400" rtl="0" eaLnBrk="1" fontAlgn="base" latinLnBrk="0" hangingPunct="1">
              <a:lnSpc>
                <a:spcPct val="100000"/>
              </a:lnSpc>
              <a:spcBef>
                <a:spcPct val="0"/>
              </a:spcBef>
              <a:spcAft>
                <a:spcPct val="0"/>
              </a:spcAft>
              <a:buClr>
                <a:srgbClr val="CC9900"/>
              </a:buClr>
              <a:buSzTx/>
              <a:tabLst/>
            </a:pPr>
            <a:endParaRPr kumimoji="0" lang="en-US" sz="1600" b="0" i="0" u="none" strike="noStrike" cap="none" normalizeH="0" baseline="0" dirty="0" smtClean="0">
              <a:ln>
                <a:noFill/>
              </a:ln>
              <a:solidFill>
                <a:srgbClr val="000000"/>
              </a:solidFill>
              <a:effectLst/>
              <a:latin typeface="Arial" charset="0"/>
              <a:ea typeface="宋体" charset="-122"/>
            </a:endParaRPr>
          </a:p>
        </p:txBody>
      </p:sp>
      <p:sp>
        <p:nvSpPr>
          <p:cNvPr id="22" name="Rectangle 21"/>
          <p:cNvSpPr/>
          <p:nvPr/>
        </p:nvSpPr>
        <p:spPr bwMode="auto">
          <a:xfrm>
            <a:off x="3733800" y="1676400"/>
            <a:ext cx="381000" cy="762000"/>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vert270"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lang="en-US" sz="1600" dirty="0" err="1" smtClean="0">
                <a:solidFill>
                  <a:srgbClr val="000000"/>
                </a:solidFill>
                <a:latin typeface="Arial" charset="0"/>
              </a:rPr>
              <a:t>DefPF</a:t>
            </a:r>
            <a:endParaRPr kumimoji="0" lang="en-US" sz="1600" b="0" i="0" u="none" strike="noStrike" cap="none" normalizeH="0" baseline="0" dirty="0" smtClean="0">
              <a:ln>
                <a:noFill/>
              </a:ln>
              <a:solidFill>
                <a:srgbClr val="000000"/>
              </a:solidFill>
              <a:effectLst/>
              <a:latin typeface="Arial" charset="0"/>
              <a:ea typeface="宋体" charset="-122"/>
            </a:endParaRPr>
          </a:p>
          <a:p>
            <a:pPr marL="0" marR="0" indent="0" algn="ctr" defTabSz="914400" rtl="0" eaLnBrk="1" fontAlgn="base" latinLnBrk="0" hangingPunct="1">
              <a:lnSpc>
                <a:spcPct val="100000"/>
              </a:lnSpc>
              <a:spcBef>
                <a:spcPct val="0"/>
              </a:spcBef>
              <a:spcAft>
                <a:spcPct val="0"/>
              </a:spcAft>
              <a:buClr>
                <a:srgbClr val="CC9900"/>
              </a:buClr>
              <a:buSzTx/>
              <a:tabLst/>
            </a:pPr>
            <a:endParaRPr kumimoji="0" lang="en-US" sz="1600" b="0" i="0" u="none" strike="noStrike" cap="none" normalizeH="0" baseline="0" dirty="0" smtClean="0">
              <a:ln>
                <a:noFill/>
              </a:ln>
              <a:solidFill>
                <a:srgbClr val="000000"/>
              </a:solidFill>
              <a:effectLst/>
              <a:latin typeface="Arial" charset="0"/>
              <a:ea typeface="宋体" charset="-122"/>
            </a:endParaRPr>
          </a:p>
        </p:txBody>
      </p:sp>
      <p:sp>
        <p:nvSpPr>
          <p:cNvPr id="3" name="Date Placeholder 2"/>
          <p:cNvSpPr>
            <a:spLocks noGrp="1"/>
          </p:cNvSpPr>
          <p:nvPr>
            <p:ph type="dt" idx="15"/>
          </p:nvPr>
        </p:nvSpPr>
        <p:spPr/>
        <p:txBody>
          <a:bodyPr/>
          <a:lstStyle/>
          <a:p>
            <a:r>
              <a:rPr lang="en-US" smtClean="0"/>
              <a:t>May 2013</a:t>
            </a:r>
            <a:endParaRPr lang="en-GB" dirty="0"/>
          </a:p>
        </p:txBody>
      </p:sp>
      <p:sp>
        <p:nvSpPr>
          <p:cNvPr id="4" name="Footer Placeholder 3"/>
          <p:cNvSpPr>
            <a:spLocks noGrp="1"/>
          </p:cNvSpPr>
          <p:nvPr>
            <p:ph type="ftr" idx="14"/>
          </p:nvPr>
        </p:nvSpPr>
        <p:spPr/>
        <p:txBody>
          <a:bodyPr/>
          <a:lstStyle/>
          <a:p>
            <a:r>
              <a:rPr lang="en-GB" smtClean="0"/>
              <a:t>Donald Eastlake, Huawei</a:t>
            </a:r>
            <a:endParaRPr lang="en-GB" dirty="0"/>
          </a:p>
        </p:txBody>
      </p:sp>
      <p:sp>
        <p:nvSpPr>
          <p:cNvPr id="7" name="Slide Number Placeholder 6"/>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67683347"/>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solidFill>
                  <a:srgbClr val="0000FF"/>
                </a:solidFill>
              </a:rPr>
              <a:t>“Include List” AID Item Format</a:t>
            </a:r>
            <a:endParaRPr lang="zh-CN" altLang="en-US" dirty="0">
              <a:solidFill>
                <a:srgbClr val="0000FF"/>
              </a:solidFill>
            </a:endParaRPr>
          </a:p>
        </p:txBody>
      </p:sp>
      <p:sp>
        <p:nvSpPr>
          <p:cNvPr id="6" name="Rectangle 5"/>
          <p:cNvSpPr/>
          <p:nvPr/>
        </p:nvSpPr>
        <p:spPr bwMode="auto">
          <a:xfrm>
            <a:off x="2819400" y="1619071"/>
            <a:ext cx="12954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pPr>
            <a:endParaRPr kumimoji="0" lang="en-US" sz="1800" b="0" i="0" u="none" strike="noStrike" cap="none" normalizeH="0" baseline="0" smtClean="0">
              <a:ln>
                <a:noFill/>
              </a:ln>
              <a:solidFill>
                <a:srgbClr val="000000"/>
              </a:solidFill>
              <a:effectLst/>
              <a:latin typeface="Arial" charset="0"/>
              <a:ea typeface="宋体" charset="-122"/>
            </a:endParaRPr>
          </a:p>
        </p:txBody>
      </p:sp>
      <p:sp>
        <p:nvSpPr>
          <p:cNvPr id="8" name="Rectangle 7"/>
          <p:cNvSpPr/>
          <p:nvPr/>
        </p:nvSpPr>
        <p:spPr bwMode="auto">
          <a:xfrm>
            <a:off x="2819400" y="1619071"/>
            <a:ext cx="13716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pPr>
            <a:endParaRPr kumimoji="0" lang="en-US" sz="1800" b="0" i="0" u="none" strike="noStrike" cap="none" normalizeH="0" baseline="0" smtClean="0">
              <a:ln>
                <a:noFill/>
              </a:ln>
              <a:solidFill>
                <a:srgbClr val="000000"/>
              </a:solidFill>
              <a:effectLst/>
              <a:latin typeface="Arial" charset="0"/>
              <a:ea typeface="宋体" charset="-122"/>
            </a:endParaRPr>
          </a:p>
        </p:txBody>
      </p:sp>
      <p:sp>
        <p:nvSpPr>
          <p:cNvPr id="10" name="TextBox 9"/>
          <p:cNvSpPr txBox="1"/>
          <p:nvPr/>
        </p:nvSpPr>
        <p:spPr>
          <a:xfrm>
            <a:off x="1066800" y="2914471"/>
            <a:ext cx="4800600" cy="1200329"/>
          </a:xfrm>
          <a:prstGeom prst="rect">
            <a:avLst/>
          </a:prstGeom>
          <a:noFill/>
        </p:spPr>
        <p:txBody>
          <a:bodyPr wrap="square" rtlCol="0">
            <a:spAutoFit/>
          </a:bodyPr>
          <a:lstStyle/>
          <a:p>
            <a:r>
              <a:rPr lang="en-US" sz="1800" dirty="0" smtClean="0">
                <a:solidFill>
                  <a:srgbClr val="000000"/>
                </a:solidFill>
              </a:rPr>
              <a:t>Control Word = 8 bits of flags +</a:t>
            </a:r>
          </a:p>
          <a:p>
            <a:r>
              <a:rPr lang="en-US" sz="1800" dirty="0" smtClean="0">
                <a:solidFill>
                  <a:srgbClr val="000000"/>
                </a:solidFill>
              </a:rPr>
              <a:t>                          </a:t>
            </a:r>
            <a:r>
              <a:rPr lang="en-US" sz="1800" dirty="0" smtClean="0">
                <a:solidFill>
                  <a:srgbClr val="000000"/>
                </a:solidFill>
              </a:rPr>
              <a:t>8 </a:t>
            </a:r>
            <a:r>
              <a:rPr lang="en-US" sz="1800" dirty="0" smtClean="0">
                <a:solidFill>
                  <a:srgbClr val="000000"/>
                </a:solidFill>
              </a:rPr>
              <a:t>bits of </a:t>
            </a:r>
            <a:r>
              <a:rPr lang="en-US" sz="1800" dirty="0" smtClean="0">
                <a:solidFill>
                  <a:srgbClr val="000000"/>
                </a:solidFill>
              </a:rPr>
              <a:t>prefix info</a:t>
            </a:r>
            <a:r>
              <a:rPr lang="en-US" sz="1800" dirty="0">
                <a:solidFill>
                  <a:srgbClr val="000000"/>
                </a:solidFill>
              </a:rPr>
              <a:t> </a:t>
            </a:r>
            <a:r>
              <a:rPr lang="en-US" sz="1800" dirty="0" smtClean="0">
                <a:solidFill>
                  <a:srgbClr val="000000"/>
                </a:solidFill>
              </a:rPr>
              <a:t>size </a:t>
            </a:r>
            <a:r>
              <a:rPr lang="en-US" sz="1800" dirty="0" smtClean="0">
                <a:solidFill>
                  <a:srgbClr val="000000"/>
                </a:solidFill>
              </a:rPr>
              <a:t>in bytes</a:t>
            </a:r>
          </a:p>
          <a:p>
            <a:r>
              <a:rPr lang="en-US" sz="1800" dirty="0" smtClean="0">
                <a:solidFill>
                  <a:srgbClr val="000000"/>
                </a:solidFill>
              </a:rPr>
              <a:t>Top Flag bit = 0 -&gt; use specified </a:t>
            </a:r>
            <a:r>
              <a:rPr lang="en-US" sz="1800" dirty="0" smtClean="0">
                <a:solidFill>
                  <a:srgbClr val="000000"/>
                </a:solidFill>
              </a:rPr>
              <a:t>prefix</a:t>
            </a:r>
            <a:endParaRPr lang="en-US" sz="1800" dirty="0" smtClean="0">
              <a:solidFill>
                <a:srgbClr val="000000"/>
              </a:solidFill>
            </a:endParaRPr>
          </a:p>
          <a:p>
            <a:r>
              <a:rPr lang="en-US" sz="1800" dirty="0" smtClean="0">
                <a:solidFill>
                  <a:srgbClr val="000000"/>
                </a:solidFill>
              </a:rPr>
              <a:t>	   </a:t>
            </a:r>
            <a:r>
              <a:rPr lang="en-US" sz="1800" dirty="0" smtClean="0">
                <a:solidFill>
                  <a:srgbClr val="000000"/>
                </a:solidFill>
              </a:rPr>
              <a:t>          </a:t>
            </a:r>
            <a:r>
              <a:rPr lang="en-US" sz="1800" dirty="0" smtClean="0">
                <a:solidFill>
                  <a:srgbClr val="000000"/>
                </a:solidFill>
              </a:rPr>
              <a:t>= 1 -&gt; use default </a:t>
            </a:r>
            <a:r>
              <a:rPr lang="en-US" sz="1800" dirty="0" smtClean="0">
                <a:solidFill>
                  <a:srgbClr val="000000"/>
                </a:solidFill>
              </a:rPr>
              <a:t>prefix</a:t>
            </a:r>
            <a:endParaRPr lang="en-US" sz="1800" dirty="0" smtClean="0">
              <a:solidFill>
                <a:srgbClr val="000000"/>
              </a:solidFill>
            </a:endParaRPr>
          </a:p>
        </p:txBody>
      </p:sp>
      <p:sp>
        <p:nvSpPr>
          <p:cNvPr id="11" name="Left Brace 10"/>
          <p:cNvSpPr/>
          <p:nvPr/>
        </p:nvSpPr>
        <p:spPr bwMode="auto">
          <a:xfrm rot="16200000">
            <a:off x="3124200" y="2228671"/>
            <a:ext cx="381000" cy="990600"/>
          </a:xfrm>
          <a:prstGeom prst="leftBrace">
            <a:avLst>
              <a:gd name="adj1" fmla="val 38333"/>
              <a:gd name="adj2" fmla="val 50000"/>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pPr>
            <a:endParaRPr kumimoji="0" lang="en-US" sz="1800" b="0" i="0" u="none" strike="noStrike" cap="none" normalizeH="0" baseline="0" smtClean="0">
              <a:ln>
                <a:noFill/>
              </a:ln>
              <a:solidFill>
                <a:srgbClr val="000000"/>
              </a:solidFill>
              <a:effectLst/>
              <a:latin typeface="Arial" charset="0"/>
              <a:ea typeface="宋体" charset="-122"/>
            </a:endParaRPr>
          </a:p>
        </p:txBody>
      </p:sp>
      <p:sp>
        <p:nvSpPr>
          <p:cNvPr id="12" name="Rectangle 11"/>
          <p:cNvSpPr/>
          <p:nvPr/>
        </p:nvSpPr>
        <p:spPr bwMode="auto">
          <a:xfrm>
            <a:off x="762000" y="1542871"/>
            <a:ext cx="7772400" cy="914400"/>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a:buClr>
                <a:srgbClr val="CC9900"/>
              </a:buClr>
            </a:pPr>
            <a:r>
              <a:rPr lang="en-US" sz="1800" dirty="0" smtClean="0">
                <a:solidFill>
                  <a:srgbClr val="000000"/>
                </a:solidFill>
                <a:latin typeface="Arial" charset="0"/>
              </a:rPr>
              <a:t>11ak</a:t>
            </a:r>
          </a:p>
          <a:p>
            <a:pPr>
              <a:buClr>
                <a:srgbClr val="CC9900"/>
              </a:buClr>
            </a:pPr>
            <a:r>
              <a:rPr lang="en-US" sz="1800" dirty="0" smtClean="0">
                <a:solidFill>
                  <a:srgbClr val="000000"/>
                </a:solidFill>
                <a:latin typeface="Arial" charset="0"/>
              </a:rPr>
              <a:t>Control</a:t>
            </a:r>
          </a:p>
          <a:p>
            <a:pPr>
              <a:buClr>
                <a:srgbClr val="CC9900"/>
              </a:buClr>
            </a:pPr>
            <a:r>
              <a:rPr kumimoji="0" lang="en-US" sz="1800" b="0" i="0" u="none" strike="noStrike" cap="none" normalizeH="0" baseline="0" dirty="0" smtClean="0">
                <a:ln>
                  <a:noFill/>
                </a:ln>
                <a:solidFill>
                  <a:srgbClr val="000000"/>
                </a:solidFill>
                <a:effectLst/>
                <a:latin typeface="Arial" charset="0"/>
                <a:ea typeface="宋体" charset="-122"/>
              </a:rPr>
              <a:t>Block</a:t>
            </a:r>
          </a:p>
        </p:txBody>
      </p:sp>
      <p:sp>
        <p:nvSpPr>
          <p:cNvPr id="16" name="Left Brace 15"/>
          <p:cNvSpPr/>
          <p:nvPr/>
        </p:nvSpPr>
        <p:spPr bwMode="auto">
          <a:xfrm rot="16200000">
            <a:off x="6934200" y="1847671"/>
            <a:ext cx="381000" cy="1752600"/>
          </a:xfrm>
          <a:prstGeom prst="leftBrace">
            <a:avLst>
              <a:gd name="adj1" fmla="val 38333"/>
              <a:gd name="adj2" fmla="val 50038"/>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pPr>
            <a:endParaRPr kumimoji="0" lang="en-US" sz="1800" b="0" i="0" u="none" strike="noStrike" cap="none" normalizeH="0" baseline="0" smtClean="0">
              <a:ln>
                <a:noFill/>
              </a:ln>
              <a:solidFill>
                <a:srgbClr val="000000"/>
              </a:solidFill>
              <a:effectLst/>
              <a:latin typeface="Arial" charset="0"/>
              <a:ea typeface="宋体" charset="-122"/>
            </a:endParaRPr>
          </a:p>
        </p:txBody>
      </p:sp>
      <p:sp>
        <p:nvSpPr>
          <p:cNvPr id="23" name="TextBox 22"/>
          <p:cNvSpPr txBox="1"/>
          <p:nvPr/>
        </p:nvSpPr>
        <p:spPr>
          <a:xfrm>
            <a:off x="6096000" y="2914471"/>
            <a:ext cx="2590800" cy="923330"/>
          </a:xfrm>
          <a:prstGeom prst="rect">
            <a:avLst/>
          </a:prstGeom>
          <a:noFill/>
        </p:spPr>
        <p:txBody>
          <a:bodyPr wrap="square" rtlCol="0">
            <a:spAutoFit/>
          </a:bodyPr>
          <a:lstStyle/>
          <a:p>
            <a:r>
              <a:rPr lang="en-US" sz="1800" dirty="0" smtClean="0">
                <a:solidFill>
                  <a:srgbClr val="000000"/>
                </a:solidFill>
              </a:rPr>
              <a:t>Other Include List AID Items formatted the same as the first.</a:t>
            </a:r>
            <a:endParaRPr lang="en-US" sz="1800" dirty="0">
              <a:solidFill>
                <a:srgbClr val="000000"/>
              </a:solidFill>
            </a:endParaRPr>
          </a:p>
        </p:txBody>
      </p:sp>
      <p:sp>
        <p:nvSpPr>
          <p:cNvPr id="17" name="Rectangle 16"/>
          <p:cNvSpPr/>
          <p:nvPr/>
        </p:nvSpPr>
        <p:spPr bwMode="auto">
          <a:xfrm>
            <a:off x="2209800" y="1619071"/>
            <a:ext cx="3962400" cy="762000"/>
          </a:xfrm>
          <a:prstGeom prst="rect">
            <a:avLst/>
          </a:prstGeom>
          <a:noFill/>
          <a:ln w="38100">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defTabSz="914400" rtl="0" eaLnBrk="1" fontAlgn="base" latinLnBrk="0" hangingPunct="1">
              <a:lnSpc>
                <a:spcPct val="100000"/>
              </a:lnSpc>
              <a:spcBef>
                <a:spcPct val="0"/>
              </a:spcBef>
              <a:spcAft>
                <a:spcPct val="0"/>
              </a:spcAft>
              <a:buClr>
                <a:srgbClr val="CC9900"/>
              </a:buClr>
              <a:buSzTx/>
              <a:tabLst/>
            </a:pPr>
            <a:r>
              <a:rPr kumimoji="0" lang="en-US" sz="1800" b="0" i="0" u="none" strike="noStrike" cap="none" normalizeH="0" baseline="0" dirty="0" smtClean="0">
                <a:ln>
                  <a:noFill/>
                </a:ln>
                <a:solidFill>
                  <a:srgbClr val="000000"/>
                </a:solidFill>
                <a:effectLst/>
                <a:latin typeface="Arial" charset="0"/>
                <a:ea typeface="宋体" charset="-122"/>
              </a:rPr>
              <a:t>AID</a:t>
            </a:r>
          </a:p>
          <a:p>
            <a:pPr marL="0" marR="0" indent="0" defTabSz="914400" rtl="0" eaLnBrk="1" fontAlgn="base" latinLnBrk="0" hangingPunct="1">
              <a:lnSpc>
                <a:spcPct val="100000"/>
              </a:lnSpc>
              <a:spcBef>
                <a:spcPct val="0"/>
              </a:spcBef>
              <a:spcAft>
                <a:spcPct val="0"/>
              </a:spcAft>
              <a:buClr>
                <a:srgbClr val="CC9900"/>
              </a:buClr>
              <a:buSzTx/>
              <a:tabLst/>
            </a:pPr>
            <a:r>
              <a:rPr kumimoji="0" lang="en-US" sz="1800" b="0" i="0" u="none" strike="noStrike" cap="none" normalizeH="0" baseline="0" dirty="0" smtClean="0">
                <a:ln>
                  <a:noFill/>
                </a:ln>
                <a:solidFill>
                  <a:srgbClr val="000000"/>
                </a:solidFill>
                <a:effectLst/>
                <a:latin typeface="Arial" charset="0"/>
                <a:ea typeface="宋体" charset="-122"/>
              </a:rPr>
              <a:t>Item</a:t>
            </a:r>
          </a:p>
        </p:txBody>
      </p:sp>
      <p:sp>
        <p:nvSpPr>
          <p:cNvPr id="19" name="Rectangle 18"/>
          <p:cNvSpPr/>
          <p:nvPr/>
        </p:nvSpPr>
        <p:spPr bwMode="auto">
          <a:xfrm>
            <a:off x="6248400" y="1619071"/>
            <a:ext cx="838200" cy="762000"/>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1800" b="0" i="0" u="none" strike="noStrike" cap="none" normalizeH="0" baseline="0" dirty="0" smtClean="0">
                <a:ln>
                  <a:noFill/>
                </a:ln>
                <a:solidFill>
                  <a:srgbClr val="000000"/>
                </a:solidFill>
                <a:effectLst/>
                <a:latin typeface="Arial" charset="0"/>
                <a:ea typeface="宋体" charset="-122"/>
              </a:rPr>
              <a:t>AID Item</a:t>
            </a:r>
          </a:p>
        </p:txBody>
      </p:sp>
      <p:sp>
        <p:nvSpPr>
          <p:cNvPr id="20" name="Rectangle 19"/>
          <p:cNvSpPr/>
          <p:nvPr/>
        </p:nvSpPr>
        <p:spPr bwMode="auto">
          <a:xfrm>
            <a:off x="7162800" y="1619071"/>
            <a:ext cx="838200" cy="762000"/>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1800" b="0" i="0" u="none" strike="noStrike" cap="none" normalizeH="0" baseline="0" dirty="0" smtClean="0">
                <a:ln>
                  <a:noFill/>
                </a:ln>
                <a:solidFill>
                  <a:srgbClr val="000000"/>
                </a:solidFill>
                <a:effectLst/>
                <a:latin typeface="Arial" charset="0"/>
                <a:ea typeface="宋体" charset="-122"/>
              </a:rPr>
              <a:t>AID Item</a:t>
            </a:r>
          </a:p>
        </p:txBody>
      </p:sp>
      <p:sp>
        <p:nvSpPr>
          <p:cNvPr id="18" name="Rectangle 17"/>
          <p:cNvSpPr/>
          <p:nvPr/>
        </p:nvSpPr>
        <p:spPr bwMode="auto">
          <a:xfrm>
            <a:off x="2819400" y="1695271"/>
            <a:ext cx="990600" cy="609600"/>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1800" b="0" i="0" u="none" strike="noStrike" cap="none" normalizeH="0" baseline="0" dirty="0" smtClean="0">
                <a:ln>
                  <a:noFill/>
                </a:ln>
                <a:solidFill>
                  <a:srgbClr val="000000"/>
                </a:solidFill>
                <a:effectLst/>
                <a:latin typeface="Arial" charset="0"/>
                <a:ea typeface="宋体" charset="-122"/>
              </a:rPr>
              <a:t>Control Info</a:t>
            </a:r>
          </a:p>
        </p:txBody>
      </p:sp>
      <p:sp>
        <p:nvSpPr>
          <p:cNvPr id="21" name="Rectangle 20"/>
          <p:cNvSpPr/>
          <p:nvPr/>
        </p:nvSpPr>
        <p:spPr bwMode="auto">
          <a:xfrm>
            <a:off x="4724400" y="1695271"/>
            <a:ext cx="1371600" cy="609600"/>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1800" b="0" i="0" u="none" strike="noStrike" cap="none" normalizeH="0" baseline="0" dirty="0" smtClean="0">
                <a:ln>
                  <a:noFill/>
                </a:ln>
                <a:solidFill>
                  <a:srgbClr val="000000"/>
                </a:solidFill>
                <a:effectLst/>
                <a:latin typeface="Arial" charset="0"/>
                <a:ea typeface="宋体" charset="-122"/>
              </a:rPr>
              <a:t>Prefix</a:t>
            </a:r>
            <a:r>
              <a:rPr kumimoji="0" lang="en-US" sz="1800" b="0" i="0" u="none" strike="noStrike" cap="none" normalizeH="0" baseline="0" dirty="0" smtClean="0">
                <a:ln>
                  <a:noFill/>
                </a:ln>
                <a:solidFill>
                  <a:srgbClr val="000000"/>
                </a:solidFill>
                <a:effectLst/>
                <a:latin typeface="Arial" charset="0"/>
                <a:ea typeface="宋体" charset="-122"/>
              </a:rPr>
              <a:t/>
            </a:r>
            <a:br>
              <a:rPr kumimoji="0" lang="en-US" sz="1800" b="0" i="0" u="none" strike="noStrike" cap="none" normalizeH="0" baseline="0" dirty="0" smtClean="0">
                <a:ln>
                  <a:noFill/>
                </a:ln>
                <a:solidFill>
                  <a:srgbClr val="000000"/>
                </a:solidFill>
                <a:effectLst/>
                <a:latin typeface="Arial" charset="0"/>
                <a:ea typeface="宋体" charset="-122"/>
              </a:rPr>
            </a:br>
            <a:r>
              <a:rPr kumimoji="0" lang="en-US" sz="1800" b="0" i="0" u="none" strike="noStrike" cap="none" normalizeH="0" baseline="0" dirty="0" smtClean="0">
                <a:ln>
                  <a:noFill/>
                </a:ln>
                <a:solidFill>
                  <a:srgbClr val="000000"/>
                </a:solidFill>
                <a:effectLst/>
                <a:latin typeface="Arial" charset="0"/>
                <a:ea typeface="宋体" charset="-122"/>
              </a:rPr>
              <a:t>Info</a:t>
            </a:r>
          </a:p>
        </p:txBody>
      </p:sp>
      <p:sp>
        <p:nvSpPr>
          <p:cNvPr id="22" name="Rectangle 21"/>
          <p:cNvSpPr/>
          <p:nvPr/>
        </p:nvSpPr>
        <p:spPr bwMode="auto">
          <a:xfrm>
            <a:off x="3886200" y="1695271"/>
            <a:ext cx="762000" cy="609600"/>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1800" b="0" i="0" u="none" strike="noStrike" cap="none" normalizeH="0" baseline="0" dirty="0" smtClean="0">
                <a:ln>
                  <a:noFill/>
                </a:ln>
                <a:solidFill>
                  <a:srgbClr val="000000"/>
                </a:solidFill>
                <a:effectLst/>
                <a:latin typeface="Arial" charset="0"/>
                <a:ea typeface="宋体" charset="-122"/>
              </a:rPr>
              <a:t>AID</a:t>
            </a:r>
          </a:p>
        </p:txBody>
      </p:sp>
      <p:sp>
        <p:nvSpPr>
          <p:cNvPr id="24" name="TextBox 23"/>
          <p:cNvSpPr txBox="1"/>
          <p:nvPr/>
        </p:nvSpPr>
        <p:spPr>
          <a:xfrm>
            <a:off x="914400" y="4466272"/>
            <a:ext cx="7315200" cy="1754327"/>
          </a:xfrm>
          <a:prstGeom prst="rect">
            <a:avLst/>
          </a:prstGeom>
          <a:noFill/>
        </p:spPr>
        <p:txBody>
          <a:bodyPr wrap="square" rtlCol="0">
            <a:spAutoFit/>
          </a:bodyPr>
          <a:lstStyle/>
          <a:p>
            <a:r>
              <a:rPr lang="en-US" sz="1800" dirty="0" smtClean="0">
                <a:solidFill>
                  <a:srgbClr val="000000"/>
                </a:solidFill>
              </a:rPr>
              <a:t>With an Include List indicated by the Control Block, if the STA’s AID is NOT in the list, the </a:t>
            </a:r>
            <a:r>
              <a:rPr lang="en-US" sz="1800" dirty="0" smtClean="0">
                <a:solidFill>
                  <a:srgbClr val="000000"/>
                </a:solidFill>
              </a:rPr>
              <a:t>11k non-AP STA </a:t>
            </a:r>
            <a:r>
              <a:rPr lang="en-US" sz="1800" dirty="0" smtClean="0">
                <a:solidFill>
                  <a:srgbClr val="000000"/>
                </a:solidFill>
              </a:rPr>
              <a:t>drops the aggregated frame. If the STA’s AID is in the list, the STA processes the </a:t>
            </a:r>
            <a:r>
              <a:rPr lang="en-US" sz="1800" dirty="0" smtClean="0">
                <a:solidFill>
                  <a:srgbClr val="000000"/>
                </a:solidFill>
              </a:rPr>
              <a:t>MSDU(</a:t>
            </a:r>
            <a:r>
              <a:rPr lang="en-US" sz="1800" dirty="0" smtClean="0">
                <a:solidFill>
                  <a:srgbClr val="000000"/>
                </a:solidFill>
              </a:rPr>
              <a:t>s) in the rest of the </a:t>
            </a:r>
            <a:r>
              <a:rPr lang="en-US" sz="1800" dirty="0" smtClean="0">
                <a:solidFill>
                  <a:srgbClr val="000000"/>
                </a:solidFill>
              </a:rPr>
              <a:t>A-MSDU but</a:t>
            </a:r>
            <a:r>
              <a:rPr lang="en-US" sz="1800" dirty="0" smtClean="0">
                <a:solidFill>
                  <a:srgbClr val="000000"/>
                </a:solidFill>
              </a:rPr>
              <a:t>, before processing each of them, inserts the </a:t>
            </a:r>
            <a:r>
              <a:rPr lang="en-US" sz="1800" dirty="0" smtClean="0">
                <a:solidFill>
                  <a:srgbClr val="000000"/>
                </a:solidFill>
              </a:rPr>
              <a:t>“Prefix Info</a:t>
            </a:r>
            <a:r>
              <a:rPr lang="en-US" sz="1800" dirty="0" smtClean="0">
                <a:solidFill>
                  <a:srgbClr val="000000"/>
                </a:solidFill>
              </a:rPr>
              <a:t>” (or </a:t>
            </a:r>
            <a:r>
              <a:rPr lang="en-US" sz="1800" dirty="0" err="1" smtClean="0">
                <a:solidFill>
                  <a:srgbClr val="000000"/>
                </a:solidFill>
              </a:rPr>
              <a:t>DefPF</a:t>
            </a:r>
            <a:r>
              <a:rPr lang="en-US" sz="1800" dirty="0" smtClean="0">
                <a:solidFill>
                  <a:srgbClr val="000000"/>
                </a:solidFill>
              </a:rPr>
              <a:t> </a:t>
            </a:r>
            <a:r>
              <a:rPr lang="en-US" sz="1800" dirty="0" smtClean="0">
                <a:solidFill>
                  <a:srgbClr val="000000"/>
                </a:solidFill>
              </a:rPr>
              <a:t>info if flag set) into the </a:t>
            </a:r>
            <a:r>
              <a:rPr lang="en-US" sz="1800" dirty="0" smtClean="0">
                <a:solidFill>
                  <a:srgbClr val="000000"/>
                </a:solidFill>
              </a:rPr>
              <a:t>MSDU just </a:t>
            </a:r>
            <a:r>
              <a:rPr lang="en-US" sz="1800" dirty="0" smtClean="0">
                <a:solidFill>
                  <a:srgbClr val="000000"/>
                </a:solidFill>
              </a:rPr>
              <a:t>after the DA/SA and before the rest of the </a:t>
            </a:r>
            <a:r>
              <a:rPr lang="en-US" sz="1800" dirty="0" smtClean="0">
                <a:solidFill>
                  <a:srgbClr val="000000"/>
                </a:solidFill>
              </a:rPr>
              <a:t>MSDU.</a:t>
            </a:r>
            <a:endParaRPr lang="en-US" sz="1800" dirty="0">
              <a:solidFill>
                <a:srgbClr val="000000"/>
              </a:solidFill>
            </a:endParaRPr>
          </a:p>
        </p:txBody>
      </p:sp>
      <p:sp>
        <p:nvSpPr>
          <p:cNvPr id="25" name="Rectangle 24"/>
          <p:cNvSpPr/>
          <p:nvPr/>
        </p:nvSpPr>
        <p:spPr bwMode="auto">
          <a:xfrm>
            <a:off x="1676400" y="1619071"/>
            <a:ext cx="152400" cy="762000"/>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endParaRPr kumimoji="0" lang="en-US" sz="1800" b="0" i="0" u="none" strike="noStrike" cap="none" normalizeH="0" baseline="0" dirty="0" smtClean="0">
              <a:ln>
                <a:noFill/>
              </a:ln>
              <a:solidFill>
                <a:srgbClr val="000000"/>
              </a:solidFill>
              <a:effectLst/>
              <a:latin typeface="Arial" charset="0"/>
              <a:ea typeface="宋体" charset="-122"/>
            </a:endParaRPr>
          </a:p>
          <a:p>
            <a:pPr marL="0" marR="0" indent="0" algn="ctr" defTabSz="914400" rtl="0" eaLnBrk="1" fontAlgn="base" latinLnBrk="0" hangingPunct="1">
              <a:lnSpc>
                <a:spcPct val="100000"/>
              </a:lnSpc>
              <a:spcBef>
                <a:spcPct val="0"/>
              </a:spcBef>
              <a:spcAft>
                <a:spcPct val="0"/>
              </a:spcAft>
              <a:buClr>
                <a:srgbClr val="CC9900"/>
              </a:buClr>
              <a:buSzTx/>
              <a:tabLst/>
            </a:pPr>
            <a:endParaRPr kumimoji="0" lang="en-US" sz="1800" b="0" i="0" u="none" strike="noStrike" cap="none" normalizeH="0" baseline="0" dirty="0" smtClean="0">
              <a:ln>
                <a:noFill/>
              </a:ln>
              <a:solidFill>
                <a:srgbClr val="000000"/>
              </a:solidFill>
              <a:effectLst/>
              <a:latin typeface="Arial" charset="0"/>
              <a:ea typeface="宋体" charset="-122"/>
            </a:endParaRPr>
          </a:p>
          <a:p>
            <a:pPr marL="0" marR="0" indent="0" algn="ctr" defTabSz="914400" rtl="0" eaLnBrk="1" fontAlgn="base" latinLnBrk="0" hangingPunct="1">
              <a:lnSpc>
                <a:spcPct val="100000"/>
              </a:lnSpc>
              <a:spcBef>
                <a:spcPct val="0"/>
              </a:spcBef>
              <a:spcAft>
                <a:spcPct val="0"/>
              </a:spcAft>
              <a:buClr>
                <a:srgbClr val="CC9900"/>
              </a:buClr>
              <a:buSzTx/>
              <a:tabLst/>
            </a:pPr>
            <a:endParaRPr kumimoji="0" lang="en-US" sz="1800" b="0" i="0" u="none" strike="noStrike" cap="none" normalizeH="0" baseline="0" dirty="0" smtClean="0">
              <a:ln>
                <a:noFill/>
              </a:ln>
              <a:solidFill>
                <a:srgbClr val="000000"/>
              </a:solidFill>
              <a:effectLst/>
              <a:latin typeface="Arial" charset="0"/>
              <a:ea typeface="宋体" charset="-122"/>
            </a:endParaRPr>
          </a:p>
        </p:txBody>
      </p:sp>
      <p:sp>
        <p:nvSpPr>
          <p:cNvPr id="26" name="Rectangle 25"/>
          <p:cNvSpPr/>
          <p:nvPr/>
        </p:nvSpPr>
        <p:spPr bwMode="auto">
          <a:xfrm>
            <a:off x="1828800" y="1619071"/>
            <a:ext cx="76200" cy="762000"/>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endParaRPr kumimoji="0" lang="en-US" sz="1800" b="0" i="0" u="none" strike="noStrike" cap="none" normalizeH="0" baseline="0" dirty="0" smtClean="0">
              <a:ln>
                <a:noFill/>
              </a:ln>
              <a:solidFill>
                <a:srgbClr val="000000"/>
              </a:solidFill>
              <a:effectLst/>
              <a:latin typeface="Arial" charset="0"/>
              <a:ea typeface="宋体" charset="-122"/>
            </a:endParaRPr>
          </a:p>
          <a:p>
            <a:pPr marL="0" marR="0" indent="0" algn="ctr" defTabSz="914400" rtl="0" eaLnBrk="1" fontAlgn="base" latinLnBrk="0" hangingPunct="1">
              <a:lnSpc>
                <a:spcPct val="100000"/>
              </a:lnSpc>
              <a:spcBef>
                <a:spcPct val="0"/>
              </a:spcBef>
              <a:spcAft>
                <a:spcPct val="0"/>
              </a:spcAft>
              <a:buClr>
                <a:srgbClr val="CC9900"/>
              </a:buClr>
              <a:buSzTx/>
              <a:tabLst/>
            </a:pPr>
            <a:endParaRPr kumimoji="0" lang="en-US" sz="1800" b="0" i="0" u="none" strike="noStrike" cap="none" normalizeH="0" baseline="0" dirty="0" smtClean="0">
              <a:ln>
                <a:noFill/>
              </a:ln>
              <a:solidFill>
                <a:srgbClr val="000000"/>
              </a:solidFill>
              <a:effectLst/>
              <a:latin typeface="Arial" charset="0"/>
              <a:ea typeface="宋体" charset="-122"/>
            </a:endParaRPr>
          </a:p>
          <a:p>
            <a:pPr marL="0" marR="0" indent="0" algn="ctr" defTabSz="914400" rtl="0" eaLnBrk="1" fontAlgn="base" latinLnBrk="0" hangingPunct="1">
              <a:lnSpc>
                <a:spcPct val="100000"/>
              </a:lnSpc>
              <a:spcBef>
                <a:spcPct val="0"/>
              </a:spcBef>
              <a:spcAft>
                <a:spcPct val="0"/>
              </a:spcAft>
              <a:buClr>
                <a:srgbClr val="CC9900"/>
              </a:buClr>
              <a:buSzTx/>
              <a:tabLst/>
            </a:pPr>
            <a:endParaRPr kumimoji="0" lang="en-US" sz="1800" b="0" i="0" u="none" strike="noStrike" cap="none" normalizeH="0" baseline="0" dirty="0" smtClean="0">
              <a:ln>
                <a:noFill/>
              </a:ln>
              <a:solidFill>
                <a:srgbClr val="000000"/>
              </a:solidFill>
              <a:effectLst/>
              <a:latin typeface="Arial" charset="0"/>
              <a:ea typeface="宋体" charset="-122"/>
            </a:endParaRPr>
          </a:p>
        </p:txBody>
      </p:sp>
      <p:sp>
        <p:nvSpPr>
          <p:cNvPr id="27" name="TextBox 26"/>
          <p:cNvSpPr txBox="1"/>
          <p:nvPr/>
        </p:nvSpPr>
        <p:spPr>
          <a:xfrm>
            <a:off x="8001000" y="1695271"/>
            <a:ext cx="609600" cy="584775"/>
          </a:xfrm>
          <a:prstGeom prst="rect">
            <a:avLst/>
          </a:prstGeom>
          <a:noFill/>
        </p:spPr>
        <p:txBody>
          <a:bodyPr wrap="square" rtlCol="0">
            <a:spAutoFit/>
          </a:bodyPr>
          <a:lstStyle/>
          <a:p>
            <a:r>
              <a:rPr lang="en-US" sz="3200" dirty="0" smtClean="0">
                <a:solidFill>
                  <a:srgbClr val="000000"/>
                </a:solidFill>
              </a:rPr>
              <a:t>…</a:t>
            </a:r>
            <a:endParaRPr lang="en-US" sz="3200" dirty="0">
              <a:solidFill>
                <a:srgbClr val="000000"/>
              </a:solidFill>
            </a:endParaRPr>
          </a:p>
        </p:txBody>
      </p:sp>
      <p:sp>
        <p:nvSpPr>
          <p:cNvPr id="28" name="Rectangle 27"/>
          <p:cNvSpPr/>
          <p:nvPr/>
        </p:nvSpPr>
        <p:spPr bwMode="auto">
          <a:xfrm>
            <a:off x="1905000" y="1619071"/>
            <a:ext cx="76200" cy="762000"/>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endParaRPr kumimoji="0" lang="en-US" sz="1800" b="0" i="0" u="none" strike="noStrike" cap="none" normalizeH="0" baseline="0" dirty="0" smtClean="0">
              <a:ln>
                <a:noFill/>
              </a:ln>
              <a:solidFill>
                <a:srgbClr val="000000"/>
              </a:solidFill>
              <a:effectLst/>
              <a:latin typeface="Arial" charset="0"/>
              <a:ea typeface="宋体" charset="-122"/>
            </a:endParaRPr>
          </a:p>
          <a:p>
            <a:pPr marL="0" marR="0" indent="0" algn="ctr" defTabSz="914400" rtl="0" eaLnBrk="1" fontAlgn="base" latinLnBrk="0" hangingPunct="1">
              <a:lnSpc>
                <a:spcPct val="100000"/>
              </a:lnSpc>
              <a:spcBef>
                <a:spcPct val="0"/>
              </a:spcBef>
              <a:spcAft>
                <a:spcPct val="0"/>
              </a:spcAft>
              <a:buClr>
                <a:srgbClr val="CC9900"/>
              </a:buClr>
              <a:buSzTx/>
              <a:tabLst/>
            </a:pPr>
            <a:endParaRPr kumimoji="0" lang="en-US" sz="1800" b="0" i="0" u="none" strike="noStrike" cap="none" normalizeH="0" baseline="0" dirty="0" smtClean="0">
              <a:ln>
                <a:noFill/>
              </a:ln>
              <a:solidFill>
                <a:srgbClr val="000000"/>
              </a:solidFill>
              <a:effectLst/>
              <a:latin typeface="Arial" charset="0"/>
              <a:ea typeface="宋体" charset="-122"/>
            </a:endParaRPr>
          </a:p>
          <a:p>
            <a:pPr marL="0" marR="0" indent="0" algn="ctr" defTabSz="914400" rtl="0" eaLnBrk="1" fontAlgn="base" latinLnBrk="0" hangingPunct="1">
              <a:lnSpc>
                <a:spcPct val="100000"/>
              </a:lnSpc>
              <a:spcBef>
                <a:spcPct val="0"/>
              </a:spcBef>
              <a:spcAft>
                <a:spcPct val="0"/>
              </a:spcAft>
              <a:buClr>
                <a:srgbClr val="CC9900"/>
              </a:buClr>
              <a:buSzTx/>
              <a:tabLst/>
            </a:pPr>
            <a:endParaRPr kumimoji="0" lang="en-US" sz="1800" b="0" i="0" u="none" strike="noStrike" cap="none" normalizeH="0" baseline="0" dirty="0" smtClean="0">
              <a:ln>
                <a:noFill/>
              </a:ln>
              <a:solidFill>
                <a:srgbClr val="000000"/>
              </a:solidFill>
              <a:effectLst/>
              <a:latin typeface="Arial" charset="0"/>
              <a:ea typeface="宋体" charset="-122"/>
            </a:endParaRPr>
          </a:p>
        </p:txBody>
      </p:sp>
      <p:sp>
        <p:nvSpPr>
          <p:cNvPr id="29" name="Rectangle 28"/>
          <p:cNvSpPr/>
          <p:nvPr/>
        </p:nvSpPr>
        <p:spPr bwMode="auto">
          <a:xfrm>
            <a:off x="1981200" y="1619071"/>
            <a:ext cx="76200" cy="762000"/>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endParaRPr kumimoji="0" lang="en-US" sz="1800" b="0" i="0" u="none" strike="noStrike" cap="none" normalizeH="0" baseline="0" dirty="0" smtClean="0">
              <a:ln>
                <a:noFill/>
              </a:ln>
              <a:solidFill>
                <a:srgbClr val="000000"/>
              </a:solidFill>
              <a:effectLst/>
              <a:latin typeface="Arial" charset="0"/>
              <a:ea typeface="宋体" charset="-122"/>
            </a:endParaRPr>
          </a:p>
          <a:p>
            <a:pPr marL="0" marR="0" indent="0" algn="ctr" defTabSz="914400" rtl="0" eaLnBrk="1" fontAlgn="base" latinLnBrk="0" hangingPunct="1">
              <a:lnSpc>
                <a:spcPct val="100000"/>
              </a:lnSpc>
              <a:spcBef>
                <a:spcPct val="0"/>
              </a:spcBef>
              <a:spcAft>
                <a:spcPct val="0"/>
              </a:spcAft>
              <a:buClr>
                <a:srgbClr val="CC9900"/>
              </a:buClr>
              <a:buSzTx/>
              <a:tabLst/>
            </a:pPr>
            <a:endParaRPr kumimoji="0" lang="en-US" sz="1800" b="0" i="0" u="none" strike="noStrike" cap="none" normalizeH="0" baseline="0" dirty="0" smtClean="0">
              <a:ln>
                <a:noFill/>
              </a:ln>
              <a:solidFill>
                <a:srgbClr val="000000"/>
              </a:solidFill>
              <a:effectLst/>
              <a:latin typeface="Arial" charset="0"/>
              <a:ea typeface="宋体" charset="-122"/>
            </a:endParaRPr>
          </a:p>
          <a:p>
            <a:pPr marL="0" marR="0" indent="0" algn="ctr" defTabSz="914400" rtl="0" eaLnBrk="1" fontAlgn="base" latinLnBrk="0" hangingPunct="1">
              <a:lnSpc>
                <a:spcPct val="100000"/>
              </a:lnSpc>
              <a:spcBef>
                <a:spcPct val="0"/>
              </a:spcBef>
              <a:spcAft>
                <a:spcPct val="0"/>
              </a:spcAft>
              <a:buClr>
                <a:srgbClr val="CC9900"/>
              </a:buClr>
              <a:buSzTx/>
              <a:tabLst/>
            </a:pPr>
            <a:endParaRPr kumimoji="0" lang="en-US" sz="1800" b="0" i="0" u="none" strike="noStrike" cap="none" normalizeH="0" baseline="0" dirty="0" smtClean="0">
              <a:ln>
                <a:noFill/>
              </a:ln>
              <a:solidFill>
                <a:srgbClr val="000000"/>
              </a:solidFill>
              <a:effectLst/>
              <a:latin typeface="Arial" charset="0"/>
              <a:ea typeface="宋体" charset="-122"/>
            </a:endParaRPr>
          </a:p>
        </p:txBody>
      </p:sp>
      <p:sp>
        <p:nvSpPr>
          <p:cNvPr id="3" name="Date Placeholder 2"/>
          <p:cNvSpPr>
            <a:spLocks noGrp="1"/>
          </p:cNvSpPr>
          <p:nvPr>
            <p:ph type="dt" idx="15"/>
          </p:nvPr>
        </p:nvSpPr>
        <p:spPr/>
        <p:txBody>
          <a:bodyPr/>
          <a:lstStyle/>
          <a:p>
            <a:r>
              <a:rPr lang="en-US" smtClean="0"/>
              <a:t>May 2013</a:t>
            </a:r>
            <a:endParaRPr lang="en-GB" dirty="0"/>
          </a:p>
        </p:txBody>
      </p:sp>
      <p:sp>
        <p:nvSpPr>
          <p:cNvPr id="4" name="Footer Placeholder 3"/>
          <p:cNvSpPr>
            <a:spLocks noGrp="1"/>
          </p:cNvSpPr>
          <p:nvPr>
            <p:ph type="ftr" idx="14"/>
          </p:nvPr>
        </p:nvSpPr>
        <p:spPr/>
        <p:txBody>
          <a:bodyPr/>
          <a:lstStyle/>
          <a:p>
            <a:r>
              <a:rPr lang="en-GB" smtClean="0"/>
              <a:t>Donald Eastlake, Huawei</a:t>
            </a:r>
            <a:endParaRPr lang="en-GB" dirty="0"/>
          </a:p>
        </p:txBody>
      </p:sp>
      <p:sp>
        <p:nvSpPr>
          <p:cNvPr id="5" name="Slide Number Placeholder 4"/>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67683347"/>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00FF"/>
                </a:solidFill>
              </a:rPr>
              <a:t>Some Additional Notes</a:t>
            </a:r>
            <a:endParaRPr lang="en-US" dirty="0">
              <a:solidFill>
                <a:srgbClr val="0000FF"/>
              </a:solidFill>
            </a:endParaRPr>
          </a:p>
        </p:txBody>
      </p:sp>
      <p:sp>
        <p:nvSpPr>
          <p:cNvPr id="3" name="Content Placeholder 2"/>
          <p:cNvSpPr>
            <a:spLocks noGrp="1"/>
          </p:cNvSpPr>
          <p:nvPr>
            <p:ph idx="1"/>
          </p:nvPr>
        </p:nvSpPr>
        <p:spPr/>
        <p:txBody>
          <a:bodyPr/>
          <a:lstStyle/>
          <a:p>
            <a:r>
              <a:rPr lang="en-US" dirty="0" smtClean="0"/>
              <a:t>AP can combine unicast of and new </a:t>
            </a:r>
            <a:r>
              <a:rPr lang="en-US" dirty="0" smtClean="0"/>
              <a:t>A-MSDU aggregated </a:t>
            </a:r>
            <a:r>
              <a:rPr lang="en-US" dirty="0" smtClean="0"/>
              <a:t>multi-casting of a data frame as it chooses.</a:t>
            </a:r>
          </a:p>
          <a:p>
            <a:r>
              <a:rPr lang="en-US" dirty="0" smtClean="0"/>
              <a:t>AP can send to all 11ak STAs by just specifying a null list of AIDs to be excluded.</a:t>
            </a:r>
          </a:p>
          <a:p>
            <a:r>
              <a:rPr lang="en-US" dirty="0" smtClean="0"/>
              <a:t>The </a:t>
            </a:r>
            <a:r>
              <a:rPr lang="en-US" dirty="0" smtClean="0"/>
              <a:t>“prefix information</a:t>
            </a:r>
            <a:r>
              <a:rPr lang="en-US" dirty="0" smtClean="0"/>
              <a:t>” is </a:t>
            </a:r>
            <a:r>
              <a:rPr lang="en-US" dirty="0" smtClean="0"/>
              <a:t>normally tagging information but can be arbitrary </a:t>
            </a:r>
            <a:r>
              <a:rPr lang="en-US" dirty="0" smtClean="0"/>
              <a:t>pre-fix bytes. </a:t>
            </a:r>
            <a:r>
              <a:rPr lang="en-US" dirty="0"/>
              <a:t>F</a:t>
            </a:r>
            <a:r>
              <a:rPr lang="en-US" dirty="0" smtClean="0"/>
              <a:t>or example, when sending several IPv4 frames with the same VLAN, the VLAN tag and IPv4 </a:t>
            </a:r>
            <a:r>
              <a:rPr lang="en-US" dirty="0" err="1" smtClean="0"/>
              <a:t>Ethertype</a:t>
            </a:r>
            <a:r>
              <a:rPr lang="en-US" dirty="0" smtClean="0"/>
              <a:t> can be abstracted out into the default </a:t>
            </a:r>
            <a:r>
              <a:rPr lang="en-US" dirty="0" smtClean="0"/>
              <a:t>prefix information </a:t>
            </a:r>
            <a:r>
              <a:rPr lang="en-US" dirty="0" smtClean="0"/>
              <a:t>saving some space.</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Donald Eastlake, Huawei</a:t>
            </a:r>
            <a:endParaRPr lang="en-GB" dirty="0"/>
          </a:p>
        </p:txBody>
      </p:sp>
      <p:sp>
        <p:nvSpPr>
          <p:cNvPr id="6" name="Date Placeholder 5"/>
          <p:cNvSpPr>
            <a:spLocks noGrp="1"/>
          </p:cNvSpPr>
          <p:nvPr>
            <p:ph type="dt" idx="15"/>
          </p:nvPr>
        </p:nvSpPr>
        <p:spPr/>
        <p:txBody>
          <a:bodyPr/>
          <a:lstStyle/>
          <a:p>
            <a:r>
              <a:rPr lang="en-US" smtClean="0"/>
              <a:t>May 2013</a:t>
            </a:r>
            <a:endParaRPr lang="en-GB" dirty="0"/>
          </a:p>
        </p:txBody>
      </p:sp>
    </p:spTree>
    <p:extLst>
      <p:ext uri="{BB962C8B-B14F-4D97-AF65-F5344CB8AC3E}">
        <p14:creationId xmlns:p14="http://schemas.microsoft.com/office/powerpoint/2010/main" val="22560570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00FF"/>
                </a:solidFill>
              </a:rPr>
              <a:t>The Same Data to 11ak and Legacy Case</a:t>
            </a:r>
            <a:endParaRPr lang="en-US" dirty="0">
              <a:solidFill>
                <a:srgbClr val="0000FF"/>
              </a:solidFill>
            </a:endParaRPr>
          </a:p>
        </p:txBody>
      </p:sp>
      <p:sp>
        <p:nvSpPr>
          <p:cNvPr id="3" name="Content Placeholder 2"/>
          <p:cNvSpPr>
            <a:spLocks noGrp="1"/>
          </p:cNvSpPr>
          <p:nvPr>
            <p:ph idx="1"/>
          </p:nvPr>
        </p:nvSpPr>
        <p:spPr/>
        <p:txBody>
          <a:bodyPr/>
          <a:lstStyle/>
          <a:p>
            <a:r>
              <a:rPr lang="en-US" dirty="0" smtClean="0"/>
              <a:t>In some cases it may be that exactly the same frame(s) are being send to all legacy and 11ak stations. This requires some way to mark the frame so that</a:t>
            </a:r>
          </a:p>
          <a:p>
            <a:pPr marL="457200" indent="-457200">
              <a:buFont typeface="+mj-lt"/>
              <a:buAutoNum type="arabicPeriod"/>
            </a:pPr>
            <a:r>
              <a:rPr lang="en-US" b="0" dirty="0"/>
              <a:t>	</a:t>
            </a:r>
            <a:r>
              <a:rPr lang="en-US" b="0" dirty="0" smtClean="0"/>
              <a:t>legacy stations that will still accept it, and</a:t>
            </a:r>
          </a:p>
          <a:p>
            <a:pPr marL="457200" indent="-457200">
              <a:buFont typeface="+mj-lt"/>
              <a:buAutoNum type="arabicPeriod"/>
            </a:pPr>
            <a:r>
              <a:rPr lang="en-US" b="0" dirty="0"/>
              <a:t>	</a:t>
            </a:r>
            <a:r>
              <a:rPr lang="en-US" b="0" dirty="0" smtClean="0"/>
              <a:t>11ak stations can tell that this is a legacy frame they should accept rather than discard.</a:t>
            </a:r>
          </a:p>
          <a:p>
            <a:pPr marL="0" indent="0"/>
            <a:r>
              <a:rPr lang="en-US" dirty="0" smtClean="0"/>
              <a:t>Assuming a minimum of 11n for all STAs, this could be done with an aggregated frame with a normal outer destination address but marked by the first enclosed frame having a special source/destination address – but there may be better ways to mark such a frame.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Donald Eastlake, Huawei</a:t>
            </a:r>
            <a:endParaRPr lang="en-GB" dirty="0"/>
          </a:p>
        </p:txBody>
      </p:sp>
      <p:sp>
        <p:nvSpPr>
          <p:cNvPr id="6" name="Date Placeholder 5"/>
          <p:cNvSpPr>
            <a:spLocks noGrp="1"/>
          </p:cNvSpPr>
          <p:nvPr>
            <p:ph type="dt" idx="15"/>
          </p:nvPr>
        </p:nvSpPr>
        <p:spPr/>
        <p:txBody>
          <a:bodyPr/>
          <a:lstStyle/>
          <a:p>
            <a:r>
              <a:rPr lang="en-US" smtClean="0"/>
              <a:t>May 2013</a:t>
            </a:r>
            <a:endParaRPr lang="en-GB" dirty="0"/>
          </a:p>
        </p:txBody>
      </p:sp>
    </p:spTree>
    <p:extLst>
      <p:ext uri="{BB962C8B-B14F-4D97-AF65-F5344CB8AC3E}">
        <p14:creationId xmlns:p14="http://schemas.microsoft.com/office/powerpoint/2010/main" val="4364296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May 2013</a:t>
            </a:r>
            <a:endParaRPr lang="en-GB"/>
          </a:p>
        </p:txBody>
      </p:sp>
      <p:sp>
        <p:nvSpPr>
          <p:cNvPr id="5" name="Footer Placeholder 4"/>
          <p:cNvSpPr>
            <a:spLocks noGrp="1"/>
          </p:cNvSpPr>
          <p:nvPr>
            <p:ph type="ftr" idx="14"/>
          </p:nvPr>
        </p:nvSpPr>
        <p:spPr>
          <a:xfrm>
            <a:off x="6215074" y="6475413"/>
            <a:ext cx="2327264" cy="180975"/>
          </a:xfrm>
        </p:spPr>
        <p:txBody>
          <a:bodyPr/>
          <a:lstStyle/>
          <a:p>
            <a:r>
              <a:rPr lang="en-GB" smtClean="0"/>
              <a:t>Donald Eastlake, Huawei</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18</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3600" dirty="0">
                <a:solidFill>
                  <a:srgbClr val="0000FF"/>
                </a:solidFill>
              </a:rPr>
              <a:t>References</a:t>
            </a:r>
          </a:p>
        </p:txBody>
      </p:sp>
      <p:sp>
        <p:nvSpPr>
          <p:cNvPr id="11266" name="Rectangle 2"/>
          <p:cNvSpPr>
            <a:spLocks noGrp="1" noChangeArrowheads="1"/>
          </p:cNvSpPr>
          <p:nvPr>
            <p:ph type="body" idx="1"/>
          </p:nvPr>
        </p:nvSpPr>
        <p:spPr>
          <a:xfrm>
            <a:off x="685800" y="1981200"/>
            <a:ext cx="7772400" cy="4208463"/>
          </a:xfrm>
          <a:ln/>
        </p:spPr>
        <p:txBody>
          <a:bodyPr/>
          <a:lstStyle/>
          <a:p>
            <a:pPr marL="400050">
              <a:lnSpc>
                <a:spcPct val="120000"/>
              </a:lnSpc>
              <a:buFont typeface="Arial"/>
              <a:buChar char="•"/>
            </a:pPr>
            <a:r>
              <a:rPr lang="en-GB" dirty="0" smtClean="0"/>
              <a:t>IEEE Std. 802.11-2012</a:t>
            </a:r>
          </a:p>
          <a:p>
            <a:pPr marL="400050">
              <a:lnSpc>
                <a:spcPct val="120000"/>
              </a:lnSpc>
              <a:buFont typeface="Arial"/>
              <a:buChar char="•"/>
            </a:pPr>
            <a:r>
              <a:rPr lang="en-GB" dirty="0" smtClean="0"/>
              <a:t>12</a:t>
            </a:r>
            <a:r>
              <a:rPr lang="en-GB" dirty="0"/>
              <a:t>/1207r1, “802.11 GLK Draft PAR</a:t>
            </a:r>
            <a:r>
              <a:rPr lang="en-GB" dirty="0" smtClean="0"/>
              <a:t>”</a:t>
            </a:r>
          </a:p>
          <a:p>
            <a:pPr marL="400050">
              <a:lnSpc>
                <a:spcPct val="120000"/>
              </a:lnSpc>
              <a:buFont typeface="Arial"/>
              <a:buChar char="•"/>
            </a:pPr>
            <a:r>
              <a:rPr lang="en-GB" dirty="0" smtClean="0"/>
              <a:t>12/1441r1, </a:t>
            </a:r>
            <a:r>
              <a:rPr lang="en-US" altLang="zh-CN" dirty="0"/>
              <a:t>“</a:t>
            </a:r>
            <a:r>
              <a:rPr lang="en-GB" dirty="0"/>
              <a:t>Problem list for P802.1Qbz / </a:t>
            </a:r>
            <a:r>
              <a:rPr lang="en-GB" dirty="0" smtClean="0"/>
              <a:t>P802.11ak</a:t>
            </a:r>
            <a:br>
              <a:rPr lang="en-GB" dirty="0" smtClean="0"/>
            </a:br>
            <a:r>
              <a:rPr lang="en-GB" dirty="0" smtClean="0"/>
              <a:t>point</a:t>
            </a:r>
            <a:r>
              <a:rPr lang="en-GB" dirty="0"/>
              <a:t>-to-point model”</a:t>
            </a:r>
            <a:endParaRPr lang="en-US" altLang="zh-CN"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May 2013</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Donald Eastlake, Huawei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3600" dirty="0">
                <a:solidFill>
                  <a:srgbClr val="0000FF"/>
                </a:solidFill>
              </a:rPr>
              <a:t>Abstract</a:t>
            </a:r>
          </a:p>
        </p:txBody>
      </p:sp>
      <p:sp>
        <p:nvSpPr>
          <p:cNvPr id="4098" name="Rectangle 2"/>
          <p:cNvSpPr>
            <a:spLocks noGrp="1" noChangeArrowheads="1"/>
          </p:cNvSpPr>
          <p:nvPr>
            <p:ph type="body" idx="1"/>
          </p:nvPr>
        </p:nvSpPr>
        <p:spPr>
          <a:xfrm>
            <a:off x="685800" y="1981200"/>
            <a:ext cx="7772400" cy="4114800"/>
          </a:xfrm>
          <a:ln/>
        </p:spPr>
        <p:txBody>
          <a:bodyPr/>
          <a:lstStyle/>
          <a:p>
            <a:pPr>
              <a:lnSpc>
                <a:spcPct val="120000"/>
              </a:lnSpc>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This presentation describes a suggested solution to the general sub-setting and “per-port” VLAN mapping problems. This would help support modelling infrastructure associations between 802.11ak stations and </a:t>
            </a:r>
            <a:r>
              <a:rPr lang="en-GB" dirty="0" smtClean="0"/>
              <a:t>11ak APs </a:t>
            </a:r>
            <a:r>
              <a:rPr lang="en-GB" dirty="0" smtClean="0"/>
              <a:t>as point-to-point links.</a:t>
            </a:r>
            <a:endParaRPr lang="en-GB"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solidFill>
                  <a:srgbClr val="0000FF"/>
                </a:solidFill>
              </a:rPr>
              <a:t>Need for 802.11ak STA “Sub-Setting”</a:t>
            </a:r>
            <a:endParaRPr lang="zh-CN" altLang="en-US" dirty="0">
              <a:solidFill>
                <a:srgbClr val="0000FF"/>
              </a:solidFill>
            </a:endParaRPr>
          </a:p>
        </p:txBody>
      </p:sp>
      <p:sp>
        <p:nvSpPr>
          <p:cNvPr id="3" name="内容占位符 2"/>
          <p:cNvSpPr>
            <a:spLocks noGrp="1"/>
          </p:cNvSpPr>
          <p:nvPr>
            <p:ph idx="1"/>
          </p:nvPr>
        </p:nvSpPr>
        <p:spPr>
          <a:xfrm>
            <a:off x="755650" y="1828800"/>
            <a:ext cx="7632700" cy="3917950"/>
          </a:xfrm>
        </p:spPr>
        <p:txBody>
          <a:bodyPr/>
          <a:lstStyle/>
          <a:p>
            <a:pPr>
              <a:lnSpc>
                <a:spcPct val="110000"/>
              </a:lnSpc>
              <a:buFont typeface="Arial"/>
              <a:buChar char="•"/>
            </a:pPr>
            <a:r>
              <a:rPr lang="en-US" altLang="zh-CN" sz="2000" dirty="0" smtClean="0"/>
              <a:t>Assume IEEE 802.11 Access Point (AP) to client station (STA) associations are modeled as a set of point-to-point (p2p) </a:t>
            </a:r>
            <a:r>
              <a:rPr lang="en-US" altLang="zh-CN" sz="2000" dirty="0" smtClean="0"/>
              <a:t>links.</a:t>
            </a:r>
            <a:endParaRPr lang="en-US" altLang="zh-CN" sz="2000" dirty="0"/>
          </a:p>
          <a:p>
            <a:pPr lvl="1">
              <a:lnSpc>
                <a:spcPct val="110000"/>
              </a:lnSpc>
              <a:buFont typeface="Arial"/>
              <a:buChar char="•"/>
            </a:pPr>
            <a:r>
              <a:rPr lang="en-US" altLang="zh-CN" dirty="0" smtClean="0"/>
              <a:t>But </a:t>
            </a:r>
            <a:r>
              <a:rPr lang="en-US" altLang="zh-CN" dirty="0" smtClean="0"/>
              <a:t>802.11, like other wireless media is inherently a multi-access link type media with many stations physically capable of receiving a transmission, not p2p.</a:t>
            </a:r>
          </a:p>
          <a:p>
            <a:pPr>
              <a:lnSpc>
                <a:spcPct val="110000"/>
              </a:lnSpc>
              <a:buFont typeface="Arial"/>
              <a:buChar char="•"/>
            </a:pPr>
            <a:r>
              <a:rPr lang="en-US" altLang="zh-CN" sz="2000" dirty="0" smtClean="0"/>
              <a:t>For unicast data, things work fine as any station to which a frame is not addressed just discards it so it looks like p2p.</a:t>
            </a:r>
          </a:p>
          <a:p>
            <a:pPr lvl="1">
              <a:lnSpc>
                <a:spcPct val="110000"/>
              </a:lnSpc>
              <a:buFont typeface="Arial"/>
              <a:buChar char="•"/>
            </a:pPr>
            <a:r>
              <a:rPr lang="en-US" altLang="zh-CN" dirty="0" smtClean="0"/>
              <a:t>For multicast or broadcast data frames in 802.11, the AP always transmits it to the associated STAs (if necessary, a STA unicasts the frame to the AP first). In this case, there are three problems as listed on the next slide.</a:t>
            </a:r>
          </a:p>
          <a:p>
            <a:pPr>
              <a:lnSpc>
                <a:spcPct val="110000"/>
              </a:lnSpc>
              <a:buFont typeface="Arial"/>
              <a:buChar char="•"/>
            </a:pPr>
            <a:endParaRPr lang="en-US" altLang="zh-CN" sz="2000" dirty="0" smtClean="0"/>
          </a:p>
        </p:txBody>
      </p:sp>
      <p:sp>
        <p:nvSpPr>
          <p:cNvPr id="4" name="Date Placeholder 3"/>
          <p:cNvSpPr>
            <a:spLocks noGrp="1"/>
          </p:cNvSpPr>
          <p:nvPr>
            <p:ph type="dt" idx="15"/>
          </p:nvPr>
        </p:nvSpPr>
        <p:spPr/>
        <p:txBody>
          <a:bodyPr/>
          <a:lstStyle/>
          <a:p>
            <a:r>
              <a:rPr lang="en-US" smtClean="0"/>
              <a:t>May 2013</a:t>
            </a:r>
            <a:endParaRPr lang="en-GB" dirty="0"/>
          </a:p>
        </p:txBody>
      </p:sp>
      <p:sp>
        <p:nvSpPr>
          <p:cNvPr id="5" name="Footer Placeholder 4"/>
          <p:cNvSpPr>
            <a:spLocks noGrp="1"/>
          </p:cNvSpPr>
          <p:nvPr>
            <p:ph type="ftr" idx="14"/>
          </p:nvPr>
        </p:nvSpPr>
        <p:spPr/>
        <p:txBody>
          <a:bodyPr/>
          <a:lstStyle/>
          <a:p>
            <a:r>
              <a:rPr lang="en-GB" smtClean="0"/>
              <a:t>Donald Eastlake, Huawei</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67683347"/>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solidFill>
                  <a:srgbClr val="0000FF"/>
                </a:solidFill>
              </a:rPr>
              <a:t>Need for 802.11ak STA “Sub-Setting”</a:t>
            </a:r>
            <a:endParaRPr lang="zh-CN" altLang="en-US" dirty="0">
              <a:solidFill>
                <a:srgbClr val="0000FF"/>
              </a:solidFill>
            </a:endParaRPr>
          </a:p>
        </p:txBody>
      </p:sp>
      <p:sp>
        <p:nvSpPr>
          <p:cNvPr id="3" name="内容占位符 2"/>
          <p:cNvSpPr>
            <a:spLocks noGrp="1"/>
          </p:cNvSpPr>
          <p:nvPr>
            <p:ph idx="1"/>
          </p:nvPr>
        </p:nvSpPr>
        <p:spPr>
          <a:xfrm>
            <a:off x="762000" y="1828800"/>
            <a:ext cx="7632700" cy="4419600"/>
          </a:xfrm>
        </p:spPr>
        <p:txBody>
          <a:bodyPr/>
          <a:lstStyle/>
          <a:p>
            <a:pPr>
              <a:lnSpc>
                <a:spcPct val="120000"/>
              </a:lnSpc>
            </a:pPr>
            <a:r>
              <a:rPr lang="en-US" altLang="zh-CN" dirty="0" smtClean="0"/>
              <a:t>When an AP sends a multi-destination data frame, there are reasons why only some STAs should accept it and possibly receive different versions of the frame:</a:t>
            </a:r>
          </a:p>
          <a:p>
            <a:pPr marL="800100" lvl="1" indent="-342900">
              <a:lnSpc>
                <a:spcPct val="120000"/>
              </a:lnSpc>
              <a:buFont typeface="+mj-lt"/>
              <a:buAutoNum type="arabicPeriod"/>
            </a:pPr>
            <a:r>
              <a:rPr lang="en-US" altLang="zh-CN" dirty="0" smtClean="0"/>
              <a:t>If it was sent to the AP by a STA, that STA should not get the data frame back (the “reflection” problem).</a:t>
            </a:r>
          </a:p>
          <a:p>
            <a:pPr marL="800100" lvl="1" indent="-342900">
              <a:lnSpc>
                <a:spcPct val="120000"/>
              </a:lnSpc>
              <a:buFont typeface="+mj-lt"/>
              <a:buAutoNum type="arabicPeriod"/>
            </a:pPr>
            <a:r>
              <a:rPr lang="en-US" altLang="zh-CN" dirty="0" smtClean="0"/>
              <a:t>If spanning tree or other protocols block the “p2p port” at the AP, the STA should not receive it (the “sub-setting” problem).</a:t>
            </a:r>
          </a:p>
          <a:p>
            <a:pPr marL="800100" lvl="1" indent="-342900">
              <a:lnSpc>
                <a:spcPct val="120000"/>
              </a:lnSpc>
              <a:buFont typeface="+mj-lt"/>
              <a:buAutoNum type="arabicPeriod"/>
            </a:pPr>
            <a:r>
              <a:rPr lang="en-US" altLang="zh-CN" dirty="0" smtClean="0"/>
              <a:t>To model bridge port VLAN/priority mapping, different STAs should receive the data frame with different tags or no tags (can be viewed as sub-setting for each tagging).</a:t>
            </a:r>
          </a:p>
          <a:p>
            <a:pPr marL="800100" lvl="1" indent="-342900">
              <a:lnSpc>
                <a:spcPct val="120000"/>
              </a:lnSpc>
              <a:buNone/>
            </a:pPr>
            <a:endParaRPr lang="zh-CN" altLang="en-US" dirty="0"/>
          </a:p>
        </p:txBody>
      </p:sp>
      <p:sp>
        <p:nvSpPr>
          <p:cNvPr id="4" name="Date Placeholder 3"/>
          <p:cNvSpPr>
            <a:spLocks noGrp="1"/>
          </p:cNvSpPr>
          <p:nvPr>
            <p:ph type="dt" idx="15"/>
          </p:nvPr>
        </p:nvSpPr>
        <p:spPr/>
        <p:txBody>
          <a:bodyPr/>
          <a:lstStyle/>
          <a:p>
            <a:r>
              <a:rPr lang="en-US" smtClean="0"/>
              <a:t>May 2013</a:t>
            </a:r>
            <a:endParaRPr lang="en-GB" dirty="0"/>
          </a:p>
        </p:txBody>
      </p:sp>
      <p:sp>
        <p:nvSpPr>
          <p:cNvPr id="5" name="Footer Placeholder 4"/>
          <p:cNvSpPr>
            <a:spLocks noGrp="1"/>
          </p:cNvSpPr>
          <p:nvPr>
            <p:ph type="ftr" idx="14"/>
          </p:nvPr>
        </p:nvSpPr>
        <p:spPr/>
        <p:txBody>
          <a:bodyPr/>
          <a:lstStyle/>
          <a:p>
            <a:r>
              <a:rPr lang="en-GB" smtClean="0"/>
              <a:t>Donald Eastlake, Huawei</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6768334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solidFill>
                  <a:srgbClr val="0000FF"/>
                </a:solidFill>
              </a:rPr>
              <a:t>Need for 802.11ak STA “Sub-Setting”</a:t>
            </a:r>
            <a:endParaRPr lang="zh-CN" altLang="en-US" dirty="0">
              <a:solidFill>
                <a:srgbClr val="0000FF"/>
              </a:solidFill>
            </a:endParaRPr>
          </a:p>
        </p:txBody>
      </p:sp>
      <p:sp>
        <p:nvSpPr>
          <p:cNvPr id="3" name="内容占位符 2"/>
          <p:cNvSpPr>
            <a:spLocks noGrp="1"/>
          </p:cNvSpPr>
          <p:nvPr>
            <p:ph idx="1"/>
          </p:nvPr>
        </p:nvSpPr>
        <p:spPr>
          <a:xfrm>
            <a:off x="755650" y="1828800"/>
            <a:ext cx="7632700" cy="4419600"/>
          </a:xfrm>
        </p:spPr>
        <p:txBody>
          <a:bodyPr/>
          <a:lstStyle/>
          <a:p>
            <a:pPr>
              <a:lnSpc>
                <a:spcPct val="120000"/>
              </a:lnSpc>
            </a:pPr>
            <a:r>
              <a:rPr lang="en-US" altLang="zh-CN" dirty="0"/>
              <a:t>For </a:t>
            </a:r>
            <a:r>
              <a:rPr lang="en-US" altLang="zh-CN" dirty="0" smtClean="0"/>
              <a:t>more on these problems, </a:t>
            </a:r>
            <a:r>
              <a:rPr lang="en-US" altLang="zh-CN" dirty="0"/>
              <a:t>see </a:t>
            </a:r>
            <a:r>
              <a:rPr lang="en-US" altLang="zh-CN" dirty="0" smtClean="0"/>
              <a:t>the </a:t>
            </a:r>
            <a:r>
              <a:rPr lang="en-US" altLang="zh-CN" dirty="0"/>
              <a:t>“Sub-Setting” parts of 11-12/1441r1, “</a:t>
            </a:r>
            <a:r>
              <a:rPr lang="en-GB" dirty="0"/>
              <a:t>Problem list for P802.1Qbz / P802.11ak point-to-point model</a:t>
            </a:r>
            <a:r>
              <a:rPr lang="en-GB" dirty="0" smtClean="0"/>
              <a:t>”</a:t>
            </a:r>
          </a:p>
          <a:p>
            <a:pPr>
              <a:lnSpc>
                <a:spcPct val="120000"/>
              </a:lnSpc>
            </a:pPr>
            <a:endParaRPr lang="en-US" altLang="zh-CN" dirty="0"/>
          </a:p>
          <a:p>
            <a:pPr>
              <a:lnSpc>
                <a:spcPct val="120000"/>
              </a:lnSpc>
            </a:pPr>
            <a:r>
              <a:rPr lang="en-US" altLang="zh-CN" b="0" dirty="0" smtClean="0"/>
              <a:t>Generally speaking, these problems apply only to </a:t>
            </a:r>
            <a:r>
              <a:rPr lang="en-US" altLang="zh-CN" b="0" u="sng" dirty="0" smtClean="0"/>
              <a:t>data frames</a:t>
            </a:r>
            <a:r>
              <a:rPr lang="en-US" altLang="zh-CN" b="0" dirty="0" smtClean="0"/>
              <a:t>. 802.11 Control / management frames and the like are always between STAs and can be handled by existing mechanisms.</a:t>
            </a:r>
          </a:p>
          <a:p>
            <a:pPr marL="800100" lvl="1" indent="-342900">
              <a:lnSpc>
                <a:spcPct val="120000"/>
              </a:lnSpc>
              <a:buNone/>
            </a:pPr>
            <a:endParaRPr lang="zh-CN" altLang="en-US" dirty="0"/>
          </a:p>
        </p:txBody>
      </p:sp>
      <p:sp>
        <p:nvSpPr>
          <p:cNvPr id="4" name="Date Placeholder 3"/>
          <p:cNvSpPr>
            <a:spLocks noGrp="1"/>
          </p:cNvSpPr>
          <p:nvPr>
            <p:ph type="dt" idx="15"/>
          </p:nvPr>
        </p:nvSpPr>
        <p:spPr/>
        <p:txBody>
          <a:bodyPr/>
          <a:lstStyle/>
          <a:p>
            <a:r>
              <a:rPr lang="en-US" smtClean="0"/>
              <a:t>May 2013</a:t>
            </a:r>
            <a:endParaRPr lang="en-GB" dirty="0"/>
          </a:p>
        </p:txBody>
      </p:sp>
      <p:sp>
        <p:nvSpPr>
          <p:cNvPr id="5" name="Footer Placeholder 4"/>
          <p:cNvSpPr>
            <a:spLocks noGrp="1"/>
          </p:cNvSpPr>
          <p:nvPr>
            <p:ph type="ftr" idx="14"/>
          </p:nvPr>
        </p:nvSpPr>
        <p:spPr/>
        <p:txBody>
          <a:bodyPr/>
          <a:lstStyle/>
          <a:p>
            <a:r>
              <a:rPr lang="en-GB" smtClean="0"/>
              <a:t>Donald Eastlake, Huawei</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255395552"/>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solidFill>
                  <a:srgbClr val="0000FF"/>
                </a:solidFill>
              </a:rPr>
              <a:t>Current State of the Art</a:t>
            </a:r>
            <a:endParaRPr lang="zh-CN" altLang="en-US" dirty="0">
              <a:solidFill>
                <a:srgbClr val="0000FF"/>
              </a:solidFill>
            </a:endParaRPr>
          </a:p>
        </p:txBody>
      </p:sp>
      <p:sp>
        <p:nvSpPr>
          <p:cNvPr id="3" name="内容占位符 2"/>
          <p:cNvSpPr>
            <a:spLocks noGrp="1"/>
          </p:cNvSpPr>
          <p:nvPr>
            <p:ph idx="1"/>
          </p:nvPr>
        </p:nvSpPr>
        <p:spPr>
          <a:xfrm>
            <a:off x="755650" y="1904999"/>
            <a:ext cx="7632700" cy="3917951"/>
          </a:xfrm>
        </p:spPr>
        <p:txBody>
          <a:bodyPr/>
          <a:lstStyle/>
          <a:p>
            <a:r>
              <a:rPr lang="en-US" altLang="zh-CN" sz="2400" dirty="0" smtClean="0"/>
              <a:t>Current solutions cannot adequately solve the problems:</a:t>
            </a:r>
            <a:endParaRPr lang="en-US" altLang="zh-CN" dirty="0" smtClean="0"/>
          </a:p>
          <a:p>
            <a:r>
              <a:rPr lang="en-US" altLang="zh-CN" dirty="0" smtClean="0"/>
              <a:t>Serial </a:t>
            </a:r>
            <a:r>
              <a:rPr lang="en-US" altLang="zh-CN" dirty="0" err="1" smtClean="0"/>
              <a:t>unicast</a:t>
            </a:r>
            <a:r>
              <a:rPr lang="en-US" altLang="zh-CN" dirty="0" smtClean="0"/>
              <a:t>:</a:t>
            </a:r>
          </a:p>
          <a:p>
            <a:pPr lvl="1"/>
            <a:r>
              <a:rPr lang="en-US" altLang="zh-CN" dirty="0" smtClean="0"/>
              <a:t>The simplest solution would be to not use broadcast/multicast at all. Just unicast data frames from the AP separately to each STA that should receive the frame with the tagging appropriate for that STA. But if there are multiple STAs, this will use up much more airtime that multicast / broadcast would use thus blocking the channel. </a:t>
            </a:r>
          </a:p>
        </p:txBody>
      </p:sp>
      <p:sp>
        <p:nvSpPr>
          <p:cNvPr id="4" name="Date Placeholder 3"/>
          <p:cNvSpPr>
            <a:spLocks noGrp="1"/>
          </p:cNvSpPr>
          <p:nvPr>
            <p:ph type="dt" idx="15"/>
          </p:nvPr>
        </p:nvSpPr>
        <p:spPr/>
        <p:txBody>
          <a:bodyPr/>
          <a:lstStyle/>
          <a:p>
            <a:r>
              <a:rPr lang="en-US" smtClean="0"/>
              <a:t>May 2013</a:t>
            </a:r>
            <a:endParaRPr lang="en-GB" dirty="0"/>
          </a:p>
        </p:txBody>
      </p:sp>
      <p:sp>
        <p:nvSpPr>
          <p:cNvPr id="5" name="Footer Placeholder 4"/>
          <p:cNvSpPr>
            <a:spLocks noGrp="1"/>
          </p:cNvSpPr>
          <p:nvPr>
            <p:ph type="ftr" idx="14"/>
          </p:nvPr>
        </p:nvSpPr>
        <p:spPr/>
        <p:txBody>
          <a:bodyPr/>
          <a:lstStyle/>
          <a:p>
            <a:r>
              <a:rPr lang="en-GB" smtClean="0"/>
              <a:t>Donald Eastlake, Huawei</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67683347"/>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solidFill>
                  <a:srgbClr val="0000FF"/>
                </a:solidFill>
              </a:rPr>
              <a:t>Current State of the Art</a:t>
            </a:r>
            <a:endParaRPr lang="zh-CN" altLang="en-US" dirty="0">
              <a:solidFill>
                <a:srgbClr val="0000FF"/>
              </a:solidFill>
            </a:endParaRPr>
          </a:p>
        </p:txBody>
      </p:sp>
      <p:sp>
        <p:nvSpPr>
          <p:cNvPr id="3" name="内容占位符 2"/>
          <p:cNvSpPr>
            <a:spLocks noGrp="1"/>
          </p:cNvSpPr>
          <p:nvPr>
            <p:ph idx="1"/>
          </p:nvPr>
        </p:nvSpPr>
        <p:spPr>
          <a:xfrm>
            <a:off x="755650" y="1828799"/>
            <a:ext cx="7632700" cy="3994151"/>
          </a:xfrm>
        </p:spPr>
        <p:txBody>
          <a:bodyPr/>
          <a:lstStyle/>
          <a:p>
            <a:r>
              <a:rPr lang="en-US" altLang="zh-CN" sz="2400" dirty="0" smtClean="0"/>
              <a:t>Current solutions (cont):</a:t>
            </a:r>
            <a:endParaRPr lang="en-US" altLang="zh-CN" dirty="0" smtClean="0"/>
          </a:p>
          <a:p>
            <a:r>
              <a:rPr lang="en-US" altLang="zh-CN" dirty="0" smtClean="0"/>
              <a:t>VLAN mapping at STA input:</a:t>
            </a:r>
          </a:p>
          <a:p>
            <a:pPr lvl="1"/>
            <a:r>
              <a:rPr lang="en-US" altLang="zh-CN" dirty="0" smtClean="0"/>
              <a:t>The problem of wanting different tag mappings on multicast data frames from the AP for different STA receivers could be solved by configuring the STAs so that the tag mapping is done at the STA input. But that requires a new control protocol between the AP and STAs that includes an acknowledgement of when the configuration has taken effect. Before receiving that acknowledgement, the behavior of the STA is unknown and some other strategy, such as serial unicast, must be used.</a:t>
            </a:r>
            <a:endParaRPr lang="zh-CN" altLang="en-US" dirty="0"/>
          </a:p>
        </p:txBody>
      </p:sp>
      <p:sp>
        <p:nvSpPr>
          <p:cNvPr id="4" name="Date Placeholder 3"/>
          <p:cNvSpPr>
            <a:spLocks noGrp="1"/>
          </p:cNvSpPr>
          <p:nvPr>
            <p:ph type="dt" idx="15"/>
          </p:nvPr>
        </p:nvSpPr>
        <p:spPr/>
        <p:txBody>
          <a:bodyPr/>
          <a:lstStyle/>
          <a:p>
            <a:r>
              <a:rPr lang="en-US" smtClean="0"/>
              <a:t>May 2013</a:t>
            </a:r>
            <a:endParaRPr lang="en-GB" dirty="0"/>
          </a:p>
        </p:txBody>
      </p:sp>
      <p:sp>
        <p:nvSpPr>
          <p:cNvPr id="5" name="Footer Placeholder 4"/>
          <p:cNvSpPr>
            <a:spLocks noGrp="1"/>
          </p:cNvSpPr>
          <p:nvPr>
            <p:ph type="ftr" idx="14"/>
          </p:nvPr>
        </p:nvSpPr>
        <p:spPr/>
        <p:txBody>
          <a:bodyPr/>
          <a:lstStyle/>
          <a:p>
            <a:r>
              <a:rPr lang="en-GB" smtClean="0"/>
              <a:t>Donald Eastlake, Huawei</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67683347"/>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solidFill>
                  <a:srgbClr val="0000FF"/>
                </a:solidFill>
              </a:rPr>
              <a:t>Current State of the Art</a:t>
            </a:r>
            <a:endParaRPr lang="zh-CN" altLang="en-US" dirty="0">
              <a:solidFill>
                <a:srgbClr val="0000FF"/>
              </a:solidFill>
            </a:endParaRPr>
          </a:p>
        </p:txBody>
      </p:sp>
      <p:sp>
        <p:nvSpPr>
          <p:cNvPr id="3" name="内容占位符 2"/>
          <p:cNvSpPr>
            <a:spLocks noGrp="1"/>
          </p:cNvSpPr>
          <p:nvPr>
            <p:ph idx="1"/>
          </p:nvPr>
        </p:nvSpPr>
        <p:spPr/>
        <p:txBody>
          <a:bodyPr/>
          <a:lstStyle/>
          <a:p>
            <a:r>
              <a:rPr lang="en-US" altLang="zh-CN" sz="2400" dirty="0" smtClean="0"/>
              <a:t>Current solutions (cont):</a:t>
            </a:r>
            <a:endParaRPr lang="en-US" altLang="zh-CN" dirty="0" smtClean="0"/>
          </a:p>
          <a:p>
            <a:r>
              <a:rPr lang="en-US" altLang="zh-CN" dirty="0" smtClean="0"/>
              <a:t>Blocking port to STA:</a:t>
            </a:r>
          </a:p>
          <a:p>
            <a:pPr lvl="1"/>
            <a:r>
              <a:rPr lang="en-US" altLang="zh-CN" dirty="0" smtClean="0"/>
              <a:t>The desire to block the “p2p” links for data to some STAs at the AP could be accomplished by blocking STA input ports instead. But you would need a control/confirmation protocol. During the time period when you don’t know if the AP to STA command has taken effect, you must use serial </a:t>
            </a:r>
            <a:r>
              <a:rPr lang="en-US" altLang="zh-CN" dirty="0" err="1" smtClean="0"/>
              <a:t>unicast</a:t>
            </a:r>
            <a:r>
              <a:rPr lang="en-US" altLang="zh-CN" dirty="0" smtClean="0"/>
              <a:t> or the like.</a:t>
            </a:r>
          </a:p>
        </p:txBody>
      </p:sp>
      <p:sp>
        <p:nvSpPr>
          <p:cNvPr id="4" name="Date Placeholder 3"/>
          <p:cNvSpPr>
            <a:spLocks noGrp="1"/>
          </p:cNvSpPr>
          <p:nvPr>
            <p:ph type="dt" idx="15"/>
          </p:nvPr>
        </p:nvSpPr>
        <p:spPr/>
        <p:txBody>
          <a:bodyPr/>
          <a:lstStyle/>
          <a:p>
            <a:r>
              <a:rPr lang="en-US" smtClean="0"/>
              <a:t>May 2013</a:t>
            </a:r>
            <a:endParaRPr lang="en-GB" dirty="0"/>
          </a:p>
        </p:txBody>
      </p:sp>
      <p:sp>
        <p:nvSpPr>
          <p:cNvPr id="5" name="Footer Placeholder 4"/>
          <p:cNvSpPr>
            <a:spLocks noGrp="1"/>
          </p:cNvSpPr>
          <p:nvPr>
            <p:ph type="ftr" idx="14"/>
          </p:nvPr>
        </p:nvSpPr>
        <p:spPr/>
        <p:txBody>
          <a:bodyPr/>
          <a:lstStyle/>
          <a:p>
            <a:r>
              <a:rPr lang="en-GB" smtClean="0"/>
              <a:t>Donald Eastlake, Huawei</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67683347"/>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solidFill>
                  <a:srgbClr val="0000FF"/>
                </a:solidFill>
              </a:rPr>
              <a:t>Current State of the Art</a:t>
            </a:r>
            <a:endParaRPr lang="zh-CN" altLang="en-US" dirty="0">
              <a:solidFill>
                <a:srgbClr val="0000FF"/>
              </a:solidFill>
            </a:endParaRPr>
          </a:p>
        </p:txBody>
      </p:sp>
      <p:sp>
        <p:nvSpPr>
          <p:cNvPr id="3" name="内容占位符 2"/>
          <p:cNvSpPr>
            <a:spLocks noGrp="1"/>
          </p:cNvSpPr>
          <p:nvPr>
            <p:ph idx="1"/>
          </p:nvPr>
        </p:nvSpPr>
        <p:spPr/>
        <p:txBody>
          <a:bodyPr/>
          <a:lstStyle/>
          <a:p>
            <a:r>
              <a:rPr lang="en-US" altLang="zh-CN" sz="2400" dirty="0" smtClean="0"/>
              <a:t>Current solutions (cont):</a:t>
            </a:r>
            <a:endParaRPr lang="en-US" altLang="zh-CN" dirty="0" smtClean="0"/>
          </a:p>
          <a:p>
            <a:r>
              <a:rPr lang="en-US" altLang="zh-CN" dirty="0" smtClean="0"/>
              <a:t>Special Multicast Addresses:</a:t>
            </a:r>
          </a:p>
          <a:p>
            <a:pPr lvl="1"/>
            <a:r>
              <a:rPr lang="en-US" altLang="zh-CN" dirty="0" smtClean="0"/>
              <a:t>It has been proposed to solve sub-setting for data frames by having a special multicast MAC upper 24 bits so that you could bit encode which STA is to receive the  frame into the  lower 24 bits. This has a 24-station limit  problem and the problem that if different tagging is  required, multiple copies must still be sent. Alternatively, you could dynamically negotiate which set of STAs some special multicast addresses referred to, but that requires a negotiation protocol between AP and STA and has an indeterminate behavior window of time.</a:t>
            </a:r>
          </a:p>
        </p:txBody>
      </p:sp>
      <p:sp>
        <p:nvSpPr>
          <p:cNvPr id="4" name="Date Placeholder 3"/>
          <p:cNvSpPr>
            <a:spLocks noGrp="1"/>
          </p:cNvSpPr>
          <p:nvPr>
            <p:ph type="dt" idx="15"/>
          </p:nvPr>
        </p:nvSpPr>
        <p:spPr/>
        <p:txBody>
          <a:bodyPr/>
          <a:lstStyle/>
          <a:p>
            <a:r>
              <a:rPr lang="en-US" smtClean="0"/>
              <a:t>May 2013</a:t>
            </a:r>
            <a:endParaRPr lang="en-GB" dirty="0"/>
          </a:p>
        </p:txBody>
      </p:sp>
      <p:sp>
        <p:nvSpPr>
          <p:cNvPr id="5" name="Footer Placeholder 4"/>
          <p:cNvSpPr>
            <a:spLocks noGrp="1"/>
          </p:cNvSpPr>
          <p:nvPr>
            <p:ph type="ftr" idx="14"/>
          </p:nvPr>
        </p:nvSpPr>
        <p:spPr/>
        <p:txBody>
          <a:bodyPr/>
          <a:lstStyle/>
          <a:p>
            <a:r>
              <a:rPr lang="en-GB" smtClean="0"/>
              <a:t>Donald Eastlake, Huawei</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67683347"/>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915</TotalTime>
  <Words>1795</Words>
  <Application>Microsoft Macintosh PowerPoint</Application>
  <PresentationFormat>On-screen Show (4:3)</PresentationFormat>
  <Paragraphs>198</Paragraphs>
  <Slides>18</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0" baseType="lpstr">
      <vt:lpstr>802-11-Submission</vt:lpstr>
      <vt:lpstr>Document</vt:lpstr>
      <vt:lpstr>Sub-Setting</vt:lpstr>
      <vt:lpstr>Abstract</vt:lpstr>
      <vt:lpstr>Need for 802.11ak STA “Sub-Setting”</vt:lpstr>
      <vt:lpstr>Need for 802.11ak STA “Sub-Setting”</vt:lpstr>
      <vt:lpstr>Need for 802.11ak STA “Sub-Setting”</vt:lpstr>
      <vt:lpstr>Current State of the Art</vt:lpstr>
      <vt:lpstr>Current State of the Art</vt:lpstr>
      <vt:lpstr>Current State of the Art</vt:lpstr>
      <vt:lpstr>Current State of the Art</vt:lpstr>
      <vt:lpstr>A Solution to the Sub-Setting Problem</vt:lpstr>
      <vt:lpstr>A Solution to the Sub-Setting Problem</vt:lpstr>
      <vt:lpstr>A Solution to the Sub-Setting Problem</vt:lpstr>
      <vt:lpstr>The 802.11ak Aggregated Frame</vt:lpstr>
      <vt:lpstr>Special Control Block Format</vt:lpstr>
      <vt:lpstr>“Include List” AID Item Format</vt:lpstr>
      <vt:lpstr>Some Additional Notes</vt:lpstr>
      <vt:lpstr>The Same Data to 11ak and Legacy Case</vt:lpstr>
      <vt:lpstr>References</vt:lpstr>
    </vt:vector>
  </TitlesOfParts>
  <Manager/>
  <Company>Huawei Technologies Co.,Ltd.</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Sub-Setting</dc:title>
  <dc:subject/>
  <dc:creator>Donald Eastlake</dc:creator>
  <cp:keywords/>
  <dc:description/>
  <cp:lastModifiedBy>Donald Eastlake</cp:lastModifiedBy>
  <cp:revision>23</cp:revision>
  <cp:lastPrinted>1601-01-01T00:00:00Z</cp:lastPrinted>
  <dcterms:created xsi:type="dcterms:W3CDTF">2013-05-11T07:29:28Z</dcterms:created>
  <dcterms:modified xsi:type="dcterms:W3CDTF">2013-05-16T19:30:27Z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1368256874</vt:lpwstr>
  </property>
</Properties>
</file>