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7" r:id="rId4"/>
    <p:sldId id="268" r:id="rId5"/>
    <p:sldId id="282" r:id="rId6"/>
    <p:sldId id="269" r:id="rId7"/>
    <p:sldId id="270" r:id="rId8"/>
    <p:sldId id="271" r:id="rId9"/>
    <p:sldId id="272" r:id="rId10"/>
    <p:sldId id="273" r:id="rId11"/>
    <p:sldId id="274" r:id="rId12"/>
    <p:sldId id="279" r:id="rId13"/>
    <p:sldId id="275" r:id="rId14"/>
    <p:sldId id="276" r:id="rId15"/>
    <p:sldId id="277" r:id="rId16"/>
    <p:sldId id="280" r:id="rId17"/>
    <p:sldId id="281" r:id="rId18"/>
    <p:sldId id="264"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40" y="-12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802.11-13/0526r0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Huawei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3965037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802.11-13/0526r0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Huawei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229854382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802.11-13/0526r0</a:t>
            </a:r>
            <a:endParaRPr lang="en-US"/>
          </a:p>
        </p:txBody>
      </p:sp>
      <p:sp>
        <p:nvSpPr>
          <p:cNvPr id="5" name="Rectangle 3"/>
          <p:cNvSpPr>
            <a:spLocks noGrp="1" noChangeArrowheads="1"/>
          </p:cNvSpPr>
          <p:nvPr>
            <p:ph type="dt"/>
          </p:nvPr>
        </p:nvSpPr>
        <p:spPr>
          <a:ln/>
        </p:spPr>
        <p:txBody>
          <a:bodyPr/>
          <a:lstStyle/>
          <a:p>
            <a:r>
              <a:rPr lang="en-US" smtClean="0"/>
              <a:t>May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802.11-13/0526r0</a:t>
            </a:r>
            <a:endParaRPr lang="en-US"/>
          </a:p>
        </p:txBody>
      </p:sp>
      <p:sp>
        <p:nvSpPr>
          <p:cNvPr id="5" name="Rectangle 3"/>
          <p:cNvSpPr>
            <a:spLocks noGrp="1" noChangeArrowheads="1"/>
          </p:cNvSpPr>
          <p:nvPr>
            <p:ph type="dt"/>
          </p:nvPr>
        </p:nvSpPr>
        <p:spPr>
          <a:ln/>
        </p:spPr>
        <p:txBody>
          <a:bodyPr/>
          <a:lstStyle/>
          <a:p>
            <a:r>
              <a:rPr lang="en-US" smtClean="0"/>
              <a:t>May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B1384-7AD2-4ED6-A214-F61073963991}"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1B1384-7AD2-4ED6-A214-F61073963991}"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802.11-13/0526r0</a:t>
            </a:r>
            <a:endParaRPr lang="en-US"/>
          </a:p>
        </p:txBody>
      </p:sp>
      <p:sp>
        <p:nvSpPr>
          <p:cNvPr id="5" name="Rectangle 3"/>
          <p:cNvSpPr>
            <a:spLocks noGrp="1" noChangeArrowheads="1"/>
          </p:cNvSpPr>
          <p:nvPr>
            <p:ph type="dt"/>
          </p:nvPr>
        </p:nvSpPr>
        <p:spPr>
          <a:ln/>
        </p:spPr>
        <p:txBody>
          <a:bodyPr/>
          <a:lstStyle/>
          <a:p>
            <a:r>
              <a:rPr lang="en-US" smtClean="0"/>
              <a:t>May 2013</a:t>
            </a:r>
            <a:endParaRPr lang="en-US"/>
          </a:p>
        </p:txBody>
      </p:sp>
      <p:sp>
        <p:nvSpPr>
          <p:cNvPr id="6" name="Rectangle 6"/>
          <p:cNvSpPr>
            <a:spLocks noGrp="1" noChangeArrowheads="1"/>
          </p:cNvSpPr>
          <p:nvPr>
            <p:ph type="ftr"/>
          </p:nvPr>
        </p:nvSpPr>
        <p:spPr>
          <a:ln/>
        </p:spPr>
        <p:txBody>
          <a:bodyPr/>
          <a:lstStyle/>
          <a:p>
            <a:r>
              <a:rPr lang="en-US" smtClean="0"/>
              <a:t>Donald Eastlake, Huawei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2013</a:t>
            </a:r>
            <a:endParaRPr lang="en-GB"/>
          </a:p>
        </p:txBody>
      </p:sp>
      <p:sp>
        <p:nvSpPr>
          <p:cNvPr id="6" name="Footer Placeholder 5"/>
          <p:cNvSpPr>
            <a:spLocks noGrp="1"/>
          </p:cNvSpPr>
          <p:nvPr>
            <p:ph type="ftr" idx="11"/>
          </p:nvPr>
        </p:nvSpPr>
        <p:spPr/>
        <p:txBody>
          <a:bodyPr/>
          <a:lstStyle>
            <a:lvl1pPr>
              <a:defRPr/>
            </a:lvl1pPr>
          </a:lstStyle>
          <a:p>
            <a:r>
              <a:rPr lang="en-GB" smtClean="0"/>
              <a:t>Donald Eastlake, Huawei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2013</a:t>
            </a:r>
            <a:endParaRPr lang="en-GB"/>
          </a:p>
        </p:txBody>
      </p:sp>
      <p:sp>
        <p:nvSpPr>
          <p:cNvPr id="4" name="Footer Placeholder 3"/>
          <p:cNvSpPr>
            <a:spLocks noGrp="1"/>
          </p:cNvSpPr>
          <p:nvPr>
            <p:ph type="ftr" idx="11"/>
          </p:nvPr>
        </p:nvSpPr>
        <p:spPr/>
        <p:txBody>
          <a:bodyPr/>
          <a:lstStyle>
            <a:lvl1pPr>
              <a:defRPr/>
            </a:lvl1pPr>
          </a:lstStyle>
          <a:p>
            <a:r>
              <a:rPr lang="en-GB" smtClean="0"/>
              <a:t>Donald Eastlake, Huawei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2013</a:t>
            </a:r>
            <a:endParaRPr lang="en-GB"/>
          </a:p>
        </p:txBody>
      </p:sp>
      <p:sp>
        <p:nvSpPr>
          <p:cNvPr id="3" name="Footer Placeholder 2"/>
          <p:cNvSpPr>
            <a:spLocks noGrp="1"/>
          </p:cNvSpPr>
          <p:nvPr>
            <p:ph type="ftr" idx="11"/>
          </p:nvPr>
        </p:nvSpPr>
        <p:spPr/>
        <p:txBody>
          <a:bodyPr/>
          <a:lstStyle>
            <a:lvl1pPr>
              <a:defRPr/>
            </a:lvl1pPr>
          </a:lstStyle>
          <a:p>
            <a:r>
              <a:rPr lang="en-GB" smtClean="0"/>
              <a:t>Donald Eastlake, Huawei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2013</a:t>
            </a:r>
            <a:endParaRPr lang="en-GB"/>
          </a:p>
        </p:txBody>
      </p:sp>
      <p:sp>
        <p:nvSpPr>
          <p:cNvPr id="5" name="Footer Placeholder 4"/>
          <p:cNvSpPr>
            <a:spLocks noGrp="1"/>
          </p:cNvSpPr>
          <p:nvPr>
            <p:ph type="ftr" idx="11"/>
          </p:nvPr>
        </p:nvSpPr>
        <p:spPr/>
        <p:txBody>
          <a:bodyPr/>
          <a:lstStyle>
            <a:lvl1pPr>
              <a:defRPr/>
            </a:lvl1pPr>
          </a:lstStyle>
          <a:p>
            <a:r>
              <a:rPr lang="en-GB" smtClean="0"/>
              <a:t>Donald Eastlake, Huawei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11-13/0526r0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Sub-Setting</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2013-05-</a:t>
            </a:r>
            <a:r>
              <a:rPr lang="en-GB" sz="2000" b="0" dirty="0" smtClean="0"/>
              <a:t>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7524574"/>
              </p:ext>
            </p:extLst>
          </p:nvPr>
        </p:nvGraphicFramePr>
        <p:xfrm>
          <a:off x="508000" y="2170113"/>
          <a:ext cx="8156575" cy="2716212"/>
        </p:xfrm>
        <a:graphic>
          <a:graphicData uri="http://schemas.openxmlformats.org/presentationml/2006/ole">
            <mc:AlternateContent xmlns:mc="http://schemas.openxmlformats.org/markup-compatibility/2006">
              <mc:Choice xmlns:v="urn:schemas-microsoft-com:vml" Requires="v">
                <p:oleObj spid="_x0000_s3089" name="Document" r:id="rId4" imgW="8255000" imgH="2755900" progId="Word.Document.8">
                  <p:embed/>
                </p:oleObj>
              </mc:Choice>
              <mc:Fallback>
                <p:oleObj name="Document" r:id="rId4" imgW="8255000" imgH="2755900" progId="Word.Document.8">
                  <p:embed/>
                  <p:pic>
                    <p:nvPicPr>
                      <p:cNvPr id="0" name="Picture 3"/>
                      <p:cNvPicPr>
                        <a:picLocks noChangeAspect="1" noChangeArrowheads="1"/>
                      </p:cNvPicPr>
                      <p:nvPr/>
                    </p:nvPicPr>
                    <p:blipFill>
                      <a:blip r:embed="rId5"/>
                      <a:srcRect/>
                      <a:stretch>
                        <a:fillRect/>
                      </a:stretch>
                    </p:blipFill>
                    <p:spPr bwMode="auto">
                      <a:xfrm>
                        <a:off x="508000" y="2170113"/>
                        <a:ext cx="8156575" cy="27162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Solution </a:t>
            </a:r>
            <a:r>
              <a:rPr lang="en-US" altLang="zh-CN" dirty="0" smtClean="0"/>
              <a:t>to the Sub-Setting Problem</a:t>
            </a:r>
            <a:endParaRPr lang="zh-CN" altLang="en-US" dirty="0"/>
          </a:p>
        </p:txBody>
      </p:sp>
      <p:sp>
        <p:nvSpPr>
          <p:cNvPr id="3" name="内容占位符 2"/>
          <p:cNvSpPr>
            <a:spLocks noGrp="1"/>
          </p:cNvSpPr>
          <p:nvPr>
            <p:ph idx="1"/>
          </p:nvPr>
        </p:nvSpPr>
        <p:spPr/>
        <p:txBody>
          <a:bodyPr/>
          <a:lstStyle/>
          <a:p>
            <a:r>
              <a:rPr lang="en-US" altLang="zh-CN" sz="2400" dirty="0" smtClean="0"/>
              <a:t>An 11ak AP can send multi-</a:t>
            </a:r>
            <a:r>
              <a:rPr lang="en-US" altLang="zh-CN" sz="2400" dirty="0" smtClean="0"/>
              <a:t>destination  data </a:t>
            </a:r>
            <a:r>
              <a:rPr lang="en-US" altLang="zh-CN" sz="2400" dirty="0" smtClean="0"/>
              <a:t>frames to 11ak STAs as a special frame that includes:</a:t>
            </a:r>
          </a:p>
          <a:p>
            <a:pPr lvl="1"/>
            <a:r>
              <a:rPr lang="en-US" altLang="zh-CN" sz="2000" dirty="0" smtClean="0"/>
              <a:t>The list of 11ak STAs to </a:t>
            </a:r>
            <a:r>
              <a:rPr lang="en-US" altLang="zh-CN" sz="2000" dirty="0" smtClean="0"/>
              <a:t>accept the </a:t>
            </a:r>
            <a:r>
              <a:rPr lang="en-US" altLang="zh-CN" sz="2000" dirty="0" smtClean="0"/>
              <a:t>frame (or the list of 11ak STAs to drop the frame)</a:t>
            </a:r>
          </a:p>
          <a:p>
            <a:pPr lvl="1"/>
            <a:r>
              <a:rPr lang="en-US" altLang="zh-CN" sz="2000" dirty="0" smtClean="0"/>
              <a:t>Optional tagging specification for the frame for each STA</a:t>
            </a:r>
          </a:p>
          <a:p>
            <a:pPr lvl="1"/>
            <a:r>
              <a:rPr lang="en-US" altLang="zh-CN" sz="2000" dirty="0" smtClean="0"/>
              <a:t>May require sending two frames, one for 11ak STAs and one for legacy STAs, which other solutions also require.</a:t>
            </a:r>
          </a:p>
          <a:p>
            <a:r>
              <a:rPr lang="en-US" altLang="zh-CN" sz="2400" u="sng" dirty="0" smtClean="0"/>
              <a:t>This solution solves all the  problems with one simple mechanism</a:t>
            </a:r>
            <a:r>
              <a:rPr lang="en-US" altLang="zh-CN" sz="2400" u="sng" dirty="0" smtClean="0"/>
              <a:t>.</a:t>
            </a:r>
          </a:p>
          <a:p>
            <a:r>
              <a:rPr lang="en-US" altLang="zh-CN" dirty="0" smtClean="0"/>
              <a:t>(Note: There is no problem for 802.11 control or other non-data frames.)</a:t>
            </a:r>
            <a:endParaRPr lang="en-US" altLang="zh-CN" sz="2400" dirty="0" smtClean="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Solution </a:t>
            </a:r>
            <a:r>
              <a:rPr lang="en-US" altLang="zh-CN" dirty="0" smtClean="0"/>
              <a:t>to the Sub-Setting Problem</a:t>
            </a:r>
            <a:endParaRPr lang="zh-CN" altLang="en-US" dirty="0"/>
          </a:p>
        </p:txBody>
      </p:sp>
      <p:sp>
        <p:nvSpPr>
          <p:cNvPr id="3" name="内容占位符 2"/>
          <p:cNvSpPr>
            <a:spLocks noGrp="1"/>
          </p:cNvSpPr>
          <p:nvPr>
            <p:ph idx="1"/>
          </p:nvPr>
        </p:nvSpPr>
        <p:spPr/>
        <p:txBody>
          <a:bodyPr/>
          <a:lstStyle/>
          <a:p>
            <a:r>
              <a:rPr lang="en-US" altLang="zh-CN" dirty="0" smtClean="0"/>
              <a:t>Using </a:t>
            </a:r>
            <a:r>
              <a:rPr lang="en-US" altLang="zh-CN" dirty="0" smtClean="0"/>
              <a:t>aggregated frames </a:t>
            </a:r>
            <a:r>
              <a:rPr lang="en-US" altLang="zh-CN" dirty="0" smtClean="0"/>
              <a:t>may help because, if the additional information on receivers and tagging is the same for multiple frames, it need only be given once</a:t>
            </a:r>
            <a:r>
              <a:rPr lang="en-US" altLang="zh-CN" dirty="0" smtClean="0"/>
              <a:t>. But a similar solution could be based on other frame types.</a:t>
            </a:r>
            <a:endParaRPr lang="en-US" altLang="zh-CN" dirty="0" smtClean="0"/>
          </a:p>
          <a:p>
            <a:r>
              <a:rPr lang="en-US" altLang="zh-CN" dirty="0" smtClean="0"/>
              <a:t>There are many variations but for this example, we </a:t>
            </a:r>
            <a:r>
              <a:rPr lang="en-US" altLang="zh-CN" dirty="0" smtClean="0"/>
              <a:t>assume three classifications of data frames:</a:t>
            </a:r>
          </a:p>
          <a:p>
            <a:pPr marL="457200" indent="-457200">
              <a:buFont typeface="+mj-lt"/>
              <a:buAutoNum type="arabicPeriod"/>
            </a:pPr>
            <a:r>
              <a:rPr lang="en-US" altLang="zh-CN" b="0" dirty="0" smtClean="0"/>
              <a:t>Those processed by 11ak stations only.</a:t>
            </a:r>
          </a:p>
          <a:p>
            <a:pPr marL="457200" indent="-457200">
              <a:buFont typeface="+mj-lt"/>
              <a:buAutoNum type="arabicPeriod"/>
            </a:pPr>
            <a:r>
              <a:rPr lang="en-US" altLang="zh-CN" b="0" dirty="0" smtClean="0"/>
              <a:t>Thos</a:t>
            </a:r>
            <a:r>
              <a:rPr lang="en-US" altLang="zh-CN" b="0" dirty="0" smtClean="0"/>
              <a:t>e processed by non-11ak stations only.</a:t>
            </a:r>
          </a:p>
          <a:p>
            <a:pPr marL="457200" indent="-457200">
              <a:buFont typeface="+mj-lt"/>
              <a:buAutoNum type="arabicPeriod"/>
            </a:pPr>
            <a:r>
              <a:rPr lang="en-US" altLang="zh-CN" b="0" dirty="0" smtClean="0"/>
              <a:t>Those processed by both types.</a:t>
            </a:r>
            <a:endParaRPr lang="zh-CN" altLang="en-US" b="0"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Solution </a:t>
            </a:r>
            <a:r>
              <a:rPr lang="en-US" altLang="zh-CN" dirty="0" smtClean="0"/>
              <a:t>to the Sub-Setting Problem</a:t>
            </a:r>
            <a:endParaRPr lang="zh-CN" altLang="en-US" dirty="0"/>
          </a:p>
        </p:txBody>
      </p:sp>
      <p:sp>
        <p:nvSpPr>
          <p:cNvPr id="3" name="内容占位符 2"/>
          <p:cNvSpPr>
            <a:spLocks noGrp="1"/>
          </p:cNvSpPr>
          <p:nvPr>
            <p:ph idx="1"/>
          </p:nvPr>
        </p:nvSpPr>
        <p:spPr>
          <a:xfrm>
            <a:off x="685800" y="1600200"/>
            <a:ext cx="7770813" cy="4494213"/>
          </a:xfrm>
        </p:spPr>
        <p:txBody>
          <a:bodyPr/>
          <a:lstStyle/>
          <a:p>
            <a:pPr marL="0" indent="0"/>
            <a:r>
              <a:rPr lang="en-US" altLang="zh-CN" dirty="0" smtClean="0"/>
              <a:t>Assume all 11ak stations support 11n:</a:t>
            </a:r>
          </a:p>
          <a:p>
            <a:pPr marL="457200" indent="-457200">
              <a:buFont typeface="+mj-lt"/>
              <a:buAutoNum type="arabicPeriod"/>
            </a:pPr>
            <a:r>
              <a:rPr lang="en-US" altLang="zh-CN" dirty="0" smtClean="0"/>
              <a:t>Data frames processed by 11ak stations only.</a:t>
            </a:r>
          </a:p>
          <a:p>
            <a:pPr marL="400050" lvl="1" indent="0"/>
            <a:r>
              <a:rPr lang="en-US" altLang="zh-CN" dirty="0" smtClean="0"/>
              <a:t>Specially marked data frames. For example, use </a:t>
            </a:r>
            <a:r>
              <a:rPr lang="en-US" altLang="zh-CN" dirty="0"/>
              <a:t>aggregated </a:t>
            </a:r>
            <a:r>
              <a:rPr lang="en-US" altLang="zh-CN" dirty="0" smtClean="0"/>
              <a:t>data frames with a special </a:t>
            </a:r>
            <a:r>
              <a:rPr lang="en-US" altLang="zh-CN" dirty="0"/>
              <a:t>newly assigned multicast destination/</a:t>
            </a:r>
            <a:r>
              <a:rPr lang="en-US" altLang="zh-CN" dirty="0" smtClean="0"/>
              <a:t>receiver </a:t>
            </a:r>
            <a:r>
              <a:rPr lang="en-US" altLang="zh-CN" dirty="0"/>
              <a:t>MAC </a:t>
            </a:r>
            <a:r>
              <a:rPr lang="en-US" altLang="zh-CN" dirty="0" smtClean="0"/>
              <a:t>address. See following slides.</a:t>
            </a:r>
          </a:p>
          <a:p>
            <a:pPr marL="457200" indent="-457200">
              <a:buFont typeface="+mj-lt"/>
              <a:buAutoNum type="arabicPeriod"/>
            </a:pPr>
            <a:r>
              <a:rPr lang="en-US" altLang="zh-CN" dirty="0" smtClean="0"/>
              <a:t>Data frames </a:t>
            </a:r>
            <a:r>
              <a:rPr lang="en-US" altLang="zh-CN" dirty="0" smtClean="0"/>
              <a:t>processed by non-11ak stations only.</a:t>
            </a:r>
          </a:p>
          <a:p>
            <a:pPr marL="400050" lvl="1" indent="0"/>
            <a:r>
              <a:rPr lang="en-US" altLang="zh-CN" dirty="0"/>
              <a:t>E</a:t>
            </a:r>
            <a:r>
              <a:rPr lang="en-US" altLang="zh-CN" dirty="0" smtClean="0"/>
              <a:t>xisting legacy data frames.</a:t>
            </a:r>
          </a:p>
          <a:p>
            <a:pPr marL="457200" indent="-457200">
              <a:buFont typeface="+mj-lt"/>
              <a:buAutoNum type="arabicPeriod"/>
            </a:pPr>
            <a:r>
              <a:rPr lang="en-US" altLang="zh-CN" dirty="0" smtClean="0"/>
              <a:t>Data frames processed by both types of STAs.</a:t>
            </a:r>
          </a:p>
          <a:p>
            <a:pPr marL="400050" lvl="1" indent="0"/>
            <a:r>
              <a:rPr lang="en-US" altLang="zh-CN" dirty="0" smtClean="0"/>
              <a:t>This option is for efficiency when exactly the same frame can be sent to both 11ak and legacy. Use existing aggregated data frame with some special marking that non-11ak stations tolerate and that indicates to 11ak stations that they should process the frame. Use separate transmission in the case of non-11n legacy stations.</a:t>
            </a:r>
            <a:endParaRPr lang="zh-CN" altLang="en-US"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484992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14400" y="1600200"/>
            <a:ext cx="7467600" cy="923330"/>
          </a:xfrm>
          <a:prstGeom prst="rect">
            <a:avLst/>
          </a:prstGeom>
          <a:noFill/>
          <a:ln w="38100">
            <a:solidFill>
              <a:schemeClr val="tx1"/>
            </a:solidFill>
          </a:ln>
        </p:spPr>
        <p:txBody>
          <a:bodyPr wrap="square" rtlCol="0">
            <a:spAutoFit/>
          </a:bodyPr>
          <a:lstStyle/>
          <a:p>
            <a:r>
              <a:rPr lang="en-US" sz="1800" dirty="0" smtClean="0">
                <a:solidFill>
                  <a:srgbClr val="000000"/>
                </a:solidFill>
              </a:rPr>
              <a:t>802.11</a:t>
            </a:r>
          </a:p>
          <a:p>
            <a:r>
              <a:rPr lang="en-US" sz="1800" dirty="0" smtClean="0">
                <a:solidFill>
                  <a:srgbClr val="000000"/>
                </a:solidFill>
              </a:rPr>
              <a:t>Aggregated</a:t>
            </a:r>
          </a:p>
          <a:p>
            <a:r>
              <a:rPr lang="en-US" sz="1800" dirty="0" smtClean="0">
                <a:solidFill>
                  <a:srgbClr val="000000"/>
                </a:solidFill>
              </a:rPr>
              <a:t>Frame Header</a:t>
            </a:r>
            <a:endParaRPr lang="en-US" sz="1800" dirty="0">
              <a:solidFill>
                <a:srgbClr val="000000"/>
              </a:solidFill>
            </a:endParaRPr>
          </a:p>
        </p:txBody>
      </p:sp>
      <p:sp>
        <p:nvSpPr>
          <p:cNvPr id="2" name="标题 1"/>
          <p:cNvSpPr>
            <a:spLocks noGrp="1"/>
          </p:cNvSpPr>
          <p:nvPr>
            <p:ph type="title"/>
          </p:nvPr>
        </p:nvSpPr>
        <p:spPr/>
        <p:txBody>
          <a:bodyPr/>
          <a:lstStyle/>
          <a:p>
            <a:r>
              <a:rPr lang="en-US" altLang="zh-CN" dirty="0" smtClean="0"/>
              <a:t>The 802.11ak Aggregated Frame</a:t>
            </a:r>
            <a:endParaRPr lang="zh-CN" altLang="en-US" dirty="0"/>
          </a:p>
        </p:txBody>
      </p:sp>
      <p:sp>
        <p:nvSpPr>
          <p:cNvPr id="6" name="Rectangle 5"/>
          <p:cNvSpPr/>
          <p:nvPr/>
        </p:nvSpPr>
        <p:spPr bwMode="auto">
          <a:xfrm>
            <a:off x="2362200" y="16764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362200" y="16764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9" name="Rectangle 8"/>
          <p:cNvSpPr/>
          <p:nvPr/>
        </p:nvSpPr>
        <p:spPr bwMode="auto">
          <a:xfrm>
            <a:off x="2971800" y="1676400"/>
            <a:ext cx="16764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Control Block</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0" name="TextBox 9"/>
          <p:cNvSpPr txBox="1"/>
          <p:nvPr/>
        </p:nvSpPr>
        <p:spPr>
          <a:xfrm>
            <a:off x="304800" y="2971800"/>
            <a:ext cx="3352800" cy="1323439"/>
          </a:xfrm>
          <a:prstGeom prst="rect">
            <a:avLst/>
          </a:prstGeom>
          <a:noFill/>
        </p:spPr>
        <p:txBody>
          <a:bodyPr wrap="square" rtlCol="0">
            <a:spAutoFit/>
          </a:bodyPr>
          <a:lstStyle/>
          <a:p>
            <a:r>
              <a:rPr lang="en-US" sz="2000" dirty="0" smtClean="0">
                <a:solidFill>
                  <a:srgbClr val="000000"/>
                </a:solidFill>
              </a:rPr>
              <a:t>Special 802.11ak Frame indicated by special multicast </a:t>
            </a:r>
            <a:r>
              <a:rPr lang="en-US" sz="2000" dirty="0" smtClean="0">
                <a:solidFill>
                  <a:srgbClr val="000000"/>
                </a:solidFill>
              </a:rPr>
              <a:t>DA. </a:t>
            </a:r>
            <a:r>
              <a:rPr lang="en-US" sz="2000" dirty="0" smtClean="0">
                <a:solidFill>
                  <a:srgbClr val="000000"/>
                </a:solidFill>
              </a:rPr>
              <a:t>Non-11ak STAs </a:t>
            </a:r>
            <a:r>
              <a:rPr lang="en-US" sz="2000" dirty="0" smtClean="0">
                <a:solidFill>
                  <a:srgbClr val="000000"/>
                </a:solidFill>
              </a:rPr>
              <a:t>do nothing with such </a:t>
            </a:r>
            <a:r>
              <a:rPr lang="en-US" sz="2000" dirty="0" smtClean="0">
                <a:solidFill>
                  <a:srgbClr val="000000"/>
                </a:solidFill>
              </a:rPr>
              <a:t>frames.</a:t>
            </a:r>
            <a:endParaRPr lang="en-US" sz="2000" dirty="0">
              <a:solidFill>
                <a:srgbClr val="000000"/>
              </a:solidFill>
            </a:endParaRPr>
          </a:p>
        </p:txBody>
      </p:sp>
      <p:sp>
        <p:nvSpPr>
          <p:cNvPr id="11" name="Left Brace 10"/>
          <p:cNvSpPr/>
          <p:nvPr/>
        </p:nvSpPr>
        <p:spPr bwMode="auto">
          <a:xfrm rot="16200000">
            <a:off x="1181100" y="2324100"/>
            <a:ext cx="381000" cy="9144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4876800" y="1676400"/>
            <a:ext cx="1219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Frame 1</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3" name="TextBox 12"/>
          <p:cNvSpPr txBox="1"/>
          <p:nvPr/>
        </p:nvSpPr>
        <p:spPr>
          <a:xfrm>
            <a:off x="7620000" y="1600200"/>
            <a:ext cx="685800" cy="646331"/>
          </a:xfrm>
          <a:prstGeom prst="rect">
            <a:avLst/>
          </a:prstGeom>
          <a:noFill/>
        </p:spPr>
        <p:txBody>
          <a:bodyPr wrap="square" rtlCol="0">
            <a:spAutoFit/>
          </a:bodyPr>
          <a:lstStyle/>
          <a:p>
            <a:r>
              <a:rPr lang="en-US" sz="3600" dirty="0" smtClean="0">
                <a:solidFill>
                  <a:srgbClr val="000000"/>
                </a:solidFill>
              </a:rPr>
              <a:t>…</a:t>
            </a:r>
            <a:endParaRPr lang="en-US" sz="3600" dirty="0">
              <a:solidFill>
                <a:srgbClr val="000000"/>
              </a:solidFill>
            </a:endParaRPr>
          </a:p>
        </p:txBody>
      </p:sp>
      <p:sp>
        <p:nvSpPr>
          <p:cNvPr id="14" name="TextBox 13"/>
          <p:cNvSpPr txBox="1"/>
          <p:nvPr/>
        </p:nvSpPr>
        <p:spPr>
          <a:xfrm>
            <a:off x="1828800" y="4572000"/>
            <a:ext cx="4572000" cy="1323439"/>
          </a:xfrm>
          <a:prstGeom prst="rect">
            <a:avLst/>
          </a:prstGeom>
          <a:noFill/>
        </p:spPr>
        <p:txBody>
          <a:bodyPr wrap="square" rtlCol="0">
            <a:spAutoFit/>
          </a:bodyPr>
          <a:lstStyle/>
          <a:p>
            <a:r>
              <a:rPr lang="en-US" sz="2000" dirty="0" smtClean="0">
                <a:solidFill>
                  <a:srgbClr val="000000"/>
                </a:solidFill>
              </a:rPr>
              <a:t>First block inside 11ak aggregated frame  is special. It specifies which STAs should process the rest of the frame(s) and with what tags. See next slide.</a:t>
            </a:r>
            <a:endParaRPr lang="en-US" sz="2000" dirty="0">
              <a:solidFill>
                <a:srgbClr val="000000"/>
              </a:solidFill>
            </a:endParaRPr>
          </a:p>
        </p:txBody>
      </p:sp>
      <p:sp>
        <p:nvSpPr>
          <p:cNvPr id="15" name="Left Brace 14"/>
          <p:cNvSpPr/>
          <p:nvPr/>
        </p:nvSpPr>
        <p:spPr bwMode="auto">
          <a:xfrm rot="16200000">
            <a:off x="3619500" y="1943100"/>
            <a:ext cx="381000" cy="1676400"/>
          </a:xfrm>
          <a:prstGeom prst="leftBrace">
            <a:avLst>
              <a:gd name="adj1" fmla="val 38333"/>
              <a:gd name="adj2" fmla="val 59092"/>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6" name="Left Brace 15"/>
          <p:cNvSpPr/>
          <p:nvPr/>
        </p:nvSpPr>
        <p:spPr bwMode="auto">
          <a:xfrm rot="16200000">
            <a:off x="6286500" y="1181100"/>
            <a:ext cx="381000" cy="3200400"/>
          </a:xfrm>
          <a:prstGeom prst="leftBrace">
            <a:avLst>
              <a:gd name="adj1" fmla="val 38333"/>
              <a:gd name="adj2" fmla="val 63763"/>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cxnSp>
        <p:nvCxnSpPr>
          <p:cNvPr id="18" name="Straight Connector 17"/>
          <p:cNvCxnSpPr>
            <a:stCxn id="15" idx="1"/>
          </p:cNvCxnSpPr>
          <p:nvPr/>
        </p:nvCxnSpPr>
        <p:spPr bwMode="auto">
          <a:xfrm flipH="1">
            <a:off x="3962400" y="2971800"/>
            <a:ext cx="18" cy="1600199"/>
          </a:xfrm>
          <a:prstGeom prst="line">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5181600" y="2971800"/>
            <a:ext cx="3352800" cy="1015663"/>
          </a:xfrm>
          <a:prstGeom prst="rect">
            <a:avLst/>
          </a:prstGeom>
          <a:noFill/>
        </p:spPr>
        <p:txBody>
          <a:bodyPr wrap="square" rtlCol="0">
            <a:spAutoFit/>
          </a:bodyPr>
          <a:lstStyle/>
          <a:p>
            <a:r>
              <a:rPr lang="en-US" sz="2000" dirty="0" smtClean="0">
                <a:solidFill>
                  <a:srgbClr val="000000"/>
                </a:solidFill>
              </a:rPr>
              <a:t>Frame or frames of actual </a:t>
            </a:r>
            <a:r>
              <a:rPr lang="en-US" sz="2000" dirty="0" smtClean="0">
                <a:solidFill>
                  <a:srgbClr val="000000"/>
                </a:solidFill>
              </a:rPr>
              <a:t>data with true source and destination MAC addresses.</a:t>
            </a:r>
            <a:endParaRPr lang="en-US" sz="2000" dirty="0">
              <a:solidFill>
                <a:srgbClr val="000000"/>
              </a:solidFill>
            </a:endParaRPr>
          </a:p>
        </p:txBody>
      </p:sp>
      <p:sp>
        <p:nvSpPr>
          <p:cNvPr id="17" name="Rectangle 16"/>
          <p:cNvSpPr/>
          <p:nvPr/>
        </p:nvSpPr>
        <p:spPr bwMode="auto">
          <a:xfrm>
            <a:off x="6324600" y="1676400"/>
            <a:ext cx="1219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2000" dirty="0" smtClean="0">
                <a:solidFill>
                  <a:srgbClr val="000000"/>
                </a:solidFill>
                <a:latin typeface="Arial" charset="0"/>
              </a:rPr>
              <a:t>Frame 2</a:t>
            </a: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May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600200"/>
            <a:ext cx="7620000" cy="923330"/>
          </a:xfrm>
          <a:prstGeom prst="rect">
            <a:avLst/>
          </a:prstGeom>
          <a:noFill/>
          <a:ln w="38100">
            <a:solidFill>
              <a:schemeClr val="tx1"/>
            </a:solidFill>
          </a:ln>
        </p:spPr>
        <p:txBody>
          <a:bodyPr wrap="square" rtlCol="0">
            <a:spAutoFit/>
          </a:bodyPr>
          <a:lstStyle/>
          <a:p>
            <a:r>
              <a:rPr lang="en-US" sz="1800" dirty="0" smtClean="0">
                <a:solidFill>
                  <a:srgbClr val="000000"/>
                </a:solidFill>
              </a:rPr>
              <a:t>11ak</a:t>
            </a:r>
            <a:br>
              <a:rPr lang="en-US" sz="1800" dirty="0" smtClean="0">
                <a:solidFill>
                  <a:srgbClr val="000000"/>
                </a:solidFill>
              </a:rPr>
            </a:br>
            <a:r>
              <a:rPr lang="en-US" sz="1800" dirty="0" smtClean="0">
                <a:solidFill>
                  <a:srgbClr val="000000"/>
                </a:solidFill>
              </a:rPr>
              <a:t>Control</a:t>
            </a:r>
          </a:p>
          <a:p>
            <a:r>
              <a:rPr lang="en-US" sz="1800" dirty="0" smtClean="0">
                <a:solidFill>
                  <a:srgbClr val="000000"/>
                </a:solidFill>
              </a:rPr>
              <a:t>Block</a:t>
            </a:r>
            <a:endParaRPr lang="en-US" sz="1800" dirty="0">
              <a:solidFill>
                <a:srgbClr val="000000"/>
              </a:solidFill>
            </a:endParaRPr>
          </a:p>
        </p:txBody>
      </p:sp>
      <p:sp>
        <p:nvSpPr>
          <p:cNvPr id="2" name="标题 1"/>
          <p:cNvSpPr>
            <a:spLocks noGrp="1"/>
          </p:cNvSpPr>
          <p:nvPr>
            <p:ph type="title"/>
          </p:nvPr>
        </p:nvSpPr>
        <p:spPr/>
        <p:txBody>
          <a:bodyPr/>
          <a:lstStyle/>
          <a:p>
            <a:r>
              <a:rPr lang="en-US" altLang="zh-CN" dirty="0" smtClean="0"/>
              <a:t>Special Control Block Format</a:t>
            </a:r>
            <a:endParaRPr lang="zh-CN" altLang="en-US" dirty="0"/>
          </a:p>
        </p:txBody>
      </p:sp>
      <p:sp>
        <p:nvSpPr>
          <p:cNvPr id="6" name="Rectangle 5"/>
          <p:cNvSpPr/>
          <p:nvPr/>
        </p:nvSpPr>
        <p:spPr bwMode="auto">
          <a:xfrm>
            <a:off x="2286000" y="16764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286000" y="16764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9" name="Rectangle 8"/>
          <p:cNvSpPr/>
          <p:nvPr/>
        </p:nvSpPr>
        <p:spPr bwMode="auto">
          <a:xfrm>
            <a:off x="1600200" y="1676400"/>
            <a:ext cx="9906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Length</a:t>
            </a: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10" name="TextBox 9"/>
          <p:cNvSpPr txBox="1"/>
          <p:nvPr/>
        </p:nvSpPr>
        <p:spPr>
          <a:xfrm>
            <a:off x="914400" y="2971800"/>
            <a:ext cx="3200400" cy="3139321"/>
          </a:xfrm>
          <a:prstGeom prst="rect">
            <a:avLst/>
          </a:prstGeom>
          <a:noFill/>
        </p:spPr>
        <p:txBody>
          <a:bodyPr wrap="square" rtlCol="0">
            <a:spAutoFit/>
          </a:bodyPr>
          <a:lstStyle/>
          <a:p>
            <a:r>
              <a:rPr lang="en-US" sz="1800" dirty="0" smtClean="0">
                <a:solidFill>
                  <a:srgbClr val="000000"/>
                </a:solidFill>
              </a:rPr>
              <a:t>Length= 16-bit length of </a:t>
            </a:r>
            <a:r>
              <a:rPr lang="en-US" sz="1800" dirty="0" smtClean="0">
                <a:solidFill>
                  <a:srgbClr val="000000"/>
                </a:solidFill>
              </a:rPr>
              <a:t>Control</a:t>
            </a:r>
          </a:p>
          <a:p>
            <a:r>
              <a:rPr lang="en-US" sz="1800" dirty="0">
                <a:solidFill>
                  <a:srgbClr val="000000"/>
                </a:solidFill>
              </a:rPr>
              <a:t> </a:t>
            </a:r>
            <a:r>
              <a:rPr lang="en-US" sz="1800" dirty="0" smtClean="0">
                <a:solidFill>
                  <a:srgbClr val="000000"/>
                </a:solidFill>
              </a:rPr>
              <a:t>              </a:t>
            </a:r>
            <a:r>
              <a:rPr lang="en-US" sz="1800" dirty="0" smtClean="0">
                <a:solidFill>
                  <a:srgbClr val="000000"/>
                </a:solidFill>
              </a:rPr>
              <a:t>Block </a:t>
            </a:r>
            <a:r>
              <a:rPr lang="en-US" sz="1800" dirty="0" smtClean="0">
                <a:solidFill>
                  <a:srgbClr val="000000"/>
                </a:solidFill>
              </a:rPr>
              <a:t>in bytes</a:t>
            </a:r>
          </a:p>
          <a:p>
            <a:r>
              <a:rPr lang="en-US" sz="1800" dirty="0" smtClean="0">
                <a:solidFill>
                  <a:srgbClr val="000000"/>
                </a:solidFill>
              </a:rPr>
              <a:t>8 flag bits</a:t>
            </a:r>
          </a:p>
          <a:p>
            <a:r>
              <a:rPr lang="en-US" sz="1800" dirty="0" smtClean="0">
                <a:solidFill>
                  <a:srgbClr val="000000"/>
                </a:solidFill>
              </a:rPr>
              <a:t>            top bit = 0 -&gt; include list</a:t>
            </a:r>
          </a:p>
          <a:p>
            <a:r>
              <a:rPr lang="en-US" sz="1800" dirty="0" smtClean="0">
                <a:solidFill>
                  <a:srgbClr val="000000"/>
                </a:solidFill>
              </a:rPr>
              <a:t>            top bit = 1 -&gt; exclude list </a:t>
            </a:r>
          </a:p>
          <a:p>
            <a:r>
              <a:rPr lang="en-US" sz="1800" dirty="0" err="1" smtClean="0">
                <a:solidFill>
                  <a:srgbClr val="000000"/>
                </a:solidFill>
              </a:rPr>
              <a:t>DTsize</a:t>
            </a:r>
            <a:r>
              <a:rPr lang="en-US" sz="1800" dirty="0" smtClean="0">
                <a:solidFill>
                  <a:srgbClr val="000000"/>
                </a:solidFill>
              </a:rPr>
              <a:t> = 8-bit size of default</a:t>
            </a:r>
          </a:p>
          <a:p>
            <a:r>
              <a:rPr lang="en-US" sz="1800" dirty="0" smtClean="0">
                <a:solidFill>
                  <a:srgbClr val="000000"/>
                </a:solidFill>
              </a:rPr>
              <a:t>               tagging in bytes</a:t>
            </a:r>
          </a:p>
          <a:p>
            <a:r>
              <a:rPr lang="en-US" sz="1800" dirty="0" err="1" smtClean="0">
                <a:solidFill>
                  <a:srgbClr val="000000"/>
                </a:solidFill>
              </a:rPr>
              <a:t>DefTag</a:t>
            </a:r>
            <a:r>
              <a:rPr lang="en-US" sz="1800" dirty="0" smtClean="0">
                <a:solidFill>
                  <a:srgbClr val="000000"/>
                </a:solidFill>
              </a:rPr>
              <a:t> = Default Tagging</a:t>
            </a:r>
          </a:p>
          <a:p>
            <a:endParaRPr lang="en-US" sz="1800" dirty="0" smtClean="0">
              <a:solidFill>
                <a:srgbClr val="000000"/>
              </a:solidFill>
            </a:endParaRPr>
          </a:p>
          <a:p>
            <a:r>
              <a:rPr lang="en-US" sz="1800" dirty="0" smtClean="0">
                <a:solidFill>
                  <a:srgbClr val="000000"/>
                </a:solidFill>
              </a:rPr>
              <a:t>AID = 16-bit </a:t>
            </a:r>
            <a:r>
              <a:rPr lang="en-US" sz="1800" dirty="0" smtClean="0">
                <a:solidFill>
                  <a:srgbClr val="000000"/>
                </a:solidFill>
              </a:rPr>
              <a:t>Association</a:t>
            </a:r>
          </a:p>
          <a:p>
            <a:r>
              <a:rPr lang="en-US" sz="1800" dirty="0">
                <a:solidFill>
                  <a:srgbClr val="000000"/>
                </a:solidFill>
              </a:rPr>
              <a:t> </a:t>
            </a:r>
            <a:r>
              <a:rPr lang="en-US" sz="1800" dirty="0" smtClean="0">
                <a:solidFill>
                  <a:srgbClr val="000000"/>
                </a:solidFill>
              </a:rPr>
              <a:t>           </a:t>
            </a:r>
            <a:r>
              <a:rPr lang="en-US" sz="1800" dirty="0" err="1" smtClean="0">
                <a:solidFill>
                  <a:srgbClr val="000000"/>
                </a:solidFill>
              </a:rPr>
              <a:t>IDentifier</a:t>
            </a:r>
            <a:endParaRPr lang="en-US" sz="1800" dirty="0">
              <a:solidFill>
                <a:srgbClr val="000000"/>
              </a:solidFill>
            </a:endParaRPr>
          </a:p>
        </p:txBody>
      </p:sp>
      <p:sp>
        <p:nvSpPr>
          <p:cNvPr id="11" name="Left Brace 10"/>
          <p:cNvSpPr/>
          <p:nvPr/>
        </p:nvSpPr>
        <p:spPr bwMode="auto">
          <a:xfrm rot="16200000">
            <a:off x="2362200" y="1981200"/>
            <a:ext cx="304800" cy="16764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4267200" y="1676400"/>
            <a:ext cx="40386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13" name="TextBox 12"/>
          <p:cNvSpPr txBox="1"/>
          <p:nvPr/>
        </p:nvSpPr>
        <p:spPr>
          <a:xfrm>
            <a:off x="7239000" y="1600200"/>
            <a:ext cx="838200" cy="707886"/>
          </a:xfrm>
          <a:prstGeom prst="rect">
            <a:avLst/>
          </a:prstGeom>
          <a:noFill/>
        </p:spPr>
        <p:txBody>
          <a:bodyPr wrap="square" rtlCol="0">
            <a:spAutoFit/>
          </a:bodyPr>
          <a:lstStyle/>
          <a:p>
            <a:r>
              <a:rPr lang="en-US" sz="4000" dirty="0" smtClean="0">
                <a:solidFill>
                  <a:srgbClr val="000000"/>
                </a:solidFill>
              </a:rPr>
              <a:t>…</a:t>
            </a:r>
            <a:endParaRPr lang="en-US" sz="4000" dirty="0">
              <a:solidFill>
                <a:srgbClr val="000000"/>
              </a:solidFill>
            </a:endParaRPr>
          </a:p>
        </p:txBody>
      </p:sp>
      <p:sp>
        <p:nvSpPr>
          <p:cNvPr id="16" name="Left Brace 15"/>
          <p:cNvSpPr/>
          <p:nvPr/>
        </p:nvSpPr>
        <p:spPr bwMode="auto">
          <a:xfrm rot="16200000">
            <a:off x="6172200" y="838200"/>
            <a:ext cx="381000" cy="3886200"/>
          </a:xfrm>
          <a:prstGeom prst="leftBrace">
            <a:avLst>
              <a:gd name="adj1" fmla="val 38333"/>
              <a:gd name="adj2" fmla="val 50038"/>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23" name="TextBox 22"/>
          <p:cNvSpPr txBox="1"/>
          <p:nvPr/>
        </p:nvSpPr>
        <p:spPr>
          <a:xfrm>
            <a:off x="4572000" y="2971800"/>
            <a:ext cx="3657600" cy="2862323"/>
          </a:xfrm>
          <a:prstGeom prst="rect">
            <a:avLst/>
          </a:prstGeom>
          <a:noFill/>
        </p:spPr>
        <p:txBody>
          <a:bodyPr wrap="square" rtlCol="0">
            <a:spAutoFit/>
          </a:bodyPr>
          <a:lstStyle/>
          <a:p>
            <a:r>
              <a:rPr lang="en-US" sz="1800" dirty="0" smtClean="0">
                <a:solidFill>
                  <a:srgbClr val="000000"/>
                </a:solidFill>
              </a:rPr>
              <a:t>List of AID Items.</a:t>
            </a:r>
          </a:p>
          <a:p>
            <a:r>
              <a:rPr lang="en-US" sz="1800" dirty="0" smtClean="0">
                <a:solidFill>
                  <a:srgbClr val="000000"/>
                </a:solidFill>
              </a:rPr>
              <a:t>	If top bit of the flags is 1, each AID Item is just an 2-byte AID. The remaining frame(s) in the aggregation are processed by the STAs whose AID is NOT listed. If a STAs AID is listed, it drops the aggregated frame.</a:t>
            </a:r>
          </a:p>
          <a:p>
            <a:r>
              <a:rPr lang="en-US" sz="1800" dirty="0" smtClean="0">
                <a:solidFill>
                  <a:srgbClr val="000000"/>
                </a:solidFill>
              </a:rPr>
              <a:t>	The format of an AID Item if the top bit of the flags is 0 is given on the next slide.</a:t>
            </a:r>
            <a:endParaRPr lang="en-US" sz="1800" dirty="0">
              <a:solidFill>
                <a:srgbClr val="000000"/>
              </a:solidFill>
            </a:endParaRPr>
          </a:p>
        </p:txBody>
      </p:sp>
      <p:sp>
        <p:nvSpPr>
          <p:cNvPr id="17" name="Rectangle 16"/>
          <p:cNvSpPr/>
          <p:nvPr/>
        </p:nvSpPr>
        <p:spPr bwMode="auto">
          <a:xfrm>
            <a:off x="44196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9" name="Rectangle 18"/>
          <p:cNvSpPr/>
          <p:nvPr/>
        </p:nvSpPr>
        <p:spPr bwMode="auto">
          <a:xfrm>
            <a:off x="53340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20" name="Rectangle 19"/>
          <p:cNvSpPr/>
          <p:nvPr/>
        </p:nvSpPr>
        <p:spPr bwMode="auto">
          <a:xfrm>
            <a:off x="6248400" y="1752600"/>
            <a:ext cx="8382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8" name="Rectangle 17"/>
          <p:cNvSpPr/>
          <p:nvPr/>
        </p:nvSpPr>
        <p:spPr bwMode="auto">
          <a:xfrm>
            <a:off x="2590800" y="1676400"/>
            <a:ext cx="762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lang="en-US" sz="1800" dirty="0" smtClean="0">
              <a:solidFill>
                <a:srgbClr val="000000"/>
              </a:solidFill>
              <a:latin typeface="Arial" charset="0"/>
            </a:endParaRPr>
          </a:p>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Flags</a:t>
            </a: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1" name="Rectangle 20"/>
          <p:cNvSpPr/>
          <p:nvPr/>
        </p:nvSpPr>
        <p:spPr bwMode="auto">
          <a:xfrm>
            <a:off x="33528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err="1" smtClean="0">
                <a:solidFill>
                  <a:srgbClr val="000000"/>
                </a:solidFill>
                <a:latin typeface="Arial" charset="0"/>
              </a:rPr>
              <a:t>DTsize</a:t>
            </a:r>
            <a:endParaRPr kumimoji="0" lang="en-US" sz="16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22" name="Rectangle 21"/>
          <p:cNvSpPr/>
          <p:nvPr/>
        </p:nvSpPr>
        <p:spPr bwMode="auto">
          <a:xfrm>
            <a:off x="3733800" y="1676400"/>
            <a:ext cx="3810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lang="en-US" sz="1600" dirty="0" err="1" smtClean="0">
                <a:solidFill>
                  <a:srgbClr val="000000"/>
                </a:solidFill>
                <a:latin typeface="Arial" charset="0"/>
              </a:rPr>
              <a:t>DefTag</a:t>
            </a:r>
            <a:endParaRPr kumimoji="0" lang="en-US" sz="16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6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May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“Include List” AID Item Format</a:t>
            </a:r>
            <a:endParaRPr lang="zh-CN" altLang="en-US" dirty="0"/>
          </a:p>
        </p:txBody>
      </p:sp>
      <p:sp>
        <p:nvSpPr>
          <p:cNvPr id="6" name="Rectangle 5"/>
          <p:cNvSpPr/>
          <p:nvPr/>
        </p:nvSpPr>
        <p:spPr bwMode="auto">
          <a:xfrm>
            <a:off x="2819400" y="1524000"/>
            <a:ext cx="1295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8" name="Rectangle 7"/>
          <p:cNvSpPr/>
          <p:nvPr/>
        </p:nvSpPr>
        <p:spPr bwMode="auto">
          <a:xfrm>
            <a:off x="2819400" y="1524000"/>
            <a:ext cx="1371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0" name="TextBox 9"/>
          <p:cNvSpPr txBox="1"/>
          <p:nvPr/>
        </p:nvSpPr>
        <p:spPr>
          <a:xfrm>
            <a:off x="1371600" y="2819400"/>
            <a:ext cx="3962400" cy="1477328"/>
          </a:xfrm>
          <a:prstGeom prst="rect">
            <a:avLst/>
          </a:prstGeom>
          <a:noFill/>
        </p:spPr>
        <p:txBody>
          <a:bodyPr wrap="square" rtlCol="0">
            <a:spAutoFit/>
          </a:bodyPr>
          <a:lstStyle/>
          <a:p>
            <a:r>
              <a:rPr lang="en-US" sz="1800" dirty="0" smtClean="0">
                <a:solidFill>
                  <a:srgbClr val="000000"/>
                </a:solidFill>
              </a:rPr>
              <a:t>Control Word = 8 bits of flags +</a:t>
            </a:r>
          </a:p>
          <a:p>
            <a:r>
              <a:rPr lang="en-US" sz="1800" dirty="0" smtClean="0">
                <a:solidFill>
                  <a:srgbClr val="000000"/>
                </a:solidFill>
              </a:rPr>
              <a:t>                            8 bits of tagging info</a:t>
            </a:r>
            <a:br>
              <a:rPr lang="en-US" sz="1800" dirty="0" smtClean="0">
                <a:solidFill>
                  <a:srgbClr val="000000"/>
                </a:solidFill>
              </a:rPr>
            </a:br>
            <a:r>
              <a:rPr lang="en-US" sz="1800" dirty="0" smtClean="0">
                <a:solidFill>
                  <a:srgbClr val="000000"/>
                </a:solidFill>
              </a:rPr>
              <a:t>                            size in bytes</a:t>
            </a:r>
          </a:p>
          <a:p>
            <a:r>
              <a:rPr lang="en-US" sz="1800" dirty="0" smtClean="0">
                <a:solidFill>
                  <a:srgbClr val="000000"/>
                </a:solidFill>
              </a:rPr>
              <a:t>Top Flag bit = 0 -&gt; use specified tagging</a:t>
            </a:r>
          </a:p>
          <a:p>
            <a:r>
              <a:rPr lang="en-US" sz="1800" dirty="0" smtClean="0">
                <a:solidFill>
                  <a:srgbClr val="000000"/>
                </a:solidFill>
              </a:rPr>
              <a:t>	    = 1 -&gt; use default tagging</a:t>
            </a:r>
          </a:p>
        </p:txBody>
      </p:sp>
      <p:sp>
        <p:nvSpPr>
          <p:cNvPr id="11" name="Left Brace 10"/>
          <p:cNvSpPr/>
          <p:nvPr/>
        </p:nvSpPr>
        <p:spPr bwMode="auto">
          <a:xfrm rot="16200000">
            <a:off x="3124200" y="2133600"/>
            <a:ext cx="381000" cy="990600"/>
          </a:xfrm>
          <a:prstGeom prst="leftBrace">
            <a:avLst>
              <a:gd name="adj1" fmla="val 38333"/>
              <a:gd name="adj2" fmla="val 50000"/>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12" name="Rectangle 11"/>
          <p:cNvSpPr/>
          <p:nvPr/>
        </p:nvSpPr>
        <p:spPr bwMode="auto">
          <a:xfrm>
            <a:off x="762000" y="1447800"/>
            <a:ext cx="7772400" cy="9144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buClr>
                <a:srgbClr val="CC9900"/>
              </a:buClr>
            </a:pPr>
            <a:r>
              <a:rPr lang="en-US" sz="1800" dirty="0" smtClean="0">
                <a:solidFill>
                  <a:srgbClr val="000000"/>
                </a:solidFill>
                <a:latin typeface="Arial" charset="0"/>
              </a:rPr>
              <a:t>11ak</a:t>
            </a:r>
          </a:p>
          <a:p>
            <a:pPr>
              <a:buClr>
                <a:srgbClr val="CC9900"/>
              </a:buClr>
            </a:pPr>
            <a:r>
              <a:rPr lang="en-US" sz="1800" dirty="0" smtClean="0">
                <a:solidFill>
                  <a:srgbClr val="000000"/>
                </a:solidFill>
                <a:latin typeface="Arial" charset="0"/>
              </a:rPr>
              <a:t>Control</a:t>
            </a:r>
          </a:p>
          <a:p>
            <a:pPr>
              <a:buClr>
                <a:srgbClr val="CC9900"/>
              </a:buClr>
            </a:pPr>
            <a:r>
              <a:rPr kumimoji="0" lang="en-US" sz="1800" b="0" i="0" u="none" strike="noStrike" cap="none" normalizeH="0" baseline="0" dirty="0" smtClean="0">
                <a:ln>
                  <a:noFill/>
                </a:ln>
                <a:solidFill>
                  <a:srgbClr val="000000"/>
                </a:solidFill>
                <a:effectLst/>
                <a:latin typeface="Arial" charset="0"/>
                <a:ea typeface="宋体" charset="-122"/>
              </a:rPr>
              <a:t>Block</a:t>
            </a:r>
          </a:p>
        </p:txBody>
      </p:sp>
      <p:sp>
        <p:nvSpPr>
          <p:cNvPr id="16" name="Left Brace 15"/>
          <p:cNvSpPr/>
          <p:nvPr/>
        </p:nvSpPr>
        <p:spPr bwMode="auto">
          <a:xfrm rot="16200000">
            <a:off x="6934200" y="1752600"/>
            <a:ext cx="381000" cy="1752600"/>
          </a:xfrm>
          <a:prstGeom prst="leftBrace">
            <a:avLst>
              <a:gd name="adj1" fmla="val 38333"/>
              <a:gd name="adj2" fmla="val 50038"/>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en-US" sz="1800" b="0" i="0" u="none" strike="noStrike" cap="none" normalizeH="0" baseline="0" smtClean="0">
              <a:ln>
                <a:noFill/>
              </a:ln>
              <a:solidFill>
                <a:srgbClr val="000000"/>
              </a:solidFill>
              <a:effectLst/>
              <a:latin typeface="Arial" charset="0"/>
              <a:ea typeface="宋体" charset="-122"/>
            </a:endParaRPr>
          </a:p>
        </p:txBody>
      </p:sp>
      <p:sp>
        <p:nvSpPr>
          <p:cNvPr id="23" name="TextBox 22"/>
          <p:cNvSpPr txBox="1"/>
          <p:nvPr/>
        </p:nvSpPr>
        <p:spPr>
          <a:xfrm>
            <a:off x="5791200" y="2819400"/>
            <a:ext cx="2743200" cy="923330"/>
          </a:xfrm>
          <a:prstGeom prst="rect">
            <a:avLst/>
          </a:prstGeom>
          <a:noFill/>
        </p:spPr>
        <p:txBody>
          <a:bodyPr wrap="square" rtlCol="0">
            <a:spAutoFit/>
          </a:bodyPr>
          <a:lstStyle/>
          <a:p>
            <a:r>
              <a:rPr lang="en-US" sz="1800" dirty="0" smtClean="0">
                <a:solidFill>
                  <a:srgbClr val="000000"/>
                </a:solidFill>
              </a:rPr>
              <a:t>Other Include List AID Items formatted the same as the first.</a:t>
            </a:r>
            <a:endParaRPr lang="en-US" sz="1800" dirty="0">
              <a:solidFill>
                <a:srgbClr val="000000"/>
              </a:solidFill>
            </a:endParaRPr>
          </a:p>
        </p:txBody>
      </p:sp>
      <p:sp>
        <p:nvSpPr>
          <p:cNvPr id="17" name="Rectangle 16"/>
          <p:cNvSpPr/>
          <p:nvPr/>
        </p:nvSpPr>
        <p:spPr bwMode="auto">
          <a:xfrm>
            <a:off x="2209800" y="1524000"/>
            <a:ext cx="3962400" cy="762000"/>
          </a:xfrm>
          <a:prstGeom prst="rect">
            <a:avLst/>
          </a:prstGeom>
          <a:noFill/>
          <a:ln w="38100">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a:t>
            </a:r>
          </a:p>
          <a:p>
            <a:pPr marL="0" marR="0" indent="0"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Item</a:t>
            </a:r>
          </a:p>
        </p:txBody>
      </p:sp>
      <p:sp>
        <p:nvSpPr>
          <p:cNvPr id="19" name="Rectangle 18"/>
          <p:cNvSpPr/>
          <p:nvPr/>
        </p:nvSpPr>
        <p:spPr bwMode="auto">
          <a:xfrm>
            <a:off x="6248400" y="1524000"/>
            <a:ext cx="838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20" name="Rectangle 19"/>
          <p:cNvSpPr/>
          <p:nvPr/>
        </p:nvSpPr>
        <p:spPr bwMode="auto">
          <a:xfrm>
            <a:off x="7162800" y="1524000"/>
            <a:ext cx="838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 Item</a:t>
            </a:r>
          </a:p>
        </p:txBody>
      </p:sp>
      <p:sp>
        <p:nvSpPr>
          <p:cNvPr id="18" name="Rectangle 17"/>
          <p:cNvSpPr/>
          <p:nvPr/>
        </p:nvSpPr>
        <p:spPr bwMode="auto">
          <a:xfrm>
            <a:off x="2819400" y="1600200"/>
            <a:ext cx="9906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Control Info</a:t>
            </a:r>
          </a:p>
        </p:txBody>
      </p:sp>
      <p:sp>
        <p:nvSpPr>
          <p:cNvPr id="21" name="Rectangle 20"/>
          <p:cNvSpPr/>
          <p:nvPr/>
        </p:nvSpPr>
        <p:spPr bwMode="auto">
          <a:xfrm>
            <a:off x="4724400" y="1600200"/>
            <a:ext cx="13716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Tagging</a:t>
            </a:r>
            <a:br>
              <a:rPr kumimoji="0" lang="en-US" sz="1800" b="0" i="0" u="none" strike="noStrike" cap="none" normalizeH="0" baseline="0" dirty="0" smtClean="0">
                <a:ln>
                  <a:noFill/>
                </a:ln>
                <a:solidFill>
                  <a:srgbClr val="000000"/>
                </a:solidFill>
                <a:effectLst/>
                <a:latin typeface="Arial" charset="0"/>
                <a:ea typeface="宋体" charset="-122"/>
              </a:rPr>
            </a:br>
            <a:r>
              <a:rPr kumimoji="0" lang="en-US" sz="1800" b="0" i="0" u="none" strike="noStrike" cap="none" normalizeH="0" baseline="0" dirty="0" smtClean="0">
                <a:ln>
                  <a:noFill/>
                </a:ln>
                <a:solidFill>
                  <a:srgbClr val="000000"/>
                </a:solidFill>
                <a:effectLst/>
                <a:latin typeface="Arial" charset="0"/>
                <a:ea typeface="宋体" charset="-122"/>
              </a:rPr>
              <a:t>Info</a:t>
            </a:r>
          </a:p>
        </p:txBody>
      </p:sp>
      <p:sp>
        <p:nvSpPr>
          <p:cNvPr id="22" name="Rectangle 21"/>
          <p:cNvSpPr/>
          <p:nvPr/>
        </p:nvSpPr>
        <p:spPr bwMode="auto">
          <a:xfrm>
            <a:off x="3886200" y="1600200"/>
            <a:ext cx="762000" cy="6096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r>
              <a:rPr kumimoji="0" lang="en-US" sz="1800" b="0" i="0" u="none" strike="noStrike" cap="none" normalizeH="0" baseline="0" dirty="0" smtClean="0">
                <a:ln>
                  <a:noFill/>
                </a:ln>
                <a:solidFill>
                  <a:srgbClr val="000000"/>
                </a:solidFill>
                <a:effectLst/>
                <a:latin typeface="Arial" charset="0"/>
                <a:ea typeface="宋体" charset="-122"/>
              </a:rPr>
              <a:t>AID</a:t>
            </a:r>
          </a:p>
        </p:txBody>
      </p:sp>
      <p:sp>
        <p:nvSpPr>
          <p:cNvPr id="24" name="TextBox 23"/>
          <p:cNvSpPr txBox="1"/>
          <p:nvPr/>
        </p:nvSpPr>
        <p:spPr>
          <a:xfrm>
            <a:off x="914400" y="4466272"/>
            <a:ext cx="7315200" cy="1754327"/>
          </a:xfrm>
          <a:prstGeom prst="rect">
            <a:avLst/>
          </a:prstGeom>
          <a:noFill/>
        </p:spPr>
        <p:txBody>
          <a:bodyPr wrap="square" rtlCol="0">
            <a:spAutoFit/>
          </a:bodyPr>
          <a:lstStyle/>
          <a:p>
            <a:r>
              <a:rPr lang="en-US" sz="1800" dirty="0" smtClean="0">
                <a:solidFill>
                  <a:srgbClr val="000000"/>
                </a:solidFill>
              </a:rPr>
              <a:t>With an Include List indicated by the Control Block, if the STA’s AID is NOT in the list, the STA drops the aggregated frame. If the STA’s AID is in the list, the STA processes the frame(s) in the rest of the aggregated frame but, before processing each of them, inserts the “Tagging Info” (or </a:t>
            </a:r>
            <a:r>
              <a:rPr lang="en-US" sz="1800" dirty="0" err="1" smtClean="0">
                <a:solidFill>
                  <a:srgbClr val="000000"/>
                </a:solidFill>
              </a:rPr>
              <a:t>DefTag</a:t>
            </a:r>
            <a:r>
              <a:rPr lang="en-US" sz="1800" dirty="0" smtClean="0">
                <a:solidFill>
                  <a:srgbClr val="000000"/>
                </a:solidFill>
              </a:rPr>
              <a:t> info if flag set) into the frame just after the DA/SA and before the rest of the frame.</a:t>
            </a:r>
            <a:endParaRPr lang="en-US" sz="1800" dirty="0">
              <a:solidFill>
                <a:srgbClr val="000000"/>
              </a:solidFill>
            </a:endParaRPr>
          </a:p>
        </p:txBody>
      </p:sp>
      <p:sp>
        <p:nvSpPr>
          <p:cNvPr id="25" name="Rectangle 24"/>
          <p:cNvSpPr/>
          <p:nvPr/>
        </p:nvSpPr>
        <p:spPr bwMode="auto">
          <a:xfrm>
            <a:off x="1676400" y="1524000"/>
            <a:ext cx="1524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6" name="Rectangle 25"/>
          <p:cNvSpPr/>
          <p:nvPr/>
        </p:nvSpPr>
        <p:spPr bwMode="auto">
          <a:xfrm>
            <a:off x="1828800" y="1524000"/>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7" name="TextBox 26"/>
          <p:cNvSpPr txBox="1"/>
          <p:nvPr/>
        </p:nvSpPr>
        <p:spPr>
          <a:xfrm>
            <a:off x="8001000" y="1600200"/>
            <a:ext cx="609600" cy="584775"/>
          </a:xfrm>
          <a:prstGeom prst="rect">
            <a:avLst/>
          </a:prstGeom>
          <a:noFill/>
        </p:spPr>
        <p:txBody>
          <a:bodyPr wrap="square" rtlCol="0">
            <a:spAutoFit/>
          </a:bodyPr>
          <a:lstStyle/>
          <a:p>
            <a:r>
              <a:rPr lang="en-US" sz="3200" dirty="0" smtClean="0">
                <a:solidFill>
                  <a:srgbClr val="000000"/>
                </a:solidFill>
              </a:rPr>
              <a:t>…</a:t>
            </a:r>
            <a:endParaRPr lang="en-US" sz="3200" dirty="0">
              <a:solidFill>
                <a:srgbClr val="000000"/>
              </a:solidFill>
            </a:endParaRPr>
          </a:p>
        </p:txBody>
      </p:sp>
      <p:sp>
        <p:nvSpPr>
          <p:cNvPr id="28" name="Rectangle 27"/>
          <p:cNvSpPr/>
          <p:nvPr/>
        </p:nvSpPr>
        <p:spPr bwMode="auto">
          <a:xfrm>
            <a:off x="1905000" y="1524000"/>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29" name="Rectangle 28"/>
          <p:cNvSpPr/>
          <p:nvPr/>
        </p:nvSpPr>
        <p:spPr bwMode="auto">
          <a:xfrm>
            <a:off x="1981200" y="1524000"/>
            <a:ext cx="76200" cy="762000"/>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a:p>
            <a:pPr marL="0" marR="0" indent="0" algn="ctr" defTabSz="914400" rtl="0" eaLnBrk="1" fontAlgn="base" latinLnBrk="0" hangingPunct="1">
              <a:lnSpc>
                <a:spcPct val="100000"/>
              </a:lnSpc>
              <a:spcBef>
                <a:spcPct val="0"/>
              </a:spcBef>
              <a:spcAft>
                <a:spcPct val="0"/>
              </a:spcAft>
              <a:buClr>
                <a:srgbClr val="CC9900"/>
              </a:buClr>
              <a:buSzTx/>
              <a:tabLst/>
            </a:pPr>
            <a:endParaRPr kumimoji="0" lang="en-US" sz="1800" b="0" i="0" u="none" strike="noStrike" cap="none" normalizeH="0" baseline="0" dirty="0" smtClean="0">
              <a:ln>
                <a:noFill/>
              </a:ln>
              <a:solidFill>
                <a:srgbClr val="000000"/>
              </a:solidFill>
              <a:effectLst/>
              <a:latin typeface="Arial" charset="0"/>
              <a:ea typeface="宋体" charset="-122"/>
            </a:endParaRPr>
          </a:p>
        </p:txBody>
      </p:sp>
      <p:sp>
        <p:nvSpPr>
          <p:cNvPr id="3" name="Date Placeholder 2"/>
          <p:cNvSpPr>
            <a:spLocks noGrp="1"/>
          </p:cNvSpPr>
          <p:nvPr>
            <p:ph type="dt" idx="15"/>
          </p:nvPr>
        </p:nvSpPr>
        <p:spPr/>
        <p:txBody>
          <a:bodyPr/>
          <a:lstStyle/>
          <a:p>
            <a:r>
              <a:rPr lang="en-US" smtClean="0"/>
              <a:t>May 2013</a:t>
            </a:r>
            <a:endParaRPr lang="en-GB" dirty="0"/>
          </a:p>
        </p:txBody>
      </p:sp>
      <p:sp>
        <p:nvSpPr>
          <p:cNvPr id="4" name="Footer Placeholder 3"/>
          <p:cNvSpPr>
            <a:spLocks noGrp="1"/>
          </p:cNvSpPr>
          <p:nvPr>
            <p:ph type="ftr" idx="14"/>
          </p:nvPr>
        </p:nvSpPr>
        <p:spPr/>
        <p:txBody>
          <a:bodyPr/>
          <a:lstStyle/>
          <a:p>
            <a:r>
              <a:rPr lang="en-GB" smtClean="0"/>
              <a:t>Donald Eastlake, Huawei</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Additional Notes</a:t>
            </a:r>
            <a:endParaRPr lang="en-US" dirty="0"/>
          </a:p>
        </p:txBody>
      </p:sp>
      <p:sp>
        <p:nvSpPr>
          <p:cNvPr id="3" name="Content Placeholder 2"/>
          <p:cNvSpPr>
            <a:spLocks noGrp="1"/>
          </p:cNvSpPr>
          <p:nvPr>
            <p:ph idx="1"/>
          </p:nvPr>
        </p:nvSpPr>
        <p:spPr/>
        <p:txBody>
          <a:bodyPr/>
          <a:lstStyle/>
          <a:p>
            <a:r>
              <a:rPr lang="en-US" dirty="0" smtClean="0"/>
              <a:t>AP can combine unicast of and new aggregated multi-casting of a data frame as it chooses.</a:t>
            </a:r>
          </a:p>
          <a:p>
            <a:r>
              <a:rPr lang="en-US" dirty="0" smtClean="0"/>
              <a:t>AP can send to all 11ak STAs by just specifying a null list of AIDs to be excluded.</a:t>
            </a:r>
          </a:p>
          <a:p>
            <a:r>
              <a:rPr lang="en-US" dirty="0" smtClean="0"/>
              <a:t>The “tagging information” is actually just arbitrary pre-fix bytes. </a:t>
            </a:r>
            <a:r>
              <a:rPr lang="en-US" dirty="0"/>
              <a:t>F</a:t>
            </a:r>
            <a:r>
              <a:rPr lang="en-US" dirty="0" smtClean="0"/>
              <a:t>or example, when sending several IPv4 frames with the same VLAN, the VLAN tag and IPv4 </a:t>
            </a:r>
            <a:r>
              <a:rPr lang="en-US" dirty="0" err="1" smtClean="0"/>
              <a:t>Ethertype</a:t>
            </a:r>
            <a:r>
              <a:rPr lang="en-US" dirty="0" smtClean="0"/>
              <a:t> can be abstracted out into the default tagging information saving some space.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May 2013</a:t>
            </a:r>
            <a:endParaRPr lang="en-GB" dirty="0"/>
          </a:p>
        </p:txBody>
      </p:sp>
    </p:spTree>
    <p:extLst>
      <p:ext uri="{BB962C8B-B14F-4D97-AF65-F5344CB8AC3E}">
        <p14:creationId xmlns:p14="http://schemas.microsoft.com/office/powerpoint/2010/main" val="2256057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Additional Notes</a:t>
            </a:r>
            <a:endParaRPr lang="en-US" dirty="0"/>
          </a:p>
        </p:txBody>
      </p:sp>
      <p:sp>
        <p:nvSpPr>
          <p:cNvPr id="3" name="Content Placeholder 2"/>
          <p:cNvSpPr>
            <a:spLocks noGrp="1"/>
          </p:cNvSpPr>
          <p:nvPr>
            <p:ph idx="1"/>
          </p:nvPr>
        </p:nvSpPr>
        <p:spPr/>
        <p:txBody>
          <a:bodyPr/>
          <a:lstStyle/>
          <a:p>
            <a:r>
              <a:rPr lang="en-US" dirty="0" smtClean="0"/>
              <a:t>In some cases it may be that exactly the same frame(s) are being send to all legacy and 11ak stations. This requires some way to mark the frame so that</a:t>
            </a:r>
          </a:p>
          <a:p>
            <a:pPr marL="457200" indent="-457200">
              <a:buFont typeface="+mj-lt"/>
              <a:buAutoNum type="arabicPeriod"/>
            </a:pPr>
            <a:r>
              <a:rPr lang="en-US" b="0" dirty="0"/>
              <a:t>	</a:t>
            </a:r>
            <a:r>
              <a:rPr lang="en-US" b="0" dirty="0" smtClean="0"/>
              <a:t>legacy stations that will still accept it, and</a:t>
            </a:r>
          </a:p>
          <a:p>
            <a:pPr marL="457200" indent="-457200">
              <a:buFont typeface="+mj-lt"/>
              <a:buAutoNum type="arabicPeriod"/>
            </a:pPr>
            <a:r>
              <a:rPr lang="en-US" b="0" dirty="0"/>
              <a:t>	</a:t>
            </a:r>
            <a:r>
              <a:rPr lang="en-US" b="0" dirty="0" smtClean="0"/>
              <a:t>11ak stations can tell that this is a legacy frame they should accept rather than discard.</a:t>
            </a:r>
          </a:p>
          <a:p>
            <a:pPr marL="0" indent="0"/>
            <a:r>
              <a:rPr lang="en-US" dirty="0" smtClean="0"/>
              <a:t>Assuming a minimum of 11n for all STAs, this could be done with an aggregated frame with a normal outer destination address but marked by the first enclosed frame having a special source/destination address – but there may be better ways to mark such a frame.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Date Placeholder 5"/>
          <p:cNvSpPr>
            <a:spLocks noGrp="1"/>
          </p:cNvSpPr>
          <p:nvPr>
            <p:ph type="dt" idx="15"/>
          </p:nvPr>
        </p:nvSpPr>
        <p:spPr/>
        <p:txBody>
          <a:bodyPr/>
          <a:lstStyle/>
          <a:p>
            <a:r>
              <a:rPr lang="en-US" smtClean="0"/>
              <a:t>May 2013</a:t>
            </a:r>
            <a:endParaRPr lang="en-GB" dirty="0"/>
          </a:p>
        </p:txBody>
      </p:sp>
    </p:spTree>
    <p:extLst>
      <p:ext uri="{BB962C8B-B14F-4D97-AF65-F5344CB8AC3E}">
        <p14:creationId xmlns:p14="http://schemas.microsoft.com/office/powerpoint/2010/main" val="436429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00050">
              <a:lnSpc>
                <a:spcPct val="120000"/>
              </a:lnSpc>
              <a:buFont typeface="Arial"/>
              <a:buChar char="•"/>
            </a:pPr>
            <a:r>
              <a:rPr lang="en-GB" dirty="0" smtClean="0"/>
              <a:t>IEEE Std. 802.11-</a:t>
            </a:r>
            <a:r>
              <a:rPr lang="en-GB" dirty="0" smtClean="0"/>
              <a:t>2012</a:t>
            </a:r>
          </a:p>
          <a:p>
            <a:pPr marL="400050">
              <a:lnSpc>
                <a:spcPct val="120000"/>
              </a:lnSpc>
              <a:buFont typeface="Arial"/>
              <a:buChar char="•"/>
            </a:pPr>
            <a:r>
              <a:rPr lang="en-GB" dirty="0" smtClean="0"/>
              <a:t>12</a:t>
            </a:r>
            <a:r>
              <a:rPr lang="en-GB" dirty="0"/>
              <a:t>/1207r1, “802.11 GLK Draft PAR</a:t>
            </a:r>
            <a:r>
              <a:rPr lang="en-GB" dirty="0" smtClean="0"/>
              <a:t>”</a:t>
            </a:r>
          </a:p>
          <a:p>
            <a:pPr marL="400050">
              <a:lnSpc>
                <a:spcPct val="120000"/>
              </a:lnSpc>
              <a:buFont typeface="Arial"/>
              <a:buChar char="•"/>
            </a:pPr>
            <a:r>
              <a:rPr lang="en-GB" dirty="0" smtClean="0"/>
              <a:t>12/1441r1, </a:t>
            </a:r>
            <a:r>
              <a:rPr lang="en-US" altLang="zh-CN" dirty="0"/>
              <a:t>“</a:t>
            </a:r>
            <a:r>
              <a:rPr lang="en-GB" dirty="0"/>
              <a:t>Problem list for P802.1Qbz / </a:t>
            </a:r>
            <a:r>
              <a:rPr lang="en-GB" dirty="0" smtClean="0"/>
              <a:t>P802.11ak</a:t>
            </a:r>
            <a:br>
              <a:rPr lang="en-GB" dirty="0" smtClean="0"/>
            </a:br>
            <a:r>
              <a:rPr lang="en-GB" dirty="0" smtClean="0"/>
              <a:t>point</a:t>
            </a:r>
            <a:r>
              <a:rPr lang="en-GB" dirty="0"/>
              <a:t>-to-point model”</a:t>
            </a:r>
            <a:endParaRPr lang="en-US" altLang="zh-CN"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a suggested solution to the general sub-setting and “per-port” VLAN mapping problems. This would help support modelling infrastructure associations between 802.11ak stations and APs as point-to-point links.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Need for </a:t>
            </a:r>
            <a:r>
              <a:rPr lang="en-US" altLang="zh-CN" dirty="0" smtClean="0"/>
              <a:t>802.11ak </a:t>
            </a:r>
            <a:r>
              <a:rPr lang="en-US" altLang="zh-CN" dirty="0" smtClean="0"/>
              <a:t>STA “Sub-Setting”</a:t>
            </a:r>
            <a:endParaRPr lang="zh-CN" altLang="en-US" dirty="0"/>
          </a:p>
        </p:txBody>
      </p:sp>
      <p:sp>
        <p:nvSpPr>
          <p:cNvPr id="3" name="内容占位符 2"/>
          <p:cNvSpPr>
            <a:spLocks noGrp="1"/>
          </p:cNvSpPr>
          <p:nvPr>
            <p:ph idx="1"/>
          </p:nvPr>
        </p:nvSpPr>
        <p:spPr>
          <a:xfrm>
            <a:off x="755650" y="1828800"/>
            <a:ext cx="7632700" cy="3917950"/>
          </a:xfrm>
        </p:spPr>
        <p:txBody>
          <a:bodyPr/>
          <a:lstStyle/>
          <a:p>
            <a:pPr>
              <a:lnSpc>
                <a:spcPct val="110000"/>
              </a:lnSpc>
            </a:pPr>
            <a:r>
              <a:rPr lang="en-US" altLang="zh-CN" sz="2000" dirty="0" smtClean="0"/>
              <a:t>Assume IEEE 802.11 Access Point (AP) to client station (STA) associations are modeled as a set of point-to-point (p2p) </a:t>
            </a:r>
            <a:r>
              <a:rPr lang="en-US" altLang="zh-CN" sz="2000" dirty="0" smtClean="0"/>
              <a:t>links.</a:t>
            </a:r>
            <a:endParaRPr lang="en-US" altLang="zh-CN" sz="2000" dirty="0"/>
          </a:p>
          <a:p>
            <a:pPr>
              <a:lnSpc>
                <a:spcPct val="110000"/>
              </a:lnSpc>
            </a:pPr>
            <a:r>
              <a:rPr lang="en-US" altLang="zh-CN" sz="2000" dirty="0" smtClean="0"/>
              <a:t>But 802.11</a:t>
            </a:r>
            <a:r>
              <a:rPr lang="en-US" altLang="zh-CN" sz="2000" dirty="0" smtClean="0"/>
              <a:t>, like other wireless media is inherently a multi-access link type media with many stations physically capable of receiving a transmission, not p2p.</a:t>
            </a:r>
          </a:p>
          <a:p>
            <a:pPr>
              <a:lnSpc>
                <a:spcPct val="110000"/>
              </a:lnSpc>
            </a:pPr>
            <a:r>
              <a:rPr lang="en-US" altLang="zh-CN" sz="2000" dirty="0" smtClean="0"/>
              <a:t>For </a:t>
            </a:r>
            <a:r>
              <a:rPr lang="en-US" altLang="zh-CN" sz="2000" dirty="0" smtClean="0"/>
              <a:t>unicast data, </a:t>
            </a:r>
            <a:r>
              <a:rPr lang="en-US" altLang="zh-CN" sz="2000" dirty="0" smtClean="0"/>
              <a:t>things work fine as any station to which a frame is not addressed just discards it so it looks like p2p.</a:t>
            </a:r>
          </a:p>
          <a:p>
            <a:pPr>
              <a:lnSpc>
                <a:spcPct val="110000"/>
              </a:lnSpc>
            </a:pPr>
            <a:r>
              <a:rPr lang="en-US" altLang="zh-CN" sz="2000" dirty="0" smtClean="0"/>
              <a:t>For multicast or broadcast </a:t>
            </a:r>
            <a:r>
              <a:rPr lang="en-US" altLang="zh-CN" sz="2000" dirty="0" smtClean="0"/>
              <a:t>data frames </a:t>
            </a:r>
            <a:r>
              <a:rPr lang="en-US" altLang="zh-CN" sz="2000" dirty="0" smtClean="0"/>
              <a:t>in 802.11, the AP always transmits it to </a:t>
            </a:r>
            <a:r>
              <a:rPr lang="en-US" altLang="zh-CN" sz="2000" dirty="0" smtClean="0"/>
              <a:t>the associated </a:t>
            </a:r>
            <a:r>
              <a:rPr lang="en-US" altLang="zh-CN" sz="2000" dirty="0" smtClean="0"/>
              <a:t>STAs (if necessary, </a:t>
            </a:r>
            <a:r>
              <a:rPr lang="en-US" altLang="zh-CN" sz="2000" dirty="0" smtClean="0"/>
              <a:t>a STA </a:t>
            </a:r>
            <a:r>
              <a:rPr lang="en-US" altLang="zh-CN" sz="2000" dirty="0" smtClean="0"/>
              <a:t>unicasts the frame to the AP first). In this case, there are </a:t>
            </a:r>
            <a:r>
              <a:rPr lang="en-US" altLang="zh-CN" sz="2000" dirty="0" smtClean="0"/>
              <a:t>three problems </a:t>
            </a:r>
            <a:r>
              <a:rPr lang="en-US" altLang="zh-CN" sz="2000" dirty="0" smtClean="0"/>
              <a:t>as listed on the next slide.</a:t>
            </a:r>
          </a:p>
          <a:p>
            <a:pPr>
              <a:lnSpc>
                <a:spcPct val="110000"/>
              </a:lnSpc>
              <a:buNone/>
            </a:pPr>
            <a:endParaRPr lang="en-US" altLang="zh-CN" sz="2000" dirty="0" smtClean="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Need for </a:t>
            </a:r>
            <a:r>
              <a:rPr lang="en-US" altLang="zh-CN" dirty="0" smtClean="0"/>
              <a:t>802.11ak </a:t>
            </a:r>
            <a:r>
              <a:rPr lang="en-US" altLang="zh-CN" dirty="0" smtClean="0"/>
              <a:t>STA “Sub-Setting”</a:t>
            </a:r>
            <a:endParaRPr lang="zh-CN" altLang="en-US" dirty="0"/>
          </a:p>
        </p:txBody>
      </p:sp>
      <p:sp>
        <p:nvSpPr>
          <p:cNvPr id="3" name="内容占位符 2"/>
          <p:cNvSpPr>
            <a:spLocks noGrp="1"/>
          </p:cNvSpPr>
          <p:nvPr>
            <p:ph idx="1"/>
          </p:nvPr>
        </p:nvSpPr>
        <p:spPr>
          <a:xfrm>
            <a:off x="762000" y="1828800"/>
            <a:ext cx="7632700" cy="4419600"/>
          </a:xfrm>
        </p:spPr>
        <p:txBody>
          <a:bodyPr/>
          <a:lstStyle/>
          <a:p>
            <a:pPr>
              <a:lnSpc>
                <a:spcPct val="120000"/>
              </a:lnSpc>
            </a:pPr>
            <a:r>
              <a:rPr lang="en-US" altLang="zh-CN" dirty="0" smtClean="0"/>
              <a:t>When an AP sends a multi-destination </a:t>
            </a:r>
            <a:r>
              <a:rPr lang="en-US" altLang="zh-CN" dirty="0" smtClean="0"/>
              <a:t>data frame</a:t>
            </a:r>
            <a:r>
              <a:rPr lang="en-US" altLang="zh-CN" dirty="0" smtClean="0"/>
              <a:t>, there are reasons why only some STAs should </a:t>
            </a:r>
            <a:r>
              <a:rPr lang="en-US" altLang="zh-CN" dirty="0" smtClean="0"/>
              <a:t>accept it </a:t>
            </a:r>
            <a:r>
              <a:rPr lang="en-US" altLang="zh-CN" dirty="0" smtClean="0"/>
              <a:t>and possibly receive different versions of the frame:</a:t>
            </a:r>
          </a:p>
          <a:p>
            <a:pPr marL="800100" lvl="1" indent="-342900">
              <a:lnSpc>
                <a:spcPct val="120000"/>
              </a:lnSpc>
              <a:buFont typeface="+mj-lt"/>
              <a:buAutoNum type="arabicPeriod"/>
            </a:pPr>
            <a:r>
              <a:rPr lang="en-US" altLang="zh-CN" dirty="0" smtClean="0"/>
              <a:t>If it was sent to the AP by a STA, that STA should not get </a:t>
            </a:r>
            <a:r>
              <a:rPr lang="en-US" altLang="zh-CN" dirty="0" smtClean="0"/>
              <a:t>the data frame back </a:t>
            </a:r>
            <a:r>
              <a:rPr lang="en-US" altLang="zh-CN" dirty="0" smtClean="0"/>
              <a:t>(the “reflection” problem).</a:t>
            </a:r>
          </a:p>
          <a:p>
            <a:pPr marL="800100" lvl="1" indent="-342900">
              <a:lnSpc>
                <a:spcPct val="120000"/>
              </a:lnSpc>
              <a:buFont typeface="+mj-lt"/>
              <a:buAutoNum type="arabicPeriod"/>
            </a:pPr>
            <a:r>
              <a:rPr lang="en-US" altLang="zh-CN" dirty="0" smtClean="0"/>
              <a:t>If spanning tree or other protocols block the “p2p port” at the AP, the STA should not receive it (the “sub-setting” problem).</a:t>
            </a:r>
          </a:p>
          <a:p>
            <a:pPr marL="800100" lvl="1" indent="-342900">
              <a:lnSpc>
                <a:spcPct val="120000"/>
              </a:lnSpc>
              <a:buFont typeface="+mj-lt"/>
              <a:buAutoNum type="arabicPeriod"/>
            </a:pPr>
            <a:r>
              <a:rPr lang="en-US" altLang="zh-CN" dirty="0" smtClean="0"/>
              <a:t>To model bridge port VLAN/priority mapping, different STAs should receive the </a:t>
            </a:r>
            <a:r>
              <a:rPr lang="en-US" altLang="zh-CN" dirty="0" smtClean="0"/>
              <a:t>data frame </a:t>
            </a:r>
            <a:r>
              <a:rPr lang="en-US" altLang="zh-CN" dirty="0" smtClean="0"/>
              <a:t>with different tags or no tags (can be viewed as sub-setting for each tagging).</a:t>
            </a:r>
          </a:p>
          <a:p>
            <a:pPr marL="800100" lvl="1" indent="-342900">
              <a:lnSpc>
                <a:spcPct val="120000"/>
              </a:lnSpc>
              <a:buNone/>
            </a:pPr>
            <a:endParaRPr lang="zh-CN" altLang="en-US"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Need for </a:t>
            </a:r>
            <a:r>
              <a:rPr lang="en-US" altLang="zh-CN" dirty="0" smtClean="0"/>
              <a:t>802.11ak </a:t>
            </a:r>
            <a:r>
              <a:rPr lang="en-US" altLang="zh-CN" dirty="0" smtClean="0"/>
              <a:t>STA “Sub-Setting”</a:t>
            </a:r>
            <a:endParaRPr lang="zh-CN" altLang="en-US" dirty="0"/>
          </a:p>
        </p:txBody>
      </p:sp>
      <p:sp>
        <p:nvSpPr>
          <p:cNvPr id="3" name="内容占位符 2"/>
          <p:cNvSpPr>
            <a:spLocks noGrp="1"/>
          </p:cNvSpPr>
          <p:nvPr>
            <p:ph idx="1"/>
          </p:nvPr>
        </p:nvSpPr>
        <p:spPr>
          <a:xfrm>
            <a:off x="755650" y="1828800"/>
            <a:ext cx="7632700" cy="4419600"/>
          </a:xfrm>
        </p:spPr>
        <p:txBody>
          <a:bodyPr/>
          <a:lstStyle/>
          <a:p>
            <a:pPr>
              <a:lnSpc>
                <a:spcPct val="120000"/>
              </a:lnSpc>
            </a:pPr>
            <a:r>
              <a:rPr lang="en-US" altLang="zh-CN" dirty="0"/>
              <a:t>For </a:t>
            </a:r>
            <a:r>
              <a:rPr lang="en-US" altLang="zh-CN" dirty="0" smtClean="0"/>
              <a:t>more on these problems, </a:t>
            </a:r>
            <a:r>
              <a:rPr lang="en-US" altLang="zh-CN" dirty="0"/>
              <a:t>see </a:t>
            </a:r>
            <a:r>
              <a:rPr lang="en-US" altLang="zh-CN" dirty="0" smtClean="0"/>
              <a:t>the </a:t>
            </a:r>
            <a:r>
              <a:rPr lang="en-US" altLang="zh-CN" dirty="0"/>
              <a:t>“Sub-Setting” parts of 11-12/1441r1, “</a:t>
            </a:r>
            <a:r>
              <a:rPr lang="en-GB" dirty="0"/>
              <a:t>Problem list for P802.1Qbz / P802.11ak point-to-point model</a:t>
            </a:r>
            <a:r>
              <a:rPr lang="en-GB" dirty="0" smtClean="0"/>
              <a:t>”</a:t>
            </a:r>
          </a:p>
          <a:p>
            <a:pPr>
              <a:lnSpc>
                <a:spcPct val="120000"/>
              </a:lnSpc>
            </a:pPr>
            <a:endParaRPr lang="en-US" altLang="zh-CN" dirty="0"/>
          </a:p>
          <a:p>
            <a:pPr>
              <a:lnSpc>
                <a:spcPct val="120000"/>
              </a:lnSpc>
            </a:pPr>
            <a:r>
              <a:rPr lang="en-US" altLang="zh-CN" dirty="0" smtClean="0"/>
              <a:t>Generally speaking, these problems apply only to data frames. 802.11 Control / management frames and the like are always between STAs and can be handled by existing mechanisms.</a:t>
            </a:r>
            <a:endParaRPr lang="en-US" altLang="zh-CN" dirty="0" smtClean="0"/>
          </a:p>
          <a:p>
            <a:pPr marL="800100" lvl="1" indent="-342900">
              <a:lnSpc>
                <a:spcPct val="120000"/>
              </a:lnSpc>
              <a:buNone/>
            </a:pPr>
            <a:endParaRPr lang="zh-CN" altLang="en-US"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53955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State of the Art</a:t>
            </a:r>
            <a:endParaRPr lang="zh-CN" altLang="en-US" dirty="0"/>
          </a:p>
        </p:txBody>
      </p:sp>
      <p:sp>
        <p:nvSpPr>
          <p:cNvPr id="3" name="内容占位符 2"/>
          <p:cNvSpPr>
            <a:spLocks noGrp="1"/>
          </p:cNvSpPr>
          <p:nvPr>
            <p:ph idx="1"/>
          </p:nvPr>
        </p:nvSpPr>
        <p:spPr>
          <a:xfrm>
            <a:off x="755650" y="1904999"/>
            <a:ext cx="7632700" cy="3917951"/>
          </a:xfrm>
        </p:spPr>
        <p:txBody>
          <a:bodyPr/>
          <a:lstStyle/>
          <a:p>
            <a:r>
              <a:rPr lang="en-US" altLang="zh-CN" sz="2400" dirty="0" smtClean="0"/>
              <a:t>Current solutions cannot adequately solve the problems:</a:t>
            </a:r>
            <a:endParaRPr lang="en-US" altLang="zh-CN" dirty="0" smtClean="0"/>
          </a:p>
          <a:p>
            <a:r>
              <a:rPr lang="en-US" altLang="zh-CN" dirty="0" smtClean="0"/>
              <a:t>Serial </a:t>
            </a:r>
            <a:r>
              <a:rPr lang="en-US" altLang="zh-CN" dirty="0" err="1" smtClean="0"/>
              <a:t>unicast</a:t>
            </a:r>
            <a:r>
              <a:rPr lang="en-US" altLang="zh-CN" dirty="0" smtClean="0"/>
              <a:t>:</a:t>
            </a:r>
          </a:p>
          <a:p>
            <a:pPr lvl="1"/>
            <a:r>
              <a:rPr lang="en-US" altLang="zh-CN" dirty="0" smtClean="0"/>
              <a:t>The simplest solution </a:t>
            </a:r>
            <a:r>
              <a:rPr lang="en-US" altLang="zh-CN" dirty="0" smtClean="0"/>
              <a:t>would be to </a:t>
            </a:r>
            <a:r>
              <a:rPr lang="en-US" altLang="zh-CN" dirty="0" smtClean="0"/>
              <a:t>not use broadcast/multicast at all. Just </a:t>
            </a:r>
            <a:r>
              <a:rPr lang="en-US" altLang="zh-CN" dirty="0" smtClean="0"/>
              <a:t>unicast data frames </a:t>
            </a:r>
            <a:r>
              <a:rPr lang="en-US" altLang="zh-CN" dirty="0" smtClean="0"/>
              <a:t>from the AP separately to each STA that should receive the frame with the tagging appropriate for that STA. But if there are multiple STAs, this will use up much more airtime that multicast / </a:t>
            </a:r>
            <a:r>
              <a:rPr lang="en-US" altLang="zh-CN" dirty="0" smtClean="0"/>
              <a:t>broadcast would use thus </a:t>
            </a:r>
            <a:r>
              <a:rPr lang="en-US" altLang="zh-CN" dirty="0" smtClean="0"/>
              <a:t>blocking the channel</a:t>
            </a:r>
            <a:r>
              <a:rPr lang="en-US" altLang="zh-CN" dirty="0" smtClean="0"/>
              <a:t>. </a:t>
            </a:r>
            <a:endParaRPr lang="en-US" altLang="zh-CN" dirty="0" smtClean="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State of the Art</a:t>
            </a:r>
            <a:endParaRPr lang="zh-CN" altLang="en-US" dirty="0"/>
          </a:p>
        </p:txBody>
      </p:sp>
      <p:sp>
        <p:nvSpPr>
          <p:cNvPr id="3" name="内容占位符 2"/>
          <p:cNvSpPr>
            <a:spLocks noGrp="1"/>
          </p:cNvSpPr>
          <p:nvPr>
            <p:ph idx="1"/>
          </p:nvPr>
        </p:nvSpPr>
        <p:spPr>
          <a:xfrm>
            <a:off x="755650" y="1828799"/>
            <a:ext cx="7632700" cy="3994151"/>
          </a:xfrm>
        </p:spPr>
        <p:txBody>
          <a:bodyPr/>
          <a:lstStyle/>
          <a:p>
            <a:r>
              <a:rPr lang="en-US" altLang="zh-CN" sz="2400" dirty="0" smtClean="0"/>
              <a:t>Current solutions (cont):</a:t>
            </a:r>
            <a:endParaRPr lang="en-US" altLang="zh-CN" dirty="0" smtClean="0"/>
          </a:p>
          <a:p>
            <a:r>
              <a:rPr lang="en-US" altLang="zh-CN" dirty="0" smtClean="0"/>
              <a:t>VLAN mapping at STA input:</a:t>
            </a:r>
          </a:p>
          <a:p>
            <a:pPr lvl="1"/>
            <a:r>
              <a:rPr lang="en-US" altLang="zh-CN" dirty="0" smtClean="0"/>
              <a:t>The problem of wanting different tag mappings on multicast </a:t>
            </a:r>
            <a:r>
              <a:rPr lang="en-US" altLang="zh-CN" dirty="0" smtClean="0"/>
              <a:t>data frames from </a:t>
            </a:r>
            <a:r>
              <a:rPr lang="en-US" altLang="zh-CN" dirty="0" smtClean="0"/>
              <a:t>the AP for different STA receivers could be solved by configuring the STAs so that the tag mapping is done at the STA input. But that requires a new control protocol between the AP and STAs that includes an acknowledgement of when the configuration has taken effect. Before receiving that acknowledgement, the behavior of the STA is unknown and some other strategy, such as serial unicast, must be used</a:t>
            </a:r>
            <a:r>
              <a:rPr lang="en-US" altLang="zh-CN" dirty="0" smtClean="0"/>
              <a:t>.</a:t>
            </a:r>
            <a:endParaRPr lang="zh-CN" altLang="en-US" dirty="0"/>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State of the Art</a:t>
            </a:r>
            <a:endParaRPr lang="zh-CN" altLang="en-US" dirty="0"/>
          </a:p>
        </p:txBody>
      </p:sp>
      <p:sp>
        <p:nvSpPr>
          <p:cNvPr id="3" name="内容占位符 2"/>
          <p:cNvSpPr>
            <a:spLocks noGrp="1"/>
          </p:cNvSpPr>
          <p:nvPr>
            <p:ph idx="1"/>
          </p:nvPr>
        </p:nvSpPr>
        <p:spPr/>
        <p:txBody>
          <a:bodyPr/>
          <a:lstStyle/>
          <a:p>
            <a:r>
              <a:rPr lang="en-US" altLang="zh-CN" sz="2400" dirty="0" smtClean="0"/>
              <a:t>Current solutions (cont):</a:t>
            </a:r>
            <a:endParaRPr lang="en-US" altLang="zh-CN" dirty="0" smtClean="0"/>
          </a:p>
          <a:p>
            <a:r>
              <a:rPr lang="en-US" altLang="zh-CN" dirty="0" smtClean="0"/>
              <a:t>Blocking port to STA:</a:t>
            </a:r>
          </a:p>
          <a:p>
            <a:pPr lvl="1"/>
            <a:r>
              <a:rPr lang="en-US" altLang="zh-CN" dirty="0" smtClean="0"/>
              <a:t>The desire to block the “p2p” links for </a:t>
            </a:r>
            <a:r>
              <a:rPr lang="en-US" altLang="zh-CN" dirty="0" smtClean="0"/>
              <a:t>data to some </a:t>
            </a:r>
            <a:r>
              <a:rPr lang="en-US" altLang="zh-CN" dirty="0" smtClean="0"/>
              <a:t>STAs at the AP could be accomplished by blocking STA input ports instead. But you would need a control/confirmation protocol. During the time period when you don’t know if the AP to STA command has taken effect, you must use serial </a:t>
            </a:r>
            <a:r>
              <a:rPr lang="en-US" altLang="zh-CN" dirty="0" err="1" smtClean="0"/>
              <a:t>unicast</a:t>
            </a:r>
            <a:r>
              <a:rPr lang="en-US" altLang="zh-CN" dirty="0" smtClean="0"/>
              <a:t> or the like.</a:t>
            </a:r>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State of the Art</a:t>
            </a:r>
            <a:endParaRPr lang="zh-CN" altLang="en-US" dirty="0"/>
          </a:p>
        </p:txBody>
      </p:sp>
      <p:sp>
        <p:nvSpPr>
          <p:cNvPr id="3" name="内容占位符 2"/>
          <p:cNvSpPr>
            <a:spLocks noGrp="1"/>
          </p:cNvSpPr>
          <p:nvPr>
            <p:ph idx="1"/>
          </p:nvPr>
        </p:nvSpPr>
        <p:spPr/>
        <p:txBody>
          <a:bodyPr/>
          <a:lstStyle/>
          <a:p>
            <a:r>
              <a:rPr lang="en-US" altLang="zh-CN" sz="2400" dirty="0" smtClean="0"/>
              <a:t>Current solutions (cont):</a:t>
            </a:r>
            <a:endParaRPr lang="en-US" altLang="zh-CN" dirty="0" smtClean="0"/>
          </a:p>
          <a:p>
            <a:r>
              <a:rPr lang="en-US" altLang="zh-CN" dirty="0" smtClean="0"/>
              <a:t>Special Multicast Addresses:</a:t>
            </a:r>
          </a:p>
          <a:p>
            <a:pPr lvl="1"/>
            <a:r>
              <a:rPr lang="en-US" altLang="zh-CN" dirty="0" smtClean="0"/>
              <a:t>It has been proposed to solve sub-setting </a:t>
            </a:r>
            <a:r>
              <a:rPr lang="en-US" altLang="zh-CN" dirty="0" smtClean="0"/>
              <a:t>for data frames by </a:t>
            </a:r>
            <a:r>
              <a:rPr lang="en-US" altLang="zh-CN" dirty="0" smtClean="0"/>
              <a:t>having a special multicast MAC upper 24 bits so that you could bit encode which STA is to receive the  frame into the  lower 24 bits. This has </a:t>
            </a:r>
            <a:r>
              <a:rPr lang="en-US" altLang="zh-CN" dirty="0" smtClean="0"/>
              <a:t>a 24-station limit  </a:t>
            </a:r>
            <a:r>
              <a:rPr lang="en-US" altLang="zh-CN" dirty="0" smtClean="0"/>
              <a:t>problem and the problem that if different tagging is  required, multiple copies must still be sent. Alternatively, you could dynamically negotiate which set of STAs </a:t>
            </a:r>
            <a:r>
              <a:rPr lang="en-US" altLang="zh-CN" dirty="0" smtClean="0"/>
              <a:t>some special </a:t>
            </a:r>
            <a:r>
              <a:rPr lang="en-US" altLang="zh-CN" dirty="0" smtClean="0"/>
              <a:t>multicast addresses referred to, but that requires a negotiation protocol between AP and STA and has an indeterminate behavior window of time.</a:t>
            </a:r>
          </a:p>
        </p:txBody>
      </p:sp>
      <p:sp>
        <p:nvSpPr>
          <p:cNvPr id="4" name="Date Placeholder 3"/>
          <p:cNvSpPr>
            <a:spLocks noGrp="1"/>
          </p:cNvSpPr>
          <p:nvPr>
            <p:ph type="dt" idx="15"/>
          </p:nvPr>
        </p:nvSpPr>
        <p:spPr/>
        <p:txBody>
          <a:bodyPr/>
          <a:lstStyle/>
          <a:p>
            <a:r>
              <a:rPr lang="en-US" smtClean="0"/>
              <a:t>May 2013</a:t>
            </a:r>
            <a:endParaRPr lang="en-GB" dirty="0"/>
          </a:p>
        </p:txBody>
      </p:sp>
      <p:sp>
        <p:nvSpPr>
          <p:cNvPr id="5" name="Footer Placeholder 4"/>
          <p:cNvSpPr>
            <a:spLocks noGrp="1"/>
          </p:cNvSpPr>
          <p:nvPr>
            <p:ph type="ftr" idx="14"/>
          </p:nvPr>
        </p:nvSpPr>
        <p:spPr/>
        <p:txBody>
          <a:bodyPr/>
          <a:lstStyle/>
          <a:p>
            <a:r>
              <a:rPr lang="en-GB" smtClean="0"/>
              <a:t>Donald Eastlake, Huawei</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768334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895</TotalTime>
  <Words>1762</Words>
  <Application>Microsoft Macintosh PowerPoint</Application>
  <PresentationFormat>On-screen Show (4:3)</PresentationFormat>
  <Paragraphs>197</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Microsoft Word 97 - 2004 Document</vt:lpstr>
      <vt:lpstr>Sub-Setting</vt:lpstr>
      <vt:lpstr>Abstract</vt:lpstr>
      <vt:lpstr>Need for 802.11ak STA “Sub-Setting”</vt:lpstr>
      <vt:lpstr>Need for 802.11ak STA “Sub-Setting”</vt:lpstr>
      <vt:lpstr>Need for 802.11ak STA “Sub-Setting”</vt:lpstr>
      <vt:lpstr>Current State of the Art</vt:lpstr>
      <vt:lpstr>Current State of the Art</vt:lpstr>
      <vt:lpstr>Current State of the Art</vt:lpstr>
      <vt:lpstr>Current State of the Art</vt:lpstr>
      <vt:lpstr>A Solution to the Sub-Setting Problem</vt:lpstr>
      <vt:lpstr>A Solution to the Sub-Setting Problem</vt:lpstr>
      <vt:lpstr>A Solution to the Sub-Setting Problem</vt:lpstr>
      <vt:lpstr>The 802.11ak Aggregated Frame</vt:lpstr>
      <vt:lpstr>Special Control Block Format</vt:lpstr>
      <vt:lpstr>“Include List” AID Item Format</vt:lpstr>
      <vt:lpstr>Some Additional Notes</vt:lpstr>
      <vt:lpstr>Some Additional Notes</vt:lpstr>
      <vt:lpstr>References</vt:lpstr>
    </vt:vector>
  </TitlesOfParts>
  <Manager/>
  <Company>Huawei Technologies Co.,Ltd.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Sub-Setting</dc:title>
  <dc:subject/>
  <dc:creator>Donald Eastlake</dc:creator>
  <cp:keywords/>
  <dc:description/>
  <cp:lastModifiedBy>Donald Eastlake</cp:lastModifiedBy>
  <cp:revision>20</cp:revision>
  <cp:lastPrinted>1601-01-01T00:00:00Z</cp:lastPrinted>
  <dcterms:created xsi:type="dcterms:W3CDTF">2013-05-11T07:29:28Z</dcterms:created>
  <dcterms:modified xsi:type="dcterms:W3CDTF">2013-05-13T19:27:42Z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1368256874</vt:lpwstr>
  </property>
</Properties>
</file>