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277" r:id="rId4"/>
    <p:sldId id="298" r:id="rId5"/>
    <p:sldId id="300" r:id="rId6"/>
    <p:sldId id="290" r:id="rId7"/>
    <p:sldId id="302" r:id="rId8"/>
    <p:sldId id="303" r:id="rId9"/>
    <p:sldId id="304" r:id="rId10"/>
    <p:sldId id="310" r:id="rId11"/>
    <p:sldId id="307" r:id="rId12"/>
    <p:sldId id="293" r:id="rId13"/>
    <p:sldId id="294" r:id="rId14"/>
    <p:sldId id="295" r:id="rId15"/>
    <p:sldId id="296" r:id="rId16"/>
    <p:sldId id="312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98B936"/>
    <a:srgbClr val="E7F6EF"/>
    <a:srgbClr val="CBECDE"/>
    <a:srgbClr val="66FF99"/>
    <a:srgbClr val="FF9966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86475" autoAdjust="0"/>
  </p:normalViewPr>
  <p:slideViewPr>
    <p:cSldViewPr>
      <p:cViewPr varScale="1">
        <p:scale>
          <a:sx n="63" d="100"/>
          <a:sy n="63" d="100"/>
        </p:scale>
        <p:origin x="-16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39977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6794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802.11-13/0520r0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HEW scenarios and evaluation metrics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33618"/>
              </p:ext>
            </p:extLst>
          </p:nvPr>
        </p:nvGraphicFramePr>
        <p:xfrm>
          <a:off x="560388" y="2339975"/>
          <a:ext cx="7364412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" name="Document" r:id="rId4" imgW="8275752" imgH="2782806" progId="Word.Document.8">
                  <p:embed/>
                </p:oleObj>
              </mc:Choice>
              <mc:Fallback>
                <p:oleObj name="Document" r:id="rId4" imgW="8275752" imgH="278280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2339975"/>
                        <a:ext cx="7364412" cy="246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Illustration of hotspots with frequency reuse =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grpSp>
        <p:nvGrpSpPr>
          <p:cNvPr id="3" name="Group 2"/>
          <p:cNvGrpSpPr/>
          <p:nvPr/>
        </p:nvGrpSpPr>
        <p:grpSpPr>
          <a:xfrm>
            <a:off x="45720" y="3283661"/>
            <a:ext cx="3205555" cy="2534158"/>
            <a:chOff x="4345585" y="2995464"/>
            <a:chExt cx="3825600" cy="3024336"/>
          </a:xfrm>
        </p:grpSpPr>
        <p:grpSp>
          <p:nvGrpSpPr>
            <p:cNvPr id="406" name="Groupe 118"/>
            <p:cNvGrpSpPr/>
            <p:nvPr/>
          </p:nvGrpSpPr>
          <p:grpSpPr>
            <a:xfrm>
              <a:off x="4345585" y="2995464"/>
              <a:ext cx="3825600" cy="3024336"/>
              <a:chOff x="395536" y="548680"/>
              <a:chExt cx="6768752" cy="5616624"/>
            </a:xfrm>
          </p:grpSpPr>
          <p:grpSp>
            <p:nvGrpSpPr>
              <p:cNvPr id="407" name="Groupe 14"/>
              <p:cNvGrpSpPr/>
              <p:nvPr/>
            </p:nvGrpSpPr>
            <p:grpSpPr>
              <a:xfrm>
                <a:off x="2996208" y="270892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96" name="Connecteur droit 4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7" name="Connecteur droit 5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8" name="Connecteur droit 6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9" name="Connecteur droit 7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500" name="Connecteur droit 8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501" name="Connecteur droit 9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08" name="Groupe 15"/>
              <p:cNvGrpSpPr/>
              <p:nvPr/>
            </p:nvGrpSpPr>
            <p:grpSpPr>
              <a:xfrm>
                <a:off x="4292352" y="3429000"/>
                <a:ext cx="1575792" cy="1296146"/>
                <a:chOff x="3572272" y="1268760"/>
                <a:chExt cx="1575792" cy="1296146"/>
              </a:xfrm>
            </p:grpSpPr>
            <p:cxnSp>
              <p:nvCxnSpPr>
                <p:cNvPr id="490" name="Connecteur droit 11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1" name="Connecteur droit 12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2" name="Connecteur droit 13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3" name="Connecteur droit 14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4" name="Connecteur droit 15"/>
                <p:cNvCxnSpPr/>
                <p:nvPr/>
              </p:nvCxnSpPr>
              <p:spPr>
                <a:xfrm>
                  <a:off x="3572272" y="1916833"/>
                  <a:ext cx="351656" cy="648073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95" name="Connecteur droit 16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09" name="Groupe 22"/>
              <p:cNvGrpSpPr/>
              <p:nvPr/>
            </p:nvGrpSpPr>
            <p:grpSpPr>
              <a:xfrm>
                <a:off x="2987824" y="126876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84" name="Connecteur droit 18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5" name="Connecteur droit 19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6" name="Connecteur droit 20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7" name="Connecteur droit 21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8" name="Connecteur droit 22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9" name="Connecteur droit 23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0" name="Groupe 29"/>
              <p:cNvGrpSpPr/>
              <p:nvPr/>
            </p:nvGrpSpPr>
            <p:grpSpPr>
              <a:xfrm>
                <a:off x="1691680" y="342900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78" name="Connecteur droit 25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9" name="Connecteur droit 26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0" name="Connecteur droit 27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1" name="Connecteur droit 28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2" name="Connecteur droit 29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83" name="Connecteur droit 30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1" name="Groupe 36"/>
              <p:cNvGrpSpPr/>
              <p:nvPr/>
            </p:nvGrpSpPr>
            <p:grpSpPr>
              <a:xfrm>
                <a:off x="2996208" y="414908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72" name="Connecteur droit 32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3" name="Connecteur droit 33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4" name="Connecteur droit 34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5" name="Connecteur droit 35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6" name="Connecteur droit 36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7" name="Connecteur droit 37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2" name="Groupe 43"/>
              <p:cNvGrpSpPr/>
              <p:nvPr/>
            </p:nvGrpSpPr>
            <p:grpSpPr>
              <a:xfrm>
                <a:off x="4292352" y="198884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66" name="Connecteur droit 39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7" name="Connecteur droit 40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8" name="Connecteur droit 41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9" name="Connecteur droit 42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0" name="Connecteur droit 43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71" name="Connecteur droit 44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3" name="Groupe 50"/>
              <p:cNvGrpSpPr/>
              <p:nvPr/>
            </p:nvGrpSpPr>
            <p:grpSpPr>
              <a:xfrm>
                <a:off x="1691680" y="198884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60" name="Connecteur droit 46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1" name="Connecteur droit 47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2" name="Connecteur droit 48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3" name="Connecteur droit 49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4" name="Connecteur droit 50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65" name="Connecteur droit 51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9BBB59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4" name="Groupe 60"/>
              <p:cNvGrpSpPr/>
              <p:nvPr/>
            </p:nvGrpSpPr>
            <p:grpSpPr>
              <a:xfrm>
                <a:off x="4292352" y="54868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54" name="Connecteur droit 56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5" name="Connecteur droit 57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6" name="Connecteur droit 58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7" name="Connecteur droit 59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8" name="Connecteur droit 60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9" name="Connecteur droit 61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5" name="Groupe 68"/>
              <p:cNvGrpSpPr/>
              <p:nvPr/>
            </p:nvGrpSpPr>
            <p:grpSpPr>
              <a:xfrm>
                <a:off x="5588496" y="270892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48" name="Connecteur droit 64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9" name="Connecteur droit 65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0" name="Connecteur droit 66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1" name="Connecteur droit 67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2" name="Connecteur droit 68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53" name="Connecteur droit 69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6" name="Groupe 76"/>
              <p:cNvGrpSpPr/>
              <p:nvPr/>
            </p:nvGrpSpPr>
            <p:grpSpPr>
              <a:xfrm>
                <a:off x="4283968" y="4797152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42" name="Connecteur droit 72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3" name="Connecteur droit 73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4" name="Connecteur droit 74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5" name="Connecteur droit 75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6" name="Connecteur droit 76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7" name="Connecteur droit 77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7" name="Groupe 84"/>
              <p:cNvGrpSpPr/>
              <p:nvPr/>
            </p:nvGrpSpPr>
            <p:grpSpPr>
              <a:xfrm>
                <a:off x="1691680" y="486916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36" name="Connecteur droit 80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7" name="Connecteur droit 81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8" name="Connecteur droit 82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9" name="Connecteur droit 83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0" name="Connecteur droit 84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41" name="Connecteur droit 85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8" name="Groupe 92"/>
              <p:cNvGrpSpPr/>
              <p:nvPr/>
            </p:nvGrpSpPr>
            <p:grpSpPr>
              <a:xfrm>
                <a:off x="395536" y="270892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30" name="Connecteur droit 88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1" name="Connecteur droit 89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2" name="Connecteur droit 90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3" name="Connecteur droit 91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4" name="Connecteur droit 92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35" name="Connecteur droit 93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419" name="Groupe 100"/>
              <p:cNvGrpSpPr/>
              <p:nvPr/>
            </p:nvGrpSpPr>
            <p:grpSpPr>
              <a:xfrm>
                <a:off x="1691680" y="548680"/>
                <a:ext cx="1575792" cy="1296144"/>
                <a:chOff x="3572272" y="1268760"/>
                <a:chExt cx="1575792" cy="1296144"/>
              </a:xfrm>
            </p:grpSpPr>
            <p:cxnSp>
              <p:nvCxnSpPr>
                <p:cNvPr id="424" name="Connecteur droit 96"/>
                <p:cNvCxnSpPr/>
                <p:nvPr/>
              </p:nvCxnSpPr>
              <p:spPr>
                <a:xfrm>
                  <a:off x="3923928" y="1268760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5" name="Connecteur droit 97"/>
                <p:cNvCxnSpPr/>
                <p:nvPr/>
              </p:nvCxnSpPr>
              <p:spPr>
                <a:xfrm>
                  <a:off x="3923928" y="2564904"/>
                  <a:ext cx="86409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6" name="Connecteur droit 98"/>
                <p:cNvCxnSpPr/>
                <p:nvPr/>
              </p:nvCxnSpPr>
              <p:spPr>
                <a:xfrm flipV="1">
                  <a:off x="4796408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7" name="Connecteur droit 99"/>
                <p:cNvCxnSpPr/>
                <p:nvPr/>
              </p:nvCxnSpPr>
              <p:spPr>
                <a:xfrm flipV="1">
                  <a:off x="3572272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8" name="Connecteur droit 100"/>
                <p:cNvCxnSpPr/>
                <p:nvPr/>
              </p:nvCxnSpPr>
              <p:spPr>
                <a:xfrm>
                  <a:off x="3572272" y="1916832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29" name="Connecteur droit 101"/>
                <p:cNvCxnSpPr/>
                <p:nvPr/>
              </p:nvCxnSpPr>
              <p:spPr>
                <a:xfrm>
                  <a:off x="4788024" y="1268760"/>
                  <a:ext cx="351656" cy="64807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</p:grpSp>
        <p:sp>
          <p:nvSpPr>
            <p:cNvPr id="602" name="Ellipse 220"/>
            <p:cNvSpPr/>
            <p:nvPr/>
          </p:nvSpPr>
          <p:spPr>
            <a:xfrm>
              <a:off x="5473232" y="3771174"/>
              <a:ext cx="1568927" cy="1494218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04" name="TextBox 603"/>
          <p:cNvSpPr txBox="1"/>
          <p:nvPr/>
        </p:nvSpPr>
        <p:spPr>
          <a:xfrm>
            <a:off x="150825" y="1630680"/>
            <a:ext cx="4182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e.g. hotspots using social channels on 2.4 GHz</a:t>
            </a:r>
          </a:p>
          <a:p>
            <a:r>
              <a:rPr lang="en-US" sz="1600" b="0" dirty="0" smtClean="0">
                <a:solidFill>
                  <a:schemeClr val="accent2"/>
                </a:solidFill>
              </a:rPr>
              <a:t>Channel 1	</a:t>
            </a:r>
            <a:r>
              <a:rPr lang="en-US" sz="1600" b="0" dirty="0" smtClean="0">
                <a:solidFill>
                  <a:srgbClr val="C00000"/>
                </a:solidFill>
              </a:rPr>
              <a:t>Channel 6	</a:t>
            </a:r>
            <a:r>
              <a:rPr lang="en-US" sz="1600" b="0" dirty="0" smtClean="0">
                <a:solidFill>
                  <a:srgbClr val="98B936"/>
                </a:solidFill>
              </a:rPr>
              <a:t>Channel 11</a:t>
            </a:r>
            <a:endParaRPr lang="en-GB" sz="1600" b="0" dirty="0">
              <a:solidFill>
                <a:srgbClr val="98B936"/>
              </a:solidFill>
            </a:endParaRPr>
          </a:p>
        </p:txBody>
      </p:sp>
      <p:sp>
        <p:nvSpPr>
          <p:cNvPr id="611" name="Ellipse 221"/>
          <p:cNvSpPr/>
          <p:nvPr/>
        </p:nvSpPr>
        <p:spPr>
          <a:xfrm>
            <a:off x="4333511" y="1730920"/>
            <a:ext cx="408335" cy="408335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ZoneTexte 222"/>
          <p:cNvSpPr txBox="1"/>
          <p:nvPr/>
        </p:nvSpPr>
        <p:spPr>
          <a:xfrm>
            <a:off x="4772326" y="1780103"/>
            <a:ext cx="3987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m</a:t>
            </a:r>
            <a:r>
              <a:rPr lang="en-US" sz="1400" b="0" dirty="0" smtClean="0"/>
              <a:t>inimum Rx sensitivity  / CCA threshold</a:t>
            </a:r>
          </a:p>
        </p:txBody>
      </p:sp>
      <p:sp>
        <p:nvSpPr>
          <p:cNvPr id="302" name="Content Placeholder 2"/>
          <p:cNvSpPr>
            <a:spLocks noGrp="1"/>
          </p:cNvSpPr>
          <p:nvPr>
            <p:ph idx="1"/>
          </p:nvPr>
        </p:nvSpPr>
        <p:spPr>
          <a:xfrm>
            <a:off x="3506198" y="2901247"/>
            <a:ext cx="5485402" cy="2240280"/>
          </a:xfrm>
        </p:spPr>
        <p:txBody>
          <a:bodyPr/>
          <a:lstStyle/>
          <a:p>
            <a:pPr marL="180000" indent="-180000">
              <a:spcBef>
                <a:spcPts val="0"/>
              </a:spcBef>
            </a:pPr>
            <a:r>
              <a:rPr lang="en-US" sz="2000" b="0" dirty="0" smtClean="0"/>
              <a:t>Can consider each channel separately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0" dirty="0" smtClean="0"/>
              <a:t>e.g. </a:t>
            </a:r>
            <a:r>
              <a:rPr lang="en-US" sz="1800" b="0" dirty="0" smtClean="0">
                <a:solidFill>
                  <a:schemeClr val="accent6"/>
                </a:solidFill>
              </a:rPr>
              <a:t>Channel 1</a:t>
            </a:r>
            <a:r>
              <a:rPr lang="en-US" sz="1600" b="0" dirty="0" smtClean="0"/>
              <a:t/>
            </a:r>
            <a:br>
              <a:rPr lang="en-US" sz="1600" b="0" dirty="0" smtClean="0"/>
            </a:br>
            <a:endParaRPr lang="en-US" sz="1000" b="0" dirty="0" smtClean="0"/>
          </a:p>
          <a:p>
            <a:pPr marL="180000" indent="-180000">
              <a:spcBef>
                <a:spcPts val="0"/>
              </a:spcBef>
            </a:pPr>
            <a:r>
              <a:rPr lang="en-US" sz="2000" b="0" dirty="0" smtClean="0"/>
              <a:t>Frequency reuse occurs between non-overlapping parts of dashed circles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dirty="0"/>
              <a:t>i</a:t>
            </a:r>
            <a:r>
              <a:rPr lang="en-US" sz="1800" dirty="0" smtClean="0"/>
              <a:t>ndependent CCA processes in each circle</a:t>
            </a:r>
            <a:endParaRPr lang="en-US" sz="1800" b="0" dirty="0" smtClean="0"/>
          </a:p>
          <a:p>
            <a:pPr marL="580050" lvl="1" indent="-180000">
              <a:spcBef>
                <a:spcPts val="0"/>
              </a:spcBef>
            </a:pPr>
            <a:endParaRPr lang="en-US" sz="1600" b="0" dirty="0" smtClean="0"/>
          </a:p>
          <a:p>
            <a:pPr marL="180000" indent="-180000">
              <a:spcBef>
                <a:spcPts val="0"/>
              </a:spcBef>
            </a:pPr>
            <a:r>
              <a:rPr lang="en-US" sz="2000" b="0" dirty="0" smtClean="0"/>
              <a:t>STAs at cell edge operate at relatively high MCS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dirty="0"/>
              <a:t>s</a:t>
            </a:r>
            <a:r>
              <a:rPr lang="en-US" sz="1800" dirty="0" smtClean="0"/>
              <a:t>ince cell edge well inside dashed circle (= MCS 0)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1" dirty="0"/>
              <a:t>g</a:t>
            </a:r>
            <a:r>
              <a:rPr lang="en-US" sz="1800" b="1" dirty="0" smtClean="0"/>
              <a:t>ood robustness at cell edge</a:t>
            </a:r>
          </a:p>
          <a:p>
            <a:pPr marL="580050" lvl="1" indent="-180000">
              <a:spcBef>
                <a:spcPts val="0"/>
              </a:spcBef>
            </a:pPr>
            <a:endParaRPr lang="en-US" sz="1800" dirty="0" smtClean="0"/>
          </a:p>
        </p:txBody>
      </p:sp>
      <p:sp>
        <p:nvSpPr>
          <p:cNvPr id="195" name="Ellipse 220"/>
          <p:cNvSpPr/>
          <p:nvPr/>
        </p:nvSpPr>
        <p:spPr>
          <a:xfrm>
            <a:off x="373378" y="2982533"/>
            <a:ext cx="1314639" cy="1252038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7" name="Ellipse 220"/>
          <p:cNvSpPr/>
          <p:nvPr/>
        </p:nvSpPr>
        <p:spPr>
          <a:xfrm>
            <a:off x="1614131" y="2971800"/>
            <a:ext cx="1314639" cy="1252038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48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Illustration of hotspots with frequency reuse =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604" name="TextBox 603"/>
          <p:cNvSpPr txBox="1"/>
          <p:nvPr/>
        </p:nvSpPr>
        <p:spPr>
          <a:xfrm>
            <a:off x="150825" y="1645920"/>
            <a:ext cx="4182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e.g. hotspots using social channels on 2.4 GHz</a:t>
            </a:r>
          </a:p>
          <a:p>
            <a:r>
              <a:rPr lang="en-US" sz="1600" b="0" dirty="0" smtClean="0">
                <a:solidFill>
                  <a:schemeClr val="accent2"/>
                </a:solidFill>
              </a:rPr>
              <a:t>Channel 1</a:t>
            </a:r>
            <a:endParaRPr lang="en-US" sz="1600" b="0" dirty="0" smtClean="0"/>
          </a:p>
        </p:txBody>
      </p:sp>
      <p:sp>
        <p:nvSpPr>
          <p:cNvPr id="122" name="Content Placeholder 2"/>
          <p:cNvSpPr txBox="1">
            <a:spLocks/>
          </p:cNvSpPr>
          <p:nvPr/>
        </p:nvSpPr>
        <p:spPr bwMode="auto">
          <a:xfrm>
            <a:off x="3657600" y="2255520"/>
            <a:ext cx="5318634" cy="174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0"/>
              </a:spcBef>
            </a:pPr>
            <a:r>
              <a:rPr lang="en-US" sz="2000" b="0" kern="0" dirty="0" smtClean="0"/>
              <a:t>Wider system bandwidth and/or reduced interference with other networks (operating on different channels) are possible</a:t>
            </a:r>
          </a:p>
          <a:p>
            <a:pPr marL="180000" indent="-180000">
              <a:spcBef>
                <a:spcPts val="0"/>
              </a:spcBef>
            </a:pPr>
            <a:endParaRPr lang="en-US" sz="2000" b="0" kern="0" dirty="0"/>
          </a:p>
          <a:p>
            <a:pPr marL="180000" indent="-180000">
              <a:spcBef>
                <a:spcPts val="0"/>
              </a:spcBef>
            </a:pPr>
            <a:r>
              <a:rPr lang="en-US" sz="2000" b="0" kern="0" dirty="0" smtClean="0"/>
              <a:t>To enable effective frequency reuse (non-overlapping dashed circles), STAs at cell edge will operate close to MCS 0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0" kern="0" dirty="0"/>
              <a:t>e</a:t>
            </a:r>
            <a:r>
              <a:rPr lang="en-US" sz="1800" b="0" kern="0" dirty="0" smtClean="0"/>
              <a:t>.g. through reduction of </a:t>
            </a:r>
            <a:r>
              <a:rPr lang="en-US" sz="1800" b="0" kern="0" dirty="0" err="1" smtClean="0"/>
              <a:t>Tx</a:t>
            </a:r>
            <a:r>
              <a:rPr lang="en-US" sz="1800" b="0" kern="0" dirty="0" smtClean="0"/>
              <a:t> power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0" kern="0" dirty="0"/>
              <a:t>l</a:t>
            </a:r>
            <a:r>
              <a:rPr lang="en-US" sz="1800" b="0" kern="0" dirty="0" smtClean="0"/>
              <a:t>eads to poor robustness at cell edge</a:t>
            </a:r>
          </a:p>
          <a:p>
            <a:pPr marL="580050" lvl="1" indent="-180000">
              <a:spcBef>
                <a:spcPts val="0"/>
              </a:spcBef>
            </a:pPr>
            <a:endParaRPr lang="en-US" sz="1600" b="0" kern="0" dirty="0"/>
          </a:p>
          <a:p>
            <a:pPr marL="180000" indent="-180000">
              <a:spcBef>
                <a:spcPts val="0"/>
              </a:spcBef>
            </a:pPr>
            <a:r>
              <a:rPr lang="en-US" sz="2000" b="0" kern="0" dirty="0" smtClean="0"/>
              <a:t>May be a target approach for new techniques that can mitigate this </a:t>
            </a:r>
            <a:r>
              <a:rPr lang="en-US" sz="2000" b="0" kern="0" dirty="0" smtClean="0"/>
              <a:t>issue</a:t>
            </a:r>
          </a:p>
          <a:p>
            <a:pPr marL="580050" lvl="1" indent="-180000">
              <a:spcBef>
                <a:spcPts val="0"/>
              </a:spcBef>
            </a:pPr>
            <a:r>
              <a:rPr lang="en-US" sz="1800" b="0" kern="0" dirty="0"/>
              <a:t>e</a:t>
            </a:r>
            <a:r>
              <a:rPr lang="en-US" sz="1800" b="0" kern="0" dirty="0" smtClean="0"/>
              <a:t>ach frequency reuse scheme may imply a different technical solution</a:t>
            </a:r>
            <a:endParaRPr lang="en-US" sz="1800" b="0" kern="0" dirty="0" smtClean="0"/>
          </a:p>
        </p:txBody>
      </p:sp>
      <p:sp>
        <p:nvSpPr>
          <p:cNvPr id="123" name="Ellipse 221"/>
          <p:cNvSpPr/>
          <p:nvPr/>
        </p:nvSpPr>
        <p:spPr>
          <a:xfrm>
            <a:off x="4333511" y="1730920"/>
            <a:ext cx="408335" cy="408335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ZoneTexte 222"/>
          <p:cNvSpPr txBox="1"/>
          <p:nvPr/>
        </p:nvSpPr>
        <p:spPr>
          <a:xfrm>
            <a:off x="4772326" y="1780103"/>
            <a:ext cx="3987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m</a:t>
            </a:r>
            <a:r>
              <a:rPr lang="en-US" sz="1400" b="0" dirty="0" smtClean="0"/>
              <a:t>inimum Rx sensitivity  / CCA threshold</a:t>
            </a:r>
          </a:p>
        </p:txBody>
      </p:sp>
      <p:grpSp>
        <p:nvGrpSpPr>
          <p:cNvPr id="284" name="Groupe 118"/>
          <p:cNvGrpSpPr/>
          <p:nvPr/>
        </p:nvGrpSpPr>
        <p:grpSpPr>
          <a:xfrm>
            <a:off x="45721" y="3169920"/>
            <a:ext cx="3303787" cy="2611815"/>
            <a:chOff x="395536" y="548680"/>
            <a:chExt cx="6768752" cy="5616624"/>
          </a:xfrm>
        </p:grpSpPr>
        <p:grpSp>
          <p:nvGrpSpPr>
            <p:cNvPr id="285" name="Groupe 14"/>
            <p:cNvGrpSpPr/>
            <p:nvPr/>
          </p:nvGrpSpPr>
          <p:grpSpPr>
            <a:xfrm>
              <a:off x="2996208" y="2708920"/>
              <a:ext cx="1575792" cy="1296144"/>
              <a:chOff x="3572272" y="1268760"/>
              <a:chExt cx="1575792" cy="1296144"/>
            </a:xfrm>
          </p:grpSpPr>
          <p:cxnSp>
            <p:nvCxnSpPr>
              <p:cNvPr id="371" name="Connecteur droit 4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2" name="Connecteur droit 5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3" name="Connecteur droit 6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4" name="Connecteur droit 7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5" name="Connecteur droit 8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6" name="Connecteur droit 9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86" name="Groupe 15"/>
            <p:cNvGrpSpPr/>
            <p:nvPr/>
          </p:nvGrpSpPr>
          <p:grpSpPr>
            <a:xfrm>
              <a:off x="4292352" y="3429000"/>
              <a:ext cx="1575792" cy="1296144"/>
              <a:chOff x="3572272" y="1268760"/>
              <a:chExt cx="1575792" cy="1296144"/>
            </a:xfrm>
          </p:grpSpPr>
          <p:cxnSp>
            <p:nvCxnSpPr>
              <p:cNvPr id="365" name="Connecteur droit 11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6" name="Connecteur droit 12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7" name="Connecteur droit 13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8" name="Connecteur droit 14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9" name="Connecteur droit 15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70" name="Connecteur droit 16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87" name="Groupe 22"/>
            <p:cNvGrpSpPr/>
            <p:nvPr/>
          </p:nvGrpSpPr>
          <p:grpSpPr>
            <a:xfrm>
              <a:off x="2987824" y="1268760"/>
              <a:ext cx="1575792" cy="1296144"/>
              <a:chOff x="3572272" y="1268760"/>
              <a:chExt cx="1575792" cy="1296144"/>
            </a:xfrm>
          </p:grpSpPr>
          <p:cxnSp>
            <p:nvCxnSpPr>
              <p:cNvPr id="359" name="Connecteur droit 18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0" name="Connecteur droit 19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1" name="Connecteur droit 20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2" name="Connecteur droit 21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3" name="Connecteur droit 22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64" name="Connecteur droit 23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88" name="Groupe 29"/>
            <p:cNvGrpSpPr/>
            <p:nvPr/>
          </p:nvGrpSpPr>
          <p:grpSpPr>
            <a:xfrm>
              <a:off x="1691680" y="3429000"/>
              <a:ext cx="1575792" cy="1296144"/>
              <a:chOff x="3572272" y="1268760"/>
              <a:chExt cx="1575792" cy="1296144"/>
            </a:xfrm>
          </p:grpSpPr>
          <p:cxnSp>
            <p:nvCxnSpPr>
              <p:cNvPr id="353" name="Connecteur droit 25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4" name="Connecteur droit 26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5" name="Connecteur droit 27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6" name="Connecteur droit 28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7" name="Connecteur droit 29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8" name="Connecteur droit 30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89" name="Groupe 36"/>
            <p:cNvGrpSpPr/>
            <p:nvPr/>
          </p:nvGrpSpPr>
          <p:grpSpPr>
            <a:xfrm>
              <a:off x="2996208" y="4149080"/>
              <a:ext cx="1575792" cy="1296144"/>
              <a:chOff x="3572272" y="1268760"/>
              <a:chExt cx="1575792" cy="1296144"/>
            </a:xfrm>
          </p:grpSpPr>
          <p:cxnSp>
            <p:nvCxnSpPr>
              <p:cNvPr id="347" name="Connecteur droit 32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8" name="Connecteur droit 33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9" name="Connecteur droit 34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0" name="Connecteur droit 35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1" name="Connecteur droit 36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52" name="Connecteur droit 37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0" name="Groupe 43"/>
            <p:cNvGrpSpPr/>
            <p:nvPr/>
          </p:nvGrpSpPr>
          <p:grpSpPr>
            <a:xfrm>
              <a:off x="4292352" y="1988840"/>
              <a:ext cx="1575792" cy="1296144"/>
              <a:chOff x="3572272" y="1268760"/>
              <a:chExt cx="1575792" cy="1296144"/>
            </a:xfrm>
          </p:grpSpPr>
          <p:cxnSp>
            <p:nvCxnSpPr>
              <p:cNvPr id="341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2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3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4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5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6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1" name="Groupe 50"/>
            <p:cNvGrpSpPr/>
            <p:nvPr/>
          </p:nvGrpSpPr>
          <p:grpSpPr>
            <a:xfrm>
              <a:off x="1691680" y="1988840"/>
              <a:ext cx="1575792" cy="1296144"/>
              <a:chOff x="3572272" y="1268760"/>
              <a:chExt cx="1575792" cy="1296144"/>
            </a:xfrm>
          </p:grpSpPr>
          <p:cxnSp>
            <p:nvCxnSpPr>
              <p:cNvPr id="335" name="Connecteur droit 46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6" name="Connecteur droit 47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7" name="Connecteur droit 48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8" name="Connecteur droit 49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9" name="Connecteur droit 50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40" name="Connecteur droit 51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2" name="Groupe 60"/>
            <p:cNvGrpSpPr/>
            <p:nvPr/>
          </p:nvGrpSpPr>
          <p:grpSpPr>
            <a:xfrm>
              <a:off x="4292352" y="548680"/>
              <a:ext cx="1575792" cy="1296144"/>
              <a:chOff x="3572272" y="1268760"/>
              <a:chExt cx="1575792" cy="1296144"/>
            </a:xfrm>
          </p:grpSpPr>
          <p:cxnSp>
            <p:nvCxnSpPr>
              <p:cNvPr id="329" name="Connecteur droit 56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0" name="Connecteur droit 57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1" name="Connecteur droit 58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2" name="Connecteur droit 59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3" name="Connecteur droit 60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34" name="Connecteur droit 61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3" name="Groupe 68"/>
            <p:cNvGrpSpPr/>
            <p:nvPr/>
          </p:nvGrpSpPr>
          <p:grpSpPr>
            <a:xfrm>
              <a:off x="5588496" y="2708920"/>
              <a:ext cx="1575792" cy="1296144"/>
              <a:chOff x="3572272" y="1268760"/>
              <a:chExt cx="1575792" cy="1296144"/>
            </a:xfrm>
          </p:grpSpPr>
          <p:cxnSp>
            <p:nvCxnSpPr>
              <p:cNvPr id="323" name="Connecteur droit 64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4" name="Connecteur droit 65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5" name="Connecteur droit 66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6" name="Connecteur droit 67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7" name="Connecteur droit 68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8" name="Connecteur droit 69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4" name="Groupe 76"/>
            <p:cNvGrpSpPr/>
            <p:nvPr/>
          </p:nvGrpSpPr>
          <p:grpSpPr>
            <a:xfrm>
              <a:off x="4283968" y="4797152"/>
              <a:ext cx="1575792" cy="1296144"/>
              <a:chOff x="3572272" y="1268760"/>
              <a:chExt cx="1575792" cy="1296144"/>
            </a:xfrm>
          </p:grpSpPr>
          <p:cxnSp>
            <p:nvCxnSpPr>
              <p:cNvPr id="317" name="Connecteur droit 72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8" name="Connecteur droit 73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9" name="Connecteur droit 74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0" name="Connecteur droit 75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1" name="Connecteur droit 76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22" name="Connecteur droit 77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5" name="Groupe 84"/>
            <p:cNvGrpSpPr/>
            <p:nvPr/>
          </p:nvGrpSpPr>
          <p:grpSpPr>
            <a:xfrm>
              <a:off x="1691680" y="4869160"/>
              <a:ext cx="1575792" cy="1296144"/>
              <a:chOff x="3572272" y="1268760"/>
              <a:chExt cx="1575792" cy="1296144"/>
            </a:xfrm>
          </p:grpSpPr>
          <p:cxnSp>
            <p:nvCxnSpPr>
              <p:cNvPr id="311" name="Connecteur droit 80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2" name="Connecteur droit 81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3" name="Connecteur droit 82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4" name="Connecteur droit 83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5" name="Connecteur droit 84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6" name="Connecteur droit 85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6" name="Groupe 92"/>
            <p:cNvGrpSpPr/>
            <p:nvPr/>
          </p:nvGrpSpPr>
          <p:grpSpPr>
            <a:xfrm>
              <a:off x="395536" y="2708920"/>
              <a:ext cx="1575792" cy="1296144"/>
              <a:chOff x="3572272" y="1268760"/>
              <a:chExt cx="1575792" cy="1296144"/>
            </a:xfrm>
          </p:grpSpPr>
          <p:cxnSp>
            <p:nvCxnSpPr>
              <p:cNvPr id="305" name="Connecteur droit 88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6" name="Connecteur droit 89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7" name="Connecteur droit 90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8" name="Connecteur droit 91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9" name="Connecteur droit 92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10" name="Connecteur droit 93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  <p:grpSp>
          <p:nvGrpSpPr>
            <p:cNvPr id="297" name="Groupe 100"/>
            <p:cNvGrpSpPr/>
            <p:nvPr/>
          </p:nvGrpSpPr>
          <p:grpSpPr>
            <a:xfrm>
              <a:off x="1691680" y="548680"/>
              <a:ext cx="1575792" cy="1296144"/>
              <a:chOff x="3572272" y="1268760"/>
              <a:chExt cx="1575792" cy="1296144"/>
            </a:xfrm>
          </p:grpSpPr>
          <p:cxnSp>
            <p:nvCxnSpPr>
              <p:cNvPr id="299" name="Connecteur droit 96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0" name="Connecteur droit 97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1" name="Connecteur droit 98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2" name="Connecteur droit 99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3" name="Connecteur droit 100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  <p:cxnSp>
            <p:nvCxnSpPr>
              <p:cNvPr id="304" name="Connecteur droit 101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/>
                </a:solidFill>
                <a:prstDash val="solid"/>
              </a:ln>
              <a:effectLst/>
            </p:spPr>
          </p:cxnSp>
        </p:grpSp>
      </p:grpSp>
      <p:sp>
        <p:nvSpPr>
          <p:cNvPr id="233" name="Ellipse 220"/>
          <p:cNvSpPr/>
          <p:nvPr/>
        </p:nvSpPr>
        <p:spPr>
          <a:xfrm>
            <a:off x="1264395" y="4072208"/>
            <a:ext cx="901602" cy="858670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5" name="Ellipse 220"/>
          <p:cNvSpPr/>
          <p:nvPr/>
        </p:nvSpPr>
        <p:spPr>
          <a:xfrm>
            <a:off x="623976" y="3723291"/>
            <a:ext cx="901602" cy="858670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6" name="Ellipse 220"/>
          <p:cNvSpPr/>
          <p:nvPr/>
        </p:nvSpPr>
        <p:spPr>
          <a:xfrm>
            <a:off x="1879453" y="3721555"/>
            <a:ext cx="901602" cy="858670"/>
          </a:xfrm>
          <a:prstGeom prst="ellipse">
            <a:avLst/>
          </a:prstGeom>
          <a:noFill/>
          <a:ln w="25400" cap="flat" cmpd="sng" algn="ctr">
            <a:solidFill>
              <a:srgbClr val="4F81BD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085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dirty="0" smtClean="0"/>
              <a:t>Considerations on traffic models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554480"/>
            <a:ext cx="8686800" cy="4495800"/>
          </a:xfrm>
        </p:spPr>
        <p:txBody>
          <a:bodyPr/>
          <a:lstStyle/>
          <a:p>
            <a:pPr marL="857250" lvl="2" indent="0">
              <a:buNone/>
            </a:pPr>
            <a:endParaRPr lang="en-US" sz="1400" dirty="0" smtClean="0"/>
          </a:p>
          <a:p>
            <a:r>
              <a:rPr lang="en-US" sz="2000" b="0" dirty="0" smtClean="0"/>
              <a:t>Appropriate traffic models </a:t>
            </a:r>
            <a:r>
              <a:rPr lang="en-US" sz="2000" b="0" dirty="0" smtClean="0"/>
              <a:t>may be considered for </a:t>
            </a:r>
            <a:r>
              <a:rPr lang="en-US" sz="2000" b="0" dirty="0" smtClean="0"/>
              <a:t>each usage model (layer</a:t>
            </a:r>
            <a:r>
              <a:rPr lang="en-US" sz="2000" b="0" dirty="0" smtClean="0"/>
              <a:t>)</a:t>
            </a:r>
            <a:endParaRPr lang="en-US" sz="2000" b="0" dirty="0" smtClean="0"/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specially to appropriately model OBSS interference</a:t>
            </a:r>
            <a:endParaRPr lang="en-US" sz="1800" b="0" dirty="0" smtClean="0"/>
          </a:p>
          <a:p>
            <a:r>
              <a:rPr lang="en-US" sz="2000" b="0" dirty="0" smtClean="0"/>
              <a:t>For offload usages, </a:t>
            </a:r>
            <a:r>
              <a:rPr lang="en-US" sz="2000" b="0" dirty="0" smtClean="0"/>
              <a:t>the approach of 3GPP may be reused</a:t>
            </a:r>
            <a:endParaRPr lang="en-US" sz="2000" b="0" dirty="0" smtClean="0"/>
          </a:p>
          <a:p>
            <a:pPr lvl="1"/>
            <a:r>
              <a:rPr lang="en-US" sz="1800" dirty="0" smtClean="0"/>
              <a:t>full </a:t>
            </a:r>
            <a:r>
              <a:rPr lang="en-US" sz="1800" dirty="0" smtClean="0"/>
              <a:t>buffer (simplicity) and non-full buffer (realism</a:t>
            </a:r>
            <a:r>
              <a:rPr lang="en-US" sz="1800" dirty="0" smtClean="0"/>
              <a:t>) – TR36.814 [2]</a:t>
            </a:r>
            <a:endParaRPr lang="en-US" sz="1800" dirty="0" smtClean="0"/>
          </a:p>
          <a:p>
            <a:r>
              <a:rPr lang="en-US" sz="2000" b="0" dirty="0" smtClean="0"/>
              <a:t>Other </a:t>
            </a:r>
            <a:r>
              <a:rPr lang="en-US" sz="2000" b="0" dirty="0" smtClean="0"/>
              <a:t>usage models may </a:t>
            </a:r>
            <a:r>
              <a:rPr lang="en-US" sz="2000" b="0" dirty="0" smtClean="0"/>
              <a:t>have specific characteristics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.g. fixed-bandwidth RTP stream for wireless display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.g. high prevalence of management frames for D2D discovery and idle STAs</a:t>
            </a:r>
          </a:p>
          <a:p>
            <a:pPr lvl="1"/>
            <a:endParaRPr lang="en-US" sz="1800" dirty="0"/>
          </a:p>
          <a:p>
            <a:r>
              <a:rPr lang="en-US" sz="2000" b="0" dirty="0" smtClean="0"/>
              <a:t>Some usage models may be modeled with a specific traffic mix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specially to model impact of multiplexing mixed traffic from different users on </a:t>
            </a:r>
            <a:r>
              <a:rPr lang="en-US" sz="1800" dirty="0" smtClean="0"/>
              <a:t>intra-BSS MAC efficiency</a:t>
            </a:r>
          </a:p>
          <a:p>
            <a:r>
              <a:rPr lang="en-US" sz="2000" b="0" dirty="0" smtClean="0"/>
              <a:t>For example, hotspot traffic may typically comprise a mix of large packets (web, video, </a:t>
            </a:r>
            <a:r>
              <a:rPr lang="en-US" sz="2000" b="0" dirty="0" err="1" smtClean="0"/>
              <a:t>etc</a:t>
            </a:r>
            <a:r>
              <a:rPr lang="en-US" sz="2000" b="0" dirty="0" smtClean="0"/>
              <a:t>) and also small packets (ACKs, </a:t>
            </a:r>
            <a:r>
              <a:rPr lang="en-US" sz="2000" b="0" dirty="0" err="1" smtClean="0"/>
              <a:t>etc</a:t>
            </a:r>
            <a:r>
              <a:rPr lang="en-US" sz="2000" b="0" dirty="0" smtClean="0"/>
              <a:t>)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045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55320"/>
            <a:ext cx="8458200" cy="1066800"/>
          </a:xfrm>
        </p:spPr>
        <p:txBody>
          <a:bodyPr/>
          <a:lstStyle/>
          <a:p>
            <a:r>
              <a:rPr lang="en-US" dirty="0" smtClean="0"/>
              <a:t>Evaluation metrics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495800"/>
          </a:xfrm>
        </p:spPr>
        <p:txBody>
          <a:bodyPr/>
          <a:lstStyle/>
          <a:p>
            <a:r>
              <a:rPr lang="en-US" sz="2000" b="0" dirty="0" smtClean="0"/>
              <a:t>For system-level evaluation of regular grid ESS networks (e.g. hotspots), the classical metrics used by 3GPP may be considered:</a:t>
            </a:r>
          </a:p>
          <a:p>
            <a:pPr lvl="1"/>
            <a:r>
              <a:rPr lang="en-US" sz="1800" dirty="0" smtClean="0"/>
              <a:t>Cell edge (5%) and median (50%) throughput, aggregate capacity per cell</a:t>
            </a:r>
          </a:p>
          <a:p>
            <a:pPr lvl="1"/>
            <a:endParaRPr lang="en-US" sz="1400" dirty="0"/>
          </a:p>
          <a:p>
            <a:r>
              <a:rPr lang="en-US" sz="2000" b="0" dirty="0" smtClean="0"/>
              <a:t>For multi-layer (heterogeneous) and irregular networks, “area spectral efficiency” may </a:t>
            </a:r>
            <a:r>
              <a:rPr lang="en-US" sz="2000" b="0" dirty="0" smtClean="0"/>
              <a:t>also be a useful global </a:t>
            </a:r>
            <a:r>
              <a:rPr lang="en-US" sz="2000" b="0" dirty="0" smtClean="0"/>
              <a:t>metric</a:t>
            </a:r>
          </a:p>
          <a:p>
            <a:endParaRPr lang="en-US" sz="2000" b="0" dirty="0"/>
          </a:p>
          <a:p>
            <a:r>
              <a:rPr lang="en-US" sz="2000" b="0" dirty="0" smtClean="0"/>
              <a:t>In certain scenarios, we imagine other metrics may also be valuable to evaluate in the context of specific user requirements, e.g.</a:t>
            </a:r>
          </a:p>
          <a:p>
            <a:pPr lvl="1"/>
            <a:r>
              <a:rPr lang="en-US" sz="1800" dirty="0" smtClean="0"/>
              <a:t>For hotspots at a train station, how many users can simultaneously achieve at least a minimum throughput (e.g. 2 – 5 Mbps)</a:t>
            </a:r>
          </a:p>
          <a:p>
            <a:pPr lvl="2"/>
            <a:r>
              <a:rPr lang="en-US" sz="1600" dirty="0" smtClean="0"/>
              <a:t>correlating to satisfactory </a:t>
            </a:r>
            <a:r>
              <a:rPr lang="en-US" sz="1600" dirty="0" err="1" smtClean="0"/>
              <a:t>QoE</a:t>
            </a:r>
            <a:r>
              <a:rPr lang="en-US" sz="1600" dirty="0" smtClean="0"/>
              <a:t> for most mobile usages</a:t>
            </a:r>
          </a:p>
          <a:p>
            <a:pPr lvl="1"/>
            <a:r>
              <a:rPr lang="en-US" sz="1800" b="0" dirty="0" smtClean="0"/>
              <a:t>For wireless display at </a:t>
            </a:r>
            <a:r>
              <a:rPr lang="en-US" sz="1800" dirty="0" smtClean="0"/>
              <a:t>desk booths in enterprise, how many such connections can coexist in an office without adversely the corporate intranet ESS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0804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55320"/>
            <a:ext cx="8458200" cy="1066800"/>
          </a:xfrm>
        </p:spPr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21920" y="1645920"/>
            <a:ext cx="8839200" cy="4495800"/>
          </a:xfrm>
        </p:spPr>
        <p:txBody>
          <a:bodyPr/>
          <a:lstStyle/>
          <a:p>
            <a:r>
              <a:rPr lang="en-US" sz="2000" b="0" dirty="0" smtClean="0"/>
              <a:t>A layered approach to defining key scenarios may help to achieve consistency in evaluation methodologies while allowing appropriate balance between real-world accuracy and simulation complexity</a:t>
            </a:r>
          </a:p>
          <a:p>
            <a:pPr marL="0" indent="0">
              <a:buNone/>
            </a:pPr>
            <a:endParaRPr lang="en-US" sz="2000" b="0" dirty="0" smtClean="0"/>
          </a:p>
          <a:p>
            <a:r>
              <a:rPr lang="en-US" sz="2000" b="0" dirty="0" smtClean="0"/>
              <a:t>Dynamic and static channel assignment schemes may both be appropriate</a:t>
            </a:r>
          </a:p>
          <a:p>
            <a:pPr lvl="1"/>
            <a:r>
              <a:rPr lang="en-US" sz="1800" dirty="0" smtClean="0"/>
              <a:t>For static case, we may consider frequency reuse = </a:t>
            </a:r>
            <a:r>
              <a:rPr lang="en-US" sz="1800" dirty="0" smtClean="0"/>
              <a:t>3 as well as 1 and/or others</a:t>
            </a:r>
            <a:endParaRPr lang="en-US" sz="1800" dirty="0" smtClean="0"/>
          </a:p>
          <a:p>
            <a:pPr marL="857250" lvl="2" indent="0">
              <a:buNone/>
            </a:pPr>
            <a:endParaRPr lang="en-US" sz="1600" dirty="0"/>
          </a:p>
          <a:p>
            <a:r>
              <a:rPr lang="en-US" sz="2000" b="0" dirty="0" smtClean="0"/>
              <a:t>Accurately modeling of interference and MAC efficiency may require consideration of appropriate non-full </a:t>
            </a:r>
            <a:r>
              <a:rPr lang="en-US" sz="2000" b="0" dirty="0" smtClean="0"/>
              <a:t>buffer and mixed traffic </a:t>
            </a:r>
            <a:r>
              <a:rPr lang="en-US" sz="2000" b="0" dirty="0" smtClean="0"/>
              <a:t>models</a:t>
            </a:r>
            <a:br>
              <a:rPr lang="en-US" sz="2000" b="0" dirty="0" smtClean="0"/>
            </a:br>
            <a:endParaRPr lang="en-US" sz="1800" dirty="0"/>
          </a:p>
          <a:p>
            <a:r>
              <a:rPr lang="en-US" sz="2000" b="0" dirty="0" smtClean="0"/>
              <a:t>Classical system-level evaluation metrics used by 3GPP may be candidates for evaluating single, regular-grid ESS networks</a:t>
            </a:r>
          </a:p>
          <a:p>
            <a:pPr lvl="1"/>
            <a:r>
              <a:rPr lang="en-US" sz="1800" dirty="0" smtClean="0"/>
              <a:t>Other metrics such as area throughput and scenario-specific metrics may also be considered</a:t>
            </a:r>
            <a:endParaRPr lang="en-US" sz="1800" b="0" dirty="0" smtClean="0"/>
          </a:p>
          <a:p>
            <a:pPr lvl="2"/>
            <a:endParaRPr lang="en-US" sz="1600" dirty="0" smtClean="0"/>
          </a:p>
          <a:p>
            <a:pPr lvl="1"/>
            <a:endParaRPr lang="en-US" sz="1800" dirty="0" smtClean="0"/>
          </a:p>
          <a:p>
            <a:pPr lvl="2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496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55320"/>
            <a:ext cx="84582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82000" cy="4495800"/>
          </a:xfrm>
        </p:spPr>
        <p:txBody>
          <a:bodyPr/>
          <a:lstStyle/>
          <a:p>
            <a:r>
              <a:rPr lang="en-US" sz="1800" dirty="0" smtClean="0"/>
              <a:t>[1] IEEE 802.11-13/0331r5 - L. </a:t>
            </a:r>
            <a:r>
              <a:rPr lang="en-US" sz="1800" dirty="0" err="1" smtClean="0"/>
              <a:t>Cariou</a:t>
            </a:r>
            <a:r>
              <a:rPr lang="en-US" sz="1800" dirty="0"/>
              <a:t> </a:t>
            </a:r>
            <a:r>
              <a:rPr lang="en-US" sz="1800" dirty="0" smtClean="0"/>
              <a:t>- “High-Efficiency WLAN”</a:t>
            </a:r>
          </a:p>
          <a:p>
            <a:r>
              <a:rPr lang="en-US" sz="1800" dirty="0" smtClean="0"/>
              <a:t>[2] 3GPP TR 36.814 v9.0.0 – “Further Advancements for E-UTRA physical layer aspects”</a:t>
            </a:r>
          </a:p>
          <a:p>
            <a:r>
              <a:rPr lang="en-US" sz="1800" dirty="0" smtClean="0"/>
              <a:t>IEEE 802.11-09/0161r2 – R. de </a:t>
            </a:r>
            <a:r>
              <a:rPr lang="en-US" sz="1800" dirty="0" err="1" smtClean="0"/>
              <a:t>Vegt</a:t>
            </a:r>
            <a:r>
              <a:rPr lang="en-US" sz="1800" dirty="0" smtClean="0"/>
              <a:t> – “802.11ac Usage Models Document”</a:t>
            </a:r>
          </a:p>
          <a:p>
            <a:r>
              <a:rPr lang="en-US" sz="1800" dirty="0" smtClean="0"/>
              <a:t>Aruba Networks white paper “WLAN RF Architecture Primer: Single-Channel and Adaptive Multi-Channel Models” </a:t>
            </a:r>
          </a:p>
          <a:p>
            <a:pPr marL="0" indent="0">
              <a:buNone/>
            </a:pPr>
            <a:endParaRPr lang="en-US" sz="18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2"/>
            <a:endParaRPr lang="en-US" sz="1200" dirty="0" smtClean="0"/>
          </a:p>
          <a:p>
            <a:pPr lvl="1"/>
            <a:endParaRPr lang="en-US" sz="14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615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r>
              <a:rPr lang="en-US" dirty="0" smtClean="0"/>
              <a:t>Appendix - Proposal of complete scenarios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13270"/>
              </p:ext>
            </p:extLst>
          </p:nvPr>
        </p:nvGraphicFramePr>
        <p:xfrm>
          <a:off x="91698" y="1599426"/>
          <a:ext cx="8915400" cy="4845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590800"/>
                <a:gridCol w="914400"/>
                <a:gridCol w="4419600"/>
              </a:tblGrid>
              <a:tr h="2842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Scenario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Usage model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Managed?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Topology layers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</a:tr>
              <a:tr h="217794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Urban outdoor</a:t>
                      </a:r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Offload to outdoor hotspots</a:t>
                      </a:r>
                      <a:endParaRPr lang="en-US" sz="1400" dirty="0" smtClean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</a:t>
                      </a:r>
                      <a:r>
                        <a:rPr lang="en-US" sz="1400" dirty="0" smtClean="0"/>
                        <a:t>25,000m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in grid, 2-4 SPs, 50-100</a:t>
                      </a:r>
                      <a:r>
                        <a:rPr lang="en-US" sz="1400" baseline="0" dirty="0" smtClean="0"/>
                        <a:t> STAs/AP</a:t>
                      </a:r>
                    </a:p>
                  </a:txBody>
                  <a:tcPr marL="36000" marR="36000" marT="45713" marB="45713" anchor="ctr"/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Offload to Community Wi-Fi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Partial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AP/house randomly</a:t>
                      </a:r>
                      <a:r>
                        <a:rPr lang="en-US" sz="1400" baseline="0" dirty="0" smtClean="0"/>
                        <a:t> located, 1-5 STAs/AP</a:t>
                      </a:r>
                      <a:endParaRPr lang="en-GB" sz="140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D2D discovery (smart city, </a:t>
                      </a:r>
                      <a:r>
                        <a:rPr lang="en-US" sz="1400" dirty="0" err="1" smtClean="0"/>
                        <a:t>etc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/100-10,000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, 50-100</a:t>
                      </a:r>
                      <a:r>
                        <a:rPr lang="en-US" sz="1400" baseline="0" dirty="0" smtClean="0"/>
                        <a:t> STAs/</a:t>
                      </a:r>
                      <a:r>
                        <a:rPr lang="en-US" sz="1400" dirty="0" smtClean="0"/>
                        <a:t>2,500m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370256">
                <a:tc rowSpan="3">
                  <a:txBody>
                    <a:bodyPr/>
                    <a:lstStyle/>
                    <a:p>
                      <a:r>
                        <a:rPr lang="en-US" sz="1400" baseline="0" dirty="0" smtClean="0"/>
                        <a:t>Station /  shopping mall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Offload to indoor hotspots (e.g. co-deployed with LTE </a:t>
                      </a:r>
                      <a:r>
                        <a:rPr lang="en-US" sz="1400" dirty="0" err="1" smtClean="0"/>
                        <a:t>picocell</a:t>
                      </a:r>
                      <a:r>
                        <a:rPr lang="en-US" sz="1400" dirty="0" smtClean="0"/>
                        <a:t>)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</a:t>
                      </a:r>
                      <a:r>
                        <a:rPr lang="en-US" sz="1400" dirty="0" smtClean="0"/>
                        <a:t>2,500m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 in</a:t>
                      </a:r>
                      <a:r>
                        <a:rPr lang="en-US" sz="1400" baseline="0" dirty="0" smtClean="0"/>
                        <a:t> grid</a:t>
                      </a:r>
                      <a:r>
                        <a:rPr lang="en-US" sz="1400" dirty="0" smtClean="0"/>
                        <a:t>, 2-4 SPs, 50-100</a:t>
                      </a:r>
                      <a:r>
                        <a:rPr lang="en-US" sz="1400" baseline="0" dirty="0" smtClean="0"/>
                        <a:t> STAs/AP</a:t>
                      </a: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Portal/offload to in-store AP</a:t>
                      </a:r>
                      <a:endParaRPr lang="en-US" sz="140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/625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 randomly</a:t>
                      </a:r>
                      <a:r>
                        <a:rPr lang="en-US" sz="1400" baseline="0" dirty="0" smtClean="0"/>
                        <a:t> located</a:t>
                      </a:r>
                      <a:r>
                        <a:rPr lang="en-US" sz="1400" dirty="0" smtClean="0"/>
                        <a:t>, 1-10</a:t>
                      </a:r>
                      <a:r>
                        <a:rPr lang="en-US" sz="1400" baseline="0" dirty="0" smtClean="0"/>
                        <a:t> STAs/AP</a:t>
                      </a: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D2D discovery</a:t>
                      </a:r>
                      <a:r>
                        <a:rPr lang="en-US" sz="1400" baseline="0" dirty="0" smtClean="0"/>
                        <a:t> (retail, </a:t>
                      </a:r>
                      <a:r>
                        <a:rPr lang="en-US" sz="1400" baseline="0" dirty="0" err="1" smtClean="0"/>
                        <a:t>etc</a:t>
                      </a:r>
                      <a:r>
                        <a:rPr lang="en-US" sz="1400" baseline="0" dirty="0" smtClean="0"/>
                        <a:t>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/100-1,000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, 50-100</a:t>
                      </a:r>
                      <a:r>
                        <a:rPr lang="en-US" sz="1400" baseline="0" dirty="0" smtClean="0"/>
                        <a:t> STAs/</a:t>
                      </a:r>
                      <a:r>
                        <a:rPr lang="en-US" sz="1400" dirty="0" smtClean="0"/>
                        <a:t>2,500m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</a:tr>
              <a:tr h="217794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Stadium / auditorium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Portal/offload</a:t>
                      </a:r>
                      <a:r>
                        <a:rPr lang="en-US" sz="1400" baseline="0" dirty="0" smtClean="0"/>
                        <a:t> to dense hotspots</a:t>
                      </a:r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/100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 in</a:t>
                      </a:r>
                      <a:r>
                        <a:rPr lang="en-US" sz="1400" baseline="0" dirty="0" smtClean="0"/>
                        <a:t> grid, 1 SP, 50-100 STAs/AP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17794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Cellular</a:t>
                      </a:r>
                      <a:r>
                        <a:rPr lang="en-US" sz="1400" baseline="0" dirty="0" smtClean="0"/>
                        <a:t> tethering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</a:t>
                      </a:r>
                      <a:r>
                        <a:rPr lang="en-US" sz="1400" baseline="0" dirty="0" smtClean="0"/>
                        <a:t>/50</a:t>
                      </a:r>
                      <a:r>
                        <a:rPr lang="en-US" sz="1400" dirty="0" smtClean="0"/>
                        <a:t>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  in</a:t>
                      </a:r>
                      <a:r>
                        <a:rPr lang="en-US" sz="1400" baseline="0" dirty="0" smtClean="0"/>
                        <a:t> grid, 1-3 STAs/AP</a:t>
                      </a:r>
                      <a:endParaRPr lang="en-GB" sz="1400" dirty="0" smtClean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17794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Home (dense apartments)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aseline="0" dirty="0" err="1" smtClean="0"/>
                        <a:t>VoD</a:t>
                      </a:r>
                      <a:r>
                        <a:rPr lang="en-US" sz="1400" baseline="0" dirty="0" smtClean="0"/>
                        <a:t>/IPTV and web (HGW)</a:t>
                      </a:r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1 AP/house randomly</a:t>
                      </a:r>
                      <a:r>
                        <a:rPr lang="en-US" sz="1400" baseline="0" dirty="0" smtClean="0"/>
                        <a:t> located, 10-50 STAs/AP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</a:tr>
              <a:tr h="30492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Wireless display (e.g.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STB-TV)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0-3 pairs/house, random AP</a:t>
                      </a:r>
                      <a:r>
                        <a:rPr lang="en-US" sz="1400" baseline="0" dirty="0" smtClean="0"/>
                        <a:t> location, STAs 2-10m from AP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217794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Enterprise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aseline="0" dirty="0" err="1" smtClean="0"/>
                        <a:t>SaaS</a:t>
                      </a:r>
                      <a:r>
                        <a:rPr lang="en-US" sz="1400" baseline="0" dirty="0" smtClean="0"/>
                        <a:t>, UCC, HD video conf.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AP/250m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0" dirty="0" smtClean="0"/>
                        <a:t> in grid, 1 SP (+1 neighbor), 20-50 STAs/AP </a:t>
                      </a:r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370256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Wireless display (desktop, projector) and storage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0-50 pairs/250m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, STAs</a:t>
                      </a:r>
                      <a:r>
                        <a:rPr lang="en-US" sz="1400" baseline="0" dirty="0" smtClean="0"/>
                        <a:t> 0.5-3m from AP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33490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Private</a:t>
                      </a:r>
                      <a:r>
                        <a:rPr lang="en-US" sz="1400" baseline="0" dirty="0" smtClean="0"/>
                        <a:t> APs (personal, neighbor)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1-5 APs/250m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0" dirty="0" smtClean="0"/>
                        <a:t> randomly located, 1-5 STAs/AP</a:t>
                      </a:r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69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391400" cy="4114800"/>
          </a:xfrm>
        </p:spPr>
        <p:txBody>
          <a:bodyPr/>
          <a:lstStyle/>
          <a:p>
            <a:r>
              <a:rPr lang="en-US" sz="2000" b="0" dirty="0" smtClean="0"/>
              <a:t>This document details some possible scenarios, evaluation methodologies and metrics for consideration by HEW SG in its efforts to develop PAR and 5C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09600" y="1615440"/>
            <a:ext cx="8077200" cy="3962400"/>
          </a:xfrm>
        </p:spPr>
        <p:txBody>
          <a:bodyPr/>
          <a:lstStyle/>
          <a:p>
            <a:r>
              <a:rPr lang="en-US" sz="2000" b="0" dirty="0" smtClean="0"/>
              <a:t>The motion in March meeting creating HEW SG was based on a </a:t>
            </a:r>
            <a:r>
              <a:rPr lang="en-US" sz="2000" b="0" dirty="0" err="1" smtClean="0"/>
              <a:t>strawpoll</a:t>
            </a:r>
            <a:r>
              <a:rPr lang="en-US" sz="2000" b="0" dirty="0" smtClean="0"/>
              <a:t> </a:t>
            </a:r>
            <a:r>
              <a:rPr lang="en-US" sz="2000" b="0" dirty="0" smtClean="0"/>
              <a:t>stating the following aim:</a:t>
            </a:r>
          </a:p>
          <a:p>
            <a:pPr lvl="1"/>
            <a:r>
              <a:rPr lang="en-US" sz="1800" b="0" dirty="0" smtClean="0"/>
              <a:t>to </a:t>
            </a:r>
            <a:r>
              <a:rPr lang="en-US" sz="1800" b="0" dirty="0"/>
              <a:t>enhance 802.11 PHY and MAC in 2.4 and 5GHz with a focus on: </a:t>
            </a:r>
          </a:p>
          <a:p>
            <a:pPr lvl="2"/>
            <a:r>
              <a:rPr lang="en-US" sz="1600" dirty="0"/>
              <a:t>Improving spectrum efficiency and area throughput</a:t>
            </a:r>
          </a:p>
          <a:p>
            <a:pPr lvl="2"/>
            <a:r>
              <a:rPr lang="en-US" sz="1600" dirty="0"/>
              <a:t>Improving real world performance in indoor and outdoor deployments</a:t>
            </a:r>
          </a:p>
          <a:p>
            <a:pPr lvl="3"/>
            <a:r>
              <a:rPr lang="en-US" sz="1400" dirty="0"/>
              <a:t>in the presence of interfering sources, dense heterogeneous networks</a:t>
            </a:r>
          </a:p>
          <a:p>
            <a:pPr lvl="3"/>
            <a:r>
              <a:rPr lang="en-US" sz="1400" dirty="0"/>
              <a:t>in moderate to heavy user loaded </a:t>
            </a:r>
            <a:r>
              <a:rPr lang="en-US" sz="1400" dirty="0" smtClean="0"/>
              <a:t>APs</a:t>
            </a:r>
          </a:p>
          <a:p>
            <a:pPr lvl="3"/>
            <a:endParaRPr lang="en-US" sz="2000" dirty="0">
              <a:ea typeface="+mn-ea"/>
              <a:cs typeface="+mn-cs"/>
            </a:endParaRPr>
          </a:p>
          <a:p>
            <a:r>
              <a:rPr lang="en-US" sz="2000" b="0" dirty="0" smtClean="0"/>
              <a:t>We presented in 13/0331r5 [1] some usage models and deployment scenarios, and identified key problems for HEW to solve corresponding to the above focus points</a:t>
            </a:r>
          </a:p>
          <a:p>
            <a:r>
              <a:rPr lang="en-US" sz="2000" b="0" dirty="0" smtClean="0"/>
              <a:t>In this document, we discuss some approaches  HEW SG may consider to develop full scenarios, methodologies and metrics</a:t>
            </a:r>
          </a:p>
          <a:p>
            <a:pPr lvl="1"/>
            <a:r>
              <a:rPr lang="en-US" sz="1800" dirty="0" smtClean="0"/>
              <a:t>to allow for efficient evaluation of proposed techniques – b</a:t>
            </a:r>
            <a:r>
              <a:rPr lang="en-US" sz="1800" b="0" dirty="0" smtClean="0"/>
              <a:t>alancing real-world accuracy and reasonable simulation complexity</a:t>
            </a:r>
            <a:endParaRPr lang="en-US" sz="14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862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Mapping usage models to evaluation scenarios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685800"/>
          </a:xfrm>
        </p:spPr>
        <p:txBody>
          <a:bodyPr/>
          <a:lstStyle/>
          <a:p>
            <a:r>
              <a:rPr lang="en-US" sz="2000" b="0" dirty="0" smtClean="0"/>
              <a:t>In [1] we proposed HEW focus on improving efficiency in three categories:</a:t>
            </a:r>
          </a:p>
          <a:p>
            <a:pPr lvl="1"/>
            <a:r>
              <a:rPr lang="en-US" sz="1800" dirty="0"/>
              <a:t>d</a:t>
            </a:r>
            <a:r>
              <a:rPr lang="en-US" sz="1800" dirty="0" smtClean="0"/>
              <a:t>ense networks with </a:t>
            </a:r>
            <a:r>
              <a:rPr lang="en-US" sz="1800" b="1" dirty="0" smtClean="0"/>
              <a:t>large no. of STAs</a:t>
            </a:r>
          </a:p>
          <a:p>
            <a:pPr lvl="1"/>
            <a:r>
              <a:rPr lang="en-US" sz="1800" dirty="0"/>
              <a:t>d</a:t>
            </a:r>
            <a:r>
              <a:rPr lang="en-US" sz="1800" b="0" dirty="0" smtClean="0"/>
              <a:t>ense heterogeneous networks with </a:t>
            </a:r>
            <a:r>
              <a:rPr lang="en-US" sz="1800" b="1" dirty="0" smtClean="0"/>
              <a:t>large no. of APs</a:t>
            </a:r>
          </a:p>
          <a:p>
            <a:pPr lvl="1"/>
            <a:r>
              <a:rPr lang="en-US" sz="1800" b="1" dirty="0"/>
              <a:t>o</a:t>
            </a:r>
            <a:r>
              <a:rPr lang="en-US" sz="1800" b="1" dirty="0" smtClean="0"/>
              <a:t>utdoor</a:t>
            </a:r>
            <a:r>
              <a:rPr lang="en-US" sz="1800" dirty="0" smtClean="0"/>
              <a:t> deployments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b="0" dirty="0" smtClean="0"/>
              <a:t>In the next slide we suggest five possible real-world scenarios for evaluation, comprising: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ombinations of key illustrative usage models that co-exist in these scenarios</a:t>
            </a:r>
          </a:p>
          <a:p>
            <a:pPr lvl="1"/>
            <a:r>
              <a:rPr lang="en-US" sz="1800" dirty="0"/>
              <a:t>m</a:t>
            </a:r>
            <a:r>
              <a:rPr lang="en-US" sz="1800" dirty="0" smtClean="0"/>
              <a:t>apping of these usage models to the above three categories</a:t>
            </a:r>
          </a:p>
          <a:p>
            <a:pPr lvl="1"/>
            <a:r>
              <a:rPr lang="en-US" sz="1800" dirty="0"/>
              <a:t>t</a:t>
            </a:r>
            <a:r>
              <a:rPr lang="en-US" sz="1800" dirty="0" smtClean="0"/>
              <a:t>he corresponding key issues for HEW to address</a:t>
            </a:r>
            <a:endParaRPr lang="en-US" sz="1800" dirty="0"/>
          </a:p>
          <a:p>
            <a:pPr lvl="2"/>
            <a:endParaRPr lang="en-US" sz="14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3581400"/>
            <a:ext cx="54102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110000"/>
              </a:lnSpc>
              <a:buFontTx/>
              <a:buAutoNum type="arabicPeriod"/>
            </a:pPr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35008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3581400"/>
            <a:ext cx="54102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110000"/>
              </a:lnSpc>
              <a:buFontTx/>
              <a:buAutoNum type="arabicPeriod"/>
            </a:pPr>
            <a:endParaRPr lang="en-US" sz="1600" b="0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99334"/>
              </p:ext>
            </p:extLst>
          </p:nvPr>
        </p:nvGraphicFramePr>
        <p:xfrm>
          <a:off x="103076" y="752095"/>
          <a:ext cx="8950656" cy="5680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924"/>
                <a:gridCol w="2590800"/>
                <a:gridCol w="914400"/>
                <a:gridCol w="990600"/>
                <a:gridCol w="914400"/>
                <a:gridCol w="838200"/>
                <a:gridCol w="1662332"/>
              </a:tblGrid>
              <a:tr h="39775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Scenario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Usage model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Managed?</a:t>
                      </a:r>
                      <a:endParaRPr lang="en-GB" sz="1400" b="1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/>
                        <a:t>Large no.</a:t>
                      </a:r>
                      <a:r>
                        <a:rPr lang="en-US" sz="1400" b="1" baseline="0" dirty="0" smtClean="0"/>
                        <a:t> of STAs</a:t>
                      </a:r>
                      <a:endParaRPr lang="en-US" sz="1400" b="1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/>
                        <a:t>Large no. of APs</a:t>
                      </a:r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/>
                        <a:t>Outdoor</a:t>
                      </a:r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Key issues for HEW</a:t>
                      </a:r>
                    </a:p>
                  </a:txBody>
                  <a:tcPr marL="36000" marR="36000" marT="45713" marB="45713" anchor="ctr"/>
                </a:tc>
              </a:tr>
              <a:tr h="280766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Urban outdoor</a:t>
                      </a:r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Offload to outdoor hotspots</a:t>
                      </a:r>
                      <a:endParaRPr lang="en-US" sz="1400" dirty="0" smtClean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285750" marR="0" lvl="1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OBSS interference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PHY</a:t>
                      </a:r>
                      <a:r>
                        <a:rPr lang="en-US" sz="1400" kern="0" baseline="0" dirty="0" smtClean="0"/>
                        <a:t> robustness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</a:t>
                      </a:r>
                      <a:r>
                        <a:rPr lang="en-US" sz="1400" kern="0" baseline="0" dirty="0" err="1" smtClean="0"/>
                        <a:t>Mgmt</a:t>
                      </a:r>
                      <a:r>
                        <a:rPr lang="en-US" sz="1400" kern="0" baseline="0" dirty="0" smtClean="0"/>
                        <a:t> </a:t>
                      </a:r>
                      <a:r>
                        <a:rPr lang="en-US" sz="1400" kern="0" dirty="0" smtClean="0"/>
                        <a:t>frame</a:t>
                      </a:r>
                      <a:r>
                        <a:rPr lang="en-US" sz="1400" kern="0" baseline="0" dirty="0" smtClean="0"/>
                        <a:t> o/h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User multiplexing</a:t>
                      </a:r>
                    </a:p>
                  </a:txBody>
                  <a:tcPr marL="36000" marR="36000" marT="45713" marB="45713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Offload to Community Wi-Fi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Partial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D2D discovery (smart cities,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etc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2400" kern="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lang="en-US" sz="1400" baseline="0" dirty="0" smtClean="0"/>
                        <a:t>Station /  shopping mall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Offload to indoor hotspots (e.g. co-deployed with LTE </a:t>
                      </a:r>
                      <a:r>
                        <a:rPr lang="en-US" sz="1400" dirty="0" err="1" smtClean="0"/>
                        <a:t>picocell</a:t>
                      </a:r>
                      <a:r>
                        <a:rPr lang="en-US" sz="1400" dirty="0" smtClean="0"/>
                        <a:t>)</a:t>
                      </a:r>
                      <a:endParaRPr lang="en-US" sz="1400" baseline="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OBSS interference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</a:t>
                      </a:r>
                      <a:r>
                        <a:rPr lang="en-US" sz="1400" kern="0" baseline="0" dirty="0" err="1" smtClean="0"/>
                        <a:t>Mgmt</a:t>
                      </a:r>
                      <a:r>
                        <a:rPr lang="en-US" sz="1400" kern="0" baseline="0" dirty="0" smtClean="0"/>
                        <a:t> </a:t>
                      </a:r>
                      <a:r>
                        <a:rPr lang="en-US" sz="1400" kern="0" dirty="0" smtClean="0"/>
                        <a:t>frame o/h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User multiplexing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Fairness and load balancing</a:t>
                      </a:r>
                      <a:endParaRPr lang="en-US" sz="1400" kern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131895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Portal/offload to in-store AP</a:t>
                      </a:r>
                      <a:endParaRPr lang="en-US" sz="1400" dirty="0" smtClean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2400" kern="0" baseline="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147149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D2D discovery</a:t>
                      </a:r>
                      <a:r>
                        <a:rPr lang="en-US" sz="1400" baseline="0" dirty="0" smtClean="0"/>
                        <a:t> (retail, </a:t>
                      </a:r>
                      <a:r>
                        <a:rPr lang="en-US" sz="1400" baseline="0" dirty="0" err="1" smtClean="0"/>
                        <a:t>etc</a:t>
                      </a:r>
                      <a:r>
                        <a:rPr lang="en-US" sz="1400" baseline="0" dirty="0" smtClean="0"/>
                        <a:t>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B w="12700" cmpd="sng">
                      <a:noFill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2400" kern="0" baseline="0" dirty="0" smtClean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280766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Stadium / auditorium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Portal/offload</a:t>
                      </a:r>
                      <a:r>
                        <a:rPr lang="en-US" sz="1400" baseline="0" dirty="0" smtClean="0"/>
                        <a:t> to dense hotspots</a:t>
                      </a:r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baseline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OBSS interference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baseline="0" dirty="0" smtClean="0"/>
                        <a:t>- User multiplexing</a:t>
                      </a:r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</a:tr>
              <a:tr h="280766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Cellular</a:t>
                      </a:r>
                      <a:r>
                        <a:rPr lang="en-US" sz="1400" baseline="0" dirty="0" smtClean="0"/>
                        <a:t> tethering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lnL w="12700" cmpd="sng">
                      <a:noFill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0" dirty="0" smtClean="0"/>
                    </a:p>
                  </a:txBody>
                  <a:tcPr marL="36000" marR="36000" marT="45713" marB="45713"/>
                </a:tc>
              </a:tr>
              <a:tr h="280766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Home (dense apartments)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aseline="0" dirty="0" smtClean="0"/>
                        <a:t>Offload to home gateway, IPTV</a:t>
                      </a:r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lnT w="12700" cmpd="sng">
                      <a:noFill/>
                    </a:lnT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OBSS interference</a:t>
                      </a: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</a:tr>
              <a:tr h="280766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Wireless display (STB</a:t>
                      </a:r>
                      <a:r>
                        <a:rPr lang="en-US" sz="1400" baseline="0" dirty="0" smtClean="0"/>
                        <a:t> to </a:t>
                      </a:r>
                      <a:r>
                        <a:rPr lang="en-US" sz="1400" dirty="0" smtClean="0"/>
                        <a:t>TV,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etc</a:t>
                      </a:r>
                      <a:r>
                        <a:rPr lang="en-US" sz="1400" baseline="0" dirty="0" smtClean="0"/>
                        <a:t>)</a:t>
                      </a:r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0" dirty="0" smtClean="0"/>
                    </a:p>
                  </a:txBody>
                  <a:tcPr marL="36000" marR="36000" marT="45713" marB="45713" anchor="ctr"/>
                </a:tc>
              </a:tr>
              <a:tr h="280766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Enterprise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aseline="0" dirty="0" err="1" smtClean="0"/>
                        <a:t>SaaS</a:t>
                      </a:r>
                      <a:r>
                        <a:rPr lang="en-US" sz="1400" baseline="0" dirty="0" smtClean="0"/>
                        <a:t>, UCC, HD video conference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Yes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OBSS interference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User multiplexing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0" dirty="0" smtClean="0"/>
                        <a:t>- Traffic prioritization</a:t>
                      </a:r>
                    </a:p>
                  </a:txBody>
                  <a:tcPr marL="36000" marR="36000" marT="45713" marB="45713" anchor="ctr"/>
                </a:tc>
              </a:tr>
              <a:tr h="397757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Wireless display (desktop, projector), storage and docking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08000" marR="0" lvl="1" indent="-108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0" dirty="0" smtClean="0"/>
                    </a:p>
                  </a:txBody>
                  <a:tcPr marL="36000" marR="36000" marT="45713" marB="45713" anchor="ctr"/>
                </a:tc>
              </a:tr>
              <a:tr h="468668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Private</a:t>
                      </a:r>
                      <a:r>
                        <a:rPr lang="en-US" sz="1400" baseline="0" dirty="0" smtClean="0"/>
                        <a:t> APs (personal, neighbor)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400" dirty="0" smtClean="0"/>
                        <a:t>No</a:t>
                      </a:r>
                      <a:endParaRPr lang="en-GB" sz="1400" dirty="0"/>
                    </a:p>
                  </a:txBody>
                  <a:tcPr marL="36000" marR="36000" marT="45713" marB="45713" anchor="ctr"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0" dirty="0" smtClean="0">
                          <a:sym typeface="Wingdings"/>
                        </a:rPr>
                        <a:t></a:t>
                      </a: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0" lvl="1" indent="-108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800" kern="0" dirty="0" smtClean="0"/>
                    </a:p>
                  </a:txBody>
                  <a:tcPr marL="36000" marR="36000" marT="45713" marB="45713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400" kern="0" dirty="0" smtClean="0"/>
                    </a:p>
                  </a:txBody>
                  <a:tcPr marL="36000" marR="36000" marT="45713" marB="4571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70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Considerations on scenarios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685800"/>
          </a:xfrm>
        </p:spPr>
        <p:txBody>
          <a:bodyPr/>
          <a:lstStyle/>
          <a:p>
            <a:r>
              <a:rPr lang="en-US" sz="2000" b="0" dirty="0" smtClean="0"/>
              <a:t>Each real-world scenario is formed from the </a:t>
            </a:r>
            <a:r>
              <a:rPr lang="en-US" sz="2000" dirty="0" smtClean="0"/>
              <a:t>layering</a:t>
            </a:r>
            <a:r>
              <a:rPr lang="en-US" sz="2000" b="0" dirty="0" smtClean="0"/>
              <a:t> of multiple (independent) networks corresponding to multiple usage models</a:t>
            </a:r>
          </a:p>
          <a:p>
            <a:pPr lvl="1"/>
            <a:r>
              <a:rPr lang="en-US" sz="1800" dirty="0"/>
              <a:t>m</a:t>
            </a:r>
            <a:r>
              <a:rPr lang="en-US" sz="1800" b="0" dirty="0" smtClean="0"/>
              <a:t>ultiple scenarios may be needed to efficiently and realistically quantify the benefits of proposed techniques with respect to all the key issues</a:t>
            </a:r>
          </a:p>
          <a:p>
            <a:pPr marL="0" indent="0">
              <a:buNone/>
            </a:pPr>
            <a:endParaRPr lang="en-US" sz="1400" b="0" dirty="0" smtClean="0"/>
          </a:p>
          <a:p>
            <a:r>
              <a:rPr lang="en-US" sz="2000" b="0" dirty="0"/>
              <a:t>The focus of HEW implies greater use of </a:t>
            </a:r>
            <a:r>
              <a:rPr lang="en-US" sz="2000" dirty="0"/>
              <a:t>system-level </a:t>
            </a:r>
            <a:r>
              <a:rPr lang="en-US" sz="2000" b="0" dirty="0"/>
              <a:t>(</a:t>
            </a:r>
            <a:r>
              <a:rPr lang="en-US" sz="2000" b="0" dirty="0" err="1"/>
              <a:t>vs</a:t>
            </a:r>
            <a:r>
              <a:rPr lang="en-US" sz="2000" b="0" dirty="0"/>
              <a:t> link level) simulations than in 11n or 11ac, especially to model the impact of OBSS</a:t>
            </a:r>
          </a:p>
          <a:p>
            <a:pPr lvl="1"/>
            <a:r>
              <a:rPr lang="en-US" sz="1800" dirty="0" smtClean="0"/>
              <a:t>however, evaluation requirements should not be unnecessarily arduous since extremely high simulation complexity would discourage submission of proposals</a:t>
            </a:r>
          </a:p>
          <a:p>
            <a:pPr marL="0" lvl="1" indent="0">
              <a:buNone/>
            </a:pPr>
            <a:endParaRPr lang="en-US" sz="1400" dirty="0" smtClean="0"/>
          </a:p>
          <a:p>
            <a:r>
              <a:rPr lang="en-US" sz="2000" b="0" dirty="0" smtClean="0"/>
              <a:t>It may make sense to use complete real-world scenarios to evaluate</a:t>
            </a:r>
            <a:br>
              <a:rPr lang="en-US" sz="2000" b="0" dirty="0" smtClean="0"/>
            </a:br>
            <a:r>
              <a:rPr lang="en-US" sz="2000" b="0" dirty="0" smtClean="0"/>
              <a:t>“down-selected” / “full” proposals, while allowing proposals of specific techniques to be evaluated using just certain layers/elements of the scenarios</a:t>
            </a:r>
          </a:p>
          <a:p>
            <a:pPr lvl="1"/>
            <a:r>
              <a:rPr lang="en-US" sz="1800" dirty="0"/>
              <a:t>r</a:t>
            </a:r>
            <a:r>
              <a:rPr lang="en-US" sz="1800" dirty="0" smtClean="0"/>
              <a:t>educe simulation complexity to the minimum needed for accurate evaluation</a:t>
            </a:r>
          </a:p>
        </p:txBody>
      </p:sp>
    </p:spTree>
    <p:extLst>
      <p:ext uri="{BB962C8B-B14F-4D97-AF65-F5344CB8AC3E}">
        <p14:creationId xmlns:p14="http://schemas.microsoft.com/office/powerpoint/2010/main" val="176840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Illustration of a real-world scenario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cxnSp>
        <p:nvCxnSpPr>
          <p:cNvPr id="64" name="Connecteur droit 61"/>
          <p:cNvCxnSpPr/>
          <p:nvPr/>
        </p:nvCxnSpPr>
        <p:spPr>
          <a:xfrm flipH="1" flipV="1">
            <a:off x="4725346" y="4493565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2"/>
          <p:cNvCxnSpPr/>
          <p:nvPr/>
        </p:nvCxnSpPr>
        <p:spPr>
          <a:xfrm flipH="1" flipV="1">
            <a:off x="5243030" y="4518270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4"/>
          <p:cNvCxnSpPr/>
          <p:nvPr/>
        </p:nvCxnSpPr>
        <p:spPr>
          <a:xfrm flipH="1">
            <a:off x="4323792" y="4600901"/>
            <a:ext cx="22860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1"/>
          <p:cNvCxnSpPr/>
          <p:nvPr/>
        </p:nvCxnSpPr>
        <p:spPr>
          <a:xfrm>
            <a:off x="4207927" y="4480170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3962400" y="4564063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5028157" y="4531665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e 92"/>
          <p:cNvGrpSpPr/>
          <p:nvPr/>
        </p:nvGrpSpPr>
        <p:grpSpPr>
          <a:xfrm>
            <a:off x="1524000" y="3157174"/>
            <a:ext cx="2445574" cy="1916457"/>
            <a:chOff x="3572272" y="1268760"/>
            <a:chExt cx="1575792" cy="1296144"/>
          </a:xfrm>
        </p:grpSpPr>
        <p:cxnSp>
          <p:nvCxnSpPr>
            <p:cNvPr id="131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e 92"/>
          <p:cNvGrpSpPr/>
          <p:nvPr/>
        </p:nvGrpSpPr>
        <p:grpSpPr>
          <a:xfrm>
            <a:off x="3423816" y="2212294"/>
            <a:ext cx="2445574" cy="1916457"/>
            <a:chOff x="3572272" y="1268760"/>
            <a:chExt cx="1575792" cy="1296144"/>
          </a:xfrm>
        </p:grpSpPr>
        <p:cxnSp>
          <p:nvCxnSpPr>
            <p:cNvPr id="146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e 92"/>
          <p:cNvGrpSpPr/>
          <p:nvPr/>
        </p:nvGrpSpPr>
        <p:grpSpPr>
          <a:xfrm>
            <a:off x="3429000" y="4128751"/>
            <a:ext cx="2445574" cy="1916457"/>
            <a:chOff x="3572272" y="1268760"/>
            <a:chExt cx="1575792" cy="1296144"/>
          </a:xfrm>
        </p:grpSpPr>
        <p:cxnSp>
          <p:nvCxnSpPr>
            <p:cNvPr id="153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9" name="Connecteur droit 61"/>
          <p:cNvCxnSpPr/>
          <p:nvPr/>
        </p:nvCxnSpPr>
        <p:spPr>
          <a:xfrm flipH="1" flipV="1">
            <a:off x="4752642" y="5023472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62"/>
          <p:cNvCxnSpPr/>
          <p:nvPr/>
        </p:nvCxnSpPr>
        <p:spPr>
          <a:xfrm flipH="1" flipV="1">
            <a:off x="5270326" y="5048177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64"/>
          <p:cNvCxnSpPr/>
          <p:nvPr/>
        </p:nvCxnSpPr>
        <p:spPr>
          <a:xfrm flipH="1">
            <a:off x="4351088" y="5130808"/>
            <a:ext cx="22860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71"/>
          <p:cNvCxnSpPr/>
          <p:nvPr/>
        </p:nvCxnSpPr>
        <p:spPr>
          <a:xfrm>
            <a:off x="4235223" y="5010077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74"/>
          <p:cNvCxnSpPr/>
          <p:nvPr/>
        </p:nvCxnSpPr>
        <p:spPr>
          <a:xfrm>
            <a:off x="3989696" y="5093970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75"/>
          <p:cNvCxnSpPr/>
          <p:nvPr/>
        </p:nvCxnSpPr>
        <p:spPr>
          <a:xfrm>
            <a:off x="5055453" y="5061572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61"/>
          <p:cNvCxnSpPr/>
          <p:nvPr/>
        </p:nvCxnSpPr>
        <p:spPr>
          <a:xfrm flipH="1" flipV="1">
            <a:off x="4757208" y="5538851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62"/>
          <p:cNvCxnSpPr/>
          <p:nvPr/>
        </p:nvCxnSpPr>
        <p:spPr>
          <a:xfrm flipH="1" flipV="1">
            <a:off x="5274892" y="5563556"/>
            <a:ext cx="76200" cy="2286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64"/>
          <p:cNvCxnSpPr/>
          <p:nvPr/>
        </p:nvCxnSpPr>
        <p:spPr>
          <a:xfrm flipH="1">
            <a:off x="4355654" y="5646187"/>
            <a:ext cx="22860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71"/>
          <p:cNvCxnSpPr/>
          <p:nvPr/>
        </p:nvCxnSpPr>
        <p:spPr>
          <a:xfrm>
            <a:off x="4239789" y="5525456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74"/>
          <p:cNvCxnSpPr/>
          <p:nvPr/>
        </p:nvCxnSpPr>
        <p:spPr>
          <a:xfrm>
            <a:off x="3994262" y="5609349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75"/>
          <p:cNvCxnSpPr/>
          <p:nvPr/>
        </p:nvCxnSpPr>
        <p:spPr>
          <a:xfrm>
            <a:off x="5060019" y="5576951"/>
            <a:ext cx="0" cy="152400"/>
          </a:xfrm>
          <a:prstGeom prst="line">
            <a:avLst/>
          </a:prstGeom>
          <a:ln>
            <a:solidFill>
              <a:schemeClr val="accent2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215640" y="1718886"/>
            <a:ext cx="2913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400" b="0" dirty="0" smtClean="0">
                <a:solidFill>
                  <a:schemeClr val="accent1">
                    <a:lumMod val="75000"/>
                  </a:schemeClr>
                </a:solidFill>
              </a:rPr>
              <a:t>nterprise-managed ESS</a:t>
            </a:r>
          </a:p>
          <a:p>
            <a:pPr algn="ctr"/>
            <a:r>
              <a:rPr lang="en-US" sz="1400" b="0" dirty="0" smtClean="0">
                <a:solidFill>
                  <a:schemeClr val="accent1">
                    <a:lumMod val="75000"/>
                  </a:schemeClr>
                </a:solidFill>
              </a:rPr>
              <a:t>for corporate intranet</a:t>
            </a:r>
            <a:endParaRPr lang="en-GB" sz="14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203960" y="5465505"/>
            <a:ext cx="2677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chemeClr val="accent6"/>
                </a:solidFill>
              </a:rPr>
              <a:t>w</a:t>
            </a:r>
            <a:r>
              <a:rPr lang="en-US" sz="1400" b="0" dirty="0" smtClean="0">
                <a:solidFill>
                  <a:schemeClr val="accent6"/>
                </a:solidFill>
              </a:rPr>
              <a:t>ireless display/docking at each desk in office booth area</a:t>
            </a:r>
            <a:endParaRPr lang="en-GB" sz="1400" b="0" dirty="0">
              <a:solidFill>
                <a:schemeClr val="accent6"/>
              </a:solidFill>
            </a:endParaRPr>
          </a:p>
        </p:txBody>
      </p:sp>
      <p:cxnSp>
        <p:nvCxnSpPr>
          <p:cNvPr id="172" name="Connecteur droit 70"/>
          <p:cNvCxnSpPr/>
          <p:nvPr/>
        </p:nvCxnSpPr>
        <p:spPr>
          <a:xfrm>
            <a:off x="1827952" y="4310597"/>
            <a:ext cx="527465" cy="405866"/>
          </a:xfrm>
          <a:prstGeom prst="line">
            <a:avLst/>
          </a:prstGeom>
          <a:ln>
            <a:solidFill>
              <a:srgbClr val="C0000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96" name="Group 3095"/>
          <p:cNvGrpSpPr/>
          <p:nvPr/>
        </p:nvGrpSpPr>
        <p:grpSpPr>
          <a:xfrm>
            <a:off x="3695481" y="2336583"/>
            <a:ext cx="1547549" cy="1624120"/>
            <a:chOff x="3695481" y="2082575"/>
            <a:chExt cx="1547549" cy="1624120"/>
          </a:xfrm>
        </p:grpSpPr>
        <p:cxnSp>
          <p:nvCxnSpPr>
            <p:cNvPr id="69" name="Connecteur droit 67"/>
            <p:cNvCxnSpPr/>
            <p:nvPr/>
          </p:nvCxnSpPr>
          <p:spPr>
            <a:xfrm flipH="1">
              <a:off x="4594860" y="2916514"/>
              <a:ext cx="433298" cy="23175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 flipV="1">
              <a:off x="4594860" y="2491578"/>
              <a:ext cx="648170" cy="453903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76"/>
            <p:cNvCxnSpPr/>
            <p:nvPr/>
          </p:nvCxnSpPr>
          <p:spPr>
            <a:xfrm>
              <a:off x="4579688" y="2915686"/>
              <a:ext cx="480331" cy="79100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76"/>
            <p:cNvCxnSpPr/>
            <p:nvPr/>
          </p:nvCxnSpPr>
          <p:spPr>
            <a:xfrm>
              <a:off x="4594860" y="2939689"/>
              <a:ext cx="233982" cy="74804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cteur droit 76"/>
            <p:cNvCxnSpPr/>
            <p:nvPr/>
          </p:nvCxnSpPr>
          <p:spPr>
            <a:xfrm flipV="1">
              <a:off x="4581849" y="2261722"/>
              <a:ext cx="83147" cy="677967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76"/>
            <p:cNvCxnSpPr/>
            <p:nvPr/>
          </p:nvCxnSpPr>
          <p:spPr>
            <a:xfrm flipH="1" flipV="1">
              <a:off x="4014812" y="2082575"/>
              <a:ext cx="569442" cy="845526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eur droit 76"/>
            <p:cNvCxnSpPr/>
            <p:nvPr/>
          </p:nvCxnSpPr>
          <p:spPr>
            <a:xfrm flipH="1" flipV="1">
              <a:off x="3695481" y="2491314"/>
              <a:ext cx="896600" cy="439382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cteur droit 76"/>
            <p:cNvCxnSpPr/>
            <p:nvPr/>
          </p:nvCxnSpPr>
          <p:spPr>
            <a:xfrm flipH="1">
              <a:off x="4114802" y="2922820"/>
              <a:ext cx="471613" cy="394978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Group 204"/>
          <p:cNvGrpSpPr/>
          <p:nvPr/>
        </p:nvGrpSpPr>
        <p:grpSpPr>
          <a:xfrm>
            <a:off x="1827952" y="3272863"/>
            <a:ext cx="1873927" cy="1624120"/>
            <a:chOff x="3695481" y="2082575"/>
            <a:chExt cx="1873927" cy="1624120"/>
          </a:xfrm>
        </p:grpSpPr>
        <p:cxnSp>
          <p:nvCxnSpPr>
            <p:cNvPr id="206" name="Connecteur droit 67"/>
            <p:cNvCxnSpPr/>
            <p:nvPr/>
          </p:nvCxnSpPr>
          <p:spPr>
            <a:xfrm flipH="1">
              <a:off x="4594860" y="2916514"/>
              <a:ext cx="433298" cy="23175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cteur droit 76"/>
            <p:cNvCxnSpPr/>
            <p:nvPr/>
          </p:nvCxnSpPr>
          <p:spPr>
            <a:xfrm flipV="1">
              <a:off x="4594860" y="2711005"/>
              <a:ext cx="974548" cy="234477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cteur droit 76"/>
            <p:cNvCxnSpPr/>
            <p:nvPr/>
          </p:nvCxnSpPr>
          <p:spPr>
            <a:xfrm>
              <a:off x="4579688" y="2915686"/>
              <a:ext cx="480331" cy="79100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cteur droit 76"/>
            <p:cNvCxnSpPr/>
            <p:nvPr/>
          </p:nvCxnSpPr>
          <p:spPr>
            <a:xfrm>
              <a:off x="4594860" y="2939689"/>
              <a:ext cx="233982" cy="74804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cteur droit 76"/>
            <p:cNvCxnSpPr/>
            <p:nvPr/>
          </p:nvCxnSpPr>
          <p:spPr>
            <a:xfrm flipV="1">
              <a:off x="4581849" y="2261722"/>
              <a:ext cx="83147" cy="677967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cteur droit 76"/>
            <p:cNvCxnSpPr/>
            <p:nvPr/>
          </p:nvCxnSpPr>
          <p:spPr>
            <a:xfrm flipH="1" flipV="1">
              <a:off x="4014812" y="2082575"/>
              <a:ext cx="569442" cy="845526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cteur droit 76"/>
            <p:cNvCxnSpPr/>
            <p:nvPr/>
          </p:nvCxnSpPr>
          <p:spPr>
            <a:xfrm flipH="1" flipV="1">
              <a:off x="3695481" y="2491314"/>
              <a:ext cx="896600" cy="439382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cteur droit 76"/>
            <p:cNvCxnSpPr/>
            <p:nvPr/>
          </p:nvCxnSpPr>
          <p:spPr>
            <a:xfrm flipH="1">
              <a:off x="4114802" y="2922820"/>
              <a:ext cx="471613" cy="394978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4" name="Connecteur droit 67"/>
          <p:cNvCxnSpPr/>
          <p:nvPr/>
        </p:nvCxnSpPr>
        <p:spPr>
          <a:xfrm flipH="1">
            <a:off x="4692224" y="5061572"/>
            <a:ext cx="363229" cy="57240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cteur droit 76"/>
          <p:cNvCxnSpPr/>
          <p:nvPr/>
        </p:nvCxnSpPr>
        <p:spPr>
          <a:xfrm flipV="1">
            <a:off x="4692224" y="4753301"/>
            <a:ext cx="627006" cy="371304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cteur droit 76"/>
          <p:cNvCxnSpPr/>
          <p:nvPr/>
        </p:nvCxnSpPr>
        <p:spPr>
          <a:xfrm>
            <a:off x="4677052" y="5094809"/>
            <a:ext cx="480331" cy="791009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cteur droit 76"/>
          <p:cNvCxnSpPr/>
          <p:nvPr/>
        </p:nvCxnSpPr>
        <p:spPr>
          <a:xfrm>
            <a:off x="4692224" y="5118812"/>
            <a:ext cx="136618" cy="642937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cteur droit 76"/>
          <p:cNvCxnSpPr/>
          <p:nvPr/>
        </p:nvCxnSpPr>
        <p:spPr>
          <a:xfrm flipV="1">
            <a:off x="4679213" y="4493565"/>
            <a:ext cx="46133" cy="625248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cteur droit 76"/>
          <p:cNvCxnSpPr/>
          <p:nvPr/>
        </p:nvCxnSpPr>
        <p:spPr>
          <a:xfrm flipH="1" flipV="1">
            <a:off x="4207927" y="4474189"/>
            <a:ext cx="473691" cy="633035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cteur droit 76"/>
          <p:cNvCxnSpPr/>
          <p:nvPr/>
        </p:nvCxnSpPr>
        <p:spPr>
          <a:xfrm flipH="1" flipV="1">
            <a:off x="3792845" y="4670437"/>
            <a:ext cx="896600" cy="439382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cteur droit 76"/>
          <p:cNvCxnSpPr/>
          <p:nvPr/>
        </p:nvCxnSpPr>
        <p:spPr>
          <a:xfrm flipH="1">
            <a:off x="4235223" y="5101943"/>
            <a:ext cx="448557" cy="423513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>
            <a:off x="164910" y="4627888"/>
            <a:ext cx="2044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rgbClr val="C00000"/>
                </a:solidFill>
              </a:rPr>
              <a:t>w</a:t>
            </a:r>
            <a:r>
              <a:rPr lang="en-US" sz="1400" b="0" dirty="0" smtClean="0">
                <a:solidFill>
                  <a:srgbClr val="C00000"/>
                </a:solidFill>
              </a:rPr>
              <a:t>ireless HD projector</a:t>
            </a:r>
            <a:br>
              <a:rPr lang="en-US" sz="1400" b="0" dirty="0" smtClean="0">
                <a:solidFill>
                  <a:srgbClr val="C00000"/>
                </a:solidFill>
              </a:rPr>
            </a:br>
            <a:r>
              <a:rPr lang="en-US" sz="1400" b="0" dirty="0" smtClean="0">
                <a:solidFill>
                  <a:srgbClr val="C00000"/>
                </a:solidFill>
              </a:rPr>
              <a:t>(teleconference)</a:t>
            </a:r>
            <a:endParaRPr lang="en-GB" sz="1400" b="0" dirty="0">
              <a:solidFill>
                <a:srgbClr val="C00000"/>
              </a:solidFill>
            </a:endParaRPr>
          </a:p>
        </p:txBody>
      </p:sp>
      <p:cxnSp>
        <p:nvCxnSpPr>
          <p:cNvPr id="79" name="Connecteur droit 82"/>
          <p:cNvCxnSpPr/>
          <p:nvPr/>
        </p:nvCxnSpPr>
        <p:spPr>
          <a:xfrm flipH="1" flipV="1">
            <a:off x="5304386" y="2849880"/>
            <a:ext cx="380155" cy="167424"/>
          </a:xfrm>
          <a:prstGeom prst="line">
            <a:avLst/>
          </a:prstGeom>
          <a:ln>
            <a:solidFill>
              <a:srgbClr val="FF9933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70"/>
          <p:cNvCxnSpPr/>
          <p:nvPr/>
        </p:nvCxnSpPr>
        <p:spPr>
          <a:xfrm flipH="1" flipV="1">
            <a:off x="5295994" y="2852006"/>
            <a:ext cx="198469" cy="631145"/>
          </a:xfrm>
          <a:prstGeom prst="line">
            <a:avLst/>
          </a:prstGeom>
          <a:ln>
            <a:solidFill>
              <a:srgbClr val="FF9933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2"/>
          <p:cNvCxnSpPr/>
          <p:nvPr/>
        </p:nvCxnSpPr>
        <p:spPr>
          <a:xfrm flipV="1">
            <a:off x="5288280" y="2849880"/>
            <a:ext cx="11344" cy="167424"/>
          </a:xfrm>
          <a:prstGeom prst="line">
            <a:avLst/>
          </a:prstGeom>
          <a:ln>
            <a:solidFill>
              <a:srgbClr val="FF9933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242560" y="2265700"/>
            <a:ext cx="199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rgbClr val="FF9933"/>
                </a:solidFill>
              </a:rPr>
              <a:t>s</a:t>
            </a:r>
            <a:r>
              <a:rPr lang="en-US" sz="1400" b="0" dirty="0" smtClean="0">
                <a:solidFill>
                  <a:srgbClr val="FF9933"/>
                </a:solidFill>
              </a:rPr>
              <a:t>tandalone BSS for</a:t>
            </a:r>
            <a:br>
              <a:rPr lang="en-US" sz="1400" b="0" dirty="0" smtClean="0">
                <a:solidFill>
                  <a:srgbClr val="FF9933"/>
                </a:solidFill>
              </a:rPr>
            </a:br>
            <a:r>
              <a:rPr lang="en-US" sz="1400" b="0" dirty="0" smtClean="0">
                <a:solidFill>
                  <a:srgbClr val="FF9933"/>
                </a:solidFill>
              </a:rPr>
              <a:t>private network</a:t>
            </a:r>
            <a:endParaRPr lang="en-GB" sz="1400" b="0" dirty="0">
              <a:solidFill>
                <a:srgbClr val="FF9933"/>
              </a:solidFill>
            </a:endParaRPr>
          </a:p>
        </p:txBody>
      </p:sp>
      <p:grpSp>
        <p:nvGrpSpPr>
          <p:cNvPr id="88" name="Groupe 92"/>
          <p:cNvGrpSpPr/>
          <p:nvPr/>
        </p:nvGrpSpPr>
        <p:grpSpPr>
          <a:xfrm>
            <a:off x="6553200" y="2242701"/>
            <a:ext cx="2445574" cy="1916457"/>
            <a:chOff x="3572272" y="1268760"/>
            <a:chExt cx="1575792" cy="1296144"/>
          </a:xfrm>
        </p:grpSpPr>
        <p:cxnSp>
          <p:nvCxnSpPr>
            <p:cNvPr id="89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e 92"/>
          <p:cNvGrpSpPr/>
          <p:nvPr/>
        </p:nvGrpSpPr>
        <p:grpSpPr>
          <a:xfrm>
            <a:off x="6540189" y="4164303"/>
            <a:ext cx="2445574" cy="1916457"/>
            <a:chOff x="3572272" y="1268760"/>
            <a:chExt cx="1575792" cy="1296144"/>
          </a:xfrm>
        </p:grpSpPr>
        <p:cxnSp>
          <p:nvCxnSpPr>
            <p:cNvPr id="96" name="Connecteur droit 39"/>
            <p:cNvCxnSpPr/>
            <p:nvPr/>
          </p:nvCxnSpPr>
          <p:spPr>
            <a:xfrm>
              <a:off x="3923928" y="1268760"/>
              <a:ext cx="864096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40"/>
            <p:cNvCxnSpPr/>
            <p:nvPr/>
          </p:nvCxnSpPr>
          <p:spPr>
            <a:xfrm>
              <a:off x="3923928" y="2564904"/>
              <a:ext cx="864096" cy="0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41"/>
            <p:cNvCxnSpPr/>
            <p:nvPr/>
          </p:nvCxnSpPr>
          <p:spPr>
            <a:xfrm flipV="1">
              <a:off x="4796408" y="1916832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42"/>
            <p:cNvCxnSpPr/>
            <p:nvPr/>
          </p:nvCxnSpPr>
          <p:spPr>
            <a:xfrm flipV="1">
              <a:off x="3572272" y="1268760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43"/>
            <p:cNvCxnSpPr/>
            <p:nvPr/>
          </p:nvCxnSpPr>
          <p:spPr>
            <a:xfrm>
              <a:off x="3572272" y="1916832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44"/>
            <p:cNvCxnSpPr/>
            <p:nvPr/>
          </p:nvCxnSpPr>
          <p:spPr>
            <a:xfrm>
              <a:off x="4788024" y="1268760"/>
              <a:ext cx="351656" cy="648072"/>
            </a:xfrm>
            <a:prstGeom prst="line">
              <a:avLst/>
            </a:prstGeom>
            <a:ln>
              <a:solidFill>
                <a:schemeClr val="bg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/>
          <p:nvPr/>
        </p:nvSpPr>
        <p:spPr>
          <a:xfrm>
            <a:off x="7025640" y="4109728"/>
            <a:ext cx="1482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 smtClean="0">
                <a:solidFill>
                  <a:schemeClr val="bg2"/>
                </a:solidFill>
              </a:rPr>
              <a:t>neighboring</a:t>
            </a:r>
            <a:r>
              <a:rPr lang="en-US" sz="1400" b="0" dirty="0">
                <a:solidFill>
                  <a:schemeClr val="bg2"/>
                </a:solidFill>
              </a:rPr>
              <a:t/>
            </a:r>
            <a:br>
              <a:rPr lang="en-US" sz="1400" b="0" dirty="0">
                <a:solidFill>
                  <a:schemeClr val="bg2"/>
                </a:solidFill>
              </a:rPr>
            </a:br>
            <a:r>
              <a:rPr lang="en-US" sz="1400" b="0" dirty="0" smtClean="0">
                <a:solidFill>
                  <a:schemeClr val="bg2"/>
                </a:solidFill>
              </a:rPr>
              <a:t>building ESS</a:t>
            </a:r>
            <a:endParaRPr lang="en-GB" sz="1400" b="0" dirty="0">
              <a:solidFill>
                <a:schemeClr val="bg2"/>
              </a:solidFill>
            </a:endParaRPr>
          </a:p>
        </p:txBody>
      </p:sp>
      <p:sp>
        <p:nvSpPr>
          <p:cNvPr id="106" name="Content Placeholder 2"/>
          <p:cNvSpPr>
            <a:spLocks noGrp="1"/>
          </p:cNvSpPr>
          <p:nvPr>
            <p:ph idx="1"/>
          </p:nvPr>
        </p:nvSpPr>
        <p:spPr>
          <a:xfrm>
            <a:off x="206555" y="1783080"/>
            <a:ext cx="3481525" cy="685800"/>
          </a:xfrm>
        </p:spPr>
        <p:txBody>
          <a:bodyPr/>
          <a:lstStyle/>
          <a:p>
            <a:pPr marL="180000" indent="-180000">
              <a:spcBef>
                <a:spcPts val="0"/>
              </a:spcBef>
            </a:pPr>
            <a:r>
              <a:rPr lang="en-US" sz="1800" dirty="0" smtClean="0"/>
              <a:t>Enterprise</a:t>
            </a:r>
            <a:r>
              <a:rPr lang="en-US" sz="1800" b="0" dirty="0" smtClean="0"/>
              <a:t> scenario</a:t>
            </a:r>
          </a:p>
        </p:txBody>
      </p:sp>
      <p:sp>
        <p:nvSpPr>
          <p:cNvPr id="107" name="Content Placeholder 2"/>
          <p:cNvSpPr txBox="1">
            <a:spLocks/>
          </p:cNvSpPr>
          <p:nvPr/>
        </p:nvSpPr>
        <p:spPr bwMode="auto">
          <a:xfrm>
            <a:off x="1953639" y="6210300"/>
            <a:ext cx="6397881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200" b="0" kern="0" dirty="0" smtClean="0"/>
              <a:t>Figure is simplified for illustration – does not represent an actual scenario proposal</a:t>
            </a:r>
          </a:p>
        </p:txBody>
      </p:sp>
      <p:grpSp>
        <p:nvGrpSpPr>
          <p:cNvPr id="2" name="Group 1"/>
          <p:cNvGrpSpPr/>
          <p:nvPr/>
        </p:nvGrpSpPr>
        <p:grpSpPr>
          <a:xfrm flipV="1">
            <a:off x="4922226" y="4013117"/>
            <a:ext cx="396261" cy="400878"/>
            <a:chOff x="6033854" y="4037166"/>
            <a:chExt cx="396261" cy="633271"/>
          </a:xfrm>
        </p:grpSpPr>
        <p:cxnSp>
          <p:nvCxnSpPr>
            <p:cNvPr id="103" name="Connecteur droit 82"/>
            <p:cNvCxnSpPr/>
            <p:nvPr/>
          </p:nvCxnSpPr>
          <p:spPr>
            <a:xfrm flipH="1" flipV="1">
              <a:off x="6049960" y="4037166"/>
              <a:ext cx="380155" cy="167424"/>
            </a:xfrm>
            <a:prstGeom prst="line">
              <a:avLst/>
            </a:prstGeom>
            <a:ln>
              <a:solidFill>
                <a:srgbClr val="FF9933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70"/>
            <p:cNvCxnSpPr/>
            <p:nvPr/>
          </p:nvCxnSpPr>
          <p:spPr>
            <a:xfrm flipH="1" flipV="1">
              <a:off x="6041568" y="4039292"/>
              <a:ext cx="198469" cy="631145"/>
            </a:xfrm>
            <a:prstGeom prst="line">
              <a:avLst/>
            </a:prstGeom>
            <a:ln>
              <a:solidFill>
                <a:srgbClr val="FF9933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82"/>
            <p:cNvCxnSpPr/>
            <p:nvPr/>
          </p:nvCxnSpPr>
          <p:spPr>
            <a:xfrm flipV="1">
              <a:off x="6033854" y="4037166"/>
              <a:ext cx="11344" cy="167424"/>
            </a:xfrm>
            <a:prstGeom prst="line">
              <a:avLst/>
            </a:prstGeom>
            <a:ln>
              <a:solidFill>
                <a:srgbClr val="FF9933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79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Illustration of corresponding partial scenarios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grpSp>
        <p:nvGrpSpPr>
          <p:cNvPr id="4" name="Group 3"/>
          <p:cNvGrpSpPr/>
          <p:nvPr/>
        </p:nvGrpSpPr>
        <p:grpSpPr>
          <a:xfrm>
            <a:off x="1073828" y="1653541"/>
            <a:ext cx="1471252" cy="1152936"/>
            <a:chOff x="457200" y="2745304"/>
            <a:chExt cx="2445574" cy="1916457"/>
          </a:xfrm>
        </p:grpSpPr>
        <p:cxnSp>
          <p:nvCxnSpPr>
            <p:cNvPr id="64" name="Connecteur droit 61"/>
            <p:cNvCxnSpPr/>
            <p:nvPr/>
          </p:nvCxnSpPr>
          <p:spPr>
            <a:xfrm flipH="1" flipV="1">
              <a:off x="1753546" y="3110118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2"/>
            <p:cNvCxnSpPr/>
            <p:nvPr/>
          </p:nvCxnSpPr>
          <p:spPr>
            <a:xfrm flipH="1" flipV="1">
              <a:off x="2271230" y="3134823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4"/>
            <p:cNvCxnSpPr/>
            <p:nvPr/>
          </p:nvCxnSpPr>
          <p:spPr>
            <a:xfrm flipH="1">
              <a:off x="1351992" y="3217454"/>
              <a:ext cx="22860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1"/>
            <p:cNvCxnSpPr/>
            <p:nvPr/>
          </p:nvCxnSpPr>
          <p:spPr>
            <a:xfrm>
              <a:off x="1236127" y="3096723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990600" y="3180616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2056357" y="3148218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2" name="Groupe 92"/>
            <p:cNvGrpSpPr/>
            <p:nvPr/>
          </p:nvGrpSpPr>
          <p:grpSpPr>
            <a:xfrm>
              <a:off x="457200" y="2745304"/>
              <a:ext cx="2445574" cy="1916457"/>
              <a:chOff x="3572272" y="1268760"/>
              <a:chExt cx="1575792" cy="1296144"/>
            </a:xfrm>
          </p:grpSpPr>
          <p:cxnSp>
            <p:nvCxnSpPr>
              <p:cNvPr id="153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9" name="Connecteur droit 61"/>
            <p:cNvCxnSpPr/>
            <p:nvPr/>
          </p:nvCxnSpPr>
          <p:spPr>
            <a:xfrm flipH="1" flipV="1">
              <a:off x="1780842" y="3640025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62"/>
            <p:cNvCxnSpPr/>
            <p:nvPr/>
          </p:nvCxnSpPr>
          <p:spPr>
            <a:xfrm flipH="1" flipV="1">
              <a:off x="2298526" y="3664730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Connecteur droit 64"/>
            <p:cNvCxnSpPr/>
            <p:nvPr/>
          </p:nvCxnSpPr>
          <p:spPr>
            <a:xfrm flipH="1">
              <a:off x="1379288" y="3747361"/>
              <a:ext cx="22860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eur droit 71"/>
            <p:cNvCxnSpPr/>
            <p:nvPr/>
          </p:nvCxnSpPr>
          <p:spPr>
            <a:xfrm>
              <a:off x="1263423" y="3626630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droit 74"/>
            <p:cNvCxnSpPr/>
            <p:nvPr/>
          </p:nvCxnSpPr>
          <p:spPr>
            <a:xfrm>
              <a:off x="1017896" y="3710523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75"/>
            <p:cNvCxnSpPr/>
            <p:nvPr/>
          </p:nvCxnSpPr>
          <p:spPr>
            <a:xfrm>
              <a:off x="2083653" y="3678125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cteur droit 61"/>
            <p:cNvCxnSpPr/>
            <p:nvPr/>
          </p:nvCxnSpPr>
          <p:spPr>
            <a:xfrm flipH="1" flipV="1">
              <a:off x="1785408" y="4155404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62"/>
            <p:cNvCxnSpPr/>
            <p:nvPr/>
          </p:nvCxnSpPr>
          <p:spPr>
            <a:xfrm flipH="1" flipV="1">
              <a:off x="2303092" y="4180109"/>
              <a:ext cx="76200" cy="2286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64"/>
            <p:cNvCxnSpPr/>
            <p:nvPr/>
          </p:nvCxnSpPr>
          <p:spPr>
            <a:xfrm flipH="1">
              <a:off x="1383854" y="4262740"/>
              <a:ext cx="22860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cteur droit 71"/>
            <p:cNvCxnSpPr/>
            <p:nvPr/>
          </p:nvCxnSpPr>
          <p:spPr>
            <a:xfrm>
              <a:off x="1267989" y="4142009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74"/>
            <p:cNvCxnSpPr/>
            <p:nvPr/>
          </p:nvCxnSpPr>
          <p:spPr>
            <a:xfrm>
              <a:off x="1022462" y="4225902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75"/>
            <p:cNvCxnSpPr/>
            <p:nvPr/>
          </p:nvCxnSpPr>
          <p:spPr>
            <a:xfrm>
              <a:off x="2088219" y="4193504"/>
              <a:ext cx="0" cy="152400"/>
            </a:xfrm>
            <a:prstGeom prst="line">
              <a:avLst/>
            </a:prstGeom>
            <a:ln>
              <a:solidFill>
                <a:schemeClr val="accent2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cteur droit 67"/>
            <p:cNvCxnSpPr/>
            <p:nvPr/>
          </p:nvCxnSpPr>
          <p:spPr>
            <a:xfrm flipH="1">
              <a:off x="1720424" y="3678125"/>
              <a:ext cx="363229" cy="57240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cteur droit 76"/>
            <p:cNvCxnSpPr/>
            <p:nvPr/>
          </p:nvCxnSpPr>
          <p:spPr>
            <a:xfrm flipV="1">
              <a:off x="1720424" y="3369854"/>
              <a:ext cx="627006" cy="371304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cteur droit 76"/>
            <p:cNvCxnSpPr/>
            <p:nvPr/>
          </p:nvCxnSpPr>
          <p:spPr>
            <a:xfrm>
              <a:off x="1705252" y="3711362"/>
              <a:ext cx="480331" cy="791009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cteur droit 76"/>
            <p:cNvCxnSpPr/>
            <p:nvPr/>
          </p:nvCxnSpPr>
          <p:spPr>
            <a:xfrm>
              <a:off x="1720424" y="3735365"/>
              <a:ext cx="136618" cy="642937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cteur droit 76"/>
            <p:cNvCxnSpPr/>
            <p:nvPr/>
          </p:nvCxnSpPr>
          <p:spPr>
            <a:xfrm flipV="1">
              <a:off x="1707413" y="3110118"/>
              <a:ext cx="46133" cy="625248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cteur droit 76"/>
            <p:cNvCxnSpPr/>
            <p:nvPr/>
          </p:nvCxnSpPr>
          <p:spPr>
            <a:xfrm flipH="1" flipV="1">
              <a:off x="1236127" y="3090742"/>
              <a:ext cx="473691" cy="633035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cteur droit 76"/>
            <p:cNvCxnSpPr/>
            <p:nvPr/>
          </p:nvCxnSpPr>
          <p:spPr>
            <a:xfrm flipH="1" flipV="1">
              <a:off x="821045" y="3286990"/>
              <a:ext cx="896600" cy="439382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cteur droit 76"/>
            <p:cNvCxnSpPr/>
            <p:nvPr/>
          </p:nvCxnSpPr>
          <p:spPr>
            <a:xfrm flipH="1">
              <a:off x="1263423" y="3718496"/>
              <a:ext cx="448557" cy="423513"/>
            </a:xfrm>
            <a:prstGeom prst="line">
              <a:avLst/>
            </a:prstGeom>
            <a:ln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Content Placeholder 2"/>
          <p:cNvSpPr>
            <a:spLocks noGrp="1"/>
          </p:cNvSpPr>
          <p:nvPr>
            <p:ph idx="1"/>
          </p:nvPr>
        </p:nvSpPr>
        <p:spPr>
          <a:xfrm>
            <a:off x="3108960" y="1924050"/>
            <a:ext cx="5882640" cy="685800"/>
          </a:xfrm>
        </p:spPr>
        <p:txBody>
          <a:bodyPr/>
          <a:lstStyle/>
          <a:p>
            <a:pPr marL="180000" indent="-180000">
              <a:spcBef>
                <a:spcPts val="0"/>
              </a:spcBef>
            </a:pPr>
            <a:r>
              <a:rPr lang="en-US" sz="1800" b="0" dirty="0" smtClean="0"/>
              <a:t>To evaluate techniques to improve efficiency for corporate ESS in presence of high density wireless display pairs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49211" y="3093720"/>
            <a:ext cx="1232991" cy="1086281"/>
            <a:chOff x="4316033" y="2091030"/>
            <a:chExt cx="4350574" cy="3832914"/>
          </a:xfrm>
        </p:grpSpPr>
        <p:grpSp>
          <p:nvGrpSpPr>
            <p:cNvPr id="110" name="Groupe 92"/>
            <p:cNvGrpSpPr/>
            <p:nvPr/>
          </p:nvGrpSpPr>
          <p:grpSpPr>
            <a:xfrm>
              <a:off x="4316033" y="3035910"/>
              <a:ext cx="2445574" cy="1916457"/>
              <a:chOff x="3572272" y="1268760"/>
              <a:chExt cx="1575792" cy="1296144"/>
            </a:xfrm>
          </p:grpSpPr>
          <p:cxnSp>
            <p:nvCxnSpPr>
              <p:cNvPr id="111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Groupe 92"/>
            <p:cNvGrpSpPr/>
            <p:nvPr/>
          </p:nvGrpSpPr>
          <p:grpSpPr>
            <a:xfrm>
              <a:off x="6215849" y="2091030"/>
              <a:ext cx="2445574" cy="1916457"/>
              <a:chOff x="3572272" y="1268760"/>
              <a:chExt cx="1575792" cy="1296144"/>
            </a:xfrm>
          </p:grpSpPr>
          <p:cxnSp>
            <p:nvCxnSpPr>
              <p:cNvPr id="118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e 92"/>
            <p:cNvGrpSpPr/>
            <p:nvPr/>
          </p:nvGrpSpPr>
          <p:grpSpPr>
            <a:xfrm>
              <a:off x="6221033" y="4007487"/>
              <a:ext cx="2445574" cy="1916457"/>
              <a:chOff x="3572272" y="1268760"/>
              <a:chExt cx="1575792" cy="1296144"/>
            </a:xfrm>
          </p:grpSpPr>
          <p:cxnSp>
            <p:nvCxnSpPr>
              <p:cNvPr id="125" name="Connecteur droit 39"/>
              <p:cNvCxnSpPr/>
              <p:nvPr/>
            </p:nvCxnSpPr>
            <p:spPr>
              <a:xfrm>
                <a:off x="3923928" y="1268760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cteur droit 40"/>
              <p:cNvCxnSpPr/>
              <p:nvPr/>
            </p:nvCxnSpPr>
            <p:spPr>
              <a:xfrm>
                <a:off x="3923928" y="2564904"/>
                <a:ext cx="864096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cteur droit 41"/>
              <p:cNvCxnSpPr/>
              <p:nvPr/>
            </p:nvCxnSpPr>
            <p:spPr>
              <a:xfrm flipV="1">
                <a:off x="4796408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cteur droit 42"/>
              <p:cNvCxnSpPr/>
              <p:nvPr/>
            </p:nvCxnSpPr>
            <p:spPr>
              <a:xfrm flipV="1">
                <a:off x="3572272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cteur droit 43"/>
              <p:cNvCxnSpPr/>
              <p:nvPr/>
            </p:nvCxnSpPr>
            <p:spPr>
              <a:xfrm>
                <a:off x="3572272" y="1916832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Connecteur droit 44"/>
              <p:cNvCxnSpPr/>
              <p:nvPr/>
            </p:nvCxnSpPr>
            <p:spPr>
              <a:xfrm>
                <a:off x="4788024" y="1268760"/>
                <a:ext cx="351656" cy="64807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3" name="Content Placeholder 2"/>
          <p:cNvSpPr txBox="1">
            <a:spLocks/>
          </p:cNvSpPr>
          <p:nvPr/>
        </p:nvSpPr>
        <p:spPr bwMode="auto">
          <a:xfrm>
            <a:off x="3139440" y="3352800"/>
            <a:ext cx="548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0"/>
              </a:spcBef>
            </a:pPr>
            <a:r>
              <a:rPr lang="en-US" sz="1800" b="0" kern="0" dirty="0" smtClean="0"/>
              <a:t>To evaluate techniques to improve efficiency in an ESS with regular grid layout</a:t>
            </a:r>
          </a:p>
        </p:txBody>
      </p:sp>
      <p:cxnSp>
        <p:nvCxnSpPr>
          <p:cNvPr id="234" name="Connecteur droit 70"/>
          <p:cNvCxnSpPr/>
          <p:nvPr/>
        </p:nvCxnSpPr>
        <p:spPr>
          <a:xfrm>
            <a:off x="1543050" y="4928134"/>
            <a:ext cx="527465" cy="405866"/>
          </a:xfrm>
          <a:prstGeom prst="line">
            <a:avLst/>
          </a:prstGeom>
          <a:ln>
            <a:solidFill>
              <a:srgbClr val="C0000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Content Placeholder 2"/>
          <p:cNvSpPr txBox="1">
            <a:spLocks/>
          </p:cNvSpPr>
          <p:nvPr/>
        </p:nvSpPr>
        <p:spPr bwMode="auto">
          <a:xfrm>
            <a:off x="3150870" y="4770120"/>
            <a:ext cx="548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>
              <a:spcBef>
                <a:spcPts val="0"/>
              </a:spcBef>
            </a:pPr>
            <a:r>
              <a:rPr lang="en-US" sz="1800" b="0" kern="0" dirty="0" smtClean="0"/>
              <a:t>To evaluate techniques to improve link-level performance for a particular application (e.g. UHDTV)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502920" y="2926080"/>
            <a:ext cx="815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6" name="Straight Connector 235"/>
          <p:cNvCxnSpPr/>
          <p:nvPr/>
        </p:nvCxnSpPr>
        <p:spPr bwMode="auto">
          <a:xfrm flipV="1">
            <a:off x="533400" y="4358640"/>
            <a:ext cx="815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8" name="Content Placeholder 2"/>
          <p:cNvSpPr txBox="1">
            <a:spLocks/>
          </p:cNvSpPr>
          <p:nvPr/>
        </p:nvSpPr>
        <p:spPr bwMode="auto">
          <a:xfrm>
            <a:off x="781575" y="5928157"/>
            <a:ext cx="7722345" cy="472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sz="2000" kern="0" dirty="0" smtClean="0">
                <a:sym typeface="Wingdings" pitchFamily="2" charset="2"/>
              </a:rPr>
              <a:t> tentative proposal of scenario parameters given in Appendix  </a:t>
            </a:r>
            <a:endParaRPr lang="en-US" sz="2000" kern="0" dirty="0" smtClean="0"/>
          </a:p>
        </p:txBody>
      </p:sp>
      <p:cxnSp>
        <p:nvCxnSpPr>
          <p:cNvPr id="69" name="Straight Connector 68"/>
          <p:cNvCxnSpPr/>
          <p:nvPr/>
        </p:nvCxnSpPr>
        <p:spPr bwMode="auto">
          <a:xfrm flipV="1">
            <a:off x="533400" y="5730240"/>
            <a:ext cx="815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2092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" y="685800"/>
            <a:ext cx="9067800" cy="1066800"/>
          </a:xfrm>
        </p:spPr>
        <p:txBody>
          <a:bodyPr/>
          <a:lstStyle/>
          <a:p>
            <a:r>
              <a:rPr lang="en-US" dirty="0" smtClean="0"/>
              <a:t>Considerations on frequency reuse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0997" y="6475413"/>
            <a:ext cx="15629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Thomas </a:t>
            </a:r>
            <a:r>
              <a:rPr lang="en-US" sz="1200" b="0" dirty="0" err="1" smtClean="0"/>
              <a:t>Derham</a:t>
            </a:r>
            <a:r>
              <a:rPr lang="en-US" sz="1200" b="0" dirty="0" smtClean="0"/>
              <a:t>, Orange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US" sz="1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763000" cy="4495800"/>
          </a:xfrm>
        </p:spPr>
        <p:txBody>
          <a:bodyPr/>
          <a:lstStyle/>
          <a:p>
            <a:r>
              <a:rPr lang="en-US" sz="2000" b="0" dirty="0" smtClean="0"/>
              <a:t>Channel selection/assignment assumptions may have a major impact on simulation complexity and apparent efficiency gains of proposed techniques</a:t>
            </a:r>
          </a:p>
          <a:p>
            <a:endParaRPr lang="en-US" sz="2000" b="0" dirty="0"/>
          </a:p>
          <a:p>
            <a:r>
              <a:rPr lang="en-US" sz="2000" dirty="0" smtClean="0"/>
              <a:t>Dynamic</a:t>
            </a:r>
            <a:r>
              <a:rPr lang="en-US" sz="2000" b="0" dirty="0" smtClean="0"/>
              <a:t> channel selection, for both </a:t>
            </a:r>
            <a:r>
              <a:rPr lang="en-US" sz="2000" b="0" u="sng" dirty="0" smtClean="0"/>
              <a:t>managed</a:t>
            </a:r>
            <a:r>
              <a:rPr lang="en-US" sz="2000" b="0" dirty="0" smtClean="0"/>
              <a:t> and </a:t>
            </a:r>
            <a:r>
              <a:rPr lang="en-US" sz="2000" b="0" u="sng" dirty="0" smtClean="0"/>
              <a:t>unmanaged</a:t>
            </a:r>
            <a:r>
              <a:rPr lang="en-US" sz="2000" b="0" dirty="0" smtClean="0"/>
              <a:t> networks, may</a:t>
            </a:r>
            <a:br>
              <a:rPr lang="en-US" sz="2000" b="0" dirty="0" smtClean="0"/>
            </a:br>
            <a:r>
              <a:rPr lang="en-US" sz="2000" b="0" dirty="0" smtClean="0"/>
              <a:t>be assumed for evaluation of certain proposed techniques</a:t>
            </a:r>
          </a:p>
          <a:p>
            <a:pPr lvl="1"/>
            <a:r>
              <a:rPr lang="en-US" sz="1800" dirty="0" smtClean="0"/>
              <a:t>e.g. sensing-based or coordinated channel selection techniques</a:t>
            </a:r>
          </a:p>
          <a:p>
            <a:pPr lvl="1"/>
            <a:r>
              <a:rPr lang="en-US" sz="1800" dirty="0" smtClean="0"/>
              <a:t>simulations would be run over all channels (complete 2.4 and/or 5 GHz bands)</a:t>
            </a:r>
          </a:p>
          <a:p>
            <a:pPr lvl="1"/>
            <a:endParaRPr lang="en-US" sz="1800" b="0" dirty="0" smtClean="0"/>
          </a:p>
          <a:p>
            <a:r>
              <a:rPr lang="en-US" sz="2000" dirty="0" smtClean="0"/>
              <a:t>Static</a:t>
            </a:r>
            <a:r>
              <a:rPr lang="en-US" sz="2000" b="0" dirty="0" smtClean="0"/>
              <a:t> channel assignment may be a default assumption for other techniques</a:t>
            </a:r>
          </a:p>
          <a:p>
            <a:pPr lvl="1"/>
            <a:r>
              <a:rPr lang="en-US" sz="1800" u="sng" dirty="0"/>
              <a:t>u</a:t>
            </a:r>
            <a:r>
              <a:rPr lang="en-US" sz="1800" u="sng" dirty="0" smtClean="0"/>
              <a:t>nmanaged</a:t>
            </a:r>
            <a:r>
              <a:rPr lang="en-US" sz="1800" dirty="0" smtClean="0"/>
              <a:t> networks: each AP operates on randomly assigned channel</a:t>
            </a:r>
            <a:endParaRPr lang="en-US" sz="2000" b="0" dirty="0"/>
          </a:p>
          <a:p>
            <a:pPr lvl="2"/>
            <a:r>
              <a:rPr lang="en-US" sz="1600" dirty="0" smtClean="0"/>
              <a:t>exception: WFD pairs operating in concurrent mode with an infrastructure network typically use the same channel (due to single radio)</a:t>
            </a:r>
          </a:p>
          <a:p>
            <a:pPr lvl="1"/>
            <a:r>
              <a:rPr lang="en-US" sz="1800" u="sng" dirty="0"/>
              <a:t>m</a:t>
            </a:r>
            <a:r>
              <a:rPr lang="en-US" sz="1800" u="sng" dirty="0" smtClean="0"/>
              <a:t>anaged</a:t>
            </a:r>
            <a:r>
              <a:rPr lang="en-US" sz="1800" dirty="0" smtClean="0"/>
              <a:t> networks: channel assignment is planned, typically frequency reuse = 3</a:t>
            </a:r>
          </a:p>
          <a:p>
            <a:pPr lvl="2"/>
            <a:r>
              <a:rPr lang="en-US" sz="1600" dirty="0"/>
              <a:t>w</a:t>
            </a:r>
            <a:r>
              <a:rPr lang="en-US" sz="1600" dirty="0" smtClean="0"/>
              <a:t>e may also consider frequency reuse = 1 for certain proposed techniques</a:t>
            </a:r>
          </a:p>
        </p:txBody>
      </p:sp>
    </p:spTree>
    <p:extLst>
      <p:ext uri="{BB962C8B-B14F-4D97-AF65-F5344CB8AC3E}">
        <p14:creationId xmlns:p14="http://schemas.microsoft.com/office/powerpoint/2010/main" val="38388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80737</TotalTime>
  <Words>1609</Words>
  <Application>Microsoft Office PowerPoint</Application>
  <PresentationFormat>On-screen Show (4:3)</PresentationFormat>
  <Paragraphs>316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Document</vt:lpstr>
      <vt:lpstr>HEW scenarios and evaluation metrics</vt:lpstr>
      <vt:lpstr>Abstract</vt:lpstr>
      <vt:lpstr>Outline</vt:lpstr>
      <vt:lpstr>Mapping usage models to evaluation scenarios </vt:lpstr>
      <vt:lpstr>PowerPoint Presentation</vt:lpstr>
      <vt:lpstr>Considerations on scenarios definition</vt:lpstr>
      <vt:lpstr>Illustration of a real-world scenario</vt:lpstr>
      <vt:lpstr>Illustration of corresponding partial scenarios</vt:lpstr>
      <vt:lpstr>Considerations on frequency reuse</vt:lpstr>
      <vt:lpstr>Illustration of hotspots with frequency reuse = 3</vt:lpstr>
      <vt:lpstr>Illustration of hotspots with frequency reuse = 1</vt:lpstr>
      <vt:lpstr>Considerations on traffic models</vt:lpstr>
      <vt:lpstr>Evaluation metrics</vt:lpstr>
      <vt:lpstr>Summary</vt:lpstr>
      <vt:lpstr>References</vt:lpstr>
      <vt:lpstr>Appendix - Proposal of complete scenarios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Scenarios, Methodologies and Metrics</dc:title>
  <dc:creator>Thomas Derham</dc:creator>
  <cp:lastModifiedBy>Thomas DERHAM</cp:lastModifiedBy>
  <cp:revision>1540</cp:revision>
  <cp:lastPrinted>1998-02-10T13:28:06Z</cp:lastPrinted>
  <dcterms:created xsi:type="dcterms:W3CDTF">1998-02-10T13:07:52Z</dcterms:created>
  <dcterms:modified xsi:type="dcterms:W3CDTF">2013-05-16T01:30:25Z</dcterms:modified>
</cp:coreProperties>
</file>