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4"/>
  </p:notesMasterIdLst>
  <p:handoutMasterIdLst>
    <p:handoutMasterId r:id="rId15"/>
  </p:handoutMasterIdLst>
  <p:sldIdLst>
    <p:sldId id="529" r:id="rId2"/>
    <p:sldId id="530" r:id="rId3"/>
    <p:sldId id="531" r:id="rId4"/>
    <p:sldId id="514" r:id="rId5"/>
    <p:sldId id="524" r:id="rId6"/>
    <p:sldId id="525" r:id="rId7"/>
    <p:sldId id="532" r:id="rId8"/>
    <p:sldId id="533" r:id="rId9"/>
    <p:sldId id="534" r:id="rId10"/>
    <p:sldId id="535" r:id="rId11"/>
    <p:sldId id="536" r:id="rId12"/>
    <p:sldId id="52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3399FF"/>
    <a:srgbClr val="FF0000"/>
    <a:srgbClr val="FFFF0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3" autoAdjust="0"/>
    <p:restoredTop sz="93514" autoAdjust="0"/>
  </p:normalViewPr>
  <p:slideViewPr>
    <p:cSldViewPr>
      <p:cViewPr>
        <p:scale>
          <a:sx n="75" d="100"/>
          <a:sy n="75" d="100"/>
        </p:scale>
        <p:origin x="-432" y="-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270"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78598" y="8985250"/>
            <a:ext cx="210314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Amin Jafarian, Qualcomm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1507"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2</a:t>
            </a:fld>
            <a:endParaRPr lang="en-US" smtClean="0"/>
          </a:p>
        </p:txBody>
      </p:sp>
      <p:sp>
        <p:nvSpPr>
          <p:cNvPr id="21510" name="Rectangle 2"/>
          <p:cNvSpPr>
            <a:spLocks noGrp="1" noRot="1" noChangeAspect="1" noChangeArrowheads="1" noTextEdit="1"/>
          </p:cNvSpPr>
          <p:nvPr>
            <p:ph type="sldImg"/>
          </p:nvPr>
        </p:nvSpPr>
        <p:spPr>
          <a:xfrm>
            <a:off x="1154113" y="701675"/>
            <a:ext cx="4625975" cy="3468688"/>
          </a:xfrm>
          <a:ln/>
        </p:spPr>
      </p:sp>
      <p:sp>
        <p:nvSpPr>
          <p:cNvPr id="21511"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 xmlns:p14="http://schemas.microsoft.com/office/powerpoint/2010/main"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Tree>
    <p:extLst>
      <p:ext uri="{BB962C8B-B14F-4D97-AF65-F5344CB8AC3E}">
        <p14:creationId xmlns="" xmlns:p14="http://schemas.microsoft.com/office/powerpoint/2010/main"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
        <p:nvSpPr>
          <p:cNvPr id="7" name="Rectangle 5"/>
          <p:cNvSpPr>
            <a:spLocks noGrp="1" noChangeArrowheads="1"/>
          </p:cNvSpPr>
          <p:nvPr>
            <p:ph type="ftr" sz="quarter" idx="3"/>
          </p:nvPr>
        </p:nvSpPr>
        <p:spPr bwMode="auto">
          <a:xfrm>
            <a:off x="7080976" y="6477000"/>
            <a:ext cx="160582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Amin Jafarian, Qualcomm</a:t>
            </a:r>
            <a:endParaRPr lang="en-US" dirty="0"/>
          </a:p>
        </p:txBody>
      </p:sp>
    </p:spTree>
    <p:extLst>
      <p:ext uri="{BB962C8B-B14F-4D97-AF65-F5344CB8AC3E}">
        <p14:creationId xmlns="" xmlns:p14="http://schemas.microsoft.com/office/powerpoint/2010/main"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7042504" y="6477000"/>
            <a:ext cx="16442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Amin Jafarian, Qualcomm</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77375" y="240268"/>
            <a:ext cx="314355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802.11-13/</a:t>
            </a:r>
            <a:r>
              <a:rPr lang="en-US" altLang="ko-KR" sz="1600" b="1" dirty="0" err="1" smtClean="0">
                <a:ea typeface="굴림" pitchFamily="34" charset="-127"/>
              </a:rPr>
              <a:t>0511r1</a:t>
            </a:r>
            <a:endParaRPr lang="en-US" altLang="ko-KR" sz="1600" b="1" dirty="0">
              <a:ea typeface="굴림" pitchFamily="34" charset="-127"/>
            </a:endParaRPr>
          </a:p>
        </p:txBody>
      </p:sp>
      <p:sp>
        <p:nvSpPr>
          <p:cNvPr id="11" name="Rectangle 10"/>
          <p:cNvSpPr/>
          <p:nvPr userDrawn="1"/>
        </p:nvSpPr>
        <p:spPr>
          <a:xfrm>
            <a:off x="366089"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2013</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extLst>
      <p:ext uri="{BB962C8B-B14F-4D97-AF65-F5344CB8AC3E}">
        <p14:creationId xmlns="" xmlns:p14="http://schemas.microsoft.com/office/powerpoint/2010/main"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Comments on Relay</a:t>
            </a:r>
            <a:endParaRPr lang="en-US" dirty="0" smtClean="0">
              <a:latin typeface="+mn-lt"/>
            </a:endParaRPr>
          </a:p>
        </p:txBody>
      </p:sp>
      <p:sp>
        <p:nvSpPr>
          <p:cNvPr id="14339" name="Rectangle 6"/>
          <p:cNvSpPr>
            <a:spLocks noGrp="1" noChangeArrowheads="1"/>
          </p:cNvSpPr>
          <p:nvPr>
            <p:ph idx="1"/>
          </p:nvPr>
        </p:nvSpPr>
        <p:spPr>
          <a:xfrm>
            <a:off x="685800" y="1371600"/>
            <a:ext cx="7772400" cy="381000"/>
          </a:xfrm>
        </p:spPr>
        <p:txBody>
          <a:bodyPr/>
          <a:lstStyle/>
          <a:p>
            <a:pPr algn="ctr">
              <a:buFontTx/>
              <a:buNone/>
            </a:pPr>
            <a:r>
              <a:rPr lang="en-US" sz="2000" dirty="0" smtClean="0">
                <a:latin typeface="+mn-lt"/>
              </a:rPr>
              <a:t>Date:</a:t>
            </a:r>
            <a:r>
              <a:rPr lang="en-US" sz="2000" b="0" dirty="0" smtClean="0">
                <a:latin typeface="+mn-lt"/>
              </a:rPr>
              <a:t> 2013-5-12</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3" name="Footer Placeholder 3"/>
          <p:cNvSpPr>
            <a:spLocks noGrp="1"/>
          </p:cNvSpPr>
          <p:nvPr>
            <p:ph type="ftr" sz="quarter" idx="3"/>
          </p:nvPr>
        </p:nvSpPr>
        <p:spPr>
          <a:xfrm>
            <a:off x="7315592" y="6477000"/>
            <a:ext cx="1371208"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 </a:t>
            </a:r>
            <a:endParaRPr lang="en-US" dirty="0"/>
          </a:p>
        </p:txBody>
      </p:sp>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4097" name="Object 1"/>
          <p:cNvGraphicFramePr>
            <a:graphicFrameLocks noChangeAspect="1"/>
          </p:cNvGraphicFramePr>
          <p:nvPr/>
        </p:nvGraphicFramePr>
        <p:xfrm>
          <a:off x="1676400" y="2133600"/>
          <a:ext cx="6086475" cy="4256088"/>
        </p:xfrm>
        <a:graphic>
          <a:graphicData uri="http://schemas.openxmlformats.org/presentationml/2006/ole">
            <p:oleObj spid="_x0000_s4097" name="Document" r:id="rId4" imgW="8404502" imgH="5886206" progId="Word.Document.8">
              <p:embed/>
            </p:oleObj>
          </a:graphicData>
        </a:graphic>
      </p:graphicFrame>
    </p:spTree>
    <p:extLst>
      <p:ext uri="{BB962C8B-B14F-4D97-AF65-F5344CB8AC3E}">
        <p14:creationId xmlns="" xmlns:p14="http://schemas.microsoft.com/office/powerpoint/2010/main"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fontScale="92500" lnSpcReduction="10000"/>
          </a:bodyPr>
          <a:lstStyle/>
          <a:p>
            <a:r>
              <a:rPr lang="en-US" dirty="0" smtClean="0"/>
              <a:t>Delay Bound Requirement</a:t>
            </a:r>
          </a:p>
          <a:p>
            <a:pPr lvl="1"/>
            <a:r>
              <a:rPr lang="en-US" dirty="0" smtClean="0"/>
              <a:t>This field is included only in Probe Request if the “Delay and Rate Requirement Included” is set to “1”.</a:t>
            </a:r>
          </a:p>
          <a:p>
            <a:pPr lvl="1"/>
            <a:r>
              <a:rPr lang="en-US" dirty="0" smtClean="0"/>
              <a:t>This field indicates the delay bound requirement of the channel access through the relay node.</a:t>
            </a:r>
          </a:p>
          <a:p>
            <a:endParaRPr lang="en-US" dirty="0" smtClean="0"/>
          </a:p>
          <a:p>
            <a:r>
              <a:rPr lang="en-US" dirty="0" smtClean="0"/>
              <a:t>Min PHY Rate Requirement</a:t>
            </a:r>
          </a:p>
          <a:p>
            <a:pPr lvl="1"/>
            <a:r>
              <a:rPr lang="en-US" dirty="0" smtClean="0"/>
              <a:t>This field is included only in Probe Request if the “Delay and Rate Requirement Included” is set to “1”.</a:t>
            </a:r>
          </a:p>
          <a:p>
            <a:pPr lvl="1"/>
            <a:r>
              <a:rPr lang="en-US" dirty="0" smtClean="0"/>
              <a:t>This field indicates the minimum PHY data rate requirement set by the requesting station.  </a:t>
            </a:r>
          </a:p>
          <a:p>
            <a:pPr lvl="1"/>
            <a:r>
              <a:rPr lang="en-US" dirty="0" smtClean="0"/>
              <a:t>The responding station determines whether or not to respond the Probe Request according to received information such as UL and DL Min/Mean/Max Data Rates, Delay Bound Requirement and/or Min PHY Rate Requirement, which depends on the implantation. </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Channel Utilization </a:t>
            </a:r>
          </a:p>
          <a:p>
            <a:pPr lvl="1"/>
            <a:r>
              <a:rPr lang="en-US" dirty="0" smtClean="0"/>
              <a:t>This field is included only in the Probe Response if the “Utilization and Count Included” is set to “1”.</a:t>
            </a:r>
          </a:p>
          <a:p>
            <a:pPr lvl="1"/>
            <a:r>
              <a:rPr lang="en-US" dirty="0" smtClean="0"/>
              <a:t>This field denotes the ratio of time that relay observes the busy level on the relay link between the relay and AP. “255” means 100% busy and “0” means idle.</a:t>
            </a:r>
          </a:p>
          <a:p>
            <a:endParaRPr lang="en-US" dirty="0" smtClean="0"/>
          </a:p>
          <a:p>
            <a:r>
              <a:rPr lang="en-US" dirty="0" smtClean="0"/>
              <a:t>Relay Station Count</a:t>
            </a:r>
          </a:p>
          <a:p>
            <a:pPr lvl="1"/>
            <a:r>
              <a:rPr lang="en-US" dirty="0" smtClean="0"/>
              <a:t>This field is included only in the Probe Response if the “Utilization and Count Included” is set to “1”.</a:t>
            </a:r>
          </a:p>
          <a:p>
            <a:pPr lvl="1"/>
            <a:r>
              <a:rPr lang="en-US" dirty="0" smtClean="0"/>
              <a:t>This field denotes the number of stations currently associated with the relay node. </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new Relay Discovery IE defined in page 5 - 11? </a:t>
            </a:r>
          </a:p>
          <a:p>
            <a:endParaRPr lang="en-US" dirty="0" smtClean="0"/>
          </a:p>
          <a:p>
            <a:pPr lvl="1"/>
            <a:r>
              <a:rPr lang="en-US" dirty="0" smtClean="0"/>
              <a:t>Yes:</a:t>
            </a:r>
          </a:p>
          <a:p>
            <a:pPr lvl="1"/>
            <a:r>
              <a:rPr lang="en-US" dirty="0" smtClean="0"/>
              <a:t>No: </a:t>
            </a:r>
          </a:p>
          <a:p>
            <a:pPr lvl="1"/>
            <a:r>
              <a:rPr lang="en-US" dirty="0" smtClean="0"/>
              <a:t>Abstain:</a:t>
            </a:r>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4" name="Footer Placeholder 3"/>
          <p:cNvSpPr>
            <a:spLocks noGrp="1"/>
          </p:cNvSpPr>
          <p:nvPr>
            <p:ph type="ftr" sz="quarter" idx="3"/>
          </p:nvPr>
        </p:nvSpPr>
        <p:spPr>
          <a:xfrm>
            <a:off x="7466209"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1100645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C6D8EBD-BD29-49CB-967A-EC7ACA1304B8}" type="slidenum">
              <a:rPr lang="en-US" smtClean="0"/>
              <a:pPr/>
              <a:t>2</a:t>
            </a:fld>
            <a:endParaRPr lang="en-US" smtClean="0"/>
          </a:p>
        </p:txBody>
      </p:sp>
      <p:sp>
        <p:nvSpPr>
          <p:cNvPr id="15364" name="Footer Placeholder 3"/>
          <p:cNvSpPr>
            <a:spLocks noGrp="1"/>
          </p:cNvSpPr>
          <p:nvPr>
            <p:ph type="ftr" sz="quarter" idx="3"/>
          </p:nvPr>
        </p:nvSpPr>
        <p:spPr>
          <a:xfrm>
            <a:off x="7315592" y="6477000"/>
            <a:ext cx="1371208"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a:t>
            </a:r>
            <a:endParaRPr lang="en-US" dirty="0"/>
          </a:p>
        </p:txBody>
      </p:sp>
      <p:graphicFrame>
        <p:nvGraphicFramePr>
          <p:cNvPr id="2068" name="Object 20"/>
          <p:cNvGraphicFramePr>
            <a:graphicFrameLocks noChangeAspect="1"/>
          </p:cNvGraphicFramePr>
          <p:nvPr/>
        </p:nvGraphicFramePr>
        <p:xfrm>
          <a:off x="838200" y="1143000"/>
          <a:ext cx="7410450" cy="5154613"/>
        </p:xfrm>
        <a:graphic>
          <a:graphicData uri="http://schemas.openxmlformats.org/presentationml/2006/ole">
            <p:oleObj spid="_x0000_s2068" name="Document" r:id="rId4" imgW="8586308" imgH="5964324" progId="Word.Document.8">
              <p:embed/>
            </p:oleObj>
          </a:graphicData>
        </a:graphic>
      </p:graphicFrame>
    </p:spTree>
    <p:extLst>
      <p:ext uri="{BB962C8B-B14F-4D97-AF65-F5344CB8AC3E}">
        <p14:creationId xmlns="" xmlns:p14="http://schemas.microsoft.com/office/powerpoint/2010/main" val="2580834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56C4378-CC44-4374-A503-D031F1E00FF5}" type="slidenum">
              <a:rPr lang="en-US" smtClean="0"/>
              <a:pPr/>
              <a:t>3</a:t>
            </a:fld>
            <a:endParaRPr lang="en-US" smtClean="0"/>
          </a:p>
        </p:txBody>
      </p:sp>
      <p:sp>
        <p:nvSpPr>
          <p:cNvPr id="16388" name="Footer Placeholder 5"/>
          <p:cNvSpPr>
            <a:spLocks noGrp="1"/>
          </p:cNvSpPr>
          <p:nvPr>
            <p:ph type="ftr" sz="quarter" idx="3"/>
          </p:nvPr>
        </p:nvSpPr>
        <p:spPr>
          <a:xfrm>
            <a:off x="7354063" y="6477000"/>
            <a:ext cx="1332737" cy="184666"/>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Yonggang Fang, ZTE</a:t>
            </a:r>
            <a:endParaRPr lang="en-US" dirty="0"/>
          </a:p>
        </p:txBody>
      </p:sp>
      <p:graphicFrame>
        <p:nvGraphicFramePr>
          <p:cNvPr id="3092" name="Object 20"/>
          <p:cNvGraphicFramePr>
            <a:graphicFrameLocks noChangeAspect="1"/>
          </p:cNvGraphicFramePr>
          <p:nvPr/>
        </p:nvGraphicFramePr>
        <p:xfrm>
          <a:off x="1143000" y="838200"/>
          <a:ext cx="6781800" cy="5438775"/>
        </p:xfrm>
        <a:graphic>
          <a:graphicData uri="http://schemas.openxmlformats.org/presentationml/2006/ole">
            <p:oleObj spid="_x0000_s3092" name="Document" r:id="rId3" imgW="8511840" imgH="6811200" progId="Word.Document.8">
              <p:embed/>
            </p:oleObj>
          </a:graphicData>
        </a:graphic>
      </p:graphicFrame>
    </p:spTree>
    <p:extLst>
      <p:ext uri="{BB962C8B-B14F-4D97-AF65-F5344CB8AC3E}">
        <p14:creationId xmlns="" xmlns:p14="http://schemas.microsoft.com/office/powerpoint/2010/main" val="24648042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81000" y="1676400"/>
            <a:ext cx="8305800" cy="4419600"/>
          </a:xfrm>
        </p:spPr>
        <p:txBody>
          <a:bodyPr/>
          <a:lstStyle/>
          <a:p>
            <a:r>
              <a:rPr lang="en-US" dirty="0" smtClean="0"/>
              <a:t>In </a:t>
            </a:r>
            <a:r>
              <a:rPr lang="en-US" dirty="0" err="1" smtClean="0"/>
              <a:t>SFD</a:t>
            </a:r>
            <a:r>
              <a:rPr lang="en-US" dirty="0" smtClean="0"/>
              <a:t> of 802.11 AH, the relay framework is described as</a:t>
            </a:r>
          </a:p>
          <a:p>
            <a:pPr lvl="1"/>
            <a:r>
              <a:rPr lang="en-US" b="0" dirty="0" smtClean="0"/>
              <a:t>The draft specification shall support to use Probe Request for Relay discovery, and optionally, include information on AP-</a:t>
            </a:r>
            <a:r>
              <a:rPr lang="en-US" b="0" dirty="0" err="1" smtClean="0"/>
              <a:t>STA</a:t>
            </a:r>
            <a:r>
              <a:rPr lang="en-US" b="0" dirty="0" smtClean="0"/>
              <a:t> link budget. </a:t>
            </a:r>
          </a:p>
          <a:p>
            <a:pPr lvl="2"/>
            <a:r>
              <a:rPr lang="en-US" b="0" dirty="0" smtClean="0"/>
              <a:t>The </a:t>
            </a:r>
            <a:r>
              <a:rPr lang="en-US" b="0" dirty="0" err="1" smtClean="0"/>
              <a:t>STA</a:t>
            </a:r>
            <a:r>
              <a:rPr lang="en-US" b="0" dirty="0" smtClean="0"/>
              <a:t> initiates the discovery process.</a:t>
            </a:r>
          </a:p>
          <a:p>
            <a:pPr lvl="2"/>
            <a:r>
              <a:rPr lang="en-US" b="0" dirty="0" smtClean="0"/>
              <a:t>The </a:t>
            </a:r>
            <a:r>
              <a:rPr lang="en-US" b="0" dirty="0" err="1" smtClean="0"/>
              <a:t>STA</a:t>
            </a:r>
            <a:r>
              <a:rPr lang="en-US" b="0" dirty="0" smtClean="0"/>
              <a:t> selects a relay based on the probe responses received.</a:t>
            </a:r>
          </a:p>
          <a:p>
            <a:pPr lvl="1"/>
            <a:r>
              <a:rPr lang="en-US" dirty="0" smtClean="0"/>
              <a:t>However, the detail information of relay discovery is TBD in </a:t>
            </a:r>
            <a:r>
              <a:rPr lang="en-US" dirty="0" err="1" smtClean="0"/>
              <a:t>SFD</a:t>
            </a:r>
            <a:r>
              <a:rPr lang="en-US" dirty="0" smtClean="0"/>
              <a:t>.  This contribution is to add the detail information of relay discovery for completion of </a:t>
            </a:r>
            <a:r>
              <a:rPr lang="en-US" dirty="0" err="1" smtClean="0"/>
              <a:t>SFD</a:t>
            </a:r>
            <a:r>
              <a:rPr lang="en-US" dirty="0" smtClean="0"/>
              <a:t>.</a:t>
            </a:r>
            <a:endParaRPr lang="en-US" b="0" dirty="0" smtClean="0"/>
          </a:p>
          <a:p>
            <a:pPr marL="457200" lvl="1" indent="0">
              <a:buNone/>
            </a:pPr>
            <a:endParaRPr lang="en-US" dirty="0"/>
          </a:p>
          <a:p>
            <a:pPr marL="457200" lvl="1" indent="0">
              <a:buNone/>
            </a:pPr>
            <a:endParaRPr lang="en-US" dirty="0"/>
          </a:p>
          <a:p>
            <a:endParaRPr lang="en-US" dirty="0" smtClean="0"/>
          </a:p>
          <a:p>
            <a:pPr marL="0" indent="0">
              <a:buNone/>
            </a:pP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4</a:t>
            </a:fld>
            <a:endParaRPr lang="en-US" dirty="0"/>
          </a:p>
        </p:txBody>
      </p:sp>
      <p:sp>
        <p:nvSpPr>
          <p:cNvPr id="5" name="Footer Placeholder 4"/>
          <p:cNvSpPr>
            <a:spLocks noGrp="1"/>
          </p:cNvSpPr>
          <p:nvPr>
            <p:ph type="ftr" sz="quarter" idx="3"/>
          </p:nvPr>
        </p:nvSpPr>
        <p:spPr>
          <a:xfrm>
            <a:off x="7391400" y="6477000"/>
            <a:ext cx="1255857"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smtClean="0"/>
              <a:t>Proposals</a:t>
            </a:r>
            <a:endParaRPr lang="en-US" dirty="0"/>
          </a:p>
        </p:txBody>
      </p:sp>
      <p:sp>
        <p:nvSpPr>
          <p:cNvPr id="3" name="Content Placeholder 2"/>
          <p:cNvSpPr>
            <a:spLocks noGrp="1"/>
          </p:cNvSpPr>
          <p:nvPr>
            <p:ph idx="1"/>
          </p:nvPr>
        </p:nvSpPr>
        <p:spPr>
          <a:xfrm>
            <a:off x="381000" y="1524000"/>
            <a:ext cx="8305800" cy="1143000"/>
          </a:xfrm>
        </p:spPr>
        <p:txBody>
          <a:bodyPr>
            <a:normAutofit/>
          </a:bodyPr>
          <a:lstStyle/>
          <a:p>
            <a:r>
              <a:rPr lang="en-US" dirty="0" smtClean="0"/>
              <a:t>Relay Discovery IE </a:t>
            </a:r>
          </a:p>
          <a:p>
            <a:pPr lvl="1"/>
            <a:r>
              <a:rPr lang="en-US" dirty="0" smtClean="0"/>
              <a:t>A Relay Discovery IE can be optionally included in Probe Request, Probe Response or Beacon frame.</a:t>
            </a:r>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5</a:t>
            </a:fld>
            <a:endParaRPr lang="en-US" dirty="0"/>
          </a:p>
        </p:txBody>
      </p:sp>
      <p:sp>
        <p:nvSpPr>
          <p:cNvPr id="4" name="Footer Placeholder 3"/>
          <p:cNvSpPr>
            <a:spLocks noGrp="1"/>
          </p:cNvSpPr>
          <p:nvPr>
            <p:ph type="ftr" sz="quarter" idx="3"/>
          </p:nvPr>
        </p:nvSpPr>
        <p:spPr>
          <a:xfrm>
            <a:off x="7583343" y="6477000"/>
            <a:ext cx="1255857" cy="184666"/>
          </a:xfrm>
        </p:spPr>
        <p:txBody>
          <a:bodyPr/>
          <a:lstStyle/>
          <a:p>
            <a:pPr>
              <a:defRPr/>
            </a:pPr>
            <a:r>
              <a:rPr lang="en-US" dirty="0" smtClean="0"/>
              <a:t>Yonggang Fang, ZTE</a:t>
            </a:r>
            <a:endParaRPr lang="en-US" dirty="0"/>
          </a:p>
        </p:txBody>
      </p:sp>
      <p:graphicFrame>
        <p:nvGraphicFramePr>
          <p:cNvPr id="7" name="Table 6"/>
          <p:cNvGraphicFramePr>
            <a:graphicFrameLocks noGrp="1"/>
          </p:cNvGraphicFramePr>
          <p:nvPr/>
        </p:nvGraphicFramePr>
        <p:xfrm>
          <a:off x="76200" y="2743200"/>
          <a:ext cx="8856984" cy="1143000"/>
        </p:xfrm>
        <a:graphic>
          <a:graphicData uri="http://schemas.openxmlformats.org/drawingml/2006/table">
            <a:tbl>
              <a:tblPr firstRow="1" bandRow="1">
                <a:tableStyleId>{5C22544A-7EE6-4342-B048-85BDC9FD1C3A}</a:tableStyleId>
              </a:tblPr>
              <a:tblGrid>
                <a:gridCol w="792088"/>
                <a:gridCol w="1008112"/>
                <a:gridCol w="792088"/>
                <a:gridCol w="1008112"/>
                <a:gridCol w="864096"/>
                <a:gridCol w="936104"/>
                <a:gridCol w="864096"/>
                <a:gridCol w="792088"/>
                <a:gridCol w="936104"/>
                <a:gridCol w="864096"/>
              </a:tblGrid>
              <a:tr h="758652">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Element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Relay Discovery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Min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Mean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UL Max Data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a:t>
                      </a:r>
                      <a:r>
                        <a:rPr lang="en-US" altLang="zh-CN" sz="1400" b="0" baseline="0" dirty="0" smtClean="0">
                          <a:solidFill>
                            <a:schemeClr val="tx1"/>
                          </a:solidFill>
                          <a:latin typeface="Calibri" pitchFamily="34" charset="0"/>
                          <a:ea typeface="Calibri" pitchFamily="34" charset="0"/>
                          <a:cs typeface="Calibri" pitchFamily="34" charset="0"/>
                        </a:rPr>
                        <a:t> Min Data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 Mean Data</a:t>
                      </a:r>
                      <a:r>
                        <a:rPr lang="en-US" altLang="zh-CN" sz="1400" b="0" baseline="0" dirty="0" smtClean="0">
                          <a:solidFill>
                            <a:schemeClr val="tx1"/>
                          </a:solidFill>
                          <a:latin typeface="Calibri" pitchFamily="34" charset="0"/>
                          <a:ea typeface="Calibri" pitchFamily="34" charset="0"/>
                          <a:cs typeface="Calibri" pitchFamily="34" charset="0"/>
                        </a:rPr>
                        <a:t>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DL</a:t>
                      </a:r>
                      <a:r>
                        <a:rPr lang="en-US" altLang="zh-CN" sz="1400" b="0" baseline="0" dirty="0" smtClean="0">
                          <a:solidFill>
                            <a:schemeClr val="tx1"/>
                          </a:solidFill>
                          <a:latin typeface="Calibri" pitchFamily="34" charset="0"/>
                          <a:ea typeface="Calibri" pitchFamily="34" charset="0"/>
                          <a:cs typeface="Calibri" pitchFamily="34" charset="0"/>
                        </a:rPr>
                        <a:t> Max Data Rate</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4348">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endParaRPr lang="en-US" altLang="zh-CN" sz="1400" b="0" kern="1200" dirty="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endParaRPr lang="en-US" altLang="zh-CN" sz="1400" b="0" kern="1200" dirty="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TextBox 7"/>
          <p:cNvSpPr txBox="1"/>
          <p:nvPr/>
        </p:nvSpPr>
        <p:spPr>
          <a:xfrm>
            <a:off x="2051720" y="3886200"/>
            <a:ext cx="5760640" cy="338554"/>
          </a:xfrm>
          <a:prstGeom prst="rect">
            <a:avLst/>
          </a:prstGeom>
          <a:noFill/>
        </p:spPr>
        <p:txBody>
          <a:bodyPr wrap="square" rtlCol="0">
            <a:spAutoFit/>
          </a:bodyPr>
          <a:lstStyle/>
          <a:p>
            <a:pPr algn="ctr"/>
            <a:r>
              <a:rPr lang="en-US" sz="1600" b="1" dirty="0" smtClean="0">
                <a:solidFill>
                  <a:schemeClr val="tx1"/>
                </a:solidFill>
              </a:rPr>
              <a:t>Common fields for Probe Request, Response and Beacon</a:t>
            </a:r>
            <a:endParaRPr lang="en-US" sz="1600" b="1" dirty="0">
              <a:solidFill>
                <a:schemeClr val="tx1"/>
              </a:solidFill>
            </a:endParaRPr>
          </a:p>
        </p:txBody>
      </p:sp>
      <p:sp>
        <p:nvSpPr>
          <p:cNvPr id="9" name="灯片编号占位符 3"/>
          <p:cNvSpPr txBox="1">
            <a:spLocks/>
          </p:cNvSpPr>
          <p:nvPr/>
        </p:nvSpPr>
        <p:spPr bwMode="auto">
          <a:xfrm>
            <a:off x="4284663" y="6475413"/>
            <a:ext cx="515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t>Slide </a:t>
            </a:r>
            <a:fld id="{D1CB4CD7-B7D9-4882-B0F3-0B1EF4100707}"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endParaRPr>
          </a:p>
        </p:txBody>
      </p:sp>
      <p:sp>
        <p:nvSpPr>
          <p:cNvPr id="10" name="TextBox 9"/>
          <p:cNvSpPr txBox="1"/>
          <p:nvPr/>
        </p:nvSpPr>
        <p:spPr>
          <a:xfrm>
            <a:off x="827585" y="6093296"/>
            <a:ext cx="3240359" cy="338554"/>
          </a:xfrm>
          <a:prstGeom prst="rect">
            <a:avLst/>
          </a:prstGeom>
          <a:noFill/>
        </p:spPr>
        <p:txBody>
          <a:bodyPr wrap="square" rtlCol="0">
            <a:spAutoFit/>
          </a:bodyPr>
          <a:lstStyle/>
          <a:p>
            <a:pPr algn="ctr"/>
            <a:r>
              <a:rPr lang="en-US" sz="1600" b="1" dirty="0" smtClean="0">
                <a:solidFill>
                  <a:schemeClr val="tx1"/>
                </a:solidFill>
              </a:rPr>
              <a:t>Optional fields for Probe Request</a:t>
            </a:r>
            <a:endParaRPr lang="en-US" sz="1600" b="1" dirty="0">
              <a:solidFill>
                <a:schemeClr val="tx1"/>
              </a:solidFill>
            </a:endParaRPr>
          </a:p>
        </p:txBody>
      </p:sp>
      <p:sp>
        <p:nvSpPr>
          <p:cNvPr id="11" name="TextBox 10"/>
          <p:cNvSpPr txBox="1"/>
          <p:nvPr/>
        </p:nvSpPr>
        <p:spPr>
          <a:xfrm>
            <a:off x="4747320" y="6062246"/>
            <a:ext cx="4320480" cy="338554"/>
          </a:xfrm>
          <a:prstGeom prst="rect">
            <a:avLst/>
          </a:prstGeom>
          <a:noFill/>
        </p:spPr>
        <p:txBody>
          <a:bodyPr wrap="square" rtlCol="0">
            <a:spAutoFit/>
          </a:bodyPr>
          <a:lstStyle/>
          <a:p>
            <a:pPr algn="ctr"/>
            <a:r>
              <a:rPr lang="en-US" sz="1600" b="1" dirty="0" smtClean="0">
                <a:solidFill>
                  <a:schemeClr val="tx1"/>
                </a:solidFill>
              </a:rPr>
              <a:t>Optional fields for Probe Response </a:t>
            </a:r>
            <a:r>
              <a:rPr lang="en-US" sz="1600" b="1" dirty="0" smtClean="0"/>
              <a:t>or</a:t>
            </a:r>
            <a:r>
              <a:rPr lang="en-US" sz="1600" b="1" dirty="0" smtClean="0">
                <a:solidFill>
                  <a:schemeClr val="tx1"/>
                </a:solidFill>
              </a:rPr>
              <a:t> Beacon</a:t>
            </a:r>
            <a:endParaRPr lang="en-US" sz="1600" b="1" dirty="0">
              <a:solidFill>
                <a:schemeClr val="tx1"/>
              </a:solidFill>
            </a:endParaRPr>
          </a:p>
        </p:txBody>
      </p:sp>
      <p:graphicFrame>
        <p:nvGraphicFramePr>
          <p:cNvPr id="12" name="Table 11"/>
          <p:cNvGraphicFramePr>
            <a:graphicFrameLocks noGrp="1"/>
          </p:cNvGraphicFramePr>
          <p:nvPr/>
        </p:nvGraphicFramePr>
        <p:xfrm>
          <a:off x="107504" y="5072657"/>
          <a:ext cx="4003983" cy="870943"/>
        </p:xfrm>
        <a:graphic>
          <a:graphicData uri="http://schemas.openxmlformats.org/drawingml/2006/table">
            <a:tbl>
              <a:tblPr firstRow="1" bandRow="1">
                <a:tableStyleId>{5C22544A-7EE6-4342-B048-85BDC9FD1C3A}</a:tableStyleId>
              </a:tblPr>
              <a:tblGrid>
                <a:gridCol w="1178014"/>
                <a:gridCol w="1479615"/>
                <a:gridCol w="1346354"/>
              </a:tblGrid>
              <a:tr h="566143">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Delay Bound Requirement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Min PHY Rate Requirement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7953">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Table 12"/>
          <p:cNvGraphicFramePr>
            <a:graphicFrameLocks noGrp="1"/>
          </p:cNvGraphicFramePr>
          <p:nvPr/>
        </p:nvGraphicFramePr>
        <p:xfrm>
          <a:off x="4788024" y="5044440"/>
          <a:ext cx="4211960" cy="822960"/>
        </p:xfrm>
        <a:graphic>
          <a:graphicData uri="http://schemas.openxmlformats.org/drawingml/2006/table">
            <a:tbl>
              <a:tblPr firstRow="1" bandRow="1">
                <a:tableStyleId>{5C22544A-7EE6-4342-B048-85BDC9FD1C3A}</a:tableStyleId>
              </a:tblPr>
              <a:tblGrid>
                <a:gridCol w="1043608"/>
                <a:gridCol w="1584176"/>
                <a:gridCol w="1584176"/>
              </a:tblGrid>
              <a:tr h="456051">
                <a:tc>
                  <a:txBody>
                    <a:bodyPr/>
                    <a:lstStyle/>
                    <a:p>
                      <a:pPr algn="ct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Channel</a:t>
                      </a:r>
                      <a:r>
                        <a:rPr lang="en-US" altLang="zh-CN" sz="1400" b="0" baseline="0" dirty="0" smtClean="0">
                          <a:solidFill>
                            <a:schemeClr val="tx1"/>
                          </a:solidFill>
                          <a:latin typeface="Calibri" pitchFamily="34" charset="0"/>
                          <a:ea typeface="Calibri" pitchFamily="34" charset="0"/>
                          <a:cs typeface="Calibri" pitchFamily="34" charset="0"/>
                        </a:rPr>
                        <a:t> Utilization</a:t>
                      </a:r>
                      <a:endParaRPr lang="en-US" altLang="zh-CN" sz="14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400" b="0" dirty="0" smtClean="0">
                          <a:solidFill>
                            <a:schemeClr val="tx1"/>
                          </a:solidFill>
                          <a:latin typeface="Calibri" pitchFamily="34" charset="0"/>
                          <a:ea typeface="Calibri" pitchFamily="34" charset="0"/>
                          <a:cs typeface="Calibri" pitchFamily="34" charset="0"/>
                        </a:rPr>
                        <a:t>Relay Station 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4029">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Octets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400" b="0" kern="1200" dirty="0" smtClean="0">
                          <a:solidFill>
                            <a:schemeClr val="tx1"/>
                          </a:solidFill>
                          <a:latin typeface="Calibri" pitchFamily="34" charset="0"/>
                          <a:ea typeface="Calibri" pitchFamily="34" charset="0"/>
                          <a:cs typeface="Calibri"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2508231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533400"/>
          </a:xfrm>
        </p:spPr>
        <p:txBody>
          <a:bodyPr>
            <a:normAutofit/>
          </a:bodyPr>
          <a:lstStyle/>
          <a:p>
            <a:r>
              <a:rPr lang="en-US" dirty="0" smtClean="0"/>
              <a:t>Relay Discovery Information Field</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4" name="Footer Placeholder 3"/>
          <p:cNvSpPr>
            <a:spLocks noGrp="1"/>
          </p:cNvSpPr>
          <p:nvPr>
            <p:ph type="ftr" sz="quarter" idx="3"/>
          </p:nvPr>
        </p:nvSpPr>
        <p:spPr>
          <a:xfrm>
            <a:off x="7466209" y="6477000"/>
            <a:ext cx="1220591" cy="184666"/>
          </a:xfrm>
        </p:spPr>
        <p:txBody>
          <a:bodyPr/>
          <a:lstStyle/>
          <a:p>
            <a:pPr>
              <a:defRPr/>
            </a:pPr>
            <a:r>
              <a:rPr lang="en-US" dirty="0" smtClean="0"/>
              <a:t>Yonggang Fang, ZTE</a:t>
            </a:r>
            <a:endParaRPr lang="en-US" dirty="0"/>
          </a:p>
        </p:txBody>
      </p:sp>
      <p:graphicFrame>
        <p:nvGraphicFramePr>
          <p:cNvPr id="6" name="Table 5"/>
          <p:cNvGraphicFramePr>
            <a:graphicFrameLocks noGrp="1"/>
          </p:cNvGraphicFramePr>
          <p:nvPr/>
        </p:nvGraphicFramePr>
        <p:xfrm>
          <a:off x="304800" y="2302738"/>
          <a:ext cx="8424938" cy="2497862"/>
        </p:xfrm>
        <a:graphic>
          <a:graphicData uri="http://schemas.openxmlformats.org/drawingml/2006/table">
            <a:tbl>
              <a:tblPr firstRow="1" bandRow="1">
                <a:tableStyleId>{5C22544A-7EE6-4342-B048-85BDC9FD1C3A}</a:tableStyleId>
              </a:tblPr>
              <a:tblGrid>
                <a:gridCol w="608261"/>
                <a:gridCol w="1047923"/>
                <a:gridCol w="936104"/>
                <a:gridCol w="936104"/>
                <a:gridCol w="936104"/>
                <a:gridCol w="1152128"/>
                <a:gridCol w="936104"/>
                <a:gridCol w="936104"/>
                <a:gridCol w="936106"/>
              </a:tblGrid>
              <a:tr h="1649149">
                <a:tc>
                  <a:txBody>
                    <a:bodyPr/>
                    <a:lstStyle/>
                    <a:p>
                      <a:pPr algn="ct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Relay</a:t>
                      </a:r>
                      <a:r>
                        <a:rPr lang="en-US" altLang="zh-CN" sz="1600" b="0" baseline="0" dirty="0" smtClean="0">
                          <a:solidFill>
                            <a:schemeClr val="tx1"/>
                          </a:solidFill>
                          <a:latin typeface="Calibri" pitchFamily="34" charset="0"/>
                          <a:ea typeface="Calibri" pitchFamily="34" charset="0"/>
                          <a:cs typeface="Calibri" pitchFamily="34" charset="0"/>
                        </a:rPr>
                        <a:t> Station Indication</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Min Data Rate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baseline="0" dirty="0" smtClean="0">
                          <a:solidFill>
                            <a:schemeClr val="tx1"/>
                          </a:solidFill>
                          <a:latin typeface="Calibri" pitchFamily="34" charset="0"/>
                          <a:ea typeface="Calibri" pitchFamily="34" charset="0"/>
                          <a:cs typeface="Calibri" pitchFamily="34" charset="0"/>
                        </a:rPr>
                        <a:t>Mean Data Rate Included</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Max Data Rate Included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solidFill>
                            <a:schemeClr val="tx1"/>
                          </a:solidFill>
                          <a:latin typeface="Calibri" pitchFamily="34" charset="0"/>
                          <a:ea typeface="Calibri" pitchFamily="34" charset="0"/>
                          <a:cs typeface="Calibri" pitchFamily="34" charset="0"/>
                        </a:rPr>
                        <a:t>Delay and Rate Requirement Included/ Utilization</a:t>
                      </a:r>
                      <a:r>
                        <a:rPr lang="en-US" altLang="zh-CN" sz="1600" b="0" baseline="0" dirty="0" smtClean="0">
                          <a:solidFill>
                            <a:schemeClr val="tx1"/>
                          </a:solidFill>
                          <a:latin typeface="Calibri" pitchFamily="34" charset="0"/>
                          <a:ea typeface="Calibri" pitchFamily="34" charset="0"/>
                          <a:cs typeface="Calibri" pitchFamily="34" charset="0"/>
                        </a:rPr>
                        <a:t> and Count Included</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baseline="0" dirty="0" smtClean="0">
                          <a:solidFill>
                            <a:schemeClr val="tx1"/>
                          </a:solidFill>
                          <a:latin typeface="Calibri" pitchFamily="34" charset="0"/>
                          <a:ea typeface="Calibri" pitchFamily="34" charset="0"/>
                          <a:cs typeface="Calibri" pitchFamily="34" charset="0"/>
                        </a:rPr>
                        <a:t>Information Not Available</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600" b="0" dirty="0" smtClean="0">
                          <a:solidFill>
                            <a:schemeClr val="tx1"/>
                          </a:solidFill>
                          <a:latin typeface="Calibri" pitchFamily="34" charset="0"/>
                          <a:ea typeface="Calibri" pitchFamily="34" charset="0"/>
                          <a:cs typeface="Calibri" pitchFamily="34" charset="0"/>
                        </a:rPr>
                        <a:t>Optional Information</a:t>
                      </a:r>
                      <a:r>
                        <a:rPr lang="en-US" altLang="zh-CN" sz="1600" b="0" baseline="0" dirty="0" smtClean="0">
                          <a:solidFill>
                            <a:schemeClr val="tx1"/>
                          </a:solidFill>
                          <a:latin typeface="Calibri" pitchFamily="34" charset="0"/>
                          <a:ea typeface="Calibri" pitchFamily="34" charset="0"/>
                          <a:cs typeface="Calibri" pitchFamily="34" charset="0"/>
                        </a:rPr>
                        <a:t> Not Available</a:t>
                      </a: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0" dirty="0" smtClean="0">
                          <a:solidFill>
                            <a:schemeClr val="tx1"/>
                          </a:solidFill>
                          <a:latin typeface="Calibri" pitchFamily="34" charset="0"/>
                          <a:ea typeface="Calibri" pitchFamily="34" charset="0"/>
                          <a:cs typeface="Calibri" pitchFamily="34" charset="0"/>
                        </a:rPr>
                        <a:t>Reserved</a:t>
                      </a:r>
                    </a:p>
                    <a:p>
                      <a:pPr algn="ctr"/>
                      <a:endParaRPr lang="en-US" altLang="zh-CN" sz="1600" b="0" dirty="0" smtClean="0">
                        <a:solidFill>
                          <a:schemeClr val="tx1"/>
                        </a:solidFill>
                        <a:latin typeface="Calibri" pitchFamily="34" charset="0"/>
                        <a:ea typeface="Calibri" pitchFamily="34" charset="0"/>
                        <a:cs typeface="Calibri"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5702">
                <a:tc>
                  <a:txBody>
                    <a:bodyPr/>
                    <a:lstStyle/>
                    <a:p>
                      <a:pPr marL="0" algn="ctr" defTabSz="914400" rtl="0" eaLnBrk="1" latinLnBrk="0" hangingPunct="1"/>
                      <a:r>
                        <a:rPr lang="en-US" altLang="zh-CN" sz="1600" b="0" kern="1200" dirty="0" smtClean="0">
                          <a:solidFill>
                            <a:schemeClr val="tx1"/>
                          </a:solidFill>
                          <a:latin typeface="Calibri" pitchFamily="34" charset="0"/>
                          <a:ea typeface="Calibri" pitchFamily="34" charset="0"/>
                          <a:cs typeface="Calibri" pitchFamily="34" charset="0"/>
                        </a:rPr>
                        <a:t>Bits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B0</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B1</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B2</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B3</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B4</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B5</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B6</a:t>
                      </a:r>
                      <a:r>
                        <a:rPr lang="en-US" altLang="zh-CN" sz="1600" b="0" kern="1200" dirty="0" smtClean="0">
                          <a:solidFill>
                            <a:schemeClr val="tx1"/>
                          </a:solidFill>
                          <a:latin typeface="Calibri" pitchFamily="34" charset="0"/>
                          <a:ea typeface="Calibri" pitchFamily="34" charset="0"/>
                          <a:cs typeface="Calibri"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latinLnBrk="0" hangingPunct="1"/>
                      <a:r>
                        <a:rPr lang="en-US" altLang="zh-CN" sz="1600" b="0" kern="1200" dirty="0" err="1" smtClean="0">
                          <a:solidFill>
                            <a:schemeClr val="tx1"/>
                          </a:solidFill>
                          <a:latin typeface="Calibri" pitchFamily="34" charset="0"/>
                          <a:ea typeface="Calibri" pitchFamily="34" charset="0"/>
                          <a:cs typeface="Calibri" pitchFamily="34" charset="0"/>
                        </a:rPr>
                        <a:t>B7</a:t>
                      </a:r>
                      <a:endParaRPr lang="en-US" altLang="zh-CN" sz="1600" b="0" kern="1200" dirty="0" smtClean="0">
                        <a:solidFill>
                          <a:schemeClr val="tx1"/>
                        </a:solidFill>
                        <a:latin typeface="Calibri" pitchFamily="34" charset="0"/>
                        <a:ea typeface="Calibri" pitchFamily="34" charset="0"/>
                        <a:cs typeface="Calibri"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Relay Discovery Information Field (Continued)</a:t>
            </a:r>
          </a:p>
          <a:p>
            <a:pPr lvl="1"/>
            <a:r>
              <a:rPr lang="en-US" b="0" dirty="0" smtClean="0"/>
              <a:t>Relay Station Indication bit:  the relay station shall set this field to “1”.  Otherwise, this bit shall be set to “0”.</a:t>
            </a:r>
          </a:p>
          <a:p>
            <a:pPr lvl="1"/>
            <a:r>
              <a:rPr lang="en-US" b="0" dirty="0" smtClean="0"/>
              <a:t>Min Data Rate Included bit:  if the UL and DL min data rate are included in the Relay Discovery IE, this bit shall be set to “1”.  Otherwise, it shall be set to “0”.</a:t>
            </a:r>
          </a:p>
          <a:p>
            <a:pPr lvl="1"/>
            <a:r>
              <a:rPr lang="en-US" b="0" dirty="0" smtClean="0"/>
              <a:t>Mean Data Rate Included bit:  if the UL and DL mean data rate are included in the Relay Discovery IE, this bit shall be set to “1”.  Otherwise, it shall be set to “0”.</a:t>
            </a:r>
          </a:p>
          <a:p>
            <a:pPr lvl="1"/>
            <a:r>
              <a:rPr lang="en-US" b="0" dirty="0" smtClean="0"/>
              <a:t>Max Data Rate Included bit:  if the UL and DL max data rate are included in the Relay Discovery IE, this bit shall be set to “1”.  Otherwise, it shall be set to “0”.</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fontScale="92500" lnSpcReduction="10000"/>
          </a:bodyPr>
          <a:lstStyle/>
          <a:p>
            <a:r>
              <a:rPr lang="en-US" dirty="0" smtClean="0"/>
              <a:t>Relay Discovery Information Field (Continued)</a:t>
            </a:r>
          </a:p>
          <a:p>
            <a:pPr lvl="1"/>
            <a:r>
              <a:rPr lang="en-US" dirty="0" smtClean="0"/>
              <a:t>Delay and Rate Requirement Included / Utilization and Count Included bit :  </a:t>
            </a:r>
          </a:p>
          <a:p>
            <a:pPr lvl="1">
              <a:buNone/>
            </a:pPr>
            <a:r>
              <a:rPr lang="en-US" dirty="0" smtClean="0"/>
              <a:t>      In Probe Request, this bit means “Delay and Rate Requirement Included”.  If the “Delay Bound Requirement” and “Min PHY Rate Requirement” fields are included in Relay Discovery IE, this bit shall be set to “1”.  Otherwise, it shall be set to “0”.  </a:t>
            </a:r>
          </a:p>
          <a:p>
            <a:pPr lvl="1">
              <a:buNone/>
            </a:pPr>
            <a:r>
              <a:rPr lang="en-US" dirty="0" smtClean="0"/>
              <a:t>     In the Probe Response or Beacon,  this bit means “Utilization and Count Included” .  if the “Channel Utilization” and “Relay Station Count” fields are included in the Relay Discovery IE, this field shall be set to “1”.  Otherwise, it shall be set to “0”.</a:t>
            </a:r>
          </a:p>
          <a:p>
            <a:pPr lvl="1"/>
            <a:r>
              <a:rPr lang="en-US" dirty="0" smtClean="0"/>
              <a:t>Information Not Available bit:  this bit shall be set to “1” if the relay station cannot provide </a:t>
            </a:r>
            <a:r>
              <a:rPr lang="en-US" altLang="zh-TW" dirty="0" smtClean="0">
                <a:ea typeface="新細明體" charset="-120"/>
              </a:rPr>
              <a:t>requested information </a:t>
            </a:r>
            <a:r>
              <a:rPr lang="en-US" dirty="0" smtClean="0"/>
              <a:t>in the fixed fields of Relay Discovery IE.  Otherwise, it shall be set to “0”.</a:t>
            </a:r>
          </a:p>
          <a:p>
            <a:pPr lvl="1"/>
            <a:r>
              <a:rPr lang="en-US" dirty="0" smtClean="0"/>
              <a:t>Optional Info Not Available bit:  this bit shall be set to “1” if the relay station cannot provide the requested information of the optional fields.  Otherwise, it shall be set to “0”.</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609600"/>
            <a:ext cx="8229600" cy="914400"/>
          </a:xfrm>
        </p:spPr>
        <p:txBody>
          <a:bodyPr/>
          <a:lstStyle/>
          <a:p>
            <a:r>
              <a:rPr lang="en-US" dirty="0" smtClean="0"/>
              <a:t>Proposals</a:t>
            </a:r>
            <a:endParaRPr lang="en-US" dirty="0"/>
          </a:p>
        </p:txBody>
      </p:sp>
      <p:sp>
        <p:nvSpPr>
          <p:cNvPr id="3" name="Content Placeholder 2"/>
          <p:cNvSpPr>
            <a:spLocks noGrp="1"/>
          </p:cNvSpPr>
          <p:nvPr>
            <p:ph idx="1"/>
          </p:nvPr>
        </p:nvSpPr>
        <p:spPr>
          <a:xfrm>
            <a:off x="381000" y="1600200"/>
            <a:ext cx="8305800" cy="4800600"/>
          </a:xfrm>
        </p:spPr>
        <p:txBody>
          <a:bodyPr>
            <a:normAutofit/>
          </a:bodyPr>
          <a:lstStyle/>
          <a:p>
            <a:r>
              <a:rPr lang="en-US" dirty="0" smtClean="0"/>
              <a:t>UL and DL Min/Mean/Max Data Rates</a:t>
            </a:r>
          </a:p>
          <a:p>
            <a:pPr lvl="1"/>
            <a:r>
              <a:rPr lang="en-US" dirty="0" smtClean="0"/>
              <a:t>These fields shall be included if the bit of “Min Data Rate Included”, “Mean Data Rate Included”, and “Max Data Rate Included” is set to “1”.  </a:t>
            </a:r>
          </a:p>
          <a:p>
            <a:pPr lvl="1"/>
            <a:r>
              <a:rPr lang="en-US" dirty="0" smtClean="0"/>
              <a:t>In the Probe Request frame, those fields denote the UL and DL minimum data rates,  UL and DL mean data rates, or UL and DL maximum data rates of the direct path between the station and AP in the step of 100 kbps if they are included. </a:t>
            </a:r>
          </a:p>
          <a:p>
            <a:pPr lvl="1"/>
            <a:r>
              <a:rPr lang="en-US" dirty="0" smtClean="0"/>
              <a:t>In the Probe Response frame or beacon frame, those fields denote the UL and DL minimum data rates,  UL and DL mean data rates, or UL and DL maximum data rates of relay link between the relay node and AP in the step of 100 kbps if they are included. </a:t>
            </a:r>
          </a:p>
          <a:p>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sp>
        <p:nvSpPr>
          <p:cNvPr id="4" name="Footer Placeholder 3"/>
          <p:cNvSpPr>
            <a:spLocks noGrp="1"/>
          </p:cNvSpPr>
          <p:nvPr>
            <p:ph type="ftr" sz="quarter" idx="3"/>
          </p:nvPr>
        </p:nvSpPr>
        <p:spPr>
          <a:xfrm>
            <a:off x="7467600" y="6477000"/>
            <a:ext cx="1220591" cy="184666"/>
          </a:xfrm>
        </p:spPr>
        <p:txBody>
          <a:bodyPr/>
          <a:lstStyle/>
          <a:p>
            <a:pPr>
              <a:defRPr/>
            </a:pPr>
            <a:r>
              <a:rPr lang="en-US" dirty="0" smtClean="0"/>
              <a:t>Yonggang Fang, ZTE</a:t>
            </a:r>
            <a:endParaRPr lang="en-US" dirty="0"/>
          </a:p>
        </p:txBody>
      </p:sp>
    </p:spTree>
    <p:extLst>
      <p:ext uri="{BB962C8B-B14F-4D97-AF65-F5344CB8AC3E}">
        <p14:creationId xmlns="" xmlns:p14="http://schemas.microsoft.com/office/powerpoint/2010/main" val="3438660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44332</TotalTime>
  <Words>1108</Words>
  <Application>Microsoft Office PowerPoint</Application>
  <PresentationFormat>On-screen Show (4:3)</PresentationFormat>
  <Paragraphs>139</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1_Extend Submission Template</vt:lpstr>
      <vt:lpstr>Document</vt:lpstr>
      <vt:lpstr>Comments on Relay</vt:lpstr>
      <vt:lpstr>Slide 2</vt:lpstr>
      <vt:lpstr>Slide 3</vt:lpstr>
      <vt:lpstr>Introduction</vt:lpstr>
      <vt:lpstr>Proposals</vt:lpstr>
      <vt:lpstr>Proposals</vt:lpstr>
      <vt:lpstr>Proposals</vt:lpstr>
      <vt:lpstr>Proposals</vt:lpstr>
      <vt:lpstr>Proposals</vt:lpstr>
      <vt:lpstr>Proposals</vt:lpstr>
      <vt:lpstr>Proposals</vt:lpstr>
      <vt:lpstr>Straw Poll</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Enhanced MAC Header Compression</dc:title>
  <dc:creator>jafarian@qti.qualcomm.com</dc:creator>
  <cp:lastModifiedBy>Editor3</cp:lastModifiedBy>
  <cp:revision>1707</cp:revision>
  <cp:lastPrinted>1998-02-10T13:28:06Z</cp:lastPrinted>
  <dcterms:created xsi:type="dcterms:W3CDTF">2009-12-02T19:05:24Z</dcterms:created>
  <dcterms:modified xsi:type="dcterms:W3CDTF">2013-05-14T21:07:42Z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