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dotm" ContentType="application/vnd.ms-word.template.macroEnabled.12"/>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m" ContentType="application/vnd.ms-word.document.macroEnabled.12"/>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14"/>
  </p:notesMasterIdLst>
  <p:handoutMasterIdLst>
    <p:handoutMasterId r:id="rId15"/>
  </p:handoutMasterIdLst>
  <p:sldIdLst>
    <p:sldId id="529" r:id="rId2"/>
    <p:sldId id="530" r:id="rId3"/>
    <p:sldId id="531" r:id="rId4"/>
    <p:sldId id="514" r:id="rId5"/>
    <p:sldId id="524" r:id="rId6"/>
    <p:sldId id="525" r:id="rId7"/>
    <p:sldId id="532" r:id="rId8"/>
    <p:sldId id="533" r:id="rId9"/>
    <p:sldId id="534" r:id="rId10"/>
    <p:sldId id="535" r:id="rId11"/>
    <p:sldId id="536" r:id="rId12"/>
    <p:sldId id="52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399FF"/>
    <a:srgbClr val="FF0000"/>
    <a:srgbClr val="FFFF00"/>
    <a:srgbClr val="66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3" autoAdjust="0"/>
    <p:restoredTop sz="93514" autoAdjust="0"/>
  </p:normalViewPr>
  <p:slideViewPr>
    <p:cSldViewPr>
      <p:cViewPr>
        <p:scale>
          <a:sx n="75" d="100"/>
          <a:sy n="75" d="100"/>
        </p:scale>
        <p:origin x="-43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270"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78598" y="8985250"/>
            <a:ext cx="210314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Amin Jafarian, Qualcomm</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4"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1507"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1508"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21509"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249F008-9ECD-4290-9C5D-7E69B2AC2278}" type="slidenum">
              <a:rPr lang="en-US" smtClean="0"/>
              <a:pPr/>
              <a:t>2</a:t>
            </a:fld>
            <a:endParaRPr lang="en-US" smtClean="0"/>
          </a:p>
        </p:txBody>
      </p:sp>
      <p:sp>
        <p:nvSpPr>
          <p:cNvPr id="21510" name="Rectangle 2"/>
          <p:cNvSpPr>
            <a:spLocks noGrp="1" noRot="1" noChangeAspect="1" noChangeArrowheads="1" noTextEdit="1"/>
          </p:cNvSpPr>
          <p:nvPr>
            <p:ph type="sldImg"/>
          </p:nvPr>
        </p:nvSpPr>
        <p:spPr>
          <a:xfrm>
            <a:off x="1154113" y="701675"/>
            <a:ext cx="4625975" cy="3468688"/>
          </a:xfrm>
          <a:ln/>
        </p:spPr>
      </p:sp>
      <p:sp>
        <p:nvSpPr>
          <p:cNvPr id="21511"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7" name="Rectangle 5"/>
          <p:cNvSpPr>
            <a:spLocks noGrp="1" noChangeArrowheads="1"/>
          </p:cNvSpPr>
          <p:nvPr>
            <p:ph type="ftr" sz="quarter" idx="3"/>
          </p:nvPr>
        </p:nvSpPr>
        <p:spPr bwMode="auto">
          <a:xfrm>
            <a:off x="7080976" y="6477000"/>
            <a:ext cx="16058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dirty="0" smtClean="0"/>
              <a:t>Amin Jafarian, Qualcomm</a:t>
            </a:r>
            <a:endParaRPr lang="en-US" dirty="0"/>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 xmlns:p14="http://schemas.microsoft.com/office/powerpoint/2010/main"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
        <p:nvSpPr>
          <p:cNvPr id="7" name="Rectangle 5"/>
          <p:cNvSpPr>
            <a:spLocks noGrp="1" noChangeArrowheads="1"/>
          </p:cNvSpPr>
          <p:nvPr>
            <p:ph type="ftr" sz="quarter" idx="3"/>
          </p:nvPr>
        </p:nvSpPr>
        <p:spPr bwMode="auto">
          <a:xfrm>
            <a:off x="7080976" y="6477000"/>
            <a:ext cx="16058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dirty="0" smtClean="0"/>
              <a:t>Amin Jafarian, Qualcomm</a:t>
            </a:r>
            <a:endParaRPr lang="en-US" dirty="0"/>
          </a:p>
        </p:txBody>
      </p:sp>
    </p:spTree>
    <p:extLst>
      <p:ext uri="{BB962C8B-B14F-4D97-AF65-F5344CB8AC3E}">
        <p14:creationId xmlns="" xmlns:p14="http://schemas.microsoft.com/office/powerpoint/2010/main"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
        <p:nvSpPr>
          <p:cNvPr id="7" name="Rectangle 5"/>
          <p:cNvSpPr>
            <a:spLocks noGrp="1" noChangeArrowheads="1"/>
          </p:cNvSpPr>
          <p:nvPr>
            <p:ph type="ftr" sz="quarter" idx="3"/>
          </p:nvPr>
        </p:nvSpPr>
        <p:spPr bwMode="auto">
          <a:xfrm>
            <a:off x="7080976" y="6477000"/>
            <a:ext cx="16058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dirty="0" smtClean="0"/>
              <a:t>Amin Jafarian, Qualcomm</a:t>
            </a:r>
            <a:endParaRPr lang="en-US" dirty="0"/>
          </a:p>
        </p:txBody>
      </p:sp>
    </p:spTree>
    <p:extLst>
      <p:ext uri="{BB962C8B-B14F-4D97-AF65-F5344CB8AC3E}">
        <p14:creationId xmlns="" xmlns:p14="http://schemas.microsoft.com/office/powerpoint/2010/main" val="62040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7042504" y="6477000"/>
            <a:ext cx="164429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Amin Jafarian, Qualcomm</a:t>
            </a:r>
            <a:endParaRPr lang="en-US" dirty="0"/>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871339" y="240268"/>
            <a:ext cx="2949589"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a:t>
            </a:r>
            <a:r>
              <a:rPr lang="en-US" altLang="ko-KR" sz="1600" b="1" dirty="0" smtClean="0">
                <a:ea typeface="굴림" pitchFamily="34" charset="-127"/>
              </a:rPr>
              <a:t>802.11-13/0511</a:t>
            </a:r>
            <a:endParaRPr lang="en-US" altLang="ko-KR" sz="1600" b="1" dirty="0">
              <a:ea typeface="굴림" pitchFamily="34" charset="-127"/>
            </a:endParaRPr>
          </a:p>
        </p:txBody>
      </p:sp>
      <p:sp>
        <p:nvSpPr>
          <p:cNvPr id="11" name="Rectangle 10"/>
          <p:cNvSpPr/>
          <p:nvPr userDrawn="1"/>
        </p:nvSpPr>
        <p:spPr>
          <a:xfrm>
            <a:off x="366089" y="271046"/>
            <a:ext cx="1045479" cy="338554"/>
          </a:xfrm>
          <a:prstGeom prst="rect">
            <a:avLst/>
          </a:prstGeom>
        </p:spPr>
        <p:txBody>
          <a:bodyPr wrap="none">
            <a:spAutoFit/>
          </a:bodyPr>
          <a:lstStyle/>
          <a:p>
            <a:pPr marL="0" lvl="0" indent="-99483" algn="l" eaLnBrk="0" hangingPunct="0"/>
            <a:r>
              <a:rPr lang="en-US" altLang="ko-KR" sz="1600" b="1" dirty="0" smtClean="0">
                <a:ea typeface="굴림" pitchFamily="34" charset="-127"/>
              </a:rPr>
              <a:t>May 2013</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Tree>
    <p:extLst>
      <p:ext uri="{BB962C8B-B14F-4D97-AF65-F5344CB8AC3E}">
        <p14:creationId xmlns="" xmlns:p14="http://schemas.microsoft.com/office/powerpoint/2010/main"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minho@etri.re.kr" TargetMode="External"/><Relationship Id="rId13" Type="http://schemas.openxmlformats.org/officeDocument/2006/relationships/hyperlink" Target="sayantan.choudhury@nokia.com" TargetMode="External"/><Relationship Id="rId3" Type="http://schemas.openxmlformats.org/officeDocument/2006/relationships/hyperlink" Target="mailto:sun.bo1@zte.com.cn" TargetMode="External"/><Relationship Id="rId7" Type="http://schemas.openxmlformats.org/officeDocument/2006/relationships/hyperlink" Target="mailto:chiu.ngo@samsung.com" TargetMode="External"/><Relationship Id="rId12" Type="http://schemas.openxmlformats.org/officeDocument/2006/relationships/hyperlink" Target="mailto:Sk-lee@etri.re.k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hr.shao@samsung.com" TargetMode="External"/><Relationship Id="rId11" Type="http://schemas.openxmlformats.org/officeDocument/2006/relationships/hyperlink" Target="mailto:parkjw@etri.re.kr" TargetMode="External"/><Relationship Id="rId5" Type="http://schemas.openxmlformats.org/officeDocument/2006/relationships/hyperlink" Target="mailto:jafarian@qti.qualcomm.com" TargetMode="External"/><Relationship Id="rId10" Type="http://schemas.openxmlformats.org/officeDocument/2006/relationships/hyperlink" Target="mailto:kwonjin@etri.re.kr" TargetMode="External"/><Relationship Id="rId4" Type="http://schemas.openxmlformats.org/officeDocument/2006/relationships/hyperlink" Target="mailto:lv.kaiying@zte.com.cn" TargetMode="External"/><Relationship Id="rId9" Type="http://schemas.openxmlformats.org/officeDocument/2006/relationships/hyperlink" Target="mailto:jasonlee@etri.re.k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Word_Macro-Enabled_Template1.dotm"/></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Word_Macro-Enabled_Document2.docm"/><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dirty="0" smtClean="0"/>
              <a:t>Comments on Relay</a:t>
            </a:r>
            <a:endParaRPr lang="en-US" dirty="0" smtClean="0">
              <a:latin typeface="+mn-lt"/>
            </a:endParaRPr>
          </a:p>
        </p:txBody>
      </p:sp>
      <p:sp>
        <p:nvSpPr>
          <p:cNvPr id="14339" name="Rectangle 6"/>
          <p:cNvSpPr>
            <a:spLocks noGrp="1" noChangeArrowheads="1"/>
          </p:cNvSpPr>
          <p:nvPr>
            <p:ph idx="1"/>
          </p:nvPr>
        </p:nvSpPr>
        <p:spPr>
          <a:xfrm>
            <a:off x="685800" y="1371600"/>
            <a:ext cx="7772400" cy="381000"/>
          </a:xfrm>
        </p:spPr>
        <p:txBody>
          <a:bodyPr/>
          <a:lstStyle/>
          <a:p>
            <a:pPr algn="ctr">
              <a:buFontTx/>
              <a:buNone/>
            </a:pPr>
            <a:r>
              <a:rPr lang="en-US" sz="2000" dirty="0" smtClean="0">
                <a:latin typeface="+mn-lt"/>
              </a:rPr>
              <a:t>Date:</a:t>
            </a:r>
            <a:r>
              <a:rPr lang="en-US" sz="2000" b="0" dirty="0" smtClean="0">
                <a:latin typeface="+mn-lt"/>
              </a:rPr>
              <a:t> 2013-5-12</a:t>
            </a: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3" name="Footer Placeholder 3"/>
          <p:cNvSpPr>
            <a:spLocks noGrp="1"/>
          </p:cNvSpPr>
          <p:nvPr>
            <p:ph type="ftr" sz="quarter" idx="3"/>
          </p:nvPr>
        </p:nvSpPr>
        <p:spPr>
          <a:xfrm>
            <a:off x="7315592" y="6477000"/>
            <a:ext cx="1371208" cy="184666"/>
          </a:xfrm>
          <a:prstGeom prst="rect">
            <a:avLst/>
          </a:prstGeo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Yonggang Fang, ZTE </a:t>
            </a:r>
            <a:endParaRPr lang="en-US" dirty="0"/>
          </a:p>
        </p:txBody>
      </p:sp>
      <p:sp>
        <p:nvSpPr>
          <p:cNvPr id="14341" name="Rectangle 12"/>
          <p:cNvSpPr>
            <a:spLocks noChangeArrowheads="1"/>
          </p:cNvSpPr>
          <p:nvPr/>
        </p:nvSpPr>
        <p:spPr bwMode="auto">
          <a:xfrm>
            <a:off x="228600" y="1905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8" name="Table 7"/>
          <p:cNvGraphicFramePr>
            <a:graphicFrameLocks noGrp="1"/>
          </p:cNvGraphicFramePr>
          <p:nvPr/>
        </p:nvGraphicFramePr>
        <p:xfrm>
          <a:off x="1600200" y="2057400"/>
          <a:ext cx="5662733" cy="4136162"/>
        </p:xfrm>
        <a:graphic>
          <a:graphicData uri="http://schemas.openxmlformats.org/drawingml/2006/table">
            <a:tbl>
              <a:tblPr/>
              <a:tblGrid>
                <a:gridCol w="1327485"/>
                <a:gridCol w="1066537"/>
                <a:gridCol w="987566"/>
                <a:gridCol w="869110"/>
                <a:gridCol w="1412035"/>
              </a:tblGrid>
              <a:tr h="232192">
                <a:tc>
                  <a:txBody>
                    <a:bodyPr/>
                    <a:lstStyle/>
                    <a:p>
                      <a:pPr marL="0" marR="0">
                        <a:spcBef>
                          <a:spcPts val="0"/>
                        </a:spcBef>
                        <a:spcAft>
                          <a:spcPts val="0"/>
                        </a:spcAft>
                      </a:pPr>
                      <a:r>
                        <a:rPr lang="en-US" sz="1400" b="1" kern="0" dirty="0">
                          <a:latin typeface="+mn-lt"/>
                          <a:ea typeface="Times New Roman"/>
                          <a:cs typeface="Arial"/>
                        </a:rPr>
                        <a:t>Name</a:t>
                      </a: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latin typeface="Times New Roman"/>
                          <a:ea typeface="Malgun Gothic"/>
                          <a:cs typeface="Arial"/>
                        </a:rPr>
                        <a:t>Affiliations</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latin typeface="Times New Roman"/>
                          <a:ea typeface="Malgun Gothic"/>
                          <a:cs typeface="Arial"/>
                        </a:rPr>
                        <a:t>Address</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latin typeface="Times New Roman"/>
                          <a:ea typeface="Malgun Gothic"/>
                          <a:cs typeface="Arial"/>
                        </a:rPr>
                        <a:t>Phone</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latin typeface="Times New Roman"/>
                          <a:ea typeface="Malgun Gothic"/>
                          <a:cs typeface="Arial"/>
                        </a:rPr>
                        <a:t>email</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Sun, Bo         </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ZTE</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0000FF"/>
                          </a:solidFill>
                          <a:latin typeface="Arial"/>
                          <a:ea typeface="Malgun Gothic"/>
                          <a:cs typeface="Arial"/>
                          <a:hlinkClick r:id="rId3"/>
                        </a:rPr>
                        <a:t>sun.bo1@zte.com.cn</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Lv, Kaiying        </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ZTE</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0000FF"/>
                          </a:solidFill>
                          <a:latin typeface="Arial"/>
                          <a:ea typeface="Malgun Gothic"/>
                          <a:cs typeface="Arial"/>
                          <a:hlinkClick r:id="rId4"/>
                        </a:rPr>
                        <a:t>lv.kaiying@zte.com.cn</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Yonggang Fang</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ZTE</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latin typeface="Times New Roman"/>
                          <a:ea typeface="Malgun Gothic"/>
                          <a:cs typeface="Arial"/>
                        </a:rPr>
                        <a:t>yfang@zteusa.com</a:t>
                      </a: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6011">
                <a:tc>
                  <a:txBody>
                    <a:bodyPr/>
                    <a:lstStyle/>
                    <a:p>
                      <a:pPr marL="0" marR="0">
                        <a:spcBef>
                          <a:spcPts val="0"/>
                        </a:spcBef>
                        <a:spcAft>
                          <a:spcPts val="0"/>
                        </a:spcAft>
                      </a:pPr>
                      <a:r>
                        <a:rPr lang="en-US" sz="1100">
                          <a:latin typeface="Times New Roman"/>
                          <a:ea typeface="Malgun Gothic"/>
                          <a:cs typeface="Arial"/>
                        </a:rPr>
                        <a:t>Amin Jafarian</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Qualcomm</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latin typeface="Arial"/>
                          <a:ea typeface="Malgun Gothic"/>
                          <a:cs typeface="Arial"/>
                        </a:rPr>
                        <a:t>5775 Morehouse Dr, San Diego, CA</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u="sng">
                          <a:solidFill>
                            <a:srgbClr val="0000FF"/>
                          </a:solidFill>
                          <a:latin typeface="Arial"/>
                          <a:ea typeface="Malgun Gothic"/>
                          <a:cs typeface="Arial"/>
                          <a:hlinkClick r:id="rId5"/>
                        </a:rPr>
                        <a:t>jafarian@qti.qualcomm.com</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solidFill>
                            <a:srgbClr val="000000"/>
                          </a:solidFill>
                          <a:latin typeface="Times New Roman"/>
                          <a:ea typeface="Malgun Gothic"/>
                          <a:cs typeface="Arial"/>
                        </a:rPr>
                        <a:t>Simone Merlin</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Qualcomm</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Bin Tian </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Qualcomm</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Santosh Abraham</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Qualcomm</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Alfred Asterjadhi</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Qualcomm</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Menzo Wentink</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Qualcomm</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Hemanth Sampath</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Qualcomm</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VK Jones</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Qualcomm</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8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Huai-Rong Shao   </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Samsung</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0000FF"/>
                          </a:solidFill>
                          <a:latin typeface="Times New Roman"/>
                          <a:ea typeface="Malgun Gothic"/>
                          <a:cs typeface="Arial"/>
                          <a:hlinkClick r:id="rId6"/>
                        </a:rPr>
                        <a:t>hr.shao@samsung.com</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Chiu Ngo </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Samsung</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0000FF"/>
                          </a:solidFill>
                          <a:latin typeface="Times New Roman"/>
                          <a:ea typeface="Malgun Gothic"/>
                          <a:cs typeface="Arial"/>
                          <a:hlinkClick r:id="rId7"/>
                        </a:rPr>
                        <a:t>chiu.ngo@samsung.com</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017">
                <a:tc>
                  <a:txBody>
                    <a:bodyPr/>
                    <a:lstStyle/>
                    <a:p>
                      <a:pPr marL="0" marR="0">
                        <a:spcBef>
                          <a:spcPts val="0"/>
                        </a:spcBef>
                        <a:spcAft>
                          <a:spcPts val="0"/>
                        </a:spcAft>
                      </a:pPr>
                      <a:r>
                        <a:rPr lang="en-US" sz="1100">
                          <a:latin typeface="Times New Roman"/>
                          <a:ea typeface="Malgun Gothic"/>
                          <a:cs typeface="Arial"/>
                        </a:rPr>
                        <a:t>Minho Cheong</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ETRI</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latin typeface="Arial"/>
                          <a:ea typeface="Gulim"/>
                          <a:cs typeface="Arial"/>
                        </a:rPr>
                        <a:t>138 Gajeongno, Yuseong-gu, Dajeon, Korea</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Gulim"/>
                          <a:cs typeface="Arial"/>
                        </a:rPr>
                        <a:t>+82 42 860 5635</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u="sng">
                          <a:solidFill>
                            <a:srgbClr val="0000FF"/>
                          </a:solidFill>
                          <a:latin typeface="Arial"/>
                          <a:ea typeface="Malgun Gothic"/>
                          <a:cs typeface="Arial"/>
                          <a:hlinkClick r:id="rId8"/>
                        </a:rPr>
                        <a:t>minho@etri.re.kr</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Jae Seung Lee</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ETRI</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u="sng">
                          <a:solidFill>
                            <a:srgbClr val="0000FF"/>
                          </a:solidFill>
                          <a:latin typeface="Arial"/>
                          <a:ea typeface="Malgun Gothic"/>
                          <a:cs typeface="Arial"/>
                          <a:hlinkClick r:id="rId9"/>
                        </a:rPr>
                        <a:t>jasonlee@etri.re.kr</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Hyoungjin Kwon</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ETRI</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u="sng">
                          <a:solidFill>
                            <a:srgbClr val="0000FF"/>
                          </a:solidFill>
                          <a:latin typeface="Arial"/>
                          <a:ea typeface="Malgun Gothic"/>
                          <a:cs typeface="Arial"/>
                          <a:hlinkClick r:id="rId10"/>
                        </a:rPr>
                        <a:t>kwonjin@etri.re.kr</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Jaewoo Park</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ETRI</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u="sng">
                          <a:solidFill>
                            <a:srgbClr val="0000FF"/>
                          </a:solidFill>
                          <a:latin typeface="Arial"/>
                          <a:ea typeface="Malgun Gothic"/>
                          <a:cs typeface="Arial"/>
                          <a:hlinkClick r:id="rId11"/>
                        </a:rPr>
                        <a:t>parkjw@etri.re.kr</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Sok-kyu Lee</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ETRI</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u="sng">
                          <a:solidFill>
                            <a:srgbClr val="0000FF"/>
                          </a:solidFill>
                          <a:latin typeface="Arial"/>
                          <a:ea typeface="Malgun Gothic"/>
                          <a:cs typeface="Arial"/>
                          <a:hlinkClick r:id="rId12"/>
                        </a:rPr>
                        <a:t>Sk-lee@etri.re.kr</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10">
                <a:tc>
                  <a:txBody>
                    <a:bodyPr/>
                    <a:lstStyle/>
                    <a:p>
                      <a:pPr marL="0" marR="0">
                        <a:spcBef>
                          <a:spcPts val="0"/>
                        </a:spcBef>
                        <a:spcAft>
                          <a:spcPts val="0"/>
                        </a:spcAft>
                      </a:pPr>
                      <a:r>
                        <a:rPr lang="en-US" sz="1100">
                          <a:latin typeface="Times New Roman"/>
                          <a:ea typeface="Malgun Gothic"/>
                          <a:cs typeface="Arial"/>
                        </a:rPr>
                        <a:t>Sayantan Choudhury</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Nokia</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latin typeface="Times New Roman"/>
                          <a:ea typeface="Malgun Gothic"/>
                          <a:cs typeface="Arial"/>
                        </a:rPr>
                        <a:t>2075 Allston Way, Suite 200, Berkeley, CA 94704</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latin typeface="Times New Roman"/>
                          <a:ea typeface="Malgun Gothic"/>
                          <a:cs typeface="Arial"/>
                        </a:rPr>
                        <a:t>+1 510 599 9268</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0000FF"/>
                          </a:solidFill>
                          <a:latin typeface="Arial"/>
                          <a:ea typeface="Malgun Gothic"/>
                          <a:cs typeface="Arial"/>
                          <a:hlinkClick r:id="rId13" action="ppaction://hlinkfile"/>
                        </a:rPr>
                        <a:t>sayantan.choudhury@nokia.com</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Klaus Doppler</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Nokia</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700">
                        <a:solidFill>
                          <a:srgbClr val="393939"/>
                        </a:solidFill>
                        <a:latin typeface="Arial"/>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Chittabrata Ghosh</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Nokia</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700">
                        <a:solidFill>
                          <a:srgbClr val="393939"/>
                        </a:solidFill>
                        <a:latin typeface="Arial"/>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809">
                <a:tc>
                  <a:txBody>
                    <a:bodyPr/>
                    <a:lstStyle/>
                    <a:p>
                      <a:pPr marL="0" marR="0">
                        <a:spcBef>
                          <a:spcPts val="0"/>
                        </a:spcBef>
                        <a:spcAft>
                          <a:spcPts val="0"/>
                        </a:spcAft>
                      </a:pPr>
                      <a:r>
                        <a:rPr lang="en-US" sz="1100">
                          <a:latin typeface="Times New Roman"/>
                          <a:ea typeface="Malgun Gothic"/>
                          <a:cs typeface="Arial"/>
                        </a:rPr>
                        <a:t>Esa Tuomaala</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latin typeface="Times New Roman"/>
                          <a:ea typeface="Malgun Gothic"/>
                          <a:cs typeface="Arial"/>
                        </a:rPr>
                        <a:t>Nokia</a:t>
                      </a:r>
                      <a:endParaRPr lang="en-US" sz="7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700" dirty="0">
                        <a:solidFill>
                          <a:srgbClr val="393939"/>
                        </a:solidFill>
                        <a:latin typeface="Arial"/>
                        <a:ea typeface="Malgun Gothic"/>
                        <a:cs typeface="Arial"/>
                      </a:endParaRPr>
                    </a:p>
                  </a:txBody>
                  <a:tcPr marL="46353" marR="463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71493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609600"/>
            <a:ext cx="8229600" cy="914400"/>
          </a:xfrm>
        </p:spPr>
        <p:txBody>
          <a:bodyPr/>
          <a:lstStyle/>
          <a:p>
            <a:r>
              <a:rPr lang="en-US" dirty="0" smtClean="0"/>
              <a:t>Proposals</a:t>
            </a:r>
            <a:endParaRPr lang="en-US" dirty="0"/>
          </a:p>
        </p:txBody>
      </p:sp>
      <p:sp>
        <p:nvSpPr>
          <p:cNvPr id="3" name="Content Placeholder 2"/>
          <p:cNvSpPr>
            <a:spLocks noGrp="1"/>
          </p:cNvSpPr>
          <p:nvPr>
            <p:ph idx="1"/>
          </p:nvPr>
        </p:nvSpPr>
        <p:spPr>
          <a:xfrm>
            <a:off x="381000" y="1600200"/>
            <a:ext cx="8305800" cy="4800600"/>
          </a:xfrm>
        </p:spPr>
        <p:txBody>
          <a:bodyPr>
            <a:normAutofit fontScale="92500" lnSpcReduction="10000"/>
          </a:bodyPr>
          <a:lstStyle/>
          <a:p>
            <a:r>
              <a:rPr lang="en-US" dirty="0" smtClean="0"/>
              <a:t>Delay Bound Requirement</a:t>
            </a:r>
          </a:p>
          <a:p>
            <a:pPr lvl="1"/>
            <a:r>
              <a:rPr lang="en-US" dirty="0" smtClean="0"/>
              <a:t>This field is included only in Probe Request if the “Delay and Rate Requirement Included” is set to “1”.</a:t>
            </a:r>
          </a:p>
          <a:p>
            <a:pPr lvl="1"/>
            <a:r>
              <a:rPr lang="en-US" dirty="0" smtClean="0"/>
              <a:t>This field indicates the delay bound requirement of the channel access through the relay node.</a:t>
            </a:r>
          </a:p>
          <a:p>
            <a:endParaRPr lang="en-US" dirty="0" smtClean="0"/>
          </a:p>
          <a:p>
            <a:r>
              <a:rPr lang="en-US" dirty="0" smtClean="0"/>
              <a:t>Min PHY Rate Requirement</a:t>
            </a:r>
          </a:p>
          <a:p>
            <a:pPr lvl="1"/>
            <a:r>
              <a:rPr lang="en-US" dirty="0" smtClean="0"/>
              <a:t>This field is included only in Probe Request if the “Delay and Rate Requirement Included” is set to “1”.</a:t>
            </a:r>
          </a:p>
          <a:p>
            <a:pPr lvl="1"/>
            <a:r>
              <a:rPr lang="en-US" dirty="0" smtClean="0"/>
              <a:t>This field indicates the minimum PHY data rate requirement set by the requesting station.  </a:t>
            </a:r>
          </a:p>
          <a:p>
            <a:pPr lvl="1"/>
            <a:r>
              <a:rPr lang="en-US" dirty="0" smtClean="0"/>
              <a:t>The responding station determines whether or not to respond the Probe Request according to received information such as UL and DL Min/Mean/Max Data Rates, Delay Bound Requirement and/or Min PHY Rate Requirement, which depends on the implantation. </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10</a:t>
            </a:fld>
            <a:endParaRPr lang="en-US" dirty="0"/>
          </a:p>
        </p:txBody>
      </p:sp>
      <p:sp>
        <p:nvSpPr>
          <p:cNvPr id="4" name="Footer Placeholder 3"/>
          <p:cNvSpPr>
            <a:spLocks noGrp="1"/>
          </p:cNvSpPr>
          <p:nvPr>
            <p:ph type="ftr" sz="quarter" idx="3"/>
          </p:nvPr>
        </p:nvSpPr>
        <p:spPr>
          <a:xfrm>
            <a:off x="7467600" y="6477000"/>
            <a:ext cx="1220591" cy="184666"/>
          </a:xfrm>
        </p:spPr>
        <p:txBody>
          <a:bodyPr/>
          <a:lstStyle/>
          <a:p>
            <a:pPr>
              <a:defRPr/>
            </a:pPr>
            <a:r>
              <a:rPr lang="en-US" dirty="0" smtClean="0"/>
              <a:t>Yonggang Fang, ZTE</a:t>
            </a:r>
            <a:endParaRPr lang="en-US" dirty="0"/>
          </a:p>
        </p:txBody>
      </p:sp>
    </p:spTree>
    <p:extLst>
      <p:ext uri="{BB962C8B-B14F-4D97-AF65-F5344CB8AC3E}">
        <p14:creationId xmlns="" xmlns:p14="http://schemas.microsoft.com/office/powerpoint/2010/main" val="3438660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609600"/>
            <a:ext cx="8229600" cy="914400"/>
          </a:xfrm>
        </p:spPr>
        <p:txBody>
          <a:bodyPr/>
          <a:lstStyle/>
          <a:p>
            <a:r>
              <a:rPr lang="en-US" dirty="0" smtClean="0"/>
              <a:t>Proposals</a:t>
            </a:r>
            <a:endParaRPr lang="en-US" dirty="0"/>
          </a:p>
        </p:txBody>
      </p:sp>
      <p:sp>
        <p:nvSpPr>
          <p:cNvPr id="3" name="Content Placeholder 2"/>
          <p:cNvSpPr>
            <a:spLocks noGrp="1"/>
          </p:cNvSpPr>
          <p:nvPr>
            <p:ph idx="1"/>
          </p:nvPr>
        </p:nvSpPr>
        <p:spPr>
          <a:xfrm>
            <a:off x="381000" y="1600200"/>
            <a:ext cx="8305800" cy="4800600"/>
          </a:xfrm>
        </p:spPr>
        <p:txBody>
          <a:bodyPr>
            <a:normAutofit/>
          </a:bodyPr>
          <a:lstStyle/>
          <a:p>
            <a:r>
              <a:rPr lang="en-US" dirty="0" smtClean="0"/>
              <a:t>Channel Utilization </a:t>
            </a:r>
          </a:p>
          <a:p>
            <a:pPr lvl="1"/>
            <a:r>
              <a:rPr lang="en-US" dirty="0" smtClean="0"/>
              <a:t>This field is included only in the Probe Response if the “Utilization and Count Included” is set to “1”.</a:t>
            </a:r>
          </a:p>
          <a:p>
            <a:pPr lvl="1"/>
            <a:r>
              <a:rPr lang="en-US" dirty="0" smtClean="0"/>
              <a:t>This field denotes the ratio of time that relay observes the busy level on the relay link between the relay and AP. “255” means 100% busy and “0” means idle.</a:t>
            </a:r>
          </a:p>
          <a:p>
            <a:endParaRPr lang="en-US" dirty="0" smtClean="0"/>
          </a:p>
          <a:p>
            <a:r>
              <a:rPr lang="en-US" dirty="0" smtClean="0"/>
              <a:t>Relay Station Count</a:t>
            </a:r>
          </a:p>
          <a:p>
            <a:pPr lvl="1"/>
            <a:r>
              <a:rPr lang="en-US" dirty="0" smtClean="0"/>
              <a:t>This field is included only in the Probe Response if the “Utilization and Count Included” is set to “1”.</a:t>
            </a:r>
          </a:p>
          <a:p>
            <a:pPr lvl="1"/>
            <a:r>
              <a:rPr lang="en-US" dirty="0" smtClean="0"/>
              <a:t>This field denotes the number of stations currently associated with the relay node. </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11</a:t>
            </a:fld>
            <a:endParaRPr lang="en-US" dirty="0"/>
          </a:p>
        </p:txBody>
      </p:sp>
      <p:sp>
        <p:nvSpPr>
          <p:cNvPr id="4" name="Footer Placeholder 3"/>
          <p:cNvSpPr>
            <a:spLocks noGrp="1"/>
          </p:cNvSpPr>
          <p:nvPr>
            <p:ph type="ftr" sz="quarter" idx="3"/>
          </p:nvPr>
        </p:nvSpPr>
        <p:spPr>
          <a:xfrm>
            <a:off x="7467600" y="6477000"/>
            <a:ext cx="1220591" cy="184666"/>
          </a:xfrm>
        </p:spPr>
        <p:txBody>
          <a:bodyPr/>
          <a:lstStyle/>
          <a:p>
            <a:pPr>
              <a:defRPr/>
            </a:pPr>
            <a:r>
              <a:rPr lang="en-US" dirty="0" smtClean="0"/>
              <a:t>Yonggang Fang, ZTE</a:t>
            </a:r>
            <a:endParaRPr lang="en-US" dirty="0"/>
          </a:p>
        </p:txBody>
      </p:sp>
    </p:spTree>
    <p:extLst>
      <p:ext uri="{BB962C8B-B14F-4D97-AF65-F5344CB8AC3E}">
        <p14:creationId xmlns="" xmlns:p14="http://schemas.microsoft.com/office/powerpoint/2010/main" val="34386600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support the new Relay Discovery IE defined in page 5 - 11? </a:t>
            </a:r>
          </a:p>
          <a:p>
            <a:endParaRPr lang="en-US" dirty="0" smtClean="0"/>
          </a:p>
          <a:p>
            <a:pPr lvl="1"/>
            <a:r>
              <a:rPr lang="en-US" dirty="0" smtClean="0"/>
              <a:t>Yes:</a:t>
            </a:r>
          </a:p>
          <a:p>
            <a:pPr lvl="1"/>
            <a:r>
              <a:rPr lang="en-US" dirty="0" smtClean="0"/>
              <a:t>No: </a:t>
            </a:r>
          </a:p>
          <a:p>
            <a:pPr lvl="1"/>
            <a:r>
              <a:rPr lang="en-US" dirty="0" smtClean="0"/>
              <a:t>Abstain:</a:t>
            </a:r>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12</a:t>
            </a:fld>
            <a:endParaRPr lang="en-US" dirty="0"/>
          </a:p>
        </p:txBody>
      </p:sp>
      <p:sp>
        <p:nvSpPr>
          <p:cNvPr id="4" name="Footer Placeholder 3"/>
          <p:cNvSpPr>
            <a:spLocks noGrp="1"/>
          </p:cNvSpPr>
          <p:nvPr>
            <p:ph type="ftr" sz="quarter" idx="3"/>
          </p:nvPr>
        </p:nvSpPr>
        <p:spPr>
          <a:xfrm>
            <a:off x="7466209" y="6477000"/>
            <a:ext cx="1220591" cy="184666"/>
          </a:xfrm>
        </p:spPr>
        <p:txBody>
          <a:bodyPr/>
          <a:lstStyle/>
          <a:p>
            <a:pPr>
              <a:defRPr/>
            </a:pPr>
            <a:r>
              <a:rPr lang="en-US" dirty="0" smtClean="0"/>
              <a:t>Yonggang Fang, ZTE</a:t>
            </a:r>
            <a:endParaRPr lang="en-US" dirty="0"/>
          </a:p>
        </p:txBody>
      </p:sp>
    </p:spTree>
    <p:extLst>
      <p:ext uri="{BB962C8B-B14F-4D97-AF65-F5344CB8AC3E}">
        <p14:creationId xmlns="" xmlns:p14="http://schemas.microsoft.com/office/powerpoint/2010/main" val="1100645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C6D8EBD-BD29-49CB-967A-EC7ACA1304B8}" type="slidenum">
              <a:rPr lang="en-US" smtClean="0"/>
              <a:pPr/>
              <a:t>2</a:t>
            </a:fld>
            <a:endParaRPr lang="en-US" smtClean="0"/>
          </a:p>
        </p:txBody>
      </p:sp>
      <p:sp>
        <p:nvSpPr>
          <p:cNvPr id="15364" name="Footer Placeholder 3"/>
          <p:cNvSpPr>
            <a:spLocks noGrp="1"/>
          </p:cNvSpPr>
          <p:nvPr>
            <p:ph type="ftr" sz="quarter" idx="3"/>
          </p:nvPr>
        </p:nvSpPr>
        <p:spPr>
          <a:xfrm>
            <a:off x="7315592" y="6477000"/>
            <a:ext cx="1371208" cy="184666"/>
          </a:xfrm>
          <a:prstGeom prst="rect">
            <a:avLst/>
          </a:prstGeo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Yonggang Fang, ZTE</a:t>
            </a:r>
            <a:endParaRPr lang="en-US" dirty="0"/>
          </a:p>
        </p:txBody>
      </p:sp>
      <p:graphicFrame>
        <p:nvGraphicFramePr>
          <p:cNvPr id="2" name="Object 1"/>
          <p:cNvGraphicFramePr>
            <a:graphicFrameLocks noChangeAspect="1"/>
          </p:cNvGraphicFramePr>
          <p:nvPr>
            <p:extLst>
              <p:ext uri="{D42A27DB-BD31-4B8C-83A1-F6EECF244321}">
                <p14:modId xmlns="" xmlns:p14="http://schemas.microsoft.com/office/powerpoint/2010/main" val="2668583413"/>
              </p:ext>
            </p:extLst>
          </p:nvPr>
        </p:nvGraphicFramePr>
        <p:xfrm>
          <a:off x="1259632" y="1628800"/>
          <a:ext cx="6840538" cy="3556000"/>
        </p:xfrm>
        <a:graphic>
          <a:graphicData uri="http://schemas.openxmlformats.org/presentationml/2006/ole">
            <p:oleObj spid="_x0000_s2067" name="Template" r:id="rId4" imgW="8953500" imgH="4572000" progId="Word.TemplateMacroEnabled.12">
              <p:embed/>
            </p:oleObj>
          </a:graphicData>
        </a:graphic>
      </p:graphicFrame>
    </p:spTree>
    <p:extLst>
      <p:ext uri="{BB962C8B-B14F-4D97-AF65-F5344CB8AC3E}">
        <p14:creationId xmlns="" xmlns:p14="http://schemas.microsoft.com/office/powerpoint/2010/main" val="2580834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756C4378-CC44-4374-A503-D031F1E00FF5}" type="slidenum">
              <a:rPr lang="en-US" smtClean="0"/>
              <a:pPr/>
              <a:t>3</a:t>
            </a:fld>
            <a:endParaRPr lang="en-US" smtClean="0"/>
          </a:p>
        </p:txBody>
      </p:sp>
      <p:sp>
        <p:nvSpPr>
          <p:cNvPr id="16388" name="Footer Placeholder 5"/>
          <p:cNvSpPr>
            <a:spLocks noGrp="1"/>
          </p:cNvSpPr>
          <p:nvPr>
            <p:ph type="ftr" sz="quarter" idx="3"/>
          </p:nvPr>
        </p:nvSpPr>
        <p:spPr>
          <a:xfrm>
            <a:off x="7354063" y="6477000"/>
            <a:ext cx="1332737" cy="184666"/>
          </a:xfrm>
          <a:prstGeom prst="rect">
            <a:avLst/>
          </a:prstGeo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Yonggang Fang, ZTE</a:t>
            </a:r>
            <a:endParaRPr lang="en-US" dirty="0"/>
          </a:p>
        </p:txBody>
      </p:sp>
      <p:graphicFrame>
        <p:nvGraphicFramePr>
          <p:cNvPr id="16389" name="Object 2"/>
          <p:cNvGraphicFramePr>
            <a:graphicFrameLocks noChangeAspect="1"/>
          </p:cNvGraphicFramePr>
          <p:nvPr>
            <p:extLst>
              <p:ext uri="{D42A27DB-BD31-4B8C-83A1-F6EECF244321}">
                <p14:modId xmlns="" xmlns:p14="http://schemas.microsoft.com/office/powerpoint/2010/main" val="1720854343"/>
              </p:ext>
            </p:extLst>
          </p:nvPr>
        </p:nvGraphicFramePr>
        <p:xfrm>
          <a:off x="1301750" y="1001713"/>
          <a:ext cx="6453188" cy="5502275"/>
        </p:xfrm>
        <a:graphic>
          <a:graphicData uri="http://schemas.openxmlformats.org/presentationml/2006/ole">
            <p:oleObj spid="_x0000_s3091" name="Macro-Enabled Template" r:id="rId3" imgW="8534077" imgH="7300249" progId="Word.DocumentMacroEnabled.12">
              <p:embed/>
            </p:oleObj>
          </a:graphicData>
        </a:graphic>
      </p:graphicFrame>
    </p:spTree>
    <p:extLst>
      <p:ext uri="{BB962C8B-B14F-4D97-AF65-F5344CB8AC3E}">
        <p14:creationId xmlns="" xmlns:p14="http://schemas.microsoft.com/office/powerpoint/2010/main" val="2464804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381000" y="1676400"/>
            <a:ext cx="8305800" cy="4419600"/>
          </a:xfrm>
        </p:spPr>
        <p:txBody>
          <a:bodyPr/>
          <a:lstStyle/>
          <a:p>
            <a:r>
              <a:rPr lang="en-US" dirty="0" smtClean="0"/>
              <a:t>In </a:t>
            </a:r>
            <a:r>
              <a:rPr lang="en-US" dirty="0" err="1" smtClean="0"/>
              <a:t>SFD</a:t>
            </a:r>
            <a:r>
              <a:rPr lang="en-US" dirty="0" smtClean="0"/>
              <a:t> of 802.11 AH, the relay framework is described as</a:t>
            </a:r>
          </a:p>
          <a:p>
            <a:pPr lvl="1"/>
            <a:r>
              <a:rPr lang="en-US" b="0" dirty="0" smtClean="0"/>
              <a:t>The draft specification shall support to use Probe Request for Relay discovery, and optionally, include information on AP-</a:t>
            </a:r>
            <a:r>
              <a:rPr lang="en-US" b="0" dirty="0" err="1" smtClean="0"/>
              <a:t>STA</a:t>
            </a:r>
            <a:r>
              <a:rPr lang="en-US" b="0" dirty="0" smtClean="0"/>
              <a:t> link budget. </a:t>
            </a:r>
          </a:p>
          <a:p>
            <a:pPr lvl="2"/>
            <a:r>
              <a:rPr lang="en-US" b="0" dirty="0" smtClean="0"/>
              <a:t>The </a:t>
            </a:r>
            <a:r>
              <a:rPr lang="en-US" b="0" dirty="0" err="1" smtClean="0"/>
              <a:t>STA</a:t>
            </a:r>
            <a:r>
              <a:rPr lang="en-US" b="0" dirty="0" smtClean="0"/>
              <a:t> initiates the discovery process.</a:t>
            </a:r>
          </a:p>
          <a:p>
            <a:pPr lvl="2"/>
            <a:r>
              <a:rPr lang="en-US" b="0" dirty="0" smtClean="0"/>
              <a:t>The </a:t>
            </a:r>
            <a:r>
              <a:rPr lang="en-US" b="0" dirty="0" err="1" smtClean="0"/>
              <a:t>STA</a:t>
            </a:r>
            <a:r>
              <a:rPr lang="en-US" b="0" dirty="0" smtClean="0"/>
              <a:t> selects a relay based on the probe responses received.</a:t>
            </a:r>
          </a:p>
          <a:p>
            <a:pPr lvl="1"/>
            <a:r>
              <a:rPr lang="en-US" dirty="0" smtClean="0"/>
              <a:t>However, the detail information of relay discovery is TBD in </a:t>
            </a:r>
            <a:r>
              <a:rPr lang="en-US" dirty="0" err="1" smtClean="0"/>
              <a:t>SFD</a:t>
            </a:r>
            <a:r>
              <a:rPr lang="en-US" dirty="0" smtClean="0"/>
              <a:t>.  This contribution is to add the detail information of relay discovery for completion of </a:t>
            </a:r>
            <a:r>
              <a:rPr lang="en-US" dirty="0" err="1" smtClean="0"/>
              <a:t>SFD</a:t>
            </a:r>
            <a:r>
              <a:rPr lang="en-US" dirty="0" smtClean="0"/>
              <a:t>.</a:t>
            </a:r>
            <a:endParaRPr lang="en-US" b="0" dirty="0" smtClean="0"/>
          </a:p>
          <a:p>
            <a:pPr marL="457200" lvl="1" indent="0">
              <a:buNone/>
            </a:pPr>
            <a:endParaRPr lang="en-US" dirty="0"/>
          </a:p>
          <a:p>
            <a:pPr marL="457200" lvl="1" indent="0">
              <a:buNone/>
            </a:pPr>
            <a:endParaRPr lang="en-US" dirty="0"/>
          </a:p>
          <a:p>
            <a:endParaRPr lang="en-US" dirty="0" smtClean="0"/>
          </a:p>
          <a:p>
            <a:pPr marL="0" indent="0">
              <a:buNone/>
            </a:pP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4</a:t>
            </a:fld>
            <a:endParaRPr lang="en-US" dirty="0"/>
          </a:p>
        </p:txBody>
      </p:sp>
      <p:sp>
        <p:nvSpPr>
          <p:cNvPr id="5" name="Footer Placeholder 4"/>
          <p:cNvSpPr>
            <a:spLocks noGrp="1"/>
          </p:cNvSpPr>
          <p:nvPr>
            <p:ph type="ftr" sz="quarter" idx="3"/>
          </p:nvPr>
        </p:nvSpPr>
        <p:spPr>
          <a:xfrm>
            <a:off x="7391400" y="6477000"/>
            <a:ext cx="1255857" cy="184666"/>
          </a:xfrm>
        </p:spPr>
        <p:txBody>
          <a:bodyPr/>
          <a:lstStyle/>
          <a:p>
            <a:pPr>
              <a:defRPr/>
            </a:pPr>
            <a:r>
              <a:rPr lang="en-US" dirty="0" smtClean="0"/>
              <a:t>Yonggang Fang, ZTE</a:t>
            </a:r>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5800" cy="609600"/>
          </a:xfrm>
        </p:spPr>
        <p:txBody>
          <a:bodyPr/>
          <a:lstStyle/>
          <a:p>
            <a:r>
              <a:rPr lang="en-US" dirty="0" smtClean="0"/>
              <a:t>Proposals</a:t>
            </a:r>
            <a:endParaRPr lang="en-US" dirty="0"/>
          </a:p>
        </p:txBody>
      </p:sp>
      <p:sp>
        <p:nvSpPr>
          <p:cNvPr id="3" name="Content Placeholder 2"/>
          <p:cNvSpPr>
            <a:spLocks noGrp="1"/>
          </p:cNvSpPr>
          <p:nvPr>
            <p:ph idx="1"/>
          </p:nvPr>
        </p:nvSpPr>
        <p:spPr>
          <a:xfrm>
            <a:off x="381000" y="1524000"/>
            <a:ext cx="8305800" cy="1143000"/>
          </a:xfrm>
        </p:spPr>
        <p:txBody>
          <a:bodyPr>
            <a:normAutofit/>
          </a:bodyPr>
          <a:lstStyle/>
          <a:p>
            <a:r>
              <a:rPr lang="en-US" dirty="0" smtClean="0"/>
              <a:t>Relay Discovery IE </a:t>
            </a:r>
          </a:p>
          <a:p>
            <a:pPr lvl="1"/>
            <a:r>
              <a:rPr lang="en-US" dirty="0" smtClean="0"/>
              <a:t>A Relay Discovery IE can be optionally included in Probe Request, Probe Response or Beacon frame.</a:t>
            </a:r>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5</a:t>
            </a:fld>
            <a:endParaRPr lang="en-US" dirty="0"/>
          </a:p>
        </p:txBody>
      </p:sp>
      <p:sp>
        <p:nvSpPr>
          <p:cNvPr id="4" name="Footer Placeholder 3"/>
          <p:cNvSpPr>
            <a:spLocks noGrp="1"/>
          </p:cNvSpPr>
          <p:nvPr>
            <p:ph type="ftr" sz="quarter" idx="3"/>
          </p:nvPr>
        </p:nvSpPr>
        <p:spPr>
          <a:xfrm>
            <a:off x="7583343" y="6477000"/>
            <a:ext cx="1255857" cy="184666"/>
          </a:xfrm>
        </p:spPr>
        <p:txBody>
          <a:bodyPr/>
          <a:lstStyle/>
          <a:p>
            <a:pPr>
              <a:defRPr/>
            </a:pPr>
            <a:r>
              <a:rPr lang="en-US" dirty="0" smtClean="0"/>
              <a:t>Yonggang Fang, ZTE</a:t>
            </a:r>
            <a:endParaRPr lang="en-US" dirty="0"/>
          </a:p>
        </p:txBody>
      </p:sp>
      <p:graphicFrame>
        <p:nvGraphicFramePr>
          <p:cNvPr id="7" name="Table 6"/>
          <p:cNvGraphicFramePr>
            <a:graphicFrameLocks noGrp="1"/>
          </p:cNvGraphicFramePr>
          <p:nvPr/>
        </p:nvGraphicFramePr>
        <p:xfrm>
          <a:off x="76200" y="2743200"/>
          <a:ext cx="8856984" cy="1143000"/>
        </p:xfrm>
        <a:graphic>
          <a:graphicData uri="http://schemas.openxmlformats.org/drawingml/2006/table">
            <a:tbl>
              <a:tblPr firstRow="1" bandRow="1">
                <a:tableStyleId>{5C22544A-7EE6-4342-B048-85BDC9FD1C3A}</a:tableStyleId>
              </a:tblPr>
              <a:tblGrid>
                <a:gridCol w="792088"/>
                <a:gridCol w="1008112"/>
                <a:gridCol w="792088"/>
                <a:gridCol w="1008112"/>
                <a:gridCol w="864096"/>
                <a:gridCol w="936104"/>
                <a:gridCol w="864096"/>
                <a:gridCol w="792088"/>
                <a:gridCol w="936104"/>
                <a:gridCol w="864096"/>
              </a:tblGrid>
              <a:tr h="758652">
                <a:tc>
                  <a:txBody>
                    <a:bodyPr/>
                    <a:lstStyle/>
                    <a:p>
                      <a:pPr algn="ctr"/>
                      <a:endParaRPr lang="en-US" altLang="zh-CN" sz="1400" b="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Element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Length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Relay Discovery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UL Min Data 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UL Mean Data 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UL Max Data 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DL</a:t>
                      </a:r>
                      <a:r>
                        <a:rPr lang="en-US" altLang="zh-CN" sz="1400" b="0" baseline="0" dirty="0" smtClean="0">
                          <a:solidFill>
                            <a:schemeClr val="tx1"/>
                          </a:solidFill>
                          <a:latin typeface="Calibri" pitchFamily="34" charset="0"/>
                          <a:ea typeface="Calibri" pitchFamily="34" charset="0"/>
                          <a:cs typeface="Calibri" pitchFamily="34" charset="0"/>
                        </a:rPr>
                        <a:t> Min Data Rate</a:t>
                      </a:r>
                      <a:endParaRPr lang="en-US" altLang="zh-CN" sz="14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DL Mean Data</a:t>
                      </a:r>
                      <a:r>
                        <a:rPr lang="en-US" altLang="zh-CN" sz="1400" b="0" baseline="0" dirty="0" smtClean="0">
                          <a:solidFill>
                            <a:schemeClr val="tx1"/>
                          </a:solidFill>
                          <a:latin typeface="Calibri" pitchFamily="34" charset="0"/>
                          <a:ea typeface="Calibri" pitchFamily="34" charset="0"/>
                          <a:cs typeface="Calibri" pitchFamily="34" charset="0"/>
                        </a:rPr>
                        <a:t> Rate</a:t>
                      </a:r>
                      <a:endParaRPr lang="en-US" altLang="zh-CN" sz="14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DL</a:t>
                      </a:r>
                      <a:r>
                        <a:rPr lang="en-US" altLang="zh-CN" sz="1400" b="0" baseline="0" dirty="0" smtClean="0">
                          <a:solidFill>
                            <a:schemeClr val="tx1"/>
                          </a:solidFill>
                          <a:latin typeface="Calibri" pitchFamily="34" charset="0"/>
                          <a:ea typeface="Calibri" pitchFamily="34" charset="0"/>
                          <a:cs typeface="Calibri" pitchFamily="34" charset="0"/>
                        </a:rPr>
                        <a:t> Max Data Rate</a:t>
                      </a:r>
                      <a:endParaRPr lang="en-US" altLang="zh-CN" sz="14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4348">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Octets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endParaRPr lang="en-US" altLang="zh-CN" sz="1400" b="0" kern="1200" dirty="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endParaRPr lang="en-US" altLang="zh-CN" sz="1400" b="0" kern="1200" dirty="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8" name="TextBox 7"/>
          <p:cNvSpPr txBox="1"/>
          <p:nvPr/>
        </p:nvSpPr>
        <p:spPr>
          <a:xfrm>
            <a:off x="2051720" y="3886200"/>
            <a:ext cx="5760640" cy="338554"/>
          </a:xfrm>
          <a:prstGeom prst="rect">
            <a:avLst/>
          </a:prstGeom>
          <a:noFill/>
        </p:spPr>
        <p:txBody>
          <a:bodyPr wrap="square" rtlCol="0">
            <a:spAutoFit/>
          </a:bodyPr>
          <a:lstStyle/>
          <a:p>
            <a:pPr algn="ctr"/>
            <a:r>
              <a:rPr lang="en-US" sz="1600" b="1" dirty="0" smtClean="0">
                <a:solidFill>
                  <a:schemeClr val="tx1"/>
                </a:solidFill>
              </a:rPr>
              <a:t>Common fields for Probe Request, Response and Beacon</a:t>
            </a:r>
            <a:endParaRPr lang="en-US" sz="1600" b="1" dirty="0">
              <a:solidFill>
                <a:schemeClr val="tx1"/>
              </a:solidFill>
            </a:endParaRPr>
          </a:p>
        </p:txBody>
      </p:sp>
      <p:sp>
        <p:nvSpPr>
          <p:cNvPr id="9" name="灯片编号占位符 3"/>
          <p:cNvSpPr txBox="1">
            <a:spLocks/>
          </p:cNvSpPr>
          <p:nvPr/>
        </p:nvSpPr>
        <p:spPr bwMode="auto">
          <a:xfrm>
            <a:off x="4284663" y="6475413"/>
            <a:ext cx="515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rgbClr val="000000"/>
                </a:solidFill>
                <a:effectLst/>
                <a:uLnTx/>
                <a:uFillTx/>
                <a:latin typeface="Calibri" pitchFamily="34" charset="0"/>
                <a:ea typeface="+mn-ea"/>
                <a:cs typeface="Calibri" pitchFamily="34" charset="0"/>
              </a:rPr>
              <a:t>Slide </a:t>
            </a:r>
            <a:fld id="{D1CB4CD7-B7D9-4882-B0F3-0B1EF4100707}" type="slidenum">
              <a:rPr kumimoji="0" lang="en-US" sz="1200" b="0" i="0" u="none" strike="noStrike" kern="1200" cap="none" spc="0" normalizeH="0" baseline="0" noProof="0" smtClean="0">
                <a:ln>
                  <a:noFill/>
                </a:ln>
                <a:solidFill>
                  <a:srgbClr val="000000"/>
                </a:solidFill>
                <a:effectLst/>
                <a:uLnTx/>
                <a:uFillTx/>
                <a:latin typeface="Calibri" pitchFamily="34" charset="0"/>
                <a:ea typeface="+mn-ea"/>
                <a:cs typeface="Calibri" pitchFamily="34" charset="0"/>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Calibri" pitchFamily="34" charset="0"/>
              <a:ea typeface="+mn-ea"/>
              <a:cs typeface="Calibri" pitchFamily="34" charset="0"/>
            </a:endParaRPr>
          </a:p>
        </p:txBody>
      </p:sp>
      <p:sp>
        <p:nvSpPr>
          <p:cNvPr id="10" name="TextBox 9"/>
          <p:cNvSpPr txBox="1"/>
          <p:nvPr/>
        </p:nvSpPr>
        <p:spPr>
          <a:xfrm>
            <a:off x="827585" y="6093296"/>
            <a:ext cx="3240359" cy="338554"/>
          </a:xfrm>
          <a:prstGeom prst="rect">
            <a:avLst/>
          </a:prstGeom>
          <a:noFill/>
        </p:spPr>
        <p:txBody>
          <a:bodyPr wrap="square" rtlCol="0">
            <a:spAutoFit/>
          </a:bodyPr>
          <a:lstStyle/>
          <a:p>
            <a:pPr algn="ctr"/>
            <a:r>
              <a:rPr lang="en-US" sz="1600" b="1" dirty="0" smtClean="0">
                <a:solidFill>
                  <a:schemeClr val="tx1"/>
                </a:solidFill>
              </a:rPr>
              <a:t>Optional fields for Probe Request</a:t>
            </a:r>
            <a:endParaRPr lang="en-US" sz="1600" b="1" dirty="0">
              <a:solidFill>
                <a:schemeClr val="tx1"/>
              </a:solidFill>
            </a:endParaRPr>
          </a:p>
        </p:txBody>
      </p:sp>
      <p:sp>
        <p:nvSpPr>
          <p:cNvPr id="11" name="TextBox 10"/>
          <p:cNvSpPr txBox="1"/>
          <p:nvPr/>
        </p:nvSpPr>
        <p:spPr>
          <a:xfrm>
            <a:off x="4747320" y="6062246"/>
            <a:ext cx="4320480" cy="338554"/>
          </a:xfrm>
          <a:prstGeom prst="rect">
            <a:avLst/>
          </a:prstGeom>
          <a:noFill/>
        </p:spPr>
        <p:txBody>
          <a:bodyPr wrap="square" rtlCol="0">
            <a:spAutoFit/>
          </a:bodyPr>
          <a:lstStyle/>
          <a:p>
            <a:pPr algn="ctr"/>
            <a:r>
              <a:rPr lang="en-US" sz="1600" b="1" dirty="0" smtClean="0">
                <a:solidFill>
                  <a:schemeClr val="tx1"/>
                </a:solidFill>
              </a:rPr>
              <a:t>Optional fields for Probe Response </a:t>
            </a:r>
            <a:r>
              <a:rPr lang="en-US" sz="1600" b="1" dirty="0" smtClean="0"/>
              <a:t>or</a:t>
            </a:r>
            <a:r>
              <a:rPr lang="en-US" sz="1600" b="1" dirty="0" smtClean="0">
                <a:solidFill>
                  <a:schemeClr val="tx1"/>
                </a:solidFill>
              </a:rPr>
              <a:t> Beacon</a:t>
            </a:r>
            <a:endParaRPr lang="en-US" sz="1600" b="1" dirty="0">
              <a:solidFill>
                <a:schemeClr val="tx1"/>
              </a:solidFill>
            </a:endParaRPr>
          </a:p>
        </p:txBody>
      </p:sp>
      <p:graphicFrame>
        <p:nvGraphicFramePr>
          <p:cNvPr id="12" name="Table 11"/>
          <p:cNvGraphicFramePr>
            <a:graphicFrameLocks noGrp="1"/>
          </p:cNvGraphicFramePr>
          <p:nvPr/>
        </p:nvGraphicFramePr>
        <p:xfrm>
          <a:off x="107504" y="5072657"/>
          <a:ext cx="4003983" cy="870943"/>
        </p:xfrm>
        <a:graphic>
          <a:graphicData uri="http://schemas.openxmlformats.org/drawingml/2006/table">
            <a:tbl>
              <a:tblPr firstRow="1" bandRow="1">
                <a:tableStyleId>{5C22544A-7EE6-4342-B048-85BDC9FD1C3A}</a:tableStyleId>
              </a:tblPr>
              <a:tblGrid>
                <a:gridCol w="1178014"/>
                <a:gridCol w="1479615"/>
                <a:gridCol w="1346354"/>
              </a:tblGrid>
              <a:tr h="566143">
                <a:tc>
                  <a:txBody>
                    <a:bodyPr/>
                    <a:lstStyle/>
                    <a:p>
                      <a:pPr algn="ctr"/>
                      <a:endParaRPr lang="en-US" altLang="zh-CN" sz="1400" b="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Delay Bound Requirement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Min PHY Rate Requirement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953">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Octets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3" name="Table 12"/>
          <p:cNvGraphicFramePr>
            <a:graphicFrameLocks noGrp="1"/>
          </p:cNvGraphicFramePr>
          <p:nvPr/>
        </p:nvGraphicFramePr>
        <p:xfrm>
          <a:off x="4788024" y="5044440"/>
          <a:ext cx="4211960" cy="822960"/>
        </p:xfrm>
        <a:graphic>
          <a:graphicData uri="http://schemas.openxmlformats.org/drawingml/2006/table">
            <a:tbl>
              <a:tblPr firstRow="1" bandRow="1">
                <a:tableStyleId>{5C22544A-7EE6-4342-B048-85BDC9FD1C3A}</a:tableStyleId>
              </a:tblPr>
              <a:tblGrid>
                <a:gridCol w="1043608"/>
                <a:gridCol w="1584176"/>
                <a:gridCol w="1584176"/>
              </a:tblGrid>
              <a:tr h="456051">
                <a:tc>
                  <a:txBody>
                    <a:bodyPr/>
                    <a:lstStyle/>
                    <a:p>
                      <a:pPr algn="ctr"/>
                      <a:endParaRPr lang="en-US" altLang="zh-CN" sz="1400" b="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Channel</a:t>
                      </a:r>
                      <a:r>
                        <a:rPr lang="en-US" altLang="zh-CN" sz="1400" b="0" baseline="0" dirty="0" smtClean="0">
                          <a:solidFill>
                            <a:schemeClr val="tx1"/>
                          </a:solidFill>
                          <a:latin typeface="Calibri" pitchFamily="34" charset="0"/>
                          <a:ea typeface="Calibri" pitchFamily="34" charset="0"/>
                          <a:cs typeface="Calibri" pitchFamily="34" charset="0"/>
                        </a:rPr>
                        <a:t> Utilization</a:t>
                      </a:r>
                      <a:endParaRPr lang="en-US" altLang="zh-CN" sz="14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Relay Station 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4029">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Octets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 xmlns:p14="http://schemas.microsoft.com/office/powerpoint/2010/main" val="2508231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609600"/>
            <a:ext cx="8229600" cy="914400"/>
          </a:xfrm>
        </p:spPr>
        <p:txBody>
          <a:bodyPr/>
          <a:lstStyle/>
          <a:p>
            <a:r>
              <a:rPr lang="en-US" dirty="0" smtClean="0"/>
              <a:t>Proposals</a:t>
            </a:r>
            <a:endParaRPr lang="en-US" dirty="0"/>
          </a:p>
        </p:txBody>
      </p:sp>
      <p:sp>
        <p:nvSpPr>
          <p:cNvPr id="3" name="Content Placeholder 2"/>
          <p:cNvSpPr>
            <a:spLocks noGrp="1"/>
          </p:cNvSpPr>
          <p:nvPr>
            <p:ph idx="1"/>
          </p:nvPr>
        </p:nvSpPr>
        <p:spPr>
          <a:xfrm>
            <a:off x="381000" y="1600200"/>
            <a:ext cx="8305800" cy="533400"/>
          </a:xfrm>
        </p:spPr>
        <p:txBody>
          <a:bodyPr>
            <a:normAutofit/>
          </a:bodyPr>
          <a:lstStyle/>
          <a:p>
            <a:r>
              <a:rPr lang="en-US" dirty="0" smtClean="0"/>
              <a:t>Relay Discovery Information Field</a:t>
            </a:r>
          </a:p>
          <a:p>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6</a:t>
            </a:fld>
            <a:endParaRPr lang="en-US" dirty="0"/>
          </a:p>
        </p:txBody>
      </p:sp>
      <p:sp>
        <p:nvSpPr>
          <p:cNvPr id="4" name="Footer Placeholder 3"/>
          <p:cNvSpPr>
            <a:spLocks noGrp="1"/>
          </p:cNvSpPr>
          <p:nvPr>
            <p:ph type="ftr" sz="quarter" idx="3"/>
          </p:nvPr>
        </p:nvSpPr>
        <p:spPr>
          <a:xfrm>
            <a:off x="7466209" y="6477000"/>
            <a:ext cx="1220591" cy="184666"/>
          </a:xfrm>
        </p:spPr>
        <p:txBody>
          <a:bodyPr/>
          <a:lstStyle/>
          <a:p>
            <a:pPr>
              <a:defRPr/>
            </a:pPr>
            <a:r>
              <a:rPr lang="en-US" dirty="0" smtClean="0"/>
              <a:t>Yonggang Fang, ZTE</a:t>
            </a:r>
            <a:endParaRPr lang="en-US" dirty="0"/>
          </a:p>
        </p:txBody>
      </p:sp>
      <p:graphicFrame>
        <p:nvGraphicFramePr>
          <p:cNvPr id="6" name="Table 5"/>
          <p:cNvGraphicFramePr>
            <a:graphicFrameLocks noGrp="1"/>
          </p:cNvGraphicFramePr>
          <p:nvPr/>
        </p:nvGraphicFramePr>
        <p:xfrm>
          <a:off x="304800" y="2302738"/>
          <a:ext cx="8424938" cy="2497862"/>
        </p:xfrm>
        <a:graphic>
          <a:graphicData uri="http://schemas.openxmlformats.org/drawingml/2006/table">
            <a:tbl>
              <a:tblPr firstRow="1" bandRow="1">
                <a:tableStyleId>{5C22544A-7EE6-4342-B048-85BDC9FD1C3A}</a:tableStyleId>
              </a:tblPr>
              <a:tblGrid>
                <a:gridCol w="608261"/>
                <a:gridCol w="1047923"/>
                <a:gridCol w="936104"/>
                <a:gridCol w="936104"/>
                <a:gridCol w="936104"/>
                <a:gridCol w="1152128"/>
                <a:gridCol w="936104"/>
                <a:gridCol w="936104"/>
                <a:gridCol w="936106"/>
              </a:tblGrid>
              <a:tr h="1649149">
                <a:tc>
                  <a:txBody>
                    <a:bodyPr/>
                    <a:lstStyle/>
                    <a:p>
                      <a:pPr algn="ctr"/>
                      <a:endParaRPr lang="en-US" altLang="zh-CN" sz="1600" b="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600" b="0" dirty="0" smtClean="0">
                          <a:solidFill>
                            <a:schemeClr val="tx1"/>
                          </a:solidFill>
                          <a:latin typeface="Calibri" pitchFamily="34" charset="0"/>
                          <a:ea typeface="Calibri" pitchFamily="34" charset="0"/>
                          <a:cs typeface="Calibri" pitchFamily="34" charset="0"/>
                        </a:rPr>
                        <a:t>Relay</a:t>
                      </a:r>
                      <a:r>
                        <a:rPr lang="en-US" altLang="zh-CN" sz="1600" b="0" baseline="0" dirty="0" smtClean="0">
                          <a:solidFill>
                            <a:schemeClr val="tx1"/>
                          </a:solidFill>
                          <a:latin typeface="Calibri" pitchFamily="34" charset="0"/>
                          <a:ea typeface="Calibri" pitchFamily="34" charset="0"/>
                          <a:cs typeface="Calibri" pitchFamily="34" charset="0"/>
                        </a:rPr>
                        <a:t> Station Indication</a:t>
                      </a:r>
                      <a:endParaRPr lang="en-US" altLang="zh-CN" sz="16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0" dirty="0" smtClean="0">
                          <a:solidFill>
                            <a:schemeClr val="tx1"/>
                          </a:solidFill>
                          <a:latin typeface="Calibri" pitchFamily="34" charset="0"/>
                          <a:ea typeface="Calibri" pitchFamily="34" charset="0"/>
                          <a:cs typeface="Calibri" pitchFamily="34" charset="0"/>
                        </a:rPr>
                        <a:t>Min Data Rate Included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0" baseline="0" dirty="0" smtClean="0">
                          <a:solidFill>
                            <a:schemeClr val="tx1"/>
                          </a:solidFill>
                          <a:latin typeface="Calibri" pitchFamily="34" charset="0"/>
                          <a:ea typeface="Calibri" pitchFamily="34" charset="0"/>
                          <a:cs typeface="Calibri" pitchFamily="34" charset="0"/>
                        </a:rPr>
                        <a:t>Mean Data Rate Included</a:t>
                      </a:r>
                      <a:endParaRPr lang="en-US" altLang="zh-CN" sz="16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0" dirty="0" smtClean="0">
                          <a:solidFill>
                            <a:schemeClr val="tx1"/>
                          </a:solidFill>
                          <a:latin typeface="Calibri" pitchFamily="34" charset="0"/>
                          <a:ea typeface="Calibri" pitchFamily="34" charset="0"/>
                          <a:cs typeface="Calibri" pitchFamily="34" charset="0"/>
                        </a:rPr>
                        <a:t>Max Data Rate Included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0" dirty="0" smtClean="0">
                          <a:solidFill>
                            <a:schemeClr val="tx1"/>
                          </a:solidFill>
                          <a:latin typeface="Calibri" pitchFamily="34" charset="0"/>
                          <a:ea typeface="Calibri" pitchFamily="34" charset="0"/>
                          <a:cs typeface="Calibri" pitchFamily="34" charset="0"/>
                        </a:rPr>
                        <a:t>Delay and Rate Requirement Included/ Utilization</a:t>
                      </a:r>
                      <a:r>
                        <a:rPr lang="en-US" altLang="zh-CN" sz="1600" b="0" baseline="0" dirty="0" smtClean="0">
                          <a:solidFill>
                            <a:schemeClr val="tx1"/>
                          </a:solidFill>
                          <a:latin typeface="Calibri" pitchFamily="34" charset="0"/>
                          <a:ea typeface="Calibri" pitchFamily="34" charset="0"/>
                          <a:cs typeface="Calibri" pitchFamily="34" charset="0"/>
                        </a:rPr>
                        <a:t> and Count Included</a:t>
                      </a:r>
                      <a:endParaRPr lang="en-US" altLang="zh-CN" sz="16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0" baseline="0" dirty="0" smtClean="0">
                          <a:solidFill>
                            <a:schemeClr val="tx1"/>
                          </a:solidFill>
                          <a:latin typeface="Calibri" pitchFamily="34" charset="0"/>
                          <a:ea typeface="Calibri" pitchFamily="34" charset="0"/>
                          <a:cs typeface="Calibri" pitchFamily="34" charset="0"/>
                        </a:rPr>
                        <a:t>Information Not Available</a:t>
                      </a:r>
                      <a:endParaRPr lang="en-US" altLang="zh-CN" sz="16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0" dirty="0" smtClean="0">
                          <a:solidFill>
                            <a:schemeClr val="tx1"/>
                          </a:solidFill>
                          <a:latin typeface="Calibri" pitchFamily="34" charset="0"/>
                          <a:ea typeface="Calibri" pitchFamily="34" charset="0"/>
                          <a:cs typeface="Calibri" pitchFamily="34" charset="0"/>
                        </a:rPr>
                        <a:t>Optional Information</a:t>
                      </a:r>
                      <a:r>
                        <a:rPr lang="en-US" altLang="zh-CN" sz="1600" b="0" baseline="0" dirty="0" smtClean="0">
                          <a:solidFill>
                            <a:schemeClr val="tx1"/>
                          </a:solidFill>
                          <a:latin typeface="Calibri" pitchFamily="34" charset="0"/>
                          <a:ea typeface="Calibri" pitchFamily="34" charset="0"/>
                          <a:cs typeface="Calibri" pitchFamily="34" charset="0"/>
                        </a:rPr>
                        <a:t> Not Available</a:t>
                      </a:r>
                      <a:endParaRPr lang="en-US" altLang="zh-CN" sz="16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0" dirty="0" smtClean="0">
                          <a:solidFill>
                            <a:schemeClr val="tx1"/>
                          </a:solidFill>
                          <a:latin typeface="Calibri" pitchFamily="34" charset="0"/>
                          <a:ea typeface="Calibri" pitchFamily="34" charset="0"/>
                          <a:cs typeface="Calibri" pitchFamily="34" charset="0"/>
                        </a:rPr>
                        <a:t>Reserved</a:t>
                      </a:r>
                    </a:p>
                    <a:p>
                      <a:pPr algn="ctr"/>
                      <a:endParaRPr lang="en-US" altLang="zh-CN" sz="16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55702">
                <a:tc>
                  <a:txBody>
                    <a:bodyPr/>
                    <a:lstStyle/>
                    <a:p>
                      <a:pPr marL="0" algn="ctr" defTabSz="914400" rtl="0" eaLnBrk="1" latinLnBrk="0" hangingPunct="1"/>
                      <a:r>
                        <a:rPr lang="en-US" altLang="zh-CN" sz="1600" b="0" kern="1200" dirty="0" smtClean="0">
                          <a:solidFill>
                            <a:schemeClr val="tx1"/>
                          </a:solidFill>
                          <a:latin typeface="Calibri" pitchFamily="34" charset="0"/>
                          <a:ea typeface="Calibri" pitchFamily="34" charset="0"/>
                          <a:cs typeface="Calibri" pitchFamily="34" charset="0"/>
                        </a:rPr>
                        <a:t>Bits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600" b="0" kern="1200" dirty="0" err="1" smtClean="0">
                          <a:solidFill>
                            <a:schemeClr val="tx1"/>
                          </a:solidFill>
                          <a:latin typeface="Calibri" pitchFamily="34" charset="0"/>
                          <a:ea typeface="Calibri" pitchFamily="34" charset="0"/>
                          <a:cs typeface="Calibri" pitchFamily="34" charset="0"/>
                        </a:rPr>
                        <a:t>B0</a:t>
                      </a:r>
                      <a:endParaRPr lang="en-US" altLang="zh-CN" sz="1600" b="0" kern="120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600" b="0" kern="1200" dirty="0" err="1" smtClean="0">
                          <a:solidFill>
                            <a:schemeClr val="tx1"/>
                          </a:solidFill>
                          <a:latin typeface="Calibri" pitchFamily="34" charset="0"/>
                          <a:ea typeface="Calibri" pitchFamily="34" charset="0"/>
                          <a:cs typeface="Calibri" pitchFamily="34" charset="0"/>
                        </a:rPr>
                        <a:t>B1</a:t>
                      </a:r>
                      <a:endParaRPr lang="en-US" altLang="zh-CN" sz="1600" b="0" kern="120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600" b="0" kern="1200" dirty="0" err="1" smtClean="0">
                          <a:solidFill>
                            <a:schemeClr val="tx1"/>
                          </a:solidFill>
                          <a:latin typeface="Calibri" pitchFamily="34" charset="0"/>
                          <a:ea typeface="Calibri" pitchFamily="34" charset="0"/>
                          <a:cs typeface="Calibri" pitchFamily="34" charset="0"/>
                        </a:rPr>
                        <a:t>B2</a:t>
                      </a:r>
                      <a:endParaRPr lang="en-US" altLang="zh-CN" sz="1600" b="0" kern="120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600" b="0" kern="1200" dirty="0" err="1" smtClean="0">
                          <a:solidFill>
                            <a:schemeClr val="tx1"/>
                          </a:solidFill>
                          <a:latin typeface="Calibri" pitchFamily="34" charset="0"/>
                          <a:ea typeface="Calibri" pitchFamily="34" charset="0"/>
                          <a:cs typeface="Calibri" pitchFamily="34" charset="0"/>
                        </a:rPr>
                        <a:t>B3</a:t>
                      </a:r>
                      <a:endParaRPr lang="en-US" altLang="zh-CN" sz="1600" b="0" kern="120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600" b="0" kern="1200" dirty="0" err="1" smtClean="0">
                          <a:solidFill>
                            <a:schemeClr val="tx1"/>
                          </a:solidFill>
                          <a:latin typeface="Calibri" pitchFamily="34" charset="0"/>
                          <a:ea typeface="Calibri" pitchFamily="34" charset="0"/>
                          <a:cs typeface="Calibri" pitchFamily="34" charset="0"/>
                        </a:rPr>
                        <a:t>B4</a:t>
                      </a:r>
                      <a:endParaRPr lang="en-US" altLang="zh-CN" sz="1600" b="0" kern="120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600" b="0" kern="1200" dirty="0" err="1" smtClean="0">
                          <a:solidFill>
                            <a:schemeClr val="tx1"/>
                          </a:solidFill>
                          <a:latin typeface="Calibri" pitchFamily="34" charset="0"/>
                          <a:ea typeface="Calibri" pitchFamily="34" charset="0"/>
                          <a:cs typeface="Calibri" pitchFamily="34" charset="0"/>
                        </a:rPr>
                        <a:t>B5</a:t>
                      </a:r>
                      <a:endParaRPr lang="en-US" altLang="zh-CN" sz="1600" b="0" kern="120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600" b="0" kern="1200" dirty="0" err="1" smtClean="0">
                          <a:solidFill>
                            <a:schemeClr val="tx1"/>
                          </a:solidFill>
                          <a:latin typeface="Calibri" pitchFamily="34" charset="0"/>
                          <a:ea typeface="Calibri" pitchFamily="34" charset="0"/>
                          <a:cs typeface="Calibri" pitchFamily="34" charset="0"/>
                        </a:rPr>
                        <a:t>B6</a:t>
                      </a:r>
                      <a:r>
                        <a:rPr lang="en-US" altLang="zh-CN" sz="1600" b="0" kern="1200" dirty="0" smtClean="0">
                          <a:solidFill>
                            <a:schemeClr val="tx1"/>
                          </a:solidFill>
                          <a:latin typeface="Calibri" pitchFamily="34" charset="0"/>
                          <a:ea typeface="Calibri" pitchFamily="34" charset="0"/>
                          <a:cs typeface="Calibri"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600" b="0" kern="1200" dirty="0" err="1" smtClean="0">
                          <a:solidFill>
                            <a:schemeClr val="tx1"/>
                          </a:solidFill>
                          <a:latin typeface="Calibri" pitchFamily="34" charset="0"/>
                          <a:ea typeface="Calibri" pitchFamily="34" charset="0"/>
                          <a:cs typeface="Calibri" pitchFamily="34" charset="0"/>
                        </a:rPr>
                        <a:t>B7</a:t>
                      </a:r>
                      <a:endParaRPr lang="en-US" altLang="zh-CN" sz="1600" b="0" kern="120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 xmlns:p14="http://schemas.microsoft.com/office/powerpoint/2010/main" val="3438660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609600"/>
            <a:ext cx="8229600" cy="914400"/>
          </a:xfrm>
        </p:spPr>
        <p:txBody>
          <a:bodyPr/>
          <a:lstStyle/>
          <a:p>
            <a:r>
              <a:rPr lang="en-US" dirty="0" smtClean="0"/>
              <a:t>Proposals</a:t>
            </a:r>
            <a:endParaRPr lang="en-US" dirty="0"/>
          </a:p>
        </p:txBody>
      </p:sp>
      <p:sp>
        <p:nvSpPr>
          <p:cNvPr id="3" name="Content Placeholder 2"/>
          <p:cNvSpPr>
            <a:spLocks noGrp="1"/>
          </p:cNvSpPr>
          <p:nvPr>
            <p:ph idx="1"/>
          </p:nvPr>
        </p:nvSpPr>
        <p:spPr>
          <a:xfrm>
            <a:off x="381000" y="1600200"/>
            <a:ext cx="8305800" cy="4800600"/>
          </a:xfrm>
        </p:spPr>
        <p:txBody>
          <a:bodyPr>
            <a:normAutofit/>
          </a:bodyPr>
          <a:lstStyle/>
          <a:p>
            <a:r>
              <a:rPr lang="en-US" dirty="0" smtClean="0"/>
              <a:t>Relay Discovery Information Field (Continued)</a:t>
            </a:r>
          </a:p>
          <a:p>
            <a:pPr lvl="1"/>
            <a:r>
              <a:rPr lang="en-US" b="0" dirty="0" smtClean="0"/>
              <a:t>Relay Station Indication bit:  the relay station shall set this field to “1”.  Otherwise, this bit shall be set to “0”.</a:t>
            </a:r>
          </a:p>
          <a:p>
            <a:pPr lvl="1"/>
            <a:r>
              <a:rPr lang="en-US" b="0" dirty="0" smtClean="0"/>
              <a:t>Min Data Rate Included bit:  if the UL and DL min data rate are included in the Relay Discovery IE, this bit shall be set to “1”.  Otherwise, it shall be set to “0”.</a:t>
            </a:r>
          </a:p>
          <a:p>
            <a:pPr lvl="1"/>
            <a:r>
              <a:rPr lang="en-US" b="0" dirty="0" smtClean="0"/>
              <a:t>Mean Data Rate Included bit:  if the UL and DL mean data rate are included in the Relay Discovery IE, this bit shall be set to “1”.  Otherwise, it shall be set to “0”.</a:t>
            </a:r>
          </a:p>
          <a:p>
            <a:pPr lvl="1"/>
            <a:r>
              <a:rPr lang="en-US" b="0" dirty="0" smtClean="0"/>
              <a:t>Max Data Rate Included bit:  if the UL and DL max data rate are included in the Relay Discovery IE, this bit shall be set to “1”.  Otherwise, it shall be set to “0”.</a:t>
            </a:r>
          </a:p>
          <a:p>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7</a:t>
            </a:fld>
            <a:endParaRPr lang="en-US" dirty="0"/>
          </a:p>
        </p:txBody>
      </p:sp>
      <p:sp>
        <p:nvSpPr>
          <p:cNvPr id="4" name="Footer Placeholder 3"/>
          <p:cNvSpPr>
            <a:spLocks noGrp="1"/>
          </p:cNvSpPr>
          <p:nvPr>
            <p:ph type="ftr" sz="quarter" idx="3"/>
          </p:nvPr>
        </p:nvSpPr>
        <p:spPr>
          <a:xfrm>
            <a:off x="7467600" y="6477000"/>
            <a:ext cx="1220591" cy="184666"/>
          </a:xfrm>
        </p:spPr>
        <p:txBody>
          <a:bodyPr/>
          <a:lstStyle/>
          <a:p>
            <a:pPr>
              <a:defRPr/>
            </a:pPr>
            <a:r>
              <a:rPr lang="en-US" dirty="0" smtClean="0"/>
              <a:t>Yonggang Fang, ZTE</a:t>
            </a:r>
            <a:endParaRPr lang="en-US" dirty="0"/>
          </a:p>
        </p:txBody>
      </p:sp>
    </p:spTree>
    <p:extLst>
      <p:ext uri="{BB962C8B-B14F-4D97-AF65-F5344CB8AC3E}">
        <p14:creationId xmlns="" xmlns:p14="http://schemas.microsoft.com/office/powerpoint/2010/main" val="3438660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609600"/>
            <a:ext cx="8229600" cy="914400"/>
          </a:xfrm>
        </p:spPr>
        <p:txBody>
          <a:bodyPr/>
          <a:lstStyle/>
          <a:p>
            <a:r>
              <a:rPr lang="en-US" dirty="0" smtClean="0"/>
              <a:t>Proposals</a:t>
            </a:r>
            <a:endParaRPr lang="en-US" dirty="0"/>
          </a:p>
        </p:txBody>
      </p:sp>
      <p:sp>
        <p:nvSpPr>
          <p:cNvPr id="3" name="Content Placeholder 2"/>
          <p:cNvSpPr>
            <a:spLocks noGrp="1"/>
          </p:cNvSpPr>
          <p:nvPr>
            <p:ph idx="1"/>
          </p:nvPr>
        </p:nvSpPr>
        <p:spPr>
          <a:xfrm>
            <a:off x="381000" y="1600200"/>
            <a:ext cx="8305800" cy="4800600"/>
          </a:xfrm>
        </p:spPr>
        <p:txBody>
          <a:bodyPr>
            <a:normAutofit fontScale="92500" lnSpcReduction="10000"/>
          </a:bodyPr>
          <a:lstStyle/>
          <a:p>
            <a:r>
              <a:rPr lang="en-US" dirty="0" smtClean="0"/>
              <a:t>Relay Discovery Information Field (Continued)</a:t>
            </a:r>
          </a:p>
          <a:p>
            <a:pPr lvl="1"/>
            <a:r>
              <a:rPr lang="en-US" dirty="0" smtClean="0"/>
              <a:t>Delay and Rate Requirement Included / Utilization and Count Included bit :  </a:t>
            </a:r>
          </a:p>
          <a:p>
            <a:pPr lvl="1">
              <a:buNone/>
            </a:pPr>
            <a:r>
              <a:rPr lang="en-US" dirty="0" smtClean="0"/>
              <a:t>      In Probe Request, this bit means “Delay and Rate Requirement Included”.  If the “Delay Bound Requirement” and “Min PHY Rate Requirement” fields are included in Relay Discovery IE, this bit shall be set to “1”.  Otherwise, it shall be set to “0”.  </a:t>
            </a:r>
          </a:p>
          <a:p>
            <a:pPr lvl="1">
              <a:buNone/>
            </a:pPr>
            <a:r>
              <a:rPr lang="en-US" dirty="0" smtClean="0"/>
              <a:t>     In the Probe Response or Beacon,  this bit means “Utilization and Count Included” .  if the “Channel Utilization” and “Relay Station Count” fields are included in the Relay Discovery IE, this field shall be set to “1”.  Otherwise, it shall be set to “0”.</a:t>
            </a:r>
          </a:p>
          <a:p>
            <a:pPr lvl="1"/>
            <a:r>
              <a:rPr lang="en-US" dirty="0" smtClean="0"/>
              <a:t>Information Not Available bit:  this bit shall be set to “1” if the relay station cannot provide </a:t>
            </a:r>
            <a:r>
              <a:rPr lang="en-US" altLang="zh-TW" dirty="0" smtClean="0">
                <a:ea typeface="新細明體" charset="-120"/>
              </a:rPr>
              <a:t>requested information </a:t>
            </a:r>
            <a:r>
              <a:rPr lang="en-US" dirty="0" smtClean="0"/>
              <a:t>in the fixed fields of Relay Discovery IE.  Otherwise, it shall be set to “0”.</a:t>
            </a:r>
          </a:p>
          <a:p>
            <a:pPr lvl="1"/>
            <a:r>
              <a:rPr lang="en-US" dirty="0" smtClean="0"/>
              <a:t>Optional Info Not Available bit:  this bit shall be set to “1” if the relay station cannot provide the requested information of the optional fields.  Otherwise, it shall be set to “0”.</a:t>
            </a:r>
          </a:p>
          <a:p>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8</a:t>
            </a:fld>
            <a:endParaRPr lang="en-US" dirty="0"/>
          </a:p>
        </p:txBody>
      </p:sp>
      <p:sp>
        <p:nvSpPr>
          <p:cNvPr id="4" name="Footer Placeholder 3"/>
          <p:cNvSpPr>
            <a:spLocks noGrp="1"/>
          </p:cNvSpPr>
          <p:nvPr>
            <p:ph type="ftr" sz="quarter" idx="3"/>
          </p:nvPr>
        </p:nvSpPr>
        <p:spPr>
          <a:xfrm>
            <a:off x="7467600" y="6477000"/>
            <a:ext cx="1220591" cy="184666"/>
          </a:xfrm>
        </p:spPr>
        <p:txBody>
          <a:bodyPr/>
          <a:lstStyle/>
          <a:p>
            <a:pPr>
              <a:defRPr/>
            </a:pPr>
            <a:r>
              <a:rPr lang="en-US" dirty="0" smtClean="0"/>
              <a:t>Yonggang Fang, ZTE</a:t>
            </a:r>
            <a:endParaRPr lang="en-US" dirty="0"/>
          </a:p>
        </p:txBody>
      </p:sp>
    </p:spTree>
    <p:extLst>
      <p:ext uri="{BB962C8B-B14F-4D97-AF65-F5344CB8AC3E}">
        <p14:creationId xmlns="" xmlns:p14="http://schemas.microsoft.com/office/powerpoint/2010/main" val="34386600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609600"/>
            <a:ext cx="8229600" cy="914400"/>
          </a:xfrm>
        </p:spPr>
        <p:txBody>
          <a:bodyPr/>
          <a:lstStyle/>
          <a:p>
            <a:r>
              <a:rPr lang="en-US" dirty="0" smtClean="0"/>
              <a:t>Proposals</a:t>
            </a:r>
            <a:endParaRPr lang="en-US" dirty="0"/>
          </a:p>
        </p:txBody>
      </p:sp>
      <p:sp>
        <p:nvSpPr>
          <p:cNvPr id="3" name="Content Placeholder 2"/>
          <p:cNvSpPr>
            <a:spLocks noGrp="1"/>
          </p:cNvSpPr>
          <p:nvPr>
            <p:ph idx="1"/>
          </p:nvPr>
        </p:nvSpPr>
        <p:spPr>
          <a:xfrm>
            <a:off x="381000" y="1600200"/>
            <a:ext cx="8305800" cy="4800600"/>
          </a:xfrm>
        </p:spPr>
        <p:txBody>
          <a:bodyPr>
            <a:normAutofit/>
          </a:bodyPr>
          <a:lstStyle/>
          <a:p>
            <a:r>
              <a:rPr lang="en-US" dirty="0" smtClean="0"/>
              <a:t>UL and DL Min/Mean/Max Data Rates</a:t>
            </a:r>
          </a:p>
          <a:p>
            <a:pPr lvl="1"/>
            <a:r>
              <a:rPr lang="en-US" dirty="0" smtClean="0"/>
              <a:t>These fields shall be included if the bit of “Min Data Rate Included”, “Mean Data Rate Included”, and “Max Data Rate Included” is set to “1”.  </a:t>
            </a:r>
          </a:p>
          <a:p>
            <a:pPr lvl="1"/>
            <a:r>
              <a:rPr lang="en-US" dirty="0" smtClean="0"/>
              <a:t>In the Probe Request frame, those fields denote the UL and DL minimum data rates,  UL and DL mean data rates, or UL and DL maximum data rates of the direct path between the station and AP in the step of 100 kbps if they are included. </a:t>
            </a:r>
          </a:p>
          <a:p>
            <a:pPr lvl="1"/>
            <a:r>
              <a:rPr lang="en-US" dirty="0" smtClean="0"/>
              <a:t>In the Probe Response frame or beacon frame, those fields denote the UL and DL minimum data rates,  UL and DL mean data rates, or UL and DL maximum data rates of relay link between the relay node and AP in the step of 100 kbps if they are included. </a:t>
            </a:r>
          </a:p>
          <a:p>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9</a:t>
            </a:fld>
            <a:endParaRPr lang="en-US" dirty="0"/>
          </a:p>
        </p:txBody>
      </p:sp>
      <p:sp>
        <p:nvSpPr>
          <p:cNvPr id="4" name="Footer Placeholder 3"/>
          <p:cNvSpPr>
            <a:spLocks noGrp="1"/>
          </p:cNvSpPr>
          <p:nvPr>
            <p:ph type="ftr" sz="quarter" idx="3"/>
          </p:nvPr>
        </p:nvSpPr>
        <p:spPr>
          <a:xfrm>
            <a:off x="7467600" y="6477000"/>
            <a:ext cx="1220591" cy="184666"/>
          </a:xfrm>
        </p:spPr>
        <p:txBody>
          <a:bodyPr/>
          <a:lstStyle/>
          <a:p>
            <a:pPr>
              <a:defRPr/>
            </a:pPr>
            <a:r>
              <a:rPr lang="en-US" dirty="0" smtClean="0"/>
              <a:t>Yonggang Fang, ZTE</a:t>
            </a:r>
            <a:endParaRPr lang="en-US" dirty="0"/>
          </a:p>
        </p:txBody>
      </p:sp>
    </p:spTree>
    <p:extLst>
      <p:ext uri="{BB962C8B-B14F-4D97-AF65-F5344CB8AC3E}">
        <p14:creationId xmlns="" xmlns:p14="http://schemas.microsoft.com/office/powerpoint/2010/main" val="343866004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44325</TotalTime>
  <Words>1231</Words>
  <Application>Microsoft Office PowerPoint</Application>
  <PresentationFormat>On-screen Show (4:3)</PresentationFormat>
  <Paragraphs>205</Paragraphs>
  <Slides>12</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5" baseType="lpstr">
      <vt:lpstr>1_Extend Submission Template</vt:lpstr>
      <vt:lpstr>Template</vt:lpstr>
      <vt:lpstr>Macro-Enabled Template</vt:lpstr>
      <vt:lpstr>Comments on Relay</vt:lpstr>
      <vt:lpstr>Slide 2</vt:lpstr>
      <vt:lpstr>Slide 3</vt:lpstr>
      <vt:lpstr>Introduction</vt:lpstr>
      <vt:lpstr>Proposals</vt:lpstr>
      <vt:lpstr>Proposals</vt:lpstr>
      <vt:lpstr>Proposals</vt:lpstr>
      <vt:lpstr>Proposals</vt:lpstr>
      <vt:lpstr>Proposals</vt:lpstr>
      <vt:lpstr>Proposals</vt:lpstr>
      <vt:lpstr>Proposals</vt:lpstr>
      <vt:lpstr>Straw Poll</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MAC Header Compression</dc:title>
  <dc:creator>jafarian@qti.qualcomm.com</dc:creator>
  <cp:lastModifiedBy>Editor3</cp:lastModifiedBy>
  <cp:revision>1703</cp:revision>
  <cp:lastPrinted>1998-02-10T13:28:06Z</cp:lastPrinted>
  <dcterms:created xsi:type="dcterms:W3CDTF">2009-12-02T19:05:24Z</dcterms:created>
  <dcterms:modified xsi:type="dcterms:W3CDTF">2013-05-10T19:56:21Z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