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20" r:id="rId2"/>
    <p:sldId id="356" r:id="rId3"/>
    <p:sldId id="357" r:id="rId4"/>
    <p:sldId id="367" r:id="rId5"/>
    <p:sldId id="368" r:id="rId6"/>
    <p:sldId id="370" r:id="rId7"/>
    <p:sldId id="371" r:id="rId8"/>
    <p:sldId id="372" r:id="rId9"/>
    <p:sldId id="373" r:id="rId10"/>
    <p:sldId id="36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9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9B05363D-26DD-4F58-AE40-E56C964939F5}" type="slidenum">
              <a:rPr lang="en-US"/>
              <a:pPr>
                <a:defRPr/>
              </a:pPr>
              <a:t>‹#›</a:t>
            </a:fld>
            <a:endParaRPr lang="en-US"/>
          </a:p>
        </p:txBody>
      </p:sp>
      <p:sp>
        <p:nvSpPr>
          <p:cNvPr id="327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3277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327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618603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2867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90953695-CCAC-417B-BB57-5399F9630B92}" type="slidenum">
              <a:rPr lang="en-US"/>
              <a:pPr>
                <a:defRPr/>
              </a:pPr>
              <a:t>‹#›</a:t>
            </a:fld>
            <a:endParaRPr lang="en-US"/>
          </a:p>
        </p:txBody>
      </p:sp>
      <p:sp>
        <p:nvSpPr>
          <p:cNvPr id="2868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286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286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6103958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noFill/>
        </p:spPr>
        <p:txBody>
          <a:bodyPr/>
          <a:lstStyle/>
          <a:p>
            <a:r>
              <a:rPr lang="en-US" smtClean="0"/>
              <a:t>Filename</a:t>
            </a:r>
          </a:p>
        </p:txBody>
      </p:sp>
      <p:sp>
        <p:nvSpPr>
          <p:cNvPr id="8195" name="Rectangle 3"/>
          <p:cNvSpPr>
            <a:spLocks noGrp="1" noChangeArrowheads="1"/>
          </p:cNvSpPr>
          <p:nvPr>
            <p:ph type="dt" sz="quarter" idx="1"/>
          </p:nvPr>
        </p:nvSpPr>
        <p:spPr>
          <a:noFill/>
        </p:spPr>
        <p:txBody>
          <a:bodyPr/>
          <a:lstStyle/>
          <a:p>
            <a:r>
              <a:rPr lang="en-US" smtClean="0"/>
              <a:t>Month Year</a:t>
            </a:r>
          </a:p>
        </p:txBody>
      </p:sp>
      <p:sp>
        <p:nvSpPr>
          <p:cNvPr id="8196" name="Rectangle 6"/>
          <p:cNvSpPr>
            <a:spLocks noGrp="1" noChangeArrowheads="1"/>
          </p:cNvSpPr>
          <p:nvPr>
            <p:ph type="ftr" sz="quarter" idx="4"/>
          </p:nvPr>
        </p:nvSpPr>
        <p:spPr>
          <a:noFill/>
        </p:spPr>
        <p:txBody>
          <a:bodyPr/>
          <a:lstStyle/>
          <a:p>
            <a:pPr lvl="4"/>
            <a:r>
              <a:rPr lang="en-US" smtClean="0"/>
              <a:t>John Doe, Some Company</a:t>
            </a:r>
          </a:p>
        </p:txBody>
      </p:sp>
      <p:sp>
        <p:nvSpPr>
          <p:cNvPr id="8197" name="Rectangle 7"/>
          <p:cNvSpPr>
            <a:spLocks noGrp="1" noChangeArrowheads="1"/>
          </p:cNvSpPr>
          <p:nvPr>
            <p:ph type="sldNum" sz="quarter" idx="5"/>
          </p:nvPr>
        </p:nvSpPr>
        <p:spPr>
          <a:noFill/>
        </p:spPr>
        <p:txBody>
          <a:bodyPr/>
          <a:lstStyle/>
          <a:p>
            <a:r>
              <a:rPr lang="en-US" smtClean="0"/>
              <a:t>Page </a:t>
            </a:r>
            <a:fld id="{1574EA27-B91D-4ADE-95CC-1448B54EC954}" type="slidenum">
              <a:rPr lang="en-US" smtClean="0"/>
              <a:pPr/>
              <a:t>1</a:t>
            </a:fld>
            <a:endParaRPr lang="en-US" smtClean="0"/>
          </a:p>
        </p:txBody>
      </p:sp>
      <p:sp>
        <p:nvSpPr>
          <p:cNvPr id="8198" name="Rectangle 2"/>
          <p:cNvSpPr>
            <a:spLocks noGrp="1" noRot="1" noChangeAspect="1" noChangeArrowheads="1" noTextEdit="1"/>
          </p:cNvSpPr>
          <p:nvPr>
            <p:ph type="sldImg"/>
          </p:nvPr>
        </p:nvSpPr>
        <p:spPr>
          <a:xfrm>
            <a:off x="1154113" y="701675"/>
            <a:ext cx="4625975" cy="3468688"/>
          </a:xfrm>
          <a:ln/>
        </p:spPr>
      </p:sp>
      <p:sp>
        <p:nvSpPr>
          <p:cNvPr id="81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CFBB84D-2431-4B02-932E-D840017E22E6}"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2013</a:t>
            </a:r>
            <a:endParaRPr lang="en-US" dirty="0"/>
          </a:p>
        </p:txBody>
      </p:sp>
    </p:spTree>
    <p:extLst>
      <p:ext uri="{BB962C8B-B14F-4D97-AF65-F5344CB8AC3E}">
        <p14:creationId xmlns:p14="http://schemas.microsoft.com/office/powerpoint/2010/main" xmlns="" val="40642698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4B19E79-AD5D-414B-B396-B6AC72EE7A41}"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289818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265D1AF-7463-4192-A1A8-424FECA6AB14}"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268669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DF5EDC4-A949-4047-95A8-36AE2F9155A8}"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2013</a:t>
            </a:r>
            <a:endParaRPr lang="en-US" dirty="0"/>
          </a:p>
        </p:txBody>
      </p:sp>
    </p:spTree>
    <p:extLst>
      <p:ext uri="{BB962C8B-B14F-4D97-AF65-F5344CB8AC3E}">
        <p14:creationId xmlns:p14="http://schemas.microsoft.com/office/powerpoint/2010/main" xmlns="" val="23508259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285B56C-1113-4D3E-AE45-5F0A59200929}" type="slidenum">
              <a:rPr lang="en-US"/>
              <a:pPr>
                <a:defRPr/>
              </a:pPr>
              <a:t>‹#›</a:t>
            </a:fld>
            <a:endParaRPr lang="en-US"/>
          </a:p>
        </p:txBody>
      </p:sp>
      <p:sp>
        <p:nvSpPr>
          <p:cNvPr id="7"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74357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9F24F0A-5BAA-4467-B3CD-FCEB05B4F593}"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347999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95B65A9-47B3-4F9D-B425-060FC457EFFE}" type="slidenum">
              <a:rPr lang="en-US"/>
              <a:pPr>
                <a:defRPr/>
              </a:pPr>
              <a:t>‹#›</a:t>
            </a:fld>
            <a:endParaRPr lang="en-US"/>
          </a:p>
        </p:txBody>
      </p:sp>
      <p:sp>
        <p:nvSpPr>
          <p:cNvPr id="10" name="Rectangle 5"/>
          <p:cNvSpPr>
            <a:spLocks noGrp="1" noChangeArrowheads="1"/>
          </p:cNvSpPr>
          <p:nvPr>
            <p:ph type="ftr" sz="quarter" idx="1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11" name="Rectangle 4"/>
          <p:cNvSpPr>
            <a:spLocks noGrp="1" noChangeArrowheads="1"/>
          </p:cNvSpPr>
          <p:nvPr>
            <p:ph type="dt" sz="half" idx="14"/>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41383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539B813-7F6A-44FB-9D3E-14A423F355B3}" type="slidenum">
              <a:rPr lang="en-US"/>
              <a:pPr>
                <a:defRPr/>
              </a:pPr>
              <a:t>‹#›</a:t>
            </a:fld>
            <a:endParaRPr lang="en-US"/>
          </a:p>
        </p:txBody>
      </p:sp>
      <p:sp>
        <p:nvSpPr>
          <p:cNvPr id="6" name="Footer Placeholder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396260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75CDDBB-15D8-4E2F-807F-9235B578C6B7}" type="slidenum">
              <a:rPr lang="en-US"/>
              <a:pPr>
                <a:defRPr/>
              </a:pPr>
              <a:t>‹#›</a:t>
            </a:fld>
            <a:endParaRPr lang="en-US"/>
          </a:p>
        </p:txBody>
      </p:sp>
      <p:sp>
        <p:nvSpPr>
          <p:cNvPr id="5"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62883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CF189E-0CB4-4226-BCBC-AC37523BE8A4}"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1928461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A1ACBA3-AB0C-45EF-9D0A-C618BFD091ED}" type="slidenum">
              <a:rPr lang="en-US"/>
              <a:pPr>
                <a:defRPr/>
              </a:pPr>
              <a:t>‹#›</a:t>
            </a:fld>
            <a:endParaRPr lang="en-US"/>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xmlns="" val="300014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22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700775"/>
            <a:ext cx="7772400" cy="46854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2013</a:t>
            </a:r>
            <a:endParaRPr lang="en-US" dirty="0"/>
          </a:p>
        </p:txBody>
      </p:sp>
      <p:sp>
        <p:nvSpPr>
          <p:cNvPr id="1029"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Young Hoon Kwon, </a:t>
            </a:r>
            <a:r>
              <a:rPr lang="en-US" dirty="0" err="1" smtClean="0"/>
              <a:t>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7111CE71-169A-4D2F-A398-E56E7D645E4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t>doc.: IEEE </a:t>
            </a:r>
            <a:r>
              <a:rPr lang="en-US" sz="1800" b="1" dirty="0" smtClean="0"/>
              <a:t>802.11-13/0507r0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r.shao@samsung.com" TargetMode="External"/><Relationship Id="rId13" Type="http://schemas.openxmlformats.org/officeDocument/2006/relationships/hyperlink" Target="mailto:Hongyuan@marvell.com" TargetMode="External"/><Relationship Id="rId3" Type="http://schemas.openxmlformats.org/officeDocument/2006/relationships/hyperlink" Target="mailto:younghoon.kwon@huawei.com" TargetMode="External"/><Relationship Id="rId7" Type="http://schemas.openxmlformats.org/officeDocument/2006/relationships/hyperlink" Target="mailto:yongho.seok@lge.com" TargetMode="External"/><Relationship Id="rId12" Type="http://schemas.openxmlformats.org/officeDocument/2006/relationships/hyperlink" Target="mailto:skyong@marv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ewong@broadcom.com" TargetMode="External"/><Relationship Id="rId11" Type="http://schemas.openxmlformats.org/officeDocument/2006/relationships/hyperlink" Target="mailto:emily.h.qi@intel.com" TargetMode="External"/><Relationship Id="rId5" Type="http://schemas.openxmlformats.org/officeDocument/2006/relationships/hyperlink" Target="mailto:zhigang.rong@huawei.com" TargetMode="External"/><Relationship Id="rId10" Type="http://schemas.openxmlformats.org/officeDocument/2006/relationships/hyperlink" Target="mailto:thomas.a.tetzlaff@intel.com" TargetMode="External"/><Relationship Id="rId4" Type="http://schemas.openxmlformats.org/officeDocument/2006/relationships/hyperlink" Target="mailto:yangyunsong@huawei.com" TargetMode="External"/><Relationship Id="rId9" Type="http://schemas.openxmlformats.org/officeDocument/2006/relationships/hyperlink" Target="mailto:minyoung.park@intel.com" TargetMode="External"/><Relationship Id="rId14" Type="http://schemas.openxmlformats.org/officeDocument/2006/relationships/hyperlink" Target="mailto:sudhirs@marvel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chiu.ngo@samsung.com" TargetMode="External"/><Relationship Id="rId13" Type="http://schemas.openxmlformats.org/officeDocument/2006/relationships/hyperlink" Target="mailto:Sk-lee@etri.re.kr" TargetMode="External"/><Relationship Id="rId3" Type="http://schemas.openxmlformats.org/officeDocument/2006/relationships/hyperlink" Target="mailto:Rojan.Chitrakar@sg.panasonic.com" TargetMode="External"/><Relationship Id="rId7" Type="http://schemas.openxmlformats.org/officeDocument/2006/relationships/hyperlink" Target="mailto:lv.kaiying@zte.com.cn" TargetMode="External"/><Relationship Id="rId12" Type="http://schemas.openxmlformats.org/officeDocument/2006/relationships/hyperlink" Target="mailto:parkjw@etri.re.kr" TargetMode="External"/><Relationship Id="rId2" Type="http://schemas.openxmlformats.org/officeDocument/2006/relationships/hyperlink" Target="mailto:mfischer@broadcom.com" TargetMode="External"/><Relationship Id="rId1" Type="http://schemas.openxmlformats.org/officeDocument/2006/relationships/slideLayout" Target="../slideLayouts/slideLayout2.xml"/><Relationship Id="rId6" Type="http://schemas.openxmlformats.org/officeDocument/2006/relationships/hyperlink" Target="mailto:sun.bo1@zte.com.cn" TargetMode="External"/><Relationship Id="rId11" Type="http://schemas.openxmlformats.org/officeDocument/2006/relationships/hyperlink" Target="mailto:kwonjin@etri.re.kr" TargetMode="External"/><Relationship Id="rId5" Type="http://schemas.openxmlformats.org/officeDocument/2006/relationships/hyperlink" Target="mailto:smerlin@qualcomm.com" TargetMode="External"/><Relationship Id="rId10" Type="http://schemas.openxmlformats.org/officeDocument/2006/relationships/hyperlink" Target="mailto:jasonlee@etri.re.kr" TargetMode="External"/><Relationship Id="rId4" Type="http://schemas.openxmlformats.org/officeDocument/2006/relationships/hyperlink" Target="mailto:Mori.ken1@jp.panasonic.com" TargetMode="External"/><Relationship Id="rId9" Type="http://schemas.openxmlformats.org/officeDocument/2006/relationships/hyperlink" Target="mailto:minho@etri.re.kr" TargetMode="External"/><Relationship Id="rId14" Type="http://schemas.openxmlformats.org/officeDocument/2006/relationships/hyperlink" Target="sayantan.choudhury@nokia.com"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mailto:Osama.AboulMagd@huawei.com" TargetMode="External"/><Relationship Id="rId13" Type="http://schemas.openxmlformats.org/officeDocument/2006/relationships/hyperlink" Target="mailto:james.wang@mediatek.com" TargetMode="External"/><Relationship Id="rId18" Type="http://schemas.openxmlformats.org/officeDocument/2006/relationships/hyperlink" Target="mailto:kiran.uln@mediatek.com" TargetMode="External"/><Relationship Id="rId3" Type="http://schemas.openxmlformats.org/officeDocument/2006/relationships/hyperlink" Target="mailto:hwang@i2r.a-star.edu.sg" TargetMode="External"/><Relationship Id="rId7" Type="http://schemas.openxmlformats.org/officeDocument/2006/relationships/hyperlink" Target="mailto:George.Calcev@huawei.com" TargetMode="External"/><Relationship Id="rId12" Type="http://schemas.openxmlformats.org/officeDocument/2006/relationships/hyperlink" Target="mailto:chaochun.wang@mediatek.com" TargetMode="External"/><Relationship Id="rId17" Type="http://schemas.openxmlformats.org/officeDocument/2006/relationships/hyperlink" Target="mailto:thomas.pare@mediatek.com" TargetMode="External"/><Relationship Id="rId2" Type="http://schemas.openxmlformats.org/officeDocument/2006/relationships/hyperlink" Target="mailto:skzheng@i2r.a-star.edu.sg" TargetMode="External"/><Relationship Id="rId16" Type="http://schemas.openxmlformats.org/officeDocument/2006/relationships/hyperlink" Target="mailto:james.yee@mediatek.com" TargetMode="External"/><Relationship Id="rId1" Type="http://schemas.openxmlformats.org/officeDocument/2006/relationships/slideLayout" Target="../slideLayouts/slideLayout2.xml"/><Relationship Id="rId6" Type="http://schemas.openxmlformats.org/officeDocument/2006/relationships/hyperlink" Target="mailto:yzhou@i2r.a-star.edu.sg" TargetMode="External"/><Relationship Id="rId11" Type="http://schemas.openxmlformats.org/officeDocument/2006/relationships/hyperlink" Target="mailto:ZhenBin@huawei.com" TargetMode="External"/><Relationship Id="rId5" Type="http://schemas.openxmlformats.org/officeDocument/2006/relationships/hyperlink" Target="mailto:leizd@i2r.a-star.edu.sg" TargetMode="External"/><Relationship Id="rId15" Type="http://schemas.openxmlformats.org/officeDocument/2006/relationships/hyperlink" Target="mailto:vish.ponnampalam@mediatek.com" TargetMode="External"/><Relationship Id="rId10" Type="http://schemas.openxmlformats.org/officeDocument/2006/relationships/hyperlink" Target="mailto:David.Yangxun@huawei.com" TargetMode="External"/><Relationship Id="rId4" Type="http://schemas.openxmlformats.org/officeDocument/2006/relationships/hyperlink" Target="mailto:wlyeow@i2r.a-star.edu.sg" TargetMode="External"/><Relationship Id="rId9" Type="http://schemas.openxmlformats.org/officeDocument/2006/relationships/hyperlink" Target="mailto:Betty.Zhao@huawei.com" TargetMode="External"/><Relationship Id="rId14" Type="http://schemas.openxmlformats.org/officeDocument/2006/relationships/hyperlink" Target="mailto:jianhan.liu@mediatek.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762000" y="685800"/>
            <a:ext cx="7772400" cy="762000"/>
          </a:xfrm>
          <a:noFill/>
        </p:spPr>
        <p:txBody>
          <a:bodyPr/>
          <a:lstStyle/>
          <a:p>
            <a:r>
              <a:rPr lang="en-US" dirty="0" smtClean="0"/>
              <a:t>Synch Frame Follow Up</a:t>
            </a:r>
          </a:p>
        </p:txBody>
      </p:sp>
      <p:sp>
        <p:nvSpPr>
          <p:cNvPr id="1031" name="Rectangle 6"/>
          <p:cNvSpPr>
            <a:spLocks noGrp="1" noChangeArrowheads="1"/>
          </p:cNvSpPr>
          <p:nvPr>
            <p:ph idx="1"/>
          </p:nvPr>
        </p:nvSpPr>
        <p:spPr>
          <a:xfrm>
            <a:off x="685800" y="1600200"/>
            <a:ext cx="7772400" cy="381000"/>
          </a:xfrm>
          <a:noFill/>
        </p:spPr>
        <p:txBody>
          <a:bodyPr>
            <a:normAutofit lnSpcReduction="10000"/>
          </a:bodyPr>
          <a:lstStyle/>
          <a:p>
            <a:pPr algn="ctr">
              <a:buFontTx/>
              <a:buNone/>
            </a:pPr>
            <a:r>
              <a:rPr lang="en-US" sz="2000" dirty="0" smtClean="0"/>
              <a:t>Date:</a:t>
            </a:r>
            <a:r>
              <a:rPr lang="en-US" sz="2000" b="0" dirty="0" smtClean="0"/>
              <a:t> 2013-5-13</a:t>
            </a:r>
          </a:p>
        </p:txBody>
      </p:sp>
      <p:sp>
        <p:nvSpPr>
          <p:cNvPr id="1032" name="Rectangle 12"/>
          <p:cNvSpPr>
            <a:spLocks noChangeArrowheads="1"/>
          </p:cNvSpPr>
          <p:nvPr/>
        </p:nvSpPr>
        <p:spPr bwMode="auto">
          <a:xfrm>
            <a:off x="462665" y="185439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2013</a:t>
            </a:r>
            <a:endParaRPr lang="en-US" dirty="0"/>
          </a:p>
        </p:txBody>
      </p:sp>
      <p:graphicFrame>
        <p:nvGraphicFramePr>
          <p:cNvPr id="14" name="Table 13"/>
          <p:cNvGraphicFramePr>
            <a:graphicFrameLocks noGrp="1"/>
          </p:cNvGraphicFramePr>
          <p:nvPr/>
        </p:nvGraphicFramePr>
        <p:xfrm>
          <a:off x="885120" y="2200040"/>
          <a:ext cx="7604189" cy="4224555"/>
        </p:xfrm>
        <a:graphic>
          <a:graphicData uri="http://schemas.openxmlformats.org/drawingml/2006/table">
            <a:tbl>
              <a:tblPr/>
              <a:tblGrid>
                <a:gridCol w="1291537"/>
                <a:gridCol w="1457298"/>
                <a:gridCol w="1436577"/>
                <a:gridCol w="1346791"/>
                <a:gridCol w="2071986"/>
              </a:tblGrid>
              <a:tr h="293605">
                <a:tc>
                  <a:txBody>
                    <a:bodyPr/>
                    <a:lstStyle/>
                    <a:p>
                      <a:pPr algn="l" fontAlgn="t"/>
                      <a:r>
                        <a:rPr lang="en-US" sz="1600" b="1" i="0" u="none" strike="noStrike">
                          <a:latin typeface="Times New Roman"/>
                        </a:rPr>
                        <a:t>Name</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a:latin typeface="Times New Roman"/>
                        </a:rPr>
                        <a:t>Affiliations</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a:latin typeface="Times New Roman"/>
                        </a:rPr>
                        <a:t>Address</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a:latin typeface="Times New Roman"/>
                        </a:rPr>
                        <a:t>Phone</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a:latin typeface="Times New Roman"/>
                        </a:rPr>
                        <a:t>email</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714">
                <a:tc>
                  <a:txBody>
                    <a:bodyPr/>
                    <a:lstStyle/>
                    <a:p>
                      <a:pPr algn="l" fontAlgn="t"/>
                      <a:r>
                        <a:rPr lang="en-US" sz="1050" b="0" i="0" u="none" strike="noStrike">
                          <a:latin typeface="Times New Roman"/>
                        </a:rPr>
                        <a:t>Young Hoon Kwon</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Huawei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10180 Telesis Ct, Ste 400, San Diego, CA 92121</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3"/>
                        </a:rPr>
                        <a:t>younghoon.kwon@huawei.com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Yunsong Yang</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Huawei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4"/>
                        </a:rPr>
                        <a:t>yangyunsong@huawei.com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Zhigang Rong</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Huawei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5"/>
                        </a:rPr>
                        <a:t>zhigang.rong@huawei.com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Eric Wong</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Broadcom</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6"/>
                        </a:rPr>
                        <a:t>ewong@broadcom.com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05">
                <a:tc>
                  <a:txBody>
                    <a:bodyPr/>
                    <a:lstStyle/>
                    <a:p>
                      <a:pPr algn="l" fontAlgn="t"/>
                      <a:r>
                        <a:rPr lang="en-US" sz="1050" b="0" i="0" u="none" strike="noStrike">
                          <a:latin typeface="Times New Roman"/>
                        </a:rPr>
                        <a:t>Yongho Seok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LG Electronics</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none" strike="noStrike">
                          <a:latin typeface="Times New Roman"/>
                        </a:rPr>
                        <a:t>LG R&amp;D Complex Anyang-Shi, Kyungki-Do, Korea</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7"/>
                        </a:rPr>
                        <a:t>yongho.seok@lge.com </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Huai-Rong Shao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Samsung</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8"/>
                        </a:rPr>
                        <a:t>hr.shao@samsung.com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00" b="0" i="0" u="none" strike="noStrike">
                          <a:solidFill>
                            <a:srgbClr val="000000"/>
                          </a:solidFill>
                          <a:latin typeface="Times New Roman"/>
                        </a:rPr>
                        <a:t>Alfred Asterjadhi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Qualcomm</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Minyoung Park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Intel Corp.</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9"/>
                        </a:rPr>
                        <a:t>minyoung.park@intel.com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Tom Tetzlaff</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Intel Corp.</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0"/>
                        </a:rPr>
                        <a:t>thomas.a.tetzlaff@intel.com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Emily Qi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Intel Corp.</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1"/>
                        </a:rPr>
                        <a:t>emily.h.qi@intel.com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Su Khiong Yong</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Marvell</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2"/>
                        </a:rPr>
                        <a:t>skyong@marvell.com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139">
                <a:tc>
                  <a:txBody>
                    <a:bodyPr/>
                    <a:lstStyle/>
                    <a:p>
                      <a:pPr algn="l" fontAlgn="t"/>
                      <a:r>
                        <a:rPr lang="en-US" sz="1050" b="0" i="0" u="none" strike="noStrike">
                          <a:latin typeface="Times New Roman"/>
                        </a:rPr>
                        <a:t>Hongyuan Zhang</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Marvell</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3"/>
                        </a:rPr>
                        <a:t>Hongyuan@marvell.com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Sudhir Srinivasa</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Marvell</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4"/>
                        </a:rPr>
                        <a:t>sudhirs@marvell.com</a:t>
                      </a:r>
                      <a:endParaRPr lang="en-US" sz="8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Jinsoo Choi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LG Electronics</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Jeongki Kim</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LG Electronics</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884">
                <a:tc>
                  <a:txBody>
                    <a:bodyPr/>
                    <a:lstStyle/>
                    <a:p>
                      <a:pPr algn="l" fontAlgn="t"/>
                      <a:r>
                        <a:rPr lang="en-US" sz="1050" b="0" i="0" u="none" strike="noStrike">
                          <a:latin typeface="Times New Roman"/>
                        </a:rPr>
                        <a:t>HanGyu Cho</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LG Electronics</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dirty="0">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865864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IEEE 802.11-12/0840r1, AP assisted medium synchronization</a:t>
            </a:r>
          </a:p>
          <a:p>
            <a:pPr>
              <a:buNone/>
            </a:pPr>
            <a:r>
              <a:rPr lang="en-US" dirty="0" smtClean="0"/>
              <a:t>[2] IEEE 802.11-12/0831r0, Uplink channel access general procedure</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10</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May 2013</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2</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7"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9" name="Date Placeholder 5"/>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May 2013</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11" name="Table 10"/>
          <p:cNvGraphicFramePr>
            <a:graphicFrameLocks noGrp="1"/>
          </p:cNvGraphicFramePr>
          <p:nvPr/>
        </p:nvGraphicFramePr>
        <p:xfrm>
          <a:off x="961930" y="1374783"/>
          <a:ext cx="7642595" cy="4838585"/>
        </p:xfrm>
        <a:graphic>
          <a:graphicData uri="http://schemas.openxmlformats.org/drawingml/2006/table">
            <a:tbl>
              <a:tblPr/>
              <a:tblGrid>
                <a:gridCol w="1298061"/>
                <a:gridCol w="1464657"/>
                <a:gridCol w="1443833"/>
                <a:gridCol w="1353594"/>
                <a:gridCol w="2082450"/>
              </a:tblGrid>
              <a:tr h="181197">
                <a:tc>
                  <a:txBody>
                    <a:bodyPr/>
                    <a:lstStyle/>
                    <a:p>
                      <a:pPr algn="l" fontAlgn="t"/>
                      <a:r>
                        <a:rPr lang="en-US" sz="1600" b="1" i="0" u="none" strike="noStrike">
                          <a:latin typeface="Times New Roman"/>
                        </a:rPr>
                        <a:t>Name</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a:latin typeface="Times New Roman"/>
                        </a:rPr>
                        <a:t>Affiliations</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a:latin typeface="Times New Roman"/>
                        </a:rPr>
                        <a:t>Address</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a:latin typeface="Times New Roman"/>
                        </a:rPr>
                        <a:t>Phone</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a:latin typeface="Times New Roman"/>
                        </a:rPr>
                        <a:t>email</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031">
                <a:tc>
                  <a:txBody>
                    <a:bodyPr/>
                    <a:lstStyle/>
                    <a:p>
                      <a:pPr algn="l" fontAlgn="t"/>
                      <a:r>
                        <a:rPr lang="en-US" sz="1100" b="0" i="0" u="none" strike="noStrike">
                          <a:latin typeface="Times New Roman"/>
                        </a:rPr>
                        <a:t>Matthew Fischer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Broadcom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latin typeface="Times New Roman"/>
                        </a:rPr>
                        <a:t>190 Mathilda Place, Sunnyvale, CA</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+1 408 543 3370</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2"/>
                        </a:rPr>
                        <a:t>mfischer@broadcom.com</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dirty="0">
                          <a:latin typeface="Times New Roman"/>
                        </a:rPr>
                        <a:t>Rojan Chitrakar</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Panasonic</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3"/>
                        </a:rPr>
                        <a:t>Rojan.Chitrakar@sg.panasonic.com</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Ken Mori</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Panasonic</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4"/>
                        </a:rPr>
                        <a:t>Mori.ken1@jp.panasonic.com</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197">
                <a:tc>
                  <a:txBody>
                    <a:bodyPr/>
                    <a:lstStyle/>
                    <a:p>
                      <a:pPr algn="l" fontAlgn="t"/>
                      <a:r>
                        <a:rPr lang="en-US" sz="1100" b="0" i="0" u="none" strike="noStrike">
                          <a:latin typeface="Times New Roman"/>
                        </a:rPr>
                        <a:t>Simone Merlin</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Qualcomm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none" strike="noStrike">
                          <a:latin typeface="Arial"/>
                        </a:rPr>
                        <a:t>5775 Morehouse Dr, San Diego, CA</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000" b="0" i="0" u="none" strike="noStrike">
                          <a:latin typeface="Arial"/>
                        </a:rPr>
                        <a:t>8588451243</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5"/>
                        </a:rPr>
                        <a:t>smerlin@qualcomm.com</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050" b="0" i="0" u="none" strike="noStrike">
                          <a:solidFill>
                            <a:srgbClr val="000000"/>
                          </a:solidFill>
                          <a:latin typeface="Times New Roman"/>
                        </a:rPr>
                        <a:t>Amin Jafarian</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Qualcomm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Santosh Abraham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Qualcomm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Bin Tian</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Qualcomm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George Cherian</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Qualcomm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Menzo Wentink</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Qualcomm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Hemanth Sampath</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Qualcomm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VK Jones</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Qualcomm</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Sun, Bo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ZTE</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6"/>
                        </a:rPr>
                        <a:t>sun.bo1@zte.com.cn</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Lv, Kaiying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ZTE</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7"/>
                        </a:rPr>
                        <a:t>lv.kaiying@zte.com.cn</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Chiu Ngo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Samsung</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8"/>
                        </a:rPr>
                        <a:t>chiu.ngo@samsung.com</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43">
                <a:tc>
                  <a:txBody>
                    <a:bodyPr/>
                    <a:lstStyle/>
                    <a:p>
                      <a:pPr algn="l" fontAlgn="t"/>
                      <a:r>
                        <a:rPr lang="en-US" sz="1100" b="0" i="0" u="none" strike="noStrike">
                          <a:latin typeface="Times New Roman"/>
                        </a:rPr>
                        <a:t>Minho Cheong</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ETRI</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none" strike="noStrike">
                          <a:latin typeface="Arial"/>
                          <a:ea typeface="굴림"/>
                        </a:rPr>
                        <a:t>138 Gajeongno, Yuseong-gu, Dajeon, Korea</a:t>
                      </a:r>
                      <a:endParaRPr lang="en-US" sz="800" b="0" i="0" u="none" strike="noStrike">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ea typeface="굴림"/>
                        </a:rPr>
                        <a:t>+82 42 860 5635</a:t>
                      </a:r>
                      <a:endParaRPr lang="en-US" sz="1000" b="0" i="0" u="none" strike="noStrike">
                        <a:latin typeface="Times New Roman"/>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9"/>
                        </a:rPr>
                        <a:t>minho@etri.re.kr</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Jae Seung Lee</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ETRI</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0"/>
                        </a:rPr>
                        <a:t>jasonlee@etri.re.kr</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Hyoungjin Kwon</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ETRI</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1"/>
                        </a:rPr>
                        <a:t>kwonjin@etri.re.kr</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Jaewoo Park</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ETRI</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2"/>
                        </a:rPr>
                        <a:t>parkjw@etri.re.kr</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Sok-kyu Lee</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ETRI</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3"/>
                        </a:rPr>
                        <a:t>Sk-lee@etri.re.kr</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614">
                <a:tc>
                  <a:txBody>
                    <a:bodyPr/>
                    <a:lstStyle/>
                    <a:p>
                      <a:pPr algn="l" fontAlgn="t"/>
                      <a:r>
                        <a:rPr lang="en-US" sz="1100" b="0" i="0" u="none" strike="noStrike">
                          <a:latin typeface="Times New Roman"/>
                        </a:rPr>
                        <a:t>Sayantan Choudhury</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Nokia</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2075 Allston Way, Suite 200, Berkeley, CA 94704</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+1 510 599 9268</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sng" strike="noStrike">
                          <a:solidFill>
                            <a:srgbClr val="0000FF"/>
                          </a:solidFill>
                          <a:latin typeface="Arial"/>
                          <a:hlinkClick r:id="rId14" action="ppaction://hlinkfile"/>
                        </a:rPr>
                        <a:t>sayantan.choudhury@nokia.com</a:t>
                      </a:r>
                      <a:endParaRPr lang="en-US" sz="800" b="0" i="0" u="sng" strike="noStrike">
                        <a:solidFill>
                          <a:srgbClr val="0000FF"/>
                        </a:solidFill>
                        <a:latin typeface="Arial"/>
                      </a:endParaRP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Klaus Doppler</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Nokia</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393939"/>
                          </a:solidFill>
                          <a:latin typeface="Arial"/>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Chittabrata Ghosh</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Nokia</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393939"/>
                          </a:solidFill>
                          <a:latin typeface="Arial"/>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Sayantan Choudhury</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Nokia</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393939"/>
                          </a:solidFill>
                          <a:latin typeface="Arial"/>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958">
                <a:tc>
                  <a:txBody>
                    <a:bodyPr/>
                    <a:lstStyle/>
                    <a:p>
                      <a:pPr algn="l" fontAlgn="t"/>
                      <a:r>
                        <a:rPr lang="en-US" sz="1100" b="0" i="0" u="none" strike="noStrike">
                          <a:latin typeface="Times New Roman"/>
                        </a:rPr>
                        <a:t>Esa Tuomaala</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Nokia</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393939"/>
                          </a:solidFill>
                          <a:latin typeface="Arial"/>
                        </a:rPr>
                        <a:t> </a:t>
                      </a:r>
                    </a:p>
                  </a:txBody>
                  <a:tcPr marL="5177" marR="5177" marT="517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3</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7"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9" name="Date Placeholder 5"/>
          <p:cNvSpPr>
            <a:spLocks noGrp="1"/>
          </p:cNvSpPr>
          <p:nvPr>
            <p:ph type="dt" sz="half" idx="2"/>
          </p:nvPr>
        </p:nvSpPr>
        <p:spPr>
          <a:xfrm>
            <a:off x="696913" y="332601"/>
            <a:ext cx="968214" cy="276999"/>
          </a:xfrm>
        </p:spPr>
        <p:txBody>
          <a:bodyPr/>
          <a:lstStyle/>
          <a:p>
            <a:pPr>
              <a:defRPr/>
            </a:pPr>
            <a:r>
              <a:rPr lang="en-US" dirty="0" smtClean="0"/>
              <a:t>May 2013</a:t>
            </a:r>
            <a:endParaRPr lang="en-US" dirty="0"/>
          </a:p>
        </p:txBody>
      </p:sp>
      <p:graphicFrame>
        <p:nvGraphicFramePr>
          <p:cNvPr id="10" name="Table 9"/>
          <p:cNvGraphicFramePr>
            <a:graphicFrameLocks noGrp="1"/>
          </p:cNvGraphicFramePr>
          <p:nvPr/>
        </p:nvGraphicFramePr>
        <p:xfrm>
          <a:off x="693096" y="1616824"/>
          <a:ext cx="7873024" cy="4166066"/>
        </p:xfrm>
        <a:graphic>
          <a:graphicData uri="http://schemas.openxmlformats.org/drawingml/2006/table">
            <a:tbl>
              <a:tblPr/>
              <a:tblGrid>
                <a:gridCol w="1337197"/>
                <a:gridCol w="1508818"/>
                <a:gridCol w="1487365"/>
                <a:gridCol w="1394405"/>
                <a:gridCol w="2145239"/>
              </a:tblGrid>
              <a:tr h="193964">
                <a:tc>
                  <a:txBody>
                    <a:bodyPr/>
                    <a:lstStyle/>
                    <a:p>
                      <a:pPr algn="l" fontAlgn="t"/>
                      <a:r>
                        <a:rPr lang="en-US" sz="1800" b="1" i="0" u="none" strike="noStrike">
                          <a:latin typeface="Times New Roman"/>
                        </a:rPr>
                        <a:t>Name</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800" b="1" i="0" u="none" strike="noStrike">
                          <a:latin typeface="Times New Roman"/>
                        </a:rPr>
                        <a:t>Affiliations</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800" b="1" i="0" u="none" strike="noStrike">
                          <a:latin typeface="Times New Roman"/>
                        </a:rPr>
                        <a:t>Address</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800" b="1" i="0" u="none" strike="noStrike">
                          <a:latin typeface="Times New Roman"/>
                        </a:rPr>
                        <a:t>Phone</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800" b="1" i="0" u="none" strike="noStrike">
                          <a:latin typeface="Times New Roman"/>
                        </a:rPr>
                        <a:t>email</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796">
                <a:tc>
                  <a:txBody>
                    <a:bodyPr/>
                    <a:lstStyle/>
                    <a:p>
                      <a:pPr algn="l" fontAlgn="t"/>
                      <a:r>
                        <a:rPr lang="en-US" sz="1100" b="0" i="0" u="none" strike="noStrike">
                          <a:solidFill>
                            <a:srgbClr val="000000"/>
                          </a:solidFill>
                          <a:latin typeface="Times New Roman"/>
                        </a:rPr>
                        <a:t>Shoukang Zheng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latin typeface="Times New Roman"/>
                        </a:rPr>
                        <a:t>I2R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latin typeface="Times New Roman"/>
                        </a:rPr>
                        <a:t>1 Fusionopolis Way, #21-01 Connexis Tower, Singapore 138632 </a:t>
                      </a:r>
                    </a:p>
                  </a:txBody>
                  <a:tcPr marL="5542" marR="5542" marT="55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latin typeface="Times New Roman"/>
                        </a:rPr>
                        <a:t>+65-6408 2000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2"/>
                        </a:rPr>
                        <a:t>skzheng@i2r.a-star.edu.sg </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solidFill>
                            <a:srgbClr val="000000"/>
                          </a:solidFill>
                          <a:latin typeface="Times New Roman"/>
                        </a:rPr>
                        <a:t>Haiguang Wang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latin typeface="Times New Roman"/>
                        </a:rPr>
                        <a:t>I2R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3"/>
                        </a:rPr>
                        <a:t>hwang@i2r.a-star.edu.sg  </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solidFill>
                            <a:srgbClr val="000000"/>
                          </a:solidFill>
                          <a:latin typeface="Times New Roman"/>
                        </a:rPr>
                        <a:t>Wai Leong Yeow</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latin typeface="Times New Roman"/>
                        </a:rPr>
                        <a:t>I2R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4"/>
                        </a:rPr>
                        <a:t>wlyeow@i2r.a-star.edu.sg </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solidFill>
                            <a:srgbClr val="000000"/>
                          </a:solidFill>
                          <a:latin typeface="Times New Roman"/>
                        </a:rPr>
                        <a:t>Zander Lei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latin typeface="Times New Roman"/>
                        </a:rPr>
                        <a:t>I2R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5"/>
                        </a:rPr>
                        <a:t>leizd@i2r.a-star.edu.sg </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solidFill>
                            <a:srgbClr val="000000"/>
                          </a:solidFill>
                          <a:latin typeface="Times New Roman"/>
                        </a:rPr>
                        <a:t>Yuan Zhou</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0" i="0" u="none" strike="noStrike">
                          <a:solidFill>
                            <a:srgbClr val="000000"/>
                          </a:solidFill>
                          <a:latin typeface="Times New Roman"/>
                        </a:rPr>
                        <a:t>I2R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6"/>
                        </a:rPr>
                        <a:t>yzhou@i2r.a-star.edu.sg </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George Calcev</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Huawei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latin typeface="Times New Roman"/>
                        </a:rPr>
                        <a:t>Rolling Meadows, IL USA</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7"/>
                        </a:rPr>
                        <a:t>George.Calcev@huawei.com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Osama Aboul Magd</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Huawei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8"/>
                        </a:rPr>
                        <a:t>Osama.AboulMagd@huawei.com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Betty Zhao</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Huawei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9"/>
                        </a:rPr>
                        <a:t>Betty.Zhao@huawei.com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David Yangxun</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Huawei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0"/>
                        </a:rPr>
                        <a:t>David.Yangxun@huawei.com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Bin Zhen</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Huawei</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1"/>
                        </a:rPr>
                        <a:t>ZhenBin@huawei.com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ChaoChun Wang</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MediaTek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2"/>
                        </a:rPr>
                        <a:t>chaochun.wang@mediatek.com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James Wang</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MediaTek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3"/>
                        </a:rPr>
                        <a:t>james.wang@mediatek.com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Jianhan Liu</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MediaTek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4"/>
                        </a:rPr>
                        <a:t>jianhan.liu@mediatek.com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Vish Ponnampalam</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MediaTek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5"/>
                        </a:rPr>
                        <a:t>vish.ponnampalam@mediatek.com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James Yee</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MediaTek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6"/>
                        </a:rPr>
                        <a:t>james.yee@mediatek.com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Thomas Pare</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MediaTek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7"/>
                        </a:rPr>
                        <a:t>thomas.pare@mediatek.com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t"/>
                      <a:r>
                        <a:rPr lang="en-US" sz="1100" b="0" i="0" u="none" strike="noStrike">
                          <a:latin typeface="Times New Roman"/>
                        </a:rPr>
                        <a:t>Kiran Uln</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MediaTek</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sng" strike="noStrike">
                          <a:solidFill>
                            <a:srgbClr val="0000FF"/>
                          </a:solidFill>
                          <a:latin typeface="Arial"/>
                          <a:hlinkClick r:id="rId18"/>
                        </a:rPr>
                        <a:t>kiran.uln@mediatek.com</a:t>
                      </a:r>
                      <a:endParaRPr lang="en-US" sz="900" b="0" i="0" u="sng" strike="noStrike">
                        <a:solidFill>
                          <a:srgbClr val="0000FF"/>
                        </a:solidFill>
                        <a:latin typeface="Arial"/>
                      </a:endParaRP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b"/>
                      <a:r>
                        <a:rPr lang="en-US" sz="1100" b="0" i="0" u="none" strike="noStrike">
                          <a:solidFill>
                            <a:srgbClr val="000000"/>
                          </a:solidFill>
                          <a:latin typeface="Times New Roman"/>
                        </a:rPr>
                        <a:t>Anna Pantelidou</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Times New Roman"/>
                        </a:rPr>
                        <a:t>Renesas Mobile</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93939"/>
                          </a:solidFill>
                          <a:latin typeface="Arial"/>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b"/>
                      <a:r>
                        <a:rPr lang="en-US" sz="1100" b="0" i="0" u="none" strike="noStrike">
                          <a:solidFill>
                            <a:srgbClr val="000000"/>
                          </a:solidFill>
                          <a:latin typeface="Times New Roman"/>
                        </a:rPr>
                        <a:t>Juho Pirskanen</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Times New Roman"/>
                        </a:rPr>
                        <a:t>Renesas Mobile</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93939"/>
                          </a:solidFill>
                          <a:latin typeface="Arial"/>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b"/>
                      <a:r>
                        <a:rPr lang="en-US" sz="1100" b="0" i="0" u="none" strike="noStrike">
                          <a:solidFill>
                            <a:srgbClr val="000000"/>
                          </a:solidFill>
                          <a:latin typeface="Times New Roman"/>
                        </a:rPr>
                        <a:t>Timo Koskela</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Times New Roman"/>
                        </a:rPr>
                        <a:t>Renesas Mobile</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93939"/>
                          </a:solidFill>
                          <a:latin typeface="Arial"/>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b"/>
                      <a:r>
                        <a:rPr lang="en-US" sz="1100" b="0" i="0" u="none" strike="noStrike">
                          <a:solidFill>
                            <a:srgbClr val="000000"/>
                          </a:solidFill>
                          <a:latin typeface="Times New Roman"/>
                        </a:rPr>
                        <a:t>Liwen Chu</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Times New Roman"/>
                        </a:rPr>
                        <a:t>STMicroelectronics</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393939"/>
                          </a:solidFill>
                          <a:latin typeface="Arial"/>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171">
                <a:tc>
                  <a:txBody>
                    <a:bodyPr/>
                    <a:lstStyle/>
                    <a:p>
                      <a:pPr algn="l" fontAlgn="b"/>
                      <a:r>
                        <a:rPr lang="en-US" sz="1100" b="0" i="0" u="none" strike="noStrike">
                          <a:solidFill>
                            <a:srgbClr val="000000"/>
                          </a:solidFill>
                          <a:latin typeface="Times New Roman"/>
                        </a:rPr>
                        <a:t>George Vlantis</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latin typeface="Times New Roman"/>
                        </a:rPr>
                        <a:t>STMicroelectronics</a:t>
                      </a:r>
                    </a:p>
                  </a:txBody>
                  <a:tcPr marL="5542" marR="5542" marT="5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100" b="0" i="0" u="none" strike="noStrike">
                          <a:latin typeface="Times New Roman"/>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900" b="0" i="0" u="none" strike="noStrike" dirty="0">
                          <a:solidFill>
                            <a:srgbClr val="393939"/>
                          </a:solidFill>
                          <a:latin typeface="Arial"/>
                        </a:rPr>
                        <a:t> </a:t>
                      </a:r>
                    </a:p>
                  </a:txBody>
                  <a:tcPr marL="5542" marR="5542" marT="5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dirty="0" err="1" smtClean="0"/>
              <a:t>TGah</a:t>
            </a:r>
            <a:r>
              <a:rPr lang="en-US" dirty="0" smtClean="0"/>
              <a:t> defined synch frame transmission procedure for uplink traffic, which minimizes the time for medium synchronization for a STA that is changing from Doze to Awake in order to transmit [1]</a:t>
            </a:r>
          </a:p>
          <a:p>
            <a:pPr lvl="1"/>
            <a:r>
              <a:rPr lang="en-GB" dirty="0" smtClean="0"/>
              <a:t>When requested by a STA, the AP sends a synch frame at the slot boundary or the target wake time of the STA, if the channel is idle, to help the STA quickly synch to the medium. (optional to AP and STA)</a:t>
            </a:r>
            <a:endParaRPr lang="en-US" dirty="0" smtClean="0"/>
          </a:p>
          <a:p>
            <a:pPr lvl="2"/>
            <a:r>
              <a:rPr lang="en-GB" dirty="0" smtClean="0"/>
              <a:t>It is recommended that the AP sends a Short CTS frame defined in 4.4.2.3 as a synch frame.</a:t>
            </a:r>
          </a:p>
          <a:p>
            <a:r>
              <a:rPr lang="en-GB" dirty="0" smtClean="0"/>
              <a:t>Therefore, for a STA that requested for a synch frame transmission, the UL-Synch capable AP shall schedule a synch frame at the slot boundary of the STA in the RAW or at the TWT of the STA.</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4</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May 2013</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TGah</a:t>
            </a:r>
            <a:r>
              <a:rPr lang="en-US" dirty="0" smtClean="0"/>
              <a:t> also defined RAW operation [2]:</a:t>
            </a:r>
          </a:p>
          <a:p>
            <a:pPr lvl="1"/>
            <a:r>
              <a:rPr lang="en-US" dirty="0" smtClean="0"/>
              <a:t>A Restricted Access Window (RAW) is divided in time slots.</a:t>
            </a:r>
          </a:p>
          <a:p>
            <a:pPr lvl="1"/>
            <a:r>
              <a:rPr lang="en-US" dirty="0" smtClean="0"/>
              <a:t>STA wakes up at TBTT and it listens to a Beacon frame that indicates the slot duration for each Restricted Access Window (RAW). </a:t>
            </a:r>
          </a:p>
          <a:p>
            <a:pPr lvl="2"/>
            <a:r>
              <a:rPr lang="en-US" dirty="0" smtClean="0"/>
              <a:t>Slot duration for each RAW may be different</a:t>
            </a:r>
          </a:p>
          <a:p>
            <a:pPr lvl="1"/>
            <a:r>
              <a:rPr lang="en-US" dirty="0" smtClean="0"/>
              <a:t>STA determines its channel access slot assigned by AP. </a:t>
            </a:r>
          </a:p>
          <a:p>
            <a:pPr lvl="1"/>
            <a:r>
              <a:rPr lang="en-US" dirty="0" smtClean="0"/>
              <a:t>STA may sleep before its channel access slot.</a:t>
            </a:r>
          </a:p>
          <a:p>
            <a:pPr lvl="1"/>
            <a:r>
              <a:rPr lang="en-US" dirty="0" smtClean="0"/>
              <a:t>STA shall start to access the channel at the slot boundary of its channel access slot based on EDCA. </a:t>
            </a:r>
          </a:p>
          <a:p>
            <a:pPr lvl="1"/>
            <a:r>
              <a:rPr lang="en-US" dirty="0" smtClean="0"/>
              <a:t>AP indicates whether the following TXOP rule is applied in each RAW: </a:t>
            </a:r>
          </a:p>
          <a:p>
            <a:pPr lvl="2"/>
            <a:r>
              <a:rPr lang="en-US" dirty="0" smtClean="0"/>
              <a:t>A TXOP or transmission within a TXOP shall not extend across a slot boundary</a:t>
            </a:r>
          </a:p>
          <a:p>
            <a:pPr lvl="2"/>
            <a:r>
              <a:rPr lang="en-US" dirty="0" smtClean="0"/>
              <a:t>If the above TXOP rule is applied, the STA does not wait for </a:t>
            </a:r>
            <a:r>
              <a:rPr lang="en-US" dirty="0" err="1" smtClean="0"/>
              <a:t>ProbeDelay</a:t>
            </a:r>
            <a:r>
              <a:rPr lang="en-US" dirty="0" smtClean="0"/>
              <a:t> when waking up at the slot boundary. </a:t>
            </a:r>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5</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May 2013</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a:t>
            </a:r>
            <a:endParaRPr lang="en-US" dirty="0"/>
          </a:p>
        </p:txBody>
      </p:sp>
      <p:sp>
        <p:nvSpPr>
          <p:cNvPr id="3" name="Content Placeholder 2"/>
          <p:cNvSpPr>
            <a:spLocks noGrp="1"/>
          </p:cNvSpPr>
          <p:nvPr>
            <p:ph idx="1"/>
          </p:nvPr>
        </p:nvSpPr>
        <p:spPr/>
        <p:txBody>
          <a:bodyPr/>
          <a:lstStyle/>
          <a:p>
            <a:r>
              <a:rPr lang="en-US" dirty="0" smtClean="0"/>
              <a:t>In some situations, synch frame operation during RAW period may not be efficient, especially for a RAW for polling/trigger frames:</a:t>
            </a:r>
          </a:p>
          <a:p>
            <a:pPr lvl="1"/>
            <a:r>
              <a:rPr lang="en-US" dirty="0" smtClean="0"/>
              <a:t>If cross slot boundary is not allowed, as a STA does not wait for </a:t>
            </a:r>
            <a:r>
              <a:rPr lang="en-US" dirty="0" err="1" smtClean="0"/>
              <a:t>ProbeDelay</a:t>
            </a:r>
            <a:r>
              <a:rPr lang="en-US" dirty="0" smtClean="0"/>
              <a:t> when waking up at the slot boundary, the benefit of using synch frame diminishes.</a:t>
            </a:r>
          </a:p>
          <a:p>
            <a:pPr lvl="1"/>
            <a:r>
              <a:rPr lang="en-US" dirty="0" smtClean="0"/>
              <a:t>Slot duration within a RAW for polling/trigger frames may be very short, and in this case overhead due to synch frame can not be ignored.</a:t>
            </a:r>
          </a:p>
          <a:p>
            <a:pPr lvl="1"/>
            <a:r>
              <a:rPr lang="en-US" dirty="0" smtClean="0"/>
              <a:t>If some STAs request to use synch frame but some STAs not, the slot duration for all STAs within a RAW may need to include time for synch frame transmission, as slot duration is defined per RAW.</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6</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May 2013</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3" name="Content Placeholder 2"/>
          <p:cNvSpPr>
            <a:spLocks noGrp="1"/>
          </p:cNvSpPr>
          <p:nvPr>
            <p:ph idx="1"/>
          </p:nvPr>
        </p:nvSpPr>
        <p:spPr/>
        <p:txBody>
          <a:bodyPr>
            <a:normAutofit fontScale="85000" lnSpcReduction="20000"/>
          </a:bodyPr>
          <a:lstStyle/>
          <a:p>
            <a:r>
              <a:rPr lang="en-US" altLang="zh-CN" dirty="0" smtClean="0"/>
              <a:t>AP sends synch frame only when synch frame is helpful, for example:</a:t>
            </a:r>
          </a:p>
          <a:p>
            <a:pPr lvl="1"/>
            <a:r>
              <a:rPr lang="en-US" altLang="zh-CN" dirty="0" smtClean="0"/>
              <a:t>An AP does not send a synch frame if a STA doesn’t need to wait Probe Delay when it wakes up.</a:t>
            </a:r>
          </a:p>
          <a:p>
            <a:pPr lvl="1"/>
            <a:r>
              <a:rPr lang="en-US" altLang="zh-CN" dirty="0" smtClean="0"/>
              <a:t>An AP does not send a synch frame if the overhead of the synch frame is over a threshold.</a:t>
            </a:r>
          </a:p>
          <a:p>
            <a:pPr lvl="1"/>
            <a:endParaRPr lang="en-US" altLang="zh-CN" dirty="0" smtClean="0"/>
          </a:p>
          <a:p>
            <a:r>
              <a:rPr lang="en-US" altLang="zh-CN" dirty="0" smtClean="0"/>
              <a:t>To be more specific, we propose the following restriction in AP’s synch frame transmission rule:</a:t>
            </a:r>
          </a:p>
          <a:p>
            <a:pPr lvl="1"/>
            <a:r>
              <a:rPr lang="en-US" altLang="zh-CN" dirty="0" smtClean="0"/>
              <a:t>An AP should not send a synch frame at each slot boundary within a RAW period if Cross-Slot Boundary transmission is not allowed within the RAW period.</a:t>
            </a:r>
          </a:p>
          <a:p>
            <a:pPr lvl="1"/>
            <a:r>
              <a:rPr lang="en-GB" dirty="0" smtClean="0"/>
              <a:t>For a STA that requested for a synch frame transmission, the UL-Synch capable AP shall schedule a synch frame at the slot boundary of the STA at the TWT of the STA, or in the RAW if Cross-Slot Boundary transmission is allowed.</a:t>
            </a:r>
          </a:p>
          <a:p>
            <a:pPr lvl="1"/>
            <a:r>
              <a:rPr lang="en-GB" dirty="0" smtClean="0"/>
              <a:t>If NAV setting is requested by a STA, even though Cross-Slot Boundary transmission is not allowed, AP shall send synch frame.</a:t>
            </a:r>
            <a:endParaRPr lang="en-US" dirty="0" smtClean="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7</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May 2013</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lstStyle/>
          <a:p>
            <a:r>
              <a:rPr lang="en-US" altLang="zh-CN" dirty="0" smtClean="0"/>
              <a:t>Doesn’t add any additional operational complexity</a:t>
            </a:r>
          </a:p>
          <a:p>
            <a:r>
              <a:rPr lang="en-US" altLang="zh-CN" dirty="0" smtClean="0"/>
              <a:t>More efficient RAW operation, especially for polling/trigger frame transmission</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8</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May 2013</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that </a:t>
            </a:r>
            <a:r>
              <a:rPr lang="en-US" altLang="zh-CN" dirty="0" smtClean="0">
                <a:solidFill>
                  <a:srgbClr val="000000"/>
                </a:solidFill>
              </a:rPr>
              <a:t>an AP should not send a synch frame at each slot boundary within a RAW period if Cross-Slot Boundary transmission is not allowed within the RAW period unless NAV protection is requested by the STA?</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DF5EDC4-A949-4047-95A8-36AE2F9155A8}" type="slidenum">
              <a:rPr lang="en-US" smtClean="0"/>
              <a:pPr>
                <a:defRPr/>
              </a:pPr>
              <a:t>9</a:t>
            </a:fld>
            <a:endParaRPr lang="en-US"/>
          </a:p>
        </p:txBody>
      </p:sp>
      <p:sp>
        <p:nvSpPr>
          <p:cNvPr id="5" name="Footer Placeholder 4"/>
          <p:cNvSpPr>
            <a:spLocks noGrp="1"/>
          </p:cNvSpPr>
          <p:nvPr>
            <p:ph type="ftr" sz="quarter" idx="3"/>
          </p:nvPr>
        </p:nvSpPr>
        <p:spPr/>
        <p:txBody>
          <a:bodyPr/>
          <a:lstStyle/>
          <a:p>
            <a:pPr>
              <a:defRPr/>
            </a:pPr>
            <a:r>
              <a:rPr lang="en-US" smtClean="0"/>
              <a:t>Young Hoon Kwon, Huawei</a:t>
            </a:r>
            <a:endParaRPr lang="en-US" dirty="0"/>
          </a:p>
        </p:txBody>
      </p:sp>
      <p:sp>
        <p:nvSpPr>
          <p:cNvPr id="6" name="Date Placeholder 5"/>
          <p:cNvSpPr>
            <a:spLocks noGrp="1"/>
          </p:cNvSpPr>
          <p:nvPr>
            <p:ph type="dt" sz="half" idx="2"/>
          </p:nvPr>
        </p:nvSpPr>
        <p:spPr/>
        <p:txBody>
          <a:bodyPr/>
          <a:lstStyle/>
          <a:p>
            <a:pPr>
              <a:defRPr/>
            </a:pPr>
            <a:r>
              <a:rPr lang="en-US" smtClean="0"/>
              <a:t>May 2013</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29189</TotalTime>
  <Words>1119</Words>
  <Application>Microsoft Office PowerPoint</Application>
  <PresentationFormat>On-screen Show (4:3)</PresentationFormat>
  <Paragraphs>400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802-11-Submission</vt:lpstr>
      <vt:lpstr>Synch Frame Follow Up</vt:lpstr>
      <vt:lpstr>Slide 2</vt:lpstr>
      <vt:lpstr>Slide 3</vt:lpstr>
      <vt:lpstr>Background</vt:lpstr>
      <vt:lpstr>Background</vt:lpstr>
      <vt:lpstr>Issue</vt:lpstr>
      <vt:lpstr>Proposed Solution</vt:lpstr>
      <vt:lpstr>Benefits</vt:lpstr>
      <vt:lpstr>SP</vt:lpstr>
      <vt:lpstr>References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802.11-12/840r0</dc:title>
  <dc:creator>Minyoung Park</dc:creator>
  <cp:lastModifiedBy>Young Hoon Kwon</cp:lastModifiedBy>
  <cp:revision>821</cp:revision>
  <cp:lastPrinted>1998-02-10T13:28:06Z</cp:lastPrinted>
  <dcterms:created xsi:type="dcterms:W3CDTF">2007-05-21T21:00:37Z</dcterms:created>
  <dcterms:modified xsi:type="dcterms:W3CDTF">2013-05-13T18:48:36Z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(2)k8Vir4zrgvfyPiImi0kI9IZWnHSj6ea60Uh77mgn10ACjT6qkJh8jnuRaQw26RXTMbvBpM5w_x000d_
z1lUE+dLI4O/kQbmHSAe9DBMArGxrsn0Oo6DDjwIqHsAD25Gz/SBhaM2Fst58f6NJS9jyg4Q_x000d_
JYQC34dO+m7Q2gHBHNGfNqOKdnKrcc3uqpHTVP92A3tbpKoF4b5JZZfoANDlW70LJE/orw2m_x000d_
0xOPUJZAF9VzUwCpKX</vt:lpwstr>
  </property>
  <property fmtid="{D5CDD505-2E9C-101B-9397-08002B2CF9AE}" pid="3" name="_ms_pID_7253431">
    <vt:lpwstr>BKlpLqMOWg+4xlZEET9mSVaALeZ4r+J3eWnfbNNksrFlhEs9bP+KuM_x000d_
rxWTeL6yg8sLxjBV2PdJPFSzvVW6+UGN6wjpHcoSwd/l64QQSHnzzrWaAgZS3bEa/brvU8jr_x000d_
PuY=</vt:lpwstr>
  </property>
  <property fmtid="{D5CDD505-2E9C-101B-9397-08002B2CF9AE}" pid="4" name="sflag">
    <vt:lpwstr>1368470891</vt:lpwstr>
  </property>
</Properties>
</file>