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0" r:id="rId3"/>
    <p:sldId id="287" r:id="rId4"/>
    <p:sldId id="291" r:id="rId5"/>
    <p:sldId id="293" r:id="rId6"/>
    <p:sldId id="294" r:id="rId7"/>
    <p:sldId id="296" r:id="rId8"/>
    <p:sldId id="295" r:id="rId9"/>
    <p:sldId id="298" r:id="rId10"/>
    <p:sldId id="297" r:id="rId11"/>
    <p:sldId id="300" r:id="rId12"/>
    <p:sldId id="299" r:id="rId13"/>
    <p:sldId id="301" r:id="rId14"/>
    <p:sldId id="302" r:id="rId15"/>
    <p:sldId id="305" r:id="rId16"/>
    <p:sldId id="304" r:id="rId17"/>
    <p:sldId id="306" r:id="rId18"/>
    <p:sldId id="307" r:id="rId19"/>
    <p:sldId id="308" r:id="rId20"/>
    <p:sldId id="303" r:id="rId21"/>
    <p:sldId id="279" r:id="rId22"/>
    <p:sldId id="286" r:id="rId23"/>
    <p:sldId id="273" r:id="rId24"/>
    <p:sldId id="274" r:id="rId25"/>
    <p:sldId id="275" r:id="rId26"/>
    <p:sldId id="276" r:id="rId27"/>
    <p:sldId id="277"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1380" y="-5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802.11-13/0403r8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0443-00-00ah-march-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0499-00-00ah-may-8th-2013-teleconference-meeting-minutes.doc"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2013-4-5</a:t>
            </a:r>
          </a:p>
        </p:txBody>
      </p:sp>
      <p:graphicFrame>
        <p:nvGraphicFramePr>
          <p:cNvPr id="1026" name="Object 11"/>
          <p:cNvGraphicFramePr>
            <a:graphicFrameLocks noChangeAspect="1"/>
          </p:cNvGraphicFramePr>
          <p:nvPr>
            <p:extLst>
              <p:ext uri="{D42A27DB-BD31-4B8C-83A1-F6EECF244321}">
                <p14:modId xmlns:p14="http://schemas.microsoft.com/office/powerpoint/2010/main" val="169548925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15"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13/516 </a:t>
            </a:r>
            <a:r>
              <a:rPr lang="en-US" b="0" dirty="0">
                <a:solidFill>
                  <a:srgbClr val="00B050"/>
                </a:solidFill>
              </a:rPr>
              <a:t>TIM Offset of Page </a:t>
            </a:r>
            <a:r>
              <a:rPr lang="en-US" b="0" dirty="0" smtClean="0">
                <a:solidFill>
                  <a:srgbClr val="00B050"/>
                </a:solidFill>
              </a:rPr>
              <a:t>Segments</a:t>
            </a:r>
          </a:p>
          <a:p>
            <a:pPr lvl="1"/>
            <a:r>
              <a:rPr lang="en-US" dirty="0" err="1">
                <a:solidFill>
                  <a:srgbClr val="00B050"/>
                </a:solidFill>
              </a:rPr>
              <a:t>Kaiying</a:t>
            </a:r>
            <a:r>
              <a:rPr lang="en-US" dirty="0">
                <a:solidFill>
                  <a:srgbClr val="00B050"/>
                </a:solidFill>
              </a:rPr>
              <a:t> </a:t>
            </a:r>
            <a:r>
              <a:rPr lang="en-US" dirty="0" err="1">
                <a:solidFill>
                  <a:srgbClr val="00B050"/>
                </a:solidFill>
              </a:rPr>
              <a:t>Lv</a:t>
            </a:r>
            <a:r>
              <a:rPr lang="en-US" dirty="0">
                <a:solidFill>
                  <a:srgbClr val="00B050"/>
                </a:solidFill>
              </a:rPr>
              <a:t> (ZTE Corporation)</a:t>
            </a:r>
            <a:endParaRPr lang="en-US" b="0" dirty="0" smtClean="0">
              <a:solidFill>
                <a:srgbClr val="00B050"/>
              </a:solidFill>
            </a:endParaRPr>
          </a:p>
          <a:p>
            <a:r>
              <a:rPr lang="en-US" dirty="0" smtClean="0">
                <a:solidFill>
                  <a:srgbClr val="00B050"/>
                </a:solidFill>
              </a:rPr>
              <a:t>13/517</a:t>
            </a:r>
            <a:r>
              <a:rPr lang="en-US" b="0" dirty="0" smtClean="0">
                <a:solidFill>
                  <a:srgbClr val="00B050"/>
                </a:solidFill>
              </a:rPr>
              <a:t> </a:t>
            </a:r>
            <a:r>
              <a:rPr lang="en-US" b="0" dirty="0">
                <a:solidFill>
                  <a:srgbClr val="00B050"/>
                </a:solidFill>
              </a:rPr>
              <a:t>Combining Process in Virtual CS for </a:t>
            </a:r>
            <a:r>
              <a:rPr lang="en-US" b="0" dirty="0" smtClean="0">
                <a:solidFill>
                  <a:srgbClr val="00B050"/>
                </a:solidFill>
              </a:rPr>
              <a:t>11ah</a:t>
            </a:r>
          </a:p>
          <a:p>
            <a:pPr lvl="1"/>
            <a:r>
              <a:rPr lang="en-US" dirty="0" err="1">
                <a:solidFill>
                  <a:srgbClr val="00B050"/>
                </a:solidFill>
              </a:rPr>
              <a:t>Kaiying</a:t>
            </a:r>
            <a:r>
              <a:rPr lang="en-US" dirty="0">
                <a:solidFill>
                  <a:srgbClr val="00B050"/>
                </a:solidFill>
              </a:rPr>
              <a:t> </a:t>
            </a:r>
            <a:r>
              <a:rPr lang="en-US" dirty="0" err="1">
                <a:solidFill>
                  <a:srgbClr val="00B050"/>
                </a:solidFill>
              </a:rPr>
              <a:t>Lv</a:t>
            </a:r>
            <a:r>
              <a:rPr lang="en-US" dirty="0">
                <a:solidFill>
                  <a:srgbClr val="00B050"/>
                </a:solidFill>
              </a:rPr>
              <a:t> (ZTE Corporation)</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374715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13/508 </a:t>
            </a:r>
            <a:r>
              <a:rPr lang="en-US" b="0" dirty="0">
                <a:solidFill>
                  <a:srgbClr val="00B050"/>
                </a:solidFill>
              </a:rPr>
              <a:t>Modulation </a:t>
            </a:r>
            <a:r>
              <a:rPr lang="en-US" b="0" dirty="0" smtClean="0">
                <a:solidFill>
                  <a:srgbClr val="00B050"/>
                </a:solidFill>
              </a:rPr>
              <a:t>Accuracy</a:t>
            </a:r>
          </a:p>
          <a:p>
            <a:pPr lvl="1"/>
            <a:r>
              <a:rPr lang="en-US" dirty="0">
                <a:solidFill>
                  <a:srgbClr val="00B050"/>
                </a:solidFill>
              </a:rPr>
              <a:t>Ron Porat (Broadcom)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391515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13/530 </a:t>
            </a:r>
            <a:r>
              <a:rPr lang="en-US" b="0" dirty="0">
                <a:solidFill>
                  <a:srgbClr val="00B050"/>
                </a:solidFill>
              </a:rPr>
              <a:t>Active Scanning for 11ah Follow Up </a:t>
            </a:r>
            <a:r>
              <a:rPr lang="en-US" b="0" dirty="0" smtClean="0">
                <a:solidFill>
                  <a:srgbClr val="00B050"/>
                </a:solidFill>
              </a:rPr>
              <a:t>2</a:t>
            </a:r>
          </a:p>
          <a:p>
            <a:pPr lvl="1"/>
            <a:r>
              <a:rPr lang="en-US" dirty="0">
                <a:solidFill>
                  <a:srgbClr val="00B050"/>
                </a:solidFill>
              </a:rPr>
              <a:t>Jae </a:t>
            </a:r>
            <a:r>
              <a:rPr lang="en-US" dirty="0" err="1">
                <a:solidFill>
                  <a:srgbClr val="00B050"/>
                </a:solidFill>
              </a:rPr>
              <a:t>Seung</a:t>
            </a:r>
            <a:r>
              <a:rPr lang="en-US" dirty="0">
                <a:solidFill>
                  <a:srgbClr val="00B050"/>
                </a:solidFill>
              </a:rPr>
              <a:t> Lee (ETRI)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39151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13/510 </a:t>
            </a:r>
            <a:r>
              <a:rPr lang="en-US" b="0" dirty="0">
                <a:solidFill>
                  <a:srgbClr val="00B050"/>
                </a:solidFill>
              </a:rPr>
              <a:t>RAW Assignment follow </a:t>
            </a:r>
            <a:r>
              <a:rPr lang="en-US" b="0" dirty="0" smtClean="0">
                <a:solidFill>
                  <a:srgbClr val="00B050"/>
                </a:solidFill>
              </a:rPr>
              <a:t>up</a:t>
            </a:r>
          </a:p>
          <a:p>
            <a:pPr lvl="1"/>
            <a:r>
              <a:rPr lang="en-US" dirty="0" err="1">
                <a:solidFill>
                  <a:srgbClr val="00B050"/>
                </a:solidFill>
              </a:rPr>
              <a:t>Jeongki</a:t>
            </a:r>
            <a:r>
              <a:rPr lang="en-US" dirty="0">
                <a:solidFill>
                  <a:srgbClr val="00B050"/>
                </a:solidFill>
              </a:rPr>
              <a:t> Kim (LG Electronics)</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4128232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13/522 </a:t>
            </a:r>
            <a:r>
              <a:rPr lang="en-US" b="0" dirty="0">
                <a:solidFill>
                  <a:srgbClr val="00B050"/>
                </a:solidFill>
              </a:rPr>
              <a:t>Non-TIM Allocation </a:t>
            </a:r>
            <a:r>
              <a:rPr lang="en-US" b="0" dirty="0" err="1" smtClean="0">
                <a:solidFill>
                  <a:srgbClr val="00B050"/>
                </a:solidFill>
              </a:rPr>
              <a:t>Followup</a:t>
            </a:r>
            <a:endParaRPr lang="en-US" b="0" dirty="0" smtClean="0">
              <a:solidFill>
                <a:srgbClr val="00B050"/>
              </a:solidFill>
            </a:endParaRPr>
          </a:p>
          <a:p>
            <a:pPr lvl="1"/>
            <a:r>
              <a:rPr lang="en-US" dirty="0" err="1">
                <a:solidFill>
                  <a:srgbClr val="00B050"/>
                </a:solidFill>
              </a:rPr>
              <a:t>Hyoungjin</a:t>
            </a:r>
            <a:r>
              <a:rPr lang="en-US" dirty="0">
                <a:solidFill>
                  <a:srgbClr val="00B050"/>
                </a:solidFill>
              </a:rPr>
              <a:t> Kwon (ETRI)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4123685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13/518 </a:t>
            </a:r>
            <a:r>
              <a:rPr lang="en-US" b="0" dirty="0">
                <a:solidFill>
                  <a:srgbClr val="00B050"/>
                </a:solidFill>
              </a:rPr>
              <a:t>Page </a:t>
            </a:r>
            <a:r>
              <a:rPr lang="en-US" b="0" dirty="0" smtClean="0">
                <a:solidFill>
                  <a:srgbClr val="00B050"/>
                </a:solidFill>
              </a:rPr>
              <a:t>Scheduling</a:t>
            </a:r>
          </a:p>
          <a:p>
            <a:pPr lvl="1"/>
            <a:r>
              <a:rPr lang="en-US" dirty="0">
                <a:solidFill>
                  <a:srgbClr val="00B050"/>
                </a:solidFill>
              </a:rPr>
              <a:t>Zander Lei (I2R)</a:t>
            </a:r>
            <a:endParaRPr lang="en-US" b="0" dirty="0" smtClean="0">
              <a:solidFill>
                <a:srgbClr val="00B050"/>
              </a:solidFill>
            </a:endParaRPr>
          </a:p>
          <a:p>
            <a:r>
              <a:rPr lang="en-US" dirty="0" smtClean="0">
                <a:solidFill>
                  <a:srgbClr val="00B050"/>
                </a:solidFill>
              </a:rPr>
              <a:t>13/519</a:t>
            </a:r>
            <a:r>
              <a:rPr lang="en-US" b="0" dirty="0" smtClean="0">
                <a:solidFill>
                  <a:srgbClr val="00B050"/>
                </a:solidFill>
              </a:rPr>
              <a:t> </a:t>
            </a:r>
            <a:r>
              <a:rPr lang="en-US" b="0" dirty="0">
                <a:solidFill>
                  <a:srgbClr val="00B050"/>
                </a:solidFill>
              </a:rPr>
              <a:t>Speed Frame Exchange Using Short </a:t>
            </a:r>
            <a:r>
              <a:rPr lang="en-US" b="0" dirty="0" smtClean="0">
                <a:solidFill>
                  <a:srgbClr val="00B050"/>
                </a:solidFill>
              </a:rPr>
              <a:t>Frames</a:t>
            </a:r>
          </a:p>
          <a:p>
            <a:pPr lvl="1"/>
            <a:r>
              <a:rPr lang="en-US" dirty="0">
                <a:solidFill>
                  <a:srgbClr val="00B050"/>
                </a:solidFill>
              </a:rPr>
              <a:t>Zander Lei (I2R)</a:t>
            </a:r>
            <a:endParaRPr lang="en-US" b="0"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452590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13/512 </a:t>
            </a:r>
            <a:r>
              <a:rPr lang="en-US" b="0" dirty="0">
                <a:solidFill>
                  <a:srgbClr val="00B050"/>
                </a:solidFill>
              </a:rPr>
              <a:t>ACK Indication and </a:t>
            </a:r>
            <a:r>
              <a:rPr lang="en-US" b="0" dirty="0" smtClean="0">
                <a:solidFill>
                  <a:srgbClr val="00B050"/>
                </a:solidFill>
              </a:rPr>
              <a:t>EIFS</a:t>
            </a:r>
          </a:p>
          <a:p>
            <a:pPr lvl="1"/>
            <a:r>
              <a:rPr lang="en-US" dirty="0">
                <a:solidFill>
                  <a:srgbClr val="00B050"/>
                </a:solidFill>
              </a:rPr>
              <a:t>Alfred </a:t>
            </a:r>
            <a:r>
              <a:rPr lang="en-US" dirty="0" err="1">
                <a:solidFill>
                  <a:srgbClr val="00B050"/>
                </a:solidFill>
              </a:rPr>
              <a:t>Asterjadhi</a:t>
            </a:r>
            <a:r>
              <a:rPr lang="en-US" dirty="0">
                <a:solidFill>
                  <a:srgbClr val="00B050"/>
                </a:solidFill>
              </a:rPr>
              <a:t> (Qualcomm Inc.)</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2241956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13/509 </a:t>
            </a:r>
            <a:r>
              <a:rPr lang="en-US" b="0" dirty="0">
                <a:solidFill>
                  <a:srgbClr val="00B050"/>
                </a:solidFill>
              </a:rPr>
              <a:t>Short management and A-MSDU </a:t>
            </a:r>
            <a:r>
              <a:rPr lang="en-US" b="0" dirty="0" smtClean="0">
                <a:solidFill>
                  <a:srgbClr val="00B050"/>
                </a:solidFill>
              </a:rPr>
              <a:t>frame</a:t>
            </a:r>
          </a:p>
          <a:p>
            <a:pPr lvl="1"/>
            <a:r>
              <a:rPr lang="en-US" dirty="0" err="1">
                <a:solidFill>
                  <a:srgbClr val="00B050"/>
                </a:solidFill>
              </a:rPr>
              <a:t>Liwen</a:t>
            </a:r>
            <a:r>
              <a:rPr lang="en-US" dirty="0">
                <a:solidFill>
                  <a:srgbClr val="00B050"/>
                </a:solidFill>
              </a:rPr>
              <a:t> Chu (STMicroelectronics)</a:t>
            </a:r>
            <a:endParaRPr lang="en-US"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62414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13/525 </a:t>
            </a:r>
            <a:r>
              <a:rPr lang="en-US" b="0" dirty="0">
                <a:solidFill>
                  <a:srgbClr val="00B050"/>
                </a:solidFill>
              </a:rPr>
              <a:t>OBSS Mitigation</a:t>
            </a:r>
            <a:endParaRPr lang="en-US" b="0" dirty="0" smtClean="0">
              <a:solidFill>
                <a:srgbClr val="00B050"/>
              </a:solidFill>
            </a:endParaRPr>
          </a:p>
          <a:p>
            <a:pPr lvl="1"/>
            <a:r>
              <a:rPr lang="en-US" dirty="0">
                <a:solidFill>
                  <a:srgbClr val="00B050"/>
                </a:solidFill>
              </a:rPr>
              <a:t>Chao-Chun Wang (</a:t>
            </a:r>
            <a:r>
              <a:rPr lang="en-US" dirty="0" err="1">
                <a:solidFill>
                  <a:srgbClr val="00B050"/>
                </a:solidFill>
              </a:rPr>
              <a:t>MediaTek</a:t>
            </a:r>
            <a:r>
              <a:rPr lang="en-US" dirty="0">
                <a:solidFill>
                  <a:srgbClr val="00B050"/>
                </a:solidFill>
              </a:rPr>
              <a:t>)</a:t>
            </a:r>
            <a:endParaRPr lang="en-US"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1241039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13/511 </a:t>
            </a:r>
            <a:r>
              <a:rPr lang="en-US" b="0" dirty="0">
                <a:solidFill>
                  <a:srgbClr val="00B050"/>
                </a:solidFill>
              </a:rPr>
              <a:t>Relay Comments</a:t>
            </a:r>
            <a:endParaRPr lang="en-US" b="0" dirty="0" smtClean="0">
              <a:solidFill>
                <a:srgbClr val="00B050"/>
              </a:solidFill>
            </a:endParaRPr>
          </a:p>
          <a:p>
            <a:pPr lvl="1"/>
            <a:r>
              <a:rPr lang="en-US" dirty="0" err="1">
                <a:solidFill>
                  <a:srgbClr val="00B050"/>
                </a:solidFill>
              </a:rPr>
              <a:t>Yonggang</a:t>
            </a:r>
            <a:r>
              <a:rPr lang="en-US" dirty="0">
                <a:solidFill>
                  <a:srgbClr val="00B050"/>
                </a:solidFill>
              </a:rPr>
              <a:t> Fang (ZTE)</a:t>
            </a:r>
            <a:endParaRPr lang="en-US" dirty="0" smtClean="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136266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March meeting minutes</a:t>
            </a:r>
          </a:p>
          <a:p>
            <a:pPr marL="1352550" lvl="2" indent="-609600"/>
            <a:r>
              <a:rPr lang="en-US" sz="1600" dirty="0" smtClean="0">
                <a:solidFill>
                  <a:srgbClr val="00B050"/>
                </a:solidFill>
                <a:hlinkClick r:id="rId3"/>
              </a:rPr>
              <a:t>11-13-0443-00-00ah-march-2013-f2f-meeting-minutes.doc</a:t>
            </a:r>
            <a:endParaRPr lang="en-US" sz="1600" dirty="0" smtClean="0">
              <a:solidFill>
                <a:srgbClr val="00B050"/>
              </a:solidFill>
            </a:endParaRPr>
          </a:p>
          <a:p>
            <a:pPr marL="1009650" lvl="1" indent="-609600"/>
            <a:r>
              <a:rPr lang="en-US" dirty="0" smtClean="0">
                <a:solidFill>
                  <a:srgbClr val="00B050"/>
                </a:solidFill>
              </a:rPr>
              <a:t>May 8</a:t>
            </a:r>
            <a:r>
              <a:rPr lang="en-US" baseline="30000" dirty="0" smtClean="0">
                <a:solidFill>
                  <a:srgbClr val="00B050"/>
                </a:solidFill>
              </a:rPr>
              <a:t>th</a:t>
            </a:r>
            <a:r>
              <a:rPr lang="en-US" dirty="0" smtClean="0">
                <a:solidFill>
                  <a:srgbClr val="00B050"/>
                </a:solidFill>
              </a:rPr>
              <a:t> conference call minutes</a:t>
            </a:r>
          </a:p>
          <a:p>
            <a:pPr marL="1352550" lvl="2" indent="-609600"/>
            <a:r>
              <a:rPr lang="en-US" sz="1600" dirty="0" smtClean="0">
                <a:solidFill>
                  <a:srgbClr val="00B050"/>
                </a:solidFill>
                <a:hlinkClick r:id="rId4"/>
              </a:rPr>
              <a:t>11-13-0499-00-00ah-may-8th-2013-teleconference-meeting-minutes.doc</a:t>
            </a:r>
            <a:endParaRPr lang="en-US" sz="1600" dirty="0" smtClean="0">
              <a:solidFill>
                <a:srgbClr val="00B050"/>
              </a:solidFill>
            </a:endParaRP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 topics</a:t>
            </a:r>
            <a:endParaRPr lang="en-US" dirty="0"/>
          </a:p>
        </p:txBody>
      </p:sp>
      <p:sp>
        <p:nvSpPr>
          <p:cNvPr id="3" name="Content Placeholder 2"/>
          <p:cNvSpPr>
            <a:spLocks noGrp="1"/>
          </p:cNvSpPr>
          <p:nvPr>
            <p:ph idx="1"/>
          </p:nvPr>
        </p:nvSpPr>
        <p:spPr/>
        <p:txBody>
          <a:bodyPr/>
          <a:lstStyle/>
          <a:p>
            <a:r>
              <a:rPr lang="en-US" dirty="0" smtClean="0">
                <a:solidFill>
                  <a:srgbClr val="00B050"/>
                </a:solidFill>
              </a:rPr>
              <a:t>Adopt draft text </a:t>
            </a:r>
            <a:r>
              <a:rPr lang="en-US" dirty="0" smtClean="0">
                <a:solidFill>
                  <a:srgbClr val="00B050"/>
                </a:solidFill>
              </a:rPr>
              <a:t>motion - Done</a:t>
            </a:r>
            <a:endParaRPr lang="en-US" dirty="0" smtClean="0">
              <a:solidFill>
                <a:srgbClr val="00B050"/>
              </a:solidFill>
            </a:endParaRPr>
          </a:p>
          <a:p>
            <a:r>
              <a:rPr lang="en-US" dirty="0" smtClean="0">
                <a:solidFill>
                  <a:srgbClr val="00B050"/>
                </a:solidFill>
              </a:rPr>
              <a:t>Call for comments </a:t>
            </a:r>
            <a:r>
              <a:rPr lang="en-US" dirty="0" smtClean="0">
                <a:solidFill>
                  <a:srgbClr val="00B050"/>
                </a:solidFill>
              </a:rPr>
              <a:t>motion - Done</a:t>
            </a:r>
            <a:endParaRPr lang="en-US" dirty="0" smtClean="0">
              <a:solidFill>
                <a:srgbClr val="00B050"/>
              </a:solidFill>
            </a:endParaRPr>
          </a:p>
          <a:p>
            <a:r>
              <a:rPr lang="en-US" dirty="0" smtClean="0">
                <a:solidFill>
                  <a:srgbClr val="00B050"/>
                </a:solidFill>
              </a:rPr>
              <a:t>Co-</a:t>
            </a:r>
            <a:r>
              <a:rPr lang="en-US" dirty="0" err="1" smtClean="0">
                <a:solidFill>
                  <a:srgbClr val="00B050"/>
                </a:solidFill>
              </a:rPr>
              <a:t>existance</a:t>
            </a:r>
            <a:r>
              <a:rPr lang="en-US" dirty="0" smtClean="0">
                <a:solidFill>
                  <a:srgbClr val="00B050"/>
                </a:solidFill>
              </a:rPr>
              <a:t> </a:t>
            </a:r>
            <a:r>
              <a:rPr lang="en-US" dirty="0" smtClean="0">
                <a:solidFill>
                  <a:srgbClr val="00B050"/>
                </a:solidFill>
              </a:rPr>
              <a:t>document – Eldad volunteered</a:t>
            </a:r>
            <a:endParaRPr lang="en-US" dirty="0" smtClean="0">
              <a:solidFill>
                <a:srgbClr val="00B050"/>
              </a:solidFill>
            </a:endParaRPr>
          </a:p>
          <a:p>
            <a:pPr lvl="1"/>
            <a:r>
              <a:rPr lang="en-US" dirty="0" smtClean="0">
                <a:solidFill>
                  <a:srgbClr val="00B050"/>
                </a:solidFill>
              </a:rPr>
              <a:t>Needed to go to Letter </a:t>
            </a:r>
            <a:r>
              <a:rPr lang="en-US" dirty="0" smtClean="0">
                <a:solidFill>
                  <a:srgbClr val="00B050"/>
                </a:solidFill>
              </a:rPr>
              <a:t>Ballot</a:t>
            </a:r>
          </a:p>
          <a:p>
            <a:pPr lvl="1"/>
            <a:endParaRPr lang="en-US" dirty="0"/>
          </a:p>
          <a:p>
            <a:r>
              <a:rPr lang="en-US" dirty="0" err="1" smtClean="0">
                <a:solidFill>
                  <a:srgbClr val="00B050"/>
                </a:solidFill>
              </a:rPr>
              <a:t>TGah</a:t>
            </a:r>
            <a:r>
              <a:rPr lang="en-US" dirty="0" smtClean="0">
                <a:solidFill>
                  <a:srgbClr val="00B050"/>
                </a:solidFill>
              </a:rPr>
              <a:t> SFD approval, 13/599</a:t>
            </a:r>
          </a:p>
          <a:p>
            <a:pPr lvl="1"/>
            <a:r>
              <a:rPr lang="en-US" dirty="0" smtClean="0">
                <a:solidFill>
                  <a:srgbClr val="00B050"/>
                </a:solidFill>
              </a:rPr>
              <a:t>11/1137r15 gets updated</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2717106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solidFill>
                  <a:srgbClr val="00B050"/>
                </a:solidFill>
              </a:rPr>
              <a:t>Desire </a:t>
            </a:r>
            <a:r>
              <a:rPr lang="en-US" dirty="0">
                <a:solidFill>
                  <a:srgbClr val="00B050"/>
                </a:solidFill>
              </a:rPr>
              <a:t>to have rolling time of noon, 10 AM and 7 </a:t>
            </a:r>
            <a:r>
              <a:rPr lang="en-US" dirty="0" smtClean="0">
                <a:solidFill>
                  <a:srgbClr val="00B050"/>
                </a:solidFill>
              </a:rPr>
              <a:t>PM</a:t>
            </a:r>
          </a:p>
          <a:p>
            <a:pPr marL="1009650" lvl="1" indent="-609600"/>
            <a:r>
              <a:rPr lang="en-US" dirty="0" smtClean="0">
                <a:solidFill>
                  <a:srgbClr val="00B050"/>
                </a:solidFill>
              </a:rPr>
              <a:t>Next at </a:t>
            </a:r>
            <a:r>
              <a:rPr lang="en-US" dirty="0">
                <a:solidFill>
                  <a:srgbClr val="00B050"/>
                </a:solidFill>
              </a:rPr>
              <a:t>7</a:t>
            </a:r>
            <a:r>
              <a:rPr lang="en-US" dirty="0" smtClean="0">
                <a:solidFill>
                  <a:srgbClr val="00B050"/>
                </a:solidFill>
              </a:rPr>
              <a:t> </a:t>
            </a:r>
            <a:r>
              <a:rPr lang="en-US" dirty="0">
                <a:solidFill>
                  <a:srgbClr val="00B050"/>
                </a:solidFill>
              </a:rPr>
              <a:t>P</a:t>
            </a:r>
            <a:r>
              <a:rPr lang="en-US" dirty="0" smtClean="0">
                <a:solidFill>
                  <a:srgbClr val="00B050"/>
                </a:solidFill>
              </a:rPr>
              <a:t>M </a:t>
            </a:r>
            <a:endParaRPr lang="en-US" dirty="0" smtClean="0">
              <a:solidFill>
                <a:srgbClr val="00B050"/>
              </a:solidFill>
            </a:endParaRPr>
          </a:p>
          <a:p>
            <a:pPr marL="1009650" lvl="1" indent="-609600"/>
            <a:r>
              <a:rPr lang="en-US" dirty="0" smtClean="0">
                <a:solidFill>
                  <a:srgbClr val="00B050"/>
                </a:solidFill>
              </a:rPr>
              <a:t>June 19, 7 PM</a:t>
            </a:r>
          </a:p>
          <a:p>
            <a:pPr marL="1009650" lvl="1" indent="-609600"/>
            <a:r>
              <a:rPr lang="en-US" dirty="0" smtClean="0">
                <a:solidFill>
                  <a:srgbClr val="00B050"/>
                </a:solidFill>
              </a:rPr>
              <a:t>July 10, 10 AM</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solidFill>
                  <a:srgbClr val="00B050"/>
                </a:solidFill>
              </a:rPr>
              <a:t>Review </a:t>
            </a:r>
            <a:r>
              <a:rPr lang="en-US" dirty="0" smtClean="0">
                <a:solidFill>
                  <a:srgbClr val="00B050"/>
                </a:solidFill>
              </a:rPr>
              <a:t>11/285</a:t>
            </a:r>
          </a:p>
          <a:p>
            <a:pPr lvl="1"/>
            <a:r>
              <a:rPr lang="en-US" dirty="0" smtClean="0">
                <a:solidFill>
                  <a:srgbClr val="00B050"/>
                </a:solidFill>
              </a:rPr>
              <a:t>No change, targeting September for initial WG LB</a:t>
            </a:r>
            <a:endParaRPr lang="en-US" dirty="0" smtClean="0">
              <a:solidFill>
                <a:srgbClr val="00B050"/>
              </a:solidFill>
            </a:endParaRP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1059331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a:t>
            </a:r>
          </a:p>
          <a:p>
            <a:pPr lvl="1"/>
            <a:r>
              <a:rPr lang="en-US" dirty="0" smtClean="0">
                <a:solidFill>
                  <a:srgbClr val="00B050"/>
                </a:solidFill>
              </a:rPr>
              <a:t>None in May face to face</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b="0" dirty="0" smtClean="0">
                <a:solidFill>
                  <a:srgbClr val="00B050"/>
                </a:solidFill>
              </a:rPr>
              <a:t>Tuesday PM2</a:t>
            </a:r>
          </a:p>
          <a:p>
            <a:r>
              <a:rPr lang="en-US" b="0" dirty="0" smtClean="0">
                <a:solidFill>
                  <a:srgbClr val="00B050"/>
                </a:solidFill>
              </a:rPr>
              <a:t>13/500 Proposed </a:t>
            </a:r>
            <a:r>
              <a:rPr lang="en-US" b="0" dirty="0" err="1">
                <a:solidFill>
                  <a:srgbClr val="00B050"/>
                </a:solidFill>
              </a:rPr>
              <a:t>TGah</a:t>
            </a:r>
            <a:r>
              <a:rPr lang="en-US" b="0" dirty="0">
                <a:solidFill>
                  <a:srgbClr val="00B050"/>
                </a:solidFill>
              </a:rPr>
              <a:t> Draft </a:t>
            </a:r>
            <a:r>
              <a:rPr lang="en-US" b="0" dirty="0" smtClean="0">
                <a:solidFill>
                  <a:srgbClr val="00B050"/>
                </a:solidFill>
              </a:rPr>
              <a:t>Amendment</a:t>
            </a:r>
          </a:p>
          <a:p>
            <a:pPr lvl="1"/>
            <a:r>
              <a:rPr lang="en-US" dirty="0">
                <a:solidFill>
                  <a:srgbClr val="00B050"/>
                </a:solidFill>
              </a:rPr>
              <a:t>Minyoung Park (Intel Corp.)</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13/507 </a:t>
            </a:r>
            <a:r>
              <a:rPr lang="en-US" b="0" dirty="0">
                <a:solidFill>
                  <a:srgbClr val="00B050"/>
                </a:solidFill>
              </a:rPr>
              <a:t>Synch frame follow </a:t>
            </a:r>
            <a:r>
              <a:rPr lang="en-US" b="0" dirty="0" smtClean="0">
                <a:solidFill>
                  <a:srgbClr val="00B050"/>
                </a:solidFill>
              </a:rPr>
              <a:t>up</a:t>
            </a:r>
          </a:p>
          <a:p>
            <a:pPr lvl="1"/>
            <a:r>
              <a:rPr lang="en-US" dirty="0">
                <a:solidFill>
                  <a:srgbClr val="00B050"/>
                </a:solidFill>
              </a:rPr>
              <a:t>Young </a:t>
            </a:r>
            <a:r>
              <a:rPr lang="en-US" dirty="0" err="1">
                <a:solidFill>
                  <a:srgbClr val="00B050"/>
                </a:solidFill>
              </a:rPr>
              <a:t>Hoon</a:t>
            </a:r>
            <a:r>
              <a:rPr lang="en-US" dirty="0">
                <a:solidFill>
                  <a:srgbClr val="00B050"/>
                </a:solidFill>
              </a:rPr>
              <a:t> Kwon (Huawei)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13/506 </a:t>
            </a:r>
            <a:r>
              <a:rPr lang="en-US" b="0" dirty="0">
                <a:solidFill>
                  <a:srgbClr val="00B050"/>
                </a:solidFill>
              </a:rPr>
              <a:t>Relay Flow </a:t>
            </a:r>
            <a:r>
              <a:rPr lang="en-US" b="0" dirty="0" smtClean="0">
                <a:solidFill>
                  <a:srgbClr val="00B050"/>
                </a:solidFill>
              </a:rPr>
              <a:t>Control</a:t>
            </a:r>
          </a:p>
          <a:p>
            <a:pPr lvl="1"/>
            <a:r>
              <a:rPr lang="en-US" dirty="0">
                <a:solidFill>
                  <a:srgbClr val="00B050"/>
                </a:solidFill>
              </a:rPr>
              <a:t>Eric Wong (Broadcom)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05647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13/521 </a:t>
            </a:r>
            <a:r>
              <a:rPr lang="en-US" b="0" dirty="0">
                <a:solidFill>
                  <a:srgbClr val="00B050"/>
                </a:solidFill>
              </a:rPr>
              <a:t>Phase Rotations for 1MHz Dup </a:t>
            </a:r>
            <a:r>
              <a:rPr lang="en-US" b="0" dirty="0" smtClean="0">
                <a:solidFill>
                  <a:srgbClr val="00B050"/>
                </a:solidFill>
              </a:rPr>
              <a:t>Mode</a:t>
            </a:r>
          </a:p>
          <a:p>
            <a:pPr lvl="1"/>
            <a:r>
              <a:rPr lang="en-US" dirty="0">
                <a:solidFill>
                  <a:srgbClr val="00B050"/>
                </a:solidFill>
              </a:rPr>
              <a:t>Sameer Vermani (Qualcomm)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578422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13/497 </a:t>
            </a:r>
            <a:r>
              <a:rPr lang="en-US" b="0" dirty="0" err="1">
                <a:solidFill>
                  <a:srgbClr val="00B050"/>
                </a:solidFill>
              </a:rPr>
              <a:t>TGah</a:t>
            </a:r>
            <a:r>
              <a:rPr lang="en-US" b="0" dirty="0">
                <a:solidFill>
                  <a:srgbClr val="00B050"/>
                </a:solidFill>
              </a:rPr>
              <a:t> Miscellaneous PHY </a:t>
            </a:r>
            <a:r>
              <a:rPr lang="en-US" b="0" dirty="0" smtClean="0">
                <a:solidFill>
                  <a:srgbClr val="00B050"/>
                </a:solidFill>
              </a:rPr>
              <a:t>Updates</a:t>
            </a:r>
          </a:p>
          <a:p>
            <a:pPr lvl="1"/>
            <a:r>
              <a:rPr lang="en-US" dirty="0">
                <a:solidFill>
                  <a:srgbClr val="00B050"/>
                </a:solidFill>
              </a:rPr>
              <a:t>Hongyuan Zhang (Marvell)</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644134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13/496 </a:t>
            </a:r>
            <a:r>
              <a:rPr lang="en-US" b="0" dirty="0">
                <a:solidFill>
                  <a:srgbClr val="00B050"/>
                </a:solidFill>
              </a:rPr>
              <a:t>PPDU Recovery </a:t>
            </a:r>
            <a:r>
              <a:rPr lang="en-US" b="0" dirty="0" smtClean="0">
                <a:solidFill>
                  <a:srgbClr val="00B050"/>
                </a:solidFill>
              </a:rPr>
              <a:t>Procedure</a:t>
            </a:r>
          </a:p>
          <a:p>
            <a:pPr lvl="1"/>
            <a:r>
              <a:rPr lang="en-US" dirty="0" err="1">
                <a:solidFill>
                  <a:srgbClr val="00B050"/>
                </a:solidFill>
              </a:rPr>
              <a:t>Yongho</a:t>
            </a:r>
            <a:r>
              <a:rPr lang="en-US" dirty="0">
                <a:solidFill>
                  <a:srgbClr val="00B050"/>
                </a:solidFill>
              </a:rPr>
              <a:t> </a:t>
            </a:r>
            <a:r>
              <a:rPr lang="en-US" dirty="0" err="1">
                <a:solidFill>
                  <a:srgbClr val="00B050"/>
                </a:solidFill>
              </a:rPr>
              <a:t>Seok</a:t>
            </a:r>
            <a:r>
              <a:rPr lang="en-US" dirty="0">
                <a:solidFill>
                  <a:srgbClr val="00B050"/>
                </a:solidFill>
              </a:rPr>
              <a:t> (LG Electronics)</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374715484"/>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3446</TotalTime>
  <Words>944</Words>
  <Application>Microsoft Office PowerPoint</Application>
  <PresentationFormat>On-screen Show (4:3)</PresentationFormat>
  <Paragraphs>236</Paragraphs>
  <Slides>27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802-11-PathProtection</vt:lpstr>
      <vt:lpstr>Document</vt:lpstr>
      <vt:lpstr>IEEE 802.11ah Sub 1 GHz license-exempt operation Agenda for May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Misc. topics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382</cp:revision>
  <cp:lastPrinted>1998-02-10T13:28:06Z</cp:lastPrinted>
  <dcterms:created xsi:type="dcterms:W3CDTF">2009-11-09T00:32:22Z</dcterms:created>
  <dcterms:modified xsi:type="dcterms:W3CDTF">2013-05-16T00:25:27Z</dcterms:modified>
</cp:coreProperties>
</file>