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8" r:id="rId12"/>
    <p:sldId id="277" r:id="rId13"/>
    <p:sldId id="279" r:id="rId14"/>
    <p:sldId id="281" r:id="rId15"/>
    <p:sldId id="280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66" autoAdjust="0"/>
    <p:restoredTop sz="94660"/>
  </p:normalViewPr>
  <p:slideViewPr>
    <p:cSldViewPr>
      <p:cViewPr varScale="1">
        <p:scale>
          <a:sx n="64" d="100"/>
          <a:sy n="64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88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FC0A12-35FC-4663-A16C-69CA4C98E1AF}" type="doc">
      <dgm:prSet loTypeId="urn:microsoft.com/office/officeart/2005/8/layout/cycle6" loCatId="cycle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zh-CN" altLang="en-US"/>
        </a:p>
      </dgm:t>
    </dgm:pt>
    <dgm:pt modelId="{2E2D70CB-1208-4EC1-9CA7-2A96B93920BA}">
      <dgm:prSet phldrT="[文本]"/>
      <dgm:spPr/>
      <dgm:t>
        <a:bodyPr/>
        <a:lstStyle/>
        <a:p>
          <a:r>
            <a:rPr lang="en-US" altLang="zh-CN" dirty="0" smtClean="0"/>
            <a:t>Access</a:t>
          </a:r>
          <a:endParaRPr lang="zh-CN" altLang="en-US" dirty="0"/>
        </a:p>
      </dgm:t>
    </dgm:pt>
    <dgm:pt modelId="{3ACE1BB3-C78C-4DE4-963B-96DD39BE0629}" type="parTrans" cxnId="{AD01A2B0-7F83-4C17-8DEA-98B742F7C242}">
      <dgm:prSet/>
      <dgm:spPr/>
      <dgm:t>
        <a:bodyPr/>
        <a:lstStyle/>
        <a:p>
          <a:endParaRPr lang="zh-CN" altLang="en-US"/>
        </a:p>
      </dgm:t>
    </dgm:pt>
    <dgm:pt modelId="{F327CC3C-7930-462D-AC5A-56D31048E10F}" type="sibTrans" cxnId="{AD01A2B0-7F83-4C17-8DEA-98B742F7C242}">
      <dgm:prSet/>
      <dgm:spPr/>
      <dgm:t>
        <a:bodyPr/>
        <a:lstStyle/>
        <a:p>
          <a:endParaRPr lang="zh-CN" altLang="en-US"/>
        </a:p>
      </dgm:t>
    </dgm:pt>
    <dgm:pt modelId="{4AAB3DB9-A963-4243-9BE4-93B00E73C8D7}">
      <dgm:prSet phldrT="[文本]"/>
      <dgm:spPr/>
      <dgm:t>
        <a:bodyPr/>
        <a:lstStyle/>
        <a:p>
          <a:r>
            <a:rPr lang="en-US" altLang="zh-CN" dirty="0" smtClean="0"/>
            <a:t>Performance</a:t>
          </a:r>
          <a:endParaRPr lang="zh-CN" altLang="en-US" dirty="0"/>
        </a:p>
      </dgm:t>
    </dgm:pt>
    <dgm:pt modelId="{63353F13-7FC8-4B39-A7D3-E89707438B5D}" type="parTrans" cxnId="{161CD234-54FB-41CA-87B3-44AA64A42797}">
      <dgm:prSet/>
      <dgm:spPr/>
      <dgm:t>
        <a:bodyPr/>
        <a:lstStyle/>
        <a:p>
          <a:endParaRPr lang="zh-CN" altLang="en-US"/>
        </a:p>
      </dgm:t>
    </dgm:pt>
    <dgm:pt modelId="{8C677E33-8C32-4A4B-A5B8-6FA77F1B1E3C}" type="sibTrans" cxnId="{161CD234-54FB-41CA-87B3-44AA64A42797}">
      <dgm:prSet/>
      <dgm:spPr/>
      <dgm:t>
        <a:bodyPr/>
        <a:lstStyle/>
        <a:p>
          <a:endParaRPr lang="zh-CN" altLang="en-US"/>
        </a:p>
      </dgm:t>
    </dgm:pt>
    <dgm:pt modelId="{5AB17DE9-1B5F-447A-981B-84C5C1CC15F2}">
      <dgm:prSet phldrT="[文本]"/>
      <dgm:spPr/>
      <dgm:t>
        <a:bodyPr/>
        <a:lstStyle/>
        <a:p>
          <a:r>
            <a:rPr lang="en-US" altLang="zh-CN" dirty="0" smtClean="0"/>
            <a:t>Abnormal dropping rate</a:t>
          </a:r>
          <a:endParaRPr lang="zh-CN" altLang="en-US" dirty="0" smtClean="0"/>
        </a:p>
      </dgm:t>
    </dgm:pt>
    <dgm:pt modelId="{9AEE2788-38DB-43CC-942F-A7ED00BE6B03}" type="parTrans" cxnId="{32C00138-C8C3-48CD-95E8-840033C98F03}">
      <dgm:prSet/>
      <dgm:spPr/>
      <dgm:t>
        <a:bodyPr/>
        <a:lstStyle/>
        <a:p>
          <a:endParaRPr lang="zh-CN" altLang="en-US"/>
        </a:p>
      </dgm:t>
    </dgm:pt>
    <dgm:pt modelId="{41CCB8BF-9B2C-435C-905E-1B204AEDDE0F}" type="sibTrans" cxnId="{32C00138-C8C3-48CD-95E8-840033C98F03}">
      <dgm:prSet/>
      <dgm:spPr/>
      <dgm:t>
        <a:bodyPr/>
        <a:lstStyle/>
        <a:p>
          <a:endParaRPr lang="zh-CN" altLang="en-US"/>
        </a:p>
      </dgm:t>
    </dgm:pt>
    <dgm:pt modelId="{60608349-1847-43C3-9242-CBBFE0A543CE}">
      <dgm:prSet phldrT="[文本]"/>
      <dgm:spPr/>
      <dgm:t>
        <a:bodyPr/>
        <a:lstStyle/>
        <a:p>
          <a:r>
            <a:rPr lang="en-US" altLang="zh-CN" dirty="0" smtClean="0"/>
            <a:t>Network capacity</a:t>
          </a:r>
          <a:endParaRPr lang="zh-CN" altLang="en-US" dirty="0" smtClean="0"/>
        </a:p>
      </dgm:t>
    </dgm:pt>
    <dgm:pt modelId="{07DF697F-81AB-4C61-96C9-2E50D425A6DF}" type="parTrans" cxnId="{3D510F27-67CA-4A74-A884-6E3776AD0174}">
      <dgm:prSet/>
      <dgm:spPr/>
      <dgm:t>
        <a:bodyPr/>
        <a:lstStyle/>
        <a:p>
          <a:endParaRPr lang="zh-CN" altLang="en-US"/>
        </a:p>
      </dgm:t>
    </dgm:pt>
    <dgm:pt modelId="{B4777727-73A1-407C-9EE6-DCDD96D8E028}" type="sibTrans" cxnId="{3D510F27-67CA-4A74-A884-6E3776AD0174}">
      <dgm:prSet/>
      <dgm:spPr/>
      <dgm:t>
        <a:bodyPr/>
        <a:lstStyle/>
        <a:p>
          <a:endParaRPr lang="zh-CN" altLang="en-US"/>
        </a:p>
      </dgm:t>
    </dgm:pt>
    <dgm:pt modelId="{F0E4D2AE-824F-44F2-AFAC-95FA289000B0}" type="pres">
      <dgm:prSet presAssocID="{3FFC0A12-35FC-4663-A16C-69CA4C98E1A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FCD3681-F331-4C2E-ABCE-6A98B5DA0E6B}" type="pres">
      <dgm:prSet presAssocID="{2E2D70CB-1208-4EC1-9CA7-2A96B93920BA}" presName="node" presStyleLbl="node1" presStyleIdx="0" presStyleCnt="4" custRadScaleRad="10585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B181938-A209-4BC0-AEC3-95237B38165F}" type="pres">
      <dgm:prSet presAssocID="{2E2D70CB-1208-4EC1-9CA7-2A96B93920BA}" presName="spNode" presStyleCnt="0"/>
      <dgm:spPr/>
    </dgm:pt>
    <dgm:pt modelId="{3F2CDC06-1D5A-4D68-A474-658620E137F2}" type="pres">
      <dgm:prSet presAssocID="{F327CC3C-7930-462D-AC5A-56D31048E10F}" presName="sibTrans" presStyleLbl="sibTrans1D1" presStyleIdx="0" presStyleCnt="4"/>
      <dgm:spPr/>
      <dgm:t>
        <a:bodyPr/>
        <a:lstStyle/>
        <a:p>
          <a:endParaRPr lang="zh-CN" altLang="en-US"/>
        </a:p>
      </dgm:t>
    </dgm:pt>
    <dgm:pt modelId="{7CEF2FAB-35A3-49CC-BA42-2B432CB59834}" type="pres">
      <dgm:prSet presAssocID="{4AAB3DB9-A963-4243-9BE4-93B00E73C8D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3F04F5F-F048-4797-AADB-971878374F26}" type="pres">
      <dgm:prSet presAssocID="{4AAB3DB9-A963-4243-9BE4-93B00E73C8D7}" presName="spNode" presStyleCnt="0"/>
      <dgm:spPr/>
    </dgm:pt>
    <dgm:pt modelId="{DC6EE60E-49D1-4033-9A2E-28281734A62A}" type="pres">
      <dgm:prSet presAssocID="{8C677E33-8C32-4A4B-A5B8-6FA77F1B1E3C}" presName="sibTrans" presStyleLbl="sibTrans1D1" presStyleIdx="1" presStyleCnt="4"/>
      <dgm:spPr/>
      <dgm:t>
        <a:bodyPr/>
        <a:lstStyle/>
        <a:p>
          <a:endParaRPr lang="zh-CN" altLang="en-US"/>
        </a:p>
      </dgm:t>
    </dgm:pt>
    <dgm:pt modelId="{668ECCFB-469D-48A9-94AB-46AE6B477A96}" type="pres">
      <dgm:prSet presAssocID="{5AB17DE9-1B5F-447A-981B-84C5C1CC15F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0F1ED02-EF15-48CF-B45A-43D603123F7C}" type="pres">
      <dgm:prSet presAssocID="{5AB17DE9-1B5F-447A-981B-84C5C1CC15F2}" presName="spNode" presStyleCnt="0"/>
      <dgm:spPr/>
    </dgm:pt>
    <dgm:pt modelId="{32BFF10E-40F3-4267-999E-BB523527D1C8}" type="pres">
      <dgm:prSet presAssocID="{41CCB8BF-9B2C-435C-905E-1B204AEDDE0F}" presName="sibTrans" presStyleLbl="sibTrans1D1" presStyleIdx="2" presStyleCnt="4"/>
      <dgm:spPr/>
      <dgm:t>
        <a:bodyPr/>
        <a:lstStyle/>
        <a:p>
          <a:endParaRPr lang="zh-CN" altLang="en-US"/>
        </a:p>
      </dgm:t>
    </dgm:pt>
    <dgm:pt modelId="{2B4A5DAF-8510-4505-BF1C-FACA6CE05752}" type="pres">
      <dgm:prSet presAssocID="{60608349-1847-43C3-9242-CBBFE0A543C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2694192-A810-45F8-85C2-1CC946515063}" type="pres">
      <dgm:prSet presAssocID="{60608349-1847-43C3-9242-CBBFE0A543CE}" presName="spNode" presStyleCnt="0"/>
      <dgm:spPr/>
    </dgm:pt>
    <dgm:pt modelId="{DE91EA71-7054-4C02-B90B-1441B87D8C1D}" type="pres">
      <dgm:prSet presAssocID="{B4777727-73A1-407C-9EE6-DCDD96D8E028}" presName="sibTrans" presStyleLbl="sibTrans1D1" presStyleIdx="3" presStyleCnt="4"/>
      <dgm:spPr/>
      <dgm:t>
        <a:bodyPr/>
        <a:lstStyle/>
        <a:p>
          <a:endParaRPr lang="zh-CN" altLang="en-US"/>
        </a:p>
      </dgm:t>
    </dgm:pt>
  </dgm:ptLst>
  <dgm:cxnLst>
    <dgm:cxn modelId="{2D81A665-F6D5-4E72-9225-C61EB28B14F6}" type="presOf" srcId="{4AAB3DB9-A963-4243-9BE4-93B00E73C8D7}" destId="{7CEF2FAB-35A3-49CC-BA42-2B432CB59834}" srcOrd="0" destOrd="0" presId="urn:microsoft.com/office/officeart/2005/8/layout/cycle6"/>
    <dgm:cxn modelId="{E7645095-2B46-44A0-86F7-960140581BE4}" type="presOf" srcId="{2E2D70CB-1208-4EC1-9CA7-2A96B93920BA}" destId="{BFCD3681-F331-4C2E-ABCE-6A98B5DA0E6B}" srcOrd="0" destOrd="0" presId="urn:microsoft.com/office/officeart/2005/8/layout/cycle6"/>
    <dgm:cxn modelId="{FF99E1E7-0C27-48F3-8B37-01206BD8B67F}" type="presOf" srcId="{60608349-1847-43C3-9242-CBBFE0A543CE}" destId="{2B4A5DAF-8510-4505-BF1C-FACA6CE05752}" srcOrd="0" destOrd="0" presId="urn:microsoft.com/office/officeart/2005/8/layout/cycle6"/>
    <dgm:cxn modelId="{749E1AFF-9A6C-4F38-BE3F-5621BDE2FFBB}" type="presOf" srcId="{8C677E33-8C32-4A4B-A5B8-6FA77F1B1E3C}" destId="{DC6EE60E-49D1-4033-9A2E-28281734A62A}" srcOrd="0" destOrd="0" presId="urn:microsoft.com/office/officeart/2005/8/layout/cycle6"/>
    <dgm:cxn modelId="{7FE58BAD-ADC6-43B6-8F12-BAB015C2874F}" type="presOf" srcId="{41CCB8BF-9B2C-435C-905E-1B204AEDDE0F}" destId="{32BFF10E-40F3-4267-999E-BB523527D1C8}" srcOrd="0" destOrd="0" presId="urn:microsoft.com/office/officeart/2005/8/layout/cycle6"/>
    <dgm:cxn modelId="{161CD234-54FB-41CA-87B3-44AA64A42797}" srcId="{3FFC0A12-35FC-4663-A16C-69CA4C98E1AF}" destId="{4AAB3DB9-A963-4243-9BE4-93B00E73C8D7}" srcOrd="1" destOrd="0" parTransId="{63353F13-7FC8-4B39-A7D3-E89707438B5D}" sibTransId="{8C677E33-8C32-4A4B-A5B8-6FA77F1B1E3C}"/>
    <dgm:cxn modelId="{9D8CA9B7-F04B-4E25-9442-6C46BE6D7709}" type="presOf" srcId="{5AB17DE9-1B5F-447A-981B-84C5C1CC15F2}" destId="{668ECCFB-469D-48A9-94AB-46AE6B477A96}" srcOrd="0" destOrd="0" presId="urn:microsoft.com/office/officeart/2005/8/layout/cycle6"/>
    <dgm:cxn modelId="{54DF5500-9346-4100-B707-4F9CBE1DB07B}" type="presOf" srcId="{3FFC0A12-35FC-4663-A16C-69CA4C98E1AF}" destId="{F0E4D2AE-824F-44F2-AFAC-95FA289000B0}" srcOrd="0" destOrd="0" presId="urn:microsoft.com/office/officeart/2005/8/layout/cycle6"/>
    <dgm:cxn modelId="{32C00138-C8C3-48CD-95E8-840033C98F03}" srcId="{3FFC0A12-35FC-4663-A16C-69CA4C98E1AF}" destId="{5AB17DE9-1B5F-447A-981B-84C5C1CC15F2}" srcOrd="2" destOrd="0" parTransId="{9AEE2788-38DB-43CC-942F-A7ED00BE6B03}" sibTransId="{41CCB8BF-9B2C-435C-905E-1B204AEDDE0F}"/>
    <dgm:cxn modelId="{643F5319-FFEA-4CDF-B388-15AF2EF1BD61}" type="presOf" srcId="{F327CC3C-7930-462D-AC5A-56D31048E10F}" destId="{3F2CDC06-1D5A-4D68-A474-658620E137F2}" srcOrd="0" destOrd="0" presId="urn:microsoft.com/office/officeart/2005/8/layout/cycle6"/>
    <dgm:cxn modelId="{36744389-A2E0-4BE5-8AD0-68AEE6BD8466}" type="presOf" srcId="{B4777727-73A1-407C-9EE6-DCDD96D8E028}" destId="{DE91EA71-7054-4C02-B90B-1441B87D8C1D}" srcOrd="0" destOrd="0" presId="urn:microsoft.com/office/officeart/2005/8/layout/cycle6"/>
    <dgm:cxn modelId="{AD01A2B0-7F83-4C17-8DEA-98B742F7C242}" srcId="{3FFC0A12-35FC-4663-A16C-69CA4C98E1AF}" destId="{2E2D70CB-1208-4EC1-9CA7-2A96B93920BA}" srcOrd="0" destOrd="0" parTransId="{3ACE1BB3-C78C-4DE4-963B-96DD39BE0629}" sibTransId="{F327CC3C-7930-462D-AC5A-56D31048E10F}"/>
    <dgm:cxn modelId="{3D510F27-67CA-4A74-A884-6E3776AD0174}" srcId="{3FFC0A12-35FC-4663-A16C-69CA4C98E1AF}" destId="{60608349-1847-43C3-9242-CBBFE0A543CE}" srcOrd="3" destOrd="0" parTransId="{07DF697F-81AB-4C61-96C9-2E50D425A6DF}" sibTransId="{B4777727-73A1-407C-9EE6-DCDD96D8E028}"/>
    <dgm:cxn modelId="{7A10B3CB-94A9-4F74-827B-C97A6FD4F779}" type="presParOf" srcId="{F0E4D2AE-824F-44F2-AFAC-95FA289000B0}" destId="{BFCD3681-F331-4C2E-ABCE-6A98B5DA0E6B}" srcOrd="0" destOrd="0" presId="urn:microsoft.com/office/officeart/2005/8/layout/cycle6"/>
    <dgm:cxn modelId="{AD726C66-5E07-4A2C-829C-26308B2958F4}" type="presParOf" srcId="{F0E4D2AE-824F-44F2-AFAC-95FA289000B0}" destId="{EB181938-A209-4BC0-AEC3-95237B38165F}" srcOrd="1" destOrd="0" presId="urn:microsoft.com/office/officeart/2005/8/layout/cycle6"/>
    <dgm:cxn modelId="{7E8A456E-8B4D-4833-A9FD-8A02CEF5F06D}" type="presParOf" srcId="{F0E4D2AE-824F-44F2-AFAC-95FA289000B0}" destId="{3F2CDC06-1D5A-4D68-A474-658620E137F2}" srcOrd="2" destOrd="0" presId="urn:microsoft.com/office/officeart/2005/8/layout/cycle6"/>
    <dgm:cxn modelId="{FD8824DA-DF38-408F-A013-170AF64BD608}" type="presParOf" srcId="{F0E4D2AE-824F-44F2-AFAC-95FA289000B0}" destId="{7CEF2FAB-35A3-49CC-BA42-2B432CB59834}" srcOrd="3" destOrd="0" presId="urn:microsoft.com/office/officeart/2005/8/layout/cycle6"/>
    <dgm:cxn modelId="{A5394864-36C4-4290-80C1-C2946ED0FD59}" type="presParOf" srcId="{F0E4D2AE-824F-44F2-AFAC-95FA289000B0}" destId="{83F04F5F-F048-4797-AADB-971878374F26}" srcOrd="4" destOrd="0" presId="urn:microsoft.com/office/officeart/2005/8/layout/cycle6"/>
    <dgm:cxn modelId="{8C47B3E6-F328-4DEA-AD8B-344E49794B1A}" type="presParOf" srcId="{F0E4D2AE-824F-44F2-AFAC-95FA289000B0}" destId="{DC6EE60E-49D1-4033-9A2E-28281734A62A}" srcOrd="5" destOrd="0" presId="urn:microsoft.com/office/officeart/2005/8/layout/cycle6"/>
    <dgm:cxn modelId="{60B2ADB2-1447-4E40-9347-26E942BA9E15}" type="presParOf" srcId="{F0E4D2AE-824F-44F2-AFAC-95FA289000B0}" destId="{668ECCFB-469D-48A9-94AB-46AE6B477A96}" srcOrd="6" destOrd="0" presId="urn:microsoft.com/office/officeart/2005/8/layout/cycle6"/>
    <dgm:cxn modelId="{A9692B13-D215-4414-96A8-3DE06EF0DDA7}" type="presParOf" srcId="{F0E4D2AE-824F-44F2-AFAC-95FA289000B0}" destId="{20F1ED02-EF15-48CF-B45A-43D603123F7C}" srcOrd="7" destOrd="0" presId="urn:microsoft.com/office/officeart/2005/8/layout/cycle6"/>
    <dgm:cxn modelId="{3194195E-4275-4AD6-B5B3-6E7918288ECA}" type="presParOf" srcId="{F0E4D2AE-824F-44F2-AFAC-95FA289000B0}" destId="{32BFF10E-40F3-4267-999E-BB523527D1C8}" srcOrd="8" destOrd="0" presId="urn:microsoft.com/office/officeart/2005/8/layout/cycle6"/>
    <dgm:cxn modelId="{B930CA0E-2FD6-4FA1-BD91-A87D53BA5A9D}" type="presParOf" srcId="{F0E4D2AE-824F-44F2-AFAC-95FA289000B0}" destId="{2B4A5DAF-8510-4505-BF1C-FACA6CE05752}" srcOrd="9" destOrd="0" presId="urn:microsoft.com/office/officeart/2005/8/layout/cycle6"/>
    <dgm:cxn modelId="{6FFE9B9A-E816-47CB-A1A2-320E405350A0}" type="presParOf" srcId="{F0E4D2AE-824F-44F2-AFAC-95FA289000B0}" destId="{32694192-A810-45F8-85C2-1CC946515063}" srcOrd="10" destOrd="0" presId="urn:microsoft.com/office/officeart/2005/8/layout/cycle6"/>
    <dgm:cxn modelId="{704BF84E-F406-4568-A7A7-C09C3F6B0E9F}" type="presParOf" srcId="{F0E4D2AE-824F-44F2-AFAC-95FA289000B0}" destId="{DE91EA71-7054-4C02-B90B-1441B87D8C1D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CD3681-F331-4C2E-ABCE-6A98B5DA0E6B}">
      <dsp:nvSpPr>
        <dsp:cNvPr id="0" name=""/>
        <dsp:cNvSpPr/>
      </dsp:nvSpPr>
      <dsp:spPr>
        <a:xfrm>
          <a:off x="2338005" y="0"/>
          <a:ext cx="1080809" cy="70252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300" kern="1200" dirty="0" smtClean="0"/>
            <a:t>Access</a:t>
          </a:r>
          <a:endParaRPr lang="zh-CN" altLang="en-US" sz="1300" kern="1200" dirty="0"/>
        </a:p>
      </dsp:txBody>
      <dsp:txXfrm>
        <a:off x="2338005" y="0"/>
        <a:ext cx="1080809" cy="702526"/>
      </dsp:txXfrm>
    </dsp:sp>
    <dsp:sp modelId="{3F2CDC06-1D5A-4D68-A474-658620E137F2}">
      <dsp:nvSpPr>
        <dsp:cNvPr id="0" name=""/>
        <dsp:cNvSpPr/>
      </dsp:nvSpPr>
      <dsp:spPr>
        <a:xfrm>
          <a:off x="1717893" y="351020"/>
          <a:ext cx="2320446" cy="2320446"/>
        </a:xfrm>
        <a:custGeom>
          <a:avLst/>
          <a:gdLst/>
          <a:ahLst/>
          <a:cxnLst/>
          <a:rect l="0" t="0" r="0" b="0"/>
          <a:pathLst>
            <a:path>
              <a:moveTo>
                <a:pt x="1708704" y="137830"/>
              </a:moveTo>
              <a:arcTo wR="1160223" hR="1160223" stAng="17892727" swAng="262664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F2FAB-35A3-49CC-BA42-2B432CB59834}">
      <dsp:nvSpPr>
        <dsp:cNvPr id="0" name=""/>
        <dsp:cNvSpPr/>
      </dsp:nvSpPr>
      <dsp:spPr>
        <a:xfrm>
          <a:off x="3498229" y="1160904"/>
          <a:ext cx="1080809" cy="70252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300" kern="1200" dirty="0" smtClean="0"/>
            <a:t>Performance</a:t>
          </a:r>
          <a:endParaRPr lang="zh-CN" altLang="en-US" sz="1300" kern="1200" dirty="0"/>
        </a:p>
      </dsp:txBody>
      <dsp:txXfrm>
        <a:off x="3498229" y="1160904"/>
        <a:ext cx="1080809" cy="702526"/>
      </dsp:txXfrm>
    </dsp:sp>
    <dsp:sp modelId="{DC6EE60E-49D1-4033-9A2E-28281734A62A}">
      <dsp:nvSpPr>
        <dsp:cNvPr id="0" name=""/>
        <dsp:cNvSpPr/>
      </dsp:nvSpPr>
      <dsp:spPr>
        <a:xfrm>
          <a:off x="1718187" y="351944"/>
          <a:ext cx="2320446" cy="2320446"/>
        </a:xfrm>
        <a:custGeom>
          <a:avLst/>
          <a:gdLst/>
          <a:ahLst/>
          <a:cxnLst/>
          <a:rect l="0" t="0" r="0" b="0"/>
          <a:pathLst>
            <a:path>
              <a:moveTo>
                <a:pt x="2263297" y="1519870"/>
              </a:moveTo>
              <a:arcTo wR="1160223" hR="1160223" stAng="1083486" swAng="262478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ECCFB-469D-48A9-94AB-46AE6B477A96}">
      <dsp:nvSpPr>
        <dsp:cNvPr id="0" name=""/>
        <dsp:cNvSpPr/>
      </dsp:nvSpPr>
      <dsp:spPr>
        <a:xfrm>
          <a:off x="2338005" y="2321128"/>
          <a:ext cx="1080809" cy="70252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300" kern="1200" dirty="0" smtClean="0"/>
            <a:t>Abnormal dropping rate</a:t>
          </a:r>
          <a:endParaRPr lang="zh-CN" altLang="en-US" sz="1300" kern="1200" dirty="0" smtClean="0"/>
        </a:p>
      </dsp:txBody>
      <dsp:txXfrm>
        <a:off x="2338005" y="2321128"/>
        <a:ext cx="1080809" cy="702526"/>
      </dsp:txXfrm>
    </dsp:sp>
    <dsp:sp modelId="{32BFF10E-40F3-4267-999E-BB523527D1C8}">
      <dsp:nvSpPr>
        <dsp:cNvPr id="0" name=""/>
        <dsp:cNvSpPr/>
      </dsp:nvSpPr>
      <dsp:spPr>
        <a:xfrm>
          <a:off x="1718187" y="351944"/>
          <a:ext cx="2320446" cy="2320446"/>
        </a:xfrm>
        <a:custGeom>
          <a:avLst/>
          <a:gdLst/>
          <a:ahLst/>
          <a:cxnLst/>
          <a:rect l="0" t="0" r="0" b="0"/>
          <a:pathLst>
            <a:path>
              <a:moveTo>
                <a:pt x="612039" y="2182775"/>
              </a:moveTo>
              <a:arcTo wR="1160223" hR="1160223" stAng="7091728" swAng="262478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A5DAF-8510-4505-BF1C-FACA6CE05752}">
      <dsp:nvSpPr>
        <dsp:cNvPr id="0" name=""/>
        <dsp:cNvSpPr/>
      </dsp:nvSpPr>
      <dsp:spPr>
        <a:xfrm>
          <a:off x="1177782" y="1160904"/>
          <a:ext cx="1080809" cy="70252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300" kern="1200" dirty="0" smtClean="0"/>
            <a:t>Network capacity</a:t>
          </a:r>
          <a:endParaRPr lang="zh-CN" altLang="en-US" sz="1300" kern="1200" dirty="0" smtClean="0"/>
        </a:p>
      </dsp:txBody>
      <dsp:txXfrm>
        <a:off x="1177782" y="1160904"/>
        <a:ext cx="1080809" cy="702526"/>
      </dsp:txXfrm>
    </dsp:sp>
    <dsp:sp modelId="{DE91EA71-7054-4C02-B90B-1441B87D8C1D}">
      <dsp:nvSpPr>
        <dsp:cNvPr id="0" name=""/>
        <dsp:cNvSpPr/>
      </dsp:nvSpPr>
      <dsp:spPr>
        <a:xfrm>
          <a:off x="1718480" y="351020"/>
          <a:ext cx="2320446" cy="2320446"/>
        </a:xfrm>
        <a:custGeom>
          <a:avLst/>
          <a:gdLst/>
          <a:ahLst/>
          <a:cxnLst/>
          <a:rect l="0" t="0" r="0" b="0"/>
          <a:pathLst>
            <a:path>
              <a:moveTo>
                <a:pt x="56851" y="801492"/>
              </a:moveTo>
              <a:arcTo wR="1160223" hR="1160223" stAng="11880630" swAng="262664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9D9C3-75E8-4ADF-98FF-9161561C9734}" type="datetimeFigureOut">
              <a:rPr lang="zh-CN" altLang="en-US" smtClean="0"/>
              <a:pPr/>
              <a:t>2013/3/19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21003-77E8-48A3-95D2-C5E44C1D9B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B57CB-8AF0-4E1E-9DDC-3F723A50C5A2}" type="datetimeFigureOut">
              <a:rPr lang="zh-CN" altLang="en-US" smtClean="0"/>
              <a:pPr/>
              <a:t>2013/3/19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DB411-B257-4210-AACE-86993A0F8B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DB411-B257-4210-AACE-86993A0F8B0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2013/3/19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zh-CN" alt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2013/3/19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2013/3/19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2013/3/19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2013/3/19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2013/3/19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2013/3/19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2013/3/19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2013/3/19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2013/3/19</a:t>
            </a:fld>
            <a:endParaRPr lang="zh-CN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11-13/</a:t>
            </a:r>
            <a:r>
              <a:rPr kumimoji="0" lang="en-GB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0343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en-US" altLang="zh-CN" sz="4000" dirty="0" smtClean="0"/>
              <a:t>Operator Oriented Wi-Fi</a:t>
            </a:r>
            <a:br>
              <a:rPr lang="en-US" altLang="zh-CN" sz="4000" dirty="0" smtClean="0"/>
            </a:br>
            <a:r>
              <a:rPr lang="en-US" altLang="zh-CN" b="0" dirty="0" smtClean="0"/>
              <a:t>— Problem Analysis and Proposals</a:t>
            </a:r>
            <a:endParaRPr lang="zh-CN" altLang="en-US" sz="4000" b="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2279104"/>
          </a:xfrm>
        </p:spPr>
        <p:txBody>
          <a:bodyPr/>
          <a:lstStyle/>
          <a:p>
            <a:r>
              <a:rPr lang="en-US" altLang="zh-CN" dirty="0" smtClean="0"/>
              <a:t>Dapeng Liu</a:t>
            </a:r>
          </a:p>
          <a:p>
            <a:r>
              <a:rPr lang="en-US" altLang="zh-CN" sz="2000" dirty="0" smtClean="0"/>
              <a:t>Chunju Shao</a:t>
            </a:r>
          </a:p>
          <a:p>
            <a:r>
              <a:rPr lang="en-US" altLang="zh-CN" sz="2000" dirty="0" smtClean="0"/>
              <a:t>Fang Xie</a:t>
            </a:r>
          </a:p>
          <a:p>
            <a:r>
              <a:rPr lang="en-US" altLang="zh-CN" sz="2000" dirty="0" err="1" smtClean="0"/>
              <a:t>Ge</a:t>
            </a:r>
            <a:r>
              <a:rPr lang="en-US" altLang="zh-CN" sz="2000" dirty="0" smtClean="0"/>
              <a:t> Liu</a:t>
            </a:r>
          </a:p>
          <a:p>
            <a:r>
              <a:rPr lang="en-US" altLang="zh-CN" dirty="0" smtClean="0"/>
              <a:t>China Mobile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1363" y="685801"/>
            <a:ext cx="8133085" cy="798984"/>
          </a:xfrm>
        </p:spPr>
        <p:txBody>
          <a:bodyPr/>
          <a:lstStyle/>
          <a:p>
            <a:r>
              <a:rPr lang="en-US" altLang="zh-CN" dirty="0" smtClean="0"/>
              <a:t>Problem#5: ping-pong handoff between SSID</a:t>
            </a:r>
            <a:endParaRPr lang="zh-CN" alt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403485"/>
            <a:ext cx="3771900" cy="9525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627784" y="2751892"/>
            <a:ext cx="41905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227013">
              <a:spcBef>
                <a:spcPts val="1200"/>
              </a:spcBef>
            </a:pPr>
            <a:r>
              <a:rPr lang="en-US" altLang="zh-CN" sz="1400" b="1" dirty="0" smtClean="0">
                <a:solidFill>
                  <a:srgbClr val="4D4D4F"/>
                </a:solidFill>
                <a:ea typeface="ＭＳ Ｐゴシック" pitchFamily="34" charset="-128"/>
              </a:rPr>
              <a:t>SSID 1: CMCC: Portal Authentication</a:t>
            </a:r>
          </a:p>
          <a:p>
            <a:pPr marL="227013" indent="-227013">
              <a:spcBef>
                <a:spcPts val="1200"/>
              </a:spcBef>
            </a:pPr>
            <a:r>
              <a:rPr lang="en-US" altLang="zh-CN" sz="1400" b="1" dirty="0" smtClean="0">
                <a:solidFill>
                  <a:srgbClr val="4D4D4F"/>
                </a:solidFill>
                <a:ea typeface="ＭＳ Ｐゴシック" pitchFamily="34" charset="-128"/>
              </a:rPr>
              <a:t>SSID 2: CMCC-AUTO:  EAP-SIM Authentication</a:t>
            </a:r>
            <a:endParaRPr lang="en-US" altLang="zh-CN" sz="1600" b="1" dirty="0" smtClean="0">
              <a:solidFill>
                <a:srgbClr val="4D4D4F"/>
              </a:solidFill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3182" y="2123565"/>
            <a:ext cx="10770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Terminal</a:t>
            </a:r>
            <a:endParaRPr lang="zh-CN" alt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539552" y="3573016"/>
            <a:ext cx="8136904" cy="2664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79375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rgbClr val="000000"/>
                </a:solidFill>
              </a:rPr>
              <a:t>China Mobile has deployed both SSID CMCC for portal-users and SSID CMCC-AUTO for EAP-users. </a:t>
            </a:r>
          </a:p>
          <a:p>
            <a:pPr marL="79375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2200" b="1" dirty="0" smtClean="0">
                <a:solidFill>
                  <a:srgbClr val="000000"/>
                </a:solidFill>
              </a:rPr>
              <a:t>Sometimes, terminals may ping-pong roam so that they have to log in again and again...</a:t>
            </a:r>
          </a:p>
          <a:p>
            <a:pPr marL="79375" lvl="1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2400" b="1" dirty="0" smtClean="0">
                <a:ea typeface="ＭＳ Ｐゴシック" pitchFamily="34" charset="-128"/>
              </a:rPr>
              <a:t>IEEE 802.11 spec doesn’t have clear definition for STA roaming threshold. Also, AP cannot control or monitor the terminals’ roaming actions.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for Problem#5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2400" b="1" dirty="0" smtClean="0">
                <a:cs typeface="+mn-cs"/>
              </a:rPr>
              <a:t>Target: Terminals should be able to select and stay in the destined networks as long as the wireless link quality is ok. 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2200" b="1" dirty="0" smtClean="0">
                <a:cs typeface="+mn-cs"/>
              </a:rPr>
              <a:t>Improve the user experience for attachment (they don’t need to switch a lot between different networks)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>
                <a:ea typeface="ＭＳ Ｐゴシック" pitchFamily="34" charset="-128"/>
              </a:rPr>
              <a:t>Proposal: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>
                <a:ea typeface="ＭＳ Ｐゴシック" pitchFamily="34" charset="-128"/>
              </a:rPr>
              <a:t>Intra-operator roaming: different thresholds should be defined for intra-SSID, inter-SSID. AP should configure and broadcast the STA roaming threshold.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>
                <a:ea typeface="ＭＳ Ｐゴシック" pitchFamily="34" charset="-128"/>
              </a:rPr>
              <a:t>Inter-operator roaming: higher threshold might be defined.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altLang="zh-CN" sz="2400" b="1" dirty="0" smtClean="0">
              <a:ea typeface="ＭＳ Ｐゴシック" pitchFamily="34" charset="-128"/>
            </a:endParaRP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altLang="zh-CN" sz="2400" b="1" dirty="0" smtClean="0">
              <a:ea typeface="ＭＳ Ｐゴシック" pitchFamily="34" charset="-128"/>
            </a:endParaRPr>
          </a:p>
          <a:p>
            <a:pPr marL="342900" lvl="1" indent="-342900">
              <a:spcBef>
                <a:spcPts val="600"/>
              </a:spcBef>
              <a:defRPr/>
            </a:pPr>
            <a:endParaRPr lang="zh-CN" altLang="en-US" sz="2400" b="1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Problem#6: Signaling Storm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200" dirty="0" smtClean="0"/>
              <a:t>Problem: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200" b="1" dirty="0" smtClean="0"/>
              <a:t>There are many co-channel APs and SSIDs in the coverage area. Terminals will send broadcast Probe requests to each BSSID </a:t>
            </a:r>
            <a:r>
              <a:rPr lang="en-US" altLang="zh-CN" sz="2200" dirty="0" smtClean="0"/>
              <a:t>and that will</a:t>
            </a:r>
            <a:r>
              <a:rPr lang="en-US" altLang="zh-CN" sz="2200" b="1" dirty="0" smtClean="0"/>
              <a:t> increase signaling storm. </a:t>
            </a:r>
          </a:p>
          <a:p>
            <a:endParaRPr lang="en-US" altLang="zh-CN" sz="1600" dirty="0" smtClean="0">
              <a:ea typeface="ＭＳ Ｐゴシック" pitchFamily="34" charset="-128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for Problem#6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>
                <a:ea typeface="ＭＳ Ｐゴシック" pitchFamily="34" charset="-128"/>
              </a:rPr>
              <a:t>Decrease the ratio of management frames, and improve the air interface efficiency.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119435" y="2348880"/>
          <a:ext cx="6764933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17243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Problem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Priority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Problem#1: Network Management Enhancement.</a:t>
                      </a:r>
                      <a:endParaRPr lang="zh-CN" altLang="en-US" dirty="0" smtClean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r>
                        <a:rPr lang="en-US" altLang="zh-CN" baseline="30000" dirty="0" smtClean="0"/>
                        <a:t>st</a:t>
                      </a:r>
                      <a:endParaRPr lang="en-US" altLang="zh-CN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Problem#2</a:t>
                      </a:r>
                      <a:r>
                        <a:rPr lang="en-US" altLang="zh-CN" baseline="0" dirty="0" smtClean="0"/>
                        <a:t> and problem#3: High density &amp; High interference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altLang="zh-CN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Problem#4:</a:t>
                      </a:r>
                      <a:r>
                        <a:rPr lang="en-US" altLang="zh-CN" baseline="0" dirty="0" smtClean="0"/>
                        <a:t> Improve 5GHz utilization.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Problem#5: Ping-pang handoff between</a:t>
                      </a:r>
                      <a:r>
                        <a:rPr lang="en-US" altLang="zh-CN" baseline="0" dirty="0" smtClean="0"/>
                        <a:t> SSIDs</a:t>
                      </a:r>
                      <a:r>
                        <a:rPr lang="en-US" altLang="zh-CN" dirty="0" smtClean="0"/>
                        <a:t>.</a:t>
                      </a:r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</a:t>
                      </a:r>
                      <a:r>
                        <a:rPr lang="en-US" altLang="zh-CN" baseline="30000" dirty="0" smtClean="0"/>
                        <a:t>nd</a:t>
                      </a:r>
                      <a:endParaRPr lang="en-US" altLang="zh-CN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Problem#6: Signaling</a:t>
                      </a:r>
                      <a:r>
                        <a:rPr lang="en-US" altLang="zh-CN" baseline="0" dirty="0" smtClean="0"/>
                        <a:t> Storm.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zh-CN" dirty="0" smtClean="0"/>
          </a:p>
          <a:p>
            <a:pPr algn="ctr"/>
            <a:r>
              <a:rPr lang="en-US" altLang="zh-CN" sz="3600" dirty="0" smtClean="0"/>
              <a:t>Q&amp;A</a:t>
            </a:r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r>
              <a:rPr lang="en-US" altLang="zh-CN" sz="4000" dirty="0" smtClean="0"/>
              <a:t>Thanks!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2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20043"/>
            <a:ext cx="7770813" cy="4761285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  <a:ea typeface="ＭＳ Ｐゴシック" pitchFamily="34" charset="-128"/>
              </a:rPr>
              <a:t>The Characteristic of Operator Wi-Fi Deployment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ea typeface="ＭＳ Ｐゴシック" pitchFamily="34" charset="-128"/>
              </a:rPr>
              <a:t>Strong O&amp;M Requirement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ea typeface="ＭＳ Ｐゴシック" pitchFamily="34" charset="-128"/>
              </a:rPr>
              <a:t>Operation support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ea typeface="ＭＳ Ｐゴシック" pitchFamily="34" charset="-128"/>
              </a:rPr>
              <a:t>Trouble shooting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ea typeface="ＭＳ Ｐゴシック" pitchFamily="34" charset="-128"/>
              </a:rPr>
              <a:t>High Density Deployment Scenario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Stadium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ea typeface="ＭＳ Ｐゴシック" pitchFamily="34" charset="-128"/>
              </a:rPr>
              <a:t>In-door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ea typeface="ＭＳ Ｐゴシック" pitchFamily="34" charset="-128"/>
              </a:rPr>
              <a:t>High Interference Scenario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ea typeface="ＭＳ Ｐゴシック" pitchFamily="34" charset="-128"/>
              </a:rPr>
              <a:t> Residential Deployment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ea typeface="ＭＳ Ｐゴシック" pitchFamily="34" charset="-128"/>
              </a:rPr>
              <a:t>Other deployment specific requirement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ea typeface="ＭＳ Ｐゴシック" pitchFamily="34" charset="-128"/>
              </a:rPr>
              <a:t>Multiple SSID deployment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ea typeface="ＭＳ Ｐゴシック" pitchFamily="34" charset="-128"/>
              </a:rPr>
              <a:t>Signaling Storm…</a:t>
            </a:r>
          </a:p>
          <a:p>
            <a:pPr lvl="1">
              <a:buFont typeface="Arial" pitchFamily="34" charset="0"/>
              <a:buChar char="•"/>
            </a:pPr>
            <a:endParaRPr lang="en-US" altLang="zh-CN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Font typeface="Arial" pitchFamily="34" charset="0"/>
              <a:buChar char="•"/>
            </a:pPr>
            <a:endParaRPr lang="en-US" altLang="zh-CN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5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  <a:ea typeface="ＭＳ Ｐゴシック" pitchFamily="34" charset="-128"/>
              </a:rPr>
              <a:t>Problem#1: Strong O&amp;M Requirement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403648" y="2852936"/>
          <a:ext cx="5756821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内容占位符 2"/>
          <p:cNvSpPr txBox="1">
            <a:spLocks/>
          </p:cNvSpPr>
          <p:nvPr/>
        </p:nvSpPr>
        <p:spPr bwMode="auto">
          <a:xfrm>
            <a:off x="683568" y="1340769"/>
            <a:ext cx="7770813" cy="792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Operators Need to Have More Powerful Tools for the Operation of Wi-Fi Network: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圆角矩形 6"/>
          <p:cNvSpPr/>
          <p:nvPr/>
        </p:nvSpPr>
        <p:spPr bwMode="auto">
          <a:xfrm>
            <a:off x="1619672" y="2132856"/>
            <a:ext cx="5976664" cy="6480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1.Operators need to know the Wi-Fi network access user experience and monitor AP failure event in a timely manner.</a:t>
            </a:r>
            <a:endParaRPr lang="en-US" altLang="zh-CN" sz="2000" dirty="0" smtClean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圆角矩形 10"/>
          <p:cNvSpPr/>
          <p:nvPr/>
        </p:nvSpPr>
        <p:spPr bwMode="auto">
          <a:xfrm>
            <a:off x="6156176" y="3933056"/>
            <a:ext cx="2664296" cy="792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zh-CN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2.Operators need to monitor the throughput.</a:t>
            </a:r>
          </a:p>
        </p:txBody>
      </p:sp>
      <p:sp>
        <p:nvSpPr>
          <p:cNvPr id="12" name="圆角矩形 11"/>
          <p:cNvSpPr/>
          <p:nvPr/>
        </p:nvSpPr>
        <p:spPr bwMode="auto">
          <a:xfrm>
            <a:off x="1187624" y="5949280"/>
            <a:ext cx="6120680" cy="432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indent="0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3.Operators need to monitor the abnormal user dropping event.</a:t>
            </a:r>
          </a:p>
        </p:txBody>
      </p:sp>
      <p:sp>
        <p:nvSpPr>
          <p:cNvPr id="13" name="圆角矩形 12"/>
          <p:cNvSpPr/>
          <p:nvPr/>
        </p:nvSpPr>
        <p:spPr bwMode="auto">
          <a:xfrm>
            <a:off x="72008" y="3861048"/>
            <a:ext cx="2411760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zh-CN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4.Operators need to monitor the network capacity.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63888" y="4005064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Operator</a:t>
            </a:r>
          </a:p>
          <a:p>
            <a:pPr algn="ctr"/>
            <a:r>
              <a:rPr lang="en-US" altLang="zh-CN" dirty="0" smtClean="0"/>
              <a:t>Requirement</a:t>
            </a:r>
            <a:endParaRPr lang="zh-CN" altLang="en-US" dirty="0"/>
          </a:p>
        </p:txBody>
      </p:sp>
      <p:sp>
        <p:nvSpPr>
          <p:cNvPr id="15" name="上弧形箭头 14"/>
          <p:cNvSpPr/>
          <p:nvPr/>
        </p:nvSpPr>
        <p:spPr bwMode="auto">
          <a:xfrm rot="2996138">
            <a:off x="4851542" y="3329320"/>
            <a:ext cx="946643" cy="432048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上弧形箭头 15"/>
          <p:cNvSpPr/>
          <p:nvPr/>
        </p:nvSpPr>
        <p:spPr bwMode="auto">
          <a:xfrm rot="7917152">
            <a:off x="4791782" y="5008489"/>
            <a:ext cx="946643" cy="432048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上弧形箭头 16"/>
          <p:cNvSpPr/>
          <p:nvPr/>
        </p:nvSpPr>
        <p:spPr bwMode="auto">
          <a:xfrm rot="13268822">
            <a:off x="2797044" y="4971110"/>
            <a:ext cx="946643" cy="432048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for problem#1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64059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Some of the operator operation and management requirements can be addressed by 802.11k/v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Some of the operator operation and management requirements may needs extensions of IEEE 802.11 spec, for example: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 Operator needs to know immediately when an AP stop providing service. Operator needs to monitor the abnormal STA dropping rate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dirty="0" smtClean="0"/>
              <a:t>This may require the STA can report those event and related information to the AP.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685801"/>
            <a:ext cx="8712968" cy="726975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  <a:ea typeface="ＭＳ Ｐゴシック" pitchFamily="34" charset="-128"/>
              </a:rPr>
              <a:t>Problem#2: High Density Deployment Scenario</a:t>
            </a:r>
            <a:endParaRPr lang="zh-CN" altLang="en-US" dirty="0"/>
          </a:p>
        </p:txBody>
      </p:sp>
      <p:pic>
        <p:nvPicPr>
          <p:cNvPr id="4" name="Picture 5" descr="IMAGE_02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85663" y="1556792"/>
            <a:ext cx="3429000" cy="1951454"/>
          </a:xfrm>
          <a:prstGeom prst="rect">
            <a:avLst/>
          </a:prstGeom>
          <a:noFill/>
          <a:ln/>
        </p:spPr>
      </p:pic>
      <p:sp>
        <p:nvSpPr>
          <p:cNvPr id="5" name="TextBox 4"/>
          <p:cNvSpPr txBox="1"/>
          <p:nvPr/>
        </p:nvSpPr>
        <p:spPr>
          <a:xfrm>
            <a:off x="885529" y="3501008"/>
            <a:ext cx="3182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227013" algn="ctr">
              <a:spcBef>
                <a:spcPts val="1200"/>
              </a:spcBef>
            </a:pPr>
            <a:r>
              <a:rPr lang="en-US" altLang="zh-CN" sz="1400" b="1" dirty="0" smtClean="0">
                <a:solidFill>
                  <a:srgbClr val="4D4D4F"/>
                </a:solidFill>
                <a:ea typeface="ＭＳ Ｐゴシック" pitchFamily="34" charset="-128"/>
              </a:rPr>
              <a:t>               Stadium; 100*20m, 1366 seats</a:t>
            </a:r>
            <a:endParaRPr lang="en-US" altLang="zh-CN" sz="1600" b="1" dirty="0" smtClean="0">
              <a:solidFill>
                <a:srgbClr val="4D4D4F"/>
              </a:solidFill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486916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83568" y="4077072"/>
            <a:ext cx="7770813" cy="2232248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AP and STA are densely located (10-15m). Severe contentions come from uplink and downlink.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There is no interference from other operators and system.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b="1" dirty="0" smtClean="0">
                <a:solidFill>
                  <a:srgbClr val="FF0000"/>
                </a:solidFill>
                <a:cs typeface="+mn-cs"/>
              </a:rPr>
              <a:t>All the STA will use maximum power, and therefore, share the same collision domain.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306143" y="1780604"/>
            <a:ext cx="2362201" cy="1576388"/>
          </a:xfrm>
          <a:prstGeom prst="ellipse">
            <a:avLst/>
          </a:prstGeom>
          <a:solidFill>
            <a:srgbClr val="99CCFF">
              <a:alpha val="70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4506" y="1817834"/>
            <a:ext cx="463550" cy="419100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0144" y="2392509"/>
            <a:ext cx="463550" cy="419100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58581" y="2656034"/>
            <a:ext cx="463550" cy="419100"/>
          </a:xfrm>
          <a:prstGeom prst="rect">
            <a:avLst/>
          </a:prstGeom>
          <a:noFill/>
        </p:spPr>
      </p:pic>
      <p:pic>
        <p:nvPicPr>
          <p:cNvPr id="14" name="Picture 1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3885" y="1556792"/>
            <a:ext cx="249238" cy="557213"/>
          </a:xfrm>
          <a:prstGeom prst="rect">
            <a:avLst/>
          </a:prstGeom>
          <a:noFill/>
        </p:spPr>
      </p:pic>
      <p:pic>
        <p:nvPicPr>
          <p:cNvPr id="15" name="Picture 1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3207" y="2522684"/>
            <a:ext cx="249237" cy="557213"/>
          </a:xfrm>
          <a:prstGeom prst="rect">
            <a:avLst/>
          </a:prstGeom>
          <a:noFill/>
        </p:spPr>
      </p:pic>
      <p:pic>
        <p:nvPicPr>
          <p:cNvPr id="16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18881" y="2367109"/>
            <a:ext cx="249238" cy="557213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4927022" y="3429000"/>
            <a:ext cx="3101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4D4D4F"/>
                </a:solidFill>
                <a:ea typeface="ＭＳ Ｐゴシック" pitchFamily="34" charset="-128"/>
              </a:rPr>
              <a:t>All STA in the Same Collision Domain</a:t>
            </a:r>
            <a:endParaRPr lang="zh-CN" altLang="en-US" sz="1400" b="1" dirty="0" smtClean="0">
              <a:solidFill>
                <a:srgbClr val="4D4D4F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541784"/>
            <a:ext cx="8784976" cy="798984"/>
          </a:xfrm>
        </p:spPr>
        <p:txBody>
          <a:bodyPr/>
          <a:lstStyle/>
          <a:p>
            <a:r>
              <a:rPr lang="en-US" altLang="zh-CN" sz="2800" dirty="0" smtClean="0">
                <a:solidFill>
                  <a:schemeClr val="tx1"/>
                </a:solidFill>
                <a:ea typeface="ＭＳ Ｐゴシック" pitchFamily="34" charset="-128"/>
              </a:rPr>
              <a:t>Problem#3: High Interference Deployment Scenario</a:t>
            </a:r>
            <a:endParaRPr lang="zh-CN" altLang="en-US" sz="2800" dirty="0"/>
          </a:p>
        </p:txBody>
      </p:sp>
      <p:sp>
        <p:nvSpPr>
          <p:cNvPr id="4" name="椭圆 3"/>
          <p:cNvSpPr/>
          <p:nvPr/>
        </p:nvSpPr>
        <p:spPr>
          <a:xfrm>
            <a:off x="1084726" y="2795330"/>
            <a:ext cx="301824" cy="259229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1084726" y="1844824"/>
            <a:ext cx="301824" cy="2592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3335948" y="1931234"/>
            <a:ext cx="301824" cy="259229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611560" y="1412776"/>
            <a:ext cx="3559680" cy="2097360"/>
            <a:chOff x="573485" y="2708920"/>
            <a:chExt cx="2966400" cy="1747800"/>
          </a:xfrm>
        </p:grpSpPr>
        <p:pic>
          <p:nvPicPr>
            <p:cNvPr id="8" name="图片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3485" y="2708920"/>
              <a:ext cx="2966400" cy="1747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椭圆 8"/>
            <p:cNvSpPr/>
            <p:nvPr/>
          </p:nvSpPr>
          <p:spPr>
            <a:xfrm>
              <a:off x="967790" y="3861048"/>
              <a:ext cx="251520" cy="216024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967790" y="3068960"/>
              <a:ext cx="251520" cy="21602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2843808" y="3140968"/>
              <a:ext cx="251520" cy="216024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3" name="直接箭头连接符 12"/>
          <p:cNvCxnSpPr>
            <a:stCxn id="11" idx="2"/>
          </p:cNvCxnSpPr>
          <p:nvPr/>
        </p:nvCxnSpPr>
        <p:spPr>
          <a:xfrm rot="10800000">
            <a:off x="1447800" y="1980457"/>
            <a:ext cx="1888148" cy="8039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rot="5400000" flipH="1" flipV="1">
            <a:off x="946318" y="2425923"/>
            <a:ext cx="562203" cy="1643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87929" y="1659327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</a:rPr>
              <a:t>Co-channel interference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  <p:sp>
        <p:nvSpPr>
          <p:cNvPr id="16" name="内容占位符 2"/>
          <p:cNvSpPr>
            <a:spLocks noGrp="1"/>
          </p:cNvSpPr>
          <p:nvPr>
            <p:ph idx="1"/>
          </p:nvPr>
        </p:nvSpPr>
        <p:spPr>
          <a:xfrm>
            <a:off x="683568" y="3950936"/>
            <a:ext cx="7770813" cy="2502400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Usually high density, but with </a:t>
            </a:r>
            <a:r>
              <a:rPr lang="en-US" altLang="zh-CN" b="1" dirty="0" smtClean="0">
                <a:solidFill>
                  <a:srgbClr val="FF0000"/>
                </a:solidFill>
                <a:cs typeface="+mn-cs"/>
              </a:rPr>
              <a:t>different operators’ or property-owners’ deployment.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Self-interference from Cross-floor, and neighbor frequency bands (due to close deployment) .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Interference from other operators and property-owners’ Wi-Fi.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Interference from other systems, such as BT, Microwave, and other mobile RATs (such as TD-LTE).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altLang="zh-CN" b="1" dirty="0" smtClean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9505" y="3501008"/>
            <a:ext cx="3182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227013" algn="ctr">
              <a:spcBef>
                <a:spcPts val="1200"/>
              </a:spcBef>
            </a:pPr>
            <a:r>
              <a:rPr lang="en-US" altLang="zh-CN" sz="1400" b="1" dirty="0" smtClean="0">
                <a:solidFill>
                  <a:srgbClr val="4D4D4F"/>
                </a:solidFill>
                <a:ea typeface="ＭＳ Ｐゴシック" pitchFamily="34" charset="-128"/>
              </a:rPr>
              <a:t>               Residential Building</a:t>
            </a:r>
            <a:endParaRPr lang="en-US" altLang="zh-CN" sz="1600" b="1" dirty="0" smtClean="0">
              <a:solidFill>
                <a:srgbClr val="4D4D4F"/>
              </a:solidFill>
              <a:ea typeface="ＭＳ Ｐゴシック" pitchFamily="34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436096" y="1628800"/>
            <a:ext cx="360040" cy="1800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6516216" y="2348880"/>
            <a:ext cx="360040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44208" y="1844824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solidFill>
                  <a:srgbClr val="4D4D4F"/>
                </a:solidFill>
                <a:ea typeface="ＭＳ Ｐゴシック" pitchFamily="34" charset="-128"/>
              </a:rPr>
              <a:t>Capacity shared btw co-channel APs</a:t>
            </a:r>
            <a:endParaRPr lang="zh-CN" altLang="en-US" sz="1400" b="1" dirty="0">
              <a:solidFill>
                <a:srgbClr val="4D4D4F"/>
              </a:solidFill>
              <a:ea typeface="ＭＳ Ｐゴシック" pitchFamily="34" charset="-128"/>
            </a:endParaRPr>
          </a:p>
        </p:txBody>
      </p:sp>
      <p:sp>
        <p:nvSpPr>
          <p:cNvPr id="24" name="下箭头 23"/>
          <p:cNvSpPr/>
          <p:nvPr/>
        </p:nvSpPr>
        <p:spPr>
          <a:xfrm rot="18726595">
            <a:off x="6006958" y="1868458"/>
            <a:ext cx="286377" cy="501405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/>
          <p:cNvSpPr txBox="1"/>
          <p:nvPr/>
        </p:nvSpPr>
        <p:spPr>
          <a:xfrm rot="2583834">
            <a:off x="6011380" y="1754816"/>
            <a:ext cx="486835" cy="2448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latin typeface="华文中宋" pitchFamily="2" charset="-122"/>
                <a:ea typeface="华文中宋" pitchFamily="2" charset="-122"/>
              </a:rPr>
              <a:t>36%</a:t>
            </a:r>
            <a:endParaRPr lang="zh-CN" altLang="en-US" sz="1400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52120" y="1259468"/>
            <a:ext cx="18934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4D4D4F"/>
                </a:solidFill>
                <a:ea typeface="ＭＳ Ｐゴシック" pitchFamily="34" charset="-128"/>
              </a:rPr>
              <a:t>download speed(</a:t>
            </a:r>
            <a:r>
              <a:rPr lang="en-US" altLang="zh-CN" sz="1400" b="1" dirty="0" err="1" smtClean="0">
                <a:solidFill>
                  <a:srgbClr val="4D4D4F"/>
                </a:solidFill>
                <a:ea typeface="ＭＳ Ｐゴシック" pitchFamily="34" charset="-128"/>
              </a:rPr>
              <a:t>mb</a:t>
            </a:r>
            <a:r>
              <a:rPr lang="en-US" altLang="zh-CN" sz="1400" b="1" dirty="0" smtClean="0">
                <a:solidFill>
                  <a:srgbClr val="4D4D4F"/>
                </a:solidFill>
                <a:ea typeface="ＭＳ Ｐゴシック" pitchFamily="34" charset="-128"/>
              </a:rPr>
              <a:t>/s)</a:t>
            </a:r>
            <a:endParaRPr lang="zh-CN" altLang="en-US" sz="1400" b="1" dirty="0">
              <a:solidFill>
                <a:srgbClr val="4D4D4F"/>
              </a:solidFill>
              <a:ea typeface="ＭＳ Ｐゴシック" pitchFamily="34" charset="-128"/>
            </a:endParaRPr>
          </a:p>
        </p:txBody>
      </p:sp>
      <p:cxnSp>
        <p:nvCxnSpPr>
          <p:cNvPr id="28" name="直接箭头连接符 27"/>
          <p:cNvCxnSpPr/>
          <p:nvPr/>
        </p:nvCxnSpPr>
        <p:spPr bwMode="auto">
          <a:xfrm>
            <a:off x="5148064" y="3501008"/>
            <a:ext cx="23042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直接箭头连接符 29"/>
          <p:cNvCxnSpPr/>
          <p:nvPr/>
        </p:nvCxnSpPr>
        <p:spPr bwMode="auto">
          <a:xfrm flipV="1">
            <a:off x="5148064" y="1484784"/>
            <a:ext cx="0" cy="2016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4716016" y="3501008"/>
            <a:ext cx="16877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4D4D4F"/>
                </a:solidFill>
                <a:ea typeface="ＭＳ Ｐゴシック" pitchFamily="34" charset="-128"/>
              </a:rPr>
              <a:t>One AP is power on</a:t>
            </a:r>
            <a:endParaRPr lang="zh-CN" altLang="en-US" sz="1400" b="1" dirty="0">
              <a:solidFill>
                <a:srgbClr val="4D4D4F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613793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 for problem#2 and problem#3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3421360"/>
            <a:ext cx="7770813" cy="3248000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Collision domain control for better uplink/downlink coverage: Transmit Power Control (TPC): 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AP broadcast its transmit power to all the associated STAs so that STAs can adjust to the most suitable power.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IEEE 802.11h has TPC mechanism for 5GHz operation but lack of such mechanism in 2.4GHz .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altLang="zh-CN" b="1" dirty="0" smtClean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Proposal: define TPC mechanism for 2.4GHz that allow AP to control the transmission power of STAs.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zh-CN" altLang="en-US" b="1" dirty="0" smtClean="0">
              <a:cs typeface="+mn-cs"/>
            </a:endParaRPr>
          </a:p>
        </p:txBody>
      </p:sp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4892080" y="2228481"/>
            <a:ext cx="1150938" cy="935037"/>
          </a:xfrm>
          <a:prstGeom prst="ellipse">
            <a:avLst/>
          </a:prstGeom>
          <a:solidFill>
            <a:srgbClr val="99CCFF">
              <a:alpha val="70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Oval 22"/>
          <p:cNvSpPr>
            <a:spLocks noChangeArrowheads="1"/>
          </p:cNvSpPr>
          <p:nvPr/>
        </p:nvSpPr>
        <p:spPr bwMode="auto">
          <a:xfrm>
            <a:off x="4371380" y="1293443"/>
            <a:ext cx="1150938" cy="935038"/>
          </a:xfrm>
          <a:prstGeom prst="ellipse">
            <a:avLst/>
          </a:prstGeom>
          <a:solidFill>
            <a:srgbClr val="99CCFF">
              <a:alpha val="70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Oval 23"/>
          <p:cNvSpPr>
            <a:spLocks noChangeArrowheads="1"/>
          </p:cNvSpPr>
          <p:nvPr/>
        </p:nvSpPr>
        <p:spPr bwMode="auto">
          <a:xfrm>
            <a:off x="5569943" y="1293443"/>
            <a:ext cx="1150937" cy="935038"/>
          </a:xfrm>
          <a:prstGeom prst="ellipse">
            <a:avLst/>
          </a:prstGeom>
          <a:solidFill>
            <a:srgbClr val="99CCFF">
              <a:alpha val="70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43018" y="1528393"/>
            <a:ext cx="463550" cy="419100"/>
          </a:xfrm>
          <a:prstGeom prst="rect">
            <a:avLst/>
          </a:prstGeom>
          <a:noFill/>
        </p:spPr>
      </p:pic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33305" y="1528393"/>
            <a:ext cx="463550" cy="419100"/>
          </a:xfrm>
          <a:prstGeom prst="rect">
            <a:avLst/>
          </a:prstGeom>
          <a:noFill/>
        </p:spPr>
      </p:pic>
      <p:pic>
        <p:nvPicPr>
          <p:cNvPr id="9" name="Picture 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5780" y="2514231"/>
            <a:ext cx="463550" cy="419100"/>
          </a:xfrm>
          <a:prstGeom prst="rect">
            <a:avLst/>
          </a:prstGeom>
          <a:noFill/>
        </p:spPr>
      </p:pic>
      <p:pic>
        <p:nvPicPr>
          <p:cNvPr id="10" name="Picture 1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82568" y="1390281"/>
            <a:ext cx="249237" cy="557212"/>
          </a:xfrm>
          <a:prstGeom prst="rect">
            <a:avLst/>
          </a:prstGeom>
          <a:noFill/>
        </p:spPr>
      </p:pic>
      <p:pic>
        <p:nvPicPr>
          <p:cNvPr id="11" name="Picture 2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73155" y="1293443"/>
            <a:ext cx="249238" cy="557213"/>
          </a:xfrm>
          <a:prstGeom prst="rect">
            <a:avLst/>
          </a:prstGeom>
          <a:noFill/>
        </p:spPr>
      </p:pic>
      <p:pic>
        <p:nvPicPr>
          <p:cNvPr id="12" name="Picture 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95355" y="2376118"/>
            <a:ext cx="249238" cy="557213"/>
          </a:xfrm>
          <a:prstGeom prst="rect">
            <a:avLst/>
          </a:prstGeom>
          <a:noFill/>
        </p:spPr>
      </p:pic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1691680" y="1510930"/>
            <a:ext cx="2362201" cy="1576388"/>
          </a:xfrm>
          <a:prstGeom prst="ellipse">
            <a:avLst/>
          </a:prstGeom>
          <a:solidFill>
            <a:srgbClr val="99CCFF">
              <a:alpha val="70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60043" y="1548160"/>
            <a:ext cx="463550" cy="419100"/>
          </a:xfrm>
          <a:prstGeom prst="rect">
            <a:avLst/>
          </a:prstGeom>
          <a:noFill/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5681" y="2122835"/>
            <a:ext cx="463550" cy="419100"/>
          </a:xfrm>
          <a:prstGeom prst="rect">
            <a:avLst/>
          </a:prstGeom>
          <a:noFill/>
        </p:spPr>
      </p:pic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4118" y="2386360"/>
            <a:ext cx="463550" cy="419100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5493" y="1268760"/>
            <a:ext cx="249238" cy="557213"/>
          </a:xfrm>
          <a:prstGeom prst="rect">
            <a:avLst/>
          </a:prstGeom>
          <a:noFill/>
        </p:spPr>
      </p:pic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8744" y="2253010"/>
            <a:ext cx="249237" cy="557213"/>
          </a:xfrm>
          <a:prstGeom prst="rect">
            <a:avLst/>
          </a:prstGeom>
          <a:noFill/>
        </p:spPr>
      </p:pic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4418" y="2097435"/>
            <a:ext cx="249238" cy="557213"/>
          </a:xfrm>
          <a:prstGeom prst="rect">
            <a:avLst/>
          </a:prstGeom>
          <a:noFill/>
        </p:spPr>
      </p:pic>
      <p:sp>
        <p:nvSpPr>
          <p:cNvPr id="20" name="五边形 19"/>
          <p:cNvSpPr/>
          <p:nvPr/>
        </p:nvSpPr>
        <p:spPr>
          <a:xfrm>
            <a:off x="4157790" y="2172918"/>
            <a:ext cx="353290" cy="228600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2915816" y="3193231"/>
            <a:ext cx="32286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4D4D4F"/>
                </a:solidFill>
                <a:ea typeface="ＭＳ Ｐゴシック" pitchFamily="34" charset="-128"/>
              </a:rPr>
              <a:t>Use TPC to control the collision domain</a:t>
            </a:r>
            <a:endParaRPr lang="zh-CN" altLang="en-US" sz="1400" b="1" dirty="0">
              <a:solidFill>
                <a:srgbClr val="4D4D4F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Problem#4: Improve 5GHz Utilization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040088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2.4GHz and 5GHz are usually overlapped deployed to improve capacity.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Problem: 5G enabled terminals are not very popular currently and they usually select 2.4GHz based on signal strength.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How to guide 5G capable terminals to use 5G channel?</a:t>
            </a:r>
          </a:p>
          <a:p>
            <a:pPr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altLang="zh-CN" b="1" dirty="0" smtClean="0">
              <a:cs typeface="+mn-cs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for Problem#4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72816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altLang="zh-CN" b="1" dirty="0" smtClean="0"/>
              <a:t>Solution: Define load balance mechanism to improve 5G utilization. </a:t>
            </a:r>
          </a:p>
          <a:p>
            <a:pPr marL="292100" lvl="1" indent="-3429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2200" b="1" dirty="0" smtClean="0"/>
              <a:t>Proposal: AP configures and broadcasts different access threshold for 2.4G and 5G through Beacon &amp; Probe response. Therefore, STAs can be guided to select 5G for access. (not just RSSI for selection)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3581</TotalTime>
  <Words>773</Words>
  <Application>Microsoft Office PowerPoint</Application>
  <PresentationFormat>全屏显示(4:3)</PresentationFormat>
  <Paragraphs>102</Paragraphs>
  <Slides>15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Operator Oriented Wi-Fi — Problem Analysis and Proposals</vt:lpstr>
      <vt:lpstr>Background</vt:lpstr>
      <vt:lpstr>Problem#1: Strong O&amp;M Requirement</vt:lpstr>
      <vt:lpstr>Proposal for problem#1</vt:lpstr>
      <vt:lpstr>Problem#2: High Density Deployment Scenario</vt:lpstr>
      <vt:lpstr>Problem#3: High Interference Deployment Scenario</vt:lpstr>
      <vt:lpstr>Proposal for problem#2 and problem#3</vt:lpstr>
      <vt:lpstr>Problem#4: Improve 5GHz Utilization</vt:lpstr>
      <vt:lpstr>Proposal for Problem#4</vt:lpstr>
      <vt:lpstr>Problem#5: ping-pong handoff between SSID</vt:lpstr>
      <vt:lpstr>Proposal for Problem#5</vt:lpstr>
      <vt:lpstr>Problem#6: Signaling Storm </vt:lpstr>
      <vt:lpstr>Proposal for Problem#6</vt:lpstr>
      <vt:lpstr>Summary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cmcc</dc:creator>
  <cp:lastModifiedBy>cmcc</cp:lastModifiedBy>
  <cp:revision>304</cp:revision>
  <dcterms:created xsi:type="dcterms:W3CDTF">2013-02-26T06:47:45Z</dcterms:created>
  <dcterms:modified xsi:type="dcterms:W3CDTF">2013-03-19T15:04:40Z</dcterms:modified>
</cp:coreProperties>
</file>