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20" r:id="rId2"/>
    <p:sldId id="321" r:id="rId3"/>
    <p:sldId id="322" r:id="rId4"/>
    <p:sldId id="355" r:id="rId5"/>
    <p:sldId id="357" r:id="rId6"/>
    <p:sldId id="358" r:id="rId7"/>
    <p:sldId id="359" r:id="rId8"/>
    <p:sldId id="364" r:id="rId9"/>
    <p:sldId id="36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B05363D-26DD-4F58-AE40-E56C964939F5}" type="slidenum">
              <a:rPr lang="en-US"/>
              <a:pPr>
                <a:defRPr/>
              </a:pPr>
              <a:t>‹#›</a:t>
            </a:fld>
            <a:endParaRPr lang="en-US"/>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61860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90953695-CCAC-417B-BB57-5399F9630B92}" type="slidenum">
              <a:rPr lang="en-US"/>
              <a:pPr>
                <a:defRPr/>
              </a:pPr>
              <a:t>‹#›</a:t>
            </a:fld>
            <a:endParaRPr lang="en-US"/>
          </a:p>
        </p:txBody>
      </p:sp>
      <p:sp>
        <p:nvSpPr>
          <p:cNvPr id="2868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86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86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6103958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p:spPr>
        <p:txBody>
          <a:bodyPr/>
          <a:lstStyle/>
          <a:p>
            <a:r>
              <a:rPr lang="en-US" smtClean="0"/>
              <a:t>Filename</a:t>
            </a:r>
          </a:p>
        </p:txBody>
      </p:sp>
      <p:sp>
        <p:nvSpPr>
          <p:cNvPr id="8195" name="Rectangle 3"/>
          <p:cNvSpPr>
            <a:spLocks noGrp="1" noChangeArrowheads="1"/>
          </p:cNvSpPr>
          <p:nvPr>
            <p:ph type="dt" sz="quarter" idx="1"/>
          </p:nvPr>
        </p:nvSpPr>
        <p:spPr>
          <a:noFill/>
        </p:spPr>
        <p:txBody>
          <a:bodyPr/>
          <a:lstStyle/>
          <a:p>
            <a:r>
              <a:rPr lang="en-US" smtClean="0"/>
              <a:t>Month Year</a:t>
            </a:r>
          </a:p>
        </p:txBody>
      </p:sp>
      <p:sp>
        <p:nvSpPr>
          <p:cNvPr id="8196" name="Rectangle 6"/>
          <p:cNvSpPr>
            <a:spLocks noGrp="1" noChangeArrowheads="1"/>
          </p:cNvSpPr>
          <p:nvPr>
            <p:ph type="ftr" sz="quarter" idx="4"/>
          </p:nvPr>
        </p:nvSpPr>
        <p:spPr>
          <a:noFill/>
        </p:spPr>
        <p:txBody>
          <a:bodyPr/>
          <a:lstStyle/>
          <a:p>
            <a:pPr lvl="4"/>
            <a:r>
              <a:rPr lang="en-US" smtClean="0"/>
              <a:t>John Doe, Some Company</a:t>
            </a:r>
          </a:p>
        </p:txBody>
      </p:sp>
      <p:sp>
        <p:nvSpPr>
          <p:cNvPr id="8197" name="Rectangle 7"/>
          <p:cNvSpPr>
            <a:spLocks noGrp="1" noChangeArrowheads="1"/>
          </p:cNvSpPr>
          <p:nvPr>
            <p:ph type="sldNum" sz="quarter" idx="5"/>
          </p:nvPr>
        </p:nvSpPr>
        <p:spPr>
          <a:noFill/>
        </p:spPr>
        <p:txBody>
          <a:bodyPr/>
          <a:lstStyle/>
          <a:p>
            <a:r>
              <a:rPr lang="en-US" smtClean="0"/>
              <a:t>Page </a:t>
            </a:r>
            <a:fld id="{1574EA27-B91D-4ADE-95CC-1448B54EC954}" type="slidenum">
              <a:rPr lang="en-US" smtClean="0"/>
              <a:pPr/>
              <a:t>1</a:t>
            </a:fld>
            <a:endParaRPr lang="en-US" smtClean="0"/>
          </a:p>
        </p:txBody>
      </p:sp>
      <p:sp>
        <p:nvSpPr>
          <p:cNvPr id="8198" name="Rectangle 2"/>
          <p:cNvSpPr>
            <a:spLocks noGrp="1" noRot="1" noChangeAspect="1" noChangeArrowheads="1" noTextEdit="1"/>
          </p:cNvSpPr>
          <p:nvPr>
            <p:ph type="sldImg"/>
          </p:nvPr>
        </p:nvSpPr>
        <p:spPr>
          <a:xfrm>
            <a:off x="1154113" y="701675"/>
            <a:ext cx="4625975" cy="3468688"/>
          </a:xfrm>
          <a:ln/>
        </p:spPr>
      </p:sp>
      <p:sp>
        <p:nvSpPr>
          <p:cNvPr id="81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A STA shall discard an MPDU with a group address in the Address 1 field if the value in the Address 1 field does not match any value in the dot11GroupAddressesTable and does not match the Broadcast address value.</a:t>
            </a:r>
          </a:p>
          <a:p>
            <a:endParaRPr lang="en-US" dirty="0" smtClean="0"/>
          </a:p>
          <a:p>
            <a:r>
              <a:rPr lang="en-US" dirty="0" smtClean="0"/>
              <a:t>first check FCS</a:t>
            </a:r>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65CB0DA-1E5C-42B6-832E-DE221983C1E0}"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A STA shall discard an MPDU with a group address in the Address 1 field if the value in the Address 1 field does not match any value in the dot11GroupAddressesTable and does not match the Broadcast address value.</a:t>
            </a:r>
          </a:p>
          <a:p>
            <a:endParaRPr lang="en-US" dirty="0" smtClean="0"/>
          </a:p>
          <a:p>
            <a:r>
              <a:rPr lang="en-US" dirty="0" smtClean="0"/>
              <a:t>first check FCS</a:t>
            </a:r>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65CB0DA-1E5C-42B6-832E-DE221983C1E0}"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CFBB84D-2431-4B02-932E-D840017E22E6}"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9"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4064269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4B19E79-AD5D-414B-B396-B6AC72EE7A41}"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289818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265D1AF-7463-4192-A1A8-424FECA6AB14}"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268669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DF5EDC4-A949-4047-95A8-36AE2F9155A8}"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23508259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285B56C-1113-4D3E-AE45-5F0A59200929}"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74357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9F24F0A-5BAA-4467-B3CD-FCEB05B4F593}"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9" name="Rectangle 4"/>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347999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5B65A9-47B3-4F9D-B425-060FC457EFFE}" type="slidenum">
              <a:rPr lang="en-US"/>
              <a:pPr>
                <a:defRPr/>
              </a:pPr>
              <a:t>‹#›</a:t>
            </a:fld>
            <a:endParaRPr lang="en-US"/>
          </a:p>
        </p:txBody>
      </p:sp>
      <p:sp>
        <p:nvSpPr>
          <p:cNvPr id="10" name="Rectangle 5"/>
          <p:cNvSpPr>
            <a:spLocks noGrp="1" noChangeArrowheads="1"/>
          </p:cNvSpPr>
          <p:nvPr>
            <p:ph type="ftr" sz="quarter" idx="1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11" name="Rectangle 4"/>
          <p:cNvSpPr>
            <a:spLocks noGrp="1" noChangeArrowheads="1"/>
          </p:cNvSpPr>
          <p:nvPr>
            <p:ph type="dt" sz="half" idx="14"/>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4138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539B813-7F6A-44FB-9D3E-14A423F355B3}" type="slidenum">
              <a:rPr lang="en-US"/>
              <a:pPr>
                <a:defRPr/>
              </a:pPr>
              <a:t>‹#›</a:t>
            </a:fld>
            <a:endParaRPr lang="en-US"/>
          </a:p>
        </p:txBody>
      </p:sp>
      <p:sp>
        <p:nvSpPr>
          <p:cNvPr id="6" name="Footer Placeholder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7"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396260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75CDDBB-15D8-4E2F-807F-9235B578C6B7}" type="slidenum">
              <a:rPr lang="en-US"/>
              <a:pPr>
                <a:defRPr/>
              </a:pPr>
              <a:t>‹#›</a:t>
            </a:fld>
            <a:endParaRPr lang="en-US"/>
          </a:p>
        </p:txBody>
      </p:sp>
      <p:sp>
        <p:nvSpPr>
          <p:cNvPr id="5"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6"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62883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CF189E-0CB4-4226-BCBC-AC37523BE8A4}"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9" name="Rectangle 4"/>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192846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A1ACBA3-AB0C-45EF-9D0A-C618BFD091ED}"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Huawei</a:t>
            </a:r>
            <a:endParaRPr lang="en-US" dirty="0"/>
          </a:p>
        </p:txBody>
      </p:sp>
      <p:sp>
        <p:nvSpPr>
          <p:cNvPr id="9" name="Rectangle 4"/>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30001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
        <p:nvSpPr>
          <p:cNvPr id="1029" name="Rectangle 5"/>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111CE71-169A-4D2F-A398-E56E7D645E4D}" type="slidenum">
              <a:rPr lang="en-US"/>
              <a:pPr>
                <a:defRPr/>
              </a:pPr>
              <a:t>‹#›</a:t>
            </a:fld>
            <a:endParaRPr lang="en-US"/>
          </a:p>
        </p:txBody>
      </p:sp>
      <p:sp>
        <p:nvSpPr>
          <p:cNvPr id="1031" name="Rectangle 7"/>
          <p:cNvSpPr>
            <a:spLocks noChangeArrowheads="1"/>
          </p:cNvSpPr>
          <p:nvPr/>
        </p:nvSpPr>
        <p:spPr bwMode="auto">
          <a:xfrm>
            <a:off x="5162490"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802.11-13/0328r0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762000" y="685800"/>
            <a:ext cx="7772400" cy="762000"/>
          </a:xfrm>
          <a:noFill/>
        </p:spPr>
        <p:txBody>
          <a:bodyPr/>
          <a:lstStyle/>
          <a:p>
            <a:r>
              <a:rPr lang="en-US" altLang="zh-CN" dirty="0" smtClean="0">
                <a:latin typeface="Calibri" pitchFamily="34" charset="0"/>
                <a:cs typeface="Calibri" pitchFamily="34" charset="0"/>
              </a:rPr>
              <a:t>Flexible Multicast follow-up</a:t>
            </a:r>
            <a:endParaRPr lang="en-US" dirty="0" smtClean="0">
              <a:latin typeface="Calibri" pitchFamily="34" charset="0"/>
              <a:cs typeface="Calibri" pitchFamily="34" charset="0"/>
            </a:endParaRPr>
          </a:p>
        </p:txBody>
      </p:sp>
      <p:sp>
        <p:nvSpPr>
          <p:cNvPr id="1031" name="Rectangle 6"/>
          <p:cNvSpPr>
            <a:spLocks noGrp="1" noChangeArrowheads="1"/>
          </p:cNvSpPr>
          <p:nvPr>
            <p:ph idx="1"/>
          </p:nvPr>
        </p:nvSpPr>
        <p:spPr>
          <a:xfrm>
            <a:off x="685800" y="1600200"/>
            <a:ext cx="7772400" cy="381000"/>
          </a:xfrm>
          <a:noFill/>
        </p:spPr>
        <p:txBody>
          <a:bodyPr/>
          <a:lstStyle/>
          <a:p>
            <a:pPr algn="ctr">
              <a:buFontTx/>
              <a:buNone/>
            </a:pPr>
            <a:r>
              <a:rPr lang="en-US" sz="2000" dirty="0" smtClean="0"/>
              <a:t>Date:</a:t>
            </a:r>
            <a:r>
              <a:rPr lang="en-US" sz="2000" b="0" dirty="0" smtClean="0"/>
              <a:t> 2013-03-17</a:t>
            </a:r>
          </a:p>
        </p:txBody>
      </p:sp>
      <p:sp>
        <p:nvSpPr>
          <p:cNvPr id="1032" name="Rectangle 12"/>
          <p:cNvSpPr>
            <a:spLocks noChangeArrowheads="1"/>
          </p:cNvSpPr>
          <p:nvPr/>
        </p:nvSpPr>
        <p:spPr bwMode="auto">
          <a:xfrm>
            <a:off x="462665" y="177758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a:t>
            </a:fld>
            <a:endParaRPr lang="en-US"/>
          </a:p>
        </p:txBody>
      </p:sp>
      <p:sp>
        <p:nvSpPr>
          <p:cNvPr id="9" name="Rectangle 5"/>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graphicFrame>
        <p:nvGraphicFramePr>
          <p:cNvPr id="1026" name="Object 2"/>
          <p:cNvGraphicFramePr>
            <a:graphicFrameLocks noChangeAspect="1"/>
          </p:cNvGraphicFramePr>
          <p:nvPr/>
        </p:nvGraphicFramePr>
        <p:xfrm>
          <a:off x="1300163" y="2157413"/>
          <a:ext cx="7300912" cy="4319587"/>
        </p:xfrm>
        <a:graphic>
          <a:graphicData uri="http://schemas.openxmlformats.org/presentationml/2006/ole">
            <p:oleObj spid="_x0000_s1026" name="Document" r:id="rId4" imgW="9589670" imgH="6257060" progId="Word.Document.8">
              <p:embed/>
            </p:oleObj>
          </a:graphicData>
        </a:graphic>
      </p:graphicFrame>
      <p:sp>
        <p:nvSpPr>
          <p:cNvPr id="8"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 xmlns:p14="http://schemas.microsoft.com/office/powerpoint/2010/main" val="865864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3" name="Slide Number Placeholder 2"/>
          <p:cNvSpPr>
            <a:spLocks noGrp="1"/>
          </p:cNvSpPr>
          <p:nvPr>
            <p:ph type="sldNum" sz="quarter" idx="12"/>
          </p:nvPr>
        </p:nvSpPr>
        <p:spPr/>
        <p:txBody>
          <a:bodyPr/>
          <a:lstStyle/>
          <a:p>
            <a:pPr>
              <a:defRPr/>
            </a:pPr>
            <a:r>
              <a:rPr lang="en-US" smtClean="0"/>
              <a:t>Slide </a:t>
            </a:r>
            <a:fld id="{7DF5EDC4-A949-4047-95A8-36AE2F9155A8}" type="slidenum">
              <a:rPr lang="en-US" smtClean="0"/>
              <a:pPr>
                <a:defRPr/>
              </a:pPr>
              <a:t>2</a:t>
            </a:fld>
            <a:endParaRPr lang="en-US"/>
          </a:p>
        </p:txBody>
      </p:sp>
      <p:graphicFrame>
        <p:nvGraphicFramePr>
          <p:cNvPr id="2050" name="Object 2"/>
          <p:cNvGraphicFramePr>
            <a:graphicFrameLocks noChangeAspect="1"/>
          </p:cNvGraphicFramePr>
          <p:nvPr/>
        </p:nvGraphicFramePr>
        <p:xfrm>
          <a:off x="1574800" y="1508900"/>
          <a:ext cx="6880225" cy="4416425"/>
        </p:xfrm>
        <a:graphic>
          <a:graphicData uri="http://schemas.openxmlformats.org/presentationml/2006/ole">
            <p:oleObj spid="_x0000_s2050" name="Document" r:id="rId3" imgW="9488931" imgH="6000803" progId="Word.Document.8">
              <p:embed/>
            </p:oleObj>
          </a:graphicData>
        </a:graphic>
      </p:graphicFrame>
      <p:sp>
        <p:nvSpPr>
          <p:cNvPr id="7" name="Rectangle 5"/>
          <p:cNvSpPr txBox="1">
            <a:spLocks noChangeArrowheads="1"/>
          </p:cNvSpPr>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Huawei</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 xmlns:p14="http://schemas.microsoft.com/office/powerpoint/2010/main" val="3327224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3" name="Slide Number Placeholder 2"/>
          <p:cNvSpPr>
            <a:spLocks noGrp="1"/>
          </p:cNvSpPr>
          <p:nvPr>
            <p:ph type="sldNum" sz="quarter" idx="12"/>
          </p:nvPr>
        </p:nvSpPr>
        <p:spPr/>
        <p:txBody>
          <a:bodyPr/>
          <a:lstStyle/>
          <a:p>
            <a:pPr>
              <a:defRPr/>
            </a:pPr>
            <a:r>
              <a:rPr lang="en-US" dirty="0" smtClean="0"/>
              <a:t>Slide </a:t>
            </a:r>
            <a:fld id="{7DF5EDC4-A949-4047-95A8-36AE2F9155A8}" type="slidenum">
              <a:rPr lang="en-US" smtClean="0"/>
              <a:pPr>
                <a:defRPr/>
              </a:pPr>
              <a:t>3</a:t>
            </a:fld>
            <a:endParaRPr lang="en-US" dirty="0"/>
          </a:p>
        </p:txBody>
      </p:sp>
      <p:graphicFrame>
        <p:nvGraphicFramePr>
          <p:cNvPr id="3074" name="Object 2"/>
          <p:cNvGraphicFramePr>
            <a:graphicFrameLocks noChangeAspect="1"/>
          </p:cNvGraphicFramePr>
          <p:nvPr/>
        </p:nvGraphicFramePr>
        <p:xfrm>
          <a:off x="1347577" y="1461393"/>
          <a:ext cx="6796088" cy="5078412"/>
        </p:xfrm>
        <a:graphic>
          <a:graphicData uri="http://schemas.openxmlformats.org/presentationml/2006/ole">
            <p:oleObj spid="_x0000_s3074" name="Document" r:id="rId3" imgW="8817215" imgH="7319879" progId="Word.Document.8">
              <p:embed/>
            </p:oleObj>
          </a:graphicData>
        </a:graphic>
      </p:graphicFrame>
      <p:sp>
        <p:nvSpPr>
          <p:cNvPr id="6" name="Footer Placeholder 5"/>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7"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Tree>
    <p:extLst>
      <p:ext uri="{BB962C8B-B14F-4D97-AF65-F5344CB8AC3E}">
        <p14:creationId xmlns="" xmlns:p14="http://schemas.microsoft.com/office/powerpoint/2010/main" val="3267596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lvl="0"/>
            <a:r>
              <a:rPr lang="en-US" sz="2200" dirty="0" smtClean="0"/>
              <a:t>In Jan</a:t>
            </a:r>
            <a:r>
              <a:rPr lang="en-US" altLang="zh-CN" sz="2200" dirty="0" smtClean="0"/>
              <a:t>. meeting, the concept of using AID as multicast ID (MID) was approved.</a:t>
            </a:r>
          </a:p>
          <a:p>
            <a:pPr lvl="1"/>
            <a:r>
              <a:rPr lang="en-GB" sz="1800" b="0" dirty="0" smtClean="0"/>
              <a:t>“an AID can indicate a group of STAs”</a:t>
            </a:r>
            <a:endParaRPr lang="en-US" sz="1800" b="0" dirty="0" smtClean="0"/>
          </a:p>
          <a:p>
            <a:endParaRPr lang="en-US" sz="2200" b="0" dirty="0" smtClean="0"/>
          </a:p>
          <a:p>
            <a:r>
              <a:rPr lang="en-US" altLang="zh-CN" sz="2200" dirty="0" smtClean="0"/>
              <a:t>This contribution continues to discuss how to use MID.</a:t>
            </a:r>
          </a:p>
        </p:txBody>
      </p:sp>
      <p:sp>
        <p:nvSpPr>
          <p:cNvPr id="6"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7" name="Footer Placeholder 6"/>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9"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7DF5EDC4-A949-4047-95A8-36AE2F9155A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Assignment</a:t>
            </a:r>
            <a:endParaRPr lang="en-US" dirty="0"/>
          </a:p>
        </p:txBody>
      </p:sp>
      <p:sp>
        <p:nvSpPr>
          <p:cNvPr id="3" name="Content Placeholder 2"/>
          <p:cNvSpPr>
            <a:spLocks noGrp="1"/>
          </p:cNvSpPr>
          <p:nvPr>
            <p:ph idx="1"/>
          </p:nvPr>
        </p:nvSpPr>
        <p:spPr>
          <a:xfrm>
            <a:off x="381000" y="1828800"/>
            <a:ext cx="8305800" cy="609600"/>
          </a:xfrm>
        </p:spPr>
        <p:txBody>
          <a:bodyPr/>
          <a:lstStyle/>
          <a:p>
            <a:r>
              <a:rPr lang="en-US" sz="2000" dirty="0" smtClean="0"/>
              <a:t>AID Request IE</a:t>
            </a:r>
            <a:r>
              <a:rPr lang="en-US" sz="2000" b="0" dirty="0" smtClean="0"/>
              <a:t> </a:t>
            </a:r>
            <a:r>
              <a:rPr lang="en-US" altLang="zh-CN" sz="2000" b="0" dirty="0" smtClean="0"/>
              <a:t>(blue fields are modification)</a:t>
            </a:r>
            <a:endParaRPr lang="en-US" sz="2000" b="0" dirty="0"/>
          </a:p>
        </p:txBody>
      </p:sp>
      <p:graphicFrame>
        <p:nvGraphicFramePr>
          <p:cNvPr id="6" name="Table 5"/>
          <p:cNvGraphicFramePr>
            <a:graphicFrameLocks noGrp="1"/>
          </p:cNvGraphicFramePr>
          <p:nvPr/>
        </p:nvGraphicFramePr>
        <p:xfrm>
          <a:off x="533402" y="2667000"/>
          <a:ext cx="8458197" cy="1402080"/>
        </p:xfrm>
        <a:graphic>
          <a:graphicData uri="http://schemas.openxmlformats.org/drawingml/2006/table">
            <a:tbl>
              <a:tblPr firstRow="1" bandRow="1">
                <a:tableStyleId>{5C22544A-7EE6-4342-B048-85BDC9FD1C3A}</a:tableStyleId>
              </a:tblPr>
              <a:tblGrid>
                <a:gridCol w="761998"/>
                <a:gridCol w="914400"/>
                <a:gridCol w="762000"/>
                <a:gridCol w="914400"/>
                <a:gridCol w="1752600"/>
                <a:gridCol w="1062037"/>
                <a:gridCol w="1145381"/>
                <a:gridCol w="1145381"/>
              </a:tblGrid>
              <a:tr h="530859">
                <a:tc>
                  <a:txBody>
                    <a:bodyPr/>
                    <a:lstStyle/>
                    <a:p>
                      <a:endParaRPr lang="en-US" sz="1600" b="0" dirty="0">
                        <a:solidFill>
                          <a:schemeClr val="tx1"/>
                        </a:solidFill>
                        <a:latin typeface="Calibri" pitchFamily="34" charset="0"/>
                        <a:cs typeface="Calibri" pitchFamily="34" charset="0"/>
                      </a:endParaRPr>
                    </a:p>
                  </a:txBody>
                  <a:tcPr>
                    <a:noFill/>
                  </a:tcPr>
                </a:tc>
                <a:tc>
                  <a:txBody>
                    <a:bodyPr/>
                    <a:lstStyle/>
                    <a:p>
                      <a:r>
                        <a:rPr lang="en-US" sz="1600" b="0" dirty="0" smtClean="0">
                          <a:solidFill>
                            <a:schemeClr val="tx1"/>
                          </a:solidFill>
                          <a:latin typeface="Calibri" pitchFamily="34" charset="0"/>
                          <a:cs typeface="Calibri" pitchFamily="34" charset="0"/>
                        </a:rPr>
                        <a:t>Element ID</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Length</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AID</a:t>
                      </a:r>
                      <a:r>
                        <a:rPr lang="en-US" sz="1600" b="0" baseline="0" dirty="0" smtClean="0">
                          <a:solidFill>
                            <a:schemeClr val="tx1"/>
                          </a:solidFill>
                          <a:latin typeface="Calibri" pitchFamily="34" charset="0"/>
                          <a:cs typeface="Calibri" pitchFamily="34" charset="0"/>
                        </a:rPr>
                        <a:t> Request Mode</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Wakeup</a:t>
                      </a:r>
                      <a:r>
                        <a:rPr lang="en-US" sz="1600" b="0" baseline="0" dirty="0" smtClean="0">
                          <a:solidFill>
                            <a:schemeClr val="tx1"/>
                          </a:solidFill>
                          <a:latin typeface="Calibri" pitchFamily="34" charset="0"/>
                          <a:cs typeface="Calibri" pitchFamily="34" charset="0"/>
                        </a:rPr>
                        <a:t> Interval/</a:t>
                      </a:r>
                      <a:r>
                        <a:rPr lang="en-US" sz="1600" b="1" dirty="0" smtClean="0">
                          <a:solidFill>
                            <a:srgbClr val="0000FF"/>
                          </a:solidFill>
                          <a:latin typeface="Calibri" pitchFamily="34" charset="0"/>
                          <a:cs typeface="Calibri" pitchFamily="34" charset="0"/>
                        </a:rPr>
                        <a:t>Multicast Listen Interval</a:t>
                      </a:r>
                      <a:r>
                        <a:rPr lang="en-US" sz="1600" b="1" baseline="0" dirty="0" smtClean="0">
                          <a:solidFill>
                            <a:srgbClr val="0000FF"/>
                          </a:solidFill>
                          <a:latin typeface="Calibri" pitchFamily="34" charset="0"/>
                          <a:cs typeface="Calibri" pitchFamily="34" charset="0"/>
                        </a:rPr>
                        <a:t> </a:t>
                      </a:r>
                      <a:r>
                        <a:rPr lang="en-US" sz="1600" b="0" baseline="0" dirty="0" smtClean="0">
                          <a:solidFill>
                            <a:schemeClr val="tx1"/>
                          </a:solidFill>
                          <a:latin typeface="Calibri" pitchFamily="34" charset="0"/>
                          <a:cs typeface="Calibri" pitchFamily="34" charset="0"/>
                        </a:rPr>
                        <a:t> </a:t>
                      </a:r>
                      <a:r>
                        <a:rPr lang="en-US" altLang="zh-CN" sz="1600" b="0" baseline="0" dirty="0" smtClean="0">
                          <a:solidFill>
                            <a:schemeClr val="tx1"/>
                          </a:solidFill>
                          <a:latin typeface="Calibri" pitchFamily="34" charset="0"/>
                          <a:cs typeface="Calibri" pitchFamily="34" charset="0"/>
                        </a:rPr>
                        <a:t>(Optional)</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pPr algn="l"/>
                      <a:r>
                        <a:rPr lang="en-US" sz="1600" b="0" dirty="0" smtClean="0">
                          <a:solidFill>
                            <a:schemeClr val="tx1"/>
                          </a:solidFill>
                          <a:latin typeface="Calibri" pitchFamily="34" charset="0"/>
                          <a:cs typeface="Calibri" pitchFamily="34" charset="0"/>
                        </a:rPr>
                        <a:t>Peer</a:t>
                      </a:r>
                      <a:r>
                        <a:rPr lang="en-US" sz="1600" b="0" baseline="0" dirty="0" smtClean="0">
                          <a:solidFill>
                            <a:schemeClr val="tx1"/>
                          </a:solidFill>
                          <a:latin typeface="Calibri" pitchFamily="34" charset="0"/>
                          <a:cs typeface="Calibri" pitchFamily="34" charset="0"/>
                        </a:rPr>
                        <a:t> STA Address </a:t>
                      </a:r>
                      <a:r>
                        <a:rPr lang="en-US" altLang="zh-CN" sz="1600" b="0" baseline="0" dirty="0" smtClean="0">
                          <a:solidFill>
                            <a:schemeClr val="tx1"/>
                          </a:solidFill>
                          <a:latin typeface="Calibri" pitchFamily="34" charset="0"/>
                          <a:cs typeface="Calibri" pitchFamily="34" charset="0"/>
                        </a:rPr>
                        <a:t>(Optional)</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Calibri" pitchFamily="34" charset="0"/>
                          <a:cs typeface="Calibri" pitchFamily="34" charset="0"/>
                        </a:rPr>
                        <a:t>Service</a:t>
                      </a:r>
                      <a:r>
                        <a:rPr lang="en-US" sz="1600" b="0" baseline="0" dirty="0" smtClean="0">
                          <a:solidFill>
                            <a:schemeClr val="tx1"/>
                          </a:solidFill>
                          <a:latin typeface="Calibri" pitchFamily="34" charset="0"/>
                          <a:cs typeface="Calibri" pitchFamily="34" charset="0"/>
                        </a:rPr>
                        <a:t> Type </a:t>
                      </a:r>
                      <a:r>
                        <a:rPr lang="en-US" altLang="zh-CN" sz="1600" b="0" baseline="0" dirty="0" smtClean="0">
                          <a:solidFill>
                            <a:schemeClr val="tx1"/>
                          </a:solidFill>
                          <a:latin typeface="Calibri" pitchFamily="34" charset="0"/>
                          <a:cs typeface="Calibri" pitchFamily="34" charset="0"/>
                        </a:rPr>
                        <a:t>(Optional)</a:t>
                      </a:r>
                      <a:endParaRPr lang="en-US" sz="1600" b="0" dirty="0" smtClean="0">
                        <a:solidFill>
                          <a:schemeClr val="tx1"/>
                        </a:solidFill>
                        <a:latin typeface="Calibri" pitchFamily="34" charset="0"/>
                        <a:cs typeface="Calibri" pitchFamily="34" charset="0"/>
                      </a:endParaRPr>
                    </a:p>
                  </a:txBody>
                  <a:tcP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00FF"/>
                          </a:solidFill>
                          <a:latin typeface="Calibri" pitchFamily="34" charset="0"/>
                          <a:cs typeface="Calibri" pitchFamily="34" charset="0"/>
                        </a:rPr>
                        <a:t>Group Address </a:t>
                      </a:r>
                      <a:r>
                        <a:rPr lang="en-US" altLang="zh-CN" sz="1600" b="1" dirty="0" smtClean="0">
                          <a:solidFill>
                            <a:srgbClr val="0000FF"/>
                          </a:solidFill>
                          <a:latin typeface="Calibri" pitchFamily="34" charset="0"/>
                          <a:cs typeface="Calibri" pitchFamily="34" charset="0"/>
                        </a:rPr>
                        <a:t>(Optional)</a:t>
                      </a:r>
                      <a:endParaRPr lang="en-US" sz="1600" b="1" dirty="0" smtClean="0">
                        <a:solidFill>
                          <a:srgbClr val="0000FF"/>
                        </a:solidFill>
                        <a:latin typeface="Calibri" pitchFamily="34" charset="0"/>
                        <a:cs typeface="Calibri" pitchFamily="34" charset="0"/>
                      </a:endParaRPr>
                    </a:p>
                  </a:txBody>
                  <a:tcPr>
                    <a:solidFill>
                      <a:srgbClr val="99CCFF"/>
                    </a:solidFill>
                  </a:tcPr>
                </a:tc>
              </a:tr>
              <a:tr h="307340">
                <a:tc>
                  <a:txBody>
                    <a:bodyPr/>
                    <a:lstStyle/>
                    <a:p>
                      <a:pPr algn="ctr"/>
                      <a:r>
                        <a:rPr lang="en-US" sz="1600" dirty="0" smtClean="0">
                          <a:latin typeface="Calibri" pitchFamily="34" charset="0"/>
                          <a:cs typeface="Calibri" pitchFamily="34" charset="0"/>
                        </a:rPr>
                        <a:t>Octets</a:t>
                      </a:r>
                      <a:r>
                        <a:rPr lang="en-US" altLang="zh-CN" sz="1600" dirty="0" smtClean="0">
                          <a:latin typeface="Calibri" pitchFamily="34" charset="0"/>
                          <a:cs typeface="Calibri" pitchFamily="34" charset="0"/>
                        </a:rPr>
                        <a:t>:</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0 or 2</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0 or 6</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0 or 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0 or 6</a:t>
                      </a:r>
                      <a:endParaRPr lang="en-US" sz="1600" dirty="0">
                        <a:latin typeface="Calibri" pitchFamily="34" charset="0"/>
                        <a:cs typeface="Calibri" pitchFamily="34" charset="0"/>
                      </a:endParaRPr>
                    </a:p>
                  </a:txBody>
                  <a:tcPr>
                    <a:noFill/>
                  </a:tcPr>
                </a:tc>
              </a:tr>
            </a:tbl>
          </a:graphicData>
        </a:graphic>
      </p:graphicFrame>
      <p:graphicFrame>
        <p:nvGraphicFramePr>
          <p:cNvPr id="7" name="Table 6"/>
          <p:cNvGraphicFramePr>
            <a:graphicFrameLocks noGrp="1"/>
          </p:cNvGraphicFramePr>
          <p:nvPr/>
        </p:nvGraphicFramePr>
        <p:xfrm>
          <a:off x="228600" y="4648200"/>
          <a:ext cx="8153400" cy="1158240"/>
        </p:xfrm>
        <a:graphic>
          <a:graphicData uri="http://schemas.openxmlformats.org/drawingml/2006/table">
            <a:tbl>
              <a:tblPr firstRow="1" bandRow="1">
                <a:tableStyleId>{5C22544A-7EE6-4342-B048-85BDC9FD1C3A}</a:tableStyleId>
              </a:tblPr>
              <a:tblGrid>
                <a:gridCol w="533400"/>
                <a:gridCol w="914400"/>
                <a:gridCol w="914400"/>
                <a:gridCol w="838200"/>
                <a:gridCol w="914400"/>
                <a:gridCol w="762000"/>
                <a:gridCol w="914400"/>
                <a:gridCol w="1219200"/>
                <a:gridCol w="1143000"/>
              </a:tblGrid>
              <a:tr h="530859">
                <a:tc>
                  <a:txBody>
                    <a:bodyPr/>
                    <a:lstStyle/>
                    <a:p>
                      <a:endParaRPr lang="en-US" sz="1600" b="0" dirty="0">
                        <a:solidFill>
                          <a:schemeClr val="tx1"/>
                        </a:solidFill>
                        <a:latin typeface="Calibri" pitchFamily="34" charset="0"/>
                        <a:cs typeface="Calibri" pitchFamily="34" charset="0"/>
                      </a:endParaRPr>
                    </a:p>
                  </a:txBody>
                  <a:tcPr>
                    <a:noFill/>
                  </a:tcPr>
                </a:tc>
                <a:tc>
                  <a:txBody>
                    <a:bodyPr/>
                    <a:lstStyle/>
                    <a:p>
                      <a:r>
                        <a:rPr lang="en-US" sz="1600" b="0" dirty="0" smtClean="0">
                          <a:solidFill>
                            <a:schemeClr val="tx1"/>
                          </a:solidFill>
                          <a:latin typeface="Calibri" pitchFamily="34" charset="0"/>
                          <a:cs typeface="Calibri" pitchFamily="34" charset="0"/>
                        </a:rPr>
                        <a:t>Wakeup</a:t>
                      </a:r>
                      <a:r>
                        <a:rPr lang="en-US" sz="1600" b="0" baseline="0" dirty="0" smtClean="0">
                          <a:solidFill>
                            <a:schemeClr val="tx1"/>
                          </a:solidFill>
                          <a:latin typeface="Calibri" pitchFamily="34" charset="0"/>
                          <a:cs typeface="Calibri" pitchFamily="34" charset="0"/>
                        </a:rPr>
                        <a:t> Interval Present</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Peer</a:t>
                      </a:r>
                      <a:r>
                        <a:rPr lang="en-US" sz="1600" b="0" baseline="0" dirty="0" smtClean="0">
                          <a:solidFill>
                            <a:schemeClr val="tx1"/>
                          </a:solidFill>
                          <a:latin typeface="Calibri" pitchFamily="34" charset="0"/>
                          <a:cs typeface="Calibri" pitchFamily="34" charset="0"/>
                        </a:rPr>
                        <a:t> STA Address Present</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Service</a:t>
                      </a:r>
                      <a:r>
                        <a:rPr lang="en-US" sz="1600" b="0" baseline="0" dirty="0" smtClean="0">
                          <a:solidFill>
                            <a:schemeClr val="tx1"/>
                          </a:solidFill>
                          <a:latin typeface="Calibri" pitchFamily="34" charset="0"/>
                          <a:cs typeface="Calibri" pitchFamily="34" charset="0"/>
                        </a:rPr>
                        <a:t> Type Present</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Non</a:t>
                      </a:r>
                      <a:r>
                        <a:rPr lang="en-US" altLang="zh-CN" sz="1600" b="0" dirty="0" smtClean="0">
                          <a:solidFill>
                            <a:schemeClr val="tx1"/>
                          </a:solidFill>
                          <a:latin typeface="Calibri" pitchFamily="34" charset="0"/>
                          <a:cs typeface="Calibri" pitchFamily="34" charset="0"/>
                        </a:rPr>
                        <a:t>-TIM</a:t>
                      </a:r>
                      <a:r>
                        <a:rPr lang="en-US" altLang="zh-CN" sz="1600" b="0" baseline="0" dirty="0" smtClean="0">
                          <a:solidFill>
                            <a:schemeClr val="tx1"/>
                          </a:solidFill>
                          <a:latin typeface="Calibri" pitchFamily="34" charset="0"/>
                          <a:cs typeface="Calibri" pitchFamily="34" charset="0"/>
                        </a:rPr>
                        <a:t> Mode Switch</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pPr algn="l"/>
                      <a:r>
                        <a:rPr lang="en-US" sz="1600" b="0" dirty="0" smtClean="0">
                          <a:solidFill>
                            <a:schemeClr val="tx1"/>
                          </a:solidFill>
                          <a:latin typeface="Calibri" pitchFamily="34" charset="0"/>
                          <a:cs typeface="Calibri" pitchFamily="34" charset="0"/>
                        </a:rPr>
                        <a:t>TIM</a:t>
                      </a:r>
                      <a:r>
                        <a:rPr lang="en-US" sz="1600" b="0" baseline="0" dirty="0" smtClean="0">
                          <a:solidFill>
                            <a:schemeClr val="tx1"/>
                          </a:solidFill>
                          <a:latin typeface="Calibri" pitchFamily="34" charset="0"/>
                          <a:cs typeface="Calibri" pitchFamily="34" charset="0"/>
                        </a:rPr>
                        <a:t> Mode Switch</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00FF"/>
                          </a:solidFill>
                          <a:latin typeface="Calibri" pitchFamily="34" charset="0"/>
                          <a:cs typeface="Calibri" pitchFamily="34" charset="0"/>
                        </a:rPr>
                        <a:t>Group</a:t>
                      </a:r>
                      <a:r>
                        <a:rPr lang="en-US" sz="1600" b="1" baseline="0" dirty="0" smtClean="0">
                          <a:solidFill>
                            <a:srgbClr val="0000FF"/>
                          </a:solidFill>
                          <a:latin typeface="Calibri" pitchFamily="34" charset="0"/>
                          <a:cs typeface="Calibri" pitchFamily="34" charset="0"/>
                        </a:rPr>
                        <a:t> Address Present</a:t>
                      </a:r>
                      <a:endParaRPr lang="en-US" sz="1600" b="1" dirty="0" smtClean="0">
                        <a:solidFill>
                          <a:srgbClr val="0000FF"/>
                        </a:solidFill>
                        <a:latin typeface="Calibri" pitchFamily="34" charset="0"/>
                        <a:cs typeface="Calibri" pitchFamily="34" charset="0"/>
                      </a:endParaRPr>
                    </a:p>
                  </a:txBody>
                  <a:tcP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Calibri" pitchFamily="34" charset="0"/>
                          <a:cs typeface="Calibri" pitchFamily="34" charset="0"/>
                        </a:rPr>
                        <a:t>Reserved</a:t>
                      </a:r>
                    </a:p>
                  </a:txBody>
                  <a:tcPr>
                    <a:solidFill>
                      <a:srgbClr val="99CC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Calibri" pitchFamily="34" charset="0"/>
                          <a:cs typeface="Calibri" pitchFamily="34" charset="0"/>
                        </a:rPr>
                        <a:t>Reserved</a:t>
                      </a:r>
                    </a:p>
                  </a:txBody>
                  <a:tcPr>
                    <a:solidFill>
                      <a:srgbClr val="99CCFF"/>
                    </a:solidFill>
                  </a:tcPr>
                </a:tc>
              </a:tr>
              <a:tr h="307340">
                <a:tc>
                  <a:txBody>
                    <a:bodyPr/>
                    <a:lstStyle/>
                    <a:p>
                      <a:pPr algn="ctr"/>
                      <a:r>
                        <a:rPr lang="en-US" sz="1600" dirty="0" smtClean="0">
                          <a:latin typeface="Calibri" pitchFamily="34" charset="0"/>
                          <a:cs typeface="Calibri" pitchFamily="34" charset="0"/>
                        </a:rPr>
                        <a:t>Bits</a:t>
                      </a:r>
                      <a:r>
                        <a:rPr lang="en-US" altLang="zh-CN" sz="1600" dirty="0" smtClean="0">
                          <a:latin typeface="Calibri" pitchFamily="34" charset="0"/>
                          <a:cs typeface="Calibri" pitchFamily="34" charset="0"/>
                        </a:rPr>
                        <a:t>:</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B0</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B2</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B3</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B4</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B5</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B6</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B7</a:t>
                      </a:r>
                      <a:endParaRPr lang="en-US" sz="1600" dirty="0">
                        <a:latin typeface="Calibri" pitchFamily="34" charset="0"/>
                        <a:cs typeface="Calibri" pitchFamily="34" charset="0"/>
                      </a:endParaRPr>
                    </a:p>
                  </a:txBody>
                  <a:tcPr>
                    <a:noFill/>
                  </a:tcPr>
                </a:tc>
              </a:tr>
            </a:tbl>
          </a:graphicData>
        </a:graphic>
      </p:graphicFrame>
      <p:cxnSp>
        <p:nvCxnSpPr>
          <p:cNvPr id="9" name="Straight Connector 8"/>
          <p:cNvCxnSpPr/>
          <p:nvPr/>
        </p:nvCxnSpPr>
        <p:spPr bwMode="auto">
          <a:xfrm flipH="1">
            <a:off x="762000" y="3733800"/>
            <a:ext cx="220980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3886200" y="3733800"/>
            <a:ext cx="449580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11" name="Footer Placeholder 10"/>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13"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7DF5EDC4-A949-4047-95A8-36AE2F9155A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MID Assignment</a:t>
            </a:r>
            <a:endParaRPr lang="en-US" dirty="0"/>
          </a:p>
        </p:txBody>
      </p:sp>
      <p:sp>
        <p:nvSpPr>
          <p:cNvPr id="3" name="Content Placeholder 2"/>
          <p:cNvSpPr>
            <a:spLocks noGrp="1"/>
          </p:cNvSpPr>
          <p:nvPr>
            <p:ph idx="1"/>
          </p:nvPr>
        </p:nvSpPr>
        <p:spPr>
          <a:xfrm>
            <a:off x="381000" y="2057400"/>
            <a:ext cx="8305800" cy="3886200"/>
          </a:xfrm>
        </p:spPr>
        <p:txBody>
          <a:bodyPr/>
          <a:lstStyle/>
          <a:p>
            <a:r>
              <a:rPr lang="en-US" altLang="zh-CN" sz="2000" b="1" dirty="0" smtClean="0"/>
              <a:t>Group Address:</a:t>
            </a:r>
            <a:r>
              <a:rPr lang="en-US" altLang="zh-CN" sz="2000" b="0" dirty="0" smtClean="0"/>
              <a:t> The group MAC address of the STA</a:t>
            </a:r>
          </a:p>
          <a:p>
            <a:endParaRPr lang="en-US" altLang="zh-CN" sz="2000" b="0" dirty="0" smtClean="0"/>
          </a:p>
          <a:p>
            <a:r>
              <a:rPr lang="en-US" altLang="zh-CN" sz="2000" b="1" dirty="0" smtClean="0"/>
              <a:t>Multicast Listen Interval:</a:t>
            </a:r>
            <a:r>
              <a:rPr lang="en-US" altLang="zh-CN" sz="2000" b="0" dirty="0" smtClean="0"/>
              <a:t> How often the STA listens to the DTIM Beacon for group addressed BUs. The value is the units of DTIM interval. If Group Address Present bit is set to 1, “Wakeup Interval/Multicast Listen Interval”  field is filled with the value of Multicast Listen Interval.</a:t>
            </a:r>
          </a:p>
          <a:p>
            <a:pPr marL="342900" lvl="1" indent="-342900">
              <a:buNone/>
            </a:pPr>
            <a:endParaRPr lang="en-US" altLang="zh-CN" dirty="0" smtClean="0">
              <a:ea typeface="+mn-ea"/>
            </a:endParaRPr>
          </a:p>
          <a:p>
            <a:pPr marL="342900" lvl="1" indent="-342900">
              <a:buChar char="•"/>
            </a:pPr>
            <a:r>
              <a:rPr lang="en-US" altLang="zh-CN" dirty="0" smtClean="0">
                <a:ea typeface="+mn-ea"/>
              </a:rPr>
              <a:t>STAs with same group MAC address may need different Multicast Listen Intervals because of their different power constraints.</a:t>
            </a:r>
          </a:p>
          <a:p>
            <a:pPr lvl="1"/>
            <a:r>
              <a:rPr lang="en-US" altLang="zh-CN" sz="1600" dirty="0" smtClean="0"/>
              <a:t>e.g. STA 1, STA 2 and STA 3 are a multicast group with same group address. STA 1 and 2 have enough power and require to listen to every DTIM beacon. STA 3 is low power device and requires to listen to DTIM beacon every 4 DTIM intervals. Therefore, STA 1 and 2 will be assigned a MID, and STA 3 will be assigned another MID.</a:t>
            </a:r>
          </a:p>
        </p:txBody>
      </p:sp>
      <p:sp>
        <p:nvSpPr>
          <p:cNvPr id="6"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7" name="Footer Placeholder 6"/>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7DF5EDC4-A949-4047-95A8-36AE2F9155A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24000" y="2362200"/>
          <a:ext cx="7086600" cy="716280"/>
        </p:xfrm>
        <a:graphic>
          <a:graphicData uri="http://schemas.openxmlformats.org/drawingml/2006/table">
            <a:tbl>
              <a:tblPr firstRow="1" bandRow="1">
                <a:tableStyleId>{5C22544A-7EE6-4342-B048-85BDC9FD1C3A}</a:tableStyleId>
              </a:tblPr>
              <a:tblGrid>
                <a:gridCol w="762000"/>
                <a:gridCol w="1143000"/>
                <a:gridCol w="762000"/>
                <a:gridCol w="1143000"/>
                <a:gridCol w="1676400"/>
                <a:gridCol w="1600200"/>
              </a:tblGrid>
              <a:tr h="381000">
                <a:tc>
                  <a:txBody>
                    <a:bodyPr/>
                    <a:lstStyle/>
                    <a:p>
                      <a:endParaRPr lang="en-US" sz="1600" b="0" dirty="0">
                        <a:solidFill>
                          <a:schemeClr val="tx1"/>
                        </a:solidFill>
                        <a:latin typeface="Calibri" pitchFamily="34" charset="0"/>
                        <a:cs typeface="Calibri" pitchFamily="34" charset="0"/>
                      </a:endParaRPr>
                    </a:p>
                  </a:txBody>
                  <a:tcPr>
                    <a:noFill/>
                  </a:tcPr>
                </a:tc>
                <a:tc>
                  <a:txBody>
                    <a:bodyPr/>
                    <a:lstStyle/>
                    <a:p>
                      <a:r>
                        <a:rPr lang="en-US" sz="1600" b="0" dirty="0" smtClean="0">
                          <a:solidFill>
                            <a:schemeClr val="tx1"/>
                          </a:solidFill>
                          <a:latin typeface="Calibri" pitchFamily="34" charset="0"/>
                          <a:cs typeface="Calibri" pitchFamily="34" charset="0"/>
                        </a:rPr>
                        <a:t>Element ID</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Length</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r>
                        <a:rPr lang="en-US" sz="1600" b="1" dirty="0" smtClean="0">
                          <a:solidFill>
                            <a:srgbClr val="0000FF"/>
                          </a:solidFill>
                          <a:latin typeface="Calibri" pitchFamily="34" charset="0"/>
                          <a:cs typeface="Calibri" pitchFamily="34" charset="0"/>
                        </a:rPr>
                        <a:t>AID</a:t>
                      </a:r>
                      <a:r>
                        <a:rPr lang="en-US" sz="1600" b="1" baseline="0" dirty="0" smtClean="0">
                          <a:solidFill>
                            <a:srgbClr val="0000FF"/>
                          </a:solidFill>
                          <a:latin typeface="Calibri" pitchFamily="34" charset="0"/>
                          <a:cs typeface="Calibri" pitchFamily="34" charset="0"/>
                        </a:rPr>
                        <a:t> or MID</a:t>
                      </a:r>
                      <a:endParaRPr lang="en-US" sz="1600" b="1" dirty="0">
                        <a:solidFill>
                          <a:srgbClr val="0000FF"/>
                        </a:solidFill>
                        <a:latin typeface="Calibri" pitchFamily="34" charset="0"/>
                        <a:cs typeface="Calibri" pitchFamily="34" charset="0"/>
                      </a:endParaRPr>
                    </a:p>
                  </a:txBody>
                  <a:tcPr>
                    <a:solidFill>
                      <a:srgbClr val="99CCFF"/>
                    </a:solidFill>
                  </a:tcPr>
                </a:tc>
                <a:tc>
                  <a:txBody>
                    <a:bodyPr/>
                    <a:lstStyle/>
                    <a:p>
                      <a:r>
                        <a:rPr lang="en-US" sz="1600" b="0" dirty="0" smtClean="0">
                          <a:solidFill>
                            <a:schemeClr val="tx1"/>
                          </a:solidFill>
                          <a:latin typeface="Calibri" pitchFamily="34" charset="0"/>
                          <a:cs typeface="Calibri" pitchFamily="34" charset="0"/>
                        </a:rPr>
                        <a:t>AID Switch Count</a:t>
                      </a:r>
                      <a:endParaRPr lang="en-US" sz="1600" b="0" dirty="0">
                        <a:solidFill>
                          <a:schemeClr val="tx1"/>
                        </a:solidFill>
                        <a:latin typeface="Calibri" pitchFamily="34" charset="0"/>
                        <a:cs typeface="Calibri" pitchFamily="34" charset="0"/>
                      </a:endParaRPr>
                    </a:p>
                  </a:txBody>
                  <a:tcPr>
                    <a:solidFill>
                      <a:srgbClr val="99CCFF"/>
                    </a:solidFill>
                  </a:tcPr>
                </a:tc>
                <a:tc>
                  <a:txBody>
                    <a:bodyPr/>
                    <a:lstStyle/>
                    <a:p>
                      <a:pPr algn="ctr"/>
                      <a:r>
                        <a:rPr lang="en-US" altLang="zh-CN" sz="1600" b="0" dirty="0" smtClean="0">
                          <a:solidFill>
                            <a:schemeClr val="tx1"/>
                          </a:solidFill>
                          <a:latin typeface="Calibri" pitchFamily="34" charset="0"/>
                          <a:cs typeface="Calibri" pitchFamily="34" charset="0"/>
                        </a:rPr>
                        <a:t>Wakeup</a:t>
                      </a:r>
                      <a:r>
                        <a:rPr lang="en-US" altLang="zh-CN" sz="1600" b="0" baseline="0" dirty="0" smtClean="0">
                          <a:solidFill>
                            <a:schemeClr val="tx1"/>
                          </a:solidFill>
                          <a:latin typeface="Calibri" pitchFamily="34" charset="0"/>
                          <a:cs typeface="Calibri" pitchFamily="34" charset="0"/>
                        </a:rPr>
                        <a:t> Interval</a:t>
                      </a:r>
                      <a:endParaRPr lang="en-US" altLang="zh-CN" sz="1600" b="0" dirty="0" smtClean="0">
                        <a:solidFill>
                          <a:schemeClr val="tx1"/>
                        </a:solidFill>
                        <a:latin typeface="Calibri" pitchFamily="34" charset="0"/>
                        <a:cs typeface="Calibri" pitchFamily="34" charset="0"/>
                      </a:endParaRPr>
                    </a:p>
                  </a:txBody>
                  <a:tcPr>
                    <a:solidFill>
                      <a:srgbClr val="99CCFF"/>
                    </a:solidFill>
                  </a:tcPr>
                </a:tc>
              </a:tr>
              <a:tr h="307340">
                <a:tc>
                  <a:txBody>
                    <a:bodyPr/>
                    <a:lstStyle/>
                    <a:p>
                      <a:pPr algn="ctr"/>
                      <a:r>
                        <a:rPr lang="en-US" sz="1600" dirty="0" smtClean="0">
                          <a:latin typeface="Calibri" pitchFamily="34" charset="0"/>
                          <a:cs typeface="Calibri" pitchFamily="34" charset="0"/>
                        </a:rPr>
                        <a:t>Octets</a:t>
                      </a:r>
                      <a:r>
                        <a:rPr lang="en-US" altLang="zh-CN" sz="1600" dirty="0" smtClean="0">
                          <a:latin typeface="Calibri" pitchFamily="34" charset="0"/>
                          <a:cs typeface="Calibri" pitchFamily="34" charset="0"/>
                        </a:rPr>
                        <a:t>:</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2</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1</a:t>
                      </a:r>
                      <a:endParaRPr lang="en-US" sz="1600" dirty="0">
                        <a:latin typeface="Calibri" pitchFamily="34" charset="0"/>
                        <a:cs typeface="Calibri" pitchFamily="34" charset="0"/>
                      </a:endParaRPr>
                    </a:p>
                  </a:txBody>
                  <a:tcPr>
                    <a:noFill/>
                  </a:tcPr>
                </a:tc>
                <a:tc>
                  <a:txBody>
                    <a:bodyPr/>
                    <a:lstStyle/>
                    <a:p>
                      <a:pPr algn="ctr"/>
                      <a:r>
                        <a:rPr lang="en-US" sz="1600" dirty="0" smtClean="0">
                          <a:latin typeface="Calibri" pitchFamily="34" charset="0"/>
                          <a:cs typeface="Calibri" pitchFamily="34" charset="0"/>
                        </a:rPr>
                        <a:t>2</a:t>
                      </a:r>
                      <a:endParaRPr lang="en-US" sz="1600" dirty="0">
                        <a:latin typeface="Calibri" pitchFamily="34" charset="0"/>
                        <a:cs typeface="Calibri" pitchFamily="34" charset="0"/>
                      </a:endParaRPr>
                    </a:p>
                  </a:txBody>
                  <a:tcPr>
                    <a:noFill/>
                  </a:tcPr>
                </a:tc>
              </a:tr>
            </a:tbl>
          </a:graphicData>
        </a:graphic>
      </p:graphicFrame>
      <p:sp>
        <p:nvSpPr>
          <p:cNvPr id="2" name="Title 1"/>
          <p:cNvSpPr>
            <a:spLocks noGrp="1"/>
          </p:cNvSpPr>
          <p:nvPr>
            <p:ph type="title"/>
          </p:nvPr>
        </p:nvSpPr>
        <p:spPr/>
        <p:txBody>
          <a:bodyPr/>
          <a:lstStyle/>
          <a:p>
            <a:pPr lvl="1"/>
            <a:r>
              <a:rPr lang="en-US" dirty="0" smtClean="0"/>
              <a:t>MID Assignment</a:t>
            </a:r>
            <a:endParaRPr lang="en-US" dirty="0"/>
          </a:p>
        </p:txBody>
      </p:sp>
      <p:sp>
        <p:nvSpPr>
          <p:cNvPr id="3" name="Content Placeholder 2"/>
          <p:cNvSpPr>
            <a:spLocks noGrp="1"/>
          </p:cNvSpPr>
          <p:nvPr>
            <p:ph idx="1"/>
          </p:nvPr>
        </p:nvSpPr>
        <p:spPr>
          <a:xfrm>
            <a:off x="381000" y="1828800"/>
            <a:ext cx="8343900" cy="4495800"/>
          </a:xfrm>
        </p:spPr>
        <p:txBody>
          <a:bodyPr/>
          <a:lstStyle/>
          <a:p>
            <a:r>
              <a:rPr lang="en-US" altLang="zh-CN" sz="2000" dirty="0" smtClean="0"/>
              <a:t>AID Response IE</a:t>
            </a:r>
            <a:r>
              <a:rPr lang="en-US" sz="2000" b="0" dirty="0" smtClean="0"/>
              <a:t> </a:t>
            </a:r>
            <a:r>
              <a:rPr lang="en-US" altLang="zh-CN" sz="2000" b="0" dirty="0" smtClean="0"/>
              <a:t>(blue fields are modification)</a:t>
            </a:r>
          </a:p>
          <a:p>
            <a:pPr>
              <a:buNone/>
            </a:pPr>
            <a:endParaRPr lang="en-US" altLang="zh-CN" sz="1800" b="0" dirty="0" smtClean="0"/>
          </a:p>
          <a:p>
            <a:pPr marL="342900" lvl="1" indent="-342900">
              <a:buNone/>
            </a:pPr>
            <a:endParaRPr lang="en-US" altLang="zh-CN" sz="1800" dirty="0" smtClean="0">
              <a:ea typeface="+mn-ea"/>
            </a:endParaRPr>
          </a:p>
          <a:p>
            <a:pPr marL="342900" lvl="1" indent="-342900">
              <a:buChar char="•"/>
            </a:pPr>
            <a:endParaRPr lang="en-US" altLang="zh-CN" sz="1800" b="1" dirty="0" smtClean="0">
              <a:ea typeface="+mn-ea"/>
            </a:endParaRPr>
          </a:p>
          <a:p>
            <a:pPr marL="342900" lvl="1" indent="-342900">
              <a:buChar char="•"/>
            </a:pPr>
            <a:r>
              <a:rPr lang="en-US" altLang="zh-CN" sz="1800" b="1" dirty="0" smtClean="0">
                <a:ea typeface="+mn-ea"/>
              </a:rPr>
              <a:t>“AID or MID” field </a:t>
            </a:r>
            <a:r>
              <a:rPr lang="en-US" altLang="zh-CN" sz="1800" dirty="0" smtClean="0">
                <a:ea typeface="+mn-ea"/>
              </a:rPr>
              <a:t>contain AID or MID that is assigned to the requesting STA. If it’s MID, the STA should link the MID to its corresponding Group Address and Multicast Listen Interval.</a:t>
            </a:r>
          </a:p>
          <a:p>
            <a:pPr marL="342900" lvl="1" indent="-342900">
              <a:buChar char="•"/>
            </a:pPr>
            <a:endParaRPr lang="en-US" altLang="zh-CN" sz="1800" dirty="0" smtClean="0">
              <a:ea typeface="+mn-ea"/>
            </a:endParaRPr>
          </a:p>
          <a:p>
            <a:pPr marL="342900" lvl="1" indent="-342900">
              <a:buNone/>
            </a:pPr>
            <a:endParaRPr lang="en-US" altLang="zh-CN" b="1" dirty="0" smtClean="0">
              <a:ea typeface="+mn-ea"/>
            </a:endParaRPr>
          </a:p>
        </p:txBody>
      </p:sp>
      <p:sp>
        <p:nvSpPr>
          <p:cNvPr id="11"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12" name="Footer Placeholder 11"/>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13"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7DF5EDC4-A949-4047-95A8-36AE2F9155A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support the modification on AID Request IE and AID Response IE on slide 5</a:t>
            </a:r>
            <a:r>
              <a:rPr lang="en-US" altLang="zh-CN" dirty="0" smtClean="0"/>
              <a:t>, 6 (first 2 bullets) and 7?</a:t>
            </a:r>
            <a:endParaRPr lang="en-US" dirty="0" smtClean="0"/>
          </a:p>
          <a:p>
            <a:endParaRPr lang="en-US" dirty="0"/>
          </a:p>
        </p:txBody>
      </p:sp>
      <p:sp>
        <p:nvSpPr>
          <p:cNvPr id="6"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7" name="Footer Placeholder 6"/>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7DF5EDC4-A949-4047-95A8-36AE2F9155A8}"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p:txBody>
          <a:bodyPr/>
          <a:lstStyle/>
          <a:p>
            <a:r>
              <a:rPr lang="en-US" altLang="zh-CN" dirty="0" smtClean="0"/>
              <a:t>Do you support that 13bits MID can be used in short MAC header and as Partial MID (the computing rule is same as AID)?</a:t>
            </a:r>
          </a:p>
          <a:p>
            <a:endParaRPr lang="en-US" dirty="0"/>
          </a:p>
        </p:txBody>
      </p:sp>
      <p:sp>
        <p:nvSpPr>
          <p:cNvPr id="6" name="Date Placeholder 3"/>
          <p:cNvSpPr>
            <a:spLocks noGrp="1"/>
          </p:cNvSpPr>
          <p:nvPr>
            <p:ph type="dt" sz="half" idx="2"/>
          </p:nvPr>
        </p:nvSpPr>
        <p:spPr>
          <a:xfrm>
            <a:off x="696913" y="332601"/>
            <a:ext cx="1182055" cy="276999"/>
          </a:xfrm>
        </p:spPr>
        <p:txBody>
          <a:bodyPr/>
          <a:lstStyle/>
          <a:p>
            <a:pPr>
              <a:defRPr/>
            </a:pPr>
            <a:r>
              <a:rPr lang="en-US" dirty="0" smtClean="0"/>
              <a:t>March 2013</a:t>
            </a:r>
            <a:endParaRPr lang="en-US" dirty="0"/>
          </a:p>
        </p:txBody>
      </p:sp>
      <p:sp>
        <p:nvSpPr>
          <p:cNvPr id="7" name="Footer Placeholder 6"/>
          <p:cNvSpPr>
            <a:spLocks noGrp="1" noChangeArrowheads="1"/>
          </p:cNvSpPr>
          <p:nvPr>
            <p:ph type="ftr" sz="quarter" idx="3"/>
          </p:nvPr>
        </p:nvSpPr>
        <p:spPr bwMode="auto">
          <a:xfrm>
            <a:off x="8064628" y="6475413"/>
            <a:ext cx="479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Huawei</a:t>
            </a:r>
            <a:endParaRPr lang="en-US" dirty="0"/>
          </a:p>
        </p:txBody>
      </p:sp>
      <p:sp>
        <p:nvSpPr>
          <p:cNvPr id="8" name="Slide Number Placeholder 2"/>
          <p:cNvSpPr>
            <a:spLocks noGrp="1"/>
          </p:cNvSpPr>
          <p:nvPr>
            <p:ph type="sldNum" sz="quarter" idx="12"/>
          </p:nvPr>
        </p:nvSpPr>
        <p:spPr>
          <a:xfrm>
            <a:off x="4344988" y="6475413"/>
            <a:ext cx="530225" cy="182562"/>
          </a:xfrm>
        </p:spPr>
        <p:txBody>
          <a:bodyPr/>
          <a:lstStyle/>
          <a:p>
            <a:pPr>
              <a:defRPr/>
            </a:pPr>
            <a:r>
              <a:rPr lang="en-US" dirty="0" smtClean="0"/>
              <a:t>Slide </a:t>
            </a:r>
            <a:fld id="{7DF5EDC4-A949-4047-95A8-36AE2F9155A8}"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29515</TotalTime>
  <Words>589</Words>
  <Application>Microsoft Office PowerPoint</Application>
  <PresentationFormat>On-screen Show (4:3)</PresentationFormat>
  <Paragraphs>117</Paragraphs>
  <Slides>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Flexible Multicast follow-up</vt:lpstr>
      <vt:lpstr>Slide 2</vt:lpstr>
      <vt:lpstr>Slide 3</vt:lpstr>
      <vt:lpstr>Introduction</vt:lpstr>
      <vt:lpstr>MID Assignment</vt:lpstr>
      <vt:lpstr>MID Assignment</vt:lpstr>
      <vt:lpstr>MID Assignment</vt:lpstr>
      <vt:lpstr>SP 1</vt:lpstr>
      <vt:lpstr>SP 2</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802.11-12/840r0</dc:title>
  <dc:creator>Minyoung Park</dc:creator>
  <cp:lastModifiedBy>Betty Zhao</cp:lastModifiedBy>
  <cp:revision>840</cp:revision>
  <cp:lastPrinted>1998-02-10T13:28:06Z</cp:lastPrinted>
  <dcterms:created xsi:type="dcterms:W3CDTF">2007-05-21T21:00:37Z</dcterms:created>
  <dcterms:modified xsi:type="dcterms:W3CDTF">2013-03-18T04:00:31Z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(2)k8Vir4zrgvfyPiImi0kI9IZWnHSj6ea60Uh77mgn10ACjT6qkJh8jnuRaQw26RXTMbvBpM5w_x000d_
z1lUE+dLI4O/kQbmHSAe9DBMArGxrsn0Oo6DDjwIqHsAD25Gz/SBhaM2Fst58f6NJS9jyg4Q_x000d_
JYQC34dO+m7Q2gHBHNGfNqOKdnKrcc3uqpHTVP92A3tbpKoF4b5JZZfoANDlW70LJE/orw2m_x000d_
0xOPUJZAF9VzUwCpKX</vt:lpwstr>
  </property>
  <property fmtid="{D5CDD505-2E9C-101B-9397-08002B2CF9AE}" pid="3" name="_ms_pID_7253431">
    <vt:lpwstr>BKlpLqMOWg+4xlZEET9mSVaALeZ4r+J3eWnfbNNksrFlhEs9bP+KuM_x000d_
rxWTeL6yg8sLxjBV2PdJPFSzvVW6+UGN6wjpHcoSwd/l64QQSHnzzrWaAgZS3bEa/brvU8jr_x000d_
PuY=</vt:lpwstr>
  </property>
  <property fmtid="{D5CDD505-2E9C-101B-9397-08002B2CF9AE}" pid="4" name="sflag">
    <vt:lpwstr>1358144833</vt:lpwstr>
  </property>
</Properties>
</file>