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320" r:id="rId2"/>
    <p:sldId id="321" r:id="rId3"/>
    <p:sldId id="322" r:id="rId4"/>
    <p:sldId id="355" r:id="rId5"/>
    <p:sldId id="357" r:id="rId6"/>
    <p:sldId id="358" r:id="rId7"/>
    <p:sldId id="359" r:id="rId8"/>
    <p:sldId id="364" r:id="rId9"/>
    <p:sldId id="365"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4660"/>
  </p:normalViewPr>
  <p:slideViewPr>
    <p:cSldViewPr>
      <p:cViewPr varScale="1">
        <p:scale>
          <a:sx n="73" d="100"/>
          <a:sy n="73" d="100"/>
        </p:scale>
        <p:origin x="-129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39327138" cy="3932713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9B05363D-26DD-4F58-AE40-E56C964939F5}" type="slidenum">
              <a:rPr lang="en-US"/>
              <a:pPr>
                <a:defRPr/>
              </a:pPr>
              <a:t>‹#›</a:t>
            </a:fld>
            <a:endParaRPr lang="en-US"/>
          </a:p>
        </p:txBody>
      </p:sp>
      <p:sp>
        <p:nvSpPr>
          <p:cNvPr id="3277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32775"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3277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6186033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2867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90953695-CCAC-417B-BB57-5399F9630B92}" type="slidenum">
              <a:rPr lang="en-US"/>
              <a:pPr>
                <a:defRPr/>
              </a:pPr>
              <a:t>‹#›</a:t>
            </a:fld>
            <a:endParaRPr lang="en-US"/>
          </a:p>
        </p:txBody>
      </p:sp>
      <p:sp>
        <p:nvSpPr>
          <p:cNvPr id="2868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2868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2868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6103958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a:noFill/>
        </p:spPr>
        <p:txBody>
          <a:bodyPr/>
          <a:lstStyle/>
          <a:p>
            <a:r>
              <a:rPr lang="en-US" smtClean="0"/>
              <a:t>Filename</a:t>
            </a:r>
          </a:p>
        </p:txBody>
      </p:sp>
      <p:sp>
        <p:nvSpPr>
          <p:cNvPr id="8195" name="Rectangle 3"/>
          <p:cNvSpPr>
            <a:spLocks noGrp="1" noChangeArrowheads="1"/>
          </p:cNvSpPr>
          <p:nvPr>
            <p:ph type="dt" sz="quarter" idx="1"/>
          </p:nvPr>
        </p:nvSpPr>
        <p:spPr>
          <a:noFill/>
        </p:spPr>
        <p:txBody>
          <a:bodyPr/>
          <a:lstStyle/>
          <a:p>
            <a:r>
              <a:rPr lang="en-US" smtClean="0"/>
              <a:t>Month Year</a:t>
            </a:r>
          </a:p>
        </p:txBody>
      </p:sp>
      <p:sp>
        <p:nvSpPr>
          <p:cNvPr id="8196" name="Rectangle 6"/>
          <p:cNvSpPr>
            <a:spLocks noGrp="1" noChangeArrowheads="1"/>
          </p:cNvSpPr>
          <p:nvPr>
            <p:ph type="ftr" sz="quarter" idx="4"/>
          </p:nvPr>
        </p:nvSpPr>
        <p:spPr>
          <a:noFill/>
        </p:spPr>
        <p:txBody>
          <a:bodyPr/>
          <a:lstStyle/>
          <a:p>
            <a:pPr lvl="4"/>
            <a:r>
              <a:rPr lang="en-US" smtClean="0"/>
              <a:t>John Doe, Some Company</a:t>
            </a:r>
          </a:p>
        </p:txBody>
      </p:sp>
      <p:sp>
        <p:nvSpPr>
          <p:cNvPr id="8197" name="Rectangle 7"/>
          <p:cNvSpPr>
            <a:spLocks noGrp="1" noChangeArrowheads="1"/>
          </p:cNvSpPr>
          <p:nvPr>
            <p:ph type="sldNum" sz="quarter" idx="5"/>
          </p:nvPr>
        </p:nvSpPr>
        <p:spPr>
          <a:noFill/>
        </p:spPr>
        <p:txBody>
          <a:bodyPr/>
          <a:lstStyle/>
          <a:p>
            <a:r>
              <a:rPr lang="en-US" smtClean="0"/>
              <a:t>Page </a:t>
            </a:r>
            <a:fld id="{1574EA27-B91D-4ADE-95CC-1448B54EC954}" type="slidenum">
              <a:rPr lang="en-US" smtClean="0"/>
              <a:pPr/>
              <a:t>1</a:t>
            </a:fld>
            <a:endParaRPr lang="en-US" smtClean="0"/>
          </a:p>
        </p:txBody>
      </p:sp>
      <p:sp>
        <p:nvSpPr>
          <p:cNvPr id="8198" name="Rectangle 2"/>
          <p:cNvSpPr>
            <a:spLocks noGrp="1" noRot="1" noChangeAspect="1" noChangeArrowheads="1" noTextEdit="1"/>
          </p:cNvSpPr>
          <p:nvPr>
            <p:ph type="sldImg"/>
          </p:nvPr>
        </p:nvSpPr>
        <p:spPr>
          <a:xfrm>
            <a:off x="1154113" y="701675"/>
            <a:ext cx="4625975" cy="3468688"/>
          </a:xfrm>
          <a:ln/>
        </p:spPr>
      </p:sp>
      <p:sp>
        <p:nvSpPr>
          <p:cNvPr id="819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r>
              <a:rPr lang="en-US" dirty="0" smtClean="0"/>
              <a:t>A STA shall discard an MPDU with a group address in the Address 1 field if the value in the Address 1 field does not match any value in the dot11GroupAddressesTable and does not match the Broadcast address value.</a:t>
            </a:r>
          </a:p>
          <a:p>
            <a:endParaRPr lang="en-US" dirty="0" smtClean="0"/>
          </a:p>
          <a:p>
            <a:r>
              <a:rPr lang="en-US" dirty="0" smtClean="0"/>
              <a:t>first check FCS</a:t>
            </a:r>
          </a:p>
        </p:txBody>
      </p:sp>
      <p:sp>
        <p:nvSpPr>
          <p:cNvPr id="4" name="Header Placeholder 3"/>
          <p:cNvSpPr>
            <a:spLocks noGrp="1"/>
          </p:cNvSpPr>
          <p:nvPr>
            <p:ph type="hdr" sz="quarter" idx="10"/>
          </p:nvPr>
        </p:nvSpPr>
        <p:spPr/>
        <p:txBody>
          <a:bodyPr/>
          <a:lstStyle/>
          <a:p>
            <a:pPr>
              <a:defRPr/>
            </a:pPr>
            <a:r>
              <a:rPr lang="en-US" smtClean="0"/>
              <a:t>doc.: IEEE 802.11-yy/xxxxr0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65CB0DA-1E5C-42B6-832E-DE221983C1E0}" type="slidenum">
              <a:rPr lang="en-US" smtClean="0"/>
              <a:pPr>
                <a:defRPr/>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r>
              <a:rPr lang="en-US" dirty="0" smtClean="0"/>
              <a:t>A STA shall discard an MPDU with a group address in the Address 1 field if the value in the Address 1 field does not match any value in the dot11GroupAddressesTable and does not match the Broadcast address value.</a:t>
            </a:r>
          </a:p>
          <a:p>
            <a:endParaRPr lang="en-US" dirty="0" smtClean="0"/>
          </a:p>
          <a:p>
            <a:r>
              <a:rPr lang="en-US" dirty="0" smtClean="0"/>
              <a:t>first check FCS</a:t>
            </a:r>
          </a:p>
        </p:txBody>
      </p:sp>
      <p:sp>
        <p:nvSpPr>
          <p:cNvPr id="4" name="Header Placeholder 3"/>
          <p:cNvSpPr>
            <a:spLocks noGrp="1"/>
          </p:cNvSpPr>
          <p:nvPr>
            <p:ph type="hdr" sz="quarter" idx="10"/>
          </p:nvPr>
        </p:nvSpPr>
        <p:spPr/>
        <p:txBody>
          <a:bodyPr/>
          <a:lstStyle/>
          <a:p>
            <a:pPr>
              <a:defRPr/>
            </a:pPr>
            <a:r>
              <a:rPr lang="en-US" smtClean="0"/>
              <a:t>doc.: IEEE 802.11-yy/xxxxr0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65CB0DA-1E5C-42B6-832E-DE221983C1E0}" type="slidenum">
              <a:rPr lang="en-US" smtClean="0"/>
              <a:pPr>
                <a:defRPr/>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FCFBB84D-2431-4B02-932E-D840017E22E6}" type="slidenum">
              <a:rPr lang="en-US"/>
              <a:pPr>
                <a:defRPr/>
              </a:pPr>
              <a:t>‹#›</a:t>
            </a:fld>
            <a:endParaRPr lang="en-US"/>
          </a:p>
        </p:txBody>
      </p:sp>
      <p:sp>
        <p:nvSpPr>
          <p:cNvPr id="7" name="Rectangle 5"/>
          <p:cNvSpPr>
            <a:spLocks noGrp="1" noChangeArrowheads="1"/>
          </p:cNvSpPr>
          <p:nvPr>
            <p:ph type="ftr" sz="quarter" idx="3"/>
          </p:nvPr>
        </p:nvSpPr>
        <p:spPr bwMode="auto">
          <a:xfrm>
            <a:off x="6791201" y="6475413"/>
            <a:ext cx="17527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Young Hoon Kwon, Huawei</a:t>
            </a:r>
            <a:endParaRPr lang="en-US" dirty="0"/>
          </a:p>
        </p:txBody>
      </p:sp>
      <p:sp>
        <p:nvSpPr>
          <p:cNvPr id="9"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 2013</a:t>
            </a:r>
            <a:endParaRPr lang="en-US" dirty="0"/>
          </a:p>
        </p:txBody>
      </p:sp>
    </p:spTree>
    <p:extLst>
      <p:ext uri="{BB962C8B-B14F-4D97-AF65-F5344CB8AC3E}">
        <p14:creationId xmlns="" xmlns:p14="http://schemas.microsoft.com/office/powerpoint/2010/main" val="406426985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4B19E79-AD5D-414B-B396-B6AC72EE7A41}" type="slidenum">
              <a:rPr lang="en-US"/>
              <a:pPr>
                <a:defRPr/>
              </a:pPr>
              <a:t>‹#›</a:t>
            </a:fld>
            <a:endParaRPr lang="en-US"/>
          </a:p>
        </p:txBody>
      </p:sp>
      <p:sp>
        <p:nvSpPr>
          <p:cNvPr id="7" name="Rectangle 5"/>
          <p:cNvSpPr>
            <a:spLocks noGrp="1" noChangeArrowheads="1"/>
          </p:cNvSpPr>
          <p:nvPr>
            <p:ph type="ftr" sz="quarter" idx="3"/>
          </p:nvPr>
        </p:nvSpPr>
        <p:spPr bwMode="auto">
          <a:xfrm>
            <a:off x="6791201" y="6475413"/>
            <a:ext cx="17527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Young Hoon Kwon, Huawei</a:t>
            </a:r>
            <a:endParaRPr lang="en-US" dirty="0"/>
          </a:p>
        </p:txBody>
      </p:sp>
      <p:sp>
        <p:nvSpPr>
          <p:cNvPr id="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 2013</a:t>
            </a:r>
            <a:endParaRPr lang="en-US" dirty="0"/>
          </a:p>
        </p:txBody>
      </p:sp>
    </p:spTree>
    <p:extLst>
      <p:ext uri="{BB962C8B-B14F-4D97-AF65-F5344CB8AC3E}">
        <p14:creationId xmlns="" xmlns:p14="http://schemas.microsoft.com/office/powerpoint/2010/main" val="2898186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265D1AF-7463-4192-A1A8-424FECA6AB14}" type="slidenum">
              <a:rPr lang="en-US"/>
              <a:pPr>
                <a:defRPr/>
              </a:pPr>
              <a:t>‹#›</a:t>
            </a:fld>
            <a:endParaRPr lang="en-US"/>
          </a:p>
        </p:txBody>
      </p:sp>
      <p:sp>
        <p:nvSpPr>
          <p:cNvPr id="7" name="Rectangle 5"/>
          <p:cNvSpPr>
            <a:spLocks noGrp="1" noChangeArrowheads="1"/>
          </p:cNvSpPr>
          <p:nvPr>
            <p:ph type="ftr" sz="quarter" idx="3"/>
          </p:nvPr>
        </p:nvSpPr>
        <p:spPr bwMode="auto">
          <a:xfrm>
            <a:off x="6791201" y="6475413"/>
            <a:ext cx="17527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Young Hoon Kwon, Huawei</a:t>
            </a:r>
            <a:endParaRPr lang="en-US" dirty="0"/>
          </a:p>
        </p:txBody>
      </p:sp>
      <p:sp>
        <p:nvSpPr>
          <p:cNvPr id="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 2013</a:t>
            </a:r>
            <a:endParaRPr lang="en-US" dirty="0"/>
          </a:p>
        </p:txBody>
      </p:sp>
    </p:spTree>
    <p:extLst>
      <p:ext uri="{BB962C8B-B14F-4D97-AF65-F5344CB8AC3E}">
        <p14:creationId xmlns="" xmlns:p14="http://schemas.microsoft.com/office/powerpoint/2010/main" val="2686695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7DF5EDC4-A949-4047-95A8-36AE2F9155A8}" type="slidenum">
              <a:rPr lang="en-US"/>
              <a:pPr>
                <a:defRPr/>
              </a:pPr>
              <a:t>‹#›</a:t>
            </a:fld>
            <a:endParaRPr lang="en-US"/>
          </a:p>
        </p:txBody>
      </p:sp>
      <p:sp>
        <p:nvSpPr>
          <p:cNvPr id="7" name="Rectangle 5"/>
          <p:cNvSpPr>
            <a:spLocks noGrp="1" noChangeArrowheads="1"/>
          </p:cNvSpPr>
          <p:nvPr>
            <p:ph type="ftr" sz="quarter" idx="3"/>
          </p:nvPr>
        </p:nvSpPr>
        <p:spPr bwMode="auto">
          <a:xfrm>
            <a:off x="6791201" y="6475413"/>
            <a:ext cx="17527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Young Hoon Kwon, Huawei</a:t>
            </a:r>
            <a:endParaRPr lang="en-US" dirty="0"/>
          </a:p>
        </p:txBody>
      </p:sp>
      <p:sp>
        <p:nvSpPr>
          <p:cNvPr id="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 2013</a:t>
            </a:r>
            <a:endParaRPr lang="en-US" dirty="0"/>
          </a:p>
        </p:txBody>
      </p:sp>
    </p:spTree>
    <p:extLst>
      <p:ext uri="{BB962C8B-B14F-4D97-AF65-F5344CB8AC3E}">
        <p14:creationId xmlns="" xmlns:p14="http://schemas.microsoft.com/office/powerpoint/2010/main" val="23508259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285B56C-1113-4D3E-AE45-5F0A59200929}" type="slidenum">
              <a:rPr lang="en-US"/>
              <a:pPr>
                <a:defRPr/>
              </a:pPr>
              <a:t>‹#›</a:t>
            </a:fld>
            <a:endParaRPr lang="en-US"/>
          </a:p>
        </p:txBody>
      </p:sp>
      <p:sp>
        <p:nvSpPr>
          <p:cNvPr id="7" name="Rectangle 5"/>
          <p:cNvSpPr>
            <a:spLocks noGrp="1" noChangeArrowheads="1"/>
          </p:cNvSpPr>
          <p:nvPr>
            <p:ph type="ftr" sz="quarter" idx="3"/>
          </p:nvPr>
        </p:nvSpPr>
        <p:spPr bwMode="auto">
          <a:xfrm>
            <a:off x="6791201" y="6475413"/>
            <a:ext cx="17527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Young Hoon Kwon, Huawei</a:t>
            </a:r>
            <a:endParaRPr lang="en-US" dirty="0"/>
          </a:p>
        </p:txBody>
      </p:sp>
      <p:sp>
        <p:nvSpPr>
          <p:cNvPr id="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 2013</a:t>
            </a:r>
            <a:endParaRPr lang="en-US" dirty="0"/>
          </a:p>
        </p:txBody>
      </p:sp>
    </p:spTree>
    <p:extLst>
      <p:ext uri="{BB962C8B-B14F-4D97-AF65-F5344CB8AC3E}">
        <p14:creationId xmlns="" xmlns:p14="http://schemas.microsoft.com/office/powerpoint/2010/main" val="743571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9F24F0A-5BAA-4467-B3CD-FCEB05B4F593}" type="slidenum">
              <a:rPr lang="en-US"/>
              <a:pPr>
                <a:defRPr/>
              </a:pPr>
              <a:t>‹#›</a:t>
            </a:fld>
            <a:endParaRPr lang="en-US"/>
          </a:p>
        </p:txBody>
      </p:sp>
      <p:sp>
        <p:nvSpPr>
          <p:cNvPr id="8" name="Rectangle 5"/>
          <p:cNvSpPr>
            <a:spLocks noGrp="1" noChangeArrowheads="1"/>
          </p:cNvSpPr>
          <p:nvPr>
            <p:ph type="ftr" sz="quarter" idx="3"/>
          </p:nvPr>
        </p:nvSpPr>
        <p:spPr bwMode="auto">
          <a:xfrm>
            <a:off x="6791201" y="6475413"/>
            <a:ext cx="17527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Young Hoon Kwon, Huawei</a:t>
            </a:r>
            <a:endParaRPr lang="en-US" dirty="0"/>
          </a:p>
        </p:txBody>
      </p:sp>
      <p:sp>
        <p:nvSpPr>
          <p:cNvPr id="9" name="Rectangle 4"/>
          <p:cNvSpPr>
            <a:spLocks noGrp="1" noChangeArrowheads="1"/>
          </p:cNvSpPr>
          <p:nvPr>
            <p:ph type="dt" sz="half" idx="13"/>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 2013</a:t>
            </a:r>
            <a:endParaRPr lang="en-US" dirty="0"/>
          </a:p>
        </p:txBody>
      </p:sp>
    </p:spTree>
    <p:extLst>
      <p:ext uri="{BB962C8B-B14F-4D97-AF65-F5344CB8AC3E}">
        <p14:creationId xmlns="" xmlns:p14="http://schemas.microsoft.com/office/powerpoint/2010/main" val="3479996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295B65A9-47B3-4F9D-B425-060FC457EFFE}" type="slidenum">
              <a:rPr lang="en-US"/>
              <a:pPr>
                <a:defRPr/>
              </a:pPr>
              <a:t>‹#›</a:t>
            </a:fld>
            <a:endParaRPr lang="en-US"/>
          </a:p>
        </p:txBody>
      </p:sp>
      <p:sp>
        <p:nvSpPr>
          <p:cNvPr id="10" name="Rectangle 5"/>
          <p:cNvSpPr>
            <a:spLocks noGrp="1" noChangeArrowheads="1"/>
          </p:cNvSpPr>
          <p:nvPr>
            <p:ph type="ftr" sz="quarter" idx="13"/>
          </p:nvPr>
        </p:nvSpPr>
        <p:spPr bwMode="auto">
          <a:xfrm>
            <a:off x="6791201" y="6475413"/>
            <a:ext cx="17527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Young Hoon Kwon, Huawei</a:t>
            </a:r>
            <a:endParaRPr lang="en-US" dirty="0"/>
          </a:p>
        </p:txBody>
      </p:sp>
      <p:sp>
        <p:nvSpPr>
          <p:cNvPr id="11" name="Rectangle 4"/>
          <p:cNvSpPr>
            <a:spLocks noGrp="1" noChangeArrowheads="1"/>
          </p:cNvSpPr>
          <p:nvPr>
            <p:ph type="dt" sz="half" idx="14"/>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 2013</a:t>
            </a:r>
            <a:endParaRPr lang="en-US" dirty="0"/>
          </a:p>
        </p:txBody>
      </p:sp>
    </p:spTree>
    <p:extLst>
      <p:ext uri="{BB962C8B-B14F-4D97-AF65-F5344CB8AC3E}">
        <p14:creationId xmlns="" xmlns:p14="http://schemas.microsoft.com/office/powerpoint/2010/main" val="4138320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F539B813-7F6A-44FB-9D3E-14A423F355B3}" type="slidenum">
              <a:rPr lang="en-US"/>
              <a:pPr>
                <a:defRPr/>
              </a:pPr>
              <a:t>‹#›</a:t>
            </a:fld>
            <a:endParaRPr lang="en-US"/>
          </a:p>
        </p:txBody>
      </p:sp>
      <p:sp>
        <p:nvSpPr>
          <p:cNvPr id="6" name="Footer Placeholder 5"/>
          <p:cNvSpPr>
            <a:spLocks noGrp="1" noChangeArrowheads="1"/>
          </p:cNvSpPr>
          <p:nvPr>
            <p:ph type="ftr" sz="quarter" idx="3"/>
          </p:nvPr>
        </p:nvSpPr>
        <p:spPr bwMode="auto">
          <a:xfrm>
            <a:off x="6791201" y="6475413"/>
            <a:ext cx="17527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Young Hoon Kwon, Huawei</a:t>
            </a:r>
            <a:endParaRPr lang="en-US" dirty="0"/>
          </a:p>
        </p:txBody>
      </p:sp>
      <p:sp>
        <p:nvSpPr>
          <p:cNvPr id="7"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 2013</a:t>
            </a:r>
            <a:endParaRPr lang="en-US" dirty="0"/>
          </a:p>
        </p:txBody>
      </p:sp>
    </p:spTree>
    <p:extLst>
      <p:ext uri="{BB962C8B-B14F-4D97-AF65-F5344CB8AC3E}">
        <p14:creationId xmlns="" xmlns:p14="http://schemas.microsoft.com/office/powerpoint/2010/main" val="3962607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A75CDDBB-15D8-4E2F-807F-9235B578C6B7}" type="slidenum">
              <a:rPr lang="en-US"/>
              <a:pPr>
                <a:defRPr/>
              </a:pPr>
              <a:t>‹#›</a:t>
            </a:fld>
            <a:endParaRPr lang="en-US"/>
          </a:p>
        </p:txBody>
      </p:sp>
      <p:sp>
        <p:nvSpPr>
          <p:cNvPr id="5" name="Rectangle 5"/>
          <p:cNvSpPr>
            <a:spLocks noGrp="1" noChangeArrowheads="1"/>
          </p:cNvSpPr>
          <p:nvPr>
            <p:ph type="ftr" sz="quarter" idx="3"/>
          </p:nvPr>
        </p:nvSpPr>
        <p:spPr bwMode="auto">
          <a:xfrm>
            <a:off x="6791201" y="6475413"/>
            <a:ext cx="17527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Young Hoon Kwon, Huawei</a:t>
            </a:r>
            <a:endParaRPr lang="en-US" dirty="0"/>
          </a:p>
        </p:txBody>
      </p:sp>
      <p:sp>
        <p:nvSpPr>
          <p:cNvPr id="6"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 2013</a:t>
            </a:r>
            <a:endParaRPr lang="en-US" dirty="0"/>
          </a:p>
        </p:txBody>
      </p:sp>
    </p:spTree>
    <p:extLst>
      <p:ext uri="{BB962C8B-B14F-4D97-AF65-F5344CB8AC3E}">
        <p14:creationId xmlns="" xmlns:p14="http://schemas.microsoft.com/office/powerpoint/2010/main" val="628837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CF189E-0CB4-4226-BCBC-AC37523BE8A4}" type="slidenum">
              <a:rPr lang="en-US"/>
              <a:pPr>
                <a:defRPr/>
              </a:pPr>
              <a:t>‹#›</a:t>
            </a:fld>
            <a:endParaRPr lang="en-US"/>
          </a:p>
        </p:txBody>
      </p:sp>
      <p:sp>
        <p:nvSpPr>
          <p:cNvPr id="8" name="Rectangle 5"/>
          <p:cNvSpPr>
            <a:spLocks noGrp="1" noChangeArrowheads="1"/>
          </p:cNvSpPr>
          <p:nvPr>
            <p:ph type="ftr" sz="quarter" idx="3"/>
          </p:nvPr>
        </p:nvSpPr>
        <p:spPr bwMode="auto">
          <a:xfrm>
            <a:off x="6791201" y="6475413"/>
            <a:ext cx="17527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Young Hoon Kwon, Huawei</a:t>
            </a:r>
            <a:endParaRPr lang="en-US" dirty="0"/>
          </a:p>
        </p:txBody>
      </p:sp>
      <p:sp>
        <p:nvSpPr>
          <p:cNvPr id="9" name="Rectangle 4"/>
          <p:cNvSpPr>
            <a:spLocks noGrp="1" noChangeArrowheads="1"/>
          </p:cNvSpPr>
          <p:nvPr>
            <p:ph type="dt" sz="half" idx="13"/>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 2013</a:t>
            </a:r>
            <a:endParaRPr lang="en-US" dirty="0"/>
          </a:p>
        </p:txBody>
      </p:sp>
    </p:spTree>
    <p:extLst>
      <p:ext uri="{BB962C8B-B14F-4D97-AF65-F5344CB8AC3E}">
        <p14:creationId xmlns="" xmlns:p14="http://schemas.microsoft.com/office/powerpoint/2010/main" val="1928461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A1ACBA3-AB0C-45EF-9D0A-C618BFD091ED}" type="slidenum">
              <a:rPr lang="en-US"/>
              <a:pPr>
                <a:defRPr/>
              </a:pPr>
              <a:t>‹#›</a:t>
            </a:fld>
            <a:endParaRPr lang="en-US"/>
          </a:p>
        </p:txBody>
      </p:sp>
      <p:sp>
        <p:nvSpPr>
          <p:cNvPr id="8" name="Rectangle 5"/>
          <p:cNvSpPr>
            <a:spLocks noGrp="1" noChangeArrowheads="1"/>
          </p:cNvSpPr>
          <p:nvPr>
            <p:ph type="ftr" sz="quarter" idx="3"/>
          </p:nvPr>
        </p:nvSpPr>
        <p:spPr bwMode="auto">
          <a:xfrm>
            <a:off x="6791201" y="6475413"/>
            <a:ext cx="17527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Young Hoon Kwon, Huawei</a:t>
            </a:r>
            <a:endParaRPr lang="en-US" dirty="0"/>
          </a:p>
        </p:txBody>
      </p:sp>
      <p:sp>
        <p:nvSpPr>
          <p:cNvPr id="9" name="Rectangle 4"/>
          <p:cNvSpPr>
            <a:spLocks noGrp="1" noChangeArrowheads="1"/>
          </p:cNvSpPr>
          <p:nvPr>
            <p:ph type="dt" sz="half" idx="13"/>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 2013</a:t>
            </a:r>
            <a:endParaRPr lang="en-US" dirty="0"/>
          </a:p>
        </p:txBody>
      </p:sp>
    </p:spTree>
    <p:extLst>
      <p:ext uri="{BB962C8B-B14F-4D97-AF65-F5344CB8AC3E}">
        <p14:creationId xmlns="" xmlns:p14="http://schemas.microsoft.com/office/powerpoint/2010/main" val="3000144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 2013</a:t>
            </a:r>
            <a:endParaRPr lang="en-US" dirty="0"/>
          </a:p>
        </p:txBody>
      </p:sp>
      <p:sp>
        <p:nvSpPr>
          <p:cNvPr id="1029" name="Rectangle 5"/>
          <p:cNvSpPr>
            <a:spLocks noGrp="1" noChangeArrowheads="1"/>
          </p:cNvSpPr>
          <p:nvPr>
            <p:ph type="ftr" sz="quarter" idx="3"/>
          </p:nvPr>
        </p:nvSpPr>
        <p:spPr bwMode="auto">
          <a:xfrm>
            <a:off x="8064628" y="6475413"/>
            <a:ext cx="47929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7111CE71-169A-4D2F-A398-E56E7D645E4D}" type="slidenum">
              <a:rPr lang="en-US"/>
              <a:pPr>
                <a:defRPr/>
              </a:pPr>
              <a:t>‹#›</a:t>
            </a:fld>
            <a:endParaRPr lang="en-US"/>
          </a:p>
        </p:txBody>
      </p:sp>
      <p:sp>
        <p:nvSpPr>
          <p:cNvPr id="1031" name="Rectangle 7"/>
          <p:cNvSpPr>
            <a:spLocks noChangeArrowheads="1"/>
          </p:cNvSpPr>
          <p:nvPr/>
        </p:nvSpPr>
        <p:spPr bwMode="auto">
          <a:xfrm>
            <a:off x="5162490" y="332601"/>
            <a:ext cx="3283015"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800" b="1" dirty="0"/>
              <a:t>doc.: IEEE </a:t>
            </a:r>
            <a:r>
              <a:rPr lang="en-US" sz="1800" b="1" dirty="0" smtClean="0"/>
              <a:t>802.11-13/0328r0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837" r:id="rId1"/>
    <p:sldLayoutId id="2147483838" r:id="rId2"/>
    <p:sldLayoutId id="2147483828" r:id="rId3"/>
    <p:sldLayoutId id="2147483829" r:id="rId4"/>
    <p:sldLayoutId id="2147483830" r:id="rId5"/>
    <p:sldLayoutId id="2147483831" r:id="rId6"/>
    <p:sldLayoutId id="2147483832" r:id="rId7"/>
    <p:sldLayoutId id="2147483833" r:id="rId8"/>
    <p:sldLayoutId id="2147483834" r:id="rId9"/>
    <p:sldLayoutId id="2147483835" r:id="rId10"/>
    <p:sldLayoutId id="2147483836"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2.xml.rels><?xml version="1.0" encoding="UTF-8" standalone="yes"?>
<Relationships xmlns="http://schemas.openxmlformats.org/package/2006/relationships"><Relationship Id="rId3" Type="http://schemas.openxmlformats.org/officeDocument/2006/relationships/oleObject" Target="../embeddings/Microsoft_Office_Word_97_-_2003_Document2.doc"/><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3.xml.rels><?xml version="1.0" encoding="UTF-8" standalone="yes"?>
<Relationships xmlns="http://schemas.openxmlformats.org/package/2006/relationships"><Relationship Id="rId3" Type="http://schemas.openxmlformats.org/officeDocument/2006/relationships/oleObject" Target="../embeddings/Microsoft_Office_Word_97_-_2003_Document3.doc"/><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a:xfrm>
            <a:off x="762000" y="685800"/>
            <a:ext cx="7772400" cy="762000"/>
          </a:xfrm>
          <a:noFill/>
        </p:spPr>
        <p:txBody>
          <a:bodyPr/>
          <a:lstStyle/>
          <a:p>
            <a:r>
              <a:rPr lang="en-US" altLang="zh-CN" dirty="0" smtClean="0">
                <a:latin typeface="Calibri" pitchFamily="34" charset="0"/>
                <a:cs typeface="Calibri" pitchFamily="34" charset="0"/>
              </a:rPr>
              <a:t>Flexible Multicast follow-up</a:t>
            </a:r>
            <a:endParaRPr lang="en-US" dirty="0" smtClean="0">
              <a:latin typeface="Calibri" pitchFamily="34" charset="0"/>
              <a:cs typeface="Calibri" pitchFamily="34" charset="0"/>
            </a:endParaRPr>
          </a:p>
        </p:txBody>
      </p:sp>
      <p:sp>
        <p:nvSpPr>
          <p:cNvPr id="1031" name="Rectangle 6"/>
          <p:cNvSpPr>
            <a:spLocks noGrp="1" noChangeArrowheads="1"/>
          </p:cNvSpPr>
          <p:nvPr>
            <p:ph idx="1"/>
          </p:nvPr>
        </p:nvSpPr>
        <p:spPr>
          <a:xfrm>
            <a:off x="685800" y="1600200"/>
            <a:ext cx="7772400" cy="381000"/>
          </a:xfrm>
          <a:noFill/>
        </p:spPr>
        <p:txBody>
          <a:bodyPr/>
          <a:lstStyle/>
          <a:p>
            <a:pPr algn="ctr">
              <a:buFontTx/>
              <a:buNone/>
            </a:pPr>
            <a:r>
              <a:rPr lang="en-US" sz="2000" dirty="0" smtClean="0"/>
              <a:t>Date:</a:t>
            </a:r>
            <a:r>
              <a:rPr lang="en-US" sz="2000" b="0" dirty="0" smtClean="0"/>
              <a:t> 2013-03-17</a:t>
            </a:r>
          </a:p>
        </p:txBody>
      </p:sp>
      <p:sp>
        <p:nvSpPr>
          <p:cNvPr id="1032" name="Rectangle 12"/>
          <p:cNvSpPr>
            <a:spLocks noChangeArrowheads="1"/>
          </p:cNvSpPr>
          <p:nvPr/>
        </p:nvSpPr>
        <p:spPr bwMode="auto">
          <a:xfrm>
            <a:off x="462665" y="177758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cs typeface="Times New Roman" pitchFamily="18" charset="0"/>
              </a:rPr>
              <a:t>Authors:</a:t>
            </a:r>
            <a:endParaRPr lang="en-US" sz="2000" dirty="0">
              <a:cs typeface="Times New Roman" pitchFamily="18" charset="0"/>
            </a:endParaRPr>
          </a:p>
        </p:txBody>
      </p:sp>
      <p:sp>
        <p:nvSpPr>
          <p:cNvPr id="5" name="Slide Number Placeholder 4"/>
          <p:cNvSpPr>
            <a:spLocks noGrp="1"/>
          </p:cNvSpPr>
          <p:nvPr>
            <p:ph type="sldNum" sz="quarter" idx="12"/>
          </p:nvPr>
        </p:nvSpPr>
        <p:spPr/>
        <p:txBody>
          <a:bodyPr/>
          <a:lstStyle/>
          <a:p>
            <a:pPr>
              <a:defRPr/>
            </a:pPr>
            <a:r>
              <a:rPr lang="en-US" smtClean="0"/>
              <a:t>Slide </a:t>
            </a:r>
            <a:fld id="{7DF5EDC4-A949-4047-95A8-36AE2F9155A8}" type="slidenum">
              <a:rPr lang="en-US" smtClean="0"/>
              <a:pPr>
                <a:defRPr/>
              </a:pPr>
              <a:t>1</a:t>
            </a:fld>
            <a:endParaRPr lang="en-US"/>
          </a:p>
        </p:txBody>
      </p:sp>
      <p:sp>
        <p:nvSpPr>
          <p:cNvPr id="9" name="Rectangle 5"/>
          <p:cNvSpPr>
            <a:spLocks noGrp="1" noChangeArrowheads="1"/>
          </p:cNvSpPr>
          <p:nvPr>
            <p:ph type="ftr" sz="quarter" idx="3"/>
          </p:nvPr>
        </p:nvSpPr>
        <p:spPr bwMode="auto">
          <a:xfrm>
            <a:off x="8064628" y="6475413"/>
            <a:ext cx="47929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Huawei</a:t>
            </a:r>
            <a:endParaRPr lang="en-US" dirty="0"/>
          </a:p>
        </p:txBody>
      </p:sp>
      <p:graphicFrame>
        <p:nvGraphicFramePr>
          <p:cNvPr id="1026" name="Object 2"/>
          <p:cNvGraphicFramePr>
            <a:graphicFrameLocks noChangeAspect="1"/>
          </p:cNvGraphicFramePr>
          <p:nvPr/>
        </p:nvGraphicFramePr>
        <p:xfrm>
          <a:off x="1300163" y="2157413"/>
          <a:ext cx="7300912" cy="4319587"/>
        </p:xfrm>
        <a:graphic>
          <a:graphicData uri="http://schemas.openxmlformats.org/presentationml/2006/ole">
            <p:oleObj spid="_x0000_s1026" name="Document" r:id="rId4" imgW="9589670" imgH="6257060" progId="Word.Document.8">
              <p:embed/>
            </p:oleObj>
          </a:graphicData>
        </a:graphic>
      </p:graphicFrame>
      <p:sp>
        <p:nvSpPr>
          <p:cNvPr id="8" name="Date Placeholder 3"/>
          <p:cNvSpPr>
            <a:spLocks noGrp="1"/>
          </p:cNvSpPr>
          <p:nvPr>
            <p:ph type="dt" sz="half" idx="2"/>
          </p:nvPr>
        </p:nvSpPr>
        <p:spPr>
          <a:xfrm>
            <a:off x="696913" y="332601"/>
            <a:ext cx="1182055" cy="276999"/>
          </a:xfrm>
        </p:spPr>
        <p:txBody>
          <a:bodyPr/>
          <a:lstStyle/>
          <a:p>
            <a:pPr>
              <a:defRPr/>
            </a:pPr>
            <a:r>
              <a:rPr lang="en-US" dirty="0" smtClean="0"/>
              <a:t>March 2013</a:t>
            </a:r>
            <a:endParaRPr lang="en-US" dirty="0"/>
          </a:p>
        </p:txBody>
      </p:sp>
    </p:spTree>
    <p:extLst>
      <p:ext uri="{BB962C8B-B14F-4D97-AF65-F5344CB8AC3E}">
        <p14:creationId xmlns="" xmlns:p14="http://schemas.microsoft.com/office/powerpoint/2010/main" val="8658647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2"/>
          <p:cNvSpPr>
            <a:spLocks noChangeArrowheads="1"/>
          </p:cNvSpPr>
          <p:nvPr/>
        </p:nvSpPr>
        <p:spPr bwMode="auto">
          <a:xfrm>
            <a:off x="683165" y="93267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cs typeface="Times New Roman" pitchFamily="18" charset="0"/>
              </a:rPr>
              <a:t>Authors:</a:t>
            </a:r>
            <a:endParaRPr lang="en-US" sz="2000" dirty="0">
              <a:cs typeface="Times New Roman" pitchFamily="18" charset="0"/>
            </a:endParaRPr>
          </a:p>
        </p:txBody>
      </p:sp>
      <p:sp>
        <p:nvSpPr>
          <p:cNvPr id="3" name="Slide Number Placeholder 2"/>
          <p:cNvSpPr>
            <a:spLocks noGrp="1"/>
          </p:cNvSpPr>
          <p:nvPr>
            <p:ph type="sldNum" sz="quarter" idx="12"/>
          </p:nvPr>
        </p:nvSpPr>
        <p:spPr/>
        <p:txBody>
          <a:bodyPr/>
          <a:lstStyle/>
          <a:p>
            <a:pPr>
              <a:defRPr/>
            </a:pPr>
            <a:r>
              <a:rPr lang="en-US" smtClean="0"/>
              <a:t>Slide </a:t>
            </a:r>
            <a:fld id="{7DF5EDC4-A949-4047-95A8-36AE2F9155A8}" type="slidenum">
              <a:rPr lang="en-US" smtClean="0"/>
              <a:pPr>
                <a:defRPr/>
              </a:pPr>
              <a:t>2</a:t>
            </a:fld>
            <a:endParaRPr lang="en-US"/>
          </a:p>
        </p:txBody>
      </p:sp>
      <p:graphicFrame>
        <p:nvGraphicFramePr>
          <p:cNvPr id="2050" name="Object 2"/>
          <p:cNvGraphicFramePr>
            <a:graphicFrameLocks noChangeAspect="1"/>
          </p:cNvGraphicFramePr>
          <p:nvPr/>
        </p:nvGraphicFramePr>
        <p:xfrm>
          <a:off x="1574800" y="1508900"/>
          <a:ext cx="6880225" cy="4416425"/>
        </p:xfrm>
        <a:graphic>
          <a:graphicData uri="http://schemas.openxmlformats.org/presentationml/2006/ole">
            <p:oleObj spid="_x0000_s2050" name="Document" r:id="rId3" imgW="9488931" imgH="6000803" progId="Word.Document.8">
              <p:embed/>
            </p:oleObj>
          </a:graphicData>
        </a:graphic>
      </p:graphicFrame>
      <p:sp>
        <p:nvSpPr>
          <p:cNvPr id="7" name="Rectangle 5"/>
          <p:cNvSpPr txBox="1">
            <a:spLocks noChangeArrowheads="1"/>
          </p:cNvSpPr>
          <p:nvPr/>
        </p:nvSpPr>
        <p:spPr bwMode="auto">
          <a:xfrm>
            <a:off x="8064628" y="6475413"/>
            <a:ext cx="47929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Huawei</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2"/>
          </p:nvPr>
        </p:nvSpPr>
        <p:spPr>
          <a:xfrm>
            <a:off x="696913" y="332601"/>
            <a:ext cx="1182055" cy="276999"/>
          </a:xfrm>
        </p:spPr>
        <p:txBody>
          <a:bodyPr/>
          <a:lstStyle/>
          <a:p>
            <a:pPr>
              <a:defRPr/>
            </a:pPr>
            <a:r>
              <a:rPr lang="en-US" dirty="0" smtClean="0"/>
              <a:t>March 2013</a:t>
            </a:r>
            <a:endParaRPr lang="en-US" dirty="0"/>
          </a:p>
        </p:txBody>
      </p:sp>
    </p:spTree>
    <p:extLst>
      <p:ext uri="{BB962C8B-B14F-4D97-AF65-F5344CB8AC3E}">
        <p14:creationId xmlns="" xmlns:p14="http://schemas.microsoft.com/office/powerpoint/2010/main" val="33272243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2"/>
          <p:cNvSpPr>
            <a:spLocks noChangeArrowheads="1"/>
          </p:cNvSpPr>
          <p:nvPr/>
        </p:nvSpPr>
        <p:spPr bwMode="auto">
          <a:xfrm>
            <a:off x="683165" y="93267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cs typeface="Times New Roman" pitchFamily="18" charset="0"/>
              </a:rPr>
              <a:t>Authors:</a:t>
            </a:r>
            <a:endParaRPr lang="en-US" sz="2000" dirty="0">
              <a:cs typeface="Times New Roman" pitchFamily="18" charset="0"/>
            </a:endParaRPr>
          </a:p>
        </p:txBody>
      </p:sp>
      <p:sp>
        <p:nvSpPr>
          <p:cNvPr id="3" name="Slide Number Placeholder 2"/>
          <p:cNvSpPr>
            <a:spLocks noGrp="1"/>
          </p:cNvSpPr>
          <p:nvPr>
            <p:ph type="sldNum" sz="quarter" idx="12"/>
          </p:nvPr>
        </p:nvSpPr>
        <p:spPr/>
        <p:txBody>
          <a:bodyPr/>
          <a:lstStyle/>
          <a:p>
            <a:pPr>
              <a:defRPr/>
            </a:pPr>
            <a:r>
              <a:rPr lang="en-US" dirty="0" smtClean="0"/>
              <a:t>Slide </a:t>
            </a:r>
            <a:fld id="{7DF5EDC4-A949-4047-95A8-36AE2F9155A8}" type="slidenum">
              <a:rPr lang="en-US" smtClean="0"/>
              <a:pPr>
                <a:defRPr/>
              </a:pPr>
              <a:t>3</a:t>
            </a:fld>
            <a:endParaRPr lang="en-US" dirty="0"/>
          </a:p>
        </p:txBody>
      </p:sp>
      <p:graphicFrame>
        <p:nvGraphicFramePr>
          <p:cNvPr id="3074" name="Object 2"/>
          <p:cNvGraphicFramePr>
            <a:graphicFrameLocks noChangeAspect="1"/>
          </p:cNvGraphicFramePr>
          <p:nvPr/>
        </p:nvGraphicFramePr>
        <p:xfrm>
          <a:off x="1347577" y="1461393"/>
          <a:ext cx="6796088" cy="5078412"/>
        </p:xfrm>
        <a:graphic>
          <a:graphicData uri="http://schemas.openxmlformats.org/presentationml/2006/ole">
            <p:oleObj spid="_x0000_s3074" name="Document" r:id="rId3" imgW="8817215" imgH="7319879" progId="Word.Document.8">
              <p:embed/>
            </p:oleObj>
          </a:graphicData>
        </a:graphic>
      </p:graphicFrame>
      <p:sp>
        <p:nvSpPr>
          <p:cNvPr id="6" name="Footer Placeholder 5"/>
          <p:cNvSpPr>
            <a:spLocks noGrp="1" noChangeArrowheads="1"/>
          </p:cNvSpPr>
          <p:nvPr>
            <p:ph type="ftr" sz="quarter" idx="3"/>
          </p:nvPr>
        </p:nvSpPr>
        <p:spPr bwMode="auto">
          <a:xfrm>
            <a:off x="8064628" y="6475413"/>
            <a:ext cx="47929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Huawei</a:t>
            </a:r>
            <a:endParaRPr lang="en-US" dirty="0"/>
          </a:p>
        </p:txBody>
      </p:sp>
      <p:sp>
        <p:nvSpPr>
          <p:cNvPr id="7" name="Date Placeholder 3"/>
          <p:cNvSpPr>
            <a:spLocks noGrp="1"/>
          </p:cNvSpPr>
          <p:nvPr>
            <p:ph type="dt" sz="half" idx="2"/>
          </p:nvPr>
        </p:nvSpPr>
        <p:spPr>
          <a:xfrm>
            <a:off x="696913" y="332601"/>
            <a:ext cx="1182055" cy="276999"/>
          </a:xfrm>
        </p:spPr>
        <p:txBody>
          <a:bodyPr/>
          <a:lstStyle/>
          <a:p>
            <a:pPr>
              <a:defRPr/>
            </a:pPr>
            <a:r>
              <a:rPr lang="en-US" dirty="0" smtClean="0"/>
              <a:t>March 2013</a:t>
            </a:r>
            <a:endParaRPr lang="en-US" dirty="0"/>
          </a:p>
        </p:txBody>
      </p:sp>
    </p:spTree>
    <p:extLst>
      <p:ext uri="{BB962C8B-B14F-4D97-AF65-F5344CB8AC3E}">
        <p14:creationId xmlns="" xmlns:p14="http://schemas.microsoft.com/office/powerpoint/2010/main" val="32675963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pPr lvl="0"/>
            <a:r>
              <a:rPr lang="en-US" sz="2200" dirty="0" smtClean="0"/>
              <a:t>In Jan</a:t>
            </a:r>
            <a:r>
              <a:rPr lang="en-US" altLang="zh-CN" sz="2200" dirty="0" smtClean="0"/>
              <a:t>. meeting, the concept of using AID as multicast ID (MID) was approved.</a:t>
            </a:r>
          </a:p>
          <a:p>
            <a:pPr lvl="1"/>
            <a:r>
              <a:rPr lang="en-GB" sz="1800" b="0" dirty="0" smtClean="0"/>
              <a:t>“an AID can indicate a group of STAs”</a:t>
            </a:r>
            <a:endParaRPr lang="en-US" sz="1800" b="0" dirty="0" smtClean="0"/>
          </a:p>
          <a:p>
            <a:endParaRPr lang="en-US" sz="2200" b="0" dirty="0" smtClean="0"/>
          </a:p>
          <a:p>
            <a:r>
              <a:rPr lang="en-US" altLang="zh-CN" sz="2200" dirty="0" smtClean="0"/>
              <a:t>This contribution continues to discuss how to use MID.</a:t>
            </a:r>
          </a:p>
        </p:txBody>
      </p:sp>
      <p:sp>
        <p:nvSpPr>
          <p:cNvPr id="6" name="Date Placeholder 3"/>
          <p:cNvSpPr>
            <a:spLocks noGrp="1"/>
          </p:cNvSpPr>
          <p:nvPr>
            <p:ph type="dt" sz="half" idx="2"/>
          </p:nvPr>
        </p:nvSpPr>
        <p:spPr>
          <a:xfrm>
            <a:off x="696913" y="332601"/>
            <a:ext cx="1182055" cy="276999"/>
          </a:xfrm>
        </p:spPr>
        <p:txBody>
          <a:bodyPr/>
          <a:lstStyle/>
          <a:p>
            <a:pPr>
              <a:defRPr/>
            </a:pPr>
            <a:r>
              <a:rPr lang="en-US" dirty="0" smtClean="0"/>
              <a:t>March 2013</a:t>
            </a:r>
            <a:endParaRPr lang="en-US" dirty="0"/>
          </a:p>
        </p:txBody>
      </p:sp>
      <p:sp>
        <p:nvSpPr>
          <p:cNvPr id="7" name="Footer Placeholder 6"/>
          <p:cNvSpPr>
            <a:spLocks noGrp="1" noChangeArrowheads="1"/>
          </p:cNvSpPr>
          <p:nvPr>
            <p:ph type="ftr" sz="quarter" idx="3"/>
          </p:nvPr>
        </p:nvSpPr>
        <p:spPr bwMode="auto">
          <a:xfrm>
            <a:off x="8064628" y="6475413"/>
            <a:ext cx="47929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Huawei</a:t>
            </a:r>
            <a:endParaRPr lang="en-US" dirty="0"/>
          </a:p>
        </p:txBody>
      </p:sp>
      <p:sp>
        <p:nvSpPr>
          <p:cNvPr id="9" name="Slide Number Placeholder 2"/>
          <p:cNvSpPr>
            <a:spLocks noGrp="1"/>
          </p:cNvSpPr>
          <p:nvPr>
            <p:ph type="sldNum" sz="quarter" idx="12"/>
          </p:nvPr>
        </p:nvSpPr>
        <p:spPr>
          <a:xfrm>
            <a:off x="4344988" y="6475413"/>
            <a:ext cx="530225" cy="182562"/>
          </a:xfrm>
        </p:spPr>
        <p:txBody>
          <a:bodyPr/>
          <a:lstStyle/>
          <a:p>
            <a:pPr>
              <a:defRPr/>
            </a:pPr>
            <a:r>
              <a:rPr lang="en-US" dirty="0" smtClean="0"/>
              <a:t>Slide </a:t>
            </a:r>
            <a:fld id="{7DF5EDC4-A949-4047-95A8-36AE2F9155A8}" type="slidenum">
              <a:rPr lang="en-US" smtClean="0"/>
              <a:pPr>
                <a:defRPr/>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MID Assignment</a:t>
            </a:r>
            <a:endParaRPr lang="en-US" dirty="0"/>
          </a:p>
        </p:txBody>
      </p:sp>
      <p:sp>
        <p:nvSpPr>
          <p:cNvPr id="3" name="Content Placeholder 2"/>
          <p:cNvSpPr>
            <a:spLocks noGrp="1"/>
          </p:cNvSpPr>
          <p:nvPr>
            <p:ph idx="1"/>
          </p:nvPr>
        </p:nvSpPr>
        <p:spPr>
          <a:xfrm>
            <a:off x="381000" y="1828800"/>
            <a:ext cx="8305800" cy="609600"/>
          </a:xfrm>
        </p:spPr>
        <p:txBody>
          <a:bodyPr/>
          <a:lstStyle/>
          <a:p>
            <a:r>
              <a:rPr lang="en-US" sz="2000" dirty="0" smtClean="0"/>
              <a:t>AID Request IE</a:t>
            </a:r>
            <a:r>
              <a:rPr lang="en-US" sz="2000" b="0" dirty="0" smtClean="0"/>
              <a:t> </a:t>
            </a:r>
            <a:r>
              <a:rPr lang="en-US" altLang="zh-CN" sz="2000" b="0" dirty="0" smtClean="0"/>
              <a:t>(blue fields are modification)</a:t>
            </a:r>
            <a:endParaRPr lang="en-US" sz="2000" b="0" dirty="0"/>
          </a:p>
        </p:txBody>
      </p:sp>
      <p:graphicFrame>
        <p:nvGraphicFramePr>
          <p:cNvPr id="6" name="Table 5"/>
          <p:cNvGraphicFramePr>
            <a:graphicFrameLocks noGrp="1"/>
          </p:cNvGraphicFramePr>
          <p:nvPr/>
        </p:nvGraphicFramePr>
        <p:xfrm>
          <a:off x="533402" y="2667000"/>
          <a:ext cx="8458197" cy="1402080"/>
        </p:xfrm>
        <a:graphic>
          <a:graphicData uri="http://schemas.openxmlformats.org/drawingml/2006/table">
            <a:tbl>
              <a:tblPr firstRow="1" bandRow="1">
                <a:tableStyleId>{5C22544A-7EE6-4342-B048-85BDC9FD1C3A}</a:tableStyleId>
              </a:tblPr>
              <a:tblGrid>
                <a:gridCol w="761998"/>
                <a:gridCol w="914400"/>
                <a:gridCol w="762000"/>
                <a:gridCol w="914400"/>
                <a:gridCol w="1752600"/>
                <a:gridCol w="1062037"/>
                <a:gridCol w="1145381"/>
                <a:gridCol w="1145381"/>
              </a:tblGrid>
              <a:tr h="530859">
                <a:tc>
                  <a:txBody>
                    <a:bodyPr/>
                    <a:lstStyle/>
                    <a:p>
                      <a:endParaRPr lang="en-US" sz="1600" b="0" dirty="0">
                        <a:solidFill>
                          <a:schemeClr val="tx1"/>
                        </a:solidFill>
                        <a:latin typeface="Calibri" pitchFamily="34" charset="0"/>
                        <a:cs typeface="Calibri" pitchFamily="34" charset="0"/>
                      </a:endParaRPr>
                    </a:p>
                  </a:txBody>
                  <a:tcPr>
                    <a:noFill/>
                  </a:tcPr>
                </a:tc>
                <a:tc>
                  <a:txBody>
                    <a:bodyPr/>
                    <a:lstStyle/>
                    <a:p>
                      <a:r>
                        <a:rPr lang="en-US" sz="1600" b="0" dirty="0" smtClean="0">
                          <a:solidFill>
                            <a:schemeClr val="tx1"/>
                          </a:solidFill>
                          <a:latin typeface="Calibri" pitchFamily="34" charset="0"/>
                          <a:cs typeface="Calibri" pitchFamily="34" charset="0"/>
                        </a:rPr>
                        <a:t>Element ID</a:t>
                      </a:r>
                      <a:endParaRPr lang="en-US" sz="1600" b="0" dirty="0">
                        <a:solidFill>
                          <a:schemeClr val="tx1"/>
                        </a:solidFill>
                        <a:latin typeface="Calibri" pitchFamily="34" charset="0"/>
                        <a:cs typeface="Calibri" pitchFamily="34" charset="0"/>
                      </a:endParaRPr>
                    </a:p>
                  </a:txBody>
                  <a:tcPr>
                    <a:solidFill>
                      <a:srgbClr val="99CCFF"/>
                    </a:solidFill>
                  </a:tcPr>
                </a:tc>
                <a:tc>
                  <a:txBody>
                    <a:bodyPr/>
                    <a:lstStyle/>
                    <a:p>
                      <a:r>
                        <a:rPr lang="en-US" sz="1600" b="0" dirty="0" smtClean="0">
                          <a:solidFill>
                            <a:schemeClr val="tx1"/>
                          </a:solidFill>
                          <a:latin typeface="Calibri" pitchFamily="34" charset="0"/>
                          <a:cs typeface="Calibri" pitchFamily="34" charset="0"/>
                        </a:rPr>
                        <a:t>Length</a:t>
                      </a:r>
                      <a:endParaRPr lang="en-US" sz="1600" b="0" dirty="0">
                        <a:solidFill>
                          <a:schemeClr val="tx1"/>
                        </a:solidFill>
                        <a:latin typeface="Calibri" pitchFamily="34" charset="0"/>
                        <a:cs typeface="Calibri" pitchFamily="34" charset="0"/>
                      </a:endParaRPr>
                    </a:p>
                  </a:txBody>
                  <a:tcPr>
                    <a:solidFill>
                      <a:srgbClr val="99CCFF"/>
                    </a:solidFill>
                  </a:tcPr>
                </a:tc>
                <a:tc>
                  <a:txBody>
                    <a:bodyPr/>
                    <a:lstStyle/>
                    <a:p>
                      <a:r>
                        <a:rPr lang="en-US" sz="1600" b="0" dirty="0" smtClean="0">
                          <a:solidFill>
                            <a:schemeClr val="tx1"/>
                          </a:solidFill>
                          <a:latin typeface="Calibri" pitchFamily="34" charset="0"/>
                          <a:cs typeface="Calibri" pitchFamily="34" charset="0"/>
                        </a:rPr>
                        <a:t>AID</a:t>
                      </a:r>
                      <a:r>
                        <a:rPr lang="en-US" sz="1600" b="0" baseline="0" dirty="0" smtClean="0">
                          <a:solidFill>
                            <a:schemeClr val="tx1"/>
                          </a:solidFill>
                          <a:latin typeface="Calibri" pitchFamily="34" charset="0"/>
                          <a:cs typeface="Calibri" pitchFamily="34" charset="0"/>
                        </a:rPr>
                        <a:t> Request Mode</a:t>
                      </a:r>
                      <a:endParaRPr lang="en-US" sz="1600" b="0" dirty="0">
                        <a:solidFill>
                          <a:schemeClr val="tx1"/>
                        </a:solidFill>
                        <a:latin typeface="Calibri" pitchFamily="34" charset="0"/>
                        <a:cs typeface="Calibri" pitchFamily="34" charset="0"/>
                      </a:endParaRPr>
                    </a:p>
                  </a:txBody>
                  <a:tcPr>
                    <a:solidFill>
                      <a:srgbClr val="99CCFF"/>
                    </a:solidFill>
                  </a:tcPr>
                </a:tc>
                <a:tc>
                  <a:txBody>
                    <a:bodyPr/>
                    <a:lstStyle/>
                    <a:p>
                      <a:r>
                        <a:rPr lang="en-US" sz="1600" b="0" dirty="0" smtClean="0">
                          <a:solidFill>
                            <a:schemeClr val="tx1"/>
                          </a:solidFill>
                          <a:latin typeface="Calibri" pitchFamily="34" charset="0"/>
                          <a:cs typeface="Calibri" pitchFamily="34" charset="0"/>
                        </a:rPr>
                        <a:t>Wakeup</a:t>
                      </a:r>
                      <a:r>
                        <a:rPr lang="en-US" sz="1600" b="0" baseline="0" dirty="0" smtClean="0">
                          <a:solidFill>
                            <a:schemeClr val="tx1"/>
                          </a:solidFill>
                          <a:latin typeface="Calibri" pitchFamily="34" charset="0"/>
                          <a:cs typeface="Calibri" pitchFamily="34" charset="0"/>
                        </a:rPr>
                        <a:t> Interval/</a:t>
                      </a:r>
                      <a:r>
                        <a:rPr lang="en-US" sz="1600" b="1" dirty="0" smtClean="0">
                          <a:solidFill>
                            <a:srgbClr val="0000FF"/>
                          </a:solidFill>
                          <a:latin typeface="Calibri" pitchFamily="34" charset="0"/>
                          <a:cs typeface="Calibri" pitchFamily="34" charset="0"/>
                        </a:rPr>
                        <a:t>Multicast Listen Interval</a:t>
                      </a:r>
                      <a:r>
                        <a:rPr lang="en-US" sz="1600" b="1" baseline="0" dirty="0" smtClean="0">
                          <a:solidFill>
                            <a:srgbClr val="0000FF"/>
                          </a:solidFill>
                          <a:latin typeface="Calibri" pitchFamily="34" charset="0"/>
                          <a:cs typeface="Calibri" pitchFamily="34" charset="0"/>
                        </a:rPr>
                        <a:t> </a:t>
                      </a:r>
                      <a:r>
                        <a:rPr lang="en-US" sz="1600" b="0" baseline="0" dirty="0" smtClean="0">
                          <a:solidFill>
                            <a:schemeClr val="tx1"/>
                          </a:solidFill>
                          <a:latin typeface="Calibri" pitchFamily="34" charset="0"/>
                          <a:cs typeface="Calibri" pitchFamily="34" charset="0"/>
                        </a:rPr>
                        <a:t> </a:t>
                      </a:r>
                      <a:r>
                        <a:rPr lang="en-US" altLang="zh-CN" sz="1600" b="0" baseline="0" dirty="0" smtClean="0">
                          <a:solidFill>
                            <a:schemeClr val="tx1"/>
                          </a:solidFill>
                          <a:latin typeface="Calibri" pitchFamily="34" charset="0"/>
                          <a:cs typeface="Calibri" pitchFamily="34" charset="0"/>
                        </a:rPr>
                        <a:t>(Optional)</a:t>
                      </a:r>
                      <a:endParaRPr lang="en-US" sz="1600" b="0" dirty="0">
                        <a:solidFill>
                          <a:schemeClr val="tx1"/>
                        </a:solidFill>
                        <a:latin typeface="Calibri" pitchFamily="34" charset="0"/>
                        <a:cs typeface="Calibri" pitchFamily="34" charset="0"/>
                      </a:endParaRPr>
                    </a:p>
                  </a:txBody>
                  <a:tcPr>
                    <a:solidFill>
                      <a:srgbClr val="99CCFF"/>
                    </a:solidFill>
                  </a:tcPr>
                </a:tc>
                <a:tc>
                  <a:txBody>
                    <a:bodyPr/>
                    <a:lstStyle/>
                    <a:p>
                      <a:pPr algn="l"/>
                      <a:r>
                        <a:rPr lang="en-US" sz="1600" b="0" dirty="0" smtClean="0">
                          <a:solidFill>
                            <a:schemeClr val="tx1"/>
                          </a:solidFill>
                          <a:latin typeface="Calibri" pitchFamily="34" charset="0"/>
                          <a:cs typeface="Calibri" pitchFamily="34" charset="0"/>
                        </a:rPr>
                        <a:t>Peer</a:t>
                      </a:r>
                      <a:r>
                        <a:rPr lang="en-US" sz="1600" b="0" baseline="0" dirty="0" smtClean="0">
                          <a:solidFill>
                            <a:schemeClr val="tx1"/>
                          </a:solidFill>
                          <a:latin typeface="Calibri" pitchFamily="34" charset="0"/>
                          <a:cs typeface="Calibri" pitchFamily="34" charset="0"/>
                        </a:rPr>
                        <a:t> STA Address </a:t>
                      </a:r>
                      <a:r>
                        <a:rPr lang="en-US" altLang="zh-CN" sz="1600" b="0" baseline="0" dirty="0" smtClean="0">
                          <a:solidFill>
                            <a:schemeClr val="tx1"/>
                          </a:solidFill>
                          <a:latin typeface="Calibri" pitchFamily="34" charset="0"/>
                          <a:cs typeface="Calibri" pitchFamily="34" charset="0"/>
                        </a:rPr>
                        <a:t>(Optional)</a:t>
                      </a:r>
                      <a:endParaRPr lang="en-US" sz="1600" b="0" dirty="0">
                        <a:solidFill>
                          <a:schemeClr val="tx1"/>
                        </a:solidFill>
                        <a:latin typeface="Calibri" pitchFamily="34" charset="0"/>
                        <a:cs typeface="Calibri" pitchFamily="34" charset="0"/>
                      </a:endParaRPr>
                    </a:p>
                  </a:txBody>
                  <a:tcPr>
                    <a:solidFill>
                      <a:srgbClr val="99CC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dirty="0" smtClean="0">
                          <a:solidFill>
                            <a:schemeClr val="tx1"/>
                          </a:solidFill>
                          <a:latin typeface="Calibri" pitchFamily="34" charset="0"/>
                          <a:cs typeface="Calibri" pitchFamily="34" charset="0"/>
                        </a:rPr>
                        <a:t>Service</a:t>
                      </a:r>
                      <a:r>
                        <a:rPr lang="en-US" sz="1600" b="0" baseline="0" dirty="0" smtClean="0">
                          <a:solidFill>
                            <a:schemeClr val="tx1"/>
                          </a:solidFill>
                          <a:latin typeface="Calibri" pitchFamily="34" charset="0"/>
                          <a:cs typeface="Calibri" pitchFamily="34" charset="0"/>
                        </a:rPr>
                        <a:t> Type </a:t>
                      </a:r>
                      <a:r>
                        <a:rPr lang="en-US" altLang="zh-CN" sz="1600" b="0" baseline="0" dirty="0" smtClean="0">
                          <a:solidFill>
                            <a:schemeClr val="tx1"/>
                          </a:solidFill>
                          <a:latin typeface="Calibri" pitchFamily="34" charset="0"/>
                          <a:cs typeface="Calibri" pitchFamily="34" charset="0"/>
                        </a:rPr>
                        <a:t>(Optional)</a:t>
                      </a:r>
                      <a:endParaRPr lang="en-US" sz="1600" b="0" dirty="0" smtClean="0">
                        <a:solidFill>
                          <a:schemeClr val="tx1"/>
                        </a:solidFill>
                        <a:latin typeface="Calibri" pitchFamily="34" charset="0"/>
                        <a:cs typeface="Calibri" pitchFamily="34" charset="0"/>
                      </a:endParaRPr>
                    </a:p>
                  </a:txBody>
                  <a:tcPr>
                    <a:solidFill>
                      <a:srgbClr val="99CC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solidFill>
                            <a:srgbClr val="0000FF"/>
                          </a:solidFill>
                          <a:latin typeface="Calibri" pitchFamily="34" charset="0"/>
                          <a:cs typeface="Calibri" pitchFamily="34" charset="0"/>
                        </a:rPr>
                        <a:t>Group Address </a:t>
                      </a:r>
                      <a:r>
                        <a:rPr lang="en-US" altLang="zh-CN" sz="1600" b="1" dirty="0" smtClean="0">
                          <a:solidFill>
                            <a:srgbClr val="0000FF"/>
                          </a:solidFill>
                          <a:latin typeface="Calibri" pitchFamily="34" charset="0"/>
                          <a:cs typeface="Calibri" pitchFamily="34" charset="0"/>
                        </a:rPr>
                        <a:t>(Optional)</a:t>
                      </a:r>
                      <a:endParaRPr lang="en-US" sz="1600" b="1" dirty="0" smtClean="0">
                        <a:solidFill>
                          <a:srgbClr val="0000FF"/>
                        </a:solidFill>
                        <a:latin typeface="Calibri" pitchFamily="34" charset="0"/>
                        <a:cs typeface="Calibri" pitchFamily="34" charset="0"/>
                      </a:endParaRPr>
                    </a:p>
                  </a:txBody>
                  <a:tcPr>
                    <a:solidFill>
                      <a:srgbClr val="99CCFF"/>
                    </a:solidFill>
                  </a:tcPr>
                </a:tc>
              </a:tr>
              <a:tr h="307340">
                <a:tc>
                  <a:txBody>
                    <a:bodyPr/>
                    <a:lstStyle/>
                    <a:p>
                      <a:pPr algn="ctr"/>
                      <a:r>
                        <a:rPr lang="en-US" sz="1600" dirty="0" smtClean="0">
                          <a:latin typeface="Calibri" pitchFamily="34" charset="0"/>
                          <a:cs typeface="Calibri" pitchFamily="34" charset="0"/>
                        </a:rPr>
                        <a:t>Octets</a:t>
                      </a:r>
                      <a:r>
                        <a:rPr lang="en-US" altLang="zh-CN" sz="1600" dirty="0" smtClean="0">
                          <a:latin typeface="Calibri" pitchFamily="34" charset="0"/>
                          <a:cs typeface="Calibri" pitchFamily="34" charset="0"/>
                        </a:rPr>
                        <a:t>:</a:t>
                      </a:r>
                      <a:endParaRPr lang="en-US" sz="1600" dirty="0">
                        <a:latin typeface="Calibri" pitchFamily="34" charset="0"/>
                        <a:cs typeface="Calibri" pitchFamily="34" charset="0"/>
                      </a:endParaRPr>
                    </a:p>
                  </a:txBody>
                  <a:tcPr>
                    <a:noFill/>
                  </a:tcPr>
                </a:tc>
                <a:tc>
                  <a:txBody>
                    <a:bodyPr/>
                    <a:lstStyle/>
                    <a:p>
                      <a:pPr algn="ctr"/>
                      <a:r>
                        <a:rPr lang="en-US" sz="1600" dirty="0" smtClean="0">
                          <a:latin typeface="Calibri" pitchFamily="34" charset="0"/>
                          <a:cs typeface="Calibri" pitchFamily="34" charset="0"/>
                        </a:rPr>
                        <a:t>1</a:t>
                      </a:r>
                      <a:endParaRPr lang="en-US" sz="1600" dirty="0">
                        <a:latin typeface="Calibri" pitchFamily="34" charset="0"/>
                        <a:cs typeface="Calibri" pitchFamily="34" charset="0"/>
                      </a:endParaRPr>
                    </a:p>
                  </a:txBody>
                  <a:tcPr>
                    <a:noFill/>
                  </a:tcPr>
                </a:tc>
                <a:tc>
                  <a:txBody>
                    <a:bodyPr/>
                    <a:lstStyle/>
                    <a:p>
                      <a:pPr algn="ctr"/>
                      <a:r>
                        <a:rPr lang="en-US" sz="1600" dirty="0" smtClean="0">
                          <a:latin typeface="Calibri" pitchFamily="34" charset="0"/>
                          <a:cs typeface="Calibri" pitchFamily="34" charset="0"/>
                        </a:rPr>
                        <a:t>1</a:t>
                      </a:r>
                      <a:endParaRPr lang="en-US" sz="1600" dirty="0">
                        <a:latin typeface="Calibri" pitchFamily="34" charset="0"/>
                        <a:cs typeface="Calibri" pitchFamily="34" charset="0"/>
                      </a:endParaRPr>
                    </a:p>
                  </a:txBody>
                  <a:tcPr>
                    <a:noFill/>
                  </a:tcPr>
                </a:tc>
                <a:tc>
                  <a:txBody>
                    <a:bodyPr/>
                    <a:lstStyle/>
                    <a:p>
                      <a:pPr algn="ctr"/>
                      <a:r>
                        <a:rPr lang="en-US" sz="1600" dirty="0" smtClean="0">
                          <a:latin typeface="Calibri" pitchFamily="34" charset="0"/>
                          <a:cs typeface="Calibri" pitchFamily="34" charset="0"/>
                        </a:rPr>
                        <a:t>1</a:t>
                      </a:r>
                      <a:endParaRPr lang="en-US" sz="1600" dirty="0">
                        <a:latin typeface="Calibri" pitchFamily="34" charset="0"/>
                        <a:cs typeface="Calibri" pitchFamily="34" charset="0"/>
                      </a:endParaRPr>
                    </a:p>
                  </a:txBody>
                  <a:tcPr>
                    <a:noFill/>
                  </a:tcPr>
                </a:tc>
                <a:tc>
                  <a:txBody>
                    <a:bodyPr/>
                    <a:lstStyle/>
                    <a:p>
                      <a:pPr algn="ctr"/>
                      <a:r>
                        <a:rPr lang="en-US" sz="1600" dirty="0" smtClean="0">
                          <a:latin typeface="Calibri" pitchFamily="34" charset="0"/>
                          <a:cs typeface="Calibri" pitchFamily="34" charset="0"/>
                        </a:rPr>
                        <a:t>0 or 2</a:t>
                      </a:r>
                      <a:endParaRPr lang="en-US" sz="1600" dirty="0">
                        <a:latin typeface="Calibri" pitchFamily="34" charset="0"/>
                        <a:cs typeface="Calibri" pitchFamily="34" charset="0"/>
                      </a:endParaRPr>
                    </a:p>
                  </a:txBody>
                  <a:tcPr>
                    <a:noFill/>
                  </a:tcPr>
                </a:tc>
                <a:tc>
                  <a:txBody>
                    <a:bodyPr/>
                    <a:lstStyle/>
                    <a:p>
                      <a:pPr algn="ctr"/>
                      <a:r>
                        <a:rPr lang="en-US" sz="1600" dirty="0" smtClean="0">
                          <a:latin typeface="Calibri" pitchFamily="34" charset="0"/>
                          <a:cs typeface="Calibri" pitchFamily="34" charset="0"/>
                        </a:rPr>
                        <a:t>0 or 6</a:t>
                      </a:r>
                      <a:endParaRPr lang="en-US" sz="1600" dirty="0">
                        <a:latin typeface="Calibri" pitchFamily="34" charset="0"/>
                        <a:cs typeface="Calibri" pitchFamily="34" charset="0"/>
                      </a:endParaRPr>
                    </a:p>
                  </a:txBody>
                  <a:tcPr>
                    <a:noFill/>
                  </a:tcPr>
                </a:tc>
                <a:tc>
                  <a:txBody>
                    <a:bodyPr/>
                    <a:lstStyle/>
                    <a:p>
                      <a:pPr algn="ctr"/>
                      <a:r>
                        <a:rPr lang="en-US" sz="1600" dirty="0" smtClean="0">
                          <a:latin typeface="Calibri" pitchFamily="34" charset="0"/>
                          <a:cs typeface="Calibri" pitchFamily="34" charset="0"/>
                        </a:rPr>
                        <a:t>0 or 1</a:t>
                      </a:r>
                      <a:endParaRPr lang="en-US" sz="1600" dirty="0">
                        <a:latin typeface="Calibri" pitchFamily="34" charset="0"/>
                        <a:cs typeface="Calibri" pitchFamily="34" charset="0"/>
                      </a:endParaRPr>
                    </a:p>
                  </a:txBody>
                  <a:tcPr>
                    <a:noFill/>
                  </a:tcPr>
                </a:tc>
                <a:tc>
                  <a:txBody>
                    <a:bodyPr/>
                    <a:lstStyle/>
                    <a:p>
                      <a:pPr algn="ctr"/>
                      <a:r>
                        <a:rPr lang="en-US" sz="1600" dirty="0" smtClean="0">
                          <a:latin typeface="Calibri" pitchFamily="34" charset="0"/>
                          <a:cs typeface="Calibri" pitchFamily="34" charset="0"/>
                        </a:rPr>
                        <a:t>0 or 6</a:t>
                      </a:r>
                      <a:endParaRPr lang="en-US" sz="1600" dirty="0">
                        <a:latin typeface="Calibri" pitchFamily="34" charset="0"/>
                        <a:cs typeface="Calibri" pitchFamily="34" charset="0"/>
                      </a:endParaRPr>
                    </a:p>
                  </a:txBody>
                  <a:tcPr>
                    <a:noFill/>
                  </a:tcPr>
                </a:tc>
              </a:tr>
            </a:tbl>
          </a:graphicData>
        </a:graphic>
      </p:graphicFrame>
      <p:graphicFrame>
        <p:nvGraphicFramePr>
          <p:cNvPr id="7" name="Table 6"/>
          <p:cNvGraphicFramePr>
            <a:graphicFrameLocks noGrp="1"/>
          </p:cNvGraphicFramePr>
          <p:nvPr/>
        </p:nvGraphicFramePr>
        <p:xfrm>
          <a:off x="228600" y="4648200"/>
          <a:ext cx="8153400" cy="1158240"/>
        </p:xfrm>
        <a:graphic>
          <a:graphicData uri="http://schemas.openxmlformats.org/drawingml/2006/table">
            <a:tbl>
              <a:tblPr firstRow="1" bandRow="1">
                <a:tableStyleId>{5C22544A-7EE6-4342-B048-85BDC9FD1C3A}</a:tableStyleId>
              </a:tblPr>
              <a:tblGrid>
                <a:gridCol w="533400"/>
                <a:gridCol w="914400"/>
                <a:gridCol w="914400"/>
                <a:gridCol w="838200"/>
                <a:gridCol w="914400"/>
                <a:gridCol w="762000"/>
                <a:gridCol w="914400"/>
                <a:gridCol w="1219200"/>
                <a:gridCol w="1143000"/>
              </a:tblGrid>
              <a:tr h="530859">
                <a:tc>
                  <a:txBody>
                    <a:bodyPr/>
                    <a:lstStyle/>
                    <a:p>
                      <a:endParaRPr lang="en-US" sz="1600" b="0" dirty="0">
                        <a:solidFill>
                          <a:schemeClr val="tx1"/>
                        </a:solidFill>
                        <a:latin typeface="Calibri" pitchFamily="34" charset="0"/>
                        <a:cs typeface="Calibri" pitchFamily="34" charset="0"/>
                      </a:endParaRPr>
                    </a:p>
                  </a:txBody>
                  <a:tcPr>
                    <a:noFill/>
                  </a:tcPr>
                </a:tc>
                <a:tc>
                  <a:txBody>
                    <a:bodyPr/>
                    <a:lstStyle/>
                    <a:p>
                      <a:r>
                        <a:rPr lang="en-US" sz="1600" b="0" dirty="0" smtClean="0">
                          <a:solidFill>
                            <a:schemeClr val="tx1"/>
                          </a:solidFill>
                          <a:latin typeface="Calibri" pitchFamily="34" charset="0"/>
                          <a:cs typeface="Calibri" pitchFamily="34" charset="0"/>
                        </a:rPr>
                        <a:t>Wakeup</a:t>
                      </a:r>
                      <a:r>
                        <a:rPr lang="en-US" sz="1600" b="0" baseline="0" dirty="0" smtClean="0">
                          <a:solidFill>
                            <a:schemeClr val="tx1"/>
                          </a:solidFill>
                          <a:latin typeface="Calibri" pitchFamily="34" charset="0"/>
                          <a:cs typeface="Calibri" pitchFamily="34" charset="0"/>
                        </a:rPr>
                        <a:t> Interval Present</a:t>
                      </a:r>
                      <a:endParaRPr lang="en-US" sz="1600" b="0" dirty="0">
                        <a:solidFill>
                          <a:schemeClr val="tx1"/>
                        </a:solidFill>
                        <a:latin typeface="Calibri" pitchFamily="34" charset="0"/>
                        <a:cs typeface="Calibri" pitchFamily="34" charset="0"/>
                      </a:endParaRPr>
                    </a:p>
                  </a:txBody>
                  <a:tcPr>
                    <a:solidFill>
                      <a:srgbClr val="99CCFF"/>
                    </a:solidFill>
                  </a:tcPr>
                </a:tc>
                <a:tc>
                  <a:txBody>
                    <a:bodyPr/>
                    <a:lstStyle/>
                    <a:p>
                      <a:r>
                        <a:rPr lang="en-US" sz="1600" b="0" dirty="0" smtClean="0">
                          <a:solidFill>
                            <a:schemeClr val="tx1"/>
                          </a:solidFill>
                          <a:latin typeface="Calibri" pitchFamily="34" charset="0"/>
                          <a:cs typeface="Calibri" pitchFamily="34" charset="0"/>
                        </a:rPr>
                        <a:t>Peer</a:t>
                      </a:r>
                      <a:r>
                        <a:rPr lang="en-US" sz="1600" b="0" baseline="0" dirty="0" smtClean="0">
                          <a:solidFill>
                            <a:schemeClr val="tx1"/>
                          </a:solidFill>
                          <a:latin typeface="Calibri" pitchFamily="34" charset="0"/>
                          <a:cs typeface="Calibri" pitchFamily="34" charset="0"/>
                        </a:rPr>
                        <a:t> STA Address Present</a:t>
                      </a:r>
                      <a:endParaRPr lang="en-US" sz="1600" b="0" dirty="0">
                        <a:solidFill>
                          <a:schemeClr val="tx1"/>
                        </a:solidFill>
                        <a:latin typeface="Calibri" pitchFamily="34" charset="0"/>
                        <a:cs typeface="Calibri" pitchFamily="34" charset="0"/>
                      </a:endParaRPr>
                    </a:p>
                  </a:txBody>
                  <a:tcPr>
                    <a:solidFill>
                      <a:srgbClr val="99CCFF"/>
                    </a:solidFill>
                  </a:tcPr>
                </a:tc>
                <a:tc>
                  <a:txBody>
                    <a:bodyPr/>
                    <a:lstStyle/>
                    <a:p>
                      <a:r>
                        <a:rPr lang="en-US" sz="1600" b="0" dirty="0" smtClean="0">
                          <a:solidFill>
                            <a:schemeClr val="tx1"/>
                          </a:solidFill>
                          <a:latin typeface="Calibri" pitchFamily="34" charset="0"/>
                          <a:cs typeface="Calibri" pitchFamily="34" charset="0"/>
                        </a:rPr>
                        <a:t>Service</a:t>
                      </a:r>
                      <a:r>
                        <a:rPr lang="en-US" sz="1600" b="0" baseline="0" dirty="0" smtClean="0">
                          <a:solidFill>
                            <a:schemeClr val="tx1"/>
                          </a:solidFill>
                          <a:latin typeface="Calibri" pitchFamily="34" charset="0"/>
                          <a:cs typeface="Calibri" pitchFamily="34" charset="0"/>
                        </a:rPr>
                        <a:t> Type Present</a:t>
                      </a:r>
                      <a:endParaRPr lang="en-US" sz="1600" b="0" dirty="0">
                        <a:solidFill>
                          <a:schemeClr val="tx1"/>
                        </a:solidFill>
                        <a:latin typeface="Calibri" pitchFamily="34" charset="0"/>
                        <a:cs typeface="Calibri" pitchFamily="34" charset="0"/>
                      </a:endParaRPr>
                    </a:p>
                  </a:txBody>
                  <a:tcPr>
                    <a:solidFill>
                      <a:srgbClr val="99CCFF"/>
                    </a:solidFill>
                  </a:tcPr>
                </a:tc>
                <a:tc>
                  <a:txBody>
                    <a:bodyPr/>
                    <a:lstStyle/>
                    <a:p>
                      <a:r>
                        <a:rPr lang="en-US" sz="1600" b="0" dirty="0" smtClean="0">
                          <a:solidFill>
                            <a:schemeClr val="tx1"/>
                          </a:solidFill>
                          <a:latin typeface="Calibri" pitchFamily="34" charset="0"/>
                          <a:cs typeface="Calibri" pitchFamily="34" charset="0"/>
                        </a:rPr>
                        <a:t>Non</a:t>
                      </a:r>
                      <a:r>
                        <a:rPr lang="en-US" altLang="zh-CN" sz="1600" b="0" dirty="0" smtClean="0">
                          <a:solidFill>
                            <a:schemeClr val="tx1"/>
                          </a:solidFill>
                          <a:latin typeface="Calibri" pitchFamily="34" charset="0"/>
                          <a:cs typeface="Calibri" pitchFamily="34" charset="0"/>
                        </a:rPr>
                        <a:t>-TIM</a:t>
                      </a:r>
                      <a:r>
                        <a:rPr lang="en-US" altLang="zh-CN" sz="1600" b="0" baseline="0" dirty="0" smtClean="0">
                          <a:solidFill>
                            <a:schemeClr val="tx1"/>
                          </a:solidFill>
                          <a:latin typeface="Calibri" pitchFamily="34" charset="0"/>
                          <a:cs typeface="Calibri" pitchFamily="34" charset="0"/>
                        </a:rPr>
                        <a:t> Mode Switch</a:t>
                      </a:r>
                      <a:endParaRPr lang="en-US" sz="1600" b="0" dirty="0">
                        <a:solidFill>
                          <a:schemeClr val="tx1"/>
                        </a:solidFill>
                        <a:latin typeface="Calibri" pitchFamily="34" charset="0"/>
                        <a:cs typeface="Calibri" pitchFamily="34" charset="0"/>
                      </a:endParaRPr>
                    </a:p>
                  </a:txBody>
                  <a:tcPr>
                    <a:solidFill>
                      <a:srgbClr val="99CCFF"/>
                    </a:solidFill>
                  </a:tcPr>
                </a:tc>
                <a:tc>
                  <a:txBody>
                    <a:bodyPr/>
                    <a:lstStyle/>
                    <a:p>
                      <a:pPr algn="l"/>
                      <a:r>
                        <a:rPr lang="en-US" sz="1600" b="0" dirty="0" smtClean="0">
                          <a:solidFill>
                            <a:schemeClr val="tx1"/>
                          </a:solidFill>
                          <a:latin typeface="Calibri" pitchFamily="34" charset="0"/>
                          <a:cs typeface="Calibri" pitchFamily="34" charset="0"/>
                        </a:rPr>
                        <a:t>TIM</a:t>
                      </a:r>
                      <a:r>
                        <a:rPr lang="en-US" sz="1600" b="0" baseline="0" dirty="0" smtClean="0">
                          <a:solidFill>
                            <a:schemeClr val="tx1"/>
                          </a:solidFill>
                          <a:latin typeface="Calibri" pitchFamily="34" charset="0"/>
                          <a:cs typeface="Calibri" pitchFamily="34" charset="0"/>
                        </a:rPr>
                        <a:t> Mode Switch</a:t>
                      </a:r>
                      <a:endParaRPr lang="en-US" sz="1600" b="0" dirty="0">
                        <a:solidFill>
                          <a:schemeClr val="tx1"/>
                        </a:solidFill>
                        <a:latin typeface="Calibri" pitchFamily="34" charset="0"/>
                        <a:cs typeface="Calibri" pitchFamily="34" charset="0"/>
                      </a:endParaRPr>
                    </a:p>
                  </a:txBody>
                  <a:tcPr>
                    <a:solidFill>
                      <a:srgbClr val="99CC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solidFill>
                            <a:srgbClr val="0000FF"/>
                          </a:solidFill>
                          <a:latin typeface="Calibri" pitchFamily="34" charset="0"/>
                          <a:cs typeface="Calibri" pitchFamily="34" charset="0"/>
                        </a:rPr>
                        <a:t>Group</a:t>
                      </a:r>
                      <a:r>
                        <a:rPr lang="en-US" sz="1600" b="1" baseline="0" dirty="0" smtClean="0">
                          <a:solidFill>
                            <a:srgbClr val="0000FF"/>
                          </a:solidFill>
                          <a:latin typeface="Calibri" pitchFamily="34" charset="0"/>
                          <a:cs typeface="Calibri" pitchFamily="34" charset="0"/>
                        </a:rPr>
                        <a:t> Address Present</a:t>
                      </a:r>
                      <a:endParaRPr lang="en-US" sz="1600" b="1" dirty="0" smtClean="0">
                        <a:solidFill>
                          <a:srgbClr val="0000FF"/>
                        </a:solidFill>
                        <a:latin typeface="Calibri" pitchFamily="34" charset="0"/>
                        <a:cs typeface="Calibri" pitchFamily="34" charset="0"/>
                      </a:endParaRPr>
                    </a:p>
                  </a:txBody>
                  <a:tcPr>
                    <a:solidFill>
                      <a:srgbClr val="99CC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dirty="0" smtClean="0">
                          <a:solidFill>
                            <a:schemeClr val="tx1"/>
                          </a:solidFill>
                          <a:latin typeface="Calibri" pitchFamily="34" charset="0"/>
                          <a:cs typeface="Calibri" pitchFamily="34" charset="0"/>
                        </a:rPr>
                        <a:t>Reserved</a:t>
                      </a:r>
                    </a:p>
                  </a:txBody>
                  <a:tcPr>
                    <a:solidFill>
                      <a:srgbClr val="99CC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dirty="0" smtClean="0">
                          <a:solidFill>
                            <a:schemeClr val="tx1"/>
                          </a:solidFill>
                          <a:latin typeface="Calibri" pitchFamily="34" charset="0"/>
                          <a:cs typeface="Calibri" pitchFamily="34" charset="0"/>
                        </a:rPr>
                        <a:t>Reserved</a:t>
                      </a:r>
                    </a:p>
                  </a:txBody>
                  <a:tcPr>
                    <a:solidFill>
                      <a:srgbClr val="99CCFF"/>
                    </a:solidFill>
                  </a:tcPr>
                </a:tc>
              </a:tr>
              <a:tr h="307340">
                <a:tc>
                  <a:txBody>
                    <a:bodyPr/>
                    <a:lstStyle/>
                    <a:p>
                      <a:pPr algn="ctr"/>
                      <a:r>
                        <a:rPr lang="en-US" sz="1600" dirty="0" smtClean="0">
                          <a:latin typeface="Calibri" pitchFamily="34" charset="0"/>
                          <a:cs typeface="Calibri" pitchFamily="34" charset="0"/>
                        </a:rPr>
                        <a:t>Bits</a:t>
                      </a:r>
                      <a:r>
                        <a:rPr lang="en-US" altLang="zh-CN" sz="1600" dirty="0" smtClean="0">
                          <a:latin typeface="Calibri" pitchFamily="34" charset="0"/>
                          <a:cs typeface="Calibri" pitchFamily="34" charset="0"/>
                        </a:rPr>
                        <a:t>:</a:t>
                      </a:r>
                      <a:endParaRPr lang="en-US" sz="1600" dirty="0">
                        <a:latin typeface="Calibri" pitchFamily="34" charset="0"/>
                        <a:cs typeface="Calibri" pitchFamily="34" charset="0"/>
                      </a:endParaRPr>
                    </a:p>
                  </a:txBody>
                  <a:tcPr>
                    <a:noFill/>
                  </a:tcPr>
                </a:tc>
                <a:tc>
                  <a:txBody>
                    <a:bodyPr/>
                    <a:lstStyle/>
                    <a:p>
                      <a:pPr algn="ctr"/>
                      <a:r>
                        <a:rPr lang="en-US" sz="1600" dirty="0" smtClean="0">
                          <a:latin typeface="Calibri" pitchFamily="34" charset="0"/>
                          <a:cs typeface="Calibri" pitchFamily="34" charset="0"/>
                        </a:rPr>
                        <a:t>B0</a:t>
                      </a:r>
                      <a:endParaRPr lang="en-US" sz="1600" dirty="0">
                        <a:latin typeface="Calibri" pitchFamily="34" charset="0"/>
                        <a:cs typeface="Calibri" pitchFamily="34" charset="0"/>
                      </a:endParaRPr>
                    </a:p>
                  </a:txBody>
                  <a:tcPr>
                    <a:noFill/>
                  </a:tcPr>
                </a:tc>
                <a:tc>
                  <a:txBody>
                    <a:bodyPr/>
                    <a:lstStyle/>
                    <a:p>
                      <a:pPr algn="ctr"/>
                      <a:r>
                        <a:rPr lang="en-US" sz="1600" dirty="0" smtClean="0">
                          <a:latin typeface="Calibri" pitchFamily="34" charset="0"/>
                          <a:cs typeface="Calibri" pitchFamily="34" charset="0"/>
                        </a:rPr>
                        <a:t>B1</a:t>
                      </a:r>
                      <a:endParaRPr lang="en-US" sz="1600" dirty="0">
                        <a:latin typeface="Calibri" pitchFamily="34" charset="0"/>
                        <a:cs typeface="Calibri" pitchFamily="34" charset="0"/>
                      </a:endParaRPr>
                    </a:p>
                  </a:txBody>
                  <a:tcPr>
                    <a:noFill/>
                  </a:tcPr>
                </a:tc>
                <a:tc>
                  <a:txBody>
                    <a:bodyPr/>
                    <a:lstStyle/>
                    <a:p>
                      <a:pPr algn="ctr"/>
                      <a:r>
                        <a:rPr lang="en-US" sz="1600" dirty="0" smtClean="0">
                          <a:latin typeface="Calibri" pitchFamily="34" charset="0"/>
                          <a:cs typeface="Calibri" pitchFamily="34" charset="0"/>
                        </a:rPr>
                        <a:t>B2</a:t>
                      </a:r>
                      <a:endParaRPr lang="en-US" sz="1600" dirty="0">
                        <a:latin typeface="Calibri" pitchFamily="34" charset="0"/>
                        <a:cs typeface="Calibri" pitchFamily="34" charset="0"/>
                      </a:endParaRPr>
                    </a:p>
                  </a:txBody>
                  <a:tcPr>
                    <a:noFill/>
                  </a:tcPr>
                </a:tc>
                <a:tc>
                  <a:txBody>
                    <a:bodyPr/>
                    <a:lstStyle/>
                    <a:p>
                      <a:pPr algn="ctr"/>
                      <a:r>
                        <a:rPr lang="en-US" sz="1600" dirty="0" smtClean="0">
                          <a:latin typeface="Calibri" pitchFamily="34" charset="0"/>
                          <a:cs typeface="Calibri" pitchFamily="34" charset="0"/>
                        </a:rPr>
                        <a:t>B3</a:t>
                      </a:r>
                      <a:endParaRPr lang="en-US" sz="1600" dirty="0">
                        <a:latin typeface="Calibri" pitchFamily="34" charset="0"/>
                        <a:cs typeface="Calibri" pitchFamily="34" charset="0"/>
                      </a:endParaRPr>
                    </a:p>
                  </a:txBody>
                  <a:tcPr>
                    <a:noFill/>
                  </a:tcPr>
                </a:tc>
                <a:tc>
                  <a:txBody>
                    <a:bodyPr/>
                    <a:lstStyle/>
                    <a:p>
                      <a:pPr algn="ctr"/>
                      <a:r>
                        <a:rPr lang="en-US" sz="1600" dirty="0" smtClean="0">
                          <a:latin typeface="Calibri" pitchFamily="34" charset="0"/>
                          <a:cs typeface="Calibri" pitchFamily="34" charset="0"/>
                        </a:rPr>
                        <a:t>B4</a:t>
                      </a:r>
                      <a:endParaRPr lang="en-US" sz="1600" dirty="0">
                        <a:latin typeface="Calibri" pitchFamily="34" charset="0"/>
                        <a:cs typeface="Calibri" pitchFamily="34" charset="0"/>
                      </a:endParaRPr>
                    </a:p>
                  </a:txBody>
                  <a:tcPr>
                    <a:noFill/>
                  </a:tcPr>
                </a:tc>
                <a:tc>
                  <a:txBody>
                    <a:bodyPr/>
                    <a:lstStyle/>
                    <a:p>
                      <a:pPr algn="ctr"/>
                      <a:r>
                        <a:rPr lang="en-US" sz="1600" dirty="0" smtClean="0">
                          <a:latin typeface="Calibri" pitchFamily="34" charset="0"/>
                          <a:cs typeface="Calibri" pitchFamily="34" charset="0"/>
                        </a:rPr>
                        <a:t>B5</a:t>
                      </a:r>
                      <a:endParaRPr lang="en-US" sz="1600" dirty="0">
                        <a:latin typeface="Calibri" pitchFamily="34" charset="0"/>
                        <a:cs typeface="Calibri" pitchFamily="34" charset="0"/>
                      </a:endParaRPr>
                    </a:p>
                  </a:txBody>
                  <a:tcPr>
                    <a:noFill/>
                  </a:tcPr>
                </a:tc>
                <a:tc>
                  <a:txBody>
                    <a:bodyPr/>
                    <a:lstStyle/>
                    <a:p>
                      <a:pPr algn="ctr"/>
                      <a:r>
                        <a:rPr lang="en-US" sz="1600" dirty="0" smtClean="0">
                          <a:latin typeface="Calibri" pitchFamily="34" charset="0"/>
                          <a:cs typeface="Calibri" pitchFamily="34" charset="0"/>
                        </a:rPr>
                        <a:t>B6</a:t>
                      </a:r>
                      <a:endParaRPr lang="en-US" sz="1600" dirty="0">
                        <a:latin typeface="Calibri" pitchFamily="34" charset="0"/>
                        <a:cs typeface="Calibri" pitchFamily="34" charset="0"/>
                      </a:endParaRPr>
                    </a:p>
                  </a:txBody>
                  <a:tcPr>
                    <a:noFill/>
                  </a:tcPr>
                </a:tc>
                <a:tc>
                  <a:txBody>
                    <a:bodyPr/>
                    <a:lstStyle/>
                    <a:p>
                      <a:pPr algn="ctr"/>
                      <a:r>
                        <a:rPr lang="en-US" sz="1600" dirty="0" smtClean="0">
                          <a:latin typeface="Calibri" pitchFamily="34" charset="0"/>
                          <a:cs typeface="Calibri" pitchFamily="34" charset="0"/>
                        </a:rPr>
                        <a:t>B7</a:t>
                      </a:r>
                      <a:endParaRPr lang="en-US" sz="1600" dirty="0">
                        <a:latin typeface="Calibri" pitchFamily="34" charset="0"/>
                        <a:cs typeface="Calibri" pitchFamily="34" charset="0"/>
                      </a:endParaRPr>
                    </a:p>
                  </a:txBody>
                  <a:tcPr>
                    <a:noFill/>
                  </a:tcPr>
                </a:tc>
              </a:tr>
            </a:tbl>
          </a:graphicData>
        </a:graphic>
      </p:graphicFrame>
      <p:cxnSp>
        <p:nvCxnSpPr>
          <p:cNvPr id="9" name="Straight Connector 8"/>
          <p:cNvCxnSpPr/>
          <p:nvPr/>
        </p:nvCxnSpPr>
        <p:spPr bwMode="auto">
          <a:xfrm flipH="1">
            <a:off x="762000" y="3733800"/>
            <a:ext cx="2209800" cy="914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Straight Connector 11"/>
          <p:cNvCxnSpPr/>
          <p:nvPr/>
        </p:nvCxnSpPr>
        <p:spPr bwMode="auto">
          <a:xfrm>
            <a:off x="3886200" y="3733800"/>
            <a:ext cx="4495800" cy="9144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0" name="Date Placeholder 3"/>
          <p:cNvSpPr>
            <a:spLocks noGrp="1"/>
          </p:cNvSpPr>
          <p:nvPr>
            <p:ph type="dt" sz="half" idx="2"/>
          </p:nvPr>
        </p:nvSpPr>
        <p:spPr>
          <a:xfrm>
            <a:off x="696913" y="332601"/>
            <a:ext cx="1182055" cy="276999"/>
          </a:xfrm>
        </p:spPr>
        <p:txBody>
          <a:bodyPr/>
          <a:lstStyle/>
          <a:p>
            <a:pPr>
              <a:defRPr/>
            </a:pPr>
            <a:r>
              <a:rPr lang="en-US" dirty="0" smtClean="0"/>
              <a:t>March 2013</a:t>
            </a:r>
            <a:endParaRPr lang="en-US" dirty="0"/>
          </a:p>
        </p:txBody>
      </p:sp>
      <p:sp>
        <p:nvSpPr>
          <p:cNvPr id="11" name="Footer Placeholder 10"/>
          <p:cNvSpPr>
            <a:spLocks noGrp="1" noChangeArrowheads="1"/>
          </p:cNvSpPr>
          <p:nvPr>
            <p:ph type="ftr" sz="quarter" idx="3"/>
          </p:nvPr>
        </p:nvSpPr>
        <p:spPr bwMode="auto">
          <a:xfrm>
            <a:off x="8064628" y="6475413"/>
            <a:ext cx="47929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Huawei</a:t>
            </a:r>
            <a:endParaRPr lang="en-US" dirty="0"/>
          </a:p>
        </p:txBody>
      </p:sp>
      <p:sp>
        <p:nvSpPr>
          <p:cNvPr id="13" name="Slide Number Placeholder 2"/>
          <p:cNvSpPr>
            <a:spLocks noGrp="1"/>
          </p:cNvSpPr>
          <p:nvPr>
            <p:ph type="sldNum" sz="quarter" idx="12"/>
          </p:nvPr>
        </p:nvSpPr>
        <p:spPr>
          <a:xfrm>
            <a:off x="4344988" y="6475413"/>
            <a:ext cx="530225" cy="182562"/>
          </a:xfrm>
        </p:spPr>
        <p:txBody>
          <a:bodyPr/>
          <a:lstStyle/>
          <a:p>
            <a:pPr>
              <a:defRPr/>
            </a:pPr>
            <a:r>
              <a:rPr lang="en-US" dirty="0" smtClean="0"/>
              <a:t>Slide </a:t>
            </a:r>
            <a:fld id="{7DF5EDC4-A949-4047-95A8-36AE2F9155A8}" type="slidenum">
              <a:rPr lang="en-US" smtClean="0"/>
              <a:pPr>
                <a:defRPr/>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dirty="0" smtClean="0"/>
              <a:t>MID Assignment</a:t>
            </a:r>
            <a:endParaRPr lang="en-US" dirty="0"/>
          </a:p>
        </p:txBody>
      </p:sp>
      <p:sp>
        <p:nvSpPr>
          <p:cNvPr id="3" name="Content Placeholder 2"/>
          <p:cNvSpPr>
            <a:spLocks noGrp="1"/>
          </p:cNvSpPr>
          <p:nvPr>
            <p:ph idx="1"/>
          </p:nvPr>
        </p:nvSpPr>
        <p:spPr>
          <a:xfrm>
            <a:off x="381000" y="2057400"/>
            <a:ext cx="8305800" cy="3886200"/>
          </a:xfrm>
        </p:spPr>
        <p:txBody>
          <a:bodyPr/>
          <a:lstStyle/>
          <a:p>
            <a:r>
              <a:rPr lang="en-US" altLang="zh-CN" sz="2000" b="1" dirty="0" smtClean="0"/>
              <a:t>Group Address:</a:t>
            </a:r>
            <a:r>
              <a:rPr lang="en-US" altLang="zh-CN" sz="2000" b="0" dirty="0" smtClean="0"/>
              <a:t> The group MAC address of the STA</a:t>
            </a:r>
          </a:p>
          <a:p>
            <a:endParaRPr lang="en-US" altLang="zh-CN" sz="2000" b="0" dirty="0" smtClean="0"/>
          </a:p>
          <a:p>
            <a:r>
              <a:rPr lang="en-US" altLang="zh-CN" sz="2000" b="1" dirty="0" smtClean="0"/>
              <a:t>Multicast Listen Interval:</a:t>
            </a:r>
            <a:r>
              <a:rPr lang="en-US" altLang="zh-CN" sz="2000" b="0" dirty="0" smtClean="0"/>
              <a:t> How often the STA listens to the DTIM Beacon for group addressed BUs. The value is the units of DTIM interval. If Group Address Present bit is set to 1, “Wakeup Interval/Multicast Listen Interval”  field is filled with the value of Multicast Listen Interval.</a:t>
            </a:r>
          </a:p>
          <a:p>
            <a:pPr marL="342900" lvl="1" indent="-342900">
              <a:buNone/>
            </a:pPr>
            <a:endParaRPr lang="en-US" altLang="zh-CN" dirty="0" smtClean="0">
              <a:ea typeface="+mn-ea"/>
            </a:endParaRPr>
          </a:p>
          <a:p>
            <a:pPr marL="342900" lvl="1" indent="-342900">
              <a:buChar char="•"/>
            </a:pPr>
            <a:r>
              <a:rPr lang="en-US" altLang="zh-CN" dirty="0" smtClean="0">
                <a:ea typeface="+mn-ea"/>
              </a:rPr>
              <a:t>STAs with same group MAC address may need different Multicast Listen Intervals because of their different power constraints.</a:t>
            </a:r>
          </a:p>
          <a:p>
            <a:pPr lvl="1"/>
            <a:r>
              <a:rPr lang="en-US" altLang="zh-CN" sz="1600" dirty="0" smtClean="0"/>
              <a:t>e.g. STA 1, STA 2 and STA 3 are a multicast group with same group address. STA 1 and 2 have enough power and require to listen to every DTIM beacon. STA 3 is low power device and requires to listen to DTIM beacon every 4 DTIM intervals. Therefore, STA 1 and 2 will be assigned a MID, and STA 3 will be assigned another MID.</a:t>
            </a:r>
          </a:p>
        </p:txBody>
      </p:sp>
      <p:sp>
        <p:nvSpPr>
          <p:cNvPr id="6" name="Date Placeholder 3"/>
          <p:cNvSpPr>
            <a:spLocks noGrp="1"/>
          </p:cNvSpPr>
          <p:nvPr>
            <p:ph type="dt" sz="half" idx="2"/>
          </p:nvPr>
        </p:nvSpPr>
        <p:spPr>
          <a:xfrm>
            <a:off x="696913" y="332601"/>
            <a:ext cx="1182055" cy="276999"/>
          </a:xfrm>
        </p:spPr>
        <p:txBody>
          <a:bodyPr/>
          <a:lstStyle/>
          <a:p>
            <a:pPr>
              <a:defRPr/>
            </a:pPr>
            <a:r>
              <a:rPr lang="en-US" dirty="0" smtClean="0"/>
              <a:t>March 2013</a:t>
            </a:r>
            <a:endParaRPr lang="en-US" dirty="0"/>
          </a:p>
        </p:txBody>
      </p:sp>
      <p:sp>
        <p:nvSpPr>
          <p:cNvPr id="7" name="Footer Placeholder 6"/>
          <p:cNvSpPr>
            <a:spLocks noGrp="1" noChangeArrowheads="1"/>
          </p:cNvSpPr>
          <p:nvPr>
            <p:ph type="ftr" sz="quarter" idx="3"/>
          </p:nvPr>
        </p:nvSpPr>
        <p:spPr bwMode="auto">
          <a:xfrm>
            <a:off x="8064628" y="6475413"/>
            <a:ext cx="47929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Huawei</a:t>
            </a:r>
            <a:endParaRPr lang="en-US" dirty="0"/>
          </a:p>
        </p:txBody>
      </p:sp>
      <p:sp>
        <p:nvSpPr>
          <p:cNvPr id="8" name="Slide Number Placeholder 2"/>
          <p:cNvSpPr>
            <a:spLocks noGrp="1"/>
          </p:cNvSpPr>
          <p:nvPr>
            <p:ph type="sldNum" sz="quarter" idx="12"/>
          </p:nvPr>
        </p:nvSpPr>
        <p:spPr>
          <a:xfrm>
            <a:off x="4344988" y="6475413"/>
            <a:ext cx="530225" cy="182562"/>
          </a:xfrm>
        </p:spPr>
        <p:txBody>
          <a:bodyPr/>
          <a:lstStyle/>
          <a:p>
            <a:pPr>
              <a:defRPr/>
            </a:pPr>
            <a:r>
              <a:rPr lang="en-US" dirty="0" smtClean="0"/>
              <a:t>Slide </a:t>
            </a:r>
            <a:fld id="{7DF5EDC4-A949-4047-95A8-36AE2F9155A8}" type="slidenum">
              <a:rPr lang="en-US" smtClean="0"/>
              <a:pPr>
                <a:defRPr/>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nvGraphicFramePr>
        <p:xfrm>
          <a:off x="1524000" y="2362200"/>
          <a:ext cx="7086600" cy="716280"/>
        </p:xfrm>
        <a:graphic>
          <a:graphicData uri="http://schemas.openxmlformats.org/drawingml/2006/table">
            <a:tbl>
              <a:tblPr firstRow="1" bandRow="1">
                <a:tableStyleId>{5C22544A-7EE6-4342-B048-85BDC9FD1C3A}</a:tableStyleId>
              </a:tblPr>
              <a:tblGrid>
                <a:gridCol w="762000"/>
                <a:gridCol w="1143000"/>
                <a:gridCol w="762000"/>
                <a:gridCol w="1143000"/>
                <a:gridCol w="1676400"/>
                <a:gridCol w="1600200"/>
              </a:tblGrid>
              <a:tr h="381000">
                <a:tc>
                  <a:txBody>
                    <a:bodyPr/>
                    <a:lstStyle/>
                    <a:p>
                      <a:endParaRPr lang="en-US" sz="1600" b="0" dirty="0">
                        <a:solidFill>
                          <a:schemeClr val="tx1"/>
                        </a:solidFill>
                        <a:latin typeface="Calibri" pitchFamily="34" charset="0"/>
                        <a:cs typeface="Calibri" pitchFamily="34" charset="0"/>
                      </a:endParaRPr>
                    </a:p>
                  </a:txBody>
                  <a:tcPr>
                    <a:noFill/>
                  </a:tcPr>
                </a:tc>
                <a:tc>
                  <a:txBody>
                    <a:bodyPr/>
                    <a:lstStyle/>
                    <a:p>
                      <a:r>
                        <a:rPr lang="en-US" sz="1600" b="0" dirty="0" smtClean="0">
                          <a:solidFill>
                            <a:schemeClr val="tx1"/>
                          </a:solidFill>
                          <a:latin typeface="Calibri" pitchFamily="34" charset="0"/>
                          <a:cs typeface="Calibri" pitchFamily="34" charset="0"/>
                        </a:rPr>
                        <a:t>Element ID</a:t>
                      </a:r>
                      <a:endParaRPr lang="en-US" sz="1600" b="0" dirty="0">
                        <a:solidFill>
                          <a:schemeClr val="tx1"/>
                        </a:solidFill>
                        <a:latin typeface="Calibri" pitchFamily="34" charset="0"/>
                        <a:cs typeface="Calibri" pitchFamily="34" charset="0"/>
                      </a:endParaRPr>
                    </a:p>
                  </a:txBody>
                  <a:tcPr>
                    <a:solidFill>
                      <a:srgbClr val="99CCFF"/>
                    </a:solidFill>
                  </a:tcPr>
                </a:tc>
                <a:tc>
                  <a:txBody>
                    <a:bodyPr/>
                    <a:lstStyle/>
                    <a:p>
                      <a:r>
                        <a:rPr lang="en-US" sz="1600" b="0" dirty="0" smtClean="0">
                          <a:solidFill>
                            <a:schemeClr val="tx1"/>
                          </a:solidFill>
                          <a:latin typeface="Calibri" pitchFamily="34" charset="0"/>
                          <a:cs typeface="Calibri" pitchFamily="34" charset="0"/>
                        </a:rPr>
                        <a:t>Length</a:t>
                      </a:r>
                      <a:endParaRPr lang="en-US" sz="1600" b="0" dirty="0">
                        <a:solidFill>
                          <a:schemeClr val="tx1"/>
                        </a:solidFill>
                        <a:latin typeface="Calibri" pitchFamily="34" charset="0"/>
                        <a:cs typeface="Calibri" pitchFamily="34" charset="0"/>
                      </a:endParaRPr>
                    </a:p>
                  </a:txBody>
                  <a:tcPr>
                    <a:solidFill>
                      <a:srgbClr val="99CCFF"/>
                    </a:solidFill>
                  </a:tcPr>
                </a:tc>
                <a:tc>
                  <a:txBody>
                    <a:bodyPr/>
                    <a:lstStyle/>
                    <a:p>
                      <a:r>
                        <a:rPr lang="en-US" sz="1600" b="1" dirty="0" smtClean="0">
                          <a:solidFill>
                            <a:srgbClr val="0000FF"/>
                          </a:solidFill>
                          <a:latin typeface="Calibri" pitchFamily="34" charset="0"/>
                          <a:cs typeface="Calibri" pitchFamily="34" charset="0"/>
                        </a:rPr>
                        <a:t>AID</a:t>
                      </a:r>
                      <a:r>
                        <a:rPr lang="en-US" sz="1600" b="1" baseline="0" dirty="0" smtClean="0">
                          <a:solidFill>
                            <a:srgbClr val="0000FF"/>
                          </a:solidFill>
                          <a:latin typeface="Calibri" pitchFamily="34" charset="0"/>
                          <a:cs typeface="Calibri" pitchFamily="34" charset="0"/>
                        </a:rPr>
                        <a:t> or MID</a:t>
                      </a:r>
                      <a:endParaRPr lang="en-US" sz="1600" b="1" dirty="0">
                        <a:solidFill>
                          <a:srgbClr val="0000FF"/>
                        </a:solidFill>
                        <a:latin typeface="Calibri" pitchFamily="34" charset="0"/>
                        <a:cs typeface="Calibri" pitchFamily="34" charset="0"/>
                      </a:endParaRPr>
                    </a:p>
                  </a:txBody>
                  <a:tcPr>
                    <a:solidFill>
                      <a:srgbClr val="99CCFF"/>
                    </a:solidFill>
                  </a:tcPr>
                </a:tc>
                <a:tc>
                  <a:txBody>
                    <a:bodyPr/>
                    <a:lstStyle/>
                    <a:p>
                      <a:r>
                        <a:rPr lang="en-US" sz="1600" b="0" dirty="0" smtClean="0">
                          <a:solidFill>
                            <a:schemeClr val="tx1"/>
                          </a:solidFill>
                          <a:latin typeface="Calibri" pitchFamily="34" charset="0"/>
                          <a:cs typeface="Calibri" pitchFamily="34" charset="0"/>
                        </a:rPr>
                        <a:t>AID Switch Count</a:t>
                      </a:r>
                      <a:endParaRPr lang="en-US" sz="1600" b="0" dirty="0">
                        <a:solidFill>
                          <a:schemeClr val="tx1"/>
                        </a:solidFill>
                        <a:latin typeface="Calibri" pitchFamily="34" charset="0"/>
                        <a:cs typeface="Calibri" pitchFamily="34" charset="0"/>
                      </a:endParaRPr>
                    </a:p>
                  </a:txBody>
                  <a:tcPr>
                    <a:solidFill>
                      <a:srgbClr val="99CCFF"/>
                    </a:solidFill>
                  </a:tcPr>
                </a:tc>
                <a:tc>
                  <a:txBody>
                    <a:bodyPr/>
                    <a:lstStyle/>
                    <a:p>
                      <a:pPr algn="ctr"/>
                      <a:r>
                        <a:rPr lang="en-US" altLang="zh-CN" sz="1600" b="0" dirty="0" smtClean="0">
                          <a:solidFill>
                            <a:schemeClr val="tx1"/>
                          </a:solidFill>
                          <a:latin typeface="Calibri" pitchFamily="34" charset="0"/>
                          <a:cs typeface="Calibri" pitchFamily="34" charset="0"/>
                        </a:rPr>
                        <a:t>Wakeup</a:t>
                      </a:r>
                      <a:r>
                        <a:rPr lang="en-US" altLang="zh-CN" sz="1600" b="0" baseline="0" dirty="0" smtClean="0">
                          <a:solidFill>
                            <a:schemeClr val="tx1"/>
                          </a:solidFill>
                          <a:latin typeface="Calibri" pitchFamily="34" charset="0"/>
                          <a:cs typeface="Calibri" pitchFamily="34" charset="0"/>
                        </a:rPr>
                        <a:t> Interval</a:t>
                      </a:r>
                      <a:endParaRPr lang="en-US" altLang="zh-CN" sz="1600" b="0" dirty="0" smtClean="0">
                        <a:solidFill>
                          <a:schemeClr val="tx1"/>
                        </a:solidFill>
                        <a:latin typeface="Calibri" pitchFamily="34" charset="0"/>
                        <a:cs typeface="Calibri" pitchFamily="34" charset="0"/>
                      </a:endParaRPr>
                    </a:p>
                  </a:txBody>
                  <a:tcPr>
                    <a:solidFill>
                      <a:srgbClr val="99CCFF"/>
                    </a:solidFill>
                  </a:tcPr>
                </a:tc>
              </a:tr>
              <a:tr h="307340">
                <a:tc>
                  <a:txBody>
                    <a:bodyPr/>
                    <a:lstStyle/>
                    <a:p>
                      <a:pPr algn="ctr"/>
                      <a:r>
                        <a:rPr lang="en-US" sz="1600" dirty="0" smtClean="0">
                          <a:latin typeface="Calibri" pitchFamily="34" charset="0"/>
                          <a:cs typeface="Calibri" pitchFamily="34" charset="0"/>
                        </a:rPr>
                        <a:t>Octets</a:t>
                      </a:r>
                      <a:r>
                        <a:rPr lang="en-US" altLang="zh-CN" sz="1600" dirty="0" smtClean="0">
                          <a:latin typeface="Calibri" pitchFamily="34" charset="0"/>
                          <a:cs typeface="Calibri" pitchFamily="34" charset="0"/>
                        </a:rPr>
                        <a:t>:</a:t>
                      </a:r>
                      <a:endParaRPr lang="en-US" sz="1600" dirty="0">
                        <a:latin typeface="Calibri" pitchFamily="34" charset="0"/>
                        <a:cs typeface="Calibri" pitchFamily="34" charset="0"/>
                      </a:endParaRPr>
                    </a:p>
                  </a:txBody>
                  <a:tcPr>
                    <a:noFill/>
                  </a:tcPr>
                </a:tc>
                <a:tc>
                  <a:txBody>
                    <a:bodyPr/>
                    <a:lstStyle/>
                    <a:p>
                      <a:pPr algn="ctr"/>
                      <a:r>
                        <a:rPr lang="en-US" sz="1600" dirty="0" smtClean="0">
                          <a:latin typeface="Calibri" pitchFamily="34" charset="0"/>
                          <a:cs typeface="Calibri" pitchFamily="34" charset="0"/>
                        </a:rPr>
                        <a:t>1</a:t>
                      </a:r>
                      <a:endParaRPr lang="en-US" sz="1600" dirty="0">
                        <a:latin typeface="Calibri" pitchFamily="34" charset="0"/>
                        <a:cs typeface="Calibri" pitchFamily="34" charset="0"/>
                      </a:endParaRPr>
                    </a:p>
                  </a:txBody>
                  <a:tcPr>
                    <a:noFill/>
                  </a:tcPr>
                </a:tc>
                <a:tc>
                  <a:txBody>
                    <a:bodyPr/>
                    <a:lstStyle/>
                    <a:p>
                      <a:pPr algn="ctr"/>
                      <a:r>
                        <a:rPr lang="en-US" sz="1600" dirty="0" smtClean="0">
                          <a:latin typeface="Calibri" pitchFamily="34" charset="0"/>
                          <a:cs typeface="Calibri" pitchFamily="34" charset="0"/>
                        </a:rPr>
                        <a:t>1</a:t>
                      </a:r>
                      <a:endParaRPr lang="en-US" sz="1600" dirty="0">
                        <a:latin typeface="Calibri" pitchFamily="34" charset="0"/>
                        <a:cs typeface="Calibri" pitchFamily="34" charset="0"/>
                      </a:endParaRPr>
                    </a:p>
                  </a:txBody>
                  <a:tcPr>
                    <a:noFill/>
                  </a:tcPr>
                </a:tc>
                <a:tc>
                  <a:txBody>
                    <a:bodyPr/>
                    <a:lstStyle/>
                    <a:p>
                      <a:pPr algn="ctr"/>
                      <a:r>
                        <a:rPr lang="en-US" sz="1600" dirty="0" smtClean="0">
                          <a:latin typeface="Calibri" pitchFamily="34" charset="0"/>
                          <a:cs typeface="Calibri" pitchFamily="34" charset="0"/>
                        </a:rPr>
                        <a:t>2</a:t>
                      </a:r>
                      <a:endParaRPr lang="en-US" sz="1600" dirty="0">
                        <a:latin typeface="Calibri" pitchFamily="34" charset="0"/>
                        <a:cs typeface="Calibri" pitchFamily="34" charset="0"/>
                      </a:endParaRPr>
                    </a:p>
                  </a:txBody>
                  <a:tcPr>
                    <a:noFill/>
                  </a:tcPr>
                </a:tc>
                <a:tc>
                  <a:txBody>
                    <a:bodyPr/>
                    <a:lstStyle/>
                    <a:p>
                      <a:pPr algn="ctr"/>
                      <a:r>
                        <a:rPr lang="en-US" sz="1600" dirty="0" smtClean="0">
                          <a:latin typeface="Calibri" pitchFamily="34" charset="0"/>
                          <a:cs typeface="Calibri" pitchFamily="34" charset="0"/>
                        </a:rPr>
                        <a:t>1</a:t>
                      </a:r>
                      <a:endParaRPr lang="en-US" sz="1600" dirty="0">
                        <a:latin typeface="Calibri" pitchFamily="34" charset="0"/>
                        <a:cs typeface="Calibri" pitchFamily="34" charset="0"/>
                      </a:endParaRPr>
                    </a:p>
                  </a:txBody>
                  <a:tcPr>
                    <a:noFill/>
                  </a:tcPr>
                </a:tc>
                <a:tc>
                  <a:txBody>
                    <a:bodyPr/>
                    <a:lstStyle/>
                    <a:p>
                      <a:pPr algn="ctr"/>
                      <a:r>
                        <a:rPr lang="en-US" sz="1600" dirty="0" smtClean="0">
                          <a:latin typeface="Calibri" pitchFamily="34" charset="0"/>
                          <a:cs typeface="Calibri" pitchFamily="34" charset="0"/>
                        </a:rPr>
                        <a:t>2</a:t>
                      </a:r>
                      <a:endParaRPr lang="en-US" sz="1600" dirty="0">
                        <a:latin typeface="Calibri" pitchFamily="34" charset="0"/>
                        <a:cs typeface="Calibri" pitchFamily="34" charset="0"/>
                      </a:endParaRPr>
                    </a:p>
                  </a:txBody>
                  <a:tcPr>
                    <a:noFill/>
                  </a:tcPr>
                </a:tc>
              </a:tr>
            </a:tbl>
          </a:graphicData>
        </a:graphic>
      </p:graphicFrame>
      <p:sp>
        <p:nvSpPr>
          <p:cNvPr id="2" name="Title 1"/>
          <p:cNvSpPr>
            <a:spLocks noGrp="1"/>
          </p:cNvSpPr>
          <p:nvPr>
            <p:ph type="title"/>
          </p:nvPr>
        </p:nvSpPr>
        <p:spPr/>
        <p:txBody>
          <a:bodyPr/>
          <a:lstStyle/>
          <a:p>
            <a:pPr lvl="1"/>
            <a:r>
              <a:rPr lang="en-US" dirty="0" smtClean="0"/>
              <a:t>MID Assignment</a:t>
            </a:r>
            <a:endParaRPr lang="en-US" dirty="0"/>
          </a:p>
        </p:txBody>
      </p:sp>
      <p:sp>
        <p:nvSpPr>
          <p:cNvPr id="3" name="Content Placeholder 2"/>
          <p:cNvSpPr>
            <a:spLocks noGrp="1"/>
          </p:cNvSpPr>
          <p:nvPr>
            <p:ph idx="1"/>
          </p:nvPr>
        </p:nvSpPr>
        <p:spPr>
          <a:xfrm>
            <a:off x="381000" y="1828800"/>
            <a:ext cx="8343900" cy="4495800"/>
          </a:xfrm>
        </p:spPr>
        <p:txBody>
          <a:bodyPr/>
          <a:lstStyle/>
          <a:p>
            <a:r>
              <a:rPr lang="en-US" altLang="zh-CN" sz="2000" dirty="0" smtClean="0"/>
              <a:t>AID Response IE</a:t>
            </a:r>
            <a:r>
              <a:rPr lang="en-US" sz="2000" b="0" dirty="0" smtClean="0"/>
              <a:t> </a:t>
            </a:r>
            <a:r>
              <a:rPr lang="en-US" altLang="zh-CN" sz="2000" b="0" dirty="0" smtClean="0"/>
              <a:t>(blue fields are modification)</a:t>
            </a:r>
          </a:p>
          <a:p>
            <a:pPr>
              <a:buNone/>
            </a:pPr>
            <a:endParaRPr lang="en-US" altLang="zh-CN" sz="1800" b="0" dirty="0" smtClean="0"/>
          </a:p>
          <a:p>
            <a:pPr marL="342900" lvl="1" indent="-342900">
              <a:buNone/>
            </a:pPr>
            <a:endParaRPr lang="en-US" altLang="zh-CN" sz="1800" dirty="0" smtClean="0">
              <a:ea typeface="+mn-ea"/>
            </a:endParaRPr>
          </a:p>
          <a:p>
            <a:pPr marL="342900" lvl="1" indent="-342900">
              <a:buChar char="•"/>
            </a:pPr>
            <a:endParaRPr lang="en-US" altLang="zh-CN" sz="1800" b="1" dirty="0" smtClean="0">
              <a:ea typeface="+mn-ea"/>
            </a:endParaRPr>
          </a:p>
          <a:p>
            <a:pPr marL="342900" lvl="1" indent="-342900">
              <a:buChar char="•"/>
            </a:pPr>
            <a:r>
              <a:rPr lang="en-US" altLang="zh-CN" sz="1800" b="1" dirty="0" smtClean="0">
                <a:ea typeface="+mn-ea"/>
              </a:rPr>
              <a:t>“AID or MID” field </a:t>
            </a:r>
            <a:r>
              <a:rPr lang="en-US" altLang="zh-CN" sz="1800" dirty="0" smtClean="0">
                <a:ea typeface="+mn-ea"/>
              </a:rPr>
              <a:t>contain AID or MID that is assigned to the requesting STA. If it’s MID, the STA should link the MID to its corresponding Group Address and Multicast Listen Interval.</a:t>
            </a:r>
          </a:p>
          <a:p>
            <a:pPr marL="342900" lvl="1" indent="-342900">
              <a:buChar char="•"/>
            </a:pPr>
            <a:endParaRPr lang="en-US" altLang="zh-CN" sz="1800" dirty="0" smtClean="0">
              <a:ea typeface="+mn-ea"/>
            </a:endParaRPr>
          </a:p>
          <a:p>
            <a:pPr marL="342900" lvl="1" indent="-342900">
              <a:buNone/>
            </a:pPr>
            <a:endParaRPr lang="en-US" altLang="zh-CN" b="1" dirty="0" smtClean="0">
              <a:ea typeface="+mn-ea"/>
            </a:endParaRPr>
          </a:p>
        </p:txBody>
      </p:sp>
      <p:sp>
        <p:nvSpPr>
          <p:cNvPr id="11" name="Date Placeholder 3"/>
          <p:cNvSpPr>
            <a:spLocks noGrp="1"/>
          </p:cNvSpPr>
          <p:nvPr>
            <p:ph type="dt" sz="half" idx="2"/>
          </p:nvPr>
        </p:nvSpPr>
        <p:spPr>
          <a:xfrm>
            <a:off x="696913" y="332601"/>
            <a:ext cx="1182055" cy="276999"/>
          </a:xfrm>
        </p:spPr>
        <p:txBody>
          <a:bodyPr/>
          <a:lstStyle/>
          <a:p>
            <a:pPr>
              <a:defRPr/>
            </a:pPr>
            <a:r>
              <a:rPr lang="en-US" dirty="0" smtClean="0"/>
              <a:t>March 2013</a:t>
            </a:r>
            <a:endParaRPr lang="en-US" dirty="0"/>
          </a:p>
        </p:txBody>
      </p:sp>
      <p:sp>
        <p:nvSpPr>
          <p:cNvPr id="12" name="Footer Placeholder 11"/>
          <p:cNvSpPr>
            <a:spLocks noGrp="1" noChangeArrowheads="1"/>
          </p:cNvSpPr>
          <p:nvPr>
            <p:ph type="ftr" sz="quarter" idx="3"/>
          </p:nvPr>
        </p:nvSpPr>
        <p:spPr bwMode="auto">
          <a:xfrm>
            <a:off x="8064628" y="6475413"/>
            <a:ext cx="47929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Huawei</a:t>
            </a:r>
            <a:endParaRPr lang="en-US" dirty="0"/>
          </a:p>
        </p:txBody>
      </p:sp>
      <p:sp>
        <p:nvSpPr>
          <p:cNvPr id="13" name="Slide Number Placeholder 2"/>
          <p:cNvSpPr>
            <a:spLocks noGrp="1"/>
          </p:cNvSpPr>
          <p:nvPr>
            <p:ph type="sldNum" sz="quarter" idx="12"/>
          </p:nvPr>
        </p:nvSpPr>
        <p:spPr>
          <a:xfrm>
            <a:off x="4344988" y="6475413"/>
            <a:ext cx="530225" cy="182562"/>
          </a:xfrm>
        </p:spPr>
        <p:txBody>
          <a:bodyPr/>
          <a:lstStyle/>
          <a:p>
            <a:pPr>
              <a:defRPr/>
            </a:pPr>
            <a:r>
              <a:rPr lang="en-US" dirty="0" smtClean="0"/>
              <a:t>Slide </a:t>
            </a:r>
            <a:fld id="{7DF5EDC4-A949-4047-95A8-36AE2F9155A8}" type="slidenum">
              <a:rPr lang="en-US" smtClean="0"/>
              <a:pPr>
                <a:defRPr/>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1</a:t>
            </a:r>
            <a:endParaRPr lang="en-US" dirty="0"/>
          </a:p>
        </p:txBody>
      </p:sp>
      <p:sp>
        <p:nvSpPr>
          <p:cNvPr id="3" name="Content Placeholder 2"/>
          <p:cNvSpPr>
            <a:spLocks noGrp="1"/>
          </p:cNvSpPr>
          <p:nvPr>
            <p:ph idx="1"/>
          </p:nvPr>
        </p:nvSpPr>
        <p:spPr/>
        <p:txBody>
          <a:bodyPr/>
          <a:lstStyle/>
          <a:p>
            <a:r>
              <a:rPr lang="en-US" dirty="0" smtClean="0"/>
              <a:t>Do you support the modification on AID Request IE and AID Response IE on slide 5</a:t>
            </a:r>
            <a:r>
              <a:rPr lang="en-US" altLang="zh-CN" dirty="0" smtClean="0"/>
              <a:t>, 6 (first 2 bullets) and 7?</a:t>
            </a:r>
            <a:endParaRPr lang="en-US" dirty="0" smtClean="0"/>
          </a:p>
          <a:p>
            <a:endParaRPr lang="en-US" dirty="0"/>
          </a:p>
        </p:txBody>
      </p:sp>
      <p:sp>
        <p:nvSpPr>
          <p:cNvPr id="6" name="Date Placeholder 3"/>
          <p:cNvSpPr>
            <a:spLocks noGrp="1"/>
          </p:cNvSpPr>
          <p:nvPr>
            <p:ph type="dt" sz="half" idx="2"/>
          </p:nvPr>
        </p:nvSpPr>
        <p:spPr>
          <a:xfrm>
            <a:off x="696913" y="332601"/>
            <a:ext cx="1182055" cy="276999"/>
          </a:xfrm>
        </p:spPr>
        <p:txBody>
          <a:bodyPr/>
          <a:lstStyle/>
          <a:p>
            <a:pPr>
              <a:defRPr/>
            </a:pPr>
            <a:r>
              <a:rPr lang="en-US" dirty="0" smtClean="0"/>
              <a:t>March 2013</a:t>
            </a:r>
            <a:endParaRPr lang="en-US" dirty="0"/>
          </a:p>
        </p:txBody>
      </p:sp>
      <p:sp>
        <p:nvSpPr>
          <p:cNvPr id="7" name="Footer Placeholder 6"/>
          <p:cNvSpPr>
            <a:spLocks noGrp="1" noChangeArrowheads="1"/>
          </p:cNvSpPr>
          <p:nvPr>
            <p:ph type="ftr" sz="quarter" idx="3"/>
          </p:nvPr>
        </p:nvSpPr>
        <p:spPr bwMode="auto">
          <a:xfrm>
            <a:off x="8064628" y="6475413"/>
            <a:ext cx="47929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Huawei</a:t>
            </a:r>
            <a:endParaRPr lang="en-US" dirty="0"/>
          </a:p>
        </p:txBody>
      </p:sp>
      <p:sp>
        <p:nvSpPr>
          <p:cNvPr id="8" name="Slide Number Placeholder 2"/>
          <p:cNvSpPr>
            <a:spLocks noGrp="1"/>
          </p:cNvSpPr>
          <p:nvPr>
            <p:ph type="sldNum" sz="quarter" idx="12"/>
          </p:nvPr>
        </p:nvSpPr>
        <p:spPr>
          <a:xfrm>
            <a:off x="4344988" y="6475413"/>
            <a:ext cx="530225" cy="182562"/>
          </a:xfrm>
        </p:spPr>
        <p:txBody>
          <a:bodyPr/>
          <a:lstStyle/>
          <a:p>
            <a:pPr>
              <a:defRPr/>
            </a:pPr>
            <a:r>
              <a:rPr lang="en-US" dirty="0" smtClean="0"/>
              <a:t>Slide </a:t>
            </a:r>
            <a:fld id="{7DF5EDC4-A949-4047-95A8-36AE2F9155A8}" type="slidenum">
              <a:rPr lang="en-US" smtClean="0"/>
              <a:pPr>
                <a:defRPr/>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2</a:t>
            </a:r>
            <a:endParaRPr lang="en-US" dirty="0"/>
          </a:p>
        </p:txBody>
      </p:sp>
      <p:sp>
        <p:nvSpPr>
          <p:cNvPr id="3" name="Content Placeholder 2"/>
          <p:cNvSpPr>
            <a:spLocks noGrp="1"/>
          </p:cNvSpPr>
          <p:nvPr>
            <p:ph idx="1"/>
          </p:nvPr>
        </p:nvSpPr>
        <p:spPr/>
        <p:txBody>
          <a:bodyPr/>
          <a:lstStyle/>
          <a:p>
            <a:r>
              <a:rPr lang="en-US" altLang="zh-CN" dirty="0" smtClean="0"/>
              <a:t>Do you support that 13bits MID can be used in short MAC header and as Partial MID (the computing rule is same as AID)?</a:t>
            </a:r>
          </a:p>
          <a:p>
            <a:endParaRPr lang="en-US" dirty="0"/>
          </a:p>
        </p:txBody>
      </p:sp>
      <p:sp>
        <p:nvSpPr>
          <p:cNvPr id="6" name="Date Placeholder 3"/>
          <p:cNvSpPr>
            <a:spLocks noGrp="1"/>
          </p:cNvSpPr>
          <p:nvPr>
            <p:ph type="dt" sz="half" idx="2"/>
          </p:nvPr>
        </p:nvSpPr>
        <p:spPr>
          <a:xfrm>
            <a:off x="696913" y="332601"/>
            <a:ext cx="1182055" cy="276999"/>
          </a:xfrm>
        </p:spPr>
        <p:txBody>
          <a:bodyPr/>
          <a:lstStyle/>
          <a:p>
            <a:pPr>
              <a:defRPr/>
            </a:pPr>
            <a:r>
              <a:rPr lang="en-US" dirty="0" smtClean="0"/>
              <a:t>March 2013</a:t>
            </a:r>
            <a:endParaRPr lang="en-US" dirty="0"/>
          </a:p>
        </p:txBody>
      </p:sp>
      <p:sp>
        <p:nvSpPr>
          <p:cNvPr id="7" name="Footer Placeholder 6"/>
          <p:cNvSpPr>
            <a:spLocks noGrp="1" noChangeArrowheads="1"/>
          </p:cNvSpPr>
          <p:nvPr>
            <p:ph type="ftr" sz="quarter" idx="3"/>
          </p:nvPr>
        </p:nvSpPr>
        <p:spPr bwMode="auto">
          <a:xfrm>
            <a:off x="8064628" y="6475413"/>
            <a:ext cx="47929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Huawei</a:t>
            </a:r>
            <a:endParaRPr lang="en-US" dirty="0"/>
          </a:p>
        </p:txBody>
      </p:sp>
      <p:sp>
        <p:nvSpPr>
          <p:cNvPr id="8" name="Slide Number Placeholder 2"/>
          <p:cNvSpPr>
            <a:spLocks noGrp="1"/>
          </p:cNvSpPr>
          <p:nvPr>
            <p:ph type="sldNum" sz="quarter" idx="12"/>
          </p:nvPr>
        </p:nvSpPr>
        <p:spPr>
          <a:xfrm>
            <a:off x="4344988" y="6475413"/>
            <a:ext cx="530225" cy="182562"/>
          </a:xfrm>
        </p:spPr>
        <p:txBody>
          <a:bodyPr/>
          <a:lstStyle/>
          <a:p>
            <a:pPr>
              <a:defRPr/>
            </a:pPr>
            <a:r>
              <a:rPr lang="en-US" dirty="0" smtClean="0"/>
              <a:t>Slide </a:t>
            </a:r>
            <a:fld id="{7DF5EDC4-A949-4047-95A8-36AE2F9155A8}" type="slidenum">
              <a:rPr lang="en-US" smtClean="0"/>
              <a:pPr>
                <a:defRPr/>
              </a:pPr>
              <a:t>9</a:t>
            </a:fld>
            <a:endParaRPr lang="en-US"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29515</TotalTime>
  <Words>589</Words>
  <Application>Microsoft Office PowerPoint</Application>
  <PresentationFormat>On-screen Show (4:3)</PresentationFormat>
  <Paragraphs>117</Paragraphs>
  <Slides>9</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802-11-Submission</vt:lpstr>
      <vt:lpstr>Document</vt:lpstr>
      <vt:lpstr>Flexible Multicast follow-up</vt:lpstr>
      <vt:lpstr>Slide 2</vt:lpstr>
      <vt:lpstr>Slide 3</vt:lpstr>
      <vt:lpstr>Introduction</vt:lpstr>
      <vt:lpstr>MID Assignment</vt:lpstr>
      <vt:lpstr>MID Assignment</vt:lpstr>
      <vt:lpstr>MID Assignment</vt:lpstr>
      <vt:lpstr>SP 1</vt:lpstr>
      <vt:lpstr>SP 2</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 IEEE 802.11-12/840r0</dc:title>
  <dc:creator>Minyoung Park</dc:creator>
  <cp:lastModifiedBy>Betty Zhao</cp:lastModifiedBy>
  <cp:revision>840</cp:revision>
  <cp:lastPrinted>1998-02-10T13:28:06Z</cp:lastPrinted>
  <dcterms:created xsi:type="dcterms:W3CDTF">2007-05-21T21:00:37Z</dcterms:created>
  <dcterms:modified xsi:type="dcterms:W3CDTF">2013-03-18T04:00:31Z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(2)k8Vir4zrgvfyPiImi0kI9IZWnHSj6ea60Uh77mgn10ACjT6qkJh8jnuRaQw26RXTMbvBpM5w_x000d_
z1lUE+dLI4O/kQbmHSAe9DBMArGxrsn0Oo6DDjwIqHsAD25Gz/SBhaM2Fst58f6NJS9jyg4Q_x000d_
JYQC34dO+m7Q2gHBHNGfNqOKdnKrcc3uqpHTVP92A3tbpKoF4b5JZZfoANDlW70LJE/orw2m_x000d_
0xOPUJZAF9VzUwCpKX</vt:lpwstr>
  </property>
  <property fmtid="{D5CDD505-2E9C-101B-9397-08002B2CF9AE}" pid="3" name="_ms_pID_7253431">
    <vt:lpwstr>BKlpLqMOWg+4xlZEET9mSVaALeZ4r+J3eWnfbNNksrFlhEs9bP+KuM_x000d_
rxWTeL6yg8sLxjBV2PdJPFSzvVW6+UGN6wjpHcoSwd/l64QQSHnzzrWaAgZS3bEa/brvU8jr_x000d_
PuY=</vt:lpwstr>
  </property>
  <property fmtid="{D5CDD505-2E9C-101B-9397-08002B2CF9AE}" pid="4" name="sflag">
    <vt:lpwstr>1358144833</vt:lpwstr>
  </property>
</Properties>
</file>