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339" r:id="rId4"/>
    <p:sldId id="341" r:id="rId5"/>
    <p:sldId id="336" r:id="rId6"/>
    <p:sldId id="342" r:id="rId7"/>
    <p:sldId id="326" r:id="rId8"/>
    <p:sldId id="338" r:id="rId9"/>
    <p:sldId id="337" r:id="rId10"/>
    <p:sldId id="327" r:id="rId11"/>
    <p:sldId id="281" r:id="rId12"/>
    <p:sldId id="340" r:id="rId13"/>
    <p:sldId id="286" r:id="rId14"/>
    <p:sldId id="291" r:id="rId15"/>
    <p:sldId id="295" r:id="rId16"/>
    <p:sldId id="334" r:id="rId17"/>
    <p:sldId id="292" r:id="rId18"/>
    <p:sldId id="293" r:id="rId19"/>
    <p:sldId id="294" r:id="rId20"/>
    <p:sldId id="343" r:id="rId21"/>
    <p:sldId id="28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690"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10</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11</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12</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13</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14</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15</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99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99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99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8791-9344-4875-B20C-844E6CDAC676}" type="slidenum">
              <a:rPr lang="en-US" smtClean="0"/>
              <a:pPr/>
              <a:t>16</a:t>
            </a:fld>
            <a:endParaRPr lang="en-US" smtClean="0"/>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379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379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379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EB0FE3B-3970-4167-84D0-5F6FD57A4FF8}" type="slidenum">
              <a:rPr lang="en-US" smtClean="0"/>
              <a:pPr/>
              <a:t>17</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481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482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482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19DA33C-C3A9-45CE-83BD-E80148002153}" type="slidenum">
              <a:rPr lang="en-US" smtClean="0"/>
              <a:pPr/>
              <a:t>18</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584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584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584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F74126A-3048-4E9A-9DA8-E24514DAC4ED}" type="slidenum">
              <a:rPr lang="en-US" smtClean="0"/>
              <a:pPr/>
              <a:t>19</a:t>
            </a:fld>
            <a:endParaRPr lang="en-US" smtClean="0"/>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20</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21</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5</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6</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7</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8</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969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970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970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4185-672D-4935-846F-7F2E832175C8}" type="slidenum">
              <a:rPr lang="en-US" smtClean="0"/>
              <a:pPr/>
              <a:t>9</a:t>
            </a:fld>
            <a:endParaRPr 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802.11-13/0326r0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datatracker.ietf.org/doc/draft-wu-paws-secutity/" TargetMode="External"/><Relationship Id="rId3" Type="http://schemas.openxmlformats.org/officeDocument/2006/relationships/hyperlink" Target="http://datatracker.ietf.org/wg/paws/" TargetMode="External"/><Relationship Id="rId7" Type="http://schemas.openxmlformats.org/officeDocument/2006/relationships/hyperlink" Target="https://datatracker.ietf.org/doc/draft-ietf-paws-protoco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draft-ietf-paws-problem-stmt-usecases-rqmts/"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datatracker.ietf.org/doc/draft-ietf-emu-eap-tunnel-method/"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crypto-bi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pkix/charter/"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datatracker.ietf.org/doc/draft-ietf-pkix-rfc2560bis/" TargetMode="External"/><Relationship Id="rId4" Type="http://schemas.openxmlformats.org/officeDocument/2006/relationships/hyperlink" Target="http://datatracker.ietf.org/doc/draft-ietf-pkix-es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datatracker.ietf.org/doc/draft-ietf-geopriv-relative-location/"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s://mentor.ieee.org/802.11/dcn/09/11-09-0718-01-000v-liaison-request-to-ietf-geopriv.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tf.org/rfc/rfc4776.txt" TargetMode="External"/><Relationship Id="rId5" Type="http://schemas.openxmlformats.org/officeDocument/2006/relationships/hyperlink" Target="http://www.ietf.org/rfc/rfc3693.txt" TargetMode="External"/><Relationship Id="rId4" Type="http://schemas.openxmlformats.org/officeDocument/2006/relationships/hyperlink" Target="http://www.ietf.org/proceedings/66/IDs/draft-ietf-geopriv-radius-lo-08.tx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ietf-ecrit-service-urn-polic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ecrit-psap-callback/"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datatracker.ietf.org/doc/draft-ruminski-homenet-galop-proto/" TargetMode="External"/><Relationship Id="rId3" Type="http://schemas.openxmlformats.org/officeDocument/2006/relationships/hyperlink" Target="https://datatracker.ietf.org/wg/homenet/" TargetMode="External"/><Relationship Id="rId7" Type="http://schemas.openxmlformats.org/officeDocument/2006/relationships/hyperlink" Target="https://datatracker.ietf.org/doc/draft-behringer-homenet-trust-bootstra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datatracker.ietf.org/doc/draft-richardson-homenet-secret-gardens/" TargetMode="External"/><Relationship Id="rId5" Type="http://schemas.openxmlformats.org/officeDocument/2006/relationships/hyperlink" Target="https://datatracker.ietf.org/doc/draft-mglt-homenet-front-end-naming-delegation/" TargetMode="External"/><Relationship Id="rId4" Type="http://schemas.openxmlformats.org/officeDocument/2006/relationships/hyperlink" Target="https://datatracker.ietf.org/doc/draft-ietf-homenet-arch/" TargetMode="External"/><Relationship Id="rId9" Type="http://schemas.openxmlformats.org/officeDocument/2006/relationships/hyperlink" Target="http://datatracker.ietf.org/doc/draft-lynn-homenet-site-mdn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dhc/" TargetMode="External"/><Relationship Id="rId7" Type="http://schemas.openxmlformats.org/officeDocument/2006/relationships/hyperlink" Target="http://datatracker.ietf.org/doc/draft-ietf-dhc-relay-id-subopt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ietf-dhc-dhcpv6-radius-opt/" TargetMode="External"/><Relationship Id="rId5" Type="http://schemas.openxmlformats.org/officeDocument/2006/relationships/hyperlink" Target="http://datatracker.ietf.org/doc/draft-cao-dhc-anqp-option/history/" TargetMode="External"/><Relationship Id="rId4" Type="http://schemas.openxmlformats.org/officeDocument/2006/relationships/hyperlink" Target="http://tools.ietf.org/html/draft-cao-dhc-anqp-option-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datatracker.ietf.org/doc/rfc6775/" TargetMode="External"/><Relationship Id="rId3" Type="http://schemas.openxmlformats.org/officeDocument/2006/relationships/hyperlink" Target="http://datatracker.ietf.org/wg/6lowpan/charter/" TargetMode="External"/><Relationship Id="rId7" Type="http://schemas.openxmlformats.org/officeDocument/2006/relationships/hyperlink" Target="http://datatracker.ietf.org/doc/rfc6606/"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datatracker.ietf.org/doc/draft-ietf-6lowpan-usecases/" TargetMode="External"/><Relationship Id="rId11" Type="http://schemas.openxmlformats.org/officeDocument/2006/relationships/hyperlink" Target="http://datatracker.ietf.org/doc/draft-bormann-6lowpan-roadmap/" TargetMode="External"/><Relationship Id="rId5" Type="http://schemas.openxmlformats.org/officeDocument/2006/relationships/hyperlink" Target="http://datatracker.ietf.org/doc/rfc6282/" TargetMode="External"/><Relationship Id="rId10" Type="http://schemas.openxmlformats.org/officeDocument/2006/relationships/hyperlink" Target="http://datatracker.ietf.org/doc/draft-schoenw-6lowpan-mib/" TargetMode="External"/><Relationship Id="rId4" Type="http://schemas.openxmlformats.org/officeDocument/2006/relationships/hyperlink" Target="http://datatracker.ietf.org/doc/draft-ietf-6lowpan-hc/" TargetMode="External"/><Relationship Id="rId9" Type="http://schemas.openxmlformats.org/officeDocument/2006/relationships/hyperlink" Target="http://datatracker.ietf.org/doc/draft-ietf-6lowpan-btle/"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datatracker.ietf.org/doc/draft-ietf-roll-p2p-measurement/" TargetMode="External"/><Relationship Id="rId3" Type="http://schemas.openxmlformats.org/officeDocument/2006/relationships/hyperlink" Target="http://datatracker.ietf.org/wg/roll/" TargetMode="External"/><Relationship Id="rId7" Type="http://schemas.openxmlformats.org/officeDocument/2006/relationships/hyperlink" Target="http://datatracker.ietf.org/doc/draft-ietf-roll-security-threat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datatracker.ietf.org/doc/rfc6719/" TargetMode="External"/><Relationship Id="rId5" Type="http://schemas.openxmlformats.org/officeDocument/2006/relationships/hyperlink" Target="http://datatracker.ietf.org/doc/draft-ietf-roll-rpl/" TargetMode="External"/><Relationship Id="rId10" Type="http://schemas.openxmlformats.org/officeDocument/2006/relationships/hyperlink" Target="http://datatracker.ietf.org/doc/draft-qiu-roll-kemp/" TargetMode="External"/><Relationship Id="rId4" Type="http://schemas.openxmlformats.org/officeDocument/2006/relationships/hyperlink" Target="http://datatracker.ietf.org/doc/rfc6552/" TargetMode="External"/><Relationship Id="rId9" Type="http://schemas.openxmlformats.org/officeDocument/2006/relationships/hyperlink" Target="http://datatracker.ietf.org/doc/draft-ietf-roll-p2p-rp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datatracker.ietf.org/wg/core/" TargetMode="External"/><Relationship Id="rId7" Type="http://schemas.openxmlformats.org/officeDocument/2006/relationships/hyperlink" Target="http://datatracker.ietf.org/doc/draft-garcia-core-securit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datatracker.ietf.org/doc/draft-sarikaya-core-sbootstrapping/" TargetMode="External"/><Relationship Id="rId5" Type="http://schemas.openxmlformats.org/officeDocument/2006/relationships/hyperlink" Target="http://datatracker.ietf.org/doc/draft-ietf-core-coap/" TargetMode="External"/><Relationship Id="rId4" Type="http://schemas.openxmlformats.org/officeDocument/2006/relationships/hyperlink" Target="http://datatracker.ietf.org/doc/rfc669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ietf.org/id/draft-zhang-opsawg-capwap-eap-00.txt" TargetMode="External"/><Relationship Id="rId5" Type="http://schemas.openxmlformats.org/officeDocument/2006/relationships/hyperlink" Target="http://www.ietf.org/id/draft-chen-opsawg-capwap-extension-00.txt" TargetMode="External"/><Relationship Id="rId4" Type="http://schemas.openxmlformats.org/officeDocument/2006/relationships/hyperlink" Target="http://www.ietf.org/id/draft-shao-opsawg-capwap-hybridmac-00.tx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package" Target="../embeddings/Microsoft_PowerPoint_Presentation1.pptx"/><Relationship Id="rId4" Type="http://schemas.openxmlformats.org/officeDocument/2006/relationships/hyperlink" Target="http://tools.ietf.org/html/draft-iab-rfc4441rev-03"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draft%20802-liaison-list%20revision%2005MAR2013.pdf" TargetMode="External"/><Relationship Id="rId3" Type="http://schemas.openxmlformats.org/officeDocument/2006/relationships/notesSlide" Target="../notesSlides/notesSlide5.xml"/><Relationship Id="rId7" Type="http://schemas.openxmlformats.org/officeDocument/2006/relationships/hyperlink" Target="http://www.ieee802.org/liaisons.shtml"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hyperlink" Target="https://datatracker.ietf.org/liaison/" TargetMode="External"/><Relationship Id="rId5" Type="http://schemas.openxmlformats.org/officeDocument/2006/relationships/hyperlink" Target="http://www.ietf.org/liaison/managers.html" TargetMode="External"/><Relationship Id="rId10" Type="http://schemas.openxmlformats.org/officeDocument/2006/relationships/image" Target="../media/image3.wmf"/><Relationship Id="rId4" Type="http://schemas.openxmlformats.org/officeDocument/2006/relationships/hyperlink" Target="http://tools.ietf.org/html/rfc4441" TargetMode="External"/><Relationship Id="rId9"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meeting/86/agenda/iab-wcit/" TargetMode="External"/><Relationship Id="rId7" Type="http://schemas.openxmlformats.org/officeDocument/2006/relationships/hyperlink" Target="http://www.internetsociety.org/updates-wci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bit.ly/YdettY" TargetMode="External"/><Relationship Id="rId5" Type="http://schemas.openxmlformats.org/officeDocument/2006/relationships/hyperlink" Target="http://www.internetsociety.org/wcit-daily-updates" TargetMode="External"/><Relationship Id="rId4" Type="http://schemas.openxmlformats.org/officeDocument/2006/relationships/hyperlink" Target="http://www.youtube.com/watch?v=cN_PwWkv14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etf.org/mail-archive/web/radext/current/msg07864.html" TargetMode="External"/><Relationship Id="rId5" Type="http://schemas.openxmlformats.org/officeDocument/2006/relationships/hyperlink" Target="http://www.ietf.org/mail-archive/web/radext/current/msg07916.html" TargetMode="External"/><Relationship Id="rId4" Type="http://schemas.openxmlformats.org/officeDocument/2006/relationships/hyperlink" Target="http://datatracker.ietf.org/doc/draft-ietf-radext-ieee802ex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977-00-0000-liaison-to-ietf-group-repository.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atatracker.ietf.org/doc/draft-harkins-brainpool-ike-grou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2013-03-20</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104"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10</a:t>
            </a:fld>
            <a:endParaRPr lang="en-US" smtClean="0"/>
          </a:p>
        </p:txBody>
      </p:sp>
      <p:sp>
        <p:nvSpPr>
          <p:cNvPr id="9221" name="Rectangle 2"/>
          <p:cNvSpPr>
            <a:spLocks noGrp="1" noChangeArrowheads="1"/>
          </p:cNvSpPr>
          <p:nvPr>
            <p:ph type="title"/>
          </p:nvPr>
        </p:nvSpPr>
        <p:spPr/>
        <p:txBody>
          <a:bodyPr/>
          <a:lstStyle/>
          <a:p>
            <a:r>
              <a:rPr lang="en-US" smtClean="0"/>
              <a:t>Protocol to Access White Space database (paws) WG</a:t>
            </a:r>
          </a:p>
        </p:txBody>
      </p:sp>
      <p:sp>
        <p:nvSpPr>
          <p:cNvPr id="113667" name="Rectangle 3"/>
          <p:cNvSpPr>
            <a:spLocks noGrp="1" noChangeArrowheads="1"/>
          </p:cNvSpPr>
          <p:nvPr>
            <p:ph type="body" idx="1"/>
          </p:nvPr>
        </p:nvSpPr>
        <p:spPr>
          <a:xfrm>
            <a:off x="685800" y="1981200"/>
            <a:ext cx="8001000" cy="4114800"/>
          </a:xfrm>
        </p:spPr>
        <p:txBody>
          <a:bodyPr/>
          <a:lstStyle/>
          <a:p>
            <a:pPr marL="0" indent="0">
              <a:lnSpc>
                <a:spcPct val="80000"/>
              </a:lnSpc>
              <a:buFontTx/>
              <a:buNone/>
              <a:defRPr/>
            </a:pPr>
            <a:endParaRPr lang="en-US" sz="900" dirty="0" smtClean="0"/>
          </a:p>
          <a:p>
            <a:pPr>
              <a:lnSpc>
                <a:spcPct val="80000"/>
              </a:lnSpc>
              <a:defRPr/>
            </a:pPr>
            <a:r>
              <a:rPr lang="en-US" sz="1600" dirty="0" smtClean="0"/>
              <a:t>paws Working Group was formed June </a:t>
            </a:r>
            <a:r>
              <a:rPr lang="en-US" sz="1600" dirty="0"/>
              <a:t>2011, see </a:t>
            </a:r>
            <a:r>
              <a:rPr lang="en-US" sz="1600" dirty="0">
                <a:hlinkClick r:id="rId3"/>
              </a:rPr>
              <a:t>http://datatracker.ietf.org/wg/paws</a:t>
            </a:r>
            <a:r>
              <a:rPr lang="en-US" sz="1600" dirty="0" smtClean="0">
                <a:hlinkClick r:id="rId3"/>
              </a:rPr>
              <a:t>/</a:t>
            </a:r>
            <a:r>
              <a:rPr lang="en-US" sz="1600" dirty="0" smtClean="0"/>
              <a:t> </a:t>
            </a:r>
            <a:endParaRPr lang="en-US" sz="1200" dirty="0" smtClean="0"/>
          </a:p>
          <a:p>
            <a:pPr>
              <a:lnSpc>
                <a:spcPct val="80000"/>
              </a:lnSpc>
              <a:defRPr/>
            </a:pPr>
            <a:r>
              <a:rPr lang="en-US" sz="1600" dirty="0"/>
              <a:t>C</a:t>
            </a:r>
            <a:r>
              <a:rPr lang="en-US" sz="1600" dirty="0" smtClean="0"/>
              <a:t>harter and problem statement documents:</a:t>
            </a:r>
          </a:p>
          <a:p>
            <a:pPr lvl="1">
              <a:lnSpc>
                <a:spcPct val="80000"/>
              </a:lnSpc>
              <a:defRPr/>
            </a:pPr>
            <a:r>
              <a:rPr lang="en-US" sz="1400" dirty="0" smtClean="0"/>
              <a:t>Charter, see </a:t>
            </a:r>
            <a:r>
              <a:rPr lang="en-US" sz="1400" dirty="0" smtClean="0">
                <a:hlinkClick r:id="rId4"/>
              </a:rPr>
              <a:t>https://datatracker.ietf.org/wg/paws/charter/</a:t>
            </a:r>
            <a:r>
              <a:rPr lang="en-US" sz="1400" dirty="0" smtClean="0"/>
              <a:t> </a:t>
            </a:r>
          </a:p>
          <a:p>
            <a:pPr lvl="1">
              <a:lnSpc>
                <a:spcPct val="80000"/>
              </a:lnSpc>
              <a:defRPr/>
            </a:pPr>
            <a:r>
              <a:rPr lang="en-US" sz="1400" dirty="0" smtClean="0"/>
              <a:t>Problem Statement, see </a:t>
            </a:r>
            <a:r>
              <a:rPr lang="en-US" sz="1400" dirty="0">
                <a:hlinkClick r:id="rId5"/>
              </a:rPr>
              <a:t>https://datatracker.ietf.org/doc/draft-patil-paws-problem-stmt</a:t>
            </a:r>
            <a:r>
              <a:rPr lang="en-US" sz="1400" dirty="0" smtClean="0">
                <a:hlinkClick r:id="rId5"/>
              </a:rPr>
              <a:t>/</a:t>
            </a:r>
            <a:r>
              <a:rPr lang="en-US" sz="1400" dirty="0" smtClean="0"/>
              <a:t> </a:t>
            </a:r>
          </a:p>
          <a:p>
            <a:pPr>
              <a:lnSpc>
                <a:spcPct val="80000"/>
              </a:lnSpc>
              <a:defRPr/>
            </a:pPr>
            <a:r>
              <a:rPr lang="en-US" sz="1600" dirty="0" smtClean="0"/>
              <a:t>Goals and Milestones </a:t>
            </a:r>
          </a:p>
          <a:p>
            <a:pPr lvl="1">
              <a:lnSpc>
                <a:spcPct val="80000"/>
              </a:lnSpc>
              <a:defRPr/>
            </a:pPr>
            <a:r>
              <a:rPr lang="en-US" sz="1400" dirty="0" smtClean="0"/>
              <a:t>Aug 2012 - Submit 'Use Cases and Requirements for Accessing a Radio White Space Database' to the IESG for publication as Informational </a:t>
            </a:r>
          </a:p>
          <a:p>
            <a:pPr lvl="1">
              <a:lnSpc>
                <a:spcPct val="80000"/>
              </a:lnSpc>
              <a:defRPr/>
            </a:pPr>
            <a:r>
              <a:rPr lang="en-US" sz="1400" dirty="0" smtClean="0"/>
              <a:t>April 2013 </a:t>
            </a:r>
            <a:r>
              <a:rPr lang="en-US" sz="1400" dirty="0"/>
              <a:t>- Submit 'Accessing a Radio White Space Database' to the IESG for publication as Proposed Standard </a:t>
            </a:r>
            <a:endParaRPr lang="en-US" sz="1400" dirty="0" smtClean="0"/>
          </a:p>
          <a:p>
            <a:pPr>
              <a:lnSpc>
                <a:spcPct val="80000"/>
              </a:lnSpc>
              <a:defRPr/>
            </a:pPr>
            <a:r>
              <a:rPr lang="en-US" sz="1600" dirty="0" smtClean="0"/>
              <a:t>Updates </a:t>
            </a:r>
            <a:r>
              <a:rPr lang="en-US" sz="1600" dirty="0" smtClean="0"/>
              <a:t>[March </a:t>
            </a:r>
            <a:r>
              <a:rPr lang="en-US" sz="1600" dirty="0" smtClean="0"/>
              <a:t>2013]</a:t>
            </a:r>
          </a:p>
          <a:p>
            <a:pPr lvl="1">
              <a:lnSpc>
                <a:spcPct val="80000"/>
              </a:lnSpc>
              <a:defRPr/>
            </a:pPr>
            <a:r>
              <a:rPr lang="en-US" sz="1400" dirty="0" smtClean="0"/>
              <a:t>Updated Use Cases and requirements, see </a:t>
            </a:r>
            <a:r>
              <a:rPr lang="en-US" sz="1400" dirty="0">
                <a:hlinkClick r:id="rId6"/>
              </a:rPr>
              <a:t>http://datatracker.ietf.org/doc/draft-ietf-paws-problem-stmt-usecases-rqmts</a:t>
            </a:r>
            <a:r>
              <a:rPr lang="en-US" sz="1400" dirty="0" smtClean="0">
                <a:hlinkClick r:id="rId6"/>
              </a:rPr>
              <a:t>/</a:t>
            </a:r>
            <a:r>
              <a:rPr lang="en-US" sz="1400" dirty="0" smtClean="0"/>
              <a:t> </a:t>
            </a:r>
            <a:r>
              <a:rPr lang="en-US" sz="1400" dirty="0" smtClean="0"/>
              <a:t>- completed Working Group Last call, now in IESG review</a:t>
            </a:r>
            <a:endParaRPr lang="en-US" sz="1400" dirty="0" smtClean="0"/>
          </a:p>
          <a:p>
            <a:pPr lvl="1">
              <a:lnSpc>
                <a:spcPct val="80000"/>
              </a:lnSpc>
              <a:defRPr/>
            </a:pPr>
            <a:r>
              <a:rPr lang="en-US" sz="1400" dirty="0" smtClean="0"/>
              <a:t>Updated: Paws </a:t>
            </a:r>
            <a:r>
              <a:rPr lang="en-US" sz="1400" dirty="0" smtClean="0"/>
              <a:t>protocol </a:t>
            </a:r>
            <a:r>
              <a:rPr lang="en-US" sz="1400" dirty="0"/>
              <a:t>draft document: </a:t>
            </a:r>
            <a:r>
              <a:rPr lang="en-US" sz="1400" dirty="0">
                <a:hlinkClick r:id="rId7"/>
              </a:rPr>
              <a:t>https://datatracker.ietf.org/doc/draft-ietf-paws-protocol</a:t>
            </a:r>
            <a:r>
              <a:rPr lang="en-US" sz="1400" dirty="0" smtClean="0">
                <a:hlinkClick r:id="rId7"/>
              </a:rPr>
              <a:t>/</a:t>
            </a:r>
            <a:r>
              <a:rPr lang="en-US" sz="1400" dirty="0" smtClean="0"/>
              <a:t> </a:t>
            </a:r>
          </a:p>
          <a:p>
            <a:pPr lvl="1">
              <a:lnSpc>
                <a:spcPct val="80000"/>
              </a:lnSpc>
              <a:defRPr/>
            </a:pPr>
            <a:r>
              <a:rPr lang="en-US" sz="1400" dirty="0" smtClean="0"/>
              <a:t>Security </a:t>
            </a:r>
            <a:r>
              <a:rPr lang="en-US" sz="1400" dirty="0"/>
              <a:t>Considerations, see </a:t>
            </a:r>
            <a:r>
              <a:rPr lang="en-US" sz="1400" dirty="0">
                <a:hlinkClick r:id="rId8"/>
              </a:rPr>
              <a:t>http://datatracker.ietf.org/doc/draft-wu-paws-secutity</a:t>
            </a:r>
            <a:r>
              <a:rPr lang="en-US" sz="1400" dirty="0" smtClean="0">
                <a:hlinkClick r:id="rId8"/>
              </a:rPr>
              <a:t>/</a:t>
            </a:r>
            <a:r>
              <a:rPr lang="en-US" sz="1400" dirty="0" smtClean="0"/>
              <a:t> </a:t>
            </a:r>
            <a:r>
              <a:rPr lang="en-US" sz="1400" u="sng" dirty="0" smtClean="0"/>
              <a:t> </a:t>
            </a:r>
            <a:endParaRPr lang="en-US" sz="1400" u="sng" dirty="0"/>
          </a:p>
          <a:p>
            <a:pPr lvl="1">
              <a:lnSpc>
                <a:spcPct val="80000"/>
              </a:lnSpc>
              <a:defRPr/>
            </a:pPr>
            <a:r>
              <a:rPr lang="en-US" sz="1400" dirty="0" smtClean="0"/>
              <a:t>Potential future request for P</a:t>
            </a:r>
            <a:r>
              <a:rPr lang="en-US" sz="1400" dirty="0" smtClean="0"/>
              <a:t>802.11af draft</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11</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2">
              <a:lnSpc>
                <a:spcPct val="80000"/>
              </a:lnSpc>
              <a:defRPr/>
            </a:pPr>
            <a:endParaRPr lang="en-US" sz="1400" dirty="0" smtClean="0"/>
          </a:p>
          <a:p>
            <a:pPr>
              <a:lnSpc>
                <a:spcPct val="80000"/>
              </a:lnSpc>
              <a:defRPr/>
            </a:pPr>
            <a:r>
              <a:rPr lang="en-GB" sz="1600" dirty="0" smtClean="0"/>
              <a:t>Updates </a:t>
            </a:r>
            <a:r>
              <a:rPr lang="en-GB" sz="1600" dirty="0" smtClean="0"/>
              <a:t>[March </a:t>
            </a:r>
            <a:r>
              <a:rPr lang="en-GB" sz="1600" dirty="0" smtClean="0"/>
              <a:t>2013]:</a:t>
            </a:r>
          </a:p>
          <a:p>
            <a:pPr lvl="1">
              <a:lnSpc>
                <a:spcPct val="80000"/>
              </a:lnSpc>
              <a:defRPr/>
            </a:pPr>
            <a:r>
              <a:rPr lang="en-US" sz="1400" dirty="0" smtClean="0"/>
              <a:t>Tunnel EAP Method (TEAP) Version 1 - </a:t>
            </a:r>
            <a:r>
              <a:rPr lang="en-US" sz="1400" dirty="0" smtClean="0">
                <a:hlinkClick r:id="rId8"/>
              </a:rPr>
              <a:t>http://datatracker.ietf.org/doc/draft-ietf-emu-eap-tunnel-method/</a:t>
            </a:r>
            <a:r>
              <a:rPr lang="en-US" sz="1400" dirty="0" smtClean="0"/>
              <a:t> - In Working Group Last Call (analogous to Working Group Letter Ballot). Comments due April 12.</a:t>
            </a:r>
          </a:p>
          <a:p>
            <a:pPr lvl="1">
              <a:lnSpc>
                <a:spcPct val="80000"/>
              </a:lnSpc>
              <a:defRPr/>
            </a:pPr>
            <a:r>
              <a:rPr lang="en-US" sz="1400" dirty="0" smtClean="0"/>
              <a:t>Updated</a:t>
            </a:r>
            <a:r>
              <a:rPr lang="en-US" sz="1400" dirty="0" smtClean="0"/>
              <a:t>: </a:t>
            </a:r>
            <a:r>
              <a:rPr lang="en-US" sz="1400" dirty="0"/>
              <a:t>EAP Mutual Cryptographic Binding, see </a:t>
            </a:r>
            <a:r>
              <a:rPr lang="en-US" sz="1400" dirty="0">
                <a:hlinkClick r:id="rId9"/>
              </a:rPr>
              <a:t>http://datatracker.ietf.org/doc/draft-ietf-emu-crypto-bind</a:t>
            </a:r>
            <a:r>
              <a:rPr lang="en-US" sz="1400" dirty="0" smtClean="0">
                <a:hlinkClick r:id="rId9"/>
              </a:rPr>
              <a:t>/</a:t>
            </a:r>
            <a:r>
              <a:rPr lang="en-US" sz="1400" dirty="0" smtClean="0"/>
              <a:t> . Introduces </a:t>
            </a:r>
            <a:r>
              <a:rPr lang="en-US" sz="1400" dirty="0"/>
              <a:t>a new form of cryptographic binding that protects both peer and </a:t>
            </a:r>
            <a:r>
              <a:rPr lang="en-US" sz="1400" dirty="0" smtClean="0"/>
              <a:t>server, rather than just the server.</a:t>
            </a:r>
            <a:endParaRPr lang="en-US" sz="1400" dirty="0"/>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12</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dirty="0" smtClean="0"/>
              <a:t>New: </a:t>
            </a:r>
            <a:r>
              <a:rPr lang="en-US" dirty="0"/>
              <a:t>Public-Key Infrastructure (X.509) (</a:t>
            </a:r>
            <a:r>
              <a:rPr lang="en-US" dirty="0" err="1"/>
              <a:t>pkix</a:t>
            </a:r>
            <a:r>
              <a:rPr lang="en-US" dirty="0" smtClean="0"/>
              <a:t>)</a:t>
            </a:r>
          </a:p>
        </p:txBody>
      </p:sp>
      <p:sp>
        <p:nvSpPr>
          <p:cNvPr id="58371" name="Rectangle 3"/>
          <p:cNvSpPr>
            <a:spLocks noGrp="1" noChangeArrowheads="1"/>
          </p:cNvSpPr>
          <p:nvPr>
            <p:ph type="body" idx="1"/>
          </p:nvPr>
        </p:nvSpPr>
        <p:spPr/>
        <p:txBody>
          <a:bodyPr/>
          <a:lstStyle/>
          <a:p>
            <a:pPr>
              <a:lnSpc>
                <a:spcPct val="80000"/>
              </a:lnSpc>
              <a:defRPr/>
            </a:pPr>
            <a:r>
              <a:rPr lang="en-GB" sz="2000" dirty="0" smtClean="0">
                <a:solidFill>
                  <a:srgbClr val="000000"/>
                </a:solidFill>
                <a:ea typeface="Arial Unicode MS" pitchFamily="34" charset="-128"/>
                <a:cs typeface="Arial Unicode MS" pitchFamily="34" charset="-128"/>
              </a:rPr>
              <a:t>Working Group website: </a:t>
            </a:r>
            <a:r>
              <a:rPr lang="en-GB" sz="2000" dirty="0">
                <a:hlinkClick r:id="rId3"/>
              </a:rPr>
              <a:t>http://datatracker.ietf.org/wg/pkix/charter</a:t>
            </a:r>
            <a:r>
              <a:rPr lang="en-GB" sz="2000" dirty="0" smtClean="0">
                <a:hlinkClick r:id="rId3"/>
              </a:rPr>
              <a:t>/</a:t>
            </a:r>
            <a:r>
              <a:rPr lang="en-GB" sz="2000" dirty="0" smtClean="0"/>
              <a:t> </a:t>
            </a:r>
          </a:p>
          <a:p>
            <a:pPr lvl="1">
              <a:lnSpc>
                <a:spcPct val="80000"/>
              </a:lnSpc>
              <a:defRPr/>
            </a:pPr>
            <a:r>
              <a:rPr lang="en-US" dirty="0" smtClean="0"/>
              <a:t>Develops </a:t>
            </a:r>
            <a:r>
              <a:rPr lang="en-US" dirty="0"/>
              <a:t>Internet standards to support X.509-based Public </a:t>
            </a:r>
            <a:br>
              <a:rPr lang="en-US" dirty="0"/>
            </a:br>
            <a:r>
              <a:rPr lang="en-US" dirty="0"/>
              <a:t>Key Infrastructures (PKIs).</a:t>
            </a:r>
            <a:endParaRPr lang="en-GB" dirty="0" smtClean="0">
              <a:solidFill>
                <a:srgbClr val="000000"/>
              </a:solidFill>
              <a:ea typeface="Arial Unicode MS" pitchFamily="34" charset="-128"/>
              <a:cs typeface="Arial Unicode MS" pitchFamily="34" charset="-128"/>
            </a:endParaRPr>
          </a:p>
          <a:p>
            <a:pPr>
              <a:lnSpc>
                <a:spcPct val="80000"/>
              </a:lnSpc>
              <a:defRPr/>
            </a:pPr>
            <a:r>
              <a:rPr lang="en-US" sz="2000" dirty="0" smtClean="0"/>
              <a:t>RFC Documents - published</a:t>
            </a:r>
          </a:p>
          <a:p>
            <a:pPr lvl="1">
              <a:lnSpc>
                <a:spcPct val="80000"/>
              </a:lnSpc>
              <a:defRPr/>
            </a:pPr>
            <a:r>
              <a:rPr lang="en-US" sz="1800" dirty="0" smtClean="0"/>
              <a:t>Numerous – see website</a:t>
            </a:r>
          </a:p>
          <a:p>
            <a:pPr lvl="2">
              <a:lnSpc>
                <a:spcPct val="80000"/>
              </a:lnSpc>
              <a:defRPr/>
            </a:pPr>
            <a:endParaRPr lang="en-US" dirty="0" smtClean="0"/>
          </a:p>
          <a:p>
            <a:pPr>
              <a:lnSpc>
                <a:spcPct val="80000"/>
              </a:lnSpc>
              <a:defRPr/>
            </a:pPr>
            <a:r>
              <a:rPr lang="en-GB" sz="2000" dirty="0" smtClean="0"/>
              <a:t>Updates </a:t>
            </a:r>
            <a:r>
              <a:rPr lang="en-GB" sz="2000" dirty="0" smtClean="0"/>
              <a:t>[March </a:t>
            </a:r>
            <a:r>
              <a:rPr lang="en-GB" sz="2000" dirty="0" smtClean="0"/>
              <a:t>2013]:</a:t>
            </a:r>
          </a:p>
          <a:p>
            <a:pPr lvl="1">
              <a:lnSpc>
                <a:spcPct val="80000"/>
              </a:lnSpc>
              <a:defRPr/>
            </a:pPr>
            <a:r>
              <a:rPr lang="en-US" sz="1600" dirty="0" smtClean="0"/>
              <a:t>Of interest for enrollment of devices into a certificate infrastructure: Updated: </a:t>
            </a:r>
            <a:r>
              <a:rPr lang="en-US" sz="1600" b="1" dirty="0" smtClean="0"/>
              <a:t>Enrollment over </a:t>
            </a:r>
            <a:r>
              <a:rPr lang="en-US" sz="1600" b="1" dirty="0"/>
              <a:t>Secure Transport</a:t>
            </a:r>
            <a:r>
              <a:rPr lang="en-US" sz="1600" dirty="0"/>
              <a:t>: </a:t>
            </a:r>
            <a:endParaRPr lang="en-US" sz="1600" dirty="0" smtClean="0"/>
          </a:p>
          <a:p>
            <a:pPr lvl="2">
              <a:lnSpc>
                <a:spcPct val="80000"/>
              </a:lnSpc>
              <a:defRPr/>
            </a:pPr>
            <a:r>
              <a:rPr lang="en-US" sz="1600" dirty="0" smtClean="0">
                <a:hlinkClick r:id="rId4"/>
              </a:rPr>
              <a:t>http</a:t>
            </a:r>
            <a:r>
              <a:rPr lang="en-US" sz="1600" dirty="0">
                <a:hlinkClick r:id="rId4"/>
              </a:rPr>
              <a:t>://datatracker.ietf.org/doc/draft-ietf-pkix-est</a:t>
            </a:r>
            <a:r>
              <a:rPr lang="en-US" sz="1600" dirty="0" smtClean="0">
                <a:hlinkClick r:id="rId4"/>
              </a:rPr>
              <a:t>/</a:t>
            </a:r>
            <a:r>
              <a:rPr lang="en-US" sz="1600" dirty="0" smtClean="0"/>
              <a:t> </a:t>
            </a:r>
          </a:p>
          <a:p>
            <a:pPr lvl="1">
              <a:lnSpc>
                <a:spcPct val="80000"/>
              </a:lnSpc>
              <a:defRPr/>
            </a:pPr>
            <a:r>
              <a:rPr lang="en-US" sz="1600" dirty="0" smtClean="0"/>
              <a:t>X.509 </a:t>
            </a:r>
            <a:r>
              <a:rPr lang="en-US" sz="1600" dirty="0"/>
              <a:t>Internet Public Key Infrastructure Online Certificate Status Protocol </a:t>
            </a:r>
            <a:r>
              <a:rPr lang="en-US" sz="1600" dirty="0" smtClean="0"/>
              <a:t>– OCSP </a:t>
            </a:r>
          </a:p>
          <a:p>
            <a:pPr lvl="2">
              <a:lnSpc>
                <a:spcPct val="80000"/>
              </a:lnSpc>
              <a:defRPr/>
            </a:pPr>
            <a:r>
              <a:rPr lang="en-US" sz="1600" dirty="0" smtClean="0">
                <a:hlinkClick r:id="rId5"/>
              </a:rPr>
              <a:t>http</a:t>
            </a:r>
            <a:r>
              <a:rPr lang="en-US" sz="1600" dirty="0">
                <a:hlinkClick r:id="rId5"/>
              </a:rPr>
              <a:t>://datatracker.ietf.org/doc/draft-ietf-pkix-rfc2560bis</a:t>
            </a:r>
            <a:r>
              <a:rPr lang="en-US" sz="1600" dirty="0" smtClean="0">
                <a:hlinkClick r:id="rId5"/>
              </a:rPr>
              <a:t>/</a:t>
            </a:r>
            <a:r>
              <a:rPr lang="en-US" sz="1600" dirty="0" smtClean="0"/>
              <a:t> </a:t>
            </a:r>
          </a:p>
          <a:p>
            <a:pPr lvl="1">
              <a:lnSpc>
                <a:spcPct val="80000"/>
              </a:lnSpc>
              <a:defRPr/>
            </a:pPr>
            <a:r>
              <a:rPr lang="en-US" sz="1600" dirty="0" smtClean="0"/>
              <a:t>Working </a:t>
            </a:r>
            <a:r>
              <a:rPr lang="en-US" sz="1600" dirty="0" smtClean="0"/>
              <a:t>Group will close shortly</a:t>
            </a:r>
            <a:endParaRPr lang="en-US" sz="1600" dirty="0"/>
          </a:p>
          <a:p>
            <a:pPr marL="457200" lvl="1" indent="0">
              <a:lnSpc>
                <a:spcPct val="80000"/>
              </a:lnSpc>
              <a:buFontTx/>
              <a:buNone/>
              <a:defRPr/>
            </a:pPr>
            <a:endParaRPr lang="en-US"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extLst>
      <p:ext uri="{BB962C8B-B14F-4D97-AF65-F5344CB8AC3E}">
        <p14:creationId xmlns:p14="http://schemas.microsoft.com/office/powerpoint/2010/main" val="2470949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13</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5"/>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6"/>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7"/>
              </a:rPr>
              <a:t>https://mentor.ieee.org/802.11/dcn/09/11-09-0718-01-000v-liaison-request-to-ietf-geopriv.doc</a:t>
            </a:r>
            <a:r>
              <a:rPr lang="en-US" sz="1600" dirty="0" smtClean="0"/>
              <a:t> </a:t>
            </a:r>
          </a:p>
          <a:p>
            <a:pPr>
              <a:lnSpc>
                <a:spcPct val="80000"/>
              </a:lnSpc>
            </a:pPr>
            <a:r>
              <a:rPr lang="en-US" sz="1800" dirty="0" smtClean="0"/>
              <a:t>Updates </a:t>
            </a:r>
            <a:r>
              <a:rPr lang="en-US" sz="1800" dirty="0" smtClean="0"/>
              <a:t>[March </a:t>
            </a:r>
            <a:r>
              <a:rPr lang="en-US" sz="1800" dirty="0" smtClean="0"/>
              <a:t>2013]</a:t>
            </a:r>
          </a:p>
          <a:p>
            <a:pPr lvl="1">
              <a:lnSpc>
                <a:spcPct val="80000"/>
              </a:lnSpc>
            </a:pPr>
            <a:r>
              <a:rPr lang="en-US" sz="1600" dirty="0" smtClean="0"/>
              <a:t>Relative Location, see </a:t>
            </a:r>
            <a:r>
              <a:rPr lang="en-US" sz="1600" dirty="0" smtClean="0">
                <a:hlinkClick r:id="rId8"/>
              </a:rPr>
              <a:t>http://datatracker.ietf.org/doc/draft-ietf-geopriv-relative-location/</a:t>
            </a:r>
            <a:r>
              <a:rPr lang="en-US" sz="1600" dirty="0" smtClean="0"/>
              <a:t> draft to be submitted for publication</a:t>
            </a:r>
          </a:p>
          <a:p>
            <a:pPr lvl="1">
              <a:lnSpc>
                <a:spcPct val="80000"/>
              </a:lnSpc>
            </a:pPr>
            <a:r>
              <a:rPr lang="en-US" sz="1600" dirty="0" smtClean="0"/>
              <a:t>No meeting at March IETF.</a:t>
            </a:r>
          </a:p>
          <a:p>
            <a:pPr>
              <a:lnSpc>
                <a:spcPct val="80000"/>
              </a:lnSpc>
            </a:pPr>
            <a:endParaRPr lang="en-US" sz="1000" dirty="0" smtClean="0"/>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14</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[March </a:t>
            </a:r>
            <a:r>
              <a:rPr lang="en-US" sz="1800" dirty="0" smtClean="0"/>
              <a:t>2013]</a:t>
            </a:r>
          </a:p>
          <a:p>
            <a:pPr lvl="1">
              <a:lnSpc>
                <a:spcPct val="80000"/>
              </a:lnSpc>
            </a:pPr>
            <a:r>
              <a:rPr lang="en-US" sz="1400" dirty="0"/>
              <a:t>Updated: Public Safety Answering Point (PSAP) Callback  </a:t>
            </a:r>
            <a:r>
              <a:rPr lang="en-US" sz="1400" dirty="0">
                <a:hlinkClick r:id="rId6"/>
              </a:rPr>
              <a:t>http://datatracker.ietf.org/doc/draft-ietf-ecrit-psap-callback</a:t>
            </a:r>
            <a:r>
              <a:rPr lang="en-US" sz="1400" dirty="0" smtClean="0">
                <a:hlinkClick r:id="rId6"/>
              </a:rPr>
              <a:t>/</a:t>
            </a:r>
            <a:r>
              <a:rPr lang="en-US" sz="1400" dirty="0" smtClean="0"/>
              <a:t> </a:t>
            </a:r>
          </a:p>
          <a:p>
            <a:pPr lvl="1">
              <a:lnSpc>
                <a:spcPct val="80000"/>
              </a:lnSpc>
            </a:pPr>
            <a:r>
              <a:rPr lang="en-US" sz="1400" dirty="0" smtClean="0"/>
              <a:t>Updated: Policy for </a:t>
            </a:r>
            <a:r>
              <a:rPr lang="en-US" sz="1400" dirty="0"/>
              <a:t>defining new service-identifying </a:t>
            </a:r>
            <a:r>
              <a:rPr lang="en-US" sz="1400" dirty="0" smtClean="0"/>
              <a:t>labels</a:t>
            </a:r>
            <a:r>
              <a:rPr lang="en-US" sz="1400" dirty="0"/>
              <a:t>, see </a:t>
            </a:r>
            <a:r>
              <a:rPr lang="en-US" sz="1400" dirty="0">
                <a:hlinkClick r:id="rId7"/>
              </a:rPr>
              <a:t>http://datatracker.ietf.org/doc/draft-ietf-ecrit-service-urn-policy</a:t>
            </a:r>
            <a:r>
              <a:rPr lang="en-US" sz="1400" dirty="0" smtClean="0">
                <a:hlinkClick r:id="rId7"/>
              </a:rPr>
              <a:t>/</a:t>
            </a:r>
            <a:r>
              <a:rPr lang="en-US" sz="1400" dirty="0" smtClean="0"/>
              <a:t>  </a:t>
            </a:r>
            <a:endParaRPr lang="en-US" sz="1400" dirty="0"/>
          </a:p>
          <a:p>
            <a:pPr lvl="1">
              <a:lnSpc>
                <a:spcPct val="80000"/>
              </a:lnSpc>
            </a:pPr>
            <a:endParaRPr lang="en-US" sz="1600" dirty="0" smtClean="0"/>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15</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a:t>
            </a:r>
            <a:r>
              <a:rPr lang="en-US" sz="1600" dirty="0" smtClean="0"/>
              <a:t>[March 2013</a:t>
            </a:r>
            <a:r>
              <a:rPr lang="en-US" sz="1600" dirty="0" smtClean="0"/>
              <a:t>] Documents of interest:</a:t>
            </a:r>
          </a:p>
          <a:p>
            <a:pPr lvl="1">
              <a:lnSpc>
                <a:spcPct val="80000"/>
              </a:lnSpc>
            </a:pPr>
            <a:r>
              <a:rPr lang="en-US" sz="1400" dirty="0" smtClean="0"/>
              <a:t>Home networking Architecture for IPv6, see </a:t>
            </a:r>
            <a:r>
              <a:rPr lang="en-US" sz="1400" dirty="0" smtClean="0">
                <a:hlinkClick r:id="rId4"/>
              </a:rPr>
              <a:t>https://datatracker.ietf.org/doc/draft-ietf-homenet-arch/</a:t>
            </a:r>
            <a:r>
              <a:rPr lang="en-US" sz="1400" dirty="0" smtClean="0"/>
              <a:t> </a:t>
            </a:r>
            <a:r>
              <a:rPr lang="en-US" sz="1400" dirty="0" smtClean="0"/>
              <a:t>- in Working Group last Call</a:t>
            </a:r>
            <a:endParaRPr lang="en-US" sz="1400" dirty="0" smtClean="0"/>
          </a:p>
          <a:p>
            <a:pPr lvl="1">
              <a:lnSpc>
                <a:spcPct val="80000"/>
              </a:lnSpc>
            </a:pPr>
            <a:r>
              <a:rPr lang="en-US" sz="1400" dirty="0" smtClean="0"/>
              <a:t>IPv6 Home Network Front End Naming Delegation, see </a:t>
            </a:r>
            <a:r>
              <a:rPr lang="en-US" sz="1400" dirty="0" smtClean="0">
                <a:hlinkClick r:id="rId5"/>
              </a:rPr>
              <a:t>https://datatracker.ietf.org/doc/draft-mglt-homenet-front-end-naming-delegation/</a:t>
            </a:r>
            <a:r>
              <a:rPr lang="en-US" sz="1400" dirty="0" smtClean="0"/>
              <a:t> </a:t>
            </a:r>
          </a:p>
          <a:p>
            <a:pPr lvl="1">
              <a:lnSpc>
                <a:spcPct val="80000"/>
              </a:lnSpc>
            </a:pPr>
            <a:r>
              <a:rPr lang="en-US" sz="1400" dirty="0" smtClean="0"/>
              <a:t>Secret Gardens are Better than Walled Gardens,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BRDP for </a:t>
            </a:r>
            <a:r>
              <a:rPr lang="en-US" sz="1400" dirty="0" err="1" smtClean="0"/>
              <a:t>homenet</a:t>
            </a:r>
            <a:r>
              <a:rPr lang="en-US" sz="1400" dirty="0" smtClean="0"/>
              <a:t>,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Bootstrapping trust on a </a:t>
            </a:r>
            <a:r>
              <a:rPr lang="en-US" sz="1400" dirty="0" err="1" smtClean="0"/>
              <a:t>Homenet</a:t>
            </a:r>
            <a:r>
              <a:rPr lang="en-US" sz="1400" dirty="0" smtClean="0"/>
              <a:t>, see </a:t>
            </a:r>
            <a:r>
              <a:rPr lang="en-US" sz="1400" dirty="0" smtClean="0">
                <a:hlinkClick r:id="rId7"/>
              </a:rPr>
              <a:t>https://datatracker.ietf.org/doc/draft-behringer-homenet-trust-bootstrap/</a:t>
            </a:r>
            <a:r>
              <a:rPr lang="en-US" sz="1400" dirty="0" smtClean="0"/>
              <a:t> </a:t>
            </a:r>
          </a:p>
          <a:p>
            <a:pPr lvl="1">
              <a:lnSpc>
                <a:spcPct val="80000"/>
              </a:lnSpc>
            </a:pPr>
            <a:r>
              <a:rPr lang="en-US" sz="1400" dirty="0" smtClean="0"/>
              <a:t>Grazed and Lightweight Open Protocol, see </a:t>
            </a:r>
            <a:r>
              <a:rPr lang="en-US" sz="1400" dirty="0" smtClean="0">
                <a:hlinkClick r:id="rId8"/>
              </a:rPr>
              <a:t>http://datatracker.ietf.org/doc/draft-ruminski-homenet-galop-proto/</a:t>
            </a:r>
            <a:endParaRPr lang="en-US" sz="1400" dirty="0" smtClean="0"/>
          </a:p>
          <a:p>
            <a:pPr lvl="1">
              <a:lnSpc>
                <a:spcPct val="80000"/>
              </a:lnSpc>
            </a:pPr>
            <a:r>
              <a:rPr lang="en-US" sz="1400" dirty="0" smtClean="0"/>
              <a:t>Extended Multicast DNS: </a:t>
            </a:r>
            <a:r>
              <a:rPr lang="en-US" sz="1400" dirty="0" smtClean="0">
                <a:hlinkClick r:id="rId9"/>
              </a:rPr>
              <a:t>http://datatracker.ietf.org/doc/draft-lynn-homenet-site-mdns/</a:t>
            </a:r>
            <a:r>
              <a:rPr lang="en-US" sz="1400" dirty="0" smtClean="0"/>
              <a:t> </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843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843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8732D2D-684E-4536-A2F7-A3FBCB05AA5F}" type="slidenum">
              <a:rPr lang="en-US" smtClean="0"/>
              <a:pPr/>
              <a:t>16</a:t>
            </a:fld>
            <a:endParaRPr lang="en-US" smtClean="0"/>
          </a:p>
        </p:txBody>
      </p:sp>
      <p:sp>
        <p:nvSpPr>
          <p:cNvPr id="18437" name="Rectangle 2"/>
          <p:cNvSpPr>
            <a:spLocks noGrp="1" noChangeArrowheads="1"/>
          </p:cNvSpPr>
          <p:nvPr>
            <p:ph type="title"/>
          </p:nvPr>
        </p:nvSpPr>
        <p:spPr/>
        <p:txBody>
          <a:bodyPr/>
          <a:lstStyle/>
          <a:p>
            <a:r>
              <a:rPr lang="en-US" smtClean="0"/>
              <a:t>Dynamic Host Configuration (dhc) WG</a:t>
            </a:r>
          </a:p>
        </p:txBody>
      </p:sp>
      <p:sp>
        <p:nvSpPr>
          <p:cNvPr id="18438"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http://datatracker.ietf.org/wg/dhc/</a:t>
            </a:r>
            <a:r>
              <a:rPr lang="en-US" sz="1600" dirty="0" smtClean="0"/>
              <a:t>   </a:t>
            </a:r>
          </a:p>
          <a:p>
            <a:pPr>
              <a:lnSpc>
                <a:spcPct val="80000"/>
              </a:lnSpc>
            </a:pPr>
            <a:r>
              <a:rPr lang="en-US" sz="1600" dirty="0" smtClean="0"/>
              <a:t>The DHC WG is responsible for reviewing DHCP options or other </a:t>
            </a:r>
            <a:br>
              <a:rPr lang="en-US" sz="1600" dirty="0" smtClean="0"/>
            </a:br>
            <a:r>
              <a:rPr lang="en-US" sz="1600" dirty="0" smtClean="0"/>
              <a:t>extensions (for both IPv4 and IPv6). </a:t>
            </a:r>
          </a:p>
          <a:p>
            <a:pPr lvl="1">
              <a:lnSpc>
                <a:spcPct val="80000"/>
              </a:lnSpc>
            </a:pPr>
            <a:r>
              <a:rPr lang="en-US" sz="1400" dirty="0" smtClean="0"/>
              <a:t>The DHC WG is expected to review all proposed extensions to DHCP to ensure that they are consistent with the DHCP specification and other option formats, that they do not duplicate existing mechanisms, etc. </a:t>
            </a:r>
          </a:p>
          <a:p>
            <a:pPr lvl="1">
              <a:lnSpc>
                <a:spcPct val="80000"/>
              </a:lnSpc>
            </a:pPr>
            <a:r>
              <a:rPr lang="en-US" sz="1400" dirty="0" smtClean="0"/>
              <a:t>Generally speaking, the DHC WG will not be responsible for evaluating the semantic content of proposed options. Similarly, the ownership of specifications typically  belongs the relevant working group that needs more functionality from DHCP, not the DHC WG. The DHC WG coordinates reviews of the proposed options together with those working groups. It is required that those working groups have consensus to take on the work and that the work is within their charter. Exceptionally, with AD agreement, this same process can also be used for Individual Submissions originating outside WGs. </a:t>
            </a:r>
          </a:p>
          <a:p>
            <a:pPr>
              <a:lnSpc>
                <a:spcPct val="80000"/>
              </a:lnSpc>
            </a:pPr>
            <a:r>
              <a:rPr lang="en-US" sz="1600" dirty="0" smtClean="0"/>
              <a:t>Updates </a:t>
            </a:r>
            <a:r>
              <a:rPr lang="en-US" sz="1600" dirty="0" smtClean="0"/>
              <a:t>[</a:t>
            </a:r>
            <a:r>
              <a:rPr lang="en-US" sz="1600" dirty="0" smtClean="0"/>
              <a:t>March</a:t>
            </a:r>
            <a:r>
              <a:rPr lang="en-US" sz="1600" dirty="0" smtClean="0"/>
              <a:t> </a:t>
            </a:r>
            <a:r>
              <a:rPr lang="en-US" sz="1600" dirty="0" smtClean="0"/>
              <a:t>2013]</a:t>
            </a:r>
          </a:p>
          <a:p>
            <a:pPr lvl="1">
              <a:lnSpc>
                <a:spcPct val="80000"/>
              </a:lnSpc>
            </a:pPr>
            <a:r>
              <a:rPr lang="en-US" sz="1400" dirty="0" smtClean="0"/>
              <a:t>Of interest: </a:t>
            </a:r>
            <a:r>
              <a:rPr lang="en-US" sz="1400" u="sng" dirty="0" smtClean="0">
                <a:hlinkClick r:id="rId4"/>
              </a:rPr>
              <a:t>http://tools.ietf.org/html/draft-cao-dhc-anqp-option-01</a:t>
            </a:r>
            <a:r>
              <a:rPr lang="en-US" sz="1400" u="sng" dirty="0" smtClean="0"/>
              <a:t> also </a:t>
            </a:r>
            <a:r>
              <a:rPr lang="en-US" sz="1400" u="sng" dirty="0" smtClean="0">
                <a:hlinkClick r:id="rId5"/>
              </a:rPr>
              <a:t>http://datatracker.ietf.org/doc/draft-cao-dhc-anqp-option/history/</a:t>
            </a:r>
            <a:r>
              <a:rPr lang="en-US" sz="1400" u="sng" dirty="0" smtClean="0"/>
              <a:t> </a:t>
            </a:r>
          </a:p>
          <a:p>
            <a:pPr lvl="1">
              <a:lnSpc>
                <a:spcPct val="80000"/>
              </a:lnSpc>
            </a:pPr>
            <a:r>
              <a:rPr lang="en-US" sz="1400" dirty="0" smtClean="0"/>
              <a:t>Updated</a:t>
            </a:r>
            <a:r>
              <a:rPr lang="en-US" sz="1400" dirty="0" smtClean="0"/>
              <a:t>: </a:t>
            </a:r>
            <a:r>
              <a:rPr lang="en-US" sz="1400" dirty="0">
                <a:hlinkClick r:id="rId6"/>
              </a:rPr>
              <a:t>http://datatracker.ietf.org/doc/draft-ietf-dhc-dhcpv6-radius-opt</a:t>
            </a:r>
            <a:r>
              <a:rPr lang="en-US" sz="1400" dirty="0" smtClean="0">
                <a:hlinkClick r:id="rId6"/>
              </a:rPr>
              <a:t>/</a:t>
            </a:r>
            <a:r>
              <a:rPr lang="en-US" sz="1400" dirty="0" smtClean="0"/>
              <a:t> </a:t>
            </a:r>
          </a:p>
          <a:p>
            <a:pPr lvl="1">
              <a:lnSpc>
                <a:spcPct val="80000"/>
              </a:lnSpc>
            </a:pPr>
            <a:r>
              <a:rPr lang="en-US" sz="1400" dirty="0" smtClean="0"/>
              <a:t>Updated</a:t>
            </a:r>
            <a:r>
              <a:rPr lang="en-US" sz="1400" dirty="0" smtClean="0"/>
              <a:t>: </a:t>
            </a:r>
            <a:r>
              <a:rPr lang="en-US" sz="1400" dirty="0">
                <a:hlinkClick r:id="rId7"/>
              </a:rPr>
              <a:t>http://datatracker.ietf.org/doc/draft-ietf-dhc-relay-id-suboption</a:t>
            </a:r>
            <a:r>
              <a:rPr lang="en-US" sz="1400" dirty="0" smtClean="0">
                <a:hlinkClick r:id="rId7"/>
              </a:rPr>
              <a:t>/</a:t>
            </a:r>
            <a:r>
              <a:rPr lang="en-US" sz="1400" dirty="0" smtClean="0"/>
              <a:t> </a:t>
            </a:r>
            <a:r>
              <a:rPr lang="en-US" sz="1400" dirty="0" smtClean="0"/>
              <a:t>In publication queue</a:t>
            </a: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229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229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3D4185-53EC-48FD-AB23-AC5BB0384969}" type="slidenum">
              <a:rPr lang="en-US" smtClean="0"/>
              <a:pPr/>
              <a:t>17</a:t>
            </a:fld>
            <a:endParaRPr lang="en-US" smtClean="0"/>
          </a:p>
        </p:txBody>
      </p:sp>
      <p:sp>
        <p:nvSpPr>
          <p:cNvPr id="12293" name="Rectangle 2"/>
          <p:cNvSpPr>
            <a:spLocks noGrp="1" noChangeArrowheads="1"/>
          </p:cNvSpPr>
          <p:nvPr>
            <p:ph type="title"/>
          </p:nvPr>
        </p:nvSpPr>
        <p:spPr>
          <a:xfrm>
            <a:off x="685800" y="838200"/>
            <a:ext cx="7772400" cy="1143000"/>
          </a:xfrm>
          <a:noFill/>
        </p:spPr>
        <p:txBody>
          <a:bodyPr/>
          <a:lstStyle/>
          <a:p>
            <a:r>
              <a:rPr lang="en-US" smtClean="0"/>
              <a:t>6LOWPAN Working Group</a:t>
            </a:r>
          </a:p>
        </p:txBody>
      </p:sp>
      <p:sp>
        <p:nvSpPr>
          <p:cNvPr id="12294" name="Rectangle 3"/>
          <p:cNvSpPr>
            <a:spLocks noGrp="1" noChangeArrowheads="1"/>
          </p:cNvSpPr>
          <p:nvPr>
            <p:ph type="body" idx="1"/>
          </p:nvPr>
        </p:nvSpPr>
        <p:spPr>
          <a:xfrm>
            <a:off x="685800" y="1828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http://datatracker.ietf.org/wg/6lowpan/charter/</a:t>
            </a:r>
            <a:endParaRPr lang="en-GB" sz="1800" b="0" dirty="0" smtClean="0"/>
          </a:p>
          <a:p>
            <a:pPr>
              <a:lnSpc>
                <a:spcPct val="80000"/>
              </a:lnSpc>
            </a:pPr>
            <a:r>
              <a:rPr lang="en-US" sz="1800" dirty="0" smtClean="0"/>
              <a:t>Focus: IPv6 over Low Power PAN: Adaption of IPv6 protocol to operate on constrained nodes and link layers</a:t>
            </a:r>
          </a:p>
          <a:p>
            <a:pPr lvl="1">
              <a:lnSpc>
                <a:spcPct val="80000"/>
              </a:lnSpc>
            </a:pPr>
            <a:r>
              <a:rPr lang="en-US" sz="1400" dirty="0" smtClean="0"/>
              <a:t>RFC 4944: adaption of IPv6 to 802.15.4 link layer</a:t>
            </a:r>
          </a:p>
          <a:p>
            <a:pPr lvl="1">
              <a:lnSpc>
                <a:spcPct val="80000"/>
              </a:lnSpc>
            </a:pPr>
            <a:r>
              <a:rPr lang="en-US" sz="1400" dirty="0" smtClean="0"/>
              <a:t>Improved header compression scheme, see </a:t>
            </a:r>
            <a:r>
              <a:rPr lang="en-US" sz="1400" dirty="0" smtClean="0">
                <a:hlinkClick r:id="rId4"/>
              </a:rPr>
              <a:t>http://datatracker.ietf.org/doc/draft-ietf-6lowpan-hc/</a:t>
            </a:r>
            <a:r>
              <a:rPr lang="en-US" sz="1400" dirty="0" smtClean="0"/>
              <a:t> </a:t>
            </a:r>
          </a:p>
          <a:p>
            <a:pPr lvl="1">
              <a:lnSpc>
                <a:spcPct val="80000"/>
              </a:lnSpc>
            </a:pPr>
            <a:r>
              <a:rPr lang="en-US" sz="1400" dirty="0" smtClean="0"/>
              <a:t>RFC 6282, “Compression Format for IPv6 Datagrams over IEEE 802.15.4-Based Networks” published, see  </a:t>
            </a:r>
            <a:r>
              <a:rPr lang="en-US" sz="1400" dirty="0" smtClean="0">
                <a:hlinkClick r:id="rId5"/>
              </a:rPr>
              <a:t>http://datatracker.ietf.org/doc/rfc6282/</a:t>
            </a:r>
            <a:r>
              <a:rPr lang="en-US" sz="1400" dirty="0" smtClean="0"/>
              <a:t> </a:t>
            </a:r>
          </a:p>
          <a:p>
            <a:pPr lvl="1">
              <a:lnSpc>
                <a:spcPct val="80000"/>
              </a:lnSpc>
            </a:pPr>
            <a:r>
              <a:rPr lang="en-US" sz="1400" dirty="0" smtClean="0"/>
              <a:t>Design and Application Spaces (Use Cases), see </a:t>
            </a:r>
            <a:r>
              <a:rPr lang="en-US" sz="1400" dirty="0" smtClean="0">
                <a:hlinkClick r:id="rId6"/>
              </a:rPr>
              <a:t>http://datatracker.ietf.org/doc/draft-ietf-6lowpan-usecases/</a:t>
            </a:r>
            <a:r>
              <a:rPr lang="en-US" sz="1400" dirty="0" smtClean="0"/>
              <a:t> </a:t>
            </a:r>
          </a:p>
          <a:p>
            <a:pPr lvl="1">
              <a:lnSpc>
                <a:spcPct val="80000"/>
              </a:lnSpc>
            </a:pPr>
            <a:r>
              <a:rPr lang="en-US" sz="1400" dirty="0" smtClean="0"/>
              <a:t>RFC 6066 “Problem Statement and Requirements for IPv6 over Low-Power Wireless Personal Area Network (6LoWPAN) Routing” see </a:t>
            </a:r>
            <a:r>
              <a:rPr lang="en-US" sz="1400" dirty="0" smtClean="0">
                <a:hlinkClick r:id="rId7"/>
              </a:rPr>
              <a:t>http://datatracker.ietf.org/doc/rfc6606/</a:t>
            </a:r>
            <a:r>
              <a:rPr lang="en-US" sz="1400" dirty="0" smtClean="0"/>
              <a:t> </a:t>
            </a:r>
          </a:p>
          <a:p>
            <a:pPr lvl="1">
              <a:lnSpc>
                <a:spcPct val="80000"/>
              </a:lnSpc>
            </a:pPr>
            <a:r>
              <a:rPr lang="en-US" sz="1400" dirty="0" smtClean="0"/>
              <a:t>RFC 6775 - “</a:t>
            </a:r>
            <a:r>
              <a:rPr lang="en-US" sz="1400" dirty="0"/>
              <a:t>Neighbor Discovery Optimization for IPv6 over Low-Power Wireless Personal Area Networks (6LoWPANs)”, see </a:t>
            </a:r>
            <a:r>
              <a:rPr lang="en-US" sz="1400" dirty="0">
                <a:hlinkClick r:id="rId8"/>
              </a:rPr>
              <a:t>https://datatracker.ietf.org/doc/rfc6775/</a:t>
            </a:r>
            <a:r>
              <a:rPr lang="en-US" sz="1400" dirty="0"/>
              <a:t> </a:t>
            </a:r>
            <a:endParaRPr lang="en-US" sz="1400" dirty="0" smtClean="0"/>
          </a:p>
          <a:p>
            <a:pPr>
              <a:lnSpc>
                <a:spcPct val="80000"/>
              </a:lnSpc>
            </a:pPr>
            <a:r>
              <a:rPr lang="en-US" sz="1800" dirty="0" smtClean="0"/>
              <a:t>Updates </a:t>
            </a:r>
            <a:r>
              <a:rPr lang="en-US" sz="1800" dirty="0" smtClean="0"/>
              <a:t>[March </a:t>
            </a:r>
            <a:r>
              <a:rPr lang="en-US" sz="1800" dirty="0" smtClean="0"/>
              <a:t>2013]</a:t>
            </a:r>
          </a:p>
          <a:p>
            <a:pPr lvl="1">
              <a:lnSpc>
                <a:spcPct val="80000"/>
              </a:lnSpc>
            </a:pPr>
            <a:r>
              <a:rPr lang="en-US" sz="1400" dirty="0" smtClean="0"/>
              <a:t>Submitted for publication: Transmission of IPv6 Packets over BLUETOOTH Low Energy: </a:t>
            </a:r>
            <a:r>
              <a:rPr lang="en-US" sz="1400" dirty="0" smtClean="0">
                <a:hlinkClick r:id="rId9"/>
              </a:rPr>
              <a:t>http://datatracker.ietf.org/doc/draft-ietf-6lowpan-btle/</a:t>
            </a:r>
            <a:r>
              <a:rPr lang="en-US" sz="1400" dirty="0" smtClean="0"/>
              <a:t> </a:t>
            </a:r>
            <a:endParaRPr lang="en-US" sz="1400" dirty="0" smtClean="0"/>
          </a:p>
          <a:p>
            <a:pPr lvl="1">
              <a:lnSpc>
                <a:spcPct val="80000"/>
              </a:lnSpc>
            </a:pPr>
            <a:r>
              <a:rPr lang="en-US" sz="1400" dirty="0" smtClean="0"/>
              <a:t>Updated</a:t>
            </a:r>
            <a:r>
              <a:rPr lang="en-US" sz="1400" dirty="0" smtClean="0"/>
              <a:t>: </a:t>
            </a:r>
            <a:r>
              <a:rPr lang="en-US" sz="1400" dirty="0">
                <a:hlinkClick r:id="rId10"/>
              </a:rPr>
              <a:t>http://datatracker.ietf.org/doc/draft-schoenw-6lowpan-mib</a:t>
            </a:r>
            <a:r>
              <a:rPr lang="en-US" sz="1400" dirty="0" smtClean="0">
                <a:hlinkClick r:id="rId10"/>
              </a:rPr>
              <a:t>/</a:t>
            </a:r>
            <a:r>
              <a:rPr lang="en-US" sz="1400" dirty="0" smtClean="0"/>
              <a:t> </a:t>
            </a:r>
          </a:p>
          <a:p>
            <a:pPr lvl="1">
              <a:lnSpc>
                <a:spcPct val="80000"/>
              </a:lnSpc>
            </a:pPr>
            <a:r>
              <a:rPr lang="en-US" sz="1400" dirty="0" smtClean="0"/>
              <a:t>Of interest: 6LoWPAN Roadmap and Implementation Guide </a:t>
            </a:r>
            <a:r>
              <a:rPr lang="en-US" sz="1400" dirty="0" smtClean="0">
                <a:hlinkClick r:id="rId11"/>
              </a:rPr>
              <a:t>http://datatracker.ietf.org/doc/draft-bormann-6lowpan-roadmap/</a:t>
            </a:r>
            <a:r>
              <a:rPr lang="en-US" sz="1400" dirty="0" smtClean="0"/>
              <a:t> </a:t>
            </a:r>
            <a:endParaRPr lang="en-US" sz="1400" dirty="0" smtClean="0"/>
          </a:p>
          <a:p>
            <a:pPr lvl="1">
              <a:lnSpc>
                <a:spcPct val="80000"/>
              </a:lnSpc>
            </a:pPr>
            <a:endParaRPr lang="en-US" sz="1600" dirty="0" smtClean="0"/>
          </a:p>
          <a:p>
            <a:pPr>
              <a:lnSpc>
                <a:spcPct val="80000"/>
              </a:lnSpc>
            </a:pPr>
            <a:endParaRPr lang="en-US" sz="1800" dirty="0" smtClean="0">
              <a:solidFill>
                <a:srgbClr val="000000"/>
              </a:solidFill>
              <a:cs typeface="Times New Roman" pitchFamily="18" charset="0"/>
            </a:endParaRPr>
          </a:p>
          <a:p>
            <a:pPr lvl="1">
              <a:lnSpc>
                <a:spcPct val="80000"/>
              </a:lnSpc>
            </a:pPr>
            <a:endParaRPr lang="en-US" sz="16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331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331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8723875-EC5F-499B-8A34-FEBA1C04BC2F}" type="slidenum">
              <a:rPr lang="en-US" smtClean="0"/>
              <a:pPr/>
              <a:t>18</a:t>
            </a:fld>
            <a:endParaRPr lang="en-US" smtClean="0"/>
          </a:p>
        </p:txBody>
      </p:sp>
      <p:sp>
        <p:nvSpPr>
          <p:cNvPr id="13317" name="Rectangle 2"/>
          <p:cNvSpPr>
            <a:spLocks noGrp="1" noChangeArrowheads="1"/>
          </p:cNvSpPr>
          <p:nvPr>
            <p:ph type="title"/>
          </p:nvPr>
        </p:nvSpPr>
        <p:spPr>
          <a:xfrm>
            <a:off x="685800" y="609600"/>
            <a:ext cx="7772400" cy="1143000"/>
          </a:xfrm>
          <a:noFill/>
        </p:spPr>
        <p:txBody>
          <a:bodyPr/>
          <a:lstStyle/>
          <a:p>
            <a:r>
              <a:rPr lang="en-US" dirty="0" smtClean="0"/>
              <a:t>ROLL Working Group</a:t>
            </a:r>
          </a:p>
        </p:txBody>
      </p:sp>
      <p:sp>
        <p:nvSpPr>
          <p:cNvPr id="13318" name="Rectangle 3"/>
          <p:cNvSpPr>
            <a:spLocks noGrp="1" noChangeArrowheads="1"/>
          </p:cNvSpPr>
          <p:nvPr>
            <p:ph type="body" idx="1"/>
          </p:nvPr>
        </p:nvSpPr>
        <p:spPr>
          <a:xfrm>
            <a:off x="685800" y="1828800"/>
            <a:ext cx="7772400" cy="4114800"/>
          </a:xfrm>
          <a:noFill/>
        </p:spPr>
        <p:txBody>
          <a:bodyPr/>
          <a:lstStyle/>
          <a:p>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http://datatracker.ietf.org/wg/roll/</a:t>
            </a:r>
            <a:r>
              <a:rPr lang="en-GB" sz="1800" dirty="0" smtClean="0"/>
              <a:t> </a:t>
            </a:r>
          </a:p>
          <a:p>
            <a:r>
              <a:rPr lang="en-US" sz="1800" dirty="0" smtClean="0"/>
              <a:t>Focus: Routing over Low Power and </a:t>
            </a:r>
            <a:r>
              <a:rPr lang="en-US" sz="1800" dirty="0" err="1" smtClean="0"/>
              <a:t>Lossy</a:t>
            </a:r>
            <a:r>
              <a:rPr lang="en-US" sz="1800" dirty="0" smtClean="0"/>
              <a:t> Networks</a:t>
            </a:r>
          </a:p>
          <a:p>
            <a:pPr lvl="1"/>
            <a:r>
              <a:rPr lang="en-US" sz="1600" dirty="0" smtClean="0"/>
              <a:t>Routing Objectives, see </a:t>
            </a:r>
            <a:r>
              <a:rPr lang="en-US" sz="1600" dirty="0" smtClean="0">
                <a:hlinkClick r:id="rId4"/>
              </a:rPr>
              <a:t>http://datatracker.ietf.org/doc/rfc6552/</a:t>
            </a:r>
            <a:r>
              <a:rPr lang="en-US" sz="1600" dirty="0" smtClean="0"/>
              <a:t> </a:t>
            </a:r>
          </a:p>
          <a:p>
            <a:pPr lvl="1"/>
            <a:r>
              <a:rPr lang="en-US" sz="1600" dirty="0" smtClean="0"/>
              <a:t>Routing protocol for efficient operation in low-power, </a:t>
            </a:r>
            <a:r>
              <a:rPr lang="en-US" sz="1600" dirty="0" err="1" smtClean="0"/>
              <a:t>lossy</a:t>
            </a:r>
            <a:r>
              <a:rPr lang="en-US" sz="1600" dirty="0" smtClean="0"/>
              <a:t> networks, see </a:t>
            </a:r>
            <a:r>
              <a:rPr lang="en-US" sz="1600" dirty="0" smtClean="0">
                <a:hlinkClick r:id="rId5"/>
              </a:rPr>
              <a:t>http://datatracker.ietf.org/doc/rfc6550/ </a:t>
            </a:r>
            <a:endParaRPr lang="en-US" sz="1600" dirty="0" smtClean="0"/>
          </a:p>
          <a:p>
            <a:pPr lvl="1"/>
            <a:r>
              <a:rPr lang="en-US" sz="1600" dirty="0" smtClean="0"/>
              <a:t>RFC </a:t>
            </a:r>
            <a:r>
              <a:rPr lang="en-US" sz="1600" dirty="0"/>
              <a:t>6719, “The Minimum Rank with Hysteresis Objective Function“, see </a:t>
            </a:r>
            <a:r>
              <a:rPr lang="en-US" sz="1600" dirty="0">
                <a:hlinkClick r:id="rId6"/>
              </a:rPr>
              <a:t>http://datatracker.ietf.org/doc/rfc6719/</a:t>
            </a:r>
            <a:r>
              <a:rPr lang="en-US" sz="1600" dirty="0"/>
              <a:t> </a:t>
            </a:r>
            <a:endParaRPr lang="en-US" sz="1600" dirty="0" smtClean="0"/>
          </a:p>
          <a:p>
            <a:r>
              <a:rPr lang="en-US" sz="1800" dirty="0" smtClean="0"/>
              <a:t>Updates </a:t>
            </a:r>
            <a:r>
              <a:rPr lang="en-US" sz="1800" dirty="0" smtClean="0"/>
              <a:t>[March </a:t>
            </a:r>
            <a:r>
              <a:rPr lang="en-US" sz="1800" dirty="0" smtClean="0"/>
              <a:t>2013]</a:t>
            </a:r>
          </a:p>
          <a:p>
            <a:pPr lvl="1"/>
            <a:r>
              <a:rPr lang="en-US" sz="1400" dirty="0" smtClean="0"/>
              <a:t>Of Interest: A Security Threat Analysis for Routing over Low Power and </a:t>
            </a:r>
            <a:r>
              <a:rPr lang="en-US" sz="1400" dirty="0" err="1" smtClean="0"/>
              <a:t>Lossy</a:t>
            </a:r>
            <a:r>
              <a:rPr lang="en-US" sz="1400" dirty="0" smtClean="0"/>
              <a:t> Networks, see </a:t>
            </a:r>
            <a:r>
              <a:rPr lang="en-US" sz="1400" dirty="0" smtClean="0">
                <a:hlinkClick r:id="rId7"/>
              </a:rPr>
              <a:t>http://datatracker.ietf.org/doc/draft-ietf-roll-security-threats/</a:t>
            </a:r>
            <a:r>
              <a:rPr lang="en-US" sz="1400" dirty="0" smtClean="0"/>
              <a:t> </a:t>
            </a:r>
            <a:r>
              <a:rPr lang="en-US" sz="1400" dirty="0" smtClean="0"/>
              <a:t>- In IESG Evaluation</a:t>
            </a:r>
            <a:endParaRPr lang="en-US" sz="1400" dirty="0" smtClean="0"/>
          </a:p>
          <a:p>
            <a:pPr lvl="1"/>
            <a:r>
              <a:rPr lang="en-US" sz="1400" dirty="0" smtClean="0"/>
              <a:t>Updated: A Mechanism to Measure the Quality of a Point-to-point Route in a Low Power and </a:t>
            </a:r>
            <a:r>
              <a:rPr lang="en-US" sz="1400" dirty="0" err="1" smtClean="0"/>
              <a:t>Lossy</a:t>
            </a:r>
            <a:r>
              <a:rPr lang="en-US" sz="1400" dirty="0" smtClean="0"/>
              <a:t> Network, see </a:t>
            </a:r>
            <a:r>
              <a:rPr lang="en-US" sz="1400" dirty="0" smtClean="0">
                <a:hlinkClick r:id="rId8"/>
              </a:rPr>
              <a:t>http://datatracker.ietf.org/doc/draft-ietf-roll-p2p-measurement/</a:t>
            </a:r>
            <a:r>
              <a:rPr lang="en-US" sz="1400" dirty="0" smtClean="0"/>
              <a:t> </a:t>
            </a:r>
            <a:r>
              <a:rPr lang="en-US" sz="1400" dirty="0" smtClean="0"/>
              <a:t>In IESG Evaluation</a:t>
            </a:r>
            <a:endParaRPr lang="en-US" sz="1400" dirty="0" smtClean="0"/>
          </a:p>
          <a:p>
            <a:pPr lvl="1"/>
            <a:r>
              <a:rPr lang="en-US" sz="1400" dirty="0" smtClean="0"/>
              <a:t>Updated: Reactive Discovery of Point-to-Point Routes in Low Power and </a:t>
            </a:r>
            <a:r>
              <a:rPr lang="en-US" sz="1400" dirty="0" err="1" smtClean="0"/>
              <a:t>Lossy</a:t>
            </a:r>
            <a:r>
              <a:rPr lang="en-US" sz="1400" dirty="0" smtClean="0"/>
              <a:t> Networks, see </a:t>
            </a:r>
            <a:r>
              <a:rPr lang="en-US" sz="1400" dirty="0" smtClean="0">
                <a:hlinkClick r:id="rId9"/>
              </a:rPr>
              <a:t>http://datatracker.ietf.org/doc/draft-ietf-roll-p2p-rpl/</a:t>
            </a:r>
            <a:r>
              <a:rPr lang="en-US" sz="1400" dirty="0" smtClean="0"/>
              <a:t> </a:t>
            </a:r>
            <a:r>
              <a:rPr lang="en-US" sz="1400" dirty="0" smtClean="0"/>
              <a:t>In IESG Evaluation</a:t>
            </a:r>
            <a:endParaRPr lang="en-US" sz="1400" dirty="0" smtClean="0"/>
          </a:p>
          <a:p>
            <a:pPr lvl="1"/>
            <a:r>
              <a:rPr lang="en-US" sz="1400" dirty="0" smtClean="0"/>
              <a:t>Of Interest: Lightweight Key Establishment and Management Protocol in Dynamic Sensor Networks (KEMP), see </a:t>
            </a:r>
            <a:r>
              <a:rPr lang="en-US" sz="1400" dirty="0" smtClean="0">
                <a:hlinkClick r:id="rId10"/>
              </a:rPr>
              <a:t>http://datatracker.ietf.org/doc/draft-qiu-roll-kemp/</a:t>
            </a:r>
            <a:r>
              <a:rPr lang="en-US" sz="1400" dirty="0" smtClean="0"/>
              <a:t> </a:t>
            </a:r>
          </a:p>
          <a:p>
            <a:endParaRPr lang="en-US" dirty="0" smtClean="0">
              <a:solidFill>
                <a:srgbClr val="000000"/>
              </a:solidFill>
              <a:cs typeface="Times New Roman" pitchFamily="18" charset="0"/>
            </a:endParaRP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433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434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DC5BA9E-5B9D-4909-9BAE-7E321D94A2C3}" type="slidenum">
              <a:rPr lang="en-US" smtClean="0"/>
              <a:pPr/>
              <a:t>19</a:t>
            </a:fld>
            <a:endParaRPr lang="en-US" smtClean="0"/>
          </a:p>
        </p:txBody>
      </p:sp>
      <p:sp>
        <p:nvSpPr>
          <p:cNvPr id="14341" name="Rectangle 2"/>
          <p:cNvSpPr>
            <a:spLocks noGrp="1" noChangeArrowheads="1"/>
          </p:cNvSpPr>
          <p:nvPr>
            <p:ph type="title"/>
          </p:nvPr>
        </p:nvSpPr>
        <p:spPr>
          <a:xfrm>
            <a:off x="685800" y="838200"/>
            <a:ext cx="7772400" cy="1143000"/>
          </a:xfrm>
          <a:noFill/>
        </p:spPr>
        <p:txBody>
          <a:bodyPr/>
          <a:lstStyle/>
          <a:p>
            <a:r>
              <a:rPr lang="en-US" dirty="0" smtClean="0"/>
              <a:t>CORE Working Group</a:t>
            </a:r>
          </a:p>
        </p:txBody>
      </p:sp>
      <p:sp>
        <p:nvSpPr>
          <p:cNvPr id="14342" name="Rectangle 3"/>
          <p:cNvSpPr>
            <a:spLocks noGrp="1" noChangeArrowheads="1"/>
          </p:cNvSpPr>
          <p:nvPr>
            <p:ph type="body" idx="1"/>
          </p:nvPr>
        </p:nvSpPr>
        <p:spPr>
          <a:xfrm>
            <a:off x="685800" y="1752600"/>
            <a:ext cx="7772400" cy="4114800"/>
          </a:xfrm>
          <a:noFill/>
        </p:spPr>
        <p:txBody>
          <a:bodyPr/>
          <a:lstStyle/>
          <a:p>
            <a:r>
              <a:rPr lang="en-GB" sz="1800" dirty="0" smtClean="0">
                <a:solidFill>
                  <a:srgbClr val="000000"/>
                </a:solidFill>
                <a:ea typeface="Arial Unicode MS" pitchFamily="34" charset="-128"/>
                <a:cs typeface="Arial Unicode MS" pitchFamily="34" charset="-128"/>
              </a:rPr>
              <a:t>CORE (</a:t>
            </a:r>
            <a:r>
              <a:rPr lang="en-US" sz="2000" dirty="0" smtClean="0"/>
              <a:t>Constrained </a:t>
            </a:r>
            <a:r>
              <a:rPr lang="en-US" sz="2000" dirty="0" err="1" smtClean="0"/>
              <a:t>RESTful</a:t>
            </a:r>
            <a:r>
              <a:rPr lang="en-US" sz="2000" dirty="0" smtClean="0"/>
              <a:t> Environments) </a:t>
            </a: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http://datatracker.ietf.org/wg/core/</a:t>
            </a:r>
            <a:r>
              <a:rPr lang="en-GB" sz="1800" b="0" dirty="0" smtClean="0"/>
              <a:t> </a:t>
            </a:r>
            <a:endParaRPr lang="en-GB" sz="1800" dirty="0" smtClean="0"/>
          </a:p>
          <a:p>
            <a:r>
              <a:rPr lang="en-US" sz="1800" dirty="0" smtClean="0"/>
              <a:t>Focus: framework for resource-oriented applications intended to run on constrained IP networks. </a:t>
            </a:r>
          </a:p>
          <a:p>
            <a:pPr lvl="1"/>
            <a:r>
              <a:rPr lang="en-US" sz="1400" dirty="0" smtClean="0"/>
              <a:t>Constrained networks can occur as part of home and building automation, energy management, and the Internet of Things. </a:t>
            </a:r>
          </a:p>
          <a:p>
            <a:pPr lvl="1"/>
            <a:r>
              <a:rPr lang="en-US" sz="1600" dirty="0" smtClean="0"/>
              <a:t>RFC 6690, Constrained </a:t>
            </a:r>
            <a:r>
              <a:rPr lang="en-US" sz="1600" dirty="0" err="1" smtClean="0"/>
              <a:t>RESTful</a:t>
            </a:r>
            <a:r>
              <a:rPr lang="en-US" sz="1600" dirty="0" smtClean="0"/>
              <a:t> Environments (</a:t>
            </a:r>
            <a:r>
              <a:rPr lang="en-US" sz="1600" dirty="0" err="1" smtClean="0"/>
              <a:t>CoRE</a:t>
            </a:r>
            <a:r>
              <a:rPr lang="en-US" sz="1600" dirty="0" smtClean="0"/>
              <a:t>) Link Format, see </a:t>
            </a:r>
            <a:r>
              <a:rPr lang="en-US" sz="1600" dirty="0" smtClean="0">
                <a:hlinkClick r:id="rId4"/>
              </a:rPr>
              <a:t>http://datatracker.ietf.org/doc/rfc6690/</a:t>
            </a:r>
            <a:r>
              <a:rPr lang="en-US" sz="1600" dirty="0" smtClean="0"/>
              <a:t> </a:t>
            </a:r>
          </a:p>
          <a:p>
            <a:r>
              <a:rPr lang="en-US" sz="1800" dirty="0" smtClean="0"/>
              <a:t>Updates </a:t>
            </a:r>
            <a:r>
              <a:rPr lang="en-US" sz="1800" dirty="0" smtClean="0"/>
              <a:t>[March </a:t>
            </a:r>
            <a:r>
              <a:rPr lang="en-US" sz="1800" dirty="0" smtClean="0"/>
              <a:t>2013]  </a:t>
            </a:r>
          </a:p>
          <a:p>
            <a:pPr lvl="1"/>
            <a:r>
              <a:rPr lang="en-US" sz="1400" dirty="0" smtClean="0"/>
              <a:t>Updated: Constrained Application Protocol, see </a:t>
            </a:r>
            <a:r>
              <a:rPr lang="en-US" sz="1400" dirty="0" smtClean="0">
                <a:hlinkClick r:id="rId5"/>
              </a:rPr>
              <a:t>http://datatracker.ietf.org/doc/draft-ietf-core-coap/</a:t>
            </a:r>
            <a:r>
              <a:rPr lang="en-US" sz="1400" dirty="0" smtClean="0"/>
              <a:t>  </a:t>
            </a:r>
            <a:r>
              <a:rPr lang="en-US" sz="1400" dirty="0" smtClean="0"/>
              <a:t>In Last Call</a:t>
            </a:r>
            <a:endParaRPr lang="en-US" sz="1400" dirty="0" smtClean="0"/>
          </a:p>
          <a:p>
            <a:pPr lvl="1"/>
            <a:r>
              <a:rPr lang="en-US" sz="1400" dirty="0" smtClean="0"/>
              <a:t>Of </a:t>
            </a:r>
            <a:r>
              <a:rPr lang="en-US" sz="1400" dirty="0" smtClean="0"/>
              <a:t>interest: Security Bootstrapping of Resource-Constrained Devices, see </a:t>
            </a:r>
            <a:r>
              <a:rPr lang="en-US" sz="1400" dirty="0" smtClean="0">
                <a:hlinkClick r:id="rId6"/>
              </a:rPr>
              <a:t>http://datatracker.ietf.org/doc/draft-sarikaya-core-sbootstrapping/</a:t>
            </a:r>
            <a:r>
              <a:rPr lang="en-US" sz="1400" dirty="0" smtClean="0"/>
              <a:t> </a:t>
            </a:r>
            <a:endParaRPr lang="en-US" sz="1400" dirty="0" smtClean="0"/>
          </a:p>
          <a:p>
            <a:pPr lvl="1"/>
            <a:r>
              <a:rPr lang="en-US" sz="1400" dirty="0" smtClean="0"/>
              <a:t>New of interest: Security Considerations in the IP-based Internet </a:t>
            </a:r>
            <a:r>
              <a:rPr lang="en-US" sz="1400" dirty="0"/>
              <a:t>of Things: </a:t>
            </a:r>
            <a:r>
              <a:rPr lang="en-US" sz="1400" dirty="0">
                <a:hlinkClick r:id="rId7"/>
              </a:rPr>
              <a:t>http://datatracker.ietf.org/doc/draft-garcia-core-security</a:t>
            </a:r>
            <a:r>
              <a:rPr lang="en-US" sz="1400" dirty="0" smtClean="0">
                <a:hlinkClick r:id="rId7"/>
              </a:rPr>
              <a:t>/</a:t>
            </a:r>
            <a:r>
              <a:rPr lang="en-US" sz="1400" dirty="0" smtClean="0"/>
              <a:t> </a:t>
            </a:r>
            <a:endParaRPr lang="en-US" sz="1400" dirty="0" smtClean="0"/>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a:t>
            </a:r>
            <a:r>
              <a:rPr lang="en-US" dirty="0" smtClean="0"/>
              <a:t>March</a:t>
            </a:r>
            <a:r>
              <a:rPr lang="en-US" dirty="0" smtClean="0"/>
              <a:t> </a:t>
            </a:r>
            <a:r>
              <a:rPr lang="en-US" dirty="0" smtClean="0"/>
              <a:t>2013.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20</a:t>
            </a:fld>
            <a:endParaRPr lang="en-US" smtClean="0"/>
          </a:p>
        </p:txBody>
      </p:sp>
      <p:sp>
        <p:nvSpPr>
          <p:cNvPr id="5125" name="Rectangle 2"/>
          <p:cNvSpPr>
            <a:spLocks noGrp="1" noChangeArrowheads="1"/>
          </p:cNvSpPr>
          <p:nvPr>
            <p:ph type="title"/>
          </p:nvPr>
        </p:nvSpPr>
        <p:spPr/>
        <p:txBody>
          <a:bodyPr/>
          <a:lstStyle/>
          <a:p>
            <a:r>
              <a:rPr lang="en-US" dirty="0" smtClean="0"/>
              <a:t>New: Operations Area Working Group</a:t>
            </a:r>
            <a:endParaRPr lang="en-US" dirty="0" smtClean="0"/>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a:hlinkClick r:id="rId3"/>
              </a:rPr>
              <a:t>http://datatracker.ietf.org/wg/opsawg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2000" dirty="0" smtClean="0"/>
              <a:t>Recently, individual submissions related to the CAPWAP protocol and 802.11 extensions were submitted</a:t>
            </a:r>
          </a:p>
          <a:p>
            <a:pPr lvl="1">
              <a:lnSpc>
                <a:spcPct val="80000"/>
              </a:lnSpc>
              <a:defRPr/>
            </a:pPr>
            <a:r>
              <a:rPr lang="en-US" sz="1400" u="sng" dirty="0" smtClean="0">
                <a:hlinkClick r:id="rId4"/>
              </a:rPr>
              <a:t>http://www.ietf.org/id/draft-shao-opsawg-capwap-hybridmac-00.txt</a:t>
            </a:r>
            <a:r>
              <a:rPr lang="en-US" sz="1400" dirty="0" smtClean="0"/>
              <a:t/>
            </a:r>
            <a:br>
              <a:rPr lang="en-US" sz="1400" dirty="0" smtClean="0"/>
            </a:br>
            <a:r>
              <a:rPr lang="en-US" sz="1400" u="sng" dirty="0" smtClean="0">
                <a:hlinkClick r:id="rId5"/>
              </a:rPr>
              <a:t>http://www.ietf.org/id/draft-chen-opsawg-capwap-extension-00.txt</a:t>
            </a:r>
            <a:r>
              <a:rPr lang="en-US" sz="1400" dirty="0" smtClean="0"/>
              <a:t/>
            </a:r>
            <a:br>
              <a:rPr lang="en-US" sz="1400" dirty="0" smtClean="0"/>
            </a:br>
            <a:r>
              <a:rPr lang="en-US" sz="1400" u="sng" dirty="0" smtClean="0">
                <a:hlinkClick r:id="rId6"/>
              </a:rPr>
              <a:t>http://www.ietf.org/id/draft-zhang-opsawg-capwap-eap-00.txt</a:t>
            </a:r>
            <a:endParaRPr lang="en-US" sz="1400" u="sng" dirty="0" smtClean="0"/>
          </a:p>
          <a:p>
            <a:pPr marL="0" indent="0">
              <a:lnSpc>
                <a:spcPct val="80000"/>
              </a:lnSpc>
              <a:buNone/>
              <a:defRPr/>
            </a:pPr>
            <a:endParaRPr lang="en-US" sz="1800" dirty="0" smtClean="0"/>
          </a:p>
          <a:p>
            <a:pPr>
              <a:lnSpc>
                <a:spcPct val="80000"/>
              </a:lnSpc>
              <a:defRPr/>
            </a:pPr>
            <a:r>
              <a:rPr lang="en-US" sz="1800" dirty="0" smtClean="0"/>
              <a:t>Operations Area Working Group is considering </a:t>
            </a:r>
            <a:r>
              <a:rPr lang="en-US" sz="1800" dirty="0" smtClean="0"/>
              <a:t>next steps for these documents</a:t>
            </a:r>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21</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Follow-up from 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a:t>
            </a:r>
            <a:r>
              <a:rPr lang="en-US" sz="2000" dirty="0" smtClean="0"/>
              <a:t>Meetings, agenda and presentations: Meeting  held 16 March </a:t>
            </a:r>
            <a:endParaRPr lang="en-US" sz="2000" dirty="0" smtClean="0"/>
          </a:p>
          <a:p>
            <a:pPr lvl="1">
              <a:lnSpc>
                <a:spcPct val="80000"/>
              </a:lnSpc>
              <a:defRPr/>
            </a:pPr>
            <a:r>
              <a:rPr lang="en-US" sz="1800" dirty="0">
                <a:hlinkClick r:id="rId3"/>
              </a:rPr>
              <a:t>http://www.iab.org/activities/joint-activities/iab-ieee-coordination</a:t>
            </a:r>
            <a:r>
              <a:rPr lang="en-US" sz="1800" dirty="0" smtClean="0">
                <a:hlinkClick r:id="rId3"/>
              </a:rPr>
              <a:t>/</a:t>
            </a:r>
            <a:r>
              <a:rPr lang="en-US" sz="1800" dirty="0" smtClean="0"/>
              <a:t> </a:t>
            </a:r>
            <a:endParaRPr lang="en-US" sz="2400" dirty="0"/>
          </a:p>
          <a:p>
            <a:pPr lvl="1">
              <a:lnSpc>
                <a:spcPct val="80000"/>
              </a:lnSpc>
              <a:defRPr/>
            </a:pPr>
            <a:r>
              <a:rPr lang="en-US" sz="1600" dirty="0" smtClean="0"/>
              <a:t>9:00-9:30AM </a:t>
            </a:r>
            <a:r>
              <a:rPr lang="en-US" sz="1600" dirty="0"/>
              <a:t>Introductions (including new IESG and IAB members), goals of the meeting </a:t>
            </a:r>
            <a:endParaRPr lang="en-US" sz="1600" dirty="0" smtClean="0"/>
          </a:p>
          <a:p>
            <a:pPr lvl="1">
              <a:lnSpc>
                <a:spcPct val="80000"/>
              </a:lnSpc>
              <a:defRPr/>
            </a:pPr>
            <a:r>
              <a:rPr lang="en-US" sz="1600" dirty="0" smtClean="0"/>
              <a:t>9:30-10:00AM </a:t>
            </a:r>
            <a:r>
              <a:rPr lang="en-US" sz="1600" dirty="0"/>
              <a:t>- Status of 4441bis (Spencer) </a:t>
            </a:r>
            <a:endParaRPr lang="en-US" sz="1600" dirty="0" smtClean="0"/>
          </a:p>
          <a:p>
            <a:pPr lvl="1">
              <a:lnSpc>
                <a:spcPct val="80000"/>
              </a:lnSpc>
              <a:defRPr/>
            </a:pPr>
            <a:r>
              <a:rPr lang="en-US" sz="1600" dirty="0" smtClean="0"/>
              <a:t>10:00-10:45AM </a:t>
            </a:r>
            <a:r>
              <a:rPr lang="en-US" sz="1600" dirty="0"/>
              <a:t>- Status of the Shared Areas work (Dan, Pat) </a:t>
            </a:r>
            <a:endParaRPr lang="en-US" sz="1600" dirty="0" smtClean="0"/>
          </a:p>
          <a:p>
            <a:pPr lvl="1">
              <a:lnSpc>
                <a:spcPct val="80000"/>
              </a:lnSpc>
              <a:defRPr/>
            </a:pPr>
            <a:r>
              <a:rPr lang="en-US" sz="1600" dirty="0" smtClean="0"/>
              <a:t>10:45-11:00AM </a:t>
            </a:r>
            <a:r>
              <a:rPr lang="en-US" sz="1600" dirty="0"/>
              <a:t>- coffee break </a:t>
            </a:r>
            <a:endParaRPr lang="en-US" sz="1600" dirty="0" smtClean="0"/>
          </a:p>
          <a:p>
            <a:pPr lvl="1">
              <a:lnSpc>
                <a:spcPct val="80000"/>
              </a:lnSpc>
              <a:defRPr/>
            </a:pPr>
            <a:r>
              <a:rPr lang="en-US" sz="1600" dirty="0" smtClean="0"/>
              <a:t>11:00-11:45AM </a:t>
            </a:r>
            <a:r>
              <a:rPr lang="en-US" sz="1600" dirty="0"/>
              <a:t>- Processes and communication between the IETF and IEEE 802 - what we learned in the last eight months, what can be improved (Dan, Pat) </a:t>
            </a:r>
            <a:endParaRPr lang="en-US" sz="1600" dirty="0" smtClean="0"/>
          </a:p>
          <a:p>
            <a:pPr lvl="1">
              <a:lnSpc>
                <a:spcPct val="80000"/>
              </a:lnSpc>
              <a:defRPr/>
            </a:pPr>
            <a:r>
              <a:rPr lang="en-US" sz="1600" dirty="0" smtClean="0"/>
              <a:t>11:45AM-12:00PM </a:t>
            </a:r>
            <a:r>
              <a:rPr lang="en-US" sz="1600" dirty="0"/>
              <a:t>- Recent End-Runs on IETF and IEEE 802 Standards (Russ) </a:t>
            </a:r>
            <a:endParaRPr lang="en-US" sz="1600" dirty="0" smtClean="0"/>
          </a:p>
          <a:p>
            <a:pPr lvl="1">
              <a:lnSpc>
                <a:spcPct val="80000"/>
              </a:lnSpc>
              <a:defRPr/>
            </a:pPr>
            <a:r>
              <a:rPr lang="en-US" sz="1600" dirty="0" smtClean="0"/>
              <a:t>12:00-1:15PM </a:t>
            </a:r>
            <a:r>
              <a:rPr lang="en-US" sz="1600" dirty="0"/>
              <a:t>- lunch (the core leadership teams will meet in executive session during lunch) </a:t>
            </a:r>
            <a:endParaRPr lang="en-US" sz="1600" dirty="0" smtClean="0"/>
          </a:p>
          <a:p>
            <a:pPr lvl="1">
              <a:lnSpc>
                <a:spcPct val="80000"/>
              </a:lnSpc>
              <a:defRPr/>
            </a:pPr>
            <a:r>
              <a:rPr lang="en-US" sz="1600" dirty="0" smtClean="0"/>
              <a:t>1:15-1:45PM </a:t>
            </a:r>
            <a:r>
              <a:rPr lang="en-US" sz="1600" dirty="0"/>
              <a:t>- </a:t>
            </a:r>
            <a:r>
              <a:rPr lang="en-US" sz="1600" dirty="0" err="1"/>
              <a:t>OmniRAN</a:t>
            </a:r>
            <a:r>
              <a:rPr lang="en-US" sz="1600" dirty="0"/>
              <a:t> Study Group (Max </a:t>
            </a:r>
            <a:r>
              <a:rPr lang="en-US" sz="1600" dirty="0" err="1"/>
              <a:t>Riegel</a:t>
            </a:r>
            <a:r>
              <a:rPr lang="en-US" sz="1600" dirty="0"/>
              <a:t>) </a:t>
            </a:r>
            <a:endParaRPr lang="en-US" sz="1600" dirty="0" smtClean="0"/>
          </a:p>
          <a:p>
            <a:pPr lvl="1">
              <a:lnSpc>
                <a:spcPct val="80000"/>
              </a:lnSpc>
              <a:defRPr/>
            </a:pPr>
            <a:r>
              <a:rPr lang="en-US" sz="1600" dirty="0" smtClean="0"/>
              <a:t>1:45-2:15PM </a:t>
            </a:r>
            <a:r>
              <a:rPr lang="en-US" sz="1600" dirty="0"/>
              <a:t>- Time Protocols Unification - 802.1AS/1588 and NTP (Michael </a:t>
            </a:r>
            <a:r>
              <a:rPr lang="en-US" sz="1600" dirty="0" err="1"/>
              <a:t>Johas</a:t>
            </a:r>
            <a:r>
              <a:rPr lang="en-US" sz="1600" dirty="0"/>
              <a:t> </a:t>
            </a:r>
            <a:r>
              <a:rPr lang="en-US" sz="1600" dirty="0" err="1"/>
              <a:t>Teener</a:t>
            </a:r>
            <a:r>
              <a:rPr lang="en-US" sz="1600" dirty="0"/>
              <a:t>) </a:t>
            </a:r>
            <a:endParaRPr lang="en-US" sz="1600" dirty="0" smtClean="0"/>
          </a:p>
          <a:p>
            <a:pPr lvl="1">
              <a:lnSpc>
                <a:spcPct val="80000"/>
              </a:lnSpc>
              <a:defRPr/>
            </a:pPr>
            <a:r>
              <a:rPr lang="en-US" sz="1600" dirty="0" smtClean="0"/>
              <a:t>2:15-3:00PM </a:t>
            </a:r>
            <a:r>
              <a:rPr lang="en-US" sz="1600" dirty="0"/>
              <a:t>- Dealing with Regulators (Mike Lynch) </a:t>
            </a:r>
            <a:endParaRPr lang="en-US" sz="1600" dirty="0" smtClean="0"/>
          </a:p>
          <a:p>
            <a:pPr lvl="1">
              <a:lnSpc>
                <a:spcPct val="80000"/>
              </a:lnSpc>
              <a:defRPr/>
            </a:pPr>
            <a:r>
              <a:rPr lang="en-US" sz="1600" dirty="0" smtClean="0"/>
              <a:t>3:00 </a:t>
            </a:r>
            <a:r>
              <a:rPr lang="en-US" sz="1600" dirty="0"/>
              <a:t>- 3:15PM coffee break </a:t>
            </a:r>
            <a:endParaRPr lang="en-US" sz="1600" dirty="0" smtClean="0"/>
          </a:p>
          <a:p>
            <a:pPr lvl="1">
              <a:lnSpc>
                <a:spcPct val="80000"/>
              </a:lnSpc>
              <a:defRPr/>
            </a:pPr>
            <a:r>
              <a:rPr lang="en-US" sz="1600" dirty="0" smtClean="0"/>
              <a:t>3:15-4PM </a:t>
            </a:r>
            <a:r>
              <a:rPr lang="en-US" sz="1600" dirty="0"/>
              <a:t>- action items and planning work ahead </a:t>
            </a:r>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Follow-up from IETF- IEEE 802 Liaison Activity </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IEEE </a:t>
            </a:r>
            <a:r>
              <a:rPr lang="en-US" sz="2000" dirty="0" smtClean="0"/>
              <a:t>802.11 items</a:t>
            </a:r>
          </a:p>
          <a:p>
            <a:pPr lvl="1">
              <a:lnSpc>
                <a:spcPct val="80000"/>
              </a:lnSpc>
              <a:defRPr/>
            </a:pPr>
            <a:r>
              <a:rPr lang="en-US" sz="1600" dirty="0" smtClean="0"/>
              <a:t>RFC4441bis update, see </a:t>
            </a:r>
            <a:r>
              <a:rPr lang="en-US" sz="1600" dirty="0">
                <a:hlinkClick r:id="rId4"/>
              </a:rPr>
              <a:t>http://</a:t>
            </a:r>
            <a:r>
              <a:rPr lang="en-US" sz="1600" dirty="0" smtClean="0">
                <a:hlinkClick r:id="rId4"/>
              </a:rPr>
              <a:t>tools.ietf.org/html/draft-iab-rfc4441rev-03</a:t>
            </a:r>
            <a:r>
              <a:rPr lang="en-US" sz="1600" dirty="0" smtClean="0"/>
              <a:t>  IEEE 802.11 Comments submitted. Still opportunity to provide comments; Will review any additional contributions in ARC session (Weds AM)</a:t>
            </a:r>
          </a:p>
          <a:p>
            <a:pPr marL="457200" lvl="1" indent="0">
              <a:lnSpc>
                <a:spcPct val="80000"/>
              </a:lnSpc>
              <a:buNone/>
              <a:defRPr/>
            </a:pPr>
            <a:endParaRPr lang="en-US" sz="1600" dirty="0" smtClean="0"/>
          </a:p>
          <a:p>
            <a:pPr lvl="1">
              <a:lnSpc>
                <a:spcPct val="80000"/>
              </a:lnSpc>
              <a:defRPr/>
            </a:pPr>
            <a:r>
              <a:rPr lang="en-US" sz="1600" dirty="0" smtClean="0"/>
              <a:t>PAWS –review comments submitted and resolved</a:t>
            </a:r>
          </a:p>
          <a:p>
            <a:pPr lvl="1">
              <a:lnSpc>
                <a:spcPct val="80000"/>
              </a:lnSpc>
              <a:defRPr/>
            </a:pPr>
            <a:r>
              <a:rPr lang="en-US" sz="1600" dirty="0" smtClean="0"/>
              <a:t>RADEXT – comments resolved</a:t>
            </a:r>
          </a:p>
          <a:p>
            <a:pPr lvl="1">
              <a:lnSpc>
                <a:spcPct val="80000"/>
              </a:lnSpc>
              <a:defRPr/>
            </a:pPr>
            <a:r>
              <a:rPr lang="en-US" sz="1600" dirty="0" smtClean="0"/>
              <a:t>TRILL item closed</a:t>
            </a:r>
          </a:p>
          <a:p>
            <a:pPr marL="457200" lvl="1" indent="0">
              <a:lnSpc>
                <a:spcPct val="80000"/>
              </a:lnSpc>
              <a:buNone/>
              <a:defRPr/>
            </a:pPr>
            <a:endParaRPr lang="en-US" sz="1600" dirty="0" smtClean="0"/>
          </a:p>
          <a:p>
            <a:pPr lvl="1">
              <a:lnSpc>
                <a:spcPct val="80000"/>
              </a:lnSpc>
              <a:defRPr/>
            </a:pPr>
            <a:r>
              <a:rPr lang="en-US" sz="1600" dirty="0" smtClean="0"/>
              <a:t>External IANA dependencies, add check in Internal MEC process</a:t>
            </a:r>
          </a:p>
          <a:p>
            <a:pPr lvl="1">
              <a:lnSpc>
                <a:spcPct val="80000"/>
              </a:lnSpc>
              <a:defRPr/>
            </a:pPr>
            <a:r>
              <a:rPr lang="en-US" sz="1600" dirty="0" smtClean="0"/>
              <a:t>Interest in ISO interaction</a:t>
            </a:r>
          </a:p>
          <a:p>
            <a:pPr marL="457200" lvl="1" indent="0">
              <a:lnSpc>
                <a:spcPct val="80000"/>
              </a:lnSpc>
              <a:buNone/>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a:hlinkClick r:id="" action="ppaction://ole?verb=0"/>
          </p:cNvPr>
          <p:cNvGraphicFramePr>
            <a:graphicFrameLocks noChangeAspect="1"/>
          </p:cNvGraphicFramePr>
          <p:nvPr>
            <p:extLst>
              <p:ext uri="{D42A27DB-BD31-4B8C-83A1-F6EECF244321}">
                <p14:modId xmlns:p14="http://schemas.microsoft.com/office/powerpoint/2010/main" val="2803040164"/>
              </p:ext>
            </p:extLst>
          </p:nvPr>
        </p:nvGraphicFramePr>
        <p:xfrm>
          <a:off x="6705600" y="2895600"/>
          <a:ext cx="914400" cy="771525"/>
        </p:xfrm>
        <a:graphic>
          <a:graphicData uri="http://schemas.openxmlformats.org/presentationml/2006/ole">
            <mc:AlternateContent xmlns:mc="http://schemas.openxmlformats.org/markup-compatibility/2006">
              <mc:Choice xmlns:v="urn:schemas-microsoft-com:vml" Requires="v">
                <p:oleObj spid="_x0000_s8199" name="Presentation" showAsIcon="1" r:id="rId5" imgW="914400" imgH="771480" progId="PowerPoint.Show.12">
                  <p:embed/>
                </p:oleObj>
              </mc:Choice>
              <mc:Fallback>
                <p:oleObj name="Presentation" showAsIcon="1" r:id="rId5" imgW="914400" imgH="771480" progId="PowerPoint.Show.12">
                  <p:embed/>
                  <p:pic>
                    <p:nvPicPr>
                      <p:cNvPr id="0" name=""/>
                      <p:cNvPicPr/>
                      <p:nvPr/>
                    </p:nvPicPr>
                    <p:blipFill>
                      <a:blip r:embed="rId6"/>
                      <a:stretch>
                        <a:fillRect/>
                      </a:stretch>
                    </p:blipFill>
                    <p:spPr>
                      <a:xfrm>
                        <a:off x="6705600" y="2895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159007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5</a:t>
            </a:fld>
            <a:endParaRPr lang="en-US" smtClean="0"/>
          </a:p>
        </p:txBody>
      </p:sp>
      <p:sp>
        <p:nvSpPr>
          <p:cNvPr id="7173" name="Rectangle 2"/>
          <p:cNvSpPr>
            <a:spLocks noGrp="1" noChangeArrowheads="1"/>
          </p:cNvSpPr>
          <p:nvPr>
            <p:ph type="title"/>
          </p:nvPr>
        </p:nvSpPr>
        <p:spPr/>
        <p:txBody>
          <a:bodyPr/>
          <a:lstStyle/>
          <a:p>
            <a:r>
              <a:rPr lang="en-US"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4"/>
              </a:rPr>
              <a:t>http://tools.ietf.org/html/rfc4441</a:t>
            </a:r>
            <a:endParaRPr lang="en-US" sz="1600" dirty="0"/>
          </a:p>
          <a:p>
            <a:pPr lvl="1">
              <a:lnSpc>
                <a:spcPct val="80000"/>
              </a:lnSpc>
              <a:defRPr/>
            </a:pPr>
            <a:r>
              <a:rPr lang="en-US" sz="1600" dirty="0"/>
              <a:t>Liaison info: </a:t>
            </a:r>
            <a:r>
              <a:rPr lang="en-US" sz="1600" dirty="0">
                <a:hlinkClick r:id="rId5"/>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6"/>
              </a:rPr>
              <a:t>https://datatracker.ietf.org/liaison/</a:t>
            </a:r>
            <a:r>
              <a:rPr lang="en-US" sz="1600" dirty="0"/>
              <a:t> </a:t>
            </a:r>
            <a:endParaRPr lang="en-US" sz="1600" dirty="0" smtClean="0"/>
          </a:p>
          <a:p>
            <a:pPr>
              <a:lnSpc>
                <a:spcPct val="80000"/>
              </a:lnSpc>
              <a:defRPr/>
            </a:pPr>
            <a:endParaRPr lang="en-US" sz="2000" dirty="0" smtClean="0"/>
          </a:p>
          <a:p>
            <a:pPr>
              <a:lnSpc>
                <a:spcPct val="80000"/>
              </a:lnSpc>
              <a:defRPr/>
            </a:pPr>
            <a:r>
              <a:rPr lang="en-US" sz="2000" dirty="0" smtClean="0"/>
              <a:t>New: IEEE 802 Liaisons link and list now available</a:t>
            </a:r>
          </a:p>
          <a:p>
            <a:pPr lvl="1">
              <a:lnSpc>
                <a:spcPct val="80000"/>
              </a:lnSpc>
              <a:defRPr/>
            </a:pPr>
            <a:r>
              <a:rPr lang="en-US" sz="1600" u="sng" dirty="0">
                <a:hlinkClick r:id="rId7"/>
              </a:rPr>
              <a:t>http://</a:t>
            </a:r>
            <a:r>
              <a:rPr lang="en-US" sz="1600" u="sng" dirty="0" smtClean="0">
                <a:hlinkClick r:id="rId7"/>
              </a:rPr>
              <a:t>www.ieee802.org/liaisons.shtml</a:t>
            </a:r>
            <a:r>
              <a:rPr lang="en-US" sz="1600" u="sng" dirty="0" smtClean="0"/>
              <a:t> </a:t>
            </a:r>
          </a:p>
          <a:p>
            <a:pPr lvl="1">
              <a:lnSpc>
                <a:spcPct val="80000"/>
              </a:lnSpc>
              <a:defRPr/>
            </a:pPr>
            <a:r>
              <a:rPr lang="en-US" sz="1600" dirty="0">
                <a:hlinkClick r:id="rId8"/>
              </a:rPr>
              <a:t>http://</a:t>
            </a:r>
            <a:r>
              <a:rPr lang="en-US" sz="1600" dirty="0" smtClean="0">
                <a:hlinkClick r:id="rId8"/>
              </a:rPr>
              <a:t>www.ieee802.org/draft%20802-liaison-list%20revision%2005MAR2013.pdf</a:t>
            </a:r>
            <a:r>
              <a:rPr lang="en-US" sz="1600" dirty="0" smtClean="0"/>
              <a:t> </a:t>
            </a:r>
            <a:endParaRPr lang="en-US" sz="1600" dirty="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10790430"/>
              </p:ext>
            </p:extLst>
          </p:nvPr>
        </p:nvGraphicFramePr>
        <p:xfrm>
          <a:off x="6858000" y="5410200"/>
          <a:ext cx="914400" cy="771525"/>
        </p:xfrm>
        <a:graphic>
          <a:graphicData uri="http://schemas.openxmlformats.org/presentationml/2006/ole">
            <mc:AlternateContent xmlns:mc="http://schemas.openxmlformats.org/markup-compatibility/2006">
              <mc:Choice xmlns:v="urn:schemas-microsoft-com:vml" Requires="v">
                <p:oleObj spid="_x0000_s7191" name="Acrobat Document" showAsIcon="1" r:id="rId9" imgW="914400" imgH="771480" progId="AcroExch.Document.7">
                  <p:embed/>
                </p:oleObj>
              </mc:Choice>
              <mc:Fallback>
                <p:oleObj name="Acrobat Document" showAsIcon="1" r:id="rId9" imgW="914400" imgH="771480" progId="AcroExch.Document.7">
                  <p:embed/>
                  <p:pic>
                    <p:nvPicPr>
                      <p:cNvPr id="0" name=""/>
                      <p:cNvPicPr/>
                      <p:nvPr/>
                    </p:nvPicPr>
                    <p:blipFill>
                      <a:blip r:embed="rId10"/>
                      <a:stretch>
                        <a:fillRect/>
                      </a:stretch>
                    </p:blipFill>
                    <p:spPr>
                      <a:xfrm>
                        <a:off x="6858000" y="54102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6</a:t>
            </a:fld>
            <a:endParaRPr lang="en-US" smtClean="0"/>
          </a:p>
        </p:txBody>
      </p:sp>
      <p:sp>
        <p:nvSpPr>
          <p:cNvPr id="21509" name="Rectangle 2"/>
          <p:cNvSpPr>
            <a:spLocks noGrp="1" noChangeArrowheads="1"/>
          </p:cNvSpPr>
          <p:nvPr>
            <p:ph type="title"/>
          </p:nvPr>
        </p:nvSpPr>
        <p:spPr/>
        <p:txBody>
          <a:bodyPr/>
          <a:lstStyle/>
          <a:p>
            <a:r>
              <a:rPr lang="en-US" dirty="0" smtClean="0"/>
              <a:t>IETF/ISOC update on WCIT</a:t>
            </a:r>
            <a:endParaRPr lang="en-GB" dirty="0" smtClean="0"/>
          </a:p>
        </p:txBody>
      </p:sp>
      <p:sp>
        <p:nvSpPr>
          <p:cNvPr id="21510" name="Rectangle 3"/>
          <p:cNvSpPr>
            <a:spLocks noGrp="1" noChangeArrowheads="1"/>
          </p:cNvSpPr>
          <p:nvPr>
            <p:ph type="body" idx="1"/>
          </p:nvPr>
        </p:nvSpPr>
        <p:spPr/>
        <p:txBody>
          <a:bodyPr/>
          <a:lstStyle/>
          <a:p>
            <a:r>
              <a:rPr lang="en-US" sz="1600" dirty="0"/>
              <a:t>In December the ITU-T held the World Conference on Telecommunication (WCIT) in Dubai. </a:t>
            </a:r>
            <a:endParaRPr lang="en-US" sz="1600" dirty="0" smtClean="0"/>
          </a:p>
          <a:p>
            <a:r>
              <a:rPr lang="en-US" sz="1600" dirty="0"/>
              <a:t>Session </a:t>
            </a:r>
            <a:r>
              <a:rPr lang="en-US" sz="1600" dirty="0" smtClean="0"/>
              <a:t>held at March IETF 86 meeting to </a:t>
            </a:r>
            <a:r>
              <a:rPr lang="en-US" sz="1600" dirty="0"/>
              <a:t>provide participants an overview of the processes leading up to WCIT as well as a summary of the results, what related </a:t>
            </a:r>
            <a:r>
              <a:rPr lang="en-US" sz="1600" dirty="0" smtClean="0"/>
              <a:t>events </a:t>
            </a:r>
            <a:r>
              <a:rPr lang="en-US" sz="1600" dirty="0"/>
              <a:t>there are, and an opportunity to </a:t>
            </a:r>
            <a:r>
              <a:rPr lang="en-US" sz="1600" dirty="0" smtClean="0"/>
              <a:t>ask questions: </a:t>
            </a:r>
            <a:r>
              <a:rPr lang="en-US" sz="1600" dirty="0" smtClean="0">
                <a:hlinkClick r:id="rId3"/>
              </a:rPr>
              <a:t>https://datatracker.ietf.org/meeting/86/agenda/iab-wcit/</a:t>
            </a:r>
            <a:r>
              <a:rPr lang="en-US" sz="1600" dirty="0" smtClean="0"/>
              <a:t> </a:t>
            </a:r>
          </a:p>
          <a:p>
            <a:pPr marL="0" indent="0">
              <a:buNone/>
            </a:pPr>
            <a:endParaRPr lang="en-US" sz="1600" dirty="0" smtClean="0"/>
          </a:p>
          <a:p>
            <a:r>
              <a:rPr lang="en-US" sz="1600" dirty="0" smtClean="0"/>
              <a:t>WCIT </a:t>
            </a:r>
            <a:r>
              <a:rPr lang="en-US" sz="1600" dirty="0"/>
              <a:t>Review: </a:t>
            </a:r>
            <a:r>
              <a:rPr lang="en-US" sz="1600" dirty="0">
                <a:hlinkClick r:id="rId4"/>
              </a:rPr>
              <a:t>http://</a:t>
            </a:r>
            <a:r>
              <a:rPr lang="en-US" sz="1600" dirty="0" smtClean="0">
                <a:hlinkClick r:id="rId4"/>
              </a:rPr>
              <a:t>www.youtube.com/watch?v=cN_PwWkv14A</a:t>
            </a:r>
            <a:r>
              <a:rPr lang="en-US" sz="1600" dirty="0" smtClean="0"/>
              <a:t>  </a:t>
            </a:r>
          </a:p>
          <a:p>
            <a:r>
              <a:rPr lang="en-US" sz="1600" dirty="0" smtClean="0"/>
              <a:t>ISOC's </a:t>
            </a:r>
            <a:r>
              <a:rPr lang="en-US" sz="1600" dirty="0"/>
              <a:t>Dec 14 </a:t>
            </a:r>
            <a:r>
              <a:rPr lang="en-US" sz="1600" dirty="0" smtClean="0"/>
              <a:t>Summary </a:t>
            </a:r>
            <a:r>
              <a:rPr lang="en-US" sz="1600" dirty="0"/>
              <a:t>of WCIT outcomes: </a:t>
            </a:r>
            <a:r>
              <a:rPr lang="en-US" sz="1600" dirty="0">
                <a:hlinkClick r:id="rId5"/>
              </a:rPr>
              <a:t>http://</a:t>
            </a:r>
            <a:r>
              <a:rPr lang="en-US" sz="1600" dirty="0" smtClean="0">
                <a:hlinkClick r:id="rId5"/>
              </a:rPr>
              <a:t>www.internetsociety.org/wcit-daily-updates</a:t>
            </a:r>
            <a:r>
              <a:rPr lang="en-US" sz="1600" dirty="0" smtClean="0"/>
              <a:t>  </a:t>
            </a:r>
          </a:p>
          <a:p>
            <a:r>
              <a:rPr lang="en-US" sz="1600" dirty="0" smtClean="0"/>
              <a:t>Some </a:t>
            </a:r>
            <a:r>
              <a:rPr lang="en-US" sz="1600" dirty="0"/>
              <a:t>post-WCIT thinking: </a:t>
            </a:r>
            <a:r>
              <a:rPr lang="en-US" sz="1600" dirty="0">
                <a:hlinkClick r:id="rId6"/>
              </a:rPr>
              <a:t>http://</a:t>
            </a:r>
            <a:r>
              <a:rPr lang="en-US" sz="1600" dirty="0" smtClean="0">
                <a:hlinkClick r:id="rId6"/>
              </a:rPr>
              <a:t>bit.ly/YdettY</a:t>
            </a:r>
            <a:r>
              <a:rPr lang="en-US" sz="1600" dirty="0" smtClean="0"/>
              <a:t>  </a:t>
            </a:r>
          </a:p>
          <a:p>
            <a:r>
              <a:rPr lang="en-US" sz="1600" dirty="0" smtClean="0">
                <a:hlinkClick r:id="rId7"/>
              </a:rPr>
              <a:t>http</a:t>
            </a:r>
            <a:r>
              <a:rPr lang="en-US" sz="1600" dirty="0">
                <a:hlinkClick r:id="rId7"/>
              </a:rPr>
              <a:t>://</a:t>
            </a:r>
            <a:r>
              <a:rPr lang="en-US" sz="1600" dirty="0" smtClean="0">
                <a:hlinkClick r:id="rId7"/>
              </a:rPr>
              <a:t>www.internetsociety.org/updates-wcit</a:t>
            </a:r>
            <a:r>
              <a:rPr lang="en-US" sz="1600" dirty="0" smtClean="0"/>
              <a:t> </a:t>
            </a:r>
          </a:p>
          <a:p>
            <a:endParaRPr lang="en-US" dirty="0" smtClean="0"/>
          </a:p>
        </p:txBody>
      </p:sp>
    </p:spTree>
    <p:extLst>
      <p:ext uri="{BB962C8B-B14F-4D97-AF65-F5344CB8AC3E}">
        <p14:creationId xmlns:p14="http://schemas.microsoft.com/office/powerpoint/2010/main" val="2405536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7</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July </a:t>
            </a:r>
            <a:r>
              <a:rPr lang="en-US" dirty="0" smtClean="0"/>
              <a:t>28 – August 2, 2013 – Berlin</a:t>
            </a:r>
          </a:p>
          <a:p>
            <a:pPr lvl="1"/>
            <a:r>
              <a:rPr lang="en-US" dirty="0" smtClean="0"/>
              <a:t>November 3-8, 2013 – Vancouver</a:t>
            </a:r>
          </a:p>
          <a:p>
            <a:pPr lvl="1"/>
            <a:r>
              <a:rPr lang="en-US" dirty="0" smtClean="0"/>
              <a:t>March 2-5, 2014 – London </a:t>
            </a:r>
          </a:p>
          <a:p>
            <a:pPr lvl="1"/>
            <a:r>
              <a:rPr lang="en-US" dirty="0" smtClean="0"/>
              <a:t>July 20-25, 2014 – Toronto</a:t>
            </a:r>
          </a:p>
          <a:p>
            <a:pPr lvl="1"/>
            <a:r>
              <a:rPr lang="en-US" dirty="0" smtClean="0"/>
              <a:t>November 9-14, 2014 - </a:t>
            </a:r>
            <a:r>
              <a:rPr lang="en-US" dirty="0" smtClean="0"/>
              <a:t>Honolulu</a:t>
            </a:r>
            <a:endParaRPr lang="en-US" dirty="0" smtClean="0"/>
          </a:p>
          <a:p>
            <a:r>
              <a:rPr lang="en-US" dirty="0" smtClean="0">
                <a:hlinkClick r:id="rId3"/>
              </a:rPr>
              <a:t>http://</a:t>
            </a:r>
            <a:r>
              <a:rPr lang="en-US" dirty="0" smtClean="0">
                <a:hlinkClick r:id="rId3"/>
              </a:rPr>
              <a:t>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802.1Q tutorial presented last week: </a:t>
            </a:r>
            <a:r>
              <a:rPr lang="en-US" dirty="0">
                <a:hlinkClick r:id="rId5"/>
              </a:rPr>
              <a:t>https://</a:t>
            </a:r>
            <a:r>
              <a:rPr lang="en-US" dirty="0" smtClean="0">
                <a:hlinkClick r:id="rId5"/>
              </a:rPr>
              <a:t>www.ietf.org/edu/tutorials.html</a:t>
            </a:r>
            <a:r>
              <a:rPr lang="en-US" dirty="0" smtClean="0"/>
              <a:t> </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8</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http://datatracker.ietf.org/wg/radext/</a:t>
            </a:r>
            <a:r>
              <a:rPr lang="en-US" sz="1600" dirty="0" smtClean="0"/>
              <a:t> </a:t>
            </a:r>
          </a:p>
          <a:p>
            <a:pPr>
              <a:lnSpc>
                <a:spcPct val="80000"/>
              </a:lnSpc>
            </a:pPr>
            <a:r>
              <a:rPr lang="en-US" sz="1600" dirty="0" smtClean="0"/>
              <a:t>RADIUS Extensions</a:t>
            </a:r>
          </a:p>
          <a:p>
            <a:pPr lvl="1">
              <a:lnSpc>
                <a:spcPct val="80000"/>
              </a:lnSpc>
            </a:pPr>
            <a:r>
              <a:rPr lang="en-US" sz="1400" dirty="0" smtClean="0"/>
              <a:t>The RADIUS Extensions Working Group will focus on extensions to the</a:t>
            </a:r>
            <a:br>
              <a:rPr lang="en-US" sz="1400" dirty="0" smtClean="0"/>
            </a:br>
            <a:r>
              <a:rPr lang="en-US" sz="1400" dirty="0" smtClean="0"/>
              <a:t>RADIUS protocol required to define extensions to the standard</a:t>
            </a:r>
            <a:br>
              <a:rPr lang="en-US" sz="1400" dirty="0" smtClean="0"/>
            </a:br>
            <a:r>
              <a:rPr lang="en-US" sz="1400" dirty="0" smtClean="0"/>
              <a:t>attribute space as well as to address cryptographic algorithm</a:t>
            </a:r>
            <a:br>
              <a:rPr lang="en-US" sz="1400" dirty="0" smtClean="0"/>
            </a:br>
            <a:r>
              <a:rPr lang="en-US" sz="1400" dirty="0" smtClean="0"/>
              <a:t>agility and use over new transports. </a:t>
            </a:r>
          </a:p>
          <a:p>
            <a:pPr lvl="1">
              <a:lnSpc>
                <a:spcPct val="80000"/>
              </a:lnSpc>
            </a:pPr>
            <a:r>
              <a:rPr lang="en-US" sz="1400" dirty="0" smtClean="0"/>
              <a:t>In addition, RADEXT will work on RADIUS Design Guidelines and define new attributes for</a:t>
            </a:r>
            <a:br>
              <a:rPr lang="en-US" sz="1400" dirty="0" smtClean="0"/>
            </a:br>
            <a:r>
              <a:rPr lang="en-US" sz="1400" dirty="0" smtClean="0"/>
              <a:t>particular applications of authentication, authorization and</a:t>
            </a:r>
            <a:br>
              <a:rPr lang="en-US" sz="1400" dirty="0" smtClean="0"/>
            </a:br>
            <a:r>
              <a:rPr lang="en-US" sz="1400" dirty="0" smtClean="0"/>
              <a:t>accounting such as NAS management and local area network (LAN) usage. </a:t>
            </a:r>
            <a:endParaRPr lang="en-US" sz="1600" dirty="0" smtClean="0"/>
          </a:p>
          <a:p>
            <a:pPr>
              <a:lnSpc>
                <a:spcPct val="80000"/>
              </a:lnSpc>
            </a:pPr>
            <a:r>
              <a:rPr lang="en-US" sz="1600" dirty="0" smtClean="0"/>
              <a:t>Updates </a:t>
            </a:r>
            <a:r>
              <a:rPr lang="en-US" sz="1600" dirty="0" smtClean="0"/>
              <a:t>[March </a:t>
            </a:r>
            <a:r>
              <a:rPr lang="en-US" sz="1600" dirty="0" smtClean="0"/>
              <a:t>2013]</a:t>
            </a:r>
          </a:p>
          <a:p>
            <a:pPr lvl="1">
              <a:lnSpc>
                <a:spcPct val="80000"/>
              </a:lnSpc>
            </a:pPr>
            <a:r>
              <a:rPr lang="en-US" sz="1400" dirty="0" smtClean="0"/>
              <a:t>Of interest: RADIUS Attributes for IEEE 802 Networks, see </a:t>
            </a:r>
            <a:r>
              <a:rPr lang="en-US" sz="1400" dirty="0" smtClean="0">
                <a:hlinkClick r:id="rId4"/>
              </a:rPr>
              <a:t>http://datatracker.ietf.org/doc/draft-ietf-radext-ieee802ext/</a:t>
            </a:r>
            <a:r>
              <a:rPr lang="en-US" sz="1400" dirty="0" smtClean="0"/>
              <a:t>  </a:t>
            </a:r>
          </a:p>
          <a:p>
            <a:pPr lvl="1">
              <a:lnSpc>
                <a:spcPct val="80000"/>
              </a:lnSpc>
            </a:pPr>
            <a:r>
              <a:rPr lang="en-US" sz="1400" dirty="0" smtClean="0"/>
              <a:t>Additional comments provided based on Nov discussion in ARC</a:t>
            </a:r>
            <a:r>
              <a:rPr lang="en-US" sz="1400" dirty="0"/>
              <a:t>, see </a:t>
            </a:r>
            <a:r>
              <a:rPr lang="en-US" sz="1400" dirty="0">
                <a:hlinkClick r:id="rId5"/>
              </a:rPr>
              <a:t>http://</a:t>
            </a:r>
            <a:r>
              <a:rPr lang="en-US" sz="1400" dirty="0" smtClean="0">
                <a:hlinkClick r:id="rId5"/>
              </a:rPr>
              <a:t>www.ietf.org/mail-archive/web/radext/current/msg07916.html</a:t>
            </a:r>
            <a:r>
              <a:rPr lang="en-US" sz="1400" dirty="0" smtClean="0"/>
              <a:t> , </a:t>
            </a:r>
            <a:r>
              <a:rPr lang="en-US" sz="1400" dirty="0"/>
              <a:t>in addition to </a:t>
            </a:r>
            <a:r>
              <a:rPr lang="en-US" sz="1400" dirty="0">
                <a:hlinkClick r:id="rId6"/>
              </a:rPr>
              <a:t>http://</a:t>
            </a:r>
            <a:r>
              <a:rPr lang="en-US" sz="1400" dirty="0" smtClean="0">
                <a:hlinkClick r:id="rId6"/>
              </a:rPr>
              <a:t>www.ietf.org/mail-archive/web/radext/current/msg07864.html</a:t>
            </a:r>
            <a:r>
              <a:rPr lang="en-US" sz="1400" dirty="0" smtClean="0"/>
              <a:t> </a:t>
            </a:r>
          </a:p>
          <a:p>
            <a:pPr>
              <a:lnSpc>
                <a:spcPct val="80000"/>
              </a:lnSpc>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2013</a:t>
            </a:r>
            <a:endParaRPr lang="en-US" sz="1800"/>
          </a:p>
        </p:txBody>
      </p:sp>
      <p:sp>
        <p:nvSpPr>
          <p:cNvPr id="819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819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B8E640-5D9A-4DB4-82DD-8F8BCCFDBF2E}" type="slidenum">
              <a:rPr lang="en-US" smtClean="0"/>
              <a:pPr/>
              <a:t>9</a:t>
            </a:fld>
            <a:endParaRPr lang="en-US" smtClean="0"/>
          </a:p>
        </p:txBody>
      </p:sp>
      <p:sp>
        <p:nvSpPr>
          <p:cNvPr id="8197" name="Rectangle 2"/>
          <p:cNvSpPr>
            <a:spLocks noGrp="1" noChangeArrowheads="1"/>
          </p:cNvSpPr>
          <p:nvPr>
            <p:ph type="title"/>
          </p:nvPr>
        </p:nvSpPr>
        <p:spPr/>
        <p:txBody>
          <a:bodyPr/>
          <a:lstStyle/>
          <a:p>
            <a:r>
              <a:rPr lang="en-GB" smtClean="0"/>
              <a:t>Diffie-Hellman Group Repository</a:t>
            </a:r>
            <a:br>
              <a:rPr lang="en-GB" smtClean="0"/>
            </a:br>
            <a:r>
              <a:rPr lang="en-US" smtClean="0"/>
              <a:t> Liaison Request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Liaison request from July 2012 meeting</a:t>
            </a:r>
            <a:endParaRPr lang="en-US" sz="2000" dirty="0"/>
          </a:p>
          <a:p>
            <a:pPr lvl="1">
              <a:lnSpc>
                <a:spcPct val="80000"/>
              </a:lnSpc>
              <a:defRPr/>
            </a:pPr>
            <a:r>
              <a:rPr lang="en-US" sz="1600" dirty="0" smtClean="0"/>
              <a:t>See </a:t>
            </a:r>
            <a:r>
              <a:rPr lang="en-US" sz="1600" dirty="0">
                <a:hlinkClick r:id="rId3"/>
              </a:rPr>
              <a:t>https://</a:t>
            </a:r>
            <a:r>
              <a:rPr lang="en-US" sz="1600" dirty="0" smtClean="0">
                <a:hlinkClick r:id="rId3"/>
              </a:rPr>
              <a:t>mentor.ieee.org/802.11/dcn/12/11-12-0977-00-0000-liaison-to-ietf-group-repository.doc</a:t>
            </a:r>
            <a:r>
              <a:rPr lang="en-US" sz="1600" dirty="0" smtClean="0"/>
              <a:t> </a:t>
            </a:r>
            <a:endParaRPr lang="en-US" sz="1600" dirty="0"/>
          </a:p>
          <a:p>
            <a:pPr lvl="1">
              <a:lnSpc>
                <a:spcPct val="80000"/>
              </a:lnSpc>
              <a:defRPr/>
            </a:pPr>
            <a:r>
              <a:rPr lang="en-US" sz="1600" dirty="0" smtClean="0"/>
              <a:t>Liaison was discussed at IETF July Vancouver meeting, at Security Area Directorate</a:t>
            </a:r>
            <a:endParaRPr lang="en-US" sz="1400" b="1" dirty="0"/>
          </a:p>
          <a:p>
            <a:pPr lvl="1">
              <a:lnSpc>
                <a:spcPct val="80000"/>
              </a:lnSpc>
              <a:defRPr/>
            </a:pPr>
            <a:r>
              <a:rPr lang="en-US" sz="1600" dirty="0" smtClean="0"/>
              <a:t>Agreed way forward	</a:t>
            </a:r>
          </a:p>
          <a:p>
            <a:pPr lvl="2">
              <a:lnSpc>
                <a:spcPct val="80000"/>
              </a:lnSpc>
              <a:defRPr/>
            </a:pPr>
            <a:r>
              <a:rPr lang="en-US" sz="1400" dirty="0" smtClean="0"/>
              <a:t>Registry update by IANA is “RFC required”</a:t>
            </a:r>
          </a:p>
          <a:p>
            <a:pPr lvl="2">
              <a:lnSpc>
                <a:spcPct val="80000"/>
              </a:lnSpc>
              <a:defRPr/>
            </a:pPr>
            <a:r>
              <a:rPr lang="en-US" sz="1400" dirty="0" smtClean="0"/>
              <a:t>RFC being written to define requested updates</a:t>
            </a:r>
          </a:p>
          <a:p>
            <a:pPr>
              <a:lnSpc>
                <a:spcPct val="80000"/>
              </a:lnSpc>
              <a:defRPr/>
            </a:pPr>
            <a:r>
              <a:rPr lang="en-US" sz="2000" dirty="0"/>
              <a:t>Updates </a:t>
            </a:r>
            <a:r>
              <a:rPr lang="en-US" sz="2000" dirty="0" smtClean="0"/>
              <a:t>[March </a:t>
            </a:r>
            <a:r>
              <a:rPr lang="en-US" sz="2000" dirty="0"/>
              <a:t>2013]</a:t>
            </a:r>
          </a:p>
          <a:p>
            <a:pPr lvl="1">
              <a:lnSpc>
                <a:spcPct val="80000"/>
              </a:lnSpc>
              <a:defRPr/>
            </a:pPr>
            <a:r>
              <a:rPr lang="en-US" sz="1600" dirty="0" smtClean="0"/>
              <a:t>IKE Group Registry update RFC – Draft available: </a:t>
            </a:r>
            <a:r>
              <a:rPr lang="en-US" sz="1600" dirty="0" smtClean="0">
                <a:hlinkClick r:id="rId4"/>
              </a:rPr>
              <a:t>https</a:t>
            </a:r>
            <a:r>
              <a:rPr lang="en-US" sz="1600" dirty="0">
                <a:hlinkClick r:id="rId4"/>
              </a:rPr>
              <a:t>://datatracker.ietf.org/doc/draft-harkins-brainpool-ike-groups</a:t>
            </a:r>
            <a:r>
              <a:rPr lang="en-US" sz="1600" dirty="0" smtClean="0">
                <a:hlinkClick r:id="rId4"/>
              </a:rPr>
              <a:t>/</a:t>
            </a:r>
            <a:r>
              <a:rPr lang="en-US" sz="1600" dirty="0" smtClean="0"/>
              <a:t> </a:t>
            </a:r>
          </a:p>
          <a:p>
            <a:pPr lvl="1">
              <a:lnSpc>
                <a:spcPct val="80000"/>
              </a:lnSpc>
              <a:defRPr/>
            </a:pPr>
            <a:r>
              <a:rPr lang="en-US" sz="1600" dirty="0" smtClean="0"/>
              <a:t>Document approved; In RFC Edit State; RFC Number being assigned</a:t>
            </a: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53098</TotalTime>
  <Words>2084</Words>
  <Application>Microsoft Office PowerPoint</Application>
  <PresentationFormat>On-screen Show (4:3)</PresentationFormat>
  <Paragraphs>412</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21</vt:i4>
      </vt:variant>
    </vt:vector>
  </HeadingPairs>
  <TitlesOfParts>
    <vt:vector size="25" baseType="lpstr">
      <vt:lpstr>802-11-Submission</vt:lpstr>
      <vt:lpstr>Document</vt:lpstr>
      <vt:lpstr>Adobe Acrobat Document</vt:lpstr>
      <vt:lpstr>Microsoft PowerPoint Presentation</vt:lpstr>
      <vt:lpstr>IEEE 802.11-IETF Liaison Report</vt:lpstr>
      <vt:lpstr>Abstract</vt:lpstr>
      <vt:lpstr>Follow-up from IETF- IEEE 802 Liaison Activity </vt:lpstr>
      <vt:lpstr>Follow-up from IETF- IEEE 802 Liaison Activity </vt:lpstr>
      <vt:lpstr>About RFC 4441 &amp; IETF liaisons</vt:lpstr>
      <vt:lpstr>IETF/ISOC update on WCIT</vt:lpstr>
      <vt:lpstr>IETF Meetings</vt:lpstr>
      <vt:lpstr>RADEXT WG</vt:lpstr>
      <vt:lpstr>Diffie-Hellman Group Repository  Liaison Request</vt:lpstr>
      <vt:lpstr>Protocol to Access White Space database (paws) WG</vt:lpstr>
      <vt:lpstr>EAP Method Update (EMU) </vt:lpstr>
      <vt:lpstr>New: Public-Key Infrastructure (X.509) (pkix)</vt:lpstr>
      <vt:lpstr>IETF Geographic Location and Privacy (Geopriv) WG</vt:lpstr>
      <vt:lpstr>Emergency Context Resolution with Internet Technologies (ECRIT) </vt:lpstr>
      <vt:lpstr>Home Networking (homenet) WG</vt:lpstr>
      <vt:lpstr>Dynamic Host Configuration (dhc) WG</vt:lpstr>
      <vt:lpstr>6LOWPAN Working Group</vt:lpstr>
      <vt:lpstr>ROLL Working Group</vt:lpstr>
      <vt:lpstr>CORE Working Group</vt:lpstr>
      <vt:lpstr>New: Operations Area Working Group</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314</cp:revision>
  <cp:lastPrinted>1998-02-10T13:28:06Z</cp:lastPrinted>
  <dcterms:created xsi:type="dcterms:W3CDTF">2005-01-04T21:26:55Z</dcterms:created>
  <dcterms:modified xsi:type="dcterms:W3CDTF">2013-03-20T13:57:18Z</dcterms:modified>
</cp:coreProperties>
</file>