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3" r:id="rId5"/>
    <p:sldId id="267" r:id="rId6"/>
    <p:sldId id="268" r:id="rId7"/>
    <p:sldId id="266" r:id="rId8"/>
    <p:sldId id="264" r:id="rId9"/>
    <p:sldId id="269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5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Mar.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Shusaku Shiamda, Schubiquist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83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Mar.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Shusaku Shiamda, Schubiquist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5987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Mar.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Shiamda, Schubiquist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Mar.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Shiamda, Schubiquist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Mar.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Shiamda, Schubiquist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Mar.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Shiamda, Schubiquist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Mar.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Shiamda, Schubiquist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Mar.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Shiamda, Schubiquist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Mar.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Shiamda, Schubiquist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Mar.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Shiamda, Schubiquist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Shimada, Schubiquist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229200" y="-1179512"/>
            <a:ext cx="7770813" cy="1065213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Shusaku Shimada, Schubiquist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Mar.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Shimada, Schubiquist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Shimada, Schubiquist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Shimada, Schubiquist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Shimada, Schubiquist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Shimada, Schubiquist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Shimada, Schubiquist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Shusaku Shimada, Schubiquist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Mar.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Shusaku Shimada, Schubiquist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32656"/>
            <a:ext cx="3500462" cy="27305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ja-JP" sz="1800" dirty="0" smtClean="0">
                <a:solidFill>
                  <a:schemeClr val="tx1"/>
                </a:solidFill>
              </a:rPr>
              <a:t>doc.: IEEE 802.11-13/325r0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Mar.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220072" y="6475413"/>
            <a:ext cx="3322266" cy="193947"/>
          </a:xfrm>
        </p:spPr>
        <p:txBody>
          <a:bodyPr/>
          <a:lstStyle/>
          <a:p>
            <a:r>
              <a:rPr lang="en-GB" dirty="0" smtClean="0"/>
              <a:t>Shusaku Shimada, Schubiquist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104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Utilization of Direct Link for Power Saving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6566504"/>
              </p:ext>
            </p:extLst>
          </p:nvPr>
        </p:nvGraphicFramePr>
        <p:xfrm>
          <a:off x="509588" y="2462213"/>
          <a:ext cx="8072437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48712" imgH="3268698" progId="Word.Document.8">
                  <p:embed/>
                </p:oleObj>
              </mc:Choice>
              <mc:Fallback>
                <p:oleObj name="Document" r:id="rId4" imgW="8248712" imgH="326869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462213"/>
                        <a:ext cx="8072437" cy="318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Mar.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20072" y="6475413"/>
            <a:ext cx="3322266" cy="193947"/>
          </a:xfrm>
        </p:spPr>
        <p:txBody>
          <a:bodyPr/>
          <a:lstStyle/>
          <a:p>
            <a:r>
              <a:rPr lang="en-GB" dirty="0" smtClean="0"/>
              <a:t>Shusaku Shimada, Schubiquist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64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11ah provides the wider coverage accommodating large number of sensors and controller/actuator nodes using robust PHY mode including MCS0/1 rep2, hence local control communication which are performed by fewer number of near by nodes may consume unnecessarily long communication time </a:t>
            </a:r>
            <a:r>
              <a:rPr lang="en-GB" altLang="ja-JP" dirty="0"/>
              <a:t>due to slow data rate via AP </a:t>
            </a:r>
            <a:r>
              <a:rPr lang="en-GB" dirty="0" smtClean="0"/>
              <a:t>and corresponding battery power dissipation.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Existing TDLS/DLS mechanisms are able to be utilized and to be extended to accommodate 11ah access scheme, e.g. TWT and frequency selective access scheme.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4932040" y="6475413"/>
            <a:ext cx="3610298" cy="193947"/>
          </a:xfrm>
        </p:spPr>
        <p:txBody>
          <a:bodyPr/>
          <a:lstStyle/>
          <a:p>
            <a:r>
              <a:rPr lang="en-GB" smtClean="0"/>
              <a:t>Shusaku Shimada, Schubiquist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Rationale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Power saving of sensor nodes have been an important aspect to maximize 11ah advantage over various very low rate wireless sensor networks.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Possibly half the awake time for communication within neighbour group(s) using higher data rate (e.g. </a:t>
            </a:r>
            <a:r>
              <a:rPr lang="en-GB" altLang="ja-JP" dirty="0"/>
              <a:t>10 </a:t>
            </a:r>
            <a:r>
              <a:rPr lang="en-GB" altLang="ja-JP" dirty="0" smtClean="0"/>
              <a:t>times</a:t>
            </a:r>
            <a:r>
              <a:rPr lang="en-GB" dirty="0" smtClean="0"/>
              <a:t>) which may be possible due to shorter (e.g. 1/10) distance and/or preferable off-channel selection, by utilizing Direct Links.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dirty="0" smtClean="0"/>
              <a:t>In principle, the total communication time is able to be halved using </a:t>
            </a:r>
            <a:r>
              <a:rPr lang="en-GB" altLang="ja-JP" dirty="0"/>
              <a:t>direct link </a:t>
            </a:r>
            <a:r>
              <a:rPr lang="en-GB" altLang="ja-JP" dirty="0" smtClean="0"/>
              <a:t>than two hops via </a:t>
            </a:r>
            <a:r>
              <a:rPr lang="en-GB" altLang="ja-JP" dirty="0"/>
              <a:t>AP. </a:t>
            </a:r>
            <a:endParaRPr lang="en-GB" altLang="ja-JP" dirty="0" smtClean="0"/>
          </a:p>
          <a:p>
            <a:pPr>
              <a:buFont typeface="Times New Roman" pitchFamily="16" charset="0"/>
              <a:buChar char="•"/>
            </a:pPr>
            <a:endParaRPr lang="en-GB" altLang="ja-JP" dirty="0"/>
          </a:p>
          <a:p>
            <a:pPr>
              <a:buFont typeface="Times New Roman" pitchFamily="16" charset="0"/>
              <a:buChar char="•"/>
            </a:pPr>
            <a:r>
              <a:rPr lang="en-GB" altLang="ja-JP" dirty="0" smtClean="0"/>
              <a:t>Hence, in general halved the awake time of each sensor node, 2 times (or more) longer the battery life.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48064" y="6475413"/>
            <a:ext cx="3394274" cy="193947"/>
          </a:xfrm>
        </p:spPr>
        <p:txBody>
          <a:bodyPr/>
          <a:lstStyle/>
          <a:p>
            <a:r>
              <a:rPr lang="en-GB" smtClean="0"/>
              <a:t>Shusaku Shimada, Schubiquist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4213"/>
            <a:ext cx="828092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Remote links via AP between neighbor nodes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3419872" y="367017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3851920" y="350100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2627784" y="407707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2771800" y="56612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2572544" y="472514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6300192" y="349952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1547664" y="346747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2555776" y="35794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1500808" y="393305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724128" y="375895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5389240" y="414414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6486128" y="5805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716016" y="55892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6876256" y="54033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5766048" y="559417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3131840" y="5445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4211960" y="569133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4" name="Straight Connector 73"/>
          <p:cNvCxnSpPr>
            <a:stCxn id="277" idx="6"/>
            <a:endCxn id="109" idx="2"/>
          </p:cNvCxnSpPr>
          <p:nvPr/>
        </p:nvCxnSpPr>
        <p:spPr bwMode="auto">
          <a:xfrm>
            <a:off x="852736" y="3736268"/>
            <a:ext cx="7247656" cy="340804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rapezoid 75"/>
          <p:cNvSpPr/>
          <p:nvPr/>
        </p:nvSpPr>
        <p:spPr bwMode="auto">
          <a:xfrm>
            <a:off x="8100392" y="4359188"/>
            <a:ext cx="216024" cy="365956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" name="Straight Connector 82"/>
          <p:cNvCxnSpPr>
            <a:endCxn id="76" idx="0"/>
          </p:cNvCxnSpPr>
          <p:nvPr/>
        </p:nvCxnSpPr>
        <p:spPr bwMode="auto">
          <a:xfrm>
            <a:off x="8208404" y="4087924"/>
            <a:ext cx="0" cy="27126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221" idx="6"/>
            <a:endCxn id="109" idx="2"/>
          </p:cNvCxnSpPr>
          <p:nvPr/>
        </p:nvCxnSpPr>
        <p:spPr bwMode="auto">
          <a:xfrm>
            <a:off x="1979712" y="3681028"/>
            <a:ext cx="6120680" cy="396044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40" idx="6"/>
            <a:endCxn id="109" idx="2"/>
          </p:cNvCxnSpPr>
          <p:nvPr/>
        </p:nvCxnSpPr>
        <p:spPr bwMode="auto">
          <a:xfrm>
            <a:off x="1619672" y="3503476"/>
            <a:ext cx="6480720" cy="573596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>
            <a:stCxn id="275" idx="6"/>
            <a:endCxn id="109" idx="2"/>
          </p:cNvCxnSpPr>
          <p:nvPr/>
        </p:nvCxnSpPr>
        <p:spPr bwMode="auto">
          <a:xfrm>
            <a:off x="1115616" y="3248980"/>
            <a:ext cx="6984776" cy="828092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44" idx="7"/>
            <a:endCxn id="109" idx="2"/>
          </p:cNvCxnSpPr>
          <p:nvPr/>
        </p:nvCxnSpPr>
        <p:spPr bwMode="auto">
          <a:xfrm>
            <a:off x="1562271" y="3943601"/>
            <a:ext cx="6538121" cy="133471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Isosceles Triangle 108"/>
          <p:cNvSpPr/>
          <p:nvPr/>
        </p:nvSpPr>
        <p:spPr bwMode="auto">
          <a:xfrm flipV="1">
            <a:off x="8100392" y="4077072"/>
            <a:ext cx="216024" cy="158676"/>
          </a:xfrm>
          <a:prstGeom prst="triangl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5076056" y="335699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4211960" y="36450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4364360" y="338214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>
            <a:off x="4444752" y="40050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3" name="Oval 122"/>
          <p:cNvSpPr/>
          <p:nvPr/>
        </p:nvSpPr>
        <p:spPr bwMode="auto">
          <a:xfrm>
            <a:off x="4270648" y="429803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Oval 132"/>
          <p:cNvSpPr/>
          <p:nvPr/>
        </p:nvSpPr>
        <p:spPr bwMode="auto">
          <a:xfrm>
            <a:off x="3722047" y="46230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7380312" y="334367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7261448" y="37120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0" name="Oval 139"/>
          <p:cNvSpPr/>
          <p:nvPr/>
        </p:nvSpPr>
        <p:spPr bwMode="auto">
          <a:xfrm>
            <a:off x="7596336" y="375895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6588224" y="43350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7003504" y="408396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8100392" y="547531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7638256" y="433995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6516216" y="361493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4804792" y="419100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9" name="Oval 158"/>
          <p:cNvSpPr/>
          <p:nvPr/>
        </p:nvSpPr>
        <p:spPr bwMode="auto">
          <a:xfrm>
            <a:off x="5369024" y="36450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4" name="Oval 163"/>
          <p:cNvSpPr/>
          <p:nvPr/>
        </p:nvSpPr>
        <p:spPr bwMode="auto">
          <a:xfrm>
            <a:off x="5563344" y="5379999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5" name="Oval 164"/>
          <p:cNvSpPr/>
          <p:nvPr/>
        </p:nvSpPr>
        <p:spPr bwMode="auto">
          <a:xfrm>
            <a:off x="5076056" y="54033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6" name="Oval 165"/>
          <p:cNvSpPr/>
          <p:nvPr/>
        </p:nvSpPr>
        <p:spPr bwMode="auto">
          <a:xfrm>
            <a:off x="4211960" y="569133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7" name="Oval 166"/>
          <p:cNvSpPr/>
          <p:nvPr/>
        </p:nvSpPr>
        <p:spPr bwMode="auto">
          <a:xfrm>
            <a:off x="4364360" y="542845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8" name="Oval 167"/>
          <p:cNvSpPr/>
          <p:nvPr/>
        </p:nvSpPr>
        <p:spPr bwMode="auto">
          <a:xfrm>
            <a:off x="3635896" y="58422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4" name="Oval 173"/>
          <p:cNvSpPr/>
          <p:nvPr/>
        </p:nvSpPr>
        <p:spPr bwMode="auto">
          <a:xfrm>
            <a:off x="8117160" y="349952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3347864" y="45594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3754760" y="425956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1" name="Oval 180"/>
          <p:cNvSpPr/>
          <p:nvPr/>
        </p:nvSpPr>
        <p:spPr bwMode="auto">
          <a:xfrm>
            <a:off x="3373016" y="574657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2" name="Oval 181"/>
          <p:cNvSpPr/>
          <p:nvPr/>
        </p:nvSpPr>
        <p:spPr bwMode="auto">
          <a:xfrm>
            <a:off x="3635896" y="5445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4" name="Oval 183"/>
          <p:cNvSpPr/>
          <p:nvPr/>
        </p:nvSpPr>
        <p:spPr bwMode="auto">
          <a:xfrm>
            <a:off x="7075512" y="45510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5" name="Oval 184"/>
          <p:cNvSpPr/>
          <p:nvPr/>
        </p:nvSpPr>
        <p:spPr bwMode="auto">
          <a:xfrm>
            <a:off x="7596336" y="45510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6" name="Oval 185"/>
          <p:cNvSpPr/>
          <p:nvPr/>
        </p:nvSpPr>
        <p:spPr bwMode="auto">
          <a:xfrm>
            <a:off x="7380312" y="538998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8" name="Oval 187"/>
          <p:cNvSpPr/>
          <p:nvPr/>
        </p:nvSpPr>
        <p:spPr bwMode="auto">
          <a:xfrm>
            <a:off x="7596336" y="5805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6588224" y="61352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2627784" y="60932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2" name="Oval 191"/>
          <p:cNvSpPr/>
          <p:nvPr/>
        </p:nvSpPr>
        <p:spPr bwMode="auto">
          <a:xfrm>
            <a:off x="7003504" y="588416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3" name="Oval 192"/>
          <p:cNvSpPr/>
          <p:nvPr/>
        </p:nvSpPr>
        <p:spPr bwMode="auto">
          <a:xfrm>
            <a:off x="7333456" y="6207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4" name="Oval 193"/>
          <p:cNvSpPr/>
          <p:nvPr/>
        </p:nvSpPr>
        <p:spPr bwMode="auto">
          <a:xfrm>
            <a:off x="8100392" y="584718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5" name="Oval 194"/>
          <p:cNvSpPr/>
          <p:nvPr/>
        </p:nvSpPr>
        <p:spPr bwMode="auto">
          <a:xfrm>
            <a:off x="7638256" y="614015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6" name="Oval 195"/>
          <p:cNvSpPr/>
          <p:nvPr/>
        </p:nvSpPr>
        <p:spPr bwMode="auto">
          <a:xfrm>
            <a:off x="6325344" y="46230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7" name="Oval 196"/>
          <p:cNvSpPr/>
          <p:nvPr/>
        </p:nvSpPr>
        <p:spPr bwMode="auto">
          <a:xfrm>
            <a:off x="5580112" y="5805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8" name="Oval 197"/>
          <p:cNvSpPr/>
          <p:nvPr/>
        </p:nvSpPr>
        <p:spPr bwMode="auto">
          <a:xfrm>
            <a:off x="6516216" y="551723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\\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0" name="Oval 199"/>
          <p:cNvSpPr/>
          <p:nvPr/>
        </p:nvSpPr>
        <p:spPr bwMode="auto">
          <a:xfrm>
            <a:off x="4804792" y="599120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3" name="Oval 202"/>
          <p:cNvSpPr/>
          <p:nvPr/>
        </p:nvSpPr>
        <p:spPr bwMode="auto">
          <a:xfrm>
            <a:off x="6333728" y="405192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5" name="Oval 204"/>
          <p:cNvSpPr/>
          <p:nvPr/>
        </p:nvSpPr>
        <p:spPr bwMode="auto">
          <a:xfrm>
            <a:off x="5749280" y="619045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0" name="Oval 209"/>
          <p:cNvSpPr/>
          <p:nvPr/>
        </p:nvSpPr>
        <p:spPr bwMode="auto">
          <a:xfrm>
            <a:off x="3131840" y="38778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1" name="Oval 210"/>
          <p:cNvSpPr/>
          <p:nvPr/>
        </p:nvSpPr>
        <p:spPr bwMode="auto">
          <a:xfrm>
            <a:off x="2915816" y="4462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3" name="Oval 212"/>
          <p:cNvSpPr/>
          <p:nvPr/>
        </p:nvSpPr>
        <p:spPr bwMode="auto">
          <a:xfrm>
            <a:off x="2699792" y="54033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4" name="Oval 213"/>
          <p:cNvSpPr/>
          <p:nvPr/>
        </p:nvSpPr>
        <p:spPr bwMode="auto">
          <a:xfrm>
            <a:off x="1691680" y="569133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5" name="Oval 214"/>
          <p:cNvSpPr/>
          <p:nvPr/>
        </p:nvSpPr>
        <p:spPr bwMode="auto">
          <a:xfrm>
            <a:off x="1988096" y="542845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6" name="Oval 215"/>
          <p:cNvSpPr/>
          <p:nvPr/>
        </p:nvSpPr>
        <p:spPr bwMode="auto">
          <a:xfrm>
            <a:off x="1259632" y="58422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7" name="Oval 216"/>
          <p:cNvSpPr/>
          <p:nvPr/>
        </p:nvSpPr>
        <p:spPr bwMode="auto">
          <a:xfrm>
            <a:off x="1403648" y="61653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8" name="Oval 217"/>
          <p:cNvSpPr/>
          <p:nvPr/>
        </p:nvSpPr>
        <p:spPr bwMode="auto">
          <a:xfrm>
            <a:off x="2068488" y="5805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9" name="Oval 218"/>
          <p:cNvSpPr/>
          <p:nvPr/>
        </p:nvSpPr>
        <p:spPr bwMode="auto">
          <a:xfrm>
            <a:off x="1894384" y="609823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1" name="Oval 220"/>
          <p:cNvSpPr/>
          <p:nvPr/>
        </p:nvSpPr>
        <p:spPr bwMode="auto">
          <a:xfrm>
            <a:off x="1907704" y="36450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3" name="Oval 222"/>
          <p:cNvSpPr/>
          <p:nvPr/>
        </p:nvSpPr>
        <p:spPr bwMode="auto">
          <a:xfrm>
            <a:off x="971600" y="45594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6" name="Oval 225"/>
          <p:cNvSpPr/>
          <p:nvPr/>
        </p:nvSpPr>
        <p:spPr bwMode="auto">
          <a:xfrm>
            <a:off x="5779368" y="458112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9" name="Oval 228"/>
          <p:cNvSpPr/>
          <p:nvPr/>
        </p:nvSpPr>
        <p:spPr bwMode="auto">
          <a:xfrm>
            <a:off x="996752" y="574657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0" name="Oval 229"/>
          <p:cNvSpPr/>
          <p:nvPr/>
        </p:nvSpPr>
        <p:spPr bwMode="auto">
          <a:xfrm>
            <a:off x="1187624" y="5445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2" name="Oval 231"/>
          <p:cNvSpPr/>
          <p:nvPr/>
        </p:nvSpPr>
        <p:spPr bwMode="auto">
          <a:xfrm>
            <a:off x="4699248" y="45510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3" name="Oval 232"/>
          <p:cNvSpPr/>
          <p:nvPr/>
        </p:nvSpPr>
        <p:spPr bwMode="auto">
          <a:xfrm>
            <a:off x="5220072" y="45510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6" name="Oval 235"/>
          <p:cNvSpPr/>
          <p:nvPr/>
        </p:nvSpPr>
        <p:spPr bwMode="auto">
          <a:xfrm>
            <a:off x="5220072" y="5805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8" name="Oval 237"/>
          <p:cNvSpPr/>
          <p:nvPr/>
        </p:nvSpPr>
        <p:spPr bwMode="auto">
          <a:xfrm>
            <a:off x="4211960" y="61352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0" name="Oval 239"/>
          <p:cNvSpPr/>
          <p:nvPr/>
        </p:nvSpPr>
        <p:spPr bwMode="auto">
          <a:xfrm>
            <a:off x="3059832" y="623731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1" name="Oval 240"/>
          <p:cNvSpPr/>
          <p:nvPr/>
        </p:nvSpPr>
        <p:spPr bwMode="auto">
          <a:xfrm>
            <a:off x="4957192" y="6207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5" name="Oval 244"/>
          <p:cNvSpPr/>
          <p:nvPr/>
        </p:nvSpPr>
        <p:spPr bwMode="auto">
          <a:xfrm>
            <a:off x="4283968" y="46699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3" name="Oval 252"/>
          <p:cNvSpPr/>
          <p:nvPr/>
        </p:nvSpPr>
        <p:spPr bwMode="auto">
          <a:xfrm>
            <a:off x="3373016" y="619045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4" name="Oval 253"/>
          <p:cNvSpPr/>
          <p:nvPr/>
        </p:nvSpPr>
        <p:spPr bwMode="auto">
          <a:xfrm>
            <a:off x="3707904" y="623731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1" name="Oval 260"/>
          <p:cNvSpPr/>
          <p:nvPr/>
        </p:nvSpPr>
        <p:spPr bwMode="auto">
          <a:xfrm>
            <a:off x="2699792" y="335699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4" name="Oval 263"/>
          <p:cNvSpPr/>
          <p:nvPr/>
        </p:nvSpPr>
        <p:spPr bwMode="auto">
          <a:xfrm>
            <a:off x="1043608" y="414908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7" name="Oval 266"/>
          <p:cNvSpPr/>
          <p:nvPr/>
        </p:nvSpPr>
        <p:spPr bwMode="auto">
          <a:xfrm>
            <a:off x="1678360" y="429803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5" name="Oval 274"/>
          <p:cNvSpPr/>
          <p:nvPr/>
        </p:nvSpPr>
        <p:spPr bwMode="auto">
          <a:xfrm>
            <a:off x="1043608" y="321297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7" name="Oval 276"/>
          <p:cNvSpPr/>
          <p:nvPr/>
        </p:nvSpPr>
        <p:spPr bwMode="auto">
          <a:xfrm>
            <a:off x="780728" y="3700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3" name="Oval 282"/>
          <p:cNvSpPr/>
          <p:nvPr/>
        </p:nvSpPr>
        <p:spPr bwMode="auto">
          <a:xfrm>
            <a:off x="4669160" y="37120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4" name="Oval 283"/>
          <p:cNvSpPr/>
          <p:nvPr/>
        </p:nvSpPr>
        <p:spPr bwMode="auto">
          <a:xfrm>
            <a:off x="5148064" y="38610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0" name="Oval 289"/>
          <p:cNvSpPr/>
          <p:nvPr/>
        </p:nvSpPr>
        <p:spPr bwMode="auto">
          <a:xfrm>
            <a:off x="5796136" y="404698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3" name="Oval 302"/>
          <p:cNvSpPr/>
          <p:nvPr/>
        </p:nvSpPr>
        <p:spPr bwMode="auto">
          <a:xfrm>
            <a:off x="3059832" y="342900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Flowchart: Connector 109"/>
          <p:cNvSpPr/>
          <p:nvPr/>
        </p:nvSpPr>
        <p:spPr bwMode="auto">
          <a:xfrm>
            <a:off x="467544" y="3094112"/>
            <a:ext cx="1916596" cy="1775048"/>
          </a:xfrm>
          <a:prstGeom prst="flowChartConnector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0" name="Straight Connector 319"/>
          <p:cNvCxnSpPr>
            <a:stCxn id="264" idx="7"/>
            <a:endCxn id="109" idx="2"/>
          </p:cNvCxnSpPr>
          <p:nvPr/>
        </p:nvCxnSpPr>
        <p:spPr bwMode="auto">
          <a:xfrm flipV="1">
            <a:off x="1105071" y="4077072"/>
            <a:ext cx="6995321" cy="82553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3" name="Straight Connector 322"/>
          <p:cNvCxnSpPr>
            <a:stCxn id="267" idx="5"/>
            <a:endCxn id="109" idx="2"/>
          </p:cNvCxnSpPr>
          <p:nvPr/>
        </p:nvCxnSpPr>
        <p:spPr bwMode="auto">
          <a:xfrm flipV="1">
            <a:off x="1739823" y="4077072"/>
            <a:ext cx="6360569" cy="282423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6" name="Straight Connector 325"/>
          <p:cNvCxnSpPr>
            <a:stCxn id="223" idx="6"/>
            <a:endCxn id="109" idx="2"/>
          </p:cNvCxnSpPr>
          <p:nvPr/>
        </p:nvCxnSpPr>
        <p:spPr bwMode="auto">
          <a:xfrm flipV="1">
            <a:off x="1043608" y="4077072"/>
            <a:ext cx="7056784" cy="518356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37" name="Oval 336"/>
          <p:cNvSpPr/>
          <p:nvPr/>
        </p:nvSpPr>
        <p:spPr bwMode="auto">
          <a:xfrm>
            <a:off x="3635896" y="27976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8" name="Oval 337"/>
          <p:cNvSpPr/>
          <p:nvPr/>
        </p:nvSpPr>
        <p:spPr bwMode="auto">
          <a:xfrm>
            <a:off x="2076872" y="25649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9" name="Oval 338"/>
          <p:cNvSpPr/>
          <p:nvPr/>
        </p:nvSpPr>
        <p:spPr bwMode="auto">
          <a:xfrm>
            <a:off x="4627240" y="26132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0" name="Oval 339"/>
          <p:cNvSpPr/>
          <p:nvPr/>
        </p:nvSpPr>
        <p:spPr bwMode="auto">
          <a:xfrm>
            <a:off x="4932040" y="254617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1" name="Oval 340"/>
          <p:cNvSpPr/>
          <p:nvPr/>
        </p:nvSpPr>
        <p:spPr bwMode="auto">
          <a:xfrm>
            <a:off x="4699248" y="17728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2" name="Oval 341"/>
          <p:cNvSpPr/>
          <p:nvPr/>
        </p:nvSpPr>
        <p:spPr bwMode="auto">
          <a:xfrm>
            <a:off x="5220072" y="17728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3" name="Oval 342"/>
          <p:cNvSpPr/>
          <p:nvPr/>
        </p:nvSpPr>
        <p:spPr bwMode="auto">
          <a:xfrm>
            <a:off x="5508104" y="20776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4" name="Oval 343"/>
          <p:cNvSpPr/>
          <p:nvPr/>
        </p:nvSpPr>
        <p:spPr bwMode="auto">
          <a:xfrm>
            <a:off x="5724128" y="24928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5" name="Oval 344"/>
          <p:cNvSpPr/>
          <p:nvPr/>
        </p:nvSpPr>
        <p:spPr bwMode="auto">
          <a:xfrm>
            <a:off x="8172400" y="249140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6" name="Oval 345"/>
          <p:cNvSpPr/>
          <p:nvPr/>
        </p:nvSpPr>
        <p:spPr bwMode="auto">
          <a:xfrm>
            <a:off x="3347864" y="2759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7" name="Oval 346"/>
          <p:cNvSpPr/>
          <p:nvPr/>
        </p:nvSpPr>
        <p:spPr bwMode="auto">
          <a:xfrm>
            <a:off x="3419872" y="227687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8" name="Oval 347"/>
          <p:cNvSpPr/>
          <p:nvPr/>
        </p:nvSpPr>
        <p:spPr bwMode="auto">
          <a:xfrm>
            <a:off x="3754760" y="245936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9" name="Oval 348"/>
          <p:cNvSpPr/>
          <p:nvPr/>
        </p:nvSpPr>
        <p:spPr bwMode="auto">
          <a:xfrm>
            <a:off x="8155632" y="278092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0" name="Oval 349"/>
          <p:cNvSpPr/>
          <p:nvPr/>
        </p:nvSpPr>
        <p:spPr bwMode="auto">
          <a:xfrm>
            <a:off x="7884368" y="191683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1" name="Oval 350"/>
          <p:cNvSpPr/>
          <p:nvPr/>
        </p:nvSpPr>
        <p:spPr bwMode="auto">
          <a:xfrm>
            <a:off x="7075512" y="27508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2" name="Oval 351"/>
          <p:cNvSpPr/>
          <p:nvPr/>
        </p:nvSpPr>
        <p:spPr bwMode="auto">
          <a:xfrm>
            <a:off x="7596336" y="27508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3" name="Oval 352"/>
          <p:cNvSpPr/>
          <p:nvPr/>
        </p:nvSpPr>
        <p:spPr bwMode="auto">
          <a:xfrm>
            <a:off x="6740624" y="234888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4" name="Oval 353"/>
          <p:cNvSpPr/>
          <p:nvPr/>
        </p:nvSpPr>
        <p:spPr bwMode="auto">
          <a:xfrm>
            <a:off x="1907704" y="22048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5" name="Oval 354"/>
          <p:cNvSpPr/>
          <p:nvPr/>
        </p:nvSpPr>
        <p:spPr bwMode="auto">
          <a:xfrm>
            <a:off x="6325344" y="28228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6" name="Oval 355"/>
          <p:cNvSpPr/>
          <p:nvPr/>
        </p:nvSpPr>
        <p:spPr bwMode="auto">
          <a:xfrm>
            <a:off x="6660232" y="28697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7" name="Oval 356"/>
          <p:cNvSpPr/>
          <p:nvPr/>
        </p:nvSpPr>
        <p:spPr bwMode="auto">
          <a:xfrm>
            <a:off x="6499448" y="189316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8" name="Oval 357"/>
          <p:cNvSpPr/>
          <p:nvPr/>
        </p:nvSpPr>
        <p:spPr bwMode="auto">
          <a:xfrm>
            <a:off x="6333728" y="225172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9" name="Oval 358"/>
          <p:cNvSpPr/>
          <p:nvPr/>
        </p:nvSpPr>
        <p:spPr bwMode="auto">
          <a:xfrm>
            <a:off x="6804248" y="18260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0" name="Oval 359"/>
          <p:cNvSpPr/>
          <p:nvPr/>
        </p:nvSpPr>
        <p:spPr bwMode="auto">
          <a:xfrm>
            <a:off x="2106960" y="17728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1" name="Oval 360"/>
          <p:cNvSpPr/>
          <p:nvPr/>
        </p:nvSpPr>
        <p:spPr bwMode="auto">
          <a:xfrm>
            <a:off x="2627784" y="17728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2" name="Oval 361"/>
          <p:cNvSpPr/>
          <p:nvPr/>
        </p:nvSpPr>
        <p:spPr bwMode="auto">
          <a:xfrm>
            <a:off x="2915816" y="20776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3" name="Oval 362"/>
          <p:cNvSpPr/>
          <p:nvPr/>
        </p:nvSpPr>
        <p:spPr bwMode="auto">
          <a:xfrm>
            <a:off x="2699792" y="26620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4" name="Oval 363"/>
          <p:cNvSpPr/>
          <p:nvPr/>
        </p:nvSpPr>
        <p:spPr bwMode="auto">
          <a:xfrm>
            <a:off x="1356792" y="18448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5" name="Oval 364"/>
          <p:cNvSpPr/>
          <p:nvPr/>
        </p:nvSpPr>
        <p:spPr bwMode="auto">
          <a:xfrm>
            <a:off x="1691680" y="189168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6" name="Oval 365"/>
          <p:cNvSpPr/>
          <p:nvPr/>
        </p:nvSpPr>
        <p:spPr bwMode="auto">
          <a:xfrm>
            <a:off x="755576" y="2759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7" name="Oval 366"/>
          <p:cNvSpPr/>
          <p:nvPr/>
        </p:nvSpPr>
        <p:spPr bwMode="auto">
          <a:xfrm>
            <a:off x="827584" y="227687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8" name="Oval 367"/>
          <p:cNvSpPr/>
          <p:nvPr/>
        </p:nvSpPr>
        <p:spPr bwMode="auto">
          <a:xfrm>
            <a:off x="1162472" y="245936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9" name="Oval 368"/>
          <p:cNvSpPr/>
          <p:nvPr/>
        </p:nvSpPr>
        <p:spPr bwMode="auto">
          <a:xfrm>
            <a:off x="5563344" y="278092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0" name="Oval 369"/>
          <p:cNvSpPr/>
          <p:nvPr/>
        </p:nvSpPr>
        <p:spPr bwMode="auto">
          <a:xfrm>
            <a:off x="1691680" y="257132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1" name="Oval 370"/>
          <p:cNvSpPr/>
          <p:nvPr/>
        </p:nvSpPr>
        <p:spPr bwMode="auto">
          <a:xfrm>
            <a:off x="4932040" y="213285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2" name="Oval 371"/>
          <p:cNvSpPr/>
          <p:nvPr/>
        </p:nvSpPr>
        <p:spPr bwMode="auto">
          <a:xfrm>
            <a:off x="4148336" y="234888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3" name="Oval 372"/>
          <p:cNvSpPr/>
          <p:nvPr/>
        </p:nvSpPr>
        <p:spPr bwMode="auto">
          <a:xfrm>
            <a:off x="4067944" y="28697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4" name="Oval 373"/>
          <p:cNvSpPr/>
          <p:nvPr/>
        </p:nvSpPr>
        <p:spPr bwMode="auto">
          <a:xfrm>
            <a:off x="4211960" y="18260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5" name="Right Arrow 334"/>
          <p:cNvSpPr/>
          <p:nvPr/>
        </p:nvSpPr>
        <p:spPr bwMode="auto">
          <a:xfrm rot="637773">
            <a:off x="1825706" y="3129223"/>
            <a:ext cx="6065440" cy="326504"/>
          </a:xfrm>
          <a:prstGeom prst="rightArrow">
            <a:avLst>
              <a:gd name="adj1" fmla="val 40781"/>
              <a:gd name="adj2" fmla="val 117158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6" name="Right Arrow 375"/>
          <p:cNvSpPr/>
          <p:nvPr/>
        </p:nvSpPr>
        <p:spPr bwMode="auto">
          <a:xfrm rot="10249619">
            <a:off x="1742942" y="4618153"/>
            <a:ext cx="6065440" cy="326504"/>
          </a:xfrm>
          <a:prstGeom prst="rightArrow">
            <a:avLst>
              <a:gd name="adj1" fmla="val 40781"/>
              <a:gd name="adj2" fmla="val 117158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6" name="TextBox 335"/>
          <p:cNvSpPr txBox="1"/>
          <p:nvPr/>
        </p:nvSpPr>
        <p:spPr>
          <a:xfrm>
            <a:off x="2520272" y="2348880"/>
            <a:ext cx="54361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For wide coverage with long link distance </a:t>
            </a:r>
          </a:p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 Robust low data rate</a:t>
            </a:r>
          </a:p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e.g. 300kbps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78" name="TextBox 377"/>
          <p:cNvSpPr txBox="1"/>
          <p:nvPr/>
        </p:nvSpPr>
        <p:spPr>
          <a:xfrm>
            <a:off x="3611205" y="4725144"/>
            <a:ext cx="3841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For reliable link</a:t>
            </a:r>
          </a:p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Sensors need to awake longer</a:t>
            </a:r>
          </a:p>
        </p:txBody>
      </p:sp>
      <p:sp>
        <p:nvSpPr>
          <p:cNvPr id="375" name="TextBox 374"/>
          <p:cNvSpPr txBox="1"/>
          <p:nvPr/>
        </p:nvSpPr>
        <p:spPr>
          <a:xfrm>
            <a:off x="899592" y="1948770"/>
            <a:ext cx="340830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u="sng" dirty="0" smtClean="0">
                <a:solidFill>
                  <a:schemeClr val="tx1"/>
                </a:solidFill>
              </a:rPr>
              <a:t>One of  neighbor sensor groups</a:t>
            </a:r>
            <a:endParaRPr kumimoji="1" lang="ja-JP" altLang="en-US" sz="2000" u="sng" dirty="0">
              <a:solidFill>
                <a:schemeClr val="tx1"/>
              </a:solidFill>
            </a:endParaRPr>
          </a:p>
        </p:txBody>
      </p:sp>
      <p:cxnSp>
        <p:nvCxnSpPr>
          <p:cNvPr id="379" name="Straight Arrow Connector 378"/>
          <p:cNvCxnSpPr>
            <a:endCxn id="110" idx="0"/>
          </p:cNvCxnSpPr>
          <p:nvPr/>
        </p:nvCxnSpPr>
        <p:spPr bwMode="auto">
          <a:xfrm>
            <a:off x="1043608" y="2287724"/>
            <a:ext cx="382234" cy="80638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3" name="Curved Left Arrow 382"/>
          <p:cNvSpPr/>
          <p:nvPr/>
        </p:nvSpPr>
        <p:spPr bwMode="auto">
          <a:xfrm>
            <a:off x="8316416" y="3839344"/>
            <a:ext cx="396044" cy="597768"/>
          </a:xfrm>
          <a:prstGeom prst="curvedLeftArrow">
            <a:avLst>
              <a:gd name="adj1" fmla="val 22207"/>
              <a:gd name="adj2" fmla="val 69758"/>
              <a:gd name="adj3" fmla="val 40859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240" name="TextBox 10239"/>
          <p:cNvSpPr txBox="1"/>
          <p:nvPr/>
        </p:nvSpPr>
        <p:spPr>
          <a:xfrm>
            <a:off x="7884368" y="3563724"/>
            <a:ext cx="875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Via AP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cxnSp>
        <p:nvCxnSpPr>
          <p:cNvPr id="10244" name="Straight Connector 10243"/>
          <p:cNvCxnSpPr/>
          <p:nvPr/>
        </p:nvCxnSpPr>
        <p:spPr bwMode="auto">
          <a:xfrm>
            <a:off x="791580" y="6165304"/>
            <a:ext cx="74528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10245" name="TextBox 10244"/>
          <p:cNvSpPr txBox="1"/>
          <p:nvPr/>
        </p:nvSpPr>
        <p:spPr>
          <a:xfrm>
            <a:off x="4436137" y="5837202"/>
            <a:ext cx="1281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Up to 1km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390" name="Straight Connector 389"/>
          <p:cNvCxnSpPr/>
          <p:nvPr/>
        </p:nvCxnSpPr>
        <p:spPr bwMode="auto">
          <a:xfrm flipV="1">
            <a:off x="467544" y="4932784"/>
            <a:ext cx="1916596" cy="83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393" name="TextBox 392"/>
          <p:cNvSpPr txBox="1"/>
          <p:nvPr/>
        </p:nvSpPr>
        <p:spPr>
          <a:xfrm>
            <a:off x="395536" y="4541058"/>
            <a:ext cx="2135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 few 10s to 100m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48064" y="6475413"/>
            <a:ext cx="3394274" cy="193947"/>
          </a:xfrm>
        </p:spPr>
        <p:txBody>
          <a:bodyPr/>
          <a:lstStyle/>
          <a:p>
            <a:r>
              <a:rPr lang="en-GB" smtClean="0"/>
              <a:t>Shusaku Shimada, Schubiquist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1" y="684213"/>
            <a:ext cx="7992887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 sensor usecase utilizing l</a:t>
            </a:r>
            <a:r>
              <a:rPr lang="en-US" dirty="0" smtClean="0"/>
              <a:t>ocal direct links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 bwMode="auto">
          <a:xfrm>
            <a:off x="2082109" y="3140968"/>
            <a:ext cx="113627" cy="12268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1938093" y="3905745"/>
            <a:ext cx="113627" cy="12268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4" name="Straight Connector 73"/>
          <p:cNvCxnSpPr>
            <a:stCxn id="277" idx="6"/>
            <a:endCxn id="109" idx="2"/>
          </p:cNvCxnSpPr>
          <p:nvPr/>
        </p:nvCxnSpPr>
        <p:spPr bwMode="auto">
          <a:xfrm>
            <a:off x="894354" y="3734297"/>
            <a:ext cx="7206038" cy="342775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rapezoid 75"/>
          <p:cNvSpPr/>
          <p:nvPr/>
        </p:nvSpPr>
        <p:spPr bwMode="auto">
          <a:xfrm>
            <a:off x="8100392" y="4359188"/>
            <a:ext cx="216024" cy="365956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" name="Straight Connector 82"/>
          <p:cNvCxnSpPr>
            <a:endCxn id="76" idx="0"/>
          </p:cNvCxnSpPr>
          <p:nvPr/>
        </p:nvCxnSpPr>
        <p:spPr bwMode="auto">
          <a:xfrm>
            <a:off x="8208404" y="4087924"/>
            <a:ext cx="0" cy="27126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221" idx="6"/>
            <a:endCxn id="109" idx="2"/>
          </p:cNvCxnSpPr>
          <p:nvPr/>
        </p:nvCxnSpPr>
        <p:spPr bwMode="auto">
          <a:xfrm>
            <a:off x="2771800" y="3490344"/>
            <a:ext cx="5328592" cy="586728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40" idx="6"/>
            <a:endCxn id="109" idx="2"/>
          </p:cNvCxnSpPr>
          <p:nvPr/>
        </p:nvCxnSpPr>
        <p:spPr bwMode="auto">
          <a:xfrm>
            <a:off x="2195736" y="3202312"/>
            <a:ext cx="5904656" cy="874760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>
            <a:stCxn id="275" idx="6"/>
            <a:endCxn id="109" idx="2"/>
          </p:cNvCxnSpPr>
          <p:nvPr/>
        </p:nvCxnSpPr>
        <p:spPr bwMode="auto">
          <a:xfrm>
            <a:off x="1475656" y="2914280"/>
            <a:ext cx="6624736" cy="1162792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44" idx="6"/>
            <a:endCxn id="109" idx="2"/>
          </p:cNvCxnSpPr>
          <p:nvPr/>
        </p:nvCxnSpPr>
        <p:spPr bwMode="auto">
          <a:xfrm>
            <a:off x="2051720" y="3967089"/>
            <a:ext cx="6048672" cy="109983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Isosceles Triangle 108"/>
          <p:cNvSpPr/>
          <p:nvPr/>
        </p:nvSpPr>
        <p:spPr bwMode="auto">
          <a:xfrm flipV="1">
            <a:off x="8100392" y="4077072"/>
            <a:ext cx="216024" cy="158676"/>
          </a:xfrm>
          <a:prstGeom prst="triangl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1" name="Oval 220"/>
          <p:cNvSpPr/>
          <p:nvPr/>
        </p:nvSpPr>
        <p:spPr bwMode="auto">
          <a:xfrm>
            <a:off x="2658173" y="3429000"/>
            <a:ext cx="113627" cy="12268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3" name="Oval 222"/>
          <p:cNvSpPr/>
          <p:nvPr/>
        </p:nvSpPr>
        <p:spPr bwMode="auto">
          <a:xfrm>
            <a:off x="1331640" y="5034504"/>
            <a:ext cx="113627" cy="12268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4" name="Oval 263"/>
          <p:cNvSpPr/>
          <p:nvPr/>
        </p:nvSpPr>
        <p:spPr bwMode="auto">
          <a:xfrm>
            <a:off x="1434037" y="4314424"/>
            <a:ext cx="113627" cy="12268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7" name="Oval 266"/>
          <p:cNvSpPr/>
          <p:nvPr/>
        </p:nvSpPr>
        <p:spPr bwMode="auto">
          <a:xfrm>
            <a:off x="2298133" y="4386432"/>
            <a:ext cx="113627" cy="12268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5" name="Oval 274"/>
          <p:cNvSpPr/>
          <p:nvPr/>
        </p:nvSpPr>
        <p:spPr bwMode="auto">
          <a:xfrm>
            <a:off x="1362029" y="2852936"/>
            <a:ext cx="113627" cy="12268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7" name="Oval 276"/>
          <p:cNvSpPr/>
          <p:nvPr/>
        </p:nvSpPr>
        <p:spPr bwMode="auto">
          <a:xfrm>
            <a:off x="780727" y="3672953"/>
            <a:ext cx="113627" cy="122688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0" name="Straight Connector 319"/>
          <p:cNvCxnSpPr>
            <a:stCxn id="264" idx="7"/>
            <a:endCxn id="109" idx="2"/>
          </p:cNvCxnSpPr>
          <p:nvPr/>
        </p:nvCxnSpPr>
        <p:spPr bwMode="auto">
          <a:xfrm flipV="1">
            <a:off x="1531024" y="4077072"/>
            <a:ext cx="6569368" cy="255319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3" name="Straight Connector 322"/>
          <p:cNvCxnSpPr>
            <a:stCxn id="267" idx="6"/>
            <a:endCxn id="109" idx="2"/>
          </p:cNvCxnSpPr>
          <p:nvPr/>
        </p:nvCxnSpPr>
        <p:spPr bwMode="auto">
          <a:xfrm flipV="1">
            <a:off x="2411760" y="4077072"/>
            <a:ext cx="5688632" cy="370704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6" name="Straight Connector 325"/>
          <p:cNvCxnSpPr>
            <a:stCxn id="223" idx="6"/>
            <a:endCxn id="109" idx="2"/>
          </p:cNvCxnSpPr>
          <p:nvPr/>
        </p:nvCxnSpPr>
        <p:spPr bwMode="auto">
          <a:xfrm flipV="1">
            <a:off x="1445267" y="4077072"/>
            <a:ext cx="6655125" cy="1018776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Curved Connector 2"/>
          <p:cNvCxnSpPr/>
          <p:nvPr/>
        </p:nvCxnSpPr>
        <p:spPr bwMode="auto">
          <a:xfrm rot="16200000" flipH="1">
            <a:off x="6162709" y="3800509"/>
            <a:ext cx="707014" cy="432048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600000" lon="600000" rev="8700000"/>
            </a:camera>
            <a:lightRig rig="threePt" dir="t"/>
          </a:scene3d>
        </p:spPr>
      </p:cxnSp>
      <p:cxnSp>
        <p:nvCxnSpPr>
          <p:cNvPr id="157" name="Curved Connector 156"/>
          <p:cNvCxnSpPr/>
          <p:nvPr/>
        </p:nvCxnSpPr>
        <p:spPr bwMode="auto">
          <a:xfrm rot="16200000" flipH="1">
            <a:off x="6234717" y="3795573"/>
            <a:ext cx="707014" cy="432048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600000" lon="600000" rev="8700000"/>
            </a:camera>
            <a:lightRig rig="threePt" dir="t"/>
          </a:scene3d>
        </p:spPr>
      </p:cxnSp>
      <p:cxnSp>
        <p:nvCxnSpPr>
          <p:cNvPr id="45" name="Straight Connector 44"/>
          <p:cNvCxnSpPr>
            <a:stCxn id="277" idx="7"/>
            <a:endCxn id="275" idx="3"/>
          </p:cNvCxnSpPr>
          <p:nvPr/>
        </p:nvCxnSpPr>
        <p:spPr bwMode="auto">
          <a:xfrm flipV="1">
            <a:off x="877714" y="2957657"/>
            <a:ext cx="500955" cy="733263"/>
          </a:xfrm>
          <a:prstGeom prst="line">
            <a:avLst/>
          </a:prstGeom>
          <a:solidFill>
            <a:srgbClr val="00B8FF"/>
          </a:solidFill>
          <a:ln w="635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8" name="Straight Connector 177"/>
          <p:cNvCxnSpPr>
            <a:stCxn id="277" idx="7"/>
            <a:endCxn id="40" idx="2"/>
          </p:cNvCxnSpPr>
          <p:nvPr/>
        </p:nvCxnSpPr>
        <p:spPr bwMode="auto">
          <a:xfrm flipV="1">
            <a:off x="877714" y="3202312"/>
            <a:ext cx="1204395" cy="488608"/>
          </a:xfrm>
          <a:prstGeom prst="line">
            <a:avLst/>
          </a:prstGeom>
          <a:solidFill>
            <a:srgbClr val="00B8FF"/>
          </a:solidFill>
          <a:ln w="635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>
            <a:endCxn id="221" idx="2"/>
          </p:cNvCxnSpPr>
          <p:nvPr/>
        </p:nvCxnSpPr>
        <p:spPr bwMode="auto">
          <a:xfrm flipV="1">
            <a:off x="843311" y="3490344"/>
            <a:ext cx="1814862" cy="243158"/>
          </a:xfrm>
          <a:prstGeom prst="line">
            <a:avLst/>
          </a:prstGeom>
          <a:solidFill>
            <a:srgbClr val="00B8FF"/>
          </a:solidFill>
          <a:ln w="635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7" name="Straight Connector 186"/>
          <p:cNvCxnSpPr>
            <a:stCxn id="277" idx="5"/>
            <a:endCxn id="264" idx="0"/>
          </p:cNvCxnSpPr>
          <p:nvPr/>
        </p:nvCxnSpPr>
        <p:spPr bwMode="auto">
          <a:xfrm>
            <a:off x="877714" y="3777674"/>
            <a:ext cx="613137" cy="536750"/>
          </a:xfrm>
          <a:prstGeom prst="line">
            <a:avLst/>
          </a:prstGeom>
          <a:solidFill>
            <a:srgbClr val="00B8FF"/>
          </a:solidFill>
          <a:ln w="635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/>
          <p:cNvCxnSpPr>
            <a:stCxn id="223" idx="1"/>
            <a:endCxn id="277" idx="4"/>
          </p:cNvCxnSpPr>
          <p:nvPr/>
        </p:nvCxnSpPr>
        <p:spPr bwMode="auto">
          <a:xfrm flipH="1" flipV="1">
            <a:off x="837541" y="3795641"/>
            <a:ext cx="510739" cy="1256830"/>
          </a:xfrm>
          <a:prstGeom prst="line">
            <a:avLst/>
          </a:prstGeom>
          <a:solidFill>
            <a:srgbClr val="00B8FF"/>
          </a:solidFill>
          <a:ln w="635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>
            <a:stCxn id="277" idx="5"/>
            <a:endCxn id="267" idx="2"/>
          </p:cNvCxnSpPr>
          <p:nvPr/>
        </p:nvCxnSpPr>
        <p:spPr bwMode="auto">
          <a:xfrm>
            <a:off x="877714" y="3777674"/>
            <a:ext cx="1420419" cy="670102"/>
          </a:xfrm>
          <a:prstGeom prst="line">
            <a:avLst/>
          </a:prstGeom>
          <a:solidFill>
            <a:srgbClr val="00B8FF"/>
          </a:solidFill>
          <a:ln w="635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>
            <a:stCxn id="277" idx="6"/>
            <a:endCxn id="44" idx="2"/>
          </p:cNvCxnSpPr>
          <p:nvPr/>
        </p:nvCxnSpPr>
        <p:spPr bwMode="auto">
          <a:xfrm>
            <a:off x="894354" y="3734297"/>
            <a:ext cx="1043739" cy="232792"/>
          </a:xfrm>
          <a:prstGeom prst="line">
            <a:avLst/>
          </a:prstGeom>
          <a:solidFill>
            <a:srgbClr val="00B8FF"/>
          </a:solidFill>
          <a:ln w="635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Oval 201"/>
          <p:cNvSpPr/>
          <p:nvPr/>
        </p:nvSpPr>
        <p:spPr bwMode="auto">
          <a:xfrm>
            <a:off x="3635896" y="27976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4" name="Oval 203"/>
          <p:cNvSpPr/>
          <p:nvPr/>
        </p:nvSpPr>
        <p:spPr bwMode="auto">
          <a:xfrm>
            <a:off x="2076872" y="25649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6" name="Oval 205"/>
          <p:cNvSpPr/>
          <p:nvPr/>
        </p:nvSpPr>
        <p:spPr bwMode="auto">
          <a:xfrm>
            <a:off x="4627240" y="26132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7" name="Oval 206"/>
          <p:cNvSpPr/>
          <p:nvPr/>
        </p:nvSpPr>
        <p:spPr bwMode="auto">
          <a:xfrm>
            <a:off x="4932040" y="254617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8" name="Oval 207"/>
          <p:cNvSpPr/>
          <p:nvPr/>
        </p:nvSpPr>
        <p:spPr bwMode="auto">
          <a:xfrm>
            <a:off x="4699248" y="17728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9" name="Oval 208"/>
          <p:cNvSpPr/>
          <p:nvPr/>
        </p:nvSpPr>
        <p:spPr bwMode="auto">
          <a:xfrm>
            <a:off x="5220072" y="17728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2" name="Oval 211"/>
          <p:cNvSpPr/>
          <p:nvPr/>
        </p:nvSpPr>
        <p:spPr bwMode="auto">
          <a:xfrm>
            <a:off x="5508104" y="20776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0" name="Oval 219"/>
          <p:cNvSpPr/>
          <p:nvPr/>
        </p:nvSpPr>
        <p:spPr bwMode="auto">
          <a:xfrm>
            <a:off x="5724128" y="24928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2" name="Oval 221"/>
          <p:cNvSpPr/>
          <p:nvPr/>
        </p:nvSpPr>
        <p:spPr bwMode="auto">
          <a:xfrm>
            <a:off x="8172400" y="249140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4" name="Oval 223"/>
          <p:cNvSpPr/>
          <p:nvPr/>
        </p:nvSpPr>
        <p:spPr bwMode="auto">
          <a:xfrm>
            <a:off x="3347864" y="2759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5" name="Oval 224"/>
          <p:cNvSpPr/>
          <p:nvPr/>
        </p:nvSpPr>
        <p:spPr bwMode="auto">
          <a:xfrm>
            <a:off x="3419872" y="227687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7" name="Oval 226"/>
          <p:cNvSpPr/>
          <p:nvPr/>
        </p:nvSpPr>
        <p:spPr bwMode="auto">
          <a:xfrm>
            <a:off x="3754760" y="245936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8" name="Oval 227"/>
          <p:cNvSpPr/>
          <p:nvPr/>
        </p:nvSpPr>
        <p:spPr bwMode="auto">
          <a:xfrm>
            <a:off x="8155632" y="278092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1" name="Oval 230"/>
          <p:cNvSpPr/>
          <p:nvPr/>
        </p:nvSpPr>
        <p:spPr bwMode="auto">
          <a:xfrm>
            <a:off x="7884368" y="191683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4" name="Oval 233"/>
          <p:cNvSpPr/>
          <p:nvPr/>
        </p:nvSpPr>
        <p:spPr bwMode="auto">
          <a:xfrm>
            <a:off x="7075512" y="27508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5" name="Oval 234"/>
          <p:cNvSpPr/>
          <p:nvPr/>
        </p:nvSpPr>
        <p:spPr bwMode="auto">
          <a:xfrm>
            <a:off x="7596336" y="27508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7" name="Oval 236"/>
          <p:cNvSpPr/>
          <p:nvPr/>
        </p:nvSpPr>
        <p:spPr bwMode="auto">
          <a:xfrm>
            <a:off x="6740624" y="234888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9" name="Oval 238"/>
          <p:cNvSpPr/>
          <p:nvPr/>
        </p:nvSpPr>
        <p:spPr bwMode="auto">
          <a:xfrm>
            <a:off x="1907704" y="22048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2" name="Oval 241"/>
          <p:cNvSpPr/>
          <p:nvPr/>
        </p:nvSpPr>
        <p:spPr bwMode="auto">
          <a:xfrm>
            <a:off x="6325344" y="28228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3" name="Oval 242"/>
          <p:cNvSpPr/>
          <p:nvPr/>
        </p:nvSpPr>
        <p:spPr bwMode="auto">
          <a:xfrm>
            <a:off x="6660232" y="28697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4" name="Oval 243"/>
          <p:cNvSpPr/>
          <p:nvPr/>
        </p:nvSpPr>
        <p:spPr bwMode="auto">
          <a:xfrm>
            <a:off x="6499448" y="189316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6" name="Oval 245"/>
          <p:cNvSpPr/>
          <p:nvPr/>
        </p:nvSpPr>
        <p:spPr bwMode="auto">
          <a:xfrm>
            <a:off x="6333728" y="225172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7" name="Oval 246"/>
          <p:cNvSpPr/>
          <p:nvPr/>
        </p:nvSpPr>
        <p:spPr bwMode="auto">
          <a:xfrm>
            <a:off x="6804248" y="18260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8" name="Oval 247"/>
          <p:cNvSpPr/>
          <p:nvPr/>
        </p:nvSpPr>
        <p:spPr bwMode="auto">
          <a:xfrm>
            <a:off x="2106960" y="17728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9" name="Oval 248"/>
          <p:cNvSpPr/>
          <p:nvPr/>
        </p:nvSpPr>
        <p:spPr bwMode="auto">
          <a:xfrm>
            <a:off x="2627784" y="17728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0" name="Oval 249"/>
          <p:cNvSpPr/>
          <p:nvPr/>
        </p:nvSpPr>
        <p:spPr bwMode="auto">
          <a:xfrm>
            <a:off x="2915816" y="20776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1" name="Oval 250"/>
          <p:cNvSpPr/>
          <p:nvPr/>
        </p:nvSpPr>
        <p:spPr bwMode="auto">
          <a:xfrm>
            <a:off x="2699792" y="26620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2" name="Oval 251"/>
          <p:cNvSpPr/>
          <p:nvPr/>
        </p:nvSpPr>
        <p:spPr bwMode="auto">
          <a:xfrm>
            <a:off x="1356792" y="18448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5" name="Oval 254"/>
          <p:cNvSpPr/>
          <p:nvPr/>
        </p:nvSpPr>
        <p:spPr bwMode="auto">
          <a:xfrm>
            <a:off x="1691680" y="189168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0" name="Oval 259"/>
          <p:cNvSpPr/>
          <p:nvPr/>
        </p:nvSpPr>
        <p:spPr bwMode="auto">
          <a:xfrm>
            <a:off x="755576" y="2759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2" name="Oval 261"/>
          <p:cNvSpPr/>
          <p:nvPr/>
        </p:nvSpPr>
        <p:spPr bwMode="auto">
          <a:xfrm>
            <a:off x="827584" y="227687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3" name="Oval 262"/>
          <p:cNvSpPr/>
          <p:nvPr/>
        </p:nvSpPr>
        <p:spPr bwMode="auto">
          <a:xfrm>
            <a:off x="1162472" y="245936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5" name="Oval 264"/>
          <p:cNvSpPr/>
          <p:nvPr/>
        </p:nvSpPr>
        <p:spPr bwMode="auto">
          <a:xfrm>
            <a:off x="5563344" y="278092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6" name="Oval 265"/>
          <p:cNvSpPr/>
          <p:nvPr/>
        </p:nvSpPr>
        <p:spPr bwMode="auto">
          <a:xfrm>
            <a:off x="1691680" y="257132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0" name="Oval 269"/>
          <p:cNvSpPr/>
          <p:nvPr/>
        </p:nvSpPr>
        <p:spPr bwMode="auto">
          <a:xfrm>
            <a:off x="4932040" y="213285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8" name="Oval 277"/>
          <p:cNvSpPr/>
          <p:nvPr/>
        </p:nvSpPr>
        <p:spPr bwMode="auto">
          <a:xfrm>
            <a:off x="4148336" y="234888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0" name="Oval 279"/>
          <p:cNvSpPr/>
          <p:nvPr/>
        </p:nvSpPr>
        <p:spPr bwMode="auto">
          <a:xfrm>
            <a:off x="4067944" y="28697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1" name="Oval 280"/>
          <p:cNvSpPr/>
          <p:nvPr/>
        </p:nvSpPr>
        <p:spPr bwMode="auto">
          <a:xfrm>
            <a:off x="4211960" y="18260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2" name="Oval 281"/>
          <p:cNvSpPr/>
          <p:nvPr/>
        </p:nvSpPr>
        <p:spPr bwMode="auto">
          <a:xfrm>
            <a:off x="2771800" y="56612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5" name="Oval 284"/>
          <p:cNvSpPr/>
          <p:nvPr/>
        </p:nvSpPr>
        <p:spPr bwMode="auto">
          <a:xfrm>
            <a:off x="6486128" y="5805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6" name="Oval 285"/>
          <p:cNvSpPr/>
          <p:nvPr/>
        </p:nvSpPr>
        <p:spPr bwMode="auto">
          <a:xfrm>
            <a:off x="4716016" y="55892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8" name="Oval 287"/>
          <p:cNvSpPr/>
          <p:nvPr/>
        </p:nvSpPr>
        <p:spPr bwMode="auto">
          <a:xfrm>
            <a:off x="6876256" y="54033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9" name="Oval 288"/>
          <p:cNvSpPr/>
          <p:nvPr/>
        </p:nvSpPr>
        <p:spPr bwMode="auto">
          <a:xfrm>
            <a:off x="5766048" y="559417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1" name="Oval 290"/>
          <p:cNvSpPr/>
          <p:nvPr/>
        </p:nvSpPr>
        <p:spPr bwMode="auto">
          <a:xfrm>
            <a:off x="3131840" y="5445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2" name="Oval 291"/>
          <p:cNvSpPr/>
          <p:nvPr/>
        </p:nvSpPr>
        <p:spPr bwMode="auto">
          <a:xfrm>
            <a:off x="4211960" y="569133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4" name="Oval 293"/>
          <p:cNvSpPr/>
          <p:nvPr/>
        </p:nvSpPr>
        <p:spPr bwMode="auto">
          <a:xfrm>
            <a:off x="8100392" y="547531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5" name="Oval 294"/>
          <p:cNvSpPr/>
          <p:nvPr/>
        </p:nvSpPr>
        <p:spPr bwMode="auto">
          <a:xfrm>
            <a:off x="5563344" y="5379999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6" name="Oval 295"/>
          <p:cNvSpPr/>
          <p:nvPr/>
        </p:nvSpPr>
        <p:spPr bwMode="auto">
          <a:xfrm>
            <a:off x="5076056" y="54033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7" name="Oval 296"/>
          <p:cNvSpPr/>
          <p:nvPr/>
        </p:nvSpPr>
        <p:spPr bwMode="auto">
          <a:xfrm>
            <a:off x="4211960" y="569133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8" name="Oval 297"/>
          <p:cNvSpPr/>
          <p:nvPr/>
        </p:nvSpPr>
        <p:spPr bwMode="auto">
          <a:xfrm>
            <a:off x="4364360" y="542845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9" name="Oval 298"/>
          <p:cNvSpPr/>
          <p:nvPr/>
        </p:nvSpPr>
        <p:spPr bwMode="auto">
          <a:xfrm>
            <a:off x="3635896" y="58422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1" name="Oval 300"/>
          <p:cNvSpPr/>
          <p:nvPr/>
        </p:nvSpPr>
        <p:spPr bwMode="auto">
          <a:xfrm>
            <a:off x="3373016" y="574657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2" name="Oval 301"/>
          <p:cNvSpPr/>
          <p:nvPr/>
        </p:nvSpPr>
        <p:spPr bwMode="auto">
          <a:xfrm>
            <a:off x="3635896" y="5445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4" name="Oval 303"/>
          <p:cNvSpPr/>
          <p:nvPr/>
        </p:nvSpPr>
        <p:spPr bwMode="auto">
          <a:xfrm>
            <a:off x="7380312" y="538998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5" name="Oval 304"/>
          <p:cNvSpPr/>
          <p:nvPr/>
        </p:nvSpPr>
        <p:spPr bwMode="auto">
          <a:xfrm>
            <a:off x="7596336" y="5805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6" name="Oval 305"/>
          <p:cNvSpPr/>
          <p:nvPr/>
        </p:nvSpPr>
        <p:spPr bwMode="auto">
          <a:xfrm>
            <a:off x="6588224" y="61352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7" name="Oval 306"/>
          <p:cNvSpPr/>
          <p:nvPr/>
        </p:nvSpPr>
        <p:spPr bwMode="auto">
          <a:xfrm>
            <a:off x="2627784" y="60932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8" name="Oval 307"/>
          <p:cNvSpPr/>
          <p:nvPr/>
        </p:nvSpPr>
        <p:spPr bwMode="auto">
          <a:xfrm>
            <a:off x="7003504" y="588416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9" name="Oval 308"/>
          <p:cNvSpPr/>
          <p:nvPr/>
        </p:nvSpPr>
        <p:spPr bwMode="auto">
          <a:xfrm>
            <a:off x="7333456" y="6207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0" name="Oval 309"/>
          <p:cNvSpPr/>
          <p:nvPr/>
        </p:nvSpPr>
        <p:spPr bwMode="auto">
          <a:xfrm>
            <a:off x="8100392" y="584718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1" name="Oval 310"/>
          <p:cNvSpPr/>
          <p:nvPr/>
        </p:nvSpPr>
        <p:spPr bwMode="auto">
          <a:xfrm>
            <a:off x="7638256" y="614015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2" name="Oval 311"/>
          <p:cNvSpPr/>
          <p:nvPr/>
        </p:nvSpPr>
        <p:spPr bwMode="auto">
          <a:xfrm>
            <a:off x="5580112" y="5805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3" name="Oval 312"/>
          <p:cNvSpPr/>
          <p:nvPr/>
        </p:nvSpPr>
        <p:spPr bwMode="auto">
          <a:xfrm>
            <a:off x="6516216" y="551723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\\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4" name="Oval 313"/>
          <p:cNvSpPr/>
          <p:nvPr/>
        </p:nvSpPr>
        <p:spPr bwMode="auto">
          <a:xfrm>
            <a:off x="4804792" y="599120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5" name="Oval 314"/>
          <p:cNvSpPr/>
          <p:nvPr/>
        </p:nvSpPr>
        <p:spPr bwMode="auto">
          <a:xfrm>
            <a:off x="5749280" y="619045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6" name="Oval 315"/>
          <p:cNvSpPr/>
          <p:nvPr/>
        </p:nvSpPr>
        <p:spPr bwMode="auto">
          <a:xfrm>
            <a:off x="2699792" y="54033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7" name="Oval 316"/>
          <p:cNvSpPr/>
          <p:nvPr/>
        </p:nvSpPr>
        <p:spPr bwMode="auto">
          <a:xfrm>
            <a:off x="1691680" y="569133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8" name="Oval 317"/>
          <p:cNvSpPr/>
          <p:nvPr/>
        </p:nvSpPr>
        <p:spPr bwMode="auto">
          <a:xfrm>
            <a:off x="1988096" y="542845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9" name="Oval 318"/>
          <p:cNvSpPr/>
          <p:nvPr/>
        </p:nvSpPr>
        <p:spPr bwMode="auto">
          <a:xfrm>
            <a:off x="1259632" y="58422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1" name="Oval 320"/>
          <p:cNvSpPr/>
          <p:nvPr/>
        </p:nvSpPr>
        <p:spPr bwMode="auto">
          <a:xfrm>
            <a:off x="1403648" y="61653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2" name="Oval 321"/>
          <p:cNvSpPr/>
          <p:nvPr/>
        </p:nvSpPr>
        <p:spPr bwMode="auto">
          <a:xfrm>
            <a:off x="2068488" y="5805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4" name="Oval 323"/>
          <p:cNvSpPr/>
          <p:nvPr/>
        </p:nvSpPr>
        <p:spPr bwMode="auto">
          <a:xfrm>
            <a:off x="1894384" y="609823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5" name="Oval 324"/>
          <p:cNvSpPr/>
          <p:nvPr/>
        </p:nvSpPr>
        <p:spPr bwMode="auto">
          <a:xfrm>
            <a:off x="996752" y="574657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7" name="Oval 326"/>
          <p:cNvSpPr/>
          <p:nvPr/>
        </p:nvSpPr>
        <p:spPr bwMode="auto">
          <a:xfrm>
            <a:off x="1187624" y="5445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8" name="Oval 327"/>
          <p:cNvSpPr/>
          <p:nvPr/>
        </p:nvSpPr>
        <p:spPr bwMode="auto">
          <a:xfrm>
            <a:off x="5220072" y="5805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9" name="Oval 328"/>
          <p:cNvSpPr/>
          <p:nvPr/>
        </p:nvSpPr>
        <p:spPr bwMode="auto">
          <a:xfrm>
            <a:off x="4211960" y="61352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0" name="Oval 329"/>
          <p:cNvSpPr/>
          <p:nvPr/>
        </p:nvSpPr>
        <p:spPr bwMode="auto">
          <a:xfrm>
            <a:off x="3059832" y="623731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1" name="Oval 330"/>
          <p:cNvSpPr/>
          <p:nvPr/>
        </p:nvSpPr>
        <p:spPr bwMode="auto">
          <a:xfrm>
            <a:off x="4957192" y="62072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2" name="Oval 331"/>
          <p:cNvSpPr/>
          <p:nvPr/>
        </p:nvSpPr>
        <p:spPr bwMode="auto">
          <a:xfrm>
            <a:off x="3373016" y="619045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3" name="Oval 332"/>
          <p:cNvSpPr/>
          <p:nvPr/>
        </p:nvSpPr>
        <p:spPr bwMode="auto">
          <a:xfrm>
            <a:off x="3707904" y="623731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4" name="Oval 333"/>
          <p:cNvSpPr/>
          <p:nvPr/>
        </p:nvSpPr>
        <p:spPr bwMode="auto">
          <a:xfrm>
            <a:off x="4530080" y="367017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5" name="Oval 334"/>
          <p:cNvSpPr/>
          <p:nvPr/>
        </p:nvSpPr>
        <p:spPr bwMode="auto">
          <a:xfrm>
            <a:off x="4962128" y="350100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6" name="Oval 335"/>
          <p:cNvSpPr/>
          <p:nvPr/>
        </p:nvSpPr>
        <p:spPr bwMode="auto">
          <a:xfrm>
            <a:off x="3737992" y="407707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7" name="Oval 336"/>
          <p:cNvSpPr/>
          <p:nvPr/>
        </p:nvSpPr>
        <p:spPr bwMode="auto">
          <a:xfrm>
            <a:off x="3682752" y="472514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8" name="Oval 337"/>
          <p:cNvSpPr/>
          <p:nvPr/>
        </p:nvSpPr>
        <p:spPr bwMode="auto">
          <a:xfrm>
            <a:off x="7410400" y="349952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9" name="Oval 338"/>
          <p:cNvSpPr/>
          <p:nvPr/>
        </p:nvSpPr>
        <p:spPr bwMode="auto">
          <a:xfrm>
            <a:off x="3665984" y="35794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0" name="Oval 339"/>
          <p:cNvSpPr/>
          <p:nvPr/>
        </p:nvSpPr>
        <p:spPr bwMode="auto">
          <a:xfrm>
            <a:off x="6834336" y="375895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1" name="Oval 340"/>
          <p:cNvSpPr/>
          <p:nvPr/>
        </p:nvSpPr>
        <p:spPr bwMode="auto">
          <a:xfrm>
            <a:off x="6499448" y="414414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3" name="Oval 342"/>
          <p:cNvSpPr/>
          <p:nvPr/>
        </p:nvSpPr>
        <p:spPr bwMode="auto">
          <a:xfrm>
            <a:off x="5322168" y="36450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4" name="Oval 343"/>
          <p:cNvSpPr/>
          <p:nvPr/>
        </p:nvSpPr>
        <p:spPr bwMode="auto">
          <a:xfrm>
            <a:off x="5474568" y="338214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5" name="Oval 344"/>
          <p:cNvSpPr/>
          <p:nvPr/>
        </p:nvSpPr>
        <p:spPr bwMode="auto">
          <a:xfrm>
            <a:off x="5554960" y="40050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6" name="Oval 345"/>
          <p:cNvSpPr/>
          <p:nvPr/>
        </p:nvSpPr>
        <p:spPr bwMode="auto">
          <a:xfrm>
            <a:off x="5380856" y="429803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7" name="Oval 346"/>
          <p:cNvSpPr/>
          <p:nvPr/>
        </p:nvSpPr>
        <p:spPr bwMode="auto">
          <a:xfrm>
            <a:off x="4832255" y="46230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1" name="Oval 350"/>
          <p:cNvSpPr/>
          <p:nvPr/>
        </p:nvSpPr>
        <p:spPr bwMode="auto">
          <a:xfrm>
            <a:off x="7698432" y="43350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2" name="Oval 351"/>
          <p:cNvSpPr/>
          <p:nvPr/>
        </p:nvSpPr>
        <p:spPr bwMode="auto">
          <a:xfrm>
            <a:off x="8113712" y="408396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4" name="Oval 353"/>
          <p:cNvSpPr/>
          <p:nvPr/>
        </p:nvSpPr>
        <p:spPr bwMode="auto">
          <a:xfrm>
            <a:off x="7626424" y="361493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6" name="Oval 355"/>
          <p:cNvSpPr/>
          <p:nvPr/>
        </p:nvSpPr>
        <p:spPr bwMode="auto">
          <a:xfrm>
            <a:off x="6479232" y="36450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7" name="Oval 356"/>
          <p:cNvSpPr/>
          <p:nvPr/>
        </p:nvSpPr>
        <p:spPr bwMode="auto">
          <a:xfrm>
            <a:off x="4458072" y="455942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8" name="Oval 357"/>
          <p:cNvSpPr/>
          <p:nvPr/>
        </p:nvSpPr>
        <p:spPr bwMode="auto">
          <a:xfrm>
            <a:off x="4864968" y="425956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9" name="Oval 358"/>
          <p:cNvSpPr/>
          <p:nvPr/>
        </p:nvSpPr>
        <p:spPr bwMode="auto">
          <a:xfrm>
            <a:off x="8185720" y="45510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1" name="Oval 360"/>
          <p:cNvSpPr/>
          <p:nvPr/>
        </p:nvSpPr>
        <p:spPr bwMode="auto">
          <a:xfrm>
            <a:off x="7435552" y="46230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2" name="Oval 361"/>
          <p:cNvSpPr/>
          <p:nvPr/>
        </p:nvSpPr>
        <p:spPr bwMode="auto">
          <a:xfrm>
            <a:off x="7443936" y="405192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3" name="Oval 362"/>
          <p:cNvSpPr/>
          <p:nvPr/>
        </p:nvSpPr>
        <p:spPr bwMode="auto">
          <a:xfrm>
            <a:off x="4242048" y="387781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4" name="Oval 363"/>
          <p:cNvSpPr/>
          <p:nvPr/>
        </p:nvSpPr>
        <p:spPr bwMode="auto">
          <a:xfrm>
            <a:off x="4026024" y="446226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5" name="Oval 364"/>
          <p:cNvSpPr/>
          <p:nvPr/>
        </p:nvSpPr>
        <p:spPr bwMode="auto">
          <a:xfrm>
            <a:off x="6889576" y="458112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6" name="Oval 365"/>
          <p:cNvSpPr/>
          <p:nvPr/>
        </p:nvSpPr>
        <p:spPr bwMode="auto">
          <a:xfrm>
            <a:off x="5809456" y="45510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7" name="Oval 366"/>
          <p:cNvSpPr/>
          <p:nvPr/>
        </p:nvSpPr>
        <p:spPr bwMode="auto">
          <a:xfrm>
            <a:off x="6330280" y="455104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8" name="Oval 367"/>
          <p:cNvSpPr/>
          <p:nvPr/>
        </p:nvSpPr>
        <p:spPr bwMode="auto">
          <a:xfrm>
            <a:off x="5394176" y="466990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9" name="Oval 368"/>
          <p:cNvSpPr/>
          <p:nvPr/>
        </p:nvSpPr>
        <p:spPr bwMode="auto">
          <a:xfrm>
            <a:off x="3810000" y="3356992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0" name="Oval 369"/>
          <p:cNvSpPr/>
          <p:nvPr/>
        </p:nvSpPr>
        <p:spPr bwMode="auto">
          <a:xfrm>
            <a:off x="5779368" y="3712096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1" name="Oval 370"/>
          <p:cNvSpPr/>
          <p:nvPr/>
        </p:nvSpPr>
        <p:spPr bwMode="auto">
          <a:xfrm>
            <a:off x="6258272" y="3861048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2" name="Oval 371"/>
          <p:cNvSpPr/>
          <p:nvPr/>
        </p:nvSpPr>
        <p:spPr bwMode="auto">
          <a:xfrm>
            <a:off x="6906344" y="4046984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3" name="Oval 372"/>
          <p:cNvSpPr/>
          <p:nvPr/>
        </p:nvSpPr>
        <p:spPr bwMode="auto">
          <a:xfrm>
            <a:off x="4170040" y="3429000"/>
            <a:ext cx="72008" cy="72008"/>
          </a:xfrm>
          <a:prstGeom prst="ellipse">
            <a:avLst/>
          </a:prstGeom>
          <a:noFill/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4" name="TextBox 373"/>
          <p:cNvSpPr txBox="1"/>
          <p:nvPr/>
        </p:nvSpPr>
        <p:spPr>
          <a:xfrm>
            <a:off x="1043608" y="1835532"/>
            <a:ext cx="366638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800" u="sng" dirty="0" smtClean="0">
                <a:solidFill>
                  <a:schemeClr val="tx1"/>
                </a:solidFill>
              </a:rPr>
              <a:t>Neighbor sensor group (Exaggerated)</a:t>
            </a:r>
            <a:endParaRPr kumimoji="1" lang="ja-JP" altLang="en-US" sz="1800" u="sng" dirty="0">
              <a:solidFill>
                <a:schemeClr val="tx1"/>
              </a:solidFill>
            </a:endParaRPr>
          </a:p>
        </p:txBody>
      </p:sp>
      <p:cxnSp>
        <p:nvCxnSpPr>
          <p:cNvPr id="375" name="Straight Arrow Connector 374"/>
          <p:cNvCxnSpPr/>
          <p:nvPr/>
        </p:nvCxnSpPr>
        <p:spPr bwMode="auto">
          <a:xfrm>
            <a:off x="1092910" y="2113620"/>
            <a:ext cx="105566" cy="68407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6" name="TextBox 375"/>
          <p:cNvSpPr txBox="1"/>
          <p:nvPr/>
        </p:nvSpPr>
        <p:spPr>
          <a:xfrm>
            <a:off x="1534525" y="4767535"/>
            <a:ext cx="200240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Outdoor Air Temperature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77" name="TextBox 376"/>
          <p:cNvSpPr txBox="1"/>
          <p:nvPr/>
        </p:nvSpPr>
        <p:spPr>
          <a:xfrm>
            <a:off x="2411760" y="4345359"/>
            <a:ext cx="237295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Roof top surface Temperature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78" name="TextBox 377"/>
          <p:cNvSpPr txBox="1"/>
          <p:nvPr/>
        </p:nvSpPr>
        <p:spPr>
          <a:xfrm>
            <a:off x="2123728" y="3789040"/>
            <a:ext cx="204594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Intake Water Temperature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79" name="TextBox 378"/>
          <p:cNvSpPr txBox="1"/>
          <p:nvPr/>
        </p:nvSpPr>
        <p:spPr>
          <a:xfrm>
            <a:off x="2843808" y="3284984"/>
            <a:ext cx="14573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PV Output Power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0" name="TextBox 379"/>
          <p:cNvSpPr txBox="1"/>
          <p:nvPr/>
        </p:nvSpPr>
        <p:spPr>
          <a:xfrm>
            <a:off x="1475656" y="2492896"/>
            <a:ext cx="268374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Indoor  Sensors and control Panels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1" name="TextBox 380"/>
          <p:cNvSpPr txBox="1"/>
          <p:nvPr/>
        </p:nvSpPr>
        <p:spPr>
          <a:xfrm>
            <a:off x="265577" y="3140968"/>
            <a:ext cx="92204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Controller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2" name="TextBox 381"/>
          <p:cNvSpPr txBox="1"/>
          <p:nvPr/>
        </p:nvSpPr>
        <p:spPr>
          <a:xfrm>
            <a:off x="611561" y="5343599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Direct Links within a nearby sensor group do save battery power </a:t>
            </a:r>
          </a:p>
        </p:txBody>
      </p:sp>
      <p:sp>
        <p:nvSpPr>
          <p:cNvPr id="383" name="Flowchart: Connector 382"/>
          <p:cNvSpPr/>
          <p:nvPr/>
        </p:nvSpPr>
        <p:spPr bwMode="auto">
          <a:xfrm>
            <a:off x="395536" y="2649252"/>
            <a:ext cx="2736304" cy="2651956"/>
          </a:xfrm>
          <a:prstGeom prst="flowChartConnector">
            <a:avLst/>
          </a:prstGeom>
          <a:noFill/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4" name="TextBox 383"/>
          <p:cNvSpPr txBox="1"/>
          <p:nvPr/>
        </p:nvSpPr>
        <p:spPr>
          <a:xfrm>
            <a:off x="2195736" y="2924944"/>
            <a:ext cx="165622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Compressor Output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2731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4932040" y="6475413"/>
            <a:ext cx="3610298" cy="193947"/>
          </a:xfrm>
        </p:spPr>
        <p:txBody>
          <a:bodyPr/>
          <a:lstStyle/>
          <a:p>
            <a:r>
              <a:rPr lang="en-GB" smtClean="0"/>
              <a:t>Shusaku Shimada, Schubiquist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664" cy="375205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TDLS power saving mechanism (Peer s-PSM or u-APSD)  may be coordinated with TWT and RAW, e.g. info field including offset, duration, </a:t>
            </a:r>
            <a:r>
              <a:rPr lang="en-GB" dirty="0" smtClean="0"/>
              <a:t>interval which interact with. 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off channel usage of TDLS may have to follow or to avoid the frequency selective access of 11ah.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dirty="0" smtClean="0"/>
              <a:t>Even in case of TDLS with 11ah,  any proxy function at TDLS initiator side may be required to arbitrate with AP for overall coordinated behaviour, e.g.  unsuccessful TDLS response.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395536" y="684213"/>
            <a:ext cx="8352928" cy="116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Required elaborations </a:t>
            </a:r>
            <a:r>
              <a:rPr lang="en-US" kern="0" dirty="0" smtClean="0"/>
              <a:t>(consequent proposals)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9457804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48064" y="6475413"/>
            <a:ext cx="3394274" cy="193947"/>
          </a:xfrm>
        </p:spPr>
        <p:txBody>
          <a:bodyPr/>
          <a:lstStyle/>
          <a:p>
            <a:r>
              <a:rPr lang="en-GB" smtClean="0"/>
              <a:t>Shusaku Shimada, Schubiquist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Do you agree to consider the direct link with 11ah for power saving ? </a:t>
            </a:r>
          </a:p>
          <a:p>
            <a:endParaRPr lang="en-US" dirty="0" smtClean="0"/>
          </a:p>
          <a:p>
            <a:r>
              <a:rPr lang="en-US" dirty="0"/>
              <a:t>  </a:t>
            </a:r>
            <a:r>
              <a:rPr lang="en-US" dirty="0" smtClean="0"/>
              <a:t>  Yes/No/Abstain </a:t>
            </a:r>
          </a:p>
          <a:p>
            <a:endParaRPr lang="en-US" dirty="0"/>
          </a:p>
          <a:p>
            <a:r>
              <a:rPr lang="en-US" dirty="0" smtClean="0"/>
              <a:t>Do you agree TG-ah needs to elaborate more on the direct link utilization ? </a:t>
            </a:r>
          </a:p>
          <a:p>
            <a:endParaRPr lang="en-US" dirty="0" smtClean="0"/>
          </a:p>
          <a:p>
            <a:r>
              <a:rPr lang="en-US" dirty="0" smtClean="0"/>
              <a:t>    Yes/No/Abstain </a:t>
            </a:r>
          </a:p>
          <a:p>
            <a:endParaRPr lang="en-US" dirty="0"/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688032" y="764704"/>
            <a:ext cx="7772400" cy="116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Straw Poll</a:t>
            </a:r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424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Mar.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48064" y="6475413"/>
            <a:ext cx="3394274" cy="193947"/>
          </a:xfrm>
        </p:spPr>
        <p:txBody>
          <a:bodyPr/>
          <a:lstStyle/>
          <a:p>
            <a:r>
              <a:rPr lang="en-GB" smtClean="0"/>
              <a:t>Shusaku Shimada, Schubiquist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3536032"/>
          </a:xfrm>
          <a:ln/>
        </p:spPr>
        <p:txBody>
          <a:bodyPr/>
          <a:lstStyle/>
          <a:p>
            <a:r>
              <a:rPr lang="en-US" dirty="0" smtClean="0"/>
              <a:t>[1] IEEE802.11-2012 </a:t>
            </a:r>
          </a:p>
          <a:p>
            <a:r>
              <a:rPr lang="en-US" dirty="0" smtClean="0"/>
              <a:t>[2] 11-11/1137r13  “</a:t>
            </a:r>
            <a:r>
              <a:rPr lang="en-US" altLang="ja-JP" dirty="0" smtClean="0"/>
              <a:t>Specification </a:t>
            </a:r>
            <a:r>
              <a:rPr lang="en-US" altLang="ja-JP" dirty="0"/>
              <a:t>framework for </a:t>
            </a:r>
            <a:r>
              <a:rPr lang="en-US" altLang="ja-JP" dirty="0" err="1" smtClean="0"/>
              <a:t>Tgah</a:t>
            </a:r>
            <a:r>
              <a:rPr lang="en-US" altLang="ja-JP" dirty="0" smtClean="0"/>
              <a:t>”</a:t>
            </a:r>
            <a:endParaRPr lang="en-US" dirty="0" smtClean="0"/>
          </a:p>
          <a:p>
            <a:r>
              <a:rPr lang="en-US" altLang="ja-JP" dirty="0" smtClean="0"/>
              <a:t>[3] 11-12/823r0  “Target Wake Time</a:t>
            </a:r>
            <a:r>
              <a:rPr lang="en-US" altLang="ja-JP" dirty="0" smtClean="0"/>
              <a:t>”</a:t>
            </a:r>
            <a:endParaRPr lang="en-US" dirty="0" smtClean="0"/>
          </a:p>
          <a:p>
            <a:r>
              <a:rPr lang="en-US" altLang="ja-JP" dirty="0" smtClean="0"/>
              <a:t>[4] 11-12/1325r0  “RAW </a:t>
            </a:r>
            <a:r>
              <a:rPr lang="en-US" altLang="ja-JP" dirty="0"/>
              <a:t>slot </a:t>
            </a:r>
            <a:r>
              <a:rPr lang="en-US" altLang="ja-JP" dirty="0" smtClean="0"/>
              <a:t>assignment</a:t>
            </a:r>
            <a:r>
              <a:rPr lang="en-US" altLang="ja-JP" dirty="0" smtClean="0"/>
              <a:t>”</a:t>
            </a:r>
            <a:endParaRPr lang="en-US" dirty="0"/>
          </a:p>
          <a:p>
            <a:r>
              <a:rPr lang="en-US" altLang="ja-JP" dirty="0" smtClean="0"/>
              <a:t>[5] 11-12/1338r0  “frequency </a:t>
            </a:r>
            <a:r>
              <a:rPr lang="en-US" altLang="ja-JP" dirty="0"/>
              <a:t>selective </a:t>
            </a:r>
            <a:r>
              <a:rPr lang="en-US" altLang="ja-JP" dirty="0" smtClean="0"/>
              <a:t>transmission</a:t>
            </a:r>
            <a:r>
              <a:rPr lang="en-US" altLang="ja-JP" dirty="0" smtClean="0"/>
              <a:t>”</a:t>
            </a:r>
          </a:p>
          <a:p>
            <a:r>
              <a:rPr lang="en-US" dirty="0" smtClean="0"/>
              <a:t>[6</a:t>
            </a:r>
            <a:r>
              <a:rPr lang="en-US" dirty="0"/>
              <a:t>] </a:t>
            </a:r>
            <a:r>
              <a:rPr lang="en-US" dirty="0" smtClean="0"/>
              <a:t>11-13/291r0  “AID </a:t>
            </a:r>
            <a:r>
              <a:rPr lang="en-US" dirty="0"/>
              <a:t>update procedure for TDLS peer </a:t>
            </a:r>
            <a:r>
              <a:rPr lang="en-US" dirty="0" smtClean="0"/>
              <a:t>STA”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Shimada, Schubiquist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Mar. 2013</a:t>
            </a:r>
            <a:endParaRPr lang="en-GB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r>
              <a:rPr kumimoji="1" lang="en-US" altLang="ja-JP" dirty="0" smtClean="0"/>
              <a:t>TDLS/DLS may provide twofold aims for sensor applications, </a:t>
            </a:r>
          </a:p>
          <a:p>
            <a:pPr marL="457200" indent="-457200">
              <a:buAutoNum type="arabicParenBoth"/>
            </a:pPr>
            <a:r>
              <a:rPr kumimoji="1" lang="en-US" altLang="ja-JP" dirty="0" smtClean="0"/>
              <a:t>Direct links among sensors, actuators, and controller</a:t>
            </a:r>
          </a:p>
          <a:p>
            <a:pPr marL="457200" indent="-457200">
              <a:buAutoNum type="arabicParenBoth"/>
            </a:pPr>
            <a:r>
              <a:rPr kumimoji="1" lang="en-US" altLang="ja-JP" dirty="0" smtClean="0"/>
              <a:t>Power saving by quick no-relaying path.  </a:t>
            </a:r>
            <a:endParaRPr kumimoji="1" lang="ja-JP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308945"/>
            <a:ext cx="543877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左右矢印 3"/>
          <p:cNvSpPr/>
          <p:nvPr/>
        </p:nvSpPr>
        <p:spPr>
          <a:xfrm>
            <a:off x="2771800" y="5805264"/>
            <a:ext cx="2736304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smtClean="0">
                <a:solidFill>
                  <a:srgbClr val="FFFF00"/>
                </a:solidFill>
              </a:rPr>
              <a:t>Direct Communication</a:t>
            </a:r>
            <a:endParaRPr kumimoji="1" lang="ja-JP" altLang="en-US" sz="1600" b="1" dirty="0">
              <a:solidFill>
                <a:srgbClr val="FFFF00"/>
              </a:solidFill>
            </a:endParaRPr>
          </a:p>
        </p:txBody>
      </p:sp>
      <p:sp>
        <p:nvSpPr>
          <p:cNvPr id="10" name="下カーブ矢印 5"/>
          <p:cNvSpPr/>
          <p:nvPr/>
        </p:nvSpPr>
        <p:spPr>
          <a:xfrm>
            <a:off x="2682875" y="3933056"/>
            <a:ext cx="2880320" cy="576064"/>
          </a:xfrm>
          <a:prstGeom prst="curvedDown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7"/>
          <p:cNvSpPr txBox="1"/>
          <p:nvPr/>
        </p:nvSpPr>
        <p:spPr>
          <a:xfrm>
            <a:off x="5724128" y="4584610"/>
            <a:ext cx="2163413" cy="129266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300" b="1" dirty="0" smtClean="0">
                <a:solidFill>
                  <a:schemeClr val="tx1"/>
                </a:solidFill>
              </a:rPr>
              <a:t>Always STAs are kept been </a:t>
            </a:r>
          </a:p>
          <a:p>
            <a:pPr algn="r"/>
            <a:r>
              <a:rPr kumimoji="1" lang="en-US" altLang="ja-JP" sz="1300" b="1" dirty="0" smtClean="0">
                <a:solidFill>
                  <a:schemeClr val="tx1"/>
                </a:solidFill>
              </a:rPr>
              <a:t>associated with AP, and</a:t>
            </a:r>
          </a:p>
          <a:p>
            <a:pPr algn="r"/>
            <a:r>
              <a:rPr kumimoji="1" lang="en-US" altLang="ja-JP" sz="1300" b="1" dirty="0" smtClean="0">
                <a:solidFill>
                  <a:schemeClr val="tx1"/>
                </a:solidFill>
              </a:rPr>
              <a:t>can easily use  </a:t>
            </a:r>
          </a:p>
          <a:p>
            <a:pPr algn="r"/>
            <a:r>
              <a:rPr kumimoji="1" lang="en-US" altLang="ja-JP" sz="1300" b="1" dirty="0" smtClean="0">
                <a:solidFill>
                  <a:schemeClr val="tx1"/>
                </a:solidFill>
              </a:rPr>
              <a:t>group key or </a:t>
            </a:r>
          </a:p>
          <a:p>
            <a:pPr algn="r"/>
            <a:r>
              <a:rPr kumimoji="1" lang="en-US" altLang="ja-JP" sz="1300" b="1" dirty="0" smtClean="0">
                <a:solidFill>
                  <a:schemeClr val="tx1"/>
                </a:solidFill>
              </a:rPr>
              <a:t>peer key</a:t>
            </a:r>
          </a:p>
          <a:p>
            <a:pPr algn="r"/>
            <a:r>
              <a:rPr kumimoji="1" lang="en-US" altLang="ja-JP" sz="1300" b="1" dirty="0" smtClean="0">
                <a:solidFill>
                  <a:schemeClr val="tx1"/>
                </a:solidFill>
              </a:rPr>
              <a:t>As well.</a:t>
            </a:r>
            <a:endParaRPr kumimoji="1" lang="ja-JP" altLang="en-US" sz="1300" b="1" dirty="0"/>
          </a:p>
        </p:txBody>
      </p:sp>
      <p:sp>
        <p:nvSpPr>
          <p:cNvPr id="12" name="テキスト ボックス 8"/>
          <p:cNvSpPr txBox="1"/>
          <p:nvPr/>
        </p:nvSpPr>
        <p:spPr>
          <a:xfrm>
            <a:off x="3534636" y="4809132"/>
            <a:ext cx="1176797" cy="29238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300" b="1" dirty="0" smtClean="0"/>
              <a:t>AP aware: DLS</a:t>
            </a:r>
            <a:endParaRPr kumimoji="1" lang="ja-JP" altLang="en-US" sz="1300" b="1" dirty="0"/>
          </a:p>
        </p:txBody>
      </p:sp>
      <p:sp>
        <p:nvSpPr>
          <p:cNvPr id="13" name="Rectangle 1"/>
          <p:cNvSpPr txBox="1">
            <a:spLocks noChangeArrowheads="1"/>
          </p:cNvSpPr>
          <p:nvPr/>
        </p:nvSpPr>
        <p:spPr bwMode="auto">
          <a:xfrm>
            <a:off x="688032" y="764704"/>
            <a:ext cx="7772400" cy="116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Appendix: existing TDLS/DLS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619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6528</TotalTime>
  <Words>720</Words>
  <Application>Microsoft Office PowerPoint</Application>
  <PresentationFormat>On-screen Show (4:3)</PresentationFormat>
  <Paragraphs>124</Paragraphs>
  <Slides>9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Utilization of Direct Link for Power Saving</vt:lpstr>
      <vt:lpstr>Abstract</vt:lpstr>
      <vt:lpstr>Rationale </vt:lpstr>
      <vt:lpstr>Remote links via AP between neighbor nodes</vt:lpstr>
      <vt:lpstr>A sensor usecase utilizing local direct links</vt:lpstr>
      <vt:lpstr>PowerPoint Presentation</vt:lpstr>
      <vt:lpstr>PowerPoint Presentation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[TDLS/DLS for Power Saving]</dc:title>
  <dc:creator>SchubiquisT</dc:creator>
  <cp:lastModifiedBy>SchubiquisT</cp:lastModifiedBy>
  <cp:revision>57</cp:revision>
  <cp:lastPrinted>1601-01-01T00:00:00Z</cp:lastPrinted>
  <dcterms:created xsi:type="dcterms:W3CDTF">2013-03-15T01:33:01Z</dcterms:created>
  <dcterms:modified xsi:type="dcterms:W3CDTF">2013-03-19T20:16:10Z</dcterms:modified>
</cp:coreProperties>
</file>