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0" r:id="rId3"/>
    <p:sldId id="287" r:id="rId4"/>
    <p:sldId id="291" r:id="rId5"/>
    <p:sldId id="293" r:id="rId6"/>
    <p:sldId id="294" r:id="rId7"/>
    <p:sldId id="295" r:id="rId8"/>
    <p:sldId id="296" r:id="rId9"/>
    <p:sldId id="297" r:id="rId10"/>
    <p:sldId id="298" r:id="rId11"/>
    <p:sldId id="299" r:id="rId12"/>
    <p:sldId id="300" r:id="rId13"/>
    <p:sldId id="292" r:id="rId14"/>
    <p:sldId id="301" r:id="rId15"/>
    <p:sldId id="302" r:id="rId16"/>
    <p:sldId id="303" r:id="rId17"/>
    <p:sldId id="304" r:id="rId18"/>
    <p:sldId id="305" r:id="rId19"/>
    <p:sldId id="306" r:id="rId20"/>
    <p:sldId id="286" r:id="rId21"/>
    <p:sldId id="279" r:id="rId22"/>
    <p:sldId id="273" r:id="rId23"/>
    <p:sldId id="274" r:id="rId24"/>
    <p:sldId id="275" r:id="rId25"/>
    <p:sldId id="276" r:id="rId26"/>
    <p:sldId id="277"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1" d="100"/>
          <a:sy n="81" d="100"/>
        </p:scale>
        <p:origin x="-1350" y="-3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David Halasz</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802.11-13/0315r7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2013-3-16</a:t>
            </a:r>
          </a:p>
        </p:txBody>
      </p:sp>
      <p:graphicFrame>
        <p:nvGraphicFramePr>
          <p:cNvPr id="1026" name="Object 11"/>
          <p:cNvGraphicFramePr>
            <a:graphicFrameLocks noChangeAspect="1"/>
          </p:cNvGraphicFramePr>
          <p:nvPr>
            <p:extLst>
              <p:ext uri="{D42A27DB-BD31-4B8C-83A1-F6EECF244321}">
                <p14:modId xmlns:p14="http://schemas.microsoft.com/office/powerpoint/2010/main" val="1488047606"/>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04" name="Document" r:id="rId4" imgW="8700545" imgH="4137772" progId="Word.Document.8">
                  <p:embed/>
                </p:oleObj>
              </mc:Choice>
              <mc:Fallback>
                <p:oleObj name="Document" r:id="rId4" imgW="8700545" imgH="4137772"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13/288 </a:t>
            </a:r>
            <a:r>
              <a:rPr lang="en-US" b="0" dirty="0">
                <a:solidFill>
                  <a:srgbClr val="00B050"/>
                </a:solidFill>
              </a:rPr>
              <a:t>TXOP Sharing Operation for </a:t>
            </a:r>
            <a:r>
              <a:rPr lang="en-US" b="0" dirty="0" smtClean="0">
                <a:solidFill>
                  <a:srgbClr val="00B050"/>
                </a:solidFill>
              </a:rPr>
              <a:t>Relay</a:t>
            </a:r>
          </a:p>
          <a:p>
            <a:pPr lvl="1"/>
            <a:r>
              <a:rPr lang="en-US" dirty="0">
                <a:solidFill>
                  <a:srgbClr val="00B050"/>
                </a:solidFill>
              </a:rPr>
              <a:t>Eric Wong (Broadcom)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5527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13/294 </a:t>
            </a:r>
            <a:r>
              <a:rPr lang="en-US" b="0" dirty="0">
                <a:solidFill>
                  <a:srgbClr val="00B050"/>
                </a:solidFill>
              </a:rPr>
              <a:t>Duplicate bandwidth and </a:t>
            </a:r>
            <a:r>
              <a:rPr lang="en-US" b="0" dirty="0" smtClean="0">
                <a:solidFill>
                  <a:srgbClr val="00B050"/>
                </a:solidFill>
              </a:rPr>
              <a:t>operation</a:t>
            </a:r>
          </a:p>
          <a:p>
            <a:pPr lvl="1"/>
            <a:r>
              <a:rPr lang="en-US" dirty="0" err="1">
                <a:solidFill>
                  <a:srgbClr val="00B050"/>
                </a:solidFill>
              </a:rPr>
              <a:t>Liwen</a:t>
            </a:r>
            <a:r>
              <a:rPr lang="en-US" dirty="0">
                <a:solidFill>
                  <a:srgbClr val="00B050"/>
                </a:solidFill>
              </a:rPr>
              <a:t> Chu (STMicroelectronics)</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274764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13/328 </a:t>
            </a:r>
            <a:r>
              <a:rPr lang="en-US" b="0" dirty="0">
                <a:solidFill>
                  <a:srgbClr val="00B050"/>
                </a:solidFill>
              </a:rPr>
              <a:t>F</a:t>
            </a:r>
            <a:r>
              <a:rPr lang="en-US" b="0" dirty="0" smtClean="0">
                <a:solidFill>
                  <a:srgbClr val="00B050"/>
                </a:solidFill>
              </a:rPr>
              <a:t>lexible </a:t>
            </a:r>
            <a:r>
              <a:rPr lang="en-US" b="0" dirty="0">
                <a:solidFill>
                  <a:srgbClr val="00B050"/>
                </a:solidFill>
              </a:rPr>
              <a:t>multicast follow </a:t>
            </a:r>
            <a:r>
              <a:rPr lang="en-US" b="0" dirty="0" smtClean="0">
                <a:solidFill>
                  <a:srgbClr val="00B050"/>
                </a:solidFill>
              </a:rPr>
              <a:t>up</a:t>
            </a:r>
          </a:p>
          <a:p>
            <a:pPr lvl="1"/>
            <a:r>
              <a:rPr lang="en-US" dirty="0">
                <a:solidFill>
                  <a:srgbClr val="00B050"/>
                </a:solidFill>
              </a:rPr>
              <a:t>Betty Zhao (Huawei)</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293272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13/302 </a:t>
            </a:r>
            <a:r>
              <a:rPr lang="en-US" b="0" dirty="0" err="1">
                <a:solidFill>
                  <a:srgbClr val="00B050"/>
                </a:solidFill>
              </a:rPr>
              <a:t>sectorized</a:t>
            </a:r>
            <a:r>
              <a:rPr lang="en-US" b="0" dirty="0">
                <a:solidFill>
                  <a:srgbClr val="00B050"/>
                </a:solidFill>
              </a:rPr>
              <a:t> Beam Operation Follow-up </a:t>
            </a:r>
            <a:r>
              <a:rPr lang="en-US" b="0" dirty="0" smtClean="0">
                <a:solidFill>
                  <a:srgbClr val="00B050"/>
                </a:solidFill>
              </a:rPr>
              <a:t>3</a:t>
            </a:r>
          </a:p>
          <a:p>
            <a:pPr lvl="1"/>
            <a:r>
              <a:rPr lang="en-US" dirty="0">
                <a:solidFill>
                  <a:srgbClr val="00B050"/>
                </a:solidFill>
              </a:rPr>
              <a:t>James Wang (</a:t>
            </a:r>
            <a:r>
              <a:rPr lang="en-US" dirty="0" err="1">
                <a:solidFill>
                  <a:srgbClr val="00B050"/>
                </a:solidFill>
              </a:rPr>
              <a:t>MediaTek</a:t>
            </a:r>
            <a:r>
              <a:rPr lang="en-US" dirty="0">
                <a:solidFill>
                  <a:srgbClr val="00B050"/>
                </a:solidFill>
              </a:rPr>
              <a:t>)</a:t>
            </a:r>
            <a:endParaRPr lang="en-US" dirty="0" smtClean="0">
              <a:solidFill>
                <a:srgbClr val="00B050"/>
              </a:solidFill>
            </a:endParaRPr>
          </a:p>
          <a:p>
            <a:endParaRPr lang="en-US" dirty="0"/>
          </a:p>
          <a:p>
            <a:r>
              <a:rPr lang="en-US" dirty="0" smtClean="0">
                <a:solidFill>
                  <a:srgbClr val="00B050"/>
                </a:solidFill>
              </a:rPr>
              <a:t>13/306 </a:t>
            </a:r>
            <a:r>
              <a:rPr lang="en-US" b="0" dirty="0" smtClean="0">
                <a:solidFill>
                  <a:srgbClr val="00B050"/>
                </a:solidFill>
              </a:rPr>
              <a:t>Sector-Discovery-for-11ah</a:t>
            </a:r>
          </a:p>
          <a:p>
            <a:pPr lvl="1"/>
            <a:r>
              <a:rPr lang="en-US" dirty="0">
                <a:solidFill>
                  <a:srgbClr val="00B050"/>
                </a:solidFill>
              </a:rPr>
              <a:t>Minho Cheong (ETRI</a:t>
            </a:r>
            <a:r>
              <a:rPr lang="en-US" dirty="0" smtClean="0">
                <a:solidFill>
                  <a:srgbClr val="00B050"/>
                </a:solidFill>
              </a:rPr>
              <a:t>)</a:t>
            </a:r>
          </a:p>
          <a:p>
            <a:pPr lvl="1"/>
            <a:r>
              <a:rPr lang="en-US" dirty="0" smtClean="0">
                <a:solidFill>
                  <a:srgbClr val="00B050"/>
                </a:solidFill>
              </a:rPr>
              <a:t>James Wang (</a:t>
            </a:r>
            <a:r>
              <a:rPr lang="en-US" dirty="0" err="1" smtClean="0">
                <a:solidFill>
                  <a:srgbClr val="00B050"/>
                </a:solidFill>
              </a:rPr>
              <a:t>MediaTek</a:t>
            </a:r>
            <a:r>
              <a:rPr lang="en-US" dirty="0" smtClean="0">
                <a:solidFill>
                  <a:srgbClr val="00B050"/>
                </a:solidFill>
              </a:rPr>
              <a:t>)</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020209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13/291 </a:t>
            </a:r>
            <a:r>
              <a:rPr lang="en-US" b="0" dirty="0">
                <a:solidFill>
                  <a:srgbClr val="00B050"/>
                </a:solidFill>
              </a:rPr>
              <a:t>AID update procedure for TDLS peer </a:t>
            </a:r>
            <a:r>
              <a:rPr lang="en-US" b="0" dirty="0" smtClean="0">
                <a:solidFill>
                  <a:srgbClr val="00B050"/>
                </a:solidFill>
              </a:rPr>
              <a:t>STA</a:t>
            </a:r>
          </a:p>
          <a:p>
            <a:pPr lvl="1"/>
            <a:r>
              <a:rPr lang="en-US" dirty="0" err="1">
                <a:solidFill>
                  <a:srgbClr val="00B050"/>
                </a:solidFill>
              </a:rPr>
              <a:t>Jeongki</a:t>
            </a:r>
            <a:r>
              <a:rPr lang="en-US" dirty="0">
                <a:solidFill>
                  <a:srgbClr val="00B050"/>
                </a:solidFill>
              </a:rPr>
              <a:t> Kim (LG Electronics)</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668245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13/304 </a:t>
            </a:r>
            <a:r>
              <a:rPr lang="en-US" b="0" dirty="0">
                <a:solidFill>
                  <a:srgbClr val="00B050"/>
                </a:solidFill>
              </a:rPr>
              <a:t>Operation with small </a:t>
            </a:r>
            <a:r>
              <a:rPr lang="en-US" b="0" dirty="0" smtClean="0">
                <a:solidFill>
                  <a:srgbClr val="00B050"/>
                </a:solidFill>
              </a:rPr>
              <a:t>batteries</a:t>
            </a:r>
          </a:p>
          <a:p>
            <a:pPr lvl="1"/>
            <a:r>
              <a:rPr lang="en-US" dirty="0">
                <a:solidFill>
                  <a:srgbClr val="00B050"/>
                </a:solidFill>
              </a:rPr>
              <a:t>Simone Merlin (Qualcomm</a:t>
            </a:r>
            <a:r>
              <a:rPr lang="en-US" dirty="0" smtClean="0">
                <a:solidFill>
                  <a:srgbClr val="00B050"/>
                </a:solidFill>
              </a:rPr>
              <a:t>)</a:t>
            </a:r>
          </a:p>
          <a:p>
            <a:r>
              <a:rPr lang="en-US" dirty="0" smtClean="0">
                <a:solidFill>
                  <a:srgbClr val="00B050"/>
                </a:solidFill>
              </a:rPr>
              <a:t>13/318 </a:t>
            </a:r>
            <a:r>
              <a:rPr lang="en-US" b="0" dirty="0">
                <a:solidFill>
                  <a:srgbClr val="00B050"/>
                </a:solidFill>
              </a:rPr>
              <a:t>Short MAC Header </a:t>
            </a:r>
            <a:r>
              <a:rPr lang="en-US" b="0" dirty="0" smtClean="0">
                <a:solidFill>
                  <a:srgbClr val="00B050"/>
                </a:solidFill>
              </a:rPr>
              <a:t>Design</a:t>
            </a:r>
          </a:p>
          <a:p>
            <a:pPr lvl="1"/>
            <a:r>
              <a:rPr lang="en-US" dirty="0">
                <a:solidFill>
                  <a:srgbClr val="00B050"/>
                </a:solidFill>
              </a:rPr>
              <a:t>Alfred </a:t>
            </a:r>
            <a:r>
              <a:rPr lang="en-US" dirty="0" err="1">
                <a:solidFill>
                  <a:srgbClr val="00B050"/>
                </a:solidFill>
              </a:rPr>
              <a:t>Asterjadhi</a:t>
            </a:r>
            <a:r>
              <a:rPr lang="en-US" dirty="0">
                <a:solidFill>
                  <a:srgbClr val="00B050"/>
                </a:solidFill>
              </a:rPr>
              <a:t> (Qualcomm</a:t>
            </a:r>
            <a:r>
              <a:rPr lang="en-US" dirty="0" smtClean="0">
                <a:solidFill>
                  <a:srgbClr val="00B050"/>
                </a:solidFill>
              </a:rPr>
              <a:t>)</a:t>
            </a:r>
          </a:p>
          <a:p>
            <a:r>
              <a:rPr lang="en-US" dirty="0" smtClean="0">
                <a:solidFill>
                  <a:srgbClr val="00B050"/>
                </a:solidFill>
              </a:rPr>
              <a:t>13/319 </a:t>
            </a:r>
            <a:r>
              <a:rPr lang="en-US" b="0" dirty="0">
                <a:solidFill>
                  <a:srgbClr val="00B050"/>
                </a:solidFill>
              </a:rPr>
              <a:t>Very Low Energy Paging </a:t>
            </a:r>
            <a:r>
              <a:rPr lang="en-US" b="0" dirty="0" err="1" smtClean="0">
                <a:solidFill>
                  <a:srgbClr val="00B050"/>
                </a:solidFill>
              </a:rPr>
              <a:t>Followup</a:t>
            </a:r>
            <a:endParaRPr lang="en-US" b="0" dirty="0" smtClean="0">
              <a:solidFill>
                <a:srgbClr val="00B050"/>
              </a:solidFill>
            </a:endParaRPr>
          </a:p>
          <a:p>
            <a:pPr lvl="1"/>
            <a:r>
              <a:rPr lang="en-US" dirty="0">
                <a:solidFill>
                  <a:srgbClr val="00B050"/>
                </a:solidFill>
              </a:rPr>
              <a:t>Amin </a:t>
            </a:r>
            <a:r>
              <a:rPr lang="en-US" dirty="0" err="1">
                <a:solidFill>
                  <a:srgbClr val="00B050"/>
                </a:solidFill>
              </a:rPr>
              <a:t>Jafarian</a:t>
            </a:r>
            <a:r>
              <a:rPr lang="en-US" dirty="0">
                <a:solidFill>
                  <a:srgbClr val="00B050"/>
                </a:solidFill>
              </a:rPr>
              <a:t> (Qualcomm)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724796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13/308 </a:t>
            </a:r>
            <a:r>
              <a:rPr lang="en-US" b="0" dirty="0">
                <a:solidFill>
                  <a:srgbClr val="00B050"/>
                </a:solidFill>
              </a:rPr>
              <a:t>Active Scanning for 11ah Follow </a:t>
            </a:r>
            <a:r>
              <a:rPr lang="en-US" b="0" dirty="0" smtClean="0">
                <a:solidFill>
                  <a:srgbClr val="00B050"/>
                </a:solidFill>
              </a:rPr>
              <a:t>Up</a:t>
            </a:r>
          </a:p>
          <a:p>
            <a:pPr lvl="1"/>
            <a:r>
              <a:rPr lang="en-US" dirty="0">
                <a:solidFill>
                  <a:srgbClr val="00B050"/>
                </a:solidFill>
              </a:rPr>
              <a:t>Jae </a:t>
            </a:r>
            <a:r>
              <a:rPr lang="en-US" dirty="0" err="1">
                <a:solidFill>
                  <a:srgbClr val="00B050"/>
                </a:solidFill>
              </a:rPr>
              <a:t>Seung</a:t>
            </a:r>
            <a:r>
              <a:rPr lang="en-US" dirty="0">
                <a:solidFill>
                  <a:srgbClr val="00B050"/>
                </a:solidFill>
              </a:rPr>
              <a:t> Lee (ETRI)</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977770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13/325 </a:t>
            </a:r>
            <a:r>
              <a:rPr lang="en-US" b="0" dirty="0">
                <a:solidFill>
                  <a:srgbClr val="00B050"/>
                </a:solidFill>
              </a:rPr>
              <a:t>Utilization of Direct Link for Power </a:t>
            </a:r>
            <a:r>
              <a:rPr lang="en-US" b="0" dirty="0" smtClean="0">
                <a:solidFill>
                  <a:srgbClr val="00B050"/>
                </a:solidFill>
              </a:rPr>
              <a:t>Saving</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928812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13/285 </a:t>
            </a:r>
            <a:r>
              <a:rPr lang="en-US" b="0" dirty="0">
                <a:solidFill>
                  <a:srgbClr val="00B050"/>
                </a:solidFill>
              </a:rPr>
              <a:t>Resource Allocation Frame Format for RAW-based Medium </a:t>
            </a:r>
            <a:r>
              <a:rPr lang="en-US" b="0" dirty="0" smtClean="0">
                <a:solidFill>
                  <a:srgbClr val="00B050"/>
                </a:solidFill>
              </a:rPr>
              <a:t>Access</a:t>
            </a:r>
          </a:p>
          <a:p>
            <a:pPr lvl="1"/>
            <a:r>
              <a:rPr lang="en-US" dirty="0" err="1">
                <a:solidFill>
                  <a:srgbClr val="00B050"/>
                </a:solidFill>
              </a:rPr>
              <a:t>Chittabrata</a:t>
            </a:r>
            <a:r>
              <a:rPr lang="en-US" dirty="0">
                <a:solidFill>
                  <a:srgbClr val="00B050"/>
                </a:solidFill>
              </a:rPr>
              <a:t> </a:t>
            </a:r>
            <a:r>
              <a:rPr lang="en-US" dirty="0" err="1">
                <a:solidFill>
                  <a:srgbClr val="00B050"/>
                </a:solidFill>
              </a:rPr>
              <a:t>Ghosh</a:t>
            </a:r>
            <a:r>
              <a:rPr lang="en-US" dirty="0">
                <a:solidFill>
                  <a:srgbClr val="00B050"/>
                </a:solidFill>
              </a:rPr>
              <a:t> (Nokia)</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3211794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Specification Framework</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13/354 </a:t>
            </a:r>
            <a:r>
              <a:rPr lang="en-US" b="0" dirty="0" err="1">
                <a:solidFill>
                  <a:srgbClr val="00B050"/>
                </a:solidFill>
              </a:rPr>
              <a:t>TGah</a:t>
            </a:r>
            <a:r>
              <a:rPr lang="en-US" b="0" dirty="0">
                <a:solidFill>
                  <a:srgbClr val="00B050"/>
                </a:solidFill>
              </a:rPr>
              <a:t> SFD </a:t>
            </a:r>
            <a:r>
              <a:rPr lang="en-US" b="0" dirty="0" smtClean="0">
                <a:solidFill>
                  <a:srgbClr val="00B050"/>
                </a:solidFill>
              </a:rPr>
              <a:t>D13.x</a:t>
            </a:r>
          </a:p>
          <a:p>
            <a:pPr lvl="1"/>
            <a:r>
              <a:rPr lang="en-US" dirty="0">
                <a:solidFill>
                  <a:srgbClr val="00B050"/>
                </a:solidFill>
              </a:rPr>
              <a:t>Minyoung Park (Intel</a:t>
            </a:r>
            <a:r>
              <a:rPr lang="en-US" dirty="0" smtClean="0">
                <a:solidFill>
                  <a:srgbClr val="00B050"/>
                </a:solidFill>
              </a:rPr>
              <a:t>)</a:t>
            </a:r>
          </a:p>
          <a:p>
            <a:pPr lvl="1"/>
            <a:endParaRPr lang="en-US" dirty="0"/>
          </a:p>
          <a:p>
            <a:r>
              <a:rPr lang="en-US" dirty="0" smtClean="0">
                <a:solidFill>
                  <a:srgbClr val="00B050"/>
                </a:solidFill>
              </a:rPr>
              <a:t>11/1137 </a:t>
            </a:r>
            <a:r>
              <a:rPr lang="en-US" b="0" dirty="0">
                <a:solidFill>
                  <a:srgbClr val="00B050"/>
                </a:solidFill>
              </a:rPr>
              <a:t>Specification framework for </a:t>
            </a:r>
            <a:r>
              <a:rPr lang="en-US" b="0" dirty="0" err="1" smtClean="0">
                <a:solidFill>
                  <a:srgbClr val="00B050"/>
                </a:solidFill>
              </a:rPr>
              <a:t>Tgah</a:t>
            </a:r>
            <a:endParaRPr lang="en-US" b="0" dirty="0" smtClean="0">
              <a:solidFill>
                <a:srgbClr val="00B050"/>
              </a:solidFill>
            </a:endParaRPr>
          </a:p>
          <a:p>
            <a:pPr lvl="1"/>
            <a:r>
              <a:rPr lang="en-US" dirty="0">
                <a:solidFill>
                  <a:srgbClr val="00B050"/>
                </a:solidFill>
              </a:rPr>
              <a:t>Minyoung Park (Intel)</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1959630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November meeting minutes</a:t>
            </a:r>
          </a:p>
          <a:p>
            <a:pPr marL="1009650" lvl="1" indent="-609600"/>
            <a:r>
              <a:rPr lang="en-US" dirty="0" smtClean="0">
                <a:solidFill>
                  <a:srgbClr val="00B050"/>
                </a:solidFill>
              </a:rPr>
              <a:t>January meeting minutes 13/0155r0</a:t>
            </a:r>
          </a:p>
          <a:p>
            <a:pPr marL="1009650" lvl="1" indent="-609600"/>
            <a:r>
              <a:rPr lang="en-US" dirty="0" smtClean="0">
                <a:solidFill>
                  <a:srgbClr val="00B050"/>
                </a:solidFill>
              </a:rPr>
              <a:t>March 13</a:t>
            </a:r>
            <a:r>
              <a:rPr lang="en-US" baseline="30000" dirty="0" smtClean="0">
                <a:solidFill>
                  <a:srgbClr val="00B050"/>
                </a:solidFill>
              </a:rPr>
              <a:t>th</a:t>
            </a:r>
            <a:r>
              <a:rPr lang="en-US" dirty="0" smtClean="0">
                <a:solidFill>
                  <a:srgbClr val="00B050"/>
                </a:solidFill>
              </a:rPr>
              <a:t> conference call minutes 13/0303</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2013</a:t>
            </a:r>
          </a:p>
        </p:txBody>
      </p:sp>
      <p:sp>
        <p:nvSpPr>
          <p:cNvPr id="15365" name="Footer Placeholder 4"/>
          <p:cNvSpPr>
            <a:spLocks noGrp="1"/>
          </p:cNvSpPr>
          <p:nvPr>
            <p:ph type="ftr" sz="quarter" idx="11"/>
          </p:nvPr>
        </p:nvSpPr>
        <p:spPr>
          <a:noFill/>
        </p:spPr>
        <p:txBody>
          <a:bodyPr/>
          <a:lstStyle/>
          <a:p>
            <a:r>
              <a:rPr lang="en-US" smtClean="0"/>
              <a:t>David Halasz</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solidFill>
                  <a:srgbClr val="00B050"/>
                </a:solidFill>
              </a:rPr>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1059331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solidFill>
                  <a:srgbClr val="00B050"/>
                </a:solidFill>
              </a:rPr>
              <a:t>Desire </a:t>
            </a:r>
            <a:r>
              <a:rPr lang="en-US" dirty="0">
                <a:solidFill>
                  <a:srgbClr val="00B050"/>
                </a:solidFill>
              </a:rPr>
              <a:t>to have rolling time of noon, 10 AM and 7 </a:t>
            </a:r>
            <a:r>
              <a:rPr lang="en-US" dirty="0" smtClean="0">
                <a:solidFill>
                  <a:srgbClr val="00B050"/>
                </a:solidFill>
              </a:rPr>
              <a:t>PM</a:t>
            </a:r>
          </a:p>
          <a:p>
            <a:pPr marL="1009650" lvl="1" indent="-609600"/>
            <a:r>
              <a:rPr lang="en-US" dirty="0" smtClean="0">
                <a:solidFill>
                  <a:srgbClr val="00B050"/>
                </a:solidFill>
              </a:rPr>
              <a:t>Next at 10 </a:t>
            </a:r>
            <a:r>
              <a:rPr lang="en-US" dirty="0">
                <a:solidFill>
                  <a:srgbClr val="00B050"/>
                </a:solidFill>
              </a:rPr>
              <a:t>A</a:t>
            </a:r>
            <a:r>
              <a:rPr lang="en-US" dirty="0" smtClean="0">
                <a:solidFill>
                  <a:srgbClr val="00B050"/>
                </a:solidFill>
              </a:rPr>
              <a:t>M </a:t>
            </a:r>
            <a:r>
              <a:rPr lang="en-US" dirty="0" smtClean="0">
                <a:solidFill>
                  <a:srgbClr val="00B050"/>
                </a:solidFill>
              </a:rPr>
              <a:t>, May 8th</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8"/>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7" name="Footer Placeholder 6"/>
          <p:cNvSpPr>
            <a:spLocks noGrp="1"/>
          </p:cNvSpPr>
          <p:nvPr>
            <p:ph type="ftr" sz="quarter" idx="11"/>
          </p:nvPr>
        </p:nvSpPr>
        <p:spPr/>
        <p:txBody>
          <a:bodyPr/>
          <a:lstStyle/>
          <a:p>
            <a:pPr>
              <a:defRPr/>
            </a:pPr>
            <a:r>
              <a:rPr lang="en-US" smtClean="0"/>
              <a:t>David Halasz</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solidFill>
                  <a:srgbClr val="00B050"/>
                </a:solidFill>
              </a:rPr>
              <a:t>MAC/PHY sub groups. </a:t>
            </a:r>
          </a:p>
          <a:p>
            <a:pPr lvl="1"/>
            <a:r>
              <a:rPr lang="en-US" dirty="0" smtClean="0">
                <a:solidFill>
                  <a:srgbClr val="00B050"/>
                </a:solidFill>
              </a:rPr>
              <a:t>None in March face to face</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13/290 </a:t>
            </a:r>
            <a:r>
              <a:rPr lang="en-US" b="0" dirty="0">
                <a:solidFill>
                  <a:srgbClr val="00B050"/>
                </a:solidFill>
              </a:rPr>
              <a:t>RAW Operation </a:t>
            </a:r>
            <a:r>
              <a:rPr lang="en-US" b="0" dirty="0" smtClean="0">
                <a:solidFill>
                  <a:srgbClr val="00B050"/>
                </a:solidFill>
              </a:rPr>
              <a:t>Improvement</a:t>
            </a:r>
          </a:p>
          <a:p>
            <a:pPr lvl="1"/>
            <a:r>
              <a:rPr lang="en-US" dirty="0">
                <a:solidFill>
                  <a:srgbClr val="00B050"/>
                </a:solidFill>
              </a:rPr>
              <a:t>Zander Lei (I2R)</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280868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13/286 </a:t>
            </a:r>
            <a:r>
              <a:rPr lang="en-US" b="0" dirty="0">
                <a:solidFill>
                  <a:srgbClr val="00B050"/>
                </a:solidFill>
              </a:rPr>
              <a:t>RAW slot assignment follow </a:t>
            </a:r>
            <a:r>
              <a:rPr lang="en-US" b="0" dirty="0" smtClean="0">
                <a:solidFill>
                  <a:srgbClr val="00B050"/>
                </a:solidFill>
              </a:rPr>
              <a:t>up</a:t>
            </a:r>
          </a:p>
          <a:p>
            <a:pPr lvl="1"/>
            <a:r>
              <a:rPr lang="en-US" dirty="0">
                <a:solidFill>
                  <a:srgbClr val="00B050"/>
                </a:solidFill>
              </a:rPr>
              <a:t>Minyoung Park (Intel)</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06438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13/297 </a:t>
            </a:r>
            <a:r>
              <a:rPr lang="en-US" b="0" dirty="0" err="1">
                <a:solidFill>
                  <a:srgbClr val="00B050"/>
                </a:solidFill>
              </a:rPr>
              <a:t>TGah</a:t>
            </a:r>
            <a:r>
              <a:rPr lang="en-US" b="0" dirty="0">
                <a:solidFill>
                  <a:srgbClr val="00B050"/>
                </a:solidFill>
              </a:rPr>
              <a:t> MCS </a:t>
            </a:r>
            <a:r>
              <a:rPr lang="en-US" b="0" dirty="0" smtClean="0">
                <a:solidFill>
                  <a:srgbClr val="00B050"/>
                </a:solidFill>
              </a:rPr>
              <a:t>Table</a:t>
            </a:r>
          </a:p>
          <a:p>
            <a:pPr lvl="1"/>
            <a:r>
              <a:rPr lang="en-US" dirty="0">
                <a:solidFill>
                  <a:srgbClr val="00B050"/>
                </a:solidFill>
              </a:rPr>
              <a:t>Hongyuan Zhang (Marvell)</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490062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13/301 </a:t>
            </a:r>
            <a:r>
              <a:rPr lang="en-US" b="0" dirty="0">
                <a:solidFill>
                  <a:srgbClr val="00B050"/>
                </a:solidFill>
              </a:rPr>
              <a:t>F</a:t>
            </a:r>
            <a:r>
              <a:rPr lang="en-US" b="0" dirty="0" smtClean="0">
                <a:solidFill>
                  <a:srgbClr val="00B050"/>
                </a:solidFill>
              </a:rPr>
              <a:t>ormat </a:t>
            </a:r>
            <a:r>
              <a:rPr lang="en-US" b="0" dirty="0">
                <a:solidFill>
                  <a:srgbClr val="00B050"/>
                </a:solidFill>
              </a:rPr>
              <a:t>of open loop link </a:t>
            </a:r>
            <a:r>
              <a:rPr lang="en-US" b="0" dirty="0" err="1">
                <a:solidFill>
                  <a:srgbClr val="00B050"/>
                </a:solidFill>
              </a:rPr>
              <a:t>magin</a:t>
            </a:r>
            <a:r>
              <a:rPr lang="en-US" b="0" dirty="0">
                <a:solidFill>
                  <a:srgbClr val="00B050"/>
                </a:solidFill>
              </a:rPr>
              <a:t> index </a:t>
            </a:r>
            <a:r>
              <a:rPr lang="en-US" b="0" dirty="0" smtClean="0">
                <a:solidFill>
                  <a:srgbClr val="00B050"/>
                </a:solidFill>
              </a:rPr>
              <a:t>field</a:t>
            </a:r>
          </a:p>
          <a:p>
            <a:pPr lvl="1"/>
            <a:r>
              <a:rPr lang="en-US" dirty="0">
                <a:solidFill>
                  <a:srgbClr val="00B050"/>
                </a:solidFill>
              </a:rPr>
              <a:t>Jianhan Liu (</a:t>
            </a:r>
            <a:r>
              <a:rPr lang="en-US" dirty="0" err="1">
                <a:solidFill>
                  <a:srgbClr val="00B050"/>
                </a:solidFill>
              </a:rPr>
              <a:t>Mediatek</a:t>
            </a:r>
            <a:r>
              <a:rPr lang="en-US" dirty="0">
                <a:solidFill>
                  <a:srgbClr val="00B050"/>
                </a:solidFill>
              </a:rPr>
              <a:t> Inc.)</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202350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13/295 </a:t>
            </a:r>
            <a:r>
              <a:rPr lang="en-US" b="0" dirty="0">
                <a:solidFill>
                  <a:srgbClr val="00B050"/>
                </a:solidFill>
              </a:rPr>
              <a:t>PRAW Follow </a:t>
            </a:r>
            <a:r>
              <a:rPr lang="en-US" b="0" dirty="0" smtClean="0">
                <a:solidFill>
                  <a:srgbClr val="00B050"/>
                </a:solidFill>
              </a:rPr>
              <a:t>Up</a:t>
            </a:r>
          </a:p>
          <a:p>
            <a:pPr lvl="1"/>
            <a:r>
              <a:rPr lang="en-US" dirty="0">
                <a:solidFill>
                  <a:srgbClr val="00B050"/>
                </a:solidFill>
              </a:rPr>
              <a:t>Young </a:t>
            </a:r>
            <a:r>
              <a:rPr lang="en-US" dirty="0" err="1">
                <a:solidFill>
                  <a:srgbClr val="00B050"/>
                </a:solidFill>
              </a:rPr>
              <a:t>Hoon</a:t>
            </a:r>
            <a:r>
              <a:rPr lang="en-US" dirty="0">
                <a:solidFill>
                  <a:srgbClr val="00B050"/>
                </a:solidFill>
              </a:rPr>
              <a:t> Kwon (Huawei</a:t>
            </a:r>
            <a:r>
              <a:rPr lang="en-US" dirty="0" smtClean="0">
                <a:solidFill>
                  <a:srgbClr val="00B050"/>
                </a:solidFill>
              </a:rPr>
              <a:t>)</a:t>
            </a:r>
          </a:p>
          <a:p>
            <a:r>
              <a:rPr lang="en-US" dirty="0" smtClean="0">
                <a:solidFill>
                  <a:srgbClr val="00B050"/>
                </a:solidFill>
              </a:rPr>
              <a:t>13/296 </a:t>
            </a:r>
            <a:r>
              <a:rPr lang="en-US" b="0" dirty="0">
                <a:solidFill>
                  <a:srgbClr val="00B050"/>
                </a:solidFill>
              </a:rPr>
              <a:t>Response Frame </a:t>
            </a:r>
            <a:r>
              <a:rPr lang="en-US" b="0" dirty="0" smtClean="0">
                <a:solidFill>
                  <a:srgbClr val="00B050"/>
                </a:solidFill>
              </a:rPr>
              <a:t>Indication</a:t>
            </a:r>
          </a:p>
          <a:p>
            <a:pPr lvl="1"/>
            <a:r>
              <a:rPr lang="en-US" dirty="0">
                <a:solidFill>
                  <a:srgbClr val="00B050"/>
                </a:solidFill>
              </a:rPr>
              <a:t>Young </a:t>
            </a:r>
            <a:r>
              <a:rPr lang="en-US" dirty="0" err="1">
                <a:solidFill>
                  <a:srgbClr val="00B050"/>
                </a:solidFill>
              </a:rPr>
              <a:t>Hoon</a:t>
            </a:r>
            <a:r>
              <a:rPr lang="en-US" dirty="0">
                <a:solidFill>
                  <a:srgbClr val="00B050"/>
                </a:solidFill>
              </a:rPr>
              <a:t> Kwon (Huawei)</a:t>
            </a:r>
          </a:p>
          <a:p>
            <a:pPr lvl="1"/>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711885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pPr marL="342900" lvl="1" indent="-342900">
              <a:buFontTx/>
              <a:buChar char="•"/>
            </a:pPr>
            <a:r>
              <a:rPr lang="en-US" b="1" dirty="0" smtClean="0">
                <a:solidFill>
                  <a:srgbClr val="00B050"/>
                </a:solidFill>
              </a:rPr>
              <a:t>13/307</a:t>
            </a:r>
            <a:r>
              <a:rPr lang="en-US" dirty="0" smtClean="0">
                <a:solidFill>
                  <a:srgbClr val="00B050"/>
                </a:solidFill>
              </a:rPr>
              <a:t> </a:t>
            </a:r>
            <a:r>
              <a:rPr lang="en-US" dirty="0">
                <a:solidFill>
                  <a:srgbClr val="00B050"/>
                </a:solidFill>
              </a:rPr>
              <a:t>Spectral Flatness for 11ah</a:t>
            </a:r>
          </a:p>
          <a:p>
            <a:pPr lvl="1"/>
            <a:r>
              <a:rPr lang="en-US" dirty="0">
                <a:solidFill>
                  <a:srgbClr val="00B050"/>
                </a:solidFill>
              </a:rPr>
              <a:t>Eugene </a:t>
            </a:r>
            <a:r>
              <a:rPr lang="en-US" dirty="0" err="1">
                <a:solidFill>
                  <a:srgbClr val="00B050"/>
                </a:solidFill>
              </a:rPr>
              <a:t>Baik</a:t>
            </a:r>
            <a:r>
              <a:rPr lang="en-US" dirty="0">
                <a:solidFill>
                  <a:srgbClr val="00B050"/>
                </a:solidFill>
              </a:rPr>
              <a:t> (Qualcomm)</a:t>
            </a:r>
          </a:p>
        </p:txBody>
      </p:sp>
      <p:sp>
        <p:nvSpPr>
          <p:cNvPr id="4" name="Date Placeholder 3"/>
          <p:cNvSpPr>
            <a:spLocks noGrp="1"/>
          </p:cNvSpPr>
          <p:nvPr>
            <p:ph type="dt" sz="half" idx="10"/>
          </p:nvPr>
        </p:nvSpPr>
        <p:spPr/>
        <p:txBody>
          <a:bodyPr/>
          <a:lstStyle/>
          <a:p>
            <a:pPr>
              <a:defRPr/>
            </a:pPr>
            <a:r>
              <a:rPr lang="en-US" smtClean="0"/>
              <a:t>March 2013</a:t>
            </a:r>
            <a:endParaRPr lang="en-US" dirty="0"/>
          </a:p>
        </p:txBody>
      </p:sp>
      <p:sp>
        <p:nvSpPr>
          <p:cNvPr id="5" name="Footer Placeholder 4"/>
          <p:cNvSpPr>
            <a:spLocks noGrp="1"/>
          </p:cNvSpPr>
          <p:nvPr>
            <p:ph type="ftr" sz="quarter" idx="11"/>
          </p:nvPr>
        </p:nvSpPr>
        <p:spPr/>
        <p:txBody>
          <a:bodyPr/>
          <a:lstStyle/>
          <a:p>
            <a:pPr>
              <a:defRPr/>
            </a:pPr>
            <a:r>
              <a:rPr lang="en-US" smtClean="0"/>
              <a:t>David Halasz</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129049205"/>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3468</TotalTime>
  <Words>849</Words>
  <Application>Microsoft Office PowerPoint</Application>
  <PresentationFormat>On-screen Show (4:3)</PresentationFormat>
  <Paragraphs>228</Paragraphs>
  <Slides>26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802-11-PathProtection</vt:lpstr>
      <vt:lpstr>Document</vt:lpstr>
      <vt:lpstr>IEEE 802.11ah Sub 1 GHz license-exempt operation Agenda for March 2013</vt:lpstr>
      <vt:lpstr>IEEE 802.11ah Agenda</vt:lpstr>
      <vt:lpstr>IEEE 802.11ah Agenda</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Specification Framework</vt:lpstr>
      <vt:lpstr>Timeline</vt:lpstr>
      <vt:lpstr>Agenda cont. Teleconferences</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373</cp:revision>
  <cp:lastPrinted>1998-02-10T13:28:06Z</cp:lastPrinted>
  <dcterms:created xsi:type="dcterms:W3CDTF">2009-11-09T00:32:22Z</dcterms:created>
  <dcterms:modified xsi:type="dcterms:W3CDTF">2013-03-20T18:29:14Z</dcterms:modified>
</cp:coreProperties>
</file>