
<file path=[Content_Types].xml><?xml version="1.0" encoding="utf-8"?>
<Types xmlns="http://schemas.openxmlformats.org/package/2006/content-types">
  <Default Extension="bin" ContentType="application/vnd.openxmlformats-officedocument.oleObject"/>
  <Default Extension="jpeg" ContentType="image/jpeg"/>
  <Default Extension="emf" ContentType="image/x-emf"/>
  <Default Extension="wmf" ContentType="image/x-wmf"/>
  <Default Extension="dotm" ContentType="application/vnd.ms-word.template.macroEnabled.12"/>
  <Default Extension="rels" ContentType="application/vnd.openxmlformats-package.relationships+xml"/>
  <Default Extension="xml" ContentType="application/xml"/>
  <Default Extension="vml" ContentType="application/vnd.openxmlformats-officedocument.vmlDrawing"/>
  <Default Extension="docm" ContentType="application/vnd.ms-word.document.macroEnabled.12"/>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5" r:id="rId5"/>
  </p:sldMasterIdLst>
  <p:notesMasterIdLst>
    <p:notesMasterId r:id="rId21"/>
  </p:notesMasterIdLst>
  <p:handoutMasterIdLst>
    <p:handoutMasterId r:id="rId22"/>
  </p:handoutMasterIdLst>
  <p:sldIdLst>
    <p:sldId id="485" r:id="rId6"/>
    <p:sldId id="486" r:id="rId7"/>
    <p:sldId id="487" r:id="rId8"/>
    <p:sldId id="430" r:id="rId9"/>
    <p:sldId id="479" r:id="rId10"/>
    <p:sldId id="469" r:id="rId11"/>
    <p:sldId id="428" r:id="rId12"/>
    <p:sldId id="459" r:id="rId13"/>
    <p:sldId id="475" r:id="rId14"/>
    <p:sldId id="476" r:id="rId15"/>
    <p:sldId id="489" r:id="rId16"/>
    <p:sldId id="447" r:id="rId17"/>
    <p:sldId id="474" r:id="rId18"/>
    <p:sldId id="484" r:id="rId19"/>
    <p:sldId id="483" r:id="rId20"/>
  </p:sldIdLst>
  <p:sldSz cx="9144000" cy="6858000" type="screen4x3"/>
  <p:notesSz cx="9321800" cy="6946900"/>
  <p:defaultTextStyle>
    <a:defPPr>
      <a:defRPr lang="en-US"/>
    </a:defPPr>
    <a:lvl1pPr algn="l" rtl="0" fontAlgn="base">
      <a:spcBef>
        <a:spcPct val="0"/>
      </a:spcBef>
      <a:spcAft>
        <a:spcPct val="0"/>
      </a:spcAft>
      <a:defRPr sz="1800" kern="1200">
        <a:solidFill>
          <a:schemeClr val="tx1"/>
        </a:solidFill>
        <a:latin typeface="Arial" charset="0"/>
        <a:ea typeface="+mn-ea"/>
        <a:cs typeface="+mn-cs"/>
      </a:defRPr>
    </a:lvl1pPr>
    <a:lvl2pPr marL="139171" algn="l" rtl="0" fontAlgn="base">
      <a:spcBef>
        <a:spcPct val="0"/>
      </a:spcBef>
      <a:spcAft>
        <a:spcPct val="0"/>
      </a:spcAft>
      <a:defRPr sz="1800" kern="1200">
        <a:solidFill>
          <a:schemeClr val="tx1"/>
        </a:solidFill>
        <a:latin typeface="Arial" charset="0"/>
        <a:ea typeface="+mn-ea"/>
        <a:cs typeface="+mn-cs"/>
      </a:defRPr>
    </a:lvl2pPr>
    <a:lvl3pPr marL="278341" algn="l" rtl="0" fontAlgn="base">
      <a:spcBef>
        <a:spcPct val="0"/>
      </a:spcBef>
      <a:spcAft>
        <a:spcPct val="0"/>
      </a:spcAft>
      <a:defRPr sz="1800" kern="1200">
        <a:solidFill>
          <a:schemeClr val="tx1"/>
        </a:solidFill>
        <a:latin typeface="Arial" charset="0"/>
        <a:ea typeface="+mn-ea"/>
        <a:cs typeface="+mn-cs"/>
      </a:defRPr>
    </a:lvl3pPr>
    <a:lvl4pPr marL="417513" algn="l" rtl="0" fontAlgn="base">
      <a:spcBef>
        <a:spcPct val="0"/>
      </a:spcBef>
      <a:spcAft>
        <a:spcPct val="0"/>
      </a:spcAft>
      <a:defRPr sz="1800" kern="1200">
        <a:solidFill>
          <a:schemeClr val="tx1"/>
        </a:solidFill>
        <a:latin typeface="Arial" charset="0"/>
        <a:ea typeface="+mn-ea"/>
        <a:cs typeface="+mn-cs"/>
      </a:defRPr>
    </a:lvl4pPr>
    <a:lvl5pPr marL="556683" algn="l" rtl="0" fontAlgn="base">
      <a:spcBef>
        <a:spcPct val="0"/>
      </a:spcBef>
      <a:spcAft>
        <a:spcPct val="0"/>
      </a:spcAft>
      <a:defRPr sz="1800" kern="1200">
        <a:solidFill>
          <a:schemeClr val="tx1"/>
        </a:solidFill>
        <a:latin typeface="Arial" charset="0"/>
        <a:ea typeface="+mn-ea"/>
        <a:cs typeface="+mn-cs"/>
      </a:defRPr>
    </a:lvl5pPr>
    <a:lvl6pPr marL="695854" algn="l" defTabSz="278341" rtl="0" eaLnBrk="1" latinLnBrk="0" hangingPunct="1">
      <a:defRPr sz="1800" kern="1200">
        <a:solidFill>
          <a:schemeClr val="tx1"/>
        </a:solidFill>
        <a:latin typeface="Arial" charset="0"/>
        <a:ea typeface="+mn-ea"/>
        <a:cs typeface="+mn-cs"/>
      </a:defRPr>
    </a:lvl6pPr>
    <a:lvl7pPr marL="835024" algn="l" defTabSz="278341" rtl="0" eaLnBrk="1" latinLnBrk="0" hangingPunct="1">
      <a:defRPr sz="1800" kern="1200">
        <a:solidFill>
          <a:schemeClr val="tx1"/>
        </a:solidFill>
        <a:latin typeface="Arial" charset="0"/>
        <a:ea typeface="+mn-ea"/>
        <a:cs typeface="+mn-cs"/>
      </a:defRPr>
    </a:lvl7pPr>
    <a:lvl8pPr marL="974196" algn="l" defTabSz="278341" rtl="0" eaLnBrk="1" latinLnBrk="0" hangingPunct="1">
      <a:defRPr sz="1800" kern="1200">
        <a:solidFill>
          <a:schemeClr val="tx1"/>
        </a:solidFill>
        <a:latin typeface="Arial" charset="0"/>
        <a:ea typeface="+mn-ea"/>
        <a:cs typeface="+mn-cs"/>
      </a:defRPr>
    </a:lvl8pPr>
    <a:lvl9pPr marL="1113366" algn="l" defTabSz="278341" rtl="0" eaLnBrk="1" latinLnBrk="0" hangingPunct="1">
      <a:defRPr sz="18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0073AC"/>
    <a:srgbClr val="43A361"/>
    <a:srgbClr val="996633"/>
    <a:srgbClr val="CCCC00"/>
    <a:srgbClr val="CCFF33"/>
    <a:srgbClr val="99FF33"/>
    <a:srgbClr val="C2DCC3"/>
    <a:srgbClr val="C1DD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80" autoAdjust="0"/>
    <p:restoredTop sz="94676" autoAdjust="0"/>
  </p:normalViewPr>
  <p:slideViewPr>
    <p:cSldViewPr>
      <p:cViewPr>
        <p:scale>
          <a:sx n="102" d="100"/>
          <a:sy n="102" d="100"/>
        </p:scale>
        <p:origin x="-1212" y="534"/>
      </p:cViewPr>
      <p:guideLst>
        <p:guide orient="horz" pos="845"/>
        <p:guide pos="4309"/>
      </p:guideLst>
    </p:cSldViewPr>
  </p:slideViewPr>
  <p:outlineViewPr>
    <p:cViewPr>
      <p:scale>
        <a:sx n="33" d="100"/>
        <a:sy n="33" d="100"/>
      </p:scale>
      <p:origin x="0" y="1506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65" d="100"/>
          <a:sy n="65" d="100"/>
        </p:scale>
        <p:origin x="-1050" y="-96"/>
      </p:cViewPr>
      <p:guideLst>
        <p:guide orient="horz" pos="2188"/>
        <p:guide pos="2936"/>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notesMaster" Target="notesMasters/notes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viewProps" Target="viewProps.xml"/><Relationship Id="rId5" Type="http://schemas.openxmlformats.org/officeDocument/2006/relationships/slideMaster" Target="slideMasters/slideMaster1.xml"/><Relationship Id="rId15" Type="http://schemas.openxmlformats.org/officeDocument/2006/relationships/slide" Target="slides/slide10.xml"/><Relationship Id="rId23"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6" name="Picture 8" descr="CR&amp;D_innerPage_3medRes"/>
          <p:cNvPicPr>
            <a:picLocks noChangeAspect="1" noChangeArrowheads="1"/>
          </p:cNvPicPr>
          <p:nvPr/>
        </p:nvPicPr>
        <p:blipFill>
          <a:blip r:embed="rId2" cstate="print"/>
          <a:srcRect l="1181" t="1714" r="1181" b="80571"/>
          <a:stretch>
            <a:fillRect/>
          </a:stretch>
        </p:blipFill>
        <p:spPr bwMode="auto">
          <a:xfrm>
            <a:off x="0" y="-1913"/>
            <a:ext cx="9321800" cy="710226"/>
          </a:xfrm>
          <a:prstGeom prst="rect">
            <a:avLst/>
          </a:prstGeom>
          <a:noFill/>
          <a:ln w="9525">
            <a:noFill/>
            <a:miter lim="800000"/>
            <a:headEnd/>
            <a:tailEnd/>
          </a:ln>
        </p:spPr>
      </p:pic>
    </p:spTree>
    <p:extLst>
      <p:ext uri="{BB962C8B-B14F-4D97-AF65-F5344CB8AC3E}">
        <p14:creationId xmlns:p14="http://schemas.microsoft.com/office/powerpoint/2010/main" val="3120429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defRPr sz="1200"/>
            </a:lvl1pPr>
          </a:lstStyle>
          <a:p>
            <a:pPr>
              <a:defRPr/>
            </a:pPr>
            <a:endParaRPr lang="en-US"/>
          </a:p>
        </p:txBody>
      </p:sp>
      <p:sp>
        <p:nvSpPr>
          <p:cNvPr id="5123" name="Rectangle 3"/>
          <p:cNvSpPr>
            <a:spLocks noGrp="1" noChangeArrowheads="1"/>
          </p:cNvSpPr>
          <p:nvPr>
            <p:ph type="dt" idx="1"/>
          </p:nvPr>
        </p:nvSpPr>
        <p:spPr bwMode="auto">
          <a:xfrm>
            <a:off x="5280197" y="0"/>
            <a:ext cx="4039446" cy="34734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lvl1pPr algn="r">
              <a:defRPr sz="1200"/>
            </a:lvl1pPr>
          </a:lstStyle>
          <a:p>
            <a:pPr>
              <a:defRPr/>
            </a:pPr>
            <a:endParaRPr lang="en-US"/>
          </a:p>
        </p:txBody>
      </p:sp>
      <p:sp>
        <p:nvSpPr>
          <p:cNvPr id="16388" name="Rectangle 4"/>
          <p:cNvSpPr>
            <a:spLocks noGrp="1" noRot="1" noChangeAspect="1" noChangeArrowheads="1" noTextEdit="1"/>
          </p:cNvSpPr>
          <p:nvPr>
            <p:ph type="sldImg" idx="2"/>
          </p:nvPr>
        </p:nvSpPr>
        <p:spPr bwMode="auto">
          <a:xfrm>
            <a:off x="2924175" y="520700"/>
            <a:ext cx="3473450" cy="2605088"/>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932180" y="3299778"/>
            <a:ext cx="7457440" cy="3126105"/>
          </a:xfrm>
          <a:prstGeom prst="rect">
            <a:avLst/>
          </a:prstGeom>
          <a:noFill/>
          <a:ln w="9525">
            <a:noFill/>
            <a:miter lim="800000"/>
            <a:headEnd/>
            <a:tailEnd/>
          </a:ln>
          <a:effectLst/>
        </p:spPr>
        <p:txBody>
          <a:bodyPr vert="horz" wrap="square" lIns="92958" tIns="46479" rIns="92958" bIns="46479"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5126" name="Rectangle 6"/>
          <p:cNvSpPr>
            <a:spLocks noGrp="1" noChangeArrowheads="1"/>
          </p:cNvSpPr>
          <p:nvPr>
            <p:ph type="ftr" sz="quarter" idx="4"/>
          </p:nvPr>
        </p:nvSpPr>
        <p:spPr bwMode="auto">
          <a:xfrm>
            <a:off x="1"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defRPr sz="1200"/>
            </a:lvl1pPr>
          </a:lstStyle>
          <a:p>
            <a:pPr>
              <a:defRPr/>
            </a:pPr>
            <a:endParaRPr lang="en-US"/>
          </a:p>
        </p:txBody>
      </p:sp>
      <p:sp>
        <p:nvSpPr>
          <p:cNvPr id="5127" name="Rectangle 7"/>
          <p:cNvSpPr>
            <a:spLocks noGrp="1" noChangeArrowheads="1"/>
          </p:cNvSpPr>
          <p:nvPr>
            <p:ph type="sldNum" sz="quarter" idx="5"/>
          </p:nvPr>
        </p:nvSpPr>
        <p:spPr bwMode="auto">
          <a:xfrm>
            <a:off x="5280197" y="6598349"/>
            <a:ext cx="4039446" cy="347345"/>
          </a:xfrm>
          <a:prstGeom prst="rect">
            <a:avLst/>
          </a:prstGeom>
          <a:noFill/>
          <a:ln w="9525">
            <a:noFill/>
            <a:miter lim="800000"/>
            <a:headEnd/>
            <a:tailEnd/>
          </a:ln>
          <a:effectLst/>
        </p:spPr>
        <p:txBody>
          <a:bodyPr vert="horz" wrap="square" lIns="92958" tIns="46479" rIns="92958" bIns="46479" numCol="1" anchor="b" anchorCtr="0" compatLnSpc="1">
            <a:prstTxWarp prst="textNoShape">
              <a:avLst/>
            </a:prstTxWarp>
          </a:bodyPr>
          <a:lstStyle>
            <a:lvl1pPr algn="r">
              <a:defRPr sz="1200"/>
            </a:lvl1pPr>
          </a:lstStyle>
          <a:p>
            <a:pPr>
              <a:defRPr/>
            </a:pPr>
            <a:fld id="{589DAB31-59AD-4F23-91ED-D5C760CE790F}" type="slidenum">
              <a:rPr lang="en-US"/>
              <a:pPr>
                <a:defRPr/>
              </a:pPr>
              <a:t>‹#›</a:t>
            </a:fld>
            <a:endParaRPr lang="en-US"/>
          </a:p>
        </p:txBody>
      </p:sp>
    </p:spTree>
    <p:extLst>
      <p:ext uri="{BB962C8B-B14F-4D97-AF65-F5344CB8AC3E}">
        <p14:creationId xmlns:p14="http://schemas.microsoft.com/office/powerpoint/2010/main" val="140370126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400" kern="1200">
        <a:solidFill>
          <a:schemeClr val="tx1"/>
        </a:solidFill>
        <a:latin typeface="Arial" charset="0"/>
        <a:ea typeface="+mn-ea"/>
        <a:cs typeface="+mn-cs"/>
      </a:defRPr>
    </a:lvl1pPr>
    <a:lvl2pPr marL="139171" algn="l" rtl="0" eaLnBrk="0" fontAlgn="base" hangingPunct="0">
      <a:spcBef>
        <a:spcPct val="30000"/>
      </a:spcBef>
      <a:spcAft>
        <a:spcPct val="0"/>
      </a:spcAft>
      <a:defRPr sz="400" kern="1200">
        <a:solidFill>
          <a:schemeClr val="tx1"/>
        </a:solidFill>
        <a:latin typeface="Arial" charset="0"/>
        <a:ea typeface="+mn-ea"/>
        <a:cs typeface="+mn-cs"/>
      </a:defRPr>
    </a:lvl2pPr>
    <a:lvl3pPr marL="278341" algn="l" rtl="0" eaLnBrk="0" fontAlgn="base" hangingPunct="0">
      <a:spcBef>
        <a:spcPct val="30000"/>
      </a:spcBef>
      <a:spcAft>
        <a:spcPct val="0"/>
      </a:spcAft>
      <a:defRPr sz="400" kern="1200">
        <a:solidFill>
          <a:schemeClr val="tx1"/>
        </a:solidFill>
        <a:latin typeface="Arial" charset="0"/>
        <a:ea typeface="+mn-ea"/>
        <a:cs typeface="+mn-cs"/>
      </a:defRPr>
    </a:lvl3pPr>
    <a:lvl4pPr marL="417513" algn="l" rtl="0" eaLnBrk="0" fontAlgn="base" hangingPunct="0">
      <a:spcBef>
        <a:spcPct val="30000"/>
      </a:spcBef>
      <a:spcAft>
        <a:spcPct val="0"/>
      </a:spcAft>
      <a:defRPr sz="400" kern="1200">
        <a:solidFill>
          <a:schemeClr val="tx1"/>
        </a:solidFill>
        <a:latin typeface="Arial" charset="0"/>
        <a:ea typeface="+mn-ea"/>
        <a:cs typeface="+mn-cs"/>
      </a:defRPr>
    </a:lvl4pPr>
    <a:lvl5pPr marL="556683" algn="l" rtl="0" eaLnBrk="0" fontAlgn="base" hangingPunct="0">
      <a:spcBef>
        <a:spcPct val="30000"/>
      </a:spcBef>
      <a:spcAft>
        <a:spcPct val="0"/>
      </a:spcAft>
      <a:defRPr sz="400" kern="1200">
        <a:solidFill>
          <a:schemeClr val="tx1"/>
        </a:solidFill>
        <a:latin typeface="Arial" charset="0"/>
        <a:ea typeface="+mn-ea"/>
        <a:cs typeface="+mn-cs"/>
      </a:defRPr>
    </a:lvl5pPr>
    <a:lvl6pPr marL="695854" algn="l" defTabSz="278341" rtl="0" eaLnBrk="1" latinLnBrk="0" hangingPunct="1">
      <a:defRPr sz="400" kern="1200">
        <a:solidFill>
          <a:schemeClr val="tx1"/>
        </a:solidFill>
        <a:latin typeface="+mn-lt"/>
        <a:ea typeface="+mn-ea"/>
        <a:cs typeface="+mn-cs"/>
      </a:defRPr>
    </a:lvl6pPr>
    <a:lvl7pPr marL="835024" algn="l" defTabSz="278341" rtl="0" eaLnBrk="1" latinLnBrk="0" hangingPunct="1">
      <a:defRPr sz="400" kern="1200">
        <a:solidFill>
          <a:schemeClr val="tx1"/>
        </a:solidFill>
        <a:latin typeface="+mn-lt"/>
        <a:ea typeface="+mn-ea"/>
        <a:cs typeface="+mn-cs"/>
      </a:defRPr>
    </a:lvl7pPr>
    <a:lvl8pPr marL="974196" algn="l" defTabSz="278341" rtl="0" eaLnBrk="1" latinLnBrk="0" hangingPunct="1">
      <a:defRPr sz="400" kern="1200">
        <a:solidFill>
          <a:schemeClr val="tx1"/>
        </a:solidFill>
        <a:latin typeface="+mn-lt"/>
        <a:ea typeface="+mn-ea"/>
        <a:cs typeface="+mn-cs"/>
      </a:defRPr>
    </a:lvl8pPr>
    <a:lvl9pPr marL="1113366" algn="l" defTabSz="278341" rtl="0" eaLnBrk="1" latinLnBrk="0" hangingPunct="1">
      <a:defRPr sz="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0483"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0484"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0485" name="Rectangle 7"/>
          <p:cNvSpPr>
            <a:spLocks noGrp="1" noChangeArrowheads="1"/>
          </p:cNvSpPr>
          <p:nvPr>
            <p:ph type="sldNum" sz="quarter" idx="5"/>
          </p:nvPr>
        </p:nvSpPr>
        <p:spPr>
          <a:xfrm>
            <a:off x="4474798" y="6726461"/>
            <a:ext cx="545759" cy="14285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8B075CBA-C5BF-4056-A6C0-D5F5C6F0F433}" type="slidenum">
              <a:rPr lang="en-US" smtClean="0"/>
              <a:pPr/>
              <a:t>1</a:t>
            </a:fld>
            <a:endParaRPr lang="en-US" smtClean="0"/>
          </a:p>
        </p:txBody>
      </p:sp>
      <p:sp>
        <p:nvSpPr>
          <p:cNvPr id="20486" name="Rectangle 2"/>
          <p:cNvSpPr>
            <a:spLocks noGrp="1" noRot="1" noChangeAspect="1" noChangeArrowheads="1" noTextEdit="1"/>
          </p:cNvSpPr>
          <p:nvPr>
            <p:ph type="sldImg"/>
          </p:nvPr>
        </p:nvSpPr>
        <p:spPr>
          <a:ln/>
        </p:spPr>
      </p:sp>
      <p:sp>
        <p:nvSpPr>
          <p:cNvPr id="2048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doc.: IEEE 802.11-yy/xxxxr0</a:t>
            </a:r>
          </a:p>
        </p:txBody>
      </p:sp>
      <p:sp>
        <p:nvSpPr>
          <p:cNvPr id="21507" name="Rectangle 3"/>
          <p:cNvSpPr>
            <a:spLocks noGrp="1" noChangeArrowheads="1"/>
          </p:cNvSpPr>
          <p:nvPr>
            <p:ph type="dt" sz="quarter" idx="1"/>
          </p:nvPr>
        </p:nvSpPr>
        <p:spPr>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z="1400" smtClean="0"/>
              <a:t>Month Year</a:t>
            </a:r>
          </a:p>
        </p:txBody>
      </p:sp>
      <p:sp>
        <p:nvSpPr>
          <p:cNvPr id="21508" name="Rectangle 6"/>
          <p:cNvSpPr>
            <a:spLocks noGrp="1" noChangeArrowheads="1"/>
          </p:cNvSpPr>
          <p:nvPr>
            <p:ph type="ftr" sz="quarter" idx="4"/>
          </p:nvPr>
        </p:nvSpPr>
        <p:spPr>
          <a:noFill/>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r>
              <a:rPr lang="en-US" smtClean="0"/>
              <a:t>John Doe, Some Company</a:t>
            </a:r>
          </a:p>
        </p:txBody>
      </p:sp>
      <p:sp>
        <p:nvSpPr>
          <p:cNvPr id="21509" name="Rectangle 7"/>
          <p:cNvSpPr>
            <a:spLocks noGrp="1" noChangeArrowheads="1"/>
          </p:cNvSpPr>
          <p:nvPr>
            <p:ph type="sldNum" sz="quarter" idx="5"/>
          </p:nvPr>
        </p:nvSpPr>
        <p:spPr>
          <a:xfrm>
            <a:off x="4474798" y="6726461"/>
            <a:ext cx="545759" cy="142854"/>
          </a:xfrm>
          <a:noFill/>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r>
              <a:rPr lang="en-US" smtClean="0"/>
              <a:t>Page </a:t>
            </a:r>
            <a:fld id="{0249F008-9ECD-4290-9C5D-7E69B2AC2278}" type="slidenum">
              <a:rPr lang="en-US" smtClean="0"/>
              <a:pPr/>
              <a:t>2</a:t>
            </a:fld>
            <a:endParaRPr lang="en-US" smtClean="0"/>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CB429028-EDBC-4B69-9F69-0DC0E1F1788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
        <p:nvSpPr>
          <p:cNvPr id="4" name="fc"/>
          <p:cNvSpPr txBox="1"/>
          <p:nvPr userDrawn="1"/>
        </p:nvSpPr>
        <p:spPr>
          <a:xfrm>
            <a:off x="0" y="6642100"/>
            <a:ext cx="9144000" cy="246221"/>
          </a:xfrm>
          <a:prstGeom prst="rect">
            <a:avLst/>
          </a:prstGeom>
          <a:noFill/>
        </p:spPr>
        <p:txBody>
          <a:bodyPr vert="horz" rtlCol="0">
            <a:spAutoFit/>
          </a:bodyPr>
          <a:lstStyle/>
          <a:p>
            <a:pPr algn="ctr"/>
            <a:endParaRPr lang="en-US" sz="1000" b="1" i="0" u="none" baseline="0">
              <a:solidFill>
                <a:srgbClr val="3E8430"/>
              </a:solidFill>
              <a:latin typeface="arial"/>
            </a:endParaRPr>
          </a:p>
        </p:txBody>
      </p:sp>
    </p:spTree>
    <p:extLst>
      <p:ext uri="{BB962C8B-B14F-4D97-AF65-F5344CB8AC3E}">
        <p14:creationId xmlns:p14="http://schemas.microsoft.com/office/powerpoint/2010/main" val="13355896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E049E0A4-D13C-48AD-B305-EC1139810541}"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42713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4BE23980-0B66-44B1-9D24-F7EED9DFE44C}"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9817729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smtClean="0"/>
              <a:t>Slide </a:t>
            </a:r>
            <a:fld id="{E132E8F0-0953-4589-931F-0CF931D74C39}" type="slidenum">
              <a:rPr lang="en-US" smtClean="0"/>
              <a:pPr>
                <a:defRPr/>
              </a:pPr>
              <a:t>‹#›</a:t>
            </a:fld>
            <a:endParaRPr lang="en-US" dirty="0"/>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31699506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smtClean="0"/>
              <a:t>Slide </a:t>
            </a:r>
            <a:fld id="{2EFAA3E3-987F-4FCE-B0A1-1D2278CBFC4F}" type="slidenum">
              <a:rPr lang="en-US" smtClean="0"/>
              <a:pPr>
                <a:defRPr/>
              </a:pPr>
              <a:t>‹#›</a:t>
            </a:fld>
            <a:endParaRPr lang="en-US"/>
          </a:p>
        </p:txBody>
      </p:sp>
      <p:sp>
        <p:nvSpPr>
          <p:cNvPr id="7"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4761844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8CE9F9CF-3121-4AF5-95C4-3FA2B5B4274B}"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650785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Rectangle 6"/>
          <p:cNvSpPr>
            <a:spLocks noGrp="1" noChangeArrowheads="1"/>
          </p:cNvSpPr>
          <p:nvPr>
            <p:ph type="sldNum" sz="quarter" idx="11"/>
          </p:nvPr>
        </p:nvSpPr>
        <p:spPr>
          <a:ln/>
        </p:spPr>
        <p:txBody>
          <a:bodyPr/>
          <a:lstStyle>
            <a:lvl1pPr>
              <a:defRPr/>
            </a:lvl1pPr>
          </a:lstStyle>
          <a:p>
            <a:pPr>
              <a:defRPr/>
            </a:pPr>
            <a:r>
              <a:rPr lang="en-US" smtClean="0"/>
              <a:t>Slide </a:t>
            </a:r>
            <a:fld id="{2716ED19-D27A-43A3-82AF-CF4240BA6930}" type="slidenum">
              <a:rPr lang="en-US" smtClean="0"/>
              <a:pPr>
                <a:defRPr/>
              </a:pPr>
              <a:t>‹#›</a:t>
            </a:fld>
            <a:endParaRPr lang="en-US"/>
          </a:p>
        </p:txBody>
      </p:sp>
      <p:sp>
        <p:nvSpPr>
          <p:cNvPr id="10" name="Rectangle 5"/>
          <p:cNvSpPr>
            <a:spLocks noGrp="1" noChangeArrowheads="1"/>
          </p:cNvSpPr>
          <p:nvPr>
            <p:ph type="ftr" sz="quarter" idx="12"/>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890266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6"/>
          <p:cNvSpPr>
            <a:spLocks noGrp="1" noChangeArrowheads="1"/>
          </p:cNvSpPr>
          <p:nvPr>
            <p:ph type="sldNum" sz="quarter" idx="11"/>
          </p:nvPr>
        </p:nvSpPr>
        <p:spPr>
          <a:ln/>
        </p:spPr>
        <p:txBody>
          <a:bodyPr/>
          <a:lstStyle>
            <a:lvl1pPr>
              <a:defRPr/>
            </a:lvl1pPr>
          </a:lstStyle>
          <a:p>
            <a:pPr>
              <a:defRPr/>
            </a:pPr>
            <a:r>
              <a:rPr lang="en-US" smtClean="0"/>
              <a:t>Slide </a:t>
            </a:r>
            <a:fld id="{8427DC16-8487-4687-B614-64F9F531C334}" type="slidenum">
              <a:rPr lang="en-US" smtClean="0"/>
              <a:pPr>
                <a:defRPr/>
              </a:pPr>
              <a:t>‹#›</a:t>
            </a:fld>
            <a:endParaRPr lang="en-US"/>
          </a:p>
        </p:txBody>
      </p:sp>
      <p:sp>
        <p:nvSpPr>
          <p:cNvPr id="6" name="Footer Placeholder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28988428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6"/>
          <p:cNvSpPr>
            <a:spLocks noGrp="1" noChangeArrowheads="1"/>
          </p:cNvSpPr>
          <p:nvPr>
            <p:ph type="sldNum" sz="quarter" idx="11"/>
          </p:nvPr>
        </p:nvSpPr>
        <p:spPr>
          <a:ln/>
        </p:spPr>
        <p:txBody>
          <a:bodyPr/>
          <a:lstStyle>
            <a:lvl1pPr>
              <a:defRPr/>
            </a:lvl1pPr>
          </a:lstStyle>
          <a:p>
            <a:pPr>
              <a:defRPr/>
            </a:pPr>
            <a:r>
              <a:rPr lang="en-US" smtClean="0"/>
              <a:t>Slide </a:t>
            </a:r>
            <a:fld id="{DBE39F8B-9560-4412-B07B-3288B07C942B}" type="slidenum">
              <a:rPr lang="en-US" smtClean="0"/>
              <a:pPr>
                <a:defRPr/>
              </a:pPr>
              <a:t>‹#›</a:t>
            </a:fld>
            <a:endParaRPr lang="en-US"/>
          </a:p>
        </p:txBody>
      </p:sp>
      <p:sp>
        <p:nvSpPr>
          <p:cNvPr id="5"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4951967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3008313" cy="7493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685800"/>
            <a:ext cx="5111750" cy="54403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1C975370-970A-454F-9099-D44253997AB9}"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0238350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Rectangle 6"/>
          <p:cNvSpPr>
            <a:spLocks noGrp="1" noChangeArrowheads="1"/>
          </p:cNvSpPr>
          <p:nvPr>
            <p:ph type="sldNum" sz="quarter" idx="11"/>
          </p:nvPr>
        </p:nvSpPr>
        <p:spPr>
          <a:ln/>
        </p:spPr>
        <p:txBody>
          <a:bodyPr/>
          <a:lstStyle>
            <a:lvl1pPr>
              <a:defRPr/>
            </a:lvl1pPr>
          </a:lstStyle>
          <a:p>
            <a:pPr>
              <a:defRPr/>
            </a:pPr>
            <a:r>
              <a:rPr lang="en-US" smtClean="0"/>
              <a:t>Slide </a:t>
            </a:r>
            <a:fld id="{EC05F17D-7BD0-478F-9DF8-D07B7DDA8231}" type="slidenum">
              <a:rPr lang="en-US" smtClean="0"/>
              <a:pPr>
                <a:defRPr/>
              </a:pPr>
              <a:t>‹#›</a:t>
            </a:fld>
            <a:endParaRPr lang="en-US"/>
          </a:p>
        </p:txBody>
      </p:sp>
      <p:sp>
        <p:nvSpPr>
          <p:cNvPr id="8" name="Rectangle 5"/>
          <p:cNvSpPr>
            <a:spLocks noGrp="1" noChangeArrowheads="1"/>
          </p:cNvSpPr>
          <p:nvPr>
            <p:ph type="ftr" sz="quarter" idx="3"/>
          </p:nvPr>
        </p:nvSpPr>
        <p:spPr bwMode="auto">
          <a:xfrm>
            <a:off x="7616507" y="6477000"/>
            <a:ext cx="10702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Calibri" pitchFamily="34" charset="0"/>
                <a:cs typeface="Calibri" pitchFamily="34" charset="0"/>
              </a:defRPr>
            </a:lvl1pPr>
          </a:lstStyle>
          <a:p>
            <a:pPr>
              <a:defRPr/>
            </a:pPr>
            <a:r>
              <a:rPr lang="en-US" smtClean="0"/>
              <a:t>Simone Merlin, Qualcomm</a:t>
            </a:r>
            <a:endParaRPr lang="en-US" dirty="0"/>
          </a:p>
        </p:txBody>
      </p:sp>
    </p:spTree>
    <p:extLst>
      <p:ext uri="{BB962C8B-B14F-4D97-AF65-F5344CB8AC3E}">
        <p14:creationId xmlns:p14="http://schemas.microsoft.com/office/powerpoint/2010/main" val="1028384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381000" y="685800"/>
            <a:ext cx="8305800" cy="9144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endParaRPr lang="en-US" dirty="0" smtClean="0"/>
          </a:p>
        </p:txBody>
      </p:sp>
      <p:sp>
        <p:nvSpPr>
          <p:cNvPr id="2051" name="Rectangle 3"/>
          <p:cNvSpPr>
            <a:spLocks noGrp="1" noChangeArrowheads="1"/>
          </p:cNvSpPr>
          <p:nvPr>
            <p:ph type="body" idx="1"/>
          </p:nvPr>
        </p:nvSpPr>
        <p:spPr bwMode="auto">
          <a:xfrm>
            <a:off x="381000" y="1828800"/>
            <a:ext cx="8305800" cy="42672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29" name="Rectangle 5"/>
          <p:cNvSpPr>
            <a:spLocks noGrp="1" noChangeArrowheads="1"/>
          </p:cNvSpPr>
          <p:nvPr>
            <p:ph type="ftr" sz="quarter" idx="3"/>
          </p:nvPr>
        </p:nvSpPr>
        <p:spPr bwMode="auto">
          <a:xfrm>
            <a:off x="7011341" y="6477000"/>
            <a:ext cx="167545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Simone Merlin, Qualcomm</a:t>
            </a:r>
            <a:endParaRPr lang="en-US" dirty="0"/>
          </a:p>
        </p:txBody>
      </p:sp>
      <p:sp>
        <p:nvSpPr>
          <p:cNvPr id="1030" name="Rectangle 6"/>
          <p:cNvSpPr>
            <a:spLocks noGrp="1" noChangeArrowheads="1"/>
          </p:cNvSpPr>
          <p:nvPr>
            <p:ph type="sldNum" sz="quarter" idx="4"/>
          </p:nvPr>
        </p:nvSpPr>
        <p:spPr bwMode="auto">
          <a:xfrm>
            <a:off x="4284433" y="6475413"/>
            <a:ext cx="51616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lang="en-US" sz="1200" kern="1200" dirty="0" smtClean="0">
                <a:solidFill>
                  <a:schemeClr val="tx1"/>
                </a:solidFill>
                <a:latin typeface="Calibri" pitchFamily="34" charset="0"/>
                <a:ea typeface="+mn-ea"/>
                <a:cs typeface="Calibri" pitchFamily="34" charset="0"/>
              </a:defRPr>
            </a:lvl1pPr>
          </a:lstStyle>
          <a:p>
            <a:pPr>
              <a:defRPr/>
            </a:pPr>
            <a:r>
              <a:rPr lang="en-US" dirty="0" smtClean="0"/>
              <a:t>Slide </a:t>
            </a:r>
            <a:fld id="{79642FA4-93AF-4596-8846-F9DC874D2F37}" type="slidenum">
              <a:rPr lang="en-US" smtClean="0"/>
              <a:pPr>
                <a:defRPr/>
              </a:pPr>
              <a:t>‹#›</a:t>
            </a:fld>
            <a:endParaRPr lang="en-US" dirty="0"/>
          </a:p>
        </p:txBody>
      </p:sp>
      <p:sp>
        <p:nvSpPr>
          <p:cNvPr id="1032" name="Line 8"/>
          <p:cNvSpPr>
            <a:spLocks noChangeShapeType="1"/>
          </p:cNvSpPr>
          <p:nvPr/>
        </p:nvSpPr>
        <p:spPr bwMode="auto">
          <a:xfrm>
            <a:off x="381000" y="609600"/>
            <a:ext cx="8305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latin typeface="Calibri" pitchFamily="34" charset="0"/>
              <a:cs typeface="Calibri" pitchFamily="34" charset="0"/>
            </a:endParaRPr>
          </a:p>
        </p:txBody>
      </p:sp>
      <p:sp>
        <p:nvSpPr>
          <p:cNvPr id="1034" name="Line 10"/>
          <p:cNvSpPr>
            <a:spLocks noChangeShapeType="1"/>
          </p:cNvSpPr>
          <p:nvPr/>
        </p:nvSpPr>
        <p:spPr bwMode="auto">
          <a:xfrm>
            <a:off x="381000" y="6477000"/>
            <a:ext cx="8305800" cy="0"/>
          </a:xfrm>
          <a:prstGeom prst="line">
            <a:avLst/>
          </a:prstGeom>
          <a:noFill/>
          <a:ln w="12700">
            <a:solidFill>
              <a:schemeClr val="tx1"/>
            </a:solidFill>
            <a:round/>
            <a:headEnd type="none" w="sm" len="sm"/>
            <a:tailEnd type="none" w="sm" len="sm"/>
          </a:ln>
          <a:effectLst/>
        </p:spPr>
        <p:txBody>
          <a:bodyPr wrap="none" anchor="ctr"/>
          <a:lstStyle/>
          <a:p>
            <a:pPr algn="l" rtl="0" eaLnBrk="0" fontAlgn="base" hangingPunct="0">
              <a:spcBef>
                <a:spcPct val="0"/>
              </a:spcBef>
              <a:spcAft>
                <a:spcPct val="0"/>
              </a:spcAft>
              <a:defRPr/>
            </a:pPr>
            <a:endParaRPr lang="en-US" sz="1200" kern="1200">
              <a:solidFill>
                <a:schemeClr val="tx1"/>
              </a:solidFill>
              <a:latin typeface="Calibri" pitchFamily="34" charset="0"/>
              <a:ea typeface="+mn-ea"/>
              <a:cs typeface="Calibri" pitchFamily="34" charset="0"/>
            </a:endParaRPr>
          </a:p>
        </p:txBody>
      </p:sp>
      <p:sp>
        <p:nvSpPr>
          <p:cNvPr id="9" name="Rectangle 8"/>
          <p:cNvSpPr/>
          <p:nvPr userDrawn="1"/>
        </p:nvSpPr>
        <p:spPr>
          <a:xfrm>
            <a:off x="5483283" y="240268"/>
            <a:ext cx="3337645" cy="338554"/>
          </a:xfrm>
          <a:prstGeom prst="rect">
            <a:avLst/>
          </a:prstGeom>
        </p:spPr>
        <p:txBody>
          <a:bodyPr wrap="none">
            <a:spAutoFit/>
          </a:bodyPr>
          <a:lstStyle/>
          <a:p>
            <a:pPr marL="457200" lvl="4" algn="r" eaLnBrk="0" hangingPunct="0"/>
            <a:r>
              <a:rPr lang="en-US" altLang="ko-KR" sz="1600" b="1" dirty="0" smtClean="0">
                <a:ea typeface="굴림" pitchFamily="34" charset="-127"/>
              </a:rPr>
              <a:t>doc.: IEEE 802.11-13/0304r0</a:t>
            </a:r>
            <a:endParaRPr lang="en-US" altLang="ko-KR" sz="1600" b="1" dirty="0">
              <a:ea typeface="굴림" pitchFamily="34" charset="-127"/>
            </a:endParaRPr>
          </a:p>
        </p:txBody>
      </p:sp>
      <p:sp>
        <p:nvSpPr>
          <p:cNvPr id="11" name="Rectangle 10"/>
          <p:cNvSpPr/>
          <p:nvPr userDrawn="1"/>
        </p:nvSpPr>
        <p:spPr>
          <a:xfrm>
            <a:off x="366089" y="271046"/>
            <a:ext cx="1235723" cy="338554"/>
          </a:xfrm>
          <a:prstGeom prst="rect">
            <a:avLst/>
          </a:prstGeom>
        </p:spPr>
        <p:txBody>
          <a:bodyPr wrap="none">
            <a:spAutoFit/>
          </a:bodyPr>
          <a:lstStyle/>
          <a:p>
            <a:pPr marL="0" lvl="0" indent="-99483" algn="l" eaLnBrk="0" hangingPunct="0"/>
            <a:r>
              <a:rPr lang="en-US" altLang="ko-KR" sz="1600" b="1" dirty="0" smtClean="0">
                <a:ea typeface="굴림" pitchFamily="34" charset="-127"/>
              </a:rPr>
              <a:t>March 2013</a:t>
            </a:r>
            <a:endParaRPr lang="en-US" altLang="ko-KR" sz="1600" b="1" dirty="0">
              <a:ea typeface="굴림" pitchFamily="34" charset="-127"/>
            </a:endParaRPr>
          </a:p>
        </p:txBody>
      </p:sp>
      <p:sp>
        <p:nvSpPr>
          <p:cNvPr id="10" name="Rectangle 5"/>
          <p:cNvSpPr txBox="1">
            <a:spLocks noChangeArrowheads="1"/>
          </p:cNvSpPr>
          <p:nvPr userDrawn="1"/>
        </p:nvSpPr>
        <p:spPr bwMode="auto">
          <a:xfrm>
            <a:off x="72355" y="6477000"/>
            <a:ext cx="98158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Calibri" pitchFamily="34" charset="0"/>
                <a:ea typeface="+mn-ea"/>
                <a:cs typeface="Calibri" pitchFamily="34" charset="0"/>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pPr>
              <a:defRPr/>
            </a:pPr>
            <a:r>
              <a:rPr lang="en-US" dirty="0" smtClean="0"/>
              <a:t>Submission</a:t>
            </a:r>
            <a:endParaRPr lang="en-US" dirty="0"/>
          </a:p>
        </p:txBody>
      </p:sp>
    </p:spTree>
    <p:extLst>
      <p:ext uri="{BB962C8B-B14F-4D97-AF65-F5344CB8AC3E}">
        <p14:creationId xmlns:p14="http://schemas.microsoft.com/office/powerpoint/2010/main" val="2024543765"/>
      </p:ext>
    </p:extLst>
  </p:cSld>
  <p:clrMap bg1="lt1" tx1="dk1" bg2="lt2" tx2="dk2" accent1="accent1" accent2="accent2" accent3="accent3" accent4="accent4" accent5="accent5" accent6="accent6" hlink="hlink" folHlink="folHlink"/>
  <p:sldLayoutIdLst>
    <p:sldLayoutId id="2147483726" r:id="rId1"/>
    <p:sldLayoutId id="2147483727" r:id="rId2"/>
    <p:sldLayoutId id="2147483728" r:id="rId3"/>
    <p:sldLayoutId id="2147483729" r:id="rId4"/>
    <p:sldLayoutId id="2147483730" r:id="rId5"/>
    <p:sldLayoutId id="2147483731" r:id="rId6"/>
    <p:sldLayoutId id="2147483732" r:id="rId7"/>
    <p:sldLayoutId id="2147483733" r:id="rId8"/>
    <p:sldLayoutId id="2147483734" r:id="rId9"/>
    <p:sldLayoutId id="2147483735" r:id="rId10"/>
    <p:sldLayoutId id="2147483736" r:id="rId11"/>
  </p:sldLayoutIdLst>
  <p:hf hdr="0" dt="0"/>
  <p:txStyles>
    <p:titleStyle>
      <a:lvl1pPr algn="ctr" rtl="0" eaLnBrk="1" fontAlgn="base" hangingPunct="1">
        <a:spcBef>
          <a:spcPct val="0"/>
        </a:spcBef>
        <a:spcAft>
          <a:spcPct val="0"/>
        </a:spcAft>
        <a:defRPr sz="3200" b="1">
          <a:solidFill>
            <a:schemeClr val="tx2"/>
          </a:solidFill>
          <a:latin typeface="Calibri" pitchFamily="34" charset="0"/>
          <a:ea typeface="+mj-ea"/>
          <a:cs typeface="Calibri" pitchFamily="34" charset="0"/>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Calibri" pitchFamily="34" charset="0"/>
          <a:ea typeface="+mn-ea"/>
          <a:cs typeface="Calibri" pitchFamily="34" charset="0"/>
        </a:defRPr>
      </a:lvl1pPr>
      <a:lvl2pPr marL="742950" indent="-285750" algn="l" rtl="0" eaLnBrk="1" fontAlgn="base" hangingPunct="1">
        <a:spcBef>
          <a:spcPct val="20000"/>
        </a:spcBef>
        <a:spcAft>
          <a:spcPct val="0"/>
        </a:spcAft>
        <a:buChar char="–"/>
        <a:defRPr sz="2000">
          <a:solidFill>
            <a:schemeClr val="tx1"/>
          </a:solidFill>
          <a:latin typeface="Calibri" pitchFamily="34" charset="0"/>
          <a:cs typeface="Calibri" pitchFamily="34" charset="0"/>
        </a:defRPr>
      </a:lvl2pPr>
      <a:lvl3pPr marL="1085850" indent="-228600" algn="l" rtl="0" eaLnBrk="1" fontAlgn="base" hangingPunct="1">
        <a:spcBef>
          <a:spcPct val="20000"/>
        </a:spcBef>
        <a:spcAft>
          <a:spcPct val="0"/>
        </a:spcAft>
        <a:buChar char="•"/>
        <a:defRPr>
          <a:solidFill>
            <a:schemeClr val="tx1"/>
          </a:solidFill>
          <a:latin typeface="Calibri" pitchFamily="34" charset="0"/>
          <a:cs typeface="Calibri" pitchFamily="34" charset="0"/>
        </a:defRPr>
      </a:lvl3pPr>
      <a:lvl4pPr marL="14287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4pPr>
      <a:lvl5pPr marL="1771650" indent="-228600" algn="l" rtl="0" eaLnBrk="1" fontAlgn="base" hangingPunct="1">
        <a:spcBef>
          <a:spcPct val="20000"/>
        </a:spcBef>
        <a:spcAft>
          <a:spcPct val="0"/>
        </a:spcAft>
        <a:buChar char="•"/>
        <a:defRPr sz="1600">
          <a:solidFill>
            <a:schemeClr val="tx1"/>
          </a:solidFill>
          <a:latin typeface="Calibri" pitchFamily="34" charset="0"/>
          <a:cs typeface="Calibri" pitchFamily="34" charset="0"/>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2.emf"/><Relationship Id="rId4" Type="http://schemas.openxmlformats.org/officeDocument/2006/relationships/package" Target="../embeddings/Microsoft_Word_Macro-Enabled_Document1.docm"/></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3.wmf"/><Relationship Id="rId4" Type="http://schemas.openxmlformats.org/officeDocument/2006/relationships/package" Target="../embeddings/Microsoft_Word_Macro-Enabled_Template2.dotm"/></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Word_Macro-Enabled_Document3.docm"/><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4.em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5.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381000" y="685800"/>
            <a:ext cx="8305800" cy="1066800"/>
          </a:xfrm>
        </p:spPr>
        <p:txBody>
          <a:bodyPr/>
          <a:lstStyle/>
          <a:p>
            <a:r>
              <a:rPr lang="en-US" dirty="0">
                <a:latin typeface="+mn-lt"/>
              </a:rPr>
              <a:t>Operation </a:t>
            </a:r>
            <a:r>
              <a:rPr lang="en-US" dirty="0" smtClean="0">
                <a:latin typeface="+mn-lt"/>
              </a:rPr>
              <a:t>With Small Batteries</a:t>
            </a:r>
          </a:p>
        </p:txBody>
      </p:sp>
      <p:sp>
        <p:nvSpPr>
          <p:cNvPr id="14339" name="Rectangle 6"/>
          <p:cNvSpPr>
            <a:spLocks noGrp="1" noChangeArrowheads="1"/>
          </p:cNvSpPr>
          <p:nvPr>
            <p:ph idx="1"/>
          </p:nvPr>
        </p:nvSpPr>
        <p:spPr>
          <a:xfrm>
            <a:off x="685800" y="1524000"/>
            <a:ext cx="7772400" cy="381000"/>
          </a:xfrm>
        </p:spPr>
        <p:txBody>
          <a:bodyPr/>
          <a:lstStyle/>
          <a:p>
            <a:pPr algn="ctr">
              <a:buFontTx/>
              <a:buNone/>
            </a:pPr>
            <a:r>
              <a:rPr lang="en-US" sz="2000" dirty="0" smtClean="0">
                <a:latin typeface="+mn-lt"/>
              </a:rPr>
              <a:t>Date:</a:t>
            </a:r>
            <a:r>
              <a:rPr lang="en-US" sz="2000" b="0" dirty="0" smtClean="0">
                <a:latin typeface="+mn-lt"/>
              </a:rPr>
              <a:t> 2013-3-17</a:t>
            </a:r>
          </a:p>
        </p:txBody>
      </p:sp>
      <p:sp>
        <p:nvSpPr>
          <p:cNvPr id="14344"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3D0C9393-8DD5-47F8-80DF-CB27F46398E0}" type="slidenum">
              <a:rPr lang="en-US" smtClean="0"/>
              <a:pPr/>
              <a:t>1</a:t>
            </a:fld>
            <a:endParaRPr lang="en-US" smtClean="0"/>
          </a:p>
        </p:txBody>
      </p:sp>
      <p:sp>
        <p:nvSpPr>
          <p:cNvPr id="14343" name="Footer Placeholder 3"/>
          <p:cNvSpPr>
            <a:spLocks noGrp="1"/>
          </p:cNvSpPr>
          <p:nvPr>
            <p:ph type="ftr" sz="quarter" idx="3"/>
          </p:nvPr>
        </p:nvSpPr>
        <p:spPr>
          <a:xfrm>
            <a:off x="7431088" y="6475413"/>
            <a:ext cx="11128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Simone Merlin, Qualcomm</a:t>
            </a:r>
            <a:endParaRPr lang="en-US" dirty="0"/>
          </a:p>
        </p:txBody>
      </p:sp>
      <p:sp>
        <p:nvSpPr>
          <p:cNvPr id="14341" name="Rectangle 12"/>
          <p:cNvSpPr>
            <a:spLocks noChangeArrowheads="1"/>
          </p:cNvSpPr>
          <p:nvPr/>
        </p:nvSpPr>
        <p:spPr bwMode="auto">
          <a:xfrm>
            <a:off x="228600" y="19050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marL="342900" indent="-342900" eaLnBrk="0" hangingPunct="0">
              <a:spcBef>
                <a:spcPct val="20000"/>
              </a:spcBef>
            </a:pPr>
            <a:r>
              <a:rPr lang="en-US" sz="2000" b="1"/>
              <a:t>Authors:</a:t>
            </a:r>
            <a:endParaRPr lang="en-US" sz="2000"/>
          </a:p>
        </p:txBody>
      </p:sp>
      <p:graphicFrame>
        <p:nvGraphicFramePr>
          <p:cNvPr id="2" name="Object 1"/>
          <p:cNvGraphicFramePr>
            <a:graphicFrameLocks noChangeAspect="1"/>
          </p:cNvGraphicFramePr>
          <p:nvPr>
            <p:extLst>
              <p:ext uri="{D42A27DB-BD31-4B8C-83A1-F6EECF244321}">
                <p14:modId xmlns:p14="http://schemas.microsoft.com/office/powerpoint/2010/main" val="506358067"/>
              </p:ext>
            </p:extLst>
          </p:nvPr>
        </p:nvGraphicFramePr>
        <p:xfrm>
          <a:off x="1456072" y="2097360"/>
          <a:ext cx="6464300" cy="4572000"/>
        </p:xfrm>
        <a:graphic>
          <a:graphicData uri="http://schemas.openxmlformats.org/presentationml/2006/ole">
            <mc:AlternateContent xmlns:mc="http://schemas.openxmlformats.org/markup-compatibility/2006">
              <mc:Choice xmlns:v="urn:schemas-microsoft-com:vml" Requires="v">
                <p:oleObj spid="_x0000_s5136" name="Macro-Enabled Template" r:id="rId4" imgW="8513727" imgH="6015589" progId="Word.DocumentMacroEnabled.12">
                  <p:embed/>
                </p:oleObj>
              </mc:Choice>
              <mc:Fallback>
                <p:oleObj name="Macro-Enabled Template" r:id="rId4" imgW="8513727" imgH="6015589" progId="Word.DocumentMacroEnabled.12">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56072" y="2097360"/>
                        <a:ext cx="64643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8351099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mn-lt"/>
              </a:rPr>
              <a:t>Example of operation </a:t>
            </a:r>
            <a:r>
              <a:rPr lang="en-US" dirty="0" smtClean="0">
                <a:latin typeface="+mn-lt"/>
              </a:rPr>
              <a:t>mode - II</a:t>
            </a:r>
            <a:endParaRPr lang="en-US" dirty="0">
              <a:latin typeface="+mn-lt"/>
            </a:endParaRPr>
          </a:p>
        </p:txBody>
      </p:sp>
      <p:sp>
        <p:nvSpPr>
          <p:cNvPr id="3" name="Content Placeholder 2"/>
          <p:cNvSpPr>
            <a:spLocks noGrp="1"/>
          </p:cNvSpPr>
          <p:nvPr>
            <p:ph idx="1"/>
          </p:nvPr>
        </p:nvSpPr>
        <p:spPr>
          <a:xfrm>
            <a:off x="359532" y="1556792"/>
            <a:ext cx="8223448" cy="408567"/>
          </a:xfrm>
        </p:spPr>
        <p:txBody>
          <a:bodyPr/>
          <a:lstStyle/>
          <a:p>
            <a:r>
              <a:rPr lang="en-US" sz="1800" dirty="0" smtClean="0">
                <a:latin typeface="+mn-lt"/>
              </a:rPr>
              <a:t>Assume a TWT/RAW is in place</a:t>
            </a:r>
          </a:p>
          <a:p>
            <a:pPr lvl="1"/>
            <a:r>
              <a:rPr lang="en-US" sz="1400" dirty="0" smtClean="0">
                <a:latin typeface="+mn-lt"/>
              </a:rPr>
              <a:t>AP can schedule TWTs/RAWs and transmissions to honor STA’s limitations</a:t>
            </a:r>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10</a:t>
            </a:fld>
            <a:endParaRPr lang="en-US" dirty="0"/>
          </a:p>
        </p:txBody>
      </p:sp>
      <p:sp>
        <p:nvSpPr>
          <p:cNvPr id="18" name="Rectangle 17"/>
          <p:cNvSpPr/>
          <p:nvPr/>
        </p:nvSpPr>
        <p:spPr bwMode="auto">
          <a:xfrm>
            <a:off x="2364634" y="3852343"/>
            <a:ext cx="2063350" cy="21602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25" name="Straight Arrow Connector 24"/>
          <p:cNvCxnSpPr/>
          <p:nvPr/>
        </p:nvCxnSpPr>
        <p:spPr bwMode="auto">
          <a:xfrm>
            <a:off x="2212112" y="3647352"/>
            <a:ext cx="2215872"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26" name="TextBox 25"/>
          <p:cNvSpPr txBox="1"/>
          <p:nvPr/>
        </p:nvSpPr>
        <p:spPr>
          <a:xfrm>
            <a:off x="2267744" y="3334345"/>
            <a:ext cx="2398413"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t>
            </a:r>
            <a:r>
              <a:rPr lang="en-US" sz="1100" dirty="0">
                <a:solidFill>
                  <a:srgbClr val="FF0000"/>
                </a:solidFill>
              </a:rPr>
              <a:t>A</a:t>
            </a:r>
            <a:r>
              <a:rPr lang="en-US" sz="1100" dirty="0" smtClean="0">
                <a:solidFill>
                  <a:srgbClr val="FF0000"/>
                </a:solidFill>
              </a:rPr>
              <a:t>wake Duration  </a:t>
            </a:r>
            <a:endParaRPr lang="en-US" sz="1100" dirty="0">
              <a:solidFill>
                <a:srgbClr val="FF0000"/>
              </a:solidFill>
            </a:endParaRPr>
          </a:p>
        </p:txBody>
      </p:sp>
      <p:cxnSp>
        <p:nvCxnSpPr>
          <p:cNvPr id="34" name="Straight Arrow Connector 33"/>
          <p:cNvCxnSpPr/>
          <p:nvPr/>
        </p:nvCxnSpPr>
        <p:spPr bwMode="auto">
          <a:xfrm flipH="1">
            <a:off x="2267744" y="2914240"/>
            <a:ext cx="184776" cy="312093"/>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5" name="TextBox 34"/>
          <p:cNvSpPr txBox="1"/>
          <p:nvPr/>
        </p:nvSpPr>
        <p:spPr>
          <a:xfrm>
            <a:off x="2375756" y="2466152"/>
            <a:ext cx="1620180" cy="600164"/>
          </a:xfrm>
          <a:prstGeom prst="rect">
            <a:avLst/>
          </a:prstGeom>
          <a:noFill/>
        </p:spPr>
        <p:txBody>
          <a:bodyPr wrap="square" rtlCol="0">
            <a:spAutoFit/>
          </a:bodyPr>
          <a:lstStyle/>
          <a:p>
            <a:r>
              <a:rPr lang="en-US" sz="1100" i="1" dirty="0" smtClean="0"/>
              <a:t>TWT or RAW slot start time per STA already known at AP</a:t>
            </a:r>
            <a:endParaRPr lang="en-US" sz="1100" i="1" dirty="0"/>
          </a:p>
        </p:txBody>
      </p:sp>
      <p:sp>
        <p:nvSpPr>
          <p:cNvPr id="36" name="TextBox 35"/>
          <p:cNvSpPr txBox="1"/>
          <p:nvPr/>
        </p:nvSpPr>
        <p:spPr>
          <a:xfrm>
            <a:off x="4283968" y="2381513"/>
            <a:ext cx="1903456" cy="769441"/>
          </a:xfrm>
          <a:prstGeom prst="rect">
            <a:avLst/>
          </a:prstGeom>
          <a:noFill/>
        </p:spPr>
        <p:txBody>
          <a:bodyPr wrap="square" rtlCol="0">
            <a:spAutoFit/>
          </a:bodyPr>
          <a:lstStyle/>
          <a:p>
            <a:r>
              <a:rPr lang="en-US" sz="1100" i="1" dirty="0" smtClean="0"/>
              <a:t>AP can make sure that transmission will not exceed the TWT + Max Awake time</a:t>
            </a:r>
            <a:endParaRPr lang="en-US" sz="1100" i="1" dirty="0"/>
          </a:p>
        </p:txBody>
      </p:sp>
      <p:cxnSp>
        <p:nvCxnSpPr>
          <p:cNvPr id="37" name="Straight Arrow Connector 36"/>
          <p:cNvCxnSpPr/>
          <p:nvPr/>
        </p:nvCxnSpPr>
        <p:spPr bwMode="auto">
          <a:xfrm flipH="1">
            <a:off x="4427984" y="3226333"/>
            <a:ext cx="403484" cy="734022"/>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8" name="Straight Connector 7"/>
          <p:cNvCxnSpPr/>
          <p:nvPr/>
        </p:nvCxnSpPr>
        <p:spPr bwMode="auto">
          <a:xfrm>
            <a:off x="2212112" y="3226333"/>
            <a:ext cx="0" cy="1045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21" name="Straight Arrow Connector 20"/>
          <p:cNvCxnSpPr/>
          <p:nvPr/>
        </p:nvCxnSpPr>
        <p:spPr bwMode="auto">
          <a:xfrm flipV="1">
            <a:off x="539552" y="4067786"/>
            <a:ext cx="7776864" cy="582"/>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61" name="Straight Connector 60"/>
          <p:cNvCxnSpPr/>
          <p:nvPr/>
        </p:nvCxnSpPr>
        <p:spPr bwMode="auto">
          <a:xfrm>
            <a:off x="6732240" y="3329493"/>
            <a:ext cx="0" cy="104570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64" name="Straight Arrow Connector 63"/>
          <p:cNvCxnSpPr>
            <a:stCxn id="65" idx="1"/>
          </p:cNvCxnSpPr>
          <p:nvPr/>
        </p:nvCxnSpPr>
        <p:spPr bwMode="auto">
          <a:xfrm flipH="1" flipV="1">
            <a:off x="6732241" y="3226333"/>
            <a:ext cx="223336" cy="16970"/>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65" name="TextBox 64"/>
          <p:cNvSpPr txBox="1"/>
          <p:nvPr/>
        </p:nvSpPr>
        <p:spPr>
          <a:xfrm>
            <a:off x="6955577" y="2943221"/>
            <a:ext cx="1281517" cy="600164"/>
          </a:xfrm>
          <a:prstGeom prst="rect">
            <a:avLst/>
          </a:prstGeom>
          <a:noFill/>
        </p:spPr>
        <p:txBody>
          <a:bodyPr wrap="square" rtlCol="0">
            <a:spAutoFit/>
          </a:bodyPr>
          <a:lstStyle/>
          <a:p>
            <a:r>
              <a:rPr lang="en-US" sz="1100" i="1" dirty="0" smtClean="0"/>
              <a:t>Next TWT or RAW slot for this STA </a:t>
            </a:r>
            <a:endParaRPr lang="en-US" sz="1100" i="1" dirty="0"/>
          </a:p>
        </p:txBody>
      </p:sp>
      <p:cxnSp>
        <p:nvCxnSpPr>
          <p:cNvPr id="75" name="Straight Arrow Connector 74"/>
          <p:cNvCxnSpPr/>
          <p:nvPr/>
        </p:nvCxnSpPr>
        <p:spPr bwMode="auto">
          <a:xfrm>
            <a:off x="2195736" y="4329100"/>
            <a:ext cx="2952328"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79" name="TextBox 78"/>
          <p:cNvSpPr txBox="1"/>
          <p:nvPr/>
        </p:nvSpPr>
        <p:spPr>
          <a:xfrm>
            <a:off x="2644640" y="4268125"/>
            <a:ext cx="1603324" cy="261610"/>
          </a:xfrm>
          <a:prstGeom prst="rect">
            <a:avLst/>
          </a:prstGeom>
          <a:noFill/>
        </p:spPr>
        <p:txBody>
          <a:bodyPr wrap="none" rtlCol="0">
            <a:spAutoFit/>
          </a:bodyPr>
          <a:lstStyle/>
          <a:p>
            <a:r>
              <a:rPr lang="en-US" sz="1100" dirty="0" smtClean="0">
                <a:solidFill>
                  <a:srgbClr val="FF0000"/>
                </a:solidFill>
              </a:rPr>
              <a:t>MAX </a:t>
            </a:r>
            <a:r>
              <a:rPr lang="en-US" sz="1100" dirty="0">
                <a:solidFill>
                  <a:srgbClr val="FF0000"/>
                </a:solidFill>
              </a:rPr>
              <a:t>A</a:t>
            </a:r>
            <a:r>
              <a:rPr lang="en-US" sz="1100" dirty="0" smtClean="0">
                <a:solidFill>
                  <a:srgbClr val="FF0000"/>
                </a:solidFill>
              </a:rPr>
              <a:t>wake Duration  </a:t>
            </a:r>
            <a:endParaRPr lang="en-US" sz="1100" dirty="0">
              <a:solidFill>
                <a:srgbClr val="FF0000"/>
              </a:solidFill>
            </a:endParaRPr>
          </a:p>
        </p:txBody>
      </p:sp>
      <p:cxnSp>
        <p:nvCxnSpPr>
          <p:cNvPr id="80" name="Straight Arrow Connector 79"/>
          <p:cNvCxnSpPr/>
          <p:nvPr/>
        </p:nvCxnSpPr>
        <p:spPr bwMode="auto">
          <a:xfrm>
            <a:off x="5148064" y="4329100"/>
            <a:ext cx="158417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81" name="TextBox 80"/>
          <p:cNvSpPr txBox="1"/>
          <p:nvPr/>
        </p:nvSpPr>
        <p:spPr>
          <a:xfrm>
            <a:off x="5271965" y="4283514"/>
            <a:ext cx="1244251" cy="261610"/>
          </a:xfrm>
          <a:prstGeom prst="rect">
            <a:avLst/>
          </a:prstGeom>
          <a:noFill/>
        </p:spPr>
        <p:txBody>
          <a:bodyPr wrap="none" rtlCol="0">
            <a:spAutoFit/>
          </a:bodyPr>
          <a:lstStyle/>
          <a:p>
            <a:r>
              <a:rPr lang="en-US" sz="1100" dirty="0" smtClean="0">
                <a:solidFill>
                  <a:srgbClr val="FF0000"/>
                </a:solidFill>
              </a:rPr>
              <a:t>&gt; Recovery time</a:t>
            </a:r>
            <a:endParaRPr lang="en-US" sz="1100" dirty="0">
              <a:solidFill>
                <a:srgbClr val="FF0000"/>
              </a:solidFill>
            </a:endParaRPr>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300433619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Conclusions</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Sensor STAs likely will have to operate with small batteries</a:t>
            </a:r>
          </a:p>
          <a:p>
            <a:r>
              <a:rPr lang="en-US" sz="2000" dirty="0" smtClean="0">
                <a:latin typeface="+mn-lt"/>
              </a:rPr>
              <a:t>Limitations coming from battery/supply circuit design may imply that: </a:t>
            </a:r>
          </a:p>
          <a:p>
            <a:pPr lvl="1"/>
            <a:r>
              <a:rPr lang="en-US" sz="1800" dirty="0" smtClean="0">
                <a:latin typeface="+mn-lt"/>
              </a:rPr>
              <a:t>STA is not able to operate in Active mode (TX/RX) for more than </a:t>
            </a:r>
            <a:r>
              <a:rPr lang="en-US" sz="1800" dirty="0" err="1" smtClean="0">
                <a:latin typeface="+mn-lt"/>
              </a:rPr>
              <a:t>Xms</a:t>
            </a:r>
            <a:endParaRPr lang="en-US" sz="1800" dirty="0" smtClean="0">
              <a:latin typeface="+mn-lt"/>
            </a:endParaRPr>
          </a:p>
          <a:p>
            <a:pPr lvl="1"/>
            <a:r>
              <a:rPr lang="en-US" sz="1800" dirty="0" smtClean="0">
                <a:latin typeface="+mn-lt"/>
              </a:rPr>
              <a:t>STA may need a “recovery time” in between operations </a:t>
            </a:r>
          </a:p>
          <a:p>
            <a:r>
              <a:rPr lang="en-US" sz="2000" dirty="0" smtClean="0">
                <a:latin typeface="+mn-lt"/>
              </a:rPr>
              <a:t>Current specifications define PPDUs up to several milliseconds long (&gt;20ms); multiple frames can also be exchanged back to back</a:t>
            </a:r>
          </a:p>
          <a:p>
            <a:pPr lvl="1"/>
            <a:r>
              <a:rPr lang="en-US" sz="1800" dirty="0" smtClean="0">
                <a:latin typeface="+mn-lt"/>
              </a:rPr>
              <a:t>This is not compatible with the operation limitations mentioned above</a:t>
            </a:r>
          </a:p>
          <a:p>
            <a:r>
              <a:rPr lang="en-US" sz="2000" dirty="0" smtClean="0">
                <a:latin typeface="+mn-lt"/>
              </a:rPr>
              <a:t>We propose to define signaling to allow a receiver STA to indicate to a transmitter STA:</a:t>
            </a:r>
          </a:p>
          <a:p>
            <a:pPr lvl="1"/>
            <a:r>
              <a:rPr lang="en-US" sz="1800" dirty="0" smtClean="0">
                <a:latin typeface="+mn-lt"/>
              </a:rPr>
              <a:t>Max Awake Time</a:t>
            </a:r>
          </a:p>
          <a:p>
            <a:pPr lvl="1"/>
            <a:r>
              <a:rPr lang="en-US" sz="1800" dirty="0" smtClean="0">
                <a:latin typeface="+mn-lt"/>
              </a:rPr>
              <a:t>Recovery time</a:t>
            </a:r>
          </a:p>
          <a:p>
            <a:r>
              <a:rPr lang="en-US" sz="2000" dirty="0" smtClean="0">
                <a:latin typeface="+mn-lt"/>
              </a:rPr>
              <a:t>Transmitter STA should operate compatibly with the limitations of the receiver STA </a:t>
            </a:r>
          </a:p>
          <a:p>
            <a:pPr lvl="1"/>
            <a:endParaRPr lang="en-US" sz="1800" dirty="0" smtClean="0"/>
          </a:p>
          <a:p>
            <a:endParaRPr lang="en-US" sz="2000" dirty="0"/>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11</a:t>
            </a:fld>
            <a:endParaRPr lang="en-US" dirty="0"/>
          </a:p>
        </p:txBody>
      </p:sp>
      <p:sp>
        <p:nvSpPr>
          <p:cNvPr id="5" name="Footer Placeholder 4"/>
          <p:cNvSpPr>
            <a:spLocks noGrp="1"/>
          </p:cNvSpPr>
          <p:nvPr>
            <p:ph type="ftr" sz="quarter" idx="3"/>
          </p:nvPr>
        </p:nvSpPr>
        <p:spPr/>
        <p:txBody>
          <a:bodyPr/>
          <a:lstStyle/>
          <a:p>
            <a:r>
              <a:rPr lang="en-US" smtClean="0"/>
              <a:t>Simone Merlin, Qualcomm</a:t>
            </a:r>
            <a:endParaRPr lang="en-US" dirty="0"/>
          </a:p>
        </p:txBody>
      </p:sp>
    </p:spTree>
    <p:extLst>
      <p:ext uri="{BB962C8B-B14F-4D97-AF65-F5344CB8AC3E}">
        <p14:creationId xmlns:p14="http://schemas.microsoft.com/office/powerpoint/2010/main" val="80941357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a:t>
            </a:r>
            <a:endParaRPr lang="en-US" dirty="0">
              <a:latin typeface="+mn-lt"/>
            </a:endParaRPr>
          </a:p>
        </p:txBody>
      </p:sp>
      <p:sp>
        <p:nvSpPr>
          <p:cNvPr id="3" name="Content Placeholder 2"/>
          <p:cNvSpPr>
            <a:spLocks noGrp="1"/>
          </p:cNvSpPr>
          <p:nvPr>
            <p:ph idx="1"/>
          </p:nvPr>
        </p:nvSpPr>
        <p:spPr/>
        <p:txBody>
          <a:bodyPr/>
          <a:lstStyle/>
          <a:p>
            <a:r>
              <a:rPr lang="en-US" dirty="0" smtClean="0">
                <a:latin typeface="+mn-lt"/>
              </a:rPr>
              <a:t>Do you support the mechanism described in slide 7, first two bullets?</a:t>
            </a: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sz="1400" dirty="0" smtClean="0">
              <a:latin typeface="+mn-lt"/>
            </a:endParaRPr>
          </a:p>
          <a:p>
            <a:pPr lvl="1"/>
            <a:endParaRPr lang="en-US" sz="1400" dirty="0">
              <a:latin typeface="+mn-lt"/>
            </a:endParaRPr>
          </a:p>
          <a:p>
            <a:pPr lvl="1"/>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12</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46333900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Straw poll</a:t>
            </a:r>
            <a:endParaRPr lang="en-US" dirty="0">
              <a:latin typeface="+mn-lt"/>
            </a:endParaRPr>
          </a:p>
        </p:txBody>
      </p:sp>
      <p:sp>
        <p:nvSpPr>
          <p:cNvPr id="3" name="Content Placeholder 2"/>
          <p:cNvSpPr>
            <a:spLocks noGrp="1"/>
          </p:cNvSpPr>
          <p:nvPr>
            <p:ph idx="1"/>
          </p:nvPr>
        </p:nvSpPr>
        <p:spPr/>
        <p:txBody>
          <a:bodyPr/>
          <a:lstStyle/>
          <a:p>
            <a:r>
              <a:rPr lang="en-US" dirty="0" smtClean="0">
                <a:latin typeface="+mn-lt"/>
              </a:rPr>
              <a:t>Do you support the mechanism described in slide 8, first two bullets?</a:t>
            </a: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a:latin typeface="+mn-lt"/>
            </a:endParaRPr>
          </a:p>
          <a:p>
            <a:pPr marL="457200" lvl="1" indent="0">
              <a:buNone/>
            </a:pPr>
            <a:endParaRPr lang="en-US" dirty="0" smtClean="0">
              <a:latin typeface="+mn-lt"/>
            </a:endParaRPr>
          </a:p>
          <a:p>
            <a:pPr marL="457200" lvl="1" indent="0">
              <a:buNone/>
            </a:pPr>
            <a:endParaRPr lang="en-US" dirty="0" smtClean="0">
              <a:latin typeface="+mn-lt"/>
            </a:endParaRPr>
          </a:p>
          <a:p>
            <a:pPr marL="457200" lvl="1" indent="0">
              <a:buNone/>
            </a:pPr>
            <a:endParaRPr lang="en-US" sz="1400" dirty="0" smtClean="0">
              <a:latin typeface="+mn-lt"/>
            </a:endParaRPr>
          </a:p>
          <a:p>
            <a:pPr lvl="1"/>
            <a:endParaRPr lang="en-US" sz="1400" dirty="0" smtClean="0">
              <a:latin typeface="+mn-lt"/>
            </a:endParaRPr>
          </a:p>
          <a:p>
            <a:pPr lvl="1"/>
            <a:endParaRPr lang="en-US" sz="1400" dirty="0">
              <a:latin typeface="+mn-lt"/>
            </a:endParaRPr>
          </a:p>
          <a:p>
            <a:pPr lvl="1"/>
            <a:endParaRPr lang="en-US" sz="1400"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13</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7276688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Appendix</a:t>
            </a:r>
            <a:endParaRPr lang="en-US" dirty="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14</a:t>
            </a:fld>
            <a:endParaRPr lang="en-US" dirty="0"/>
          </a:p>
        </p:txBody>
      </p:sp>
      <p:sp>
        <p:nvSpPr>
          <p:cNvPr id="6" name="Footer Placeholder 5"/>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14617397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Related discussion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STA with these hardware limitation may prefer not to listen to beacons</a:t>
            </a:r>
          </a:p>
          <a:p>
            <a:pPr lvl="1"/>
            <a:r>
              <a:rPr lang="en-US" sz="1600" dirty="0" smtClean="0">
                <a:latin typeface="+mn-lt"/>
              </a:rPr>
              <a:t>(That is going to be a STA’s choice, we are not preventing any operation)</a:t>
            </a:r>
          </a:p>
          <a:p>
            <a:pPr lvl="1"/>
            <a:r>
              <a:rPr lang="en-US" sz="1600" dirty="0" smtClean="0">
                <a:latin typeface="+mn-lt"/>
              </a:rPr>
              <a:t>STA operating in non-TIM mode will poll AP for management updates (which may have to be delivered in fragments)</a:t>
            </a:r>
          </a:p>
          <a:p>
            <a:pPr lvl="1"/>
            <a:r>
              <a:rPr lang="en-US" sz="1600" dirty="0" smtClean="0">
                <a:latin typeface="+mn-lt"/>
              </a:rPr>
              <a:t>11ah accepted a mechanism that allows a STA to explicitly indicate which management info it wants</a:t>
            </a:r>
          </a:p>
          <a:p>
            <a:pPr lvl="1"/>
            <a:endParaRPr lang="en-US" sz="1600" dirty="0" smtClean="0">
              <a:latin typeface="+mn-lt"/>
            </a:endParaRPr>
          </a:p>
          <a:p>
            <a:r>
              <a:rPr lang="en-US" sz="1800" dirty="0">
                <a:latin typeface="+mn-lt"/>
              </a:rPr>
              <a:t>How are broadcast/multicast packets delivered, if they exceed the </a:t>
            </a:r>
            <a:r>
              <a:rPr lang="en-US" sz="1800" dirty="0" err="1" smtClean="0">
                <a:latin typeface="+mn-lt"/>
              </a:rPr>
              <a:t>MAX_Awake_Duration</a:t>
            </a:r>
            <a:r>
              <a:rPr lang="en-US" sz="1800" dirty="0" smtClean="0">
                <a:latin typeface="+mn-lt"/>
              </a:rPr>
              <a:t> </a:t>
            </a:r>
            <a:r>
              <a:rPr lang="en-US" sz="1800" dirty="0">
                <a:latin typeface="+mn-lt"/>
              </a:rPr>
              <a:t>limit?</a:t>
            </a:r>
          </a:p>
          <a:p>
            <a:pPr lvl="1"/>
            <a:r>
              <a:rPr lang="en-US" sz="1600" dirty="0" smtClean="0">
                <a:latin typeface="+mn-lt"/>
              </a:rPr>
              <a:t>STAs may decide to operate in non-TIM mode, in which case they are anyway are not listening to Beacon and Broadcast/Multicast sent after the beacon</a:t>
            </a:r>
          </a:p>
          <a:p>
            <a:pPr lvl="1"/>
            <a:r>
              <a:rPr lang="en-US" sz="1600" dirty="0" smtClean="0">
                <a:latin typeface="+mn-lt"/>
              </a:rPr>
              <a:t>DMS can be used for non-TIM STA and the </a:t>
            </a:r>
            <a:r>
              <a:rPr lang="en-US" sz="1600" dirty="0">
                <a:latin typeface="+mn-lt"/>
              </a:rPr>
              <a:t>resulting unicast packets </a:t>
            </a:r>
            <a:r>
              <a:rPr lang="en-US" sz="1600" dirty="0" smtClean="0">
                <a:latin typeface="+mn-lt"/>
              </a:rPr>
              <a:t>can be fragmented</a:t>
            </a:r>
          </a:p>
          <a:p>
            <a:pPr lvl="2"/>
            <a:r>
              <a:rPr lang="en-US" sz="1400" dirty="0" smtClean="0">
                <a:latin typeface="+mn-lt"/>
              </a:rPr>
              <a:t>DMS also allows to send </a:t>
            </a:r>
            <a:r>
              <a:rPr lang="en-US" sz="1400" dirty="0" err="1" smtClean="0">
                <a:latin typeface="+mn-lt"/>
              </a:rPr>
              <a:t>groupcast</a:t>
            </a:r>
            <a:r>
              <a:rPr lang="en-US" sz="1400" dirty="0" smtClean="0">
                <a:latin typeface="+mn-lt"/>
              </a:rPr>
              <a:t> data at high MCS</a:t>
            </a:r>
            <a:endParaRPr lang="en-US" sz="1400" dirty="0">
              <a:latin typeface="+mn-lt"/>
            </a:endParaRPr>
          </a:p>
          <a:p>
            <a:pPr lvl="2"/>
            <a:r>
              <a:rPr lang="en-US" sz="1400" dirty="0" smtClean="0">
                <a:latin typeface="+mn-lt"/>
              </a:rPr>
              <a:t>Along DMS, STA can indicate filtering of all unnecessary traffic </a:t>
            </a:r>
            <a:endParaRPr lang="en-US" sz="1400" dirty="0">
              <a:latin typeface="+mn-lt"/>
            </a:endParaRPr>
          </a:p>
          <a:p>
            <a:pPr lvl="1"/>
            <a:endParaRPr lang="en-US" sz="1600" dirty="0">
              <a:latin typeface="+mn-lt"/>
            </a:endParaRPr>
          </a:p>
          <a:p>
            <a:pPr lvl="1"/>
            <a:endParaRPr lang="en-US" sz="1600" dirty="0" smtClean="0">
              <a:latin typeface="+mn-lt"/>
            </a:endParaRPr>
          </a:p>
          <a:p>
            <a:pPr lvl="1"/>
            <a:endParaRPr lang="en-US" dirty="0" smtClean="0">
              <a:latin typeface="+mn-lt"/>
            </a:endParaRPr>
          </a:p>
        </p:txBody>
      </p:sp>
      <p:sp>
        <p:nvSpPr>
          <p:cNvPr id="4" name="Slide Number Placeholder 3"/>
          <p:cNvSpPr>
            <a:spLocks noGrp="1"/>
          </p:cNvSpPr>
          <p:nvPr>
            <p:ph type="sldNum" sz="quarter" idx="11"/>
          </p:nvPr>
        </p:nvSpPr>
        <p:spPr/>
        <p:txBody>
          <a:bodyPr/>
          <a:lstStyle/>
          <a:p>
            <a:pPr>
              <a:defRPr/>
            </a:pPr>
            <a:r>
              <a:rPr lang="en-US" smtClean="0"/>
              <a:t>Slide </a:t>
            </a:r>
            <a:fld id="{E132E8F0-0953-4589-931F-0CF931D74C39}" type="slidenum">
              <a:rPr lang="en-US" smtClean="0"/>
              <a:pPr>
                <a:defRPr/>
              </a:pPr>
              <a:t>15</a:t>
            </a:fld>
            <a:endParaRPr lang="en-US" dirty="0"/>
          </a:p>
        </p:txBody>
      </p:sp>
      <p:sp>
        <p:nvSpPr>
          <p:cNvPr id="5" name="Footer Placeholder 4"/>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9901033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BC6D8EBD-BD29-49CB-967A-EC7ACA1304B8}" type="slidenum">
              <a:rPr lang="en-US" smtClean="0"/>
              <a:pPr/>
              <a:t>2</a:t>
            </a:fld>
            <a:endParaRPr lang="en-US" smtClean="0"/>
          </a:p>
        </p:txBody>
      </p:sp>
      <p:sp>
        <p:nvSpPr>
          <p:cNvPr id="15364" name="Footer Placeholder 3"/>
          <p:cNvSpPr>
            <a:spLocks noGrp="1"/>
          </p:cNvSpPr>
          <p:nvPr>
            <p:ph type="ftr" sz="quarter" idx="3"/>
          </p:nvPr>
        </p:nvSpPr>
        <p:spPr>
          <a:xfrm>
            <a:off x="7431088" y="6475413"/>
            <a:ext cx="11128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dirty="0" smtClean="0"/>
              <a:t>Simone Merlin, Qualcomm</a:t>
            </a:r>
            <a:endParaRPr lang="en-US" dirty="0"/>
          </a:p>
        </p:txBody>
      </p:sp>
      <p:graphicFrame>
        <p:nvGraphicFramePr>
          <p:cNvPr id="2" name="Object 1"/>
          <p:cNvGraphicFramePr>
            <a:graphicFrameLocks noChangeAspect="1"/>
          </p:cNvGraphicFramePr>
          <p:nvPr>
            <p:extLst>
              <p:ext uri="{D42A27DB-BD31-4B8C-83A1-F6EECF244321}">
                <p14:modId xmlns:p14="http://schemas.microsoft.com/office/powerpoint/2010/main" val="2614860949"/>
              </p:ext>
            </p:extLst>
          </p:nvPr>
        </p:nvGraphicFramePr>
        <p:xfrm>
          <a:off x="1259632" y="1628800"/>
          <a:ext cx="6840538" cy="3556000"/>
        </p:xfrm>
        <a:graphic>
          <a:graphicData uri="http://schemas.openxmlformats.org/presentationml/2006/ole">
            <mc:AlternateContent xmlns:mc="http://schemas.openxmlformats.org/markup-compatibility/2006">
              <mc:Choice xmlns:v="urn:schemas-microsoft-com:vml" Requires="v">
                <p:oleObj spid="_x0000_s6160" name="Template" r:id="rId4" imgW="8953500" imgH="4572000" progId="Word.TemplateMacroEnabled.12">
                  <p:embed/>
                </p:oleObj>
              </mc:Choice>
              <mc:Fallback>
                <p:oleObj name="Template" r:id="rId4" imgW="8953500" imgH="4572000" progId="Word.TemplateMacroEnabled.12">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59632" y="1628800"/>
                        <a:ext cx="6840538" cy="355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321592260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Slide Number Placeholder 4"/>
          <p:cNvSpPr>
            <a:spLocks noGrp="1"/>
          </p:cNvSpPr>
          <p:nvPr>
            <p:ph type="sldNum" sz="quarter" idx="11"/>
          </p:nvPr>
        </p:nvSpPr>
        <p:spPr>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Slide </a:t>
            </a:r>
            <a:fld id="{756C4378-CC44-4374-A503-D031F1E00FF5}" type="slidenum">
              <a:rPr lang="en-US" smtClean="0"/>
              <a:pPr/>
              <a:t>3</a:t>
            </a:fld>
            <a:endParaRPr lang="en-US" smtClean="0"/>
          </a:p>
        </p:txBody>
      </p:sp>
      <p:sp>
        <p:nvSpPr>
          <p:cNvPr id="16388" name="Footer Placeholder 5"/>
          <p:cNvSpPr>
            <a:spLocks noGrp="1"/>
          </p:cNvSpPr>
          <p:nvPr>
            <p:ph type="ftr" sz="quarter" idx="3"/>
          </p:nvPr>
        </p:nvSpPr>
        <p:spPr>
          <a:xfrm>
            <a:off x="7456488" y="6475413"/>
            <a:ext cx="1087437" cy="184150"/>
          </a:xfrm>
          <a:prstGeom prst="rect">
            <a:avLst/>
          </a:prstGeom>
          <a:noFill/>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smtClean="0"/>
              <a:t>Simone Merlin, Qualcomm</a:t>
            </a:r>
            <a:endParaRPr lang="en-US" dirty="0"/>
          </a:p>
        </p:txBody>
      </p:sp>
      <p:graphicFrame>
        <p:nvGraphicFramePr>
          <p:cNvPr id="16389" name="Object 2"/>
          <p:cNvGraphicFramePr>
            <a:graphicFrameLocks noChangeAspect="1"/>
          </p:cNvGraphicFramePr>
          <p:nvPr>
            <p:extLst>
              <p:ext uri="{D42A27DB-BD31-4B8C-83A1-F6EECF244321}">
                <p14:modId xmlns:p14="http://schemas.microsoft.com/office/powerpoint/2010/main" val="2039476304"/>
              </p:ext>
            </p:extLst>
          </p:nvPr>
        </p:nvGraphicFramePr>
        <p:xfrm>
          <a:off x="1306513" y="998538"/>
          <a:ext cx="6427787" cy="5505450"/>
        </p:xfrm>
        <a:graphic>
          <a:graphicData uri="http://schemas.openxmlformats.org/presentationml/2006/ole">
            <mc:AlternateContent xmlns:mc="http://schemas.openxmlformats.org/markup-compatibility/2006">
              <mc:Choice xmlns:v="urn:schemas-microsoft-com:vml" Requires="v">
                <p:oleObj spid="_x0000_s7182" name="Macro-Enabled Template" r:id="rId3" imgW="8513727" imgH="7289880" progId="Word.DocumentMacroEnabled.12">
                  <p:embed/>
                </p:oleObj>
              </mc:Choice>
              <mc:Fallback>
                <p:oleObj name="Macro-Enabled Template" r:id="rId3" imgW="8513727" imgH="7289880" progId="Word.DocumentMacroEnabled.12">
                  <p:embed/>
                  <p:pic>
                    <p:nvPicPr>
                      <p:cNvPr id="0" name=""/>
                      <p:cNvPicPr>
                        <a:picLocks noChangeAspect="1" noChangeArrowheads="1"/>
                      </p:cNvPicPr>
                      <p:nvPr/>
                    </p:nvPicPr>
                    <p:blipFill>
                      <a:blip r:embed="rId4"/>
                      <a:srcRect/>
                      <a:stretch>
                        <a:fillRect/>
                      </a:stretch>
                    </p:blipFill>
                    <p:spPr bwMode="auto">
                      <a:xfrm>
                        <a:off x="1306513" y="998538"/>
                        <a:ext cx="6427787" cy="550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23282753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Introduction</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Packet transmission (PPDU) in 802.11 can span several milliseconds</a:t>
            </a:r>
          </a:p>
          <a:p>
            <a:pPr lvl="1"/>
            <a:r>
              <a:rPr lang="en-US" sz="1800" dirty="0" smtClean="0">
                <a:latin typeface="+mn-lt"/>
              </a:rPr>
              <a:t>802.11ah is going to allow &gt;20ms PPDUs</a:t>
            </a:r>
          </a:p>
          <a:p>
            <a:pPr lvl="1"/>
            <a:r>
              <a:rPr lang="en-US" sz="1800" dirty="0" smtClean="0">
                <a:latin typeface="+mn-lt"/>
              </a:rPr>
              <a:t>Multiple packets can be sent back to back</a:t>
            </a:r>
            <a:endParaRPr lang="en-US" sz="2000" dirty="0" smtClean="0">
              <a:latin typeface="+mn-lt"/>
            </a:endParaRPr>
          </a:p>
          <a:p>
            <a:r>
              <a:rPr lang="en-US" sz="2000" dirty="0" smtClean="0">
                <a:latin typeface="+mn-lt"/>
              </a:rPr>
              <a:t>Some simple devices operated by small batteries may have issues in:</a:t>
            </a:r>
          </a:p>
          <a:p>
            <a:pPr lvl="1"/>
            <a:r>
              <a:rPr lang="en-US" sz="1600" dirty="0" smtClean="0">
                <a:latin typeface="+mn-lt"/>
              </a:rPr>
              <a:t>sustaining continuous TX/RX (Active) operation longer than </a:t>
            </a:r>
            <a:r>
              <a:rPr lang="en-US" sz="1600" dirty="0" err="1" smtClean="0">
                <a:latin typeface="+mn-lt"/>
              </a:rPr>
              <a:t>Xms</a:t>
            </a:r>
            <a:endParaRPr lang="en-US" sz="1600" dirty="0">
              <a:latin typeface="+mn-lt"/>
            </a:endParaRPr>
          </a:p>
          <a:p>
            <a:pPr lvl="1"/>
            <a:r>
              <a:rPr lang="en-US" sz="1600" dirty="0">
                <a:latin typeface="+mn-lt"/>
              </a:rPr>
              <a:t>performing </a:t>
            </a:r>
            <a:r>
              <a:rPr lang="en-US" sz="1600" dirty="0" smtClean="0">
                <a:latin typeface="+mn-lt"/>
              </a:rPr>
              <a:t>TX/RX </a:t>
            </a:r>
            <a:r>
              <a:rPr lang="en-US" sz="1600" dirty="0">
                <a:latin typeface="+mn-lt"/>
              </a:rPr>
              <a:t>operation shorter than  </a:t>
            </a:r>
            <a:r>
              <a:rPr lang="en-US" sz="1600" dirty="0" err="1" smtClean="0">
                <a:latin typeface="+mn-lt"/>
              </a:rPr>
              <a:t>Xms</a:t>
            </a:r>
            <a:r>
              <a:rPr lang="en-US" sz="1600" dirty="0" smtClean="0">
                <a:latin typeface="+mn-lt"/>
              </a:rPr>
              <a:t>, </a:t>
            </a:r>
            <a:r>
              <a:rPr lang="en-US" sz="1600" dirty="0">
                <a:latin typeface="+mn-lt"/>
              </a:rPr>
              <a:t>but spaced in time less than </a:t>
            </a:r>
            <a:r>
              <a:rPr lang="en-US" sz="1600" dirty="0" err="1">
                <a:latin typeface="+mn-lt"/>
              </a:rPr>
              <a:t>Yms</a:t>
            </a:r>
            <a:endParaRPr lang="en-US" sz="1600" dirty="0">
              <a:latin typeface="+mn-lt"/>
            </a:endParaRPr>
          </a:p>
          <a:p>
            <a:pPr lvl="1"/>
            <a:r>
              <a:rPr lang="en-US" sz="1600" dirty="0" smtClean="0">
                <a:latin typeface="+mn-lt"/>
              </a:rPr>
              <a:t>‘X’ and ‘Y’ may depend on  battery features or supply circuit design</a:t>
            </a:r>
            <a:endParaRPr lang="en-US" dirty="0" smtClean="0">
              <a:latin typeface="+mn-lt"/>
            </a:endParaRPr>
          </a:p>
          <a:p>
            <a:pPr marL="0" indent="0">
              <a:buNone/>
            </a:pPr>
            <a:endParaRPr lang="en-US" sz="2000" dirty="0" smtClean="0">
              <a:latin typeface="+mn-lt"/>
            </a:endParaRPr>
          </a:p>
          <a:p>
            <a:r>
              <a:rPr lang="en-US" sz="2000" dirty="0" smtClean="0">
                <a:latin typeface="+mn-lt"/>
              </a:rPr>
              <a:t>This presentation proposes signaling for a STA to indicate</a:t>
            </a:r>
          </a:p>
          <a:p>
            <a:pPr lvl="1"/>
            <a:r>
              <a:rPr lang="en-US" sz="1800" dirty="0" smtClean="0">
                <a:latin typeface="+mn-lt"/>
              </a:rPr>
              <a:t>Max continuous awake time</a:t>
            </a:r>
          </a:p>
          <a:p>
            <a:pPr lvl="1"/>
            <a:r>
              <a:rPr lang="en-US" sz="1800" dirty="0" smtClean="0">
                <a:latin typeface="+mn-lt"/>
              </a:rPr>
              <a:t>Recovery time</a:t>
            </a:r>
          </a:p>
        </p:txBody>
      </p:sp>
      <p:sp>
        <p:nvSpPr>
          <p:cNvPr id="4" name="Slide Number Placeholder 3"/>
          <p:cNvSpPr>
            <a:spLocks noGrp="1"/>
          </p:cNvSpPr>
          <p:nvPr>
            <p:ph type="sldNum" sz="quarter" idx="11"/>
          </p:nvPr>
        </p:nvSpPr>
        <p:spPr>
          <a:xfrm>
            <a:off x="4326111" y="6475413"/>
            <a:ext cx="432811" cy="184666"/>
          </a:xfrm>
        </p:spPr>
        <p:txBody>
          <a:bodyPr/>
          <a:lstStyle/>
          <a:p>
            <a:pPr>
              <a:defRPr/>
            </a:pPr>
            <a:r>
              <a:rPr lang="en-US" sz="1200" dirty="0">
                <a:latin typeface="Times New Roman" pitchFamily="18" charset="0"/>
              </a:rPr>
              <a:t>Slide </a:t>
            </a:r>
            <a:fld id="{E132E8F0-0953-4589-931F-0CF931D74C39}" type="slidenum">
              <a:rPr lang="en-US" sz="1200">
                <a:latin typeface="Times New Roman" pitchFamily="18" charset="0"/>
              </a:rPr>
              <a:pPr>
                <a:defRPr/>
              </a:pPr>
              <a:t>4</a:t>
            </a:fld>
            <a:endParaRPr lang="en-US" sz="1200" dirty="0">
              <a:latin typeface="Times New Roman" pitchFamily="18" charset="0"/>
            </a:endParaRPr>
          </a:p>
        </p:txBody>
      </p:sp>
      <p:sp>
        <p:nvSpPr>
          <p:cNvPr id="5" name="Footer Placeholder 4"/>
          <p:cNvSpPr>
            <a:spLocks noGrp="1"/>
          </p:cNvSpPr>
          <p:nvPr>
            <p:ph type="ftr" sz="quarter" idx="3"/>
          </p:nvPr>
        </p:nvSpPr>
        <p:spPr>
          <a:xfrm>
            <a:off x="6994029" y="6477000"/>
            <a:ext cx="1692771" cy="184666"/>
          </a:xfrm>
        </p:spPr>
        <p:txBody>
          <a:bodyPr/>
          <a:lstStyle/>
          <a:p>
            <a:pPr>
              <a:defRPr/>
            </a:pPr>
            <a:r>
              <a:rPr lang="en-US" sz="1200" dirty="0">
                <a:latin typeface="Times New Roman" pitchFamily="18" charset="0"/>
              </a:rPr>
              <a:t>Simone Merlin, Qualcomm</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p:cNvSpPr>
            <a:spLocks noGrp="1"/>
          </p:cNvSpPr>
          <p:nvPr>
            <p:ph type="title"/>
          </p:nvPr>
        </p:nvSpPr>
        <p:spPr/>
        <p:txBody>
          <a:bodyPr/>
          <a:lstStyle/>
          <a:p>
            <a:r>
              <a:rPr lang="en-US" dirty="0" smtClean="0">
                <a:latin typeface="+mn-lt"/>
              </a:rPr>
              <a:t>Background - I</a:t>
            </a:r>
            <a:endParaRPr lang="en-US" dirty="0">
              <a:latin typeface="+mn-lt"/>
            </a:endParaRPr>
          </a:p>
        </p:txBody>
      </p:sp>
      <p:sp>
        <p:nvSpPr>
          <p:cNvPr id="5125" name="Rectangle 5"/>
          <p:cNvSpPr>
            <a:spLocks noGrp="1" noChangeArrowheads="1"/>
          </p:cNvSpPr>
          <p:nvPr>
            <p:ph idx="1"/>
          </p:nvPr>
        </p:nvSpPr>
        <p:spPr>
          <a:xfrm>
            <a:off x="381000" y="1936812"/>
            <a:ext cx="6063208" cy="2536304"/>
          </a:xfrm>
        </p:spPr>
        <p:txBody>
          <a:bodyPr/>
          <a:lstStyle/>
          <a:p>
            <a:r>
              <a:rPr lang="en-US" sz="1800" dirty="0" smtClean="0">
                <a:latin typeface="+mn-lt"/>
              </a:rPr>
              <a:t>Typical battery power supply system as in picture</a:t>
            </a:r>
          </a:p>
          <a:p>
            <a:r>
              <a:rPr lang="en-US" sz="1800" dirty="0" smtClean="0">
                <a:latin typeface="+mn-lt"/>
              </a:rPr>
              <a:t>Reducing </a:t>
            </a:r>
            <a:r>
              <a:rPr lang="en-US" sz="1800" dirty="0">
                <a:latin typeface="+mn-lt"/>
              </a:rPr>
              <a:t>peak current </a:t>
            </a:r>
            <a:r>
              <a:rPr lang="en-US" sz="1800" dirty="0" smtClean="0">
                <a:latin typeface="+mn-lt"/>
              </a:rPr>
              <a:t>at the battery increases </a:t>
            </a:r>
            <a:r>
              <a:rPr lang="en-US" sz="1800" dirty="0">
                <a:latin typeface="+mn-lt"/>
              </a:rPr>
              <a:t>battery life by enabling higher utilization of the energy in the battery</a:t>
            </a:r>
            <a:r>
              <a:rPr lang="en-US" sz="1800" dirty="0" smtClean="0">
                <a:latin typeface="+mn-lt"/>
              </a:rPr>
              <a:t>.</a:t>
            </a:r>
          </a:p>
          <a:p>
            <a:r>
              <a:rPr lang="en-US" sz="1800" dirty="0" smtClean="0">
                <a:latin typeface="+mn-lt"/>
              </a:rPr>
              <a:t>Board level bypass capacitance can be used to source high currents, but  limited to short bursts</a:t>
            </a:r>
          </a:p>
          <a:p>
            <a:pPr lvl="1"/>
            <a:r>
              <a:rPr lang="en-US" sz="1400" u="sng" dirty="0" smtClean="0">
                <a:latin typeface="+mn-lt"/>
              </a:rPr>
              <a:t>Need to limit the duration of RX or TX event</a:t>
            </a:r>
          </a:p>
          <a:p>
            <a:r>
              <a:rPr lang="en-US" sz="1800" dirty="0" smtClean="0">
                <a:latin typeface="+mn-lt"/>
              </a:rPr>
              <a:t>We must wait for the capacitor to recharge between bursts</a:t>
            </a:r>
          </a:p>
          <a:p>
            <a:pPr lvl="1"/>
            <a:r>
              <a:rPr lang="en-US" sz="1400" u="sng" dirty="0" smtClean="0">
                <a:latin typeface="+mn-lt"/>
              </a:rPr>
              <a:t>Need to lower bound the time between consecutive TX/RX events</a:t>
            </a:r>
          </a:p>
          <a:p>
            <a:r>
              <a:rPr lang="en-US" sz="1800" dirty="0" smtClean="0">
                <a:latin typeface="+mn-lt"/>
              </a:rPr>
              <a:t>Burst and recharge periods varies with capacitor size and with battery quality and freshness</a:t>
            </a:r>
          </a:p>
          <a:p>
            <a:pPr lvl="1"/>
            <a:r>
              <a:rPr lang="en-US" sz="1400" dirty="0" smtClean="0">
                <a:latin typeface="+mn-lt"/>
              </a:rPr>
              <a:t>Each STA may have different requirements</a:t>
            </a:r>
            <a:endParaRPr lang="en-US" sz="1800" dirty="0">
              <a:latin typeface="+mn-lt"/>
            </a:endParaRPr>
          </a:p>
          <a:p>
            <a:pPr lvl="1"/>
            <a:endParaRPr lang="en-US" sz="1400" dirty="0" smtClean="0">
              <a:latin typeface="+mn-lt"/>
            </a:endParaRPr>
          </a:p>
          <a:p>
            <a:endParaRPr lang="en-US" sz="1800" dirty="0" smtClean="0">
              <a:latin typeface="+mn-lt"/>
            </a:endParaRPr>
          </a:p>
          <a:p>
            <a:endParaRPr lang="en-US" sz="2000" dirty="0" smtClean="0">
              <a:latin typeface="+mn-lt"/>
            </a:endParaRPr>
          </a:p>
        </p:txBody>
      </p:sp>
      <p:sp>
        <p:nvSpPr>
          <p:cNvPr id="6" name="Slide Number Placeholder 3"/>
          <p:cNvSpPr>
            <a:spLocks noGrp="1"/>
          </p:cNvSpPr>
          <p:nvPr>
            <p:ph type="sldNum" sz="quarter" idx="11"/>
          </p:nvPr>
        </p:nvSpPr>
        <p:spPr/>
        <p:txBody>
          <a:bodyPr/>
          <a:lstStyle/>
          <a:p>
            <a:pPr>
              <a:defRPr/>
            </a:pPr>
            <a:r>
              <a:rPr lang="en-US" dirty="0" smtClean="0"/>
              <a:t>Slide </a:t>
            </a:r>
            <a:fld id="{E132E8F0-0953-4589-931F-0CF931D74C39}" type="slidenum">
              <a:rPr lang="en-US" smtClean="0"/>
              <a:pPr>
                <a:defRPr/>
              </a:pPr>
              <a:t>5</a:t>
            </a:fld>
            <a:endParaRPr lang="en-US" dirty="0"/>
          </a:p>
        </p:txBody>
      </p:sp>
      <p:graphicFrame>
        <p:nvGraphicFramePr>
          <p:cNvPr id="10" name="Object 9"/>
          <p:cNvGraphicFramePr>
            <a:graphicFrameLocks noGrp="1" noChangeAspect="1"/>
          </p:cNvGraphicFramePr>
          <p:nvPr>
            <p:extLst>
              <p:ext uri="{D42A27DB-BD31-4B8C-83A1-F6EECF244321}">
                <p14:modId xmlns:p14="http://schemas.microsoft.com/office/powerpoint/2010/main" val="3184059313"/>
              </p:ext>
            </p:extLst>
          </p:nvPr>
        </p:nvGraphicFramePr>
        <p:xfrm>
          <a:off x="6360461" y="2960948"/>
          <a:ext cx="2783539" cy="1908212"/>
        </p:xfrm>
        <a:graphic>
          <a:graphicData uri="http://schemas.openxmlformats.org/presentationml/2006/ole">
            <mc:AlternateContent xmlns:mc="http://schemas.openxmlformats.org/markup-compatibility/2006">
              <mc:Choice xmlns:v="urn:schemas-microsoft-com:vml" Requires="v">
                <p:oleObj spid="_x0000_s8206" name="Visio" r:id="rId3" imgW="3737172" imgH="2588622" progId="Visio.Drawing.11">
                  <p:embed/>
                </p:oleObj>
              </mc:Choice>
              <mc:Fallback>
                <p:oleObj name="Visio" r:id="rId3" imgW="3737172" imgH="2588622" progId="Visio.Drawing.11">
                  <p:embed/>
                  <p:pic>
                    <p:nvPicPr>
                      <p:cNvPr id="0" name=""/>
                      <p:cNvPicPr>
                        <a:picLocks noGrp="1" noChangeAspect="1" noChangeArrowheads="1"/>
                      </p:cNvPicPr>
                      <p:nvPr/>
                    </p:nvPicPr>
                    <p:blipFill>
                      <a:blip r:embed="rId4"/>
                      <a:srcRect/>
                      <a:stretch>
                        <a:fillRect/>
                      </a:stretch>
                    </p:blipFill>
                    <p:spPr bwMode="auto">
                      <a:xfrm>
                        <a:off x="6360461" y="2960948"/>
                        <a:ext cx="2783539" cy="1908212"/>
                      </a:xfrm>
                      <a:prstGeom prst="rect">
                        <a:avLst/>
                      </a:prstGeom>
                      <a:noFill/>
                      <a:ln>
                        <a:noFill/>
                      </a:ln>
                    </p:spPr>
                  </p:pic>
                </p:oleObj>
              </mc:Fallback>
            </mc:AlternateContent>
          </a:graphicData>
        </a:graphic>
      </p:graphicFrame>
      <p:sp>
        <p:nvSpPr>
          <p:cNvPr id="2" name="Footer Placeholder 1"/>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66020951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Background - II</a:t>
            </a:r>
            <a:endParaRPr lang="en-US" dirty="0">
              <a:latin typeface="+mn-lt"/>
            </a:endParaRPr>
          </a:p>
        </p:txBody>
      </p:sp>
      <p:sp>
        <p:nvSpPr>
          <p:cNvPr id="3" name="Content Placeholder 2"/>
          <p:cNvSpPr>
            <a:spLocks noGrp="1"/>
          </p:cNvSpPr>
          <p:nvPr>
            <p:ph idx="1"/>
          </p:nvPr>
        </p:nvSpPr>
        <p:spPr/>
        <p:txBody>
          <a:bodyPr/>
          <a:lstStyle/>
          <a:p>
            <a:r>
              <a:rPr lang="en-US" sz="2000" dirty="0" smtClean="0">
                <a:latin typeface="+mn-lt"/>
              </a:rPr>
              <a:t>Operation with small batteries is affected by current drain amplitude and pattern in time</a:t>
            </a:r>
          </a:p>
          <a:p>
            <a:pPr lvl="1"/>
            <a:r>
              <a:rPr lang="en-US" sz="1800" dirty="0" smtClean="0">
                <a:latin typeface="+mn-lt"/>
              </a:rPr>
              <a:t>Long active time negatively effect battery life or </a:t>
            </a:r>
            <a:r>
              <a:rPr lang="en-US" sz="1800" dirty="0" smtClean="0">
                <a:latin typeface="+mn-lt"/>
              </a:rPr>
              <a:t>require more capable </a:t>
            </a:r>
            <a:r>
              <a:rPr lang="en-US" sz="1800" dirty="0" smtClean="0">
                <a:latin typeface="+mn-lt"/>
              </a:rPr>
              <a:t>batteries/additional capacitor</a:t>
            </a:r>
          </a:p>
          <a:p>
            <a:pPr lvl="1"/>
            <a:r>
              <a:rPr lang="en-US" sz="1800" dirty="0" smtClean="0">
                <a:latin typeface="+mn-lt"/>
              </a:rPr>
              <a:t>After an active period, supply systems requires some time to recover</a:t>
            </a:r>
          </a:p>
          <a:p>
            <a:endParaRPr lang="en-US" sz="2000" dirty="0" smtClean="0">
              <a:latin typeface="+mn-lt"/>
            </a:endParaRPr>
          </a:p>
          <a:p>
            <a:r>
              <a:rPr lang="en-US" sz="2000" dirty="0" smtClean="0">
                <a:latin typeface="+mn-lt"/>
              </a:rPr>
              <a:t>To enable reliable operation with small batteries, from the standard point of view we need the following tools:</a:t>
            </a:r>
          </a:p>
          <a:p>
            <a:pPr lvl="1"/>
            <a:r>
              <a:rPr lang="en-US" sz="1800" dirty="0" smtClean="0">
                <a:latin typeface="+mn-lt"/>
              </a:rPr>
              <a:t>STA decides the maximum duration of an active period/RX</a:t>
            </a:r>
          </a:p>
          <a:p>
            <a:pPr lvl="1"/>
            <a:r>
              <a:rPr lang="en-US" sz="1800" dirty="0" smtClean="0">
                <a:latin typeface="+mn-lt"/>
              </a:rPr>
              <a:t>STA is enabled to have some time for recovery </a:t>
            </a:r>
            <a:endParaRPr lang="en-US" sz="1800" dirty="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6</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152843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MAX Awake Duration Indication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A receiver STA indicates to a transmitter STAs the maximum continuous duration of time it can be in awake state</a:t>
            </a:r>
          </a:p>
          <a:p>
            <a:pPr lvl="1"/>
            <a:r>
              <a:rPr lang="en-US" sz="1600" dirty="0" smtClean="0">
                <a:latin typeface="+mn-lt"/>
              </a:rPr>
              <a:t>Let’s call this time the </a:t>
            </a:r>
            <a:r>
              <a:rPr lang="en-US" sz="1600" dirty="0" err="1" smtClean="0">
                <a:latin typeface="+mn-lt"/>
              </a:rPr>
              <a:t>MAX_awake_duration</a:t>
            </a:r>
            <a:endParaRPr lang="en-US" sz="1600" dirty="0" smtClean="0">
              <a:latin typeface="+mn-lt"/>
            </a:endParaRPr>
          </a:p>
          <a:p>
            <a:pPr lvl="1"/>
            <a:r>
              <a:rPr lang="en-US" sz="1600" dirty="0" smtClean="0">
                <a:latin typeface="+mn-lt"/>
              </a:rPr>
              <a:t>STA communicates the limitation to the AP or to the peer TDLS STA in e.g. the Capabilities element that is included in Probe request, (Re) Association request, TBD.</a:t>
            </a:r>
          </a:p>
          <a:p>
            <a:pPr lvl="2"/>
            <a:r>
              <a:rPr lang="en-US" sz="1400" dirty="0" smtClean="0">
                <a:latin typeface="+mn-lt"/>
              </a:rPr>
              <a:t>A fixed value; not many reasons to have this dynamically changed during operation</a:t>
            </a:r>
          </a:p>
          <a:p>
            <a:r>
              <a:rPr lang="en-US" sz="1800" dirty="0" smtClean="0">
                <a:latin typeface="+mn-lt"/>
              </a:rPr>
              <a:t>A transmitter STA receiving this indication shall plan for frames exchanges compatible with the receiver STA’s limitation</a:t>
            </a:r>
          </a:p>
          <a:p>
            <a:pPr lvl="1"/>
            <a:r>
              <a:rPr lang="en-US" sz="1600" dirty="0" smtClean="0">
                <a:latin typeface="+mn-lt"/>
              </a:rPr>
              <a:t>U-APSD: similar to existing U-APSD coexistence</a:t>
            </a:r>
          </a:p>
          <a:p>
            <a:pPr lvl="1"/>
            <a:r>
              <a:rPr lang="en-US" sz="1600" dirty="0" smtClean="0">
                <a:latin typeface="+mn-lt"/>
              </a:rPr>
              <a:t>TWT: indicate a max awake time</a:t>
            </a:r>
          </a:p>
          <a:p>
            <a:pPr lvl="1"/>
            <a:r>
              <a:rPr lang="en-US" sz="1600" dirty="0" smtClean="0">
                <a:latin typeface="+mn-lt"/>
              </a:rPr>
              <a:t>RAW: indicate a max awake time from star of the slot, or max slot size</a:t>
            </a:r>
          </a:p>
          <a:p>
            <a:pPr lvl="1"/>
            <a:r>
              <a:rPr lang="en-US" sz="1600" dirty="0" smtClean="0">
                <a:latin typeface="+mn-lt"/>
              </a:rPr>
              <a:t>When the transmitter can not complete a frames exchanges within MAX Awake duration, a new back-off procedure is invoked after stopping the current transmission. </a:t>
            </a:r>
          </a:p>
          <a:p>
            <a:endParaRPr lang="en-US" sz="1800" dirty="0" smtClean="0">
              <a:latin typeface="+mn-lt"/>
            </a:endParaRPr>
          </a:p>
          <a:p>
            <a:r>
              <a:rPr lang="en-US" sz="1800" dirty="0" smtClean="0">
                <a:latin typeface="+mn-lt"/>
              </a:rPr>
              <a:t>Details of the signaling are TBD</a:t>
            </a:r>
          </a:p>
          <a:p>
            <a:pPr lvl="2"/>
            <a:endParaRPr lang="en-US" sz="1400" dirty="0" smtClean="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7</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Recovery Time Indication</a:t>
            </a:r>
            <a:endParaRPr lang="en-US" dirty="0">
              <a:latin typeface="+mn-lt"/>
            </a:endParaRPr>
          </a:p>
        </p:txBody>
      </p:sp>
      <p:sp>
        <p:nvSpPr>
          <p:cNvPr id="3" name="Content Placeholder 2"/>
          <p:cNvSpPr>
            <a:spLocks noGrp="1"/>
          </p:cNvSpPr>
          <p:nvPr>
            <p:ph idx="1"/>
          </p:nvPr>
        </p:nvSpPr>
        <p:spPr/>
        <p:txBody>
          <a:bodyPr/>
          <a:lstStyle/>
          <a:p>
            <a:r>
              <a:rPr lang="en-US" sz="1800" dirty="0" smtClean="0">
                <a:latin typeface="+mn-lt"/>
              </a:rPr>
              <a:t>STA indicates a Recovery time that a transmitter should wait after the end of a previous awake period of the STA, before sending a new PPDU addressed to the STA</a:t>
            </a:r>
          </a:p>
          <a:p>
            <a:pPr lvl="1"/>
            <a:r>
              <a:rPr lang="en-US" sz="1600" dirty="0" smtClean="0">
                <a:latin typeface="+mn-lt"/>
              </a:rPr>
              <a:t>STA communicates the limitation to the AP or to the peer TDLS STA by including it in e.g. the Capabilities element that is included in Probe request, (Re) Association request, TBD</a:t>
            </a:r>
          </a:p>
          <a:p>
            <a:pPr lvl="2"/>
            <a:r>
              <a:rPr lang="en-US" sz="1400" dirty="0" smtClean="0">
                <a:latin typeface="+mn-lt"/>
              </a:rPr>
              <a:t>A fixed value; not many reasons to have this dynamically changed during operation </a:t>
            </a:r>
          </a:p>
          <a:p>
            <a:r>
              <a:rPr lang="en-US" sz="1800" dirty="0" smtClean="0">
                <a:latin typeface="+mn-lt"/>
              </a:rPr>
              <a:t>A transmitter STA receiving this indication shall plan for frames exchanges compatible with the receiver STA’s limitation </a:t>
            </a:r>
            <a:endParaRPr lang="en-US" sz="1600" dirty="0" smtClean="0">
              <a:latin typeface="+mn-lt"/>
            </a:endParaRPr>
          </a:p>
          <a:p>
            <a:r>
              <a:rPr lang="en-US" sz="1800" dirty="0" smtClean="0">
                <a:latin typeface="+mn-lt"/>
              </a:rPr>
              <a:t>Depending on the operation mode/access protocol used, this may have different effects</a:t>
            </a:r>
          </a:p>
          <a:p>
            <a:pPr lvl="1"/>
            <a:r>
              <a:rPr lang="en-US" sz="1600" dirty="0" smtClean="0">
                <a:latin typeface="+mn-lt"/>
              </a:rPr>
              <a:t>PS-Poll initiated by a STA: generally no effect, since the STA is in control of PS-Poll exchange initiation</a:t>
            </a:r>
          </a:p>
          <a:p>
            <a:pPr lvl="2"/>
            <a:r>
              <a:rPr lang="en-US" sz="1400" dirty="0" smtClean="0">
                <a:latin typeface="+mn-lt"/>
              </a:rPr>
              <a:t>Except the case where AP delays the Data response (discussed later)</a:t>
            </a:r>
          </a:p>
          <a:p>
            <a:pPr lvl="1"/>
            <a:r>
              <a:rPr lang="en-US" sz="1600" dirty="0" smtClean="0">
                <a:latin typeface="+mn-lt"/>
              </a:rPr>
              <a:t>TWT: minimum separation between two TWTs</a:t>
            </a:r>
          </a:p>
          <a:p>
            <a:pPr lvl="1"/>
            <a:r>
              <a:rPr lang="en-US" sz="1600" dirty="0" smtClean="0">
                <a:latin typeface="+mn-lt"/>
              </a:rPr>
              <a:t>RAW: minimum separation between two RAWs/slots in a RAW</a:t>
            </a:r>
          </a:p>
          <a:p>
            <a:endParaRPr lang="en-US" sz="1800" dirty="0">
              <a:latin typeface="+mn-lt"/>
            </a:endParaRPr>
          </a:p>
        </p:txBody>
      </p:sp>
      <p:sp>
        <p:nvSpPr>
          <p:cNvPr id="4" name="Slide Number Placeholder 3"/>
          <p:cNvSpPr>
            <a:spLocks noGrp="1"/>
          </p:cNvSpPr>
          <p:nvPr>
            <p:ph type="sldNum" sz="quarter" idx="11"/>
          </p:nvPr>
        </p:nvSpPr>
        <p:spPr/>
        <p:txBody>
          <a:bodyPr/>
          <a:lstStyle/>
          <a:p>
            <a:r>
              <a:rPr lang="en-US" smtClean="0"/>
              <a:t>Slide </a:t>
            </a:r>
            <a:fld id="{E132E8F0-0953-4589-931F-0CF931D74C39}" type="slidenum">
              <a:rPr lang="en-US" smtClean="0"/>
              <a:pPr/>
              <a:t>8</a:t>
            </a:fld>
            <a:endParaRPr lang="en-US" dirty="0"/>
          </a:p>
        </p:txBody>
      </p:sp>
      <p:sp>
        <p:nvSpPr>
          <p:cNvPr id="8" name="Footer Placeholder 7"/>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407896950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mn-lt"/>
              </a:rPr>
              <a:t>Example of </a:t>
            </a:r>
            <a:r>
              <a:rPr lang="en-US" dirty="0">
                <a:latin typeface="+mn-lt"/>
              </a:rPr>
              <a:t>o</a:t>
            </a:r>
            <a:r>
              <a:rPr lang="en-US" dirty="0" smtClean="0">
                <a:latin typeface="+mn-lt"/>
              </a:rPr>
              <a:t>peration mode - I</a:t>
            </a:r>
            <a:endParaRPr lang="en-US" dirty="0">
              <a:latin typeface="+mn-lt"/>
            </a:endParaRPr>
          </a:p>
        </p:txBody>
      </p:sp>
      <p:sp>
        <p:nvSpPr>
          <p:cNvPr id="3" name="Content Placeholder 2"/>
          <p:cNvSpPr>
            <a:spLocks noGrp="1"/>
          </p:cNvSpPr>
          <p:nvPr>
            <p:ph idx="1"/>
          </p:nvPr>
        </p:nvSpPr>
        <p:spPr>
          <a:xfrm>
            <a:off x="381000" y="1610072"/>
            <a:ext cx="8305800" cy="4267200"/>
          </a:xfrm>
        </p:spPr>
        <p:txBody>
          <a:bodyPr/>
          <a:lstStyle/>
          <a:p>
            <a:r>
              <a:rPr lang="en-US" sz="1800" dirty="0" smtClean="0">
                <a:latin typeface="+mn-lt"/>
              </a:rPr>
              <a:t>Assume STA is using PS-Poll/trigger frames to poll for data (TIM or non-TIM STA)</a:t>
            </a:r>
            <a:endParaRPr lang="en-US" sz="1800" dirty="0">
              <a:latin typeface="+mn-lt"/>
            </a:endParaRPr>
          </a:p>
        </p:txBody>
      </p:sp>
      <p:sp>
        <p:nvSpPr>
          <p:cNvPr id="16" name="Rectangle 15"/>
          <p:cNvSpPr/>
          <p:nvPr/>
        </p:nvSpPr>
        <p:spPr bwMode="auto">
          <a:xfrm>
            <a:off x="2962942" y="2892807"/>
            <a:ext cx="437570" cy="22609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Rectangle 17"/>
          <p:cNvSpPr/>
          <p:nvPr/>
        </p:nvSpPr>
        <p:spPr bwMode="auto">
          <a:xfrm>
            <a:off x="3455876" y="2902883"/>
            <a:ext cx="1573054" cy="216024"/>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25" name="Straight Arrow Connector 24"/>
          <p:cNvCxnSpPr/>
          <p:nvPr/>
        </p:nvCxnSpPr>
        <p:spPr bwMode="auto">
          <a:xfrm>
            <a:off x="2962942" y="2697889"/>
            <a:ext cx="2065988"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26" name="TextBox 25"/>
          <p:cNvSpPr txBox="1"/>
          <p:nvPr/>
        </p:nvSpPr>
        <p:spPr>
          <a:xfrm>
            <a:off x="2951820" y="2359913"/>
            <a:ext cx="2355132"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cxnSp>
        <p:nvCxnSpPr>
          <p:cNvPr id="28" name="Straight Arrow Connector 27"/>
          <p:cNvCxnSpPr/>
          <p:nvPr/>
        </p:nvCxnSpPr>
        <p:spPr bwMode="auto">
          <a:xfrm>
            <a:off x="2447764" y="3262922"/>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31" name="TextBox 30"/>
          <p:cNvSpPr txBox="1"/>
          <p:nvPr/>
        </p:nvSpPr>
        <p:spPr>
          <a:xfrm>
            <a:off x="2431388" y="3274531"/>
            <a:ext cx="484428" cy="200055"/>
          </a:xfrm>
          <a:prstGeom prst="rect">
            <a:avLst/>
          </a:prstGeom>
          <a:noFill/>
        </p:spPr>
        <p:txBody>
          <a:bodyPr wrap="none" rtlCol="0">
            <a:spAutoFit/>
          </a:bodyPr>
          <a:lstStyle/>
          <a:p>
            <a:r>
              <a:rPr lang="en-US" sz="700" dirty="0" err="1" smtClean="0"/>
              <a:t>Backoff</a:t>
            </a:r>
            <a:endParaRPr lang="en-US" sz="700" dirty="0"/>
          </a:p>
        </p:txBody>
      </p:sp>
      <p:cxnSp>
        <p:nvCxnSpPr>
          <p:cNvPr id="34" name="Straight Arrow Connector 33"/>
          <p:cNvCxnSpPr>
            <a:stCxn id="35" idx="3"/>
          </p:cNvCxnSpPr>
          <p:nvPr/>
        </p:nvCxnSpPr>
        <p:spPr bwMode="auto">
          <a:xfrm>
            <a:off x="2447764" y="2788814"/>
            <a:ext cx="432048" cy="194079"/>
          </a:xfrm>
          <a:prstGeom prst="straightConnector1">
            <a:avLst/>
          </a:prstGeom>
          <a:solidFill>
            <a:schemeClr val="accent1"/>
          </a:solidFill>
          <a:ln w="12700" cap="flat" cmpd="sng" algn="ctr">
            <a:solidFill>
              <a:schemeClr val="tx1"/>
            </a:solidFill>
            <a:prstDash val="dash"/>
            <a:round/>
            <a:headEnd type="none" w="sm" len="sm"/>
            <a:tailEnd type="arrow"/>
          </a:ln>
          <a:effectLst/>
        </p:spPr>
      </p:cxnSp>
      <p:sp>
        <p:nvSpPr>
          <p:cNvPr id="35" name="TextBox 34"/>
          <p:cNvSpPr txBox="1"/>
          <p:nvPr/>
        </p:nvSpPr>
        <p:spPr>
          <a:xfrm>
            <a:off x="544308" y="2488732"/>
            <a:ext cx="1903456" cy="600164"/>
          </a:xfrm>
          <a:prstGeom prst="rect">
            <a:avLst/>
          </a:prstGeom>
          <a:noFill/>
        </p:spPr>
        <p:txBody>
          <a:bodyPr wrap="square" rtlCol="0">
            <a:spAutoFit/>
          </a:bodyPr>
          <a:lstStyle/>
          <a:p>
            <a:r>
              <a:rPr lang="en-US" sz="1100" i="1" dirty="0" smtClean="0"/>
              <a:t>AP stores in a register for STA1: Current TSF+</a:t>
            </a:r>
            <a:r>
              <a:rPr lang="en-US" sz="1100" i="1" dirty="0">
                <a:solidFill>
                  <a:srgbClr val="FF0000"/>
                </a:solidFill>
              </a:rPr>
              <a:t> </a:t>
            </a:r>
            <a:r>
              <a:rPr lang="en-US" sz="1100" i="1" dirty="0"/>
              <a:t>MAX RX </a:t>
            </a:r>
            <a:r>
              <a:rPr lang="en-US" sz="1100" i="1" dirty="0" smtClean="0"/>
              <a:t>Duration(STA1) </a:t>
            </a:r>
            <a:endParaRPr lang="en-US" sz="1100" i="1" dirty="0"/>
          </a:p>
        </p:txBody>
      </p:sp>
      <p:sp>
        <p:nvSpPr>
          <p:cNvPr id="36" name="TextBox 35"/>
          <p:cNvSpPr txBox="1"/>
          <p:nvPr/>
        </p:nvSpPr>
        <p:spPr>
          <a:xfrm>
            <a:off x="5868956" y="2096852"/>
            <a:ext cx="1903456" cy="1107996"/>
          </a:xfrm>
          <a:prstGeom prst="rect">
            <a:avLst/>
          </a:prstGeom>
          <a:noFill/>
        </p:spPr>
        <p:txBody>
          <a:bodyPr wrap="square" rtlCol="0">
            <a:spAutoFit/>
          </a:bodyPr>
          <a:lstStyle/>
          <a:p>
            <a:r>
              <a:rPr lang="en-US" sz="1100" i="1" dirty="0" smtClean="0"/>
              <a:t>AP can make sure that transmission will not exceed the time in the register</a:t>
            </a:r>
          </a:p>
          <a:p>
            <a:r>
              <a:rPr lang="en-US" sz="1100" i="1" dirty="0" smtClean="0"/>
              <a:t>Same as when setting NAV or honoring a TXOP Limit</a:t>
            </a:r>
            <a:endParaRPr lang="en-US" sz="1100" i="1" dirty="0"/>
          </a:p>
        </p:txBody>
      </p:sp>
      <p:cxnSp>
        <p:nvCxnSpPr>
          <p:cNvPr id="37" name="Straight Arrow Connector 36"/>
          <p:cNvCxnSpPr>
            <a:stCxn id="36" idx="1"/>
          </p:cNvCxnSpPr>
          <p:nvPr/>
        </p:nvCxnSpPr>
        <p:spPr bwMode="auto">
          <a:xfrm flipH="1">
            <a:off x="5051174" y="2650850"/>
            <a:ext cx="817782" cy="249990"/>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47" name="Straight Arrow Connector 46"/>
          <p:cNvCxnSpPr/>
          <p:nvPr/>
        </p:nvCxnSpPr>
        <p:spPr bwMode="auto">
          <a:xfrm>
            <a:off x="2447764" y="4714691"/>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48" name="TextBox 47"/>
          <p:cNvSpPr txBox="1"/>
          <p:nvPr/>
        </p:nvSpPr>
        <p:spPr>
          <a:xfrm>
            <a:off x="2447764" y="4705109"/>
            <a:ext cx="484428" cy="200055"/>
          </a:xfrm>
          <a:prstGeom prst="rect">
            <a:avLst/>
          </a:prstGeom>
          <a:noFill/>
        </p:spPr>
        <p:txBody>
          <a:bodyPr wrap="none" rtlCol="0">
            <a:spAutoFit/>
          </a:bodyPr>
          <a:lstStyle/>
          <a:p>
            <a:r>
              <a:rPr lang="en-US" sz="700" dirty="0" err="1" smtClean="0"/>
              <a:t>Backoff</a:t>
            </a:r>
            <a:endParaRPr lang="en-US" sz="700" dirty="0"/>
          </a:p>
        </p:txBody>
      </p:sp>
      <p:cxnSp>
        <p:nvCxnSpPr>
          <p:cNvPr id="60" name="Straight Arrow Connector 59"/>
          <p:cNvCxnSpPr/>
          <p:nvPr/>
        </p:nvCxnSpPr>
        <p:spPr bwMode="auto">
          <a:xfrm>
            <a:off x="2407004" y="6143242"/>
            <a:ext cx="504056"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61" name="TextBox 60"/>
          <p:cNvSpPr txBox="1"/>
          <p:nvPr/>
        </p:nvSpPr>
        <p:spPr>
          <a:xfrm>
            <a:off x="2395384" y="6165304"/>
            <a:ext cx="484428" cy="200055"/>
          </a:xfrm>
          <a:prstGeom prst="rect">
            <a:avLst/>
          </a:prstGeom>
          <a:noFill/>
        </p:spPr>
        <p:txBody>
          <a:bodyPr wrap="none" rtlCol="0">
            <a:spAutoFit/>
          </a:bodyPr>
          <a:lstStyle/>
          <a:p>
            <a:r>
              <a:rPr lang="en-US" sz="700" dirty="0" err="1" smtClean="0"/>
              <a:t>Backoff</a:t>
            </a:r>
            <a:endParaRPr lang="en-US" sz="700" dirty="0"/>
          </a:p>
        </p:txBody>
      </p:sp>
      <p:sp>
        <p:nvSpPr>
          <p:cNvPr id="76" name="TextBox 75"/>
          <p:cNvSpPr txBox="1"/>
          <p:nvPr/>
        </p:nvSpPr>
        <p:spPr>
          <a:xfrm>
            <a:off x="863588" y="2190057"/>
            <a:ext cx="2183611" cy="307777"/>
          </a:xfrm>
          <a:prstGeom prst="rect">
            <a:avLst/>
          </a:prstGeom>
          <a:noFill/>
        </p:spPr>
        <p:txBody>
          <a:bodyPr wrap="none" rtlCol="0">
            <a:spAutoFit/>
          </a:bodyPr>
          <a:lstStyle/>
          <a:p>
            <a:r>
              <a:rPr lang="en-US" sz="1400" dirty="0" smtClean="0"/>
              <a:t>Case 1 (immediate Data)</a:t>
            </a:r>
            <a:endParaRPr lang="en-US" sz="1400" dirty="0"/>
          </a:p>
        </p:txBody>
      </p:sp>
      <p:sp>
        <p:nvSpPr>
          <p:cNvPr id="77" name="TextBox 76"/>
          <p:cNvSpPr txBox="1"/>
          <p:nvPr/>
        </p:nvSpPr>
        <p:spPr>
          <a:xfrm>
            <a:off x="863588" y="4140071"/>
            <a:ext cx="2024913" cy="738664"/>
          </a:xfrm>
          <a:prstGeom prst="rect">
            <a:avLst/>
          </a:prstGeom>
          <a:noFill/>
        </p:spPr>
        <p:txBody>
          <a:bodyPr wrap="none" rtlCol="0">
            <a:spAutoFit/>
          </a:bodyPr>
          <a:lstStyle/>
          <a:p>
            <a:r>
              <a:rPr lang="en-US" sz="1400" dirty="0" smtClean="0"/>
              <a:t>Case 2: (delayed Data)</a:t>
            </a:r>
          </a:p>
          <a:p>
            <a:r>
              <a:rPr lang="en-US" sz="1400" dirty="0" smtClean="0"/>
              <a:t>Option1</a:t>
            </a:r>
            <a:endParaRPr lang="en-US" sz="1400" dirty="0"/>
          </a:p>
          <a:p>
            <a:endParaRPr lang="en-US" sz="1400" dirty="0"/>
          </a:p>
        </p:txBody>
      </p:sp>
      <p:sp>
        <p:nvSpPr>
          <p:cNvPr id="78" name="TextBox 77"/>
          <p:cNvSpPr txBox="1"/>
          <p:nvPr/>
        </p:nvSpPr>
        <p:spPr>
          <a:xfrm>
            <a:off x="835968" y="5399933"/>
            <a:ext cx="1975221" cy="738664"/>
          </a:xfrm>
          <a:prstGeom prst="rect">
            <a:avLst/>
          </a:prstGeom>
          <a:noFill/>
        </p:spPr>
        <p:txBody>
          <a:bodyPr wrap="none" rtlCol="0">
            <a:spAutoFit/>
          </a:bodyPr>
          <a:lstStyle/>
          <a:p>
            <a:r>
              <a:rPr lang="en-US" sz="1400" dirty="0"/>
              <a:t>Case </a:t>
            </a:r>
            <a:r>
              <a:rPr lang="en-US" sz="1400" dirty="0" smtClean="0"/>
              <a:t>2 (delayed Data)</a:t>
            </a:r>
            <a:endParaRPr lang="en-US" sz="1400" dirty="0"/>
          </a:p>
          <a:p>
            <a:r>
              <a:rPr lang="en-US" sz="1400" dirty="0" smtClean="0"/>
              <a:t>Option2</a:t>
            </a:r>
            <a:endParaRPr lang="en-US" sz="1400" dirty="0"/>
          </a:p>
          <a:p>
            <a:endParaRPr lang="en-US" sz="1400" dirty="0"/>
          </a:p>
        </p:txBody>
      </p:sp>
      <p:sp>
        <p:nvSpPr>
          <p:cNvPr id="79" name="TextBox 78"/>
          <p:cNvSpPr txBox="1"/>
          <p:nvPr/>
        </p:nvSpPr>
        <p:spPr>
          <a:xfrm>
            <a:off x="395536" y="3152872"/>
            <a:ext cx="1903456" cy="600164"/>
          </a:xfrm>
          <a:prstGeom prst="rect">
            <a:avLst/>
          </a:prstGeom>
          <a:noFill/>
        </p:spPr>
        <p:txBody>
          <a:bodyPr wrap="square" rtlCol="0">
            <a:spAutoFit/>
          </a:bodyPr>
          <a:lstStyle/>
          <a:p>
            <a:r>
              <a:rPr lang="en-US" sz="1100" i="1" dirty="0" smtClean="0"/>
              <a:t>STA discounts some </a:t>
            </a:r>
            <a:r>
              <a:rPr lang="en-US" sz="1100" i="1" dirty="0" err="1" smtClean="0"/>
              <a:t>backoff</a:t>
            </a:r>
            <a:r>
              <a:rPr lang="en-US" sz="1100" i="1" dirty="0" smtClean="0"/>
              <a:t> time from the max advertised awake time </a:t>
            </a:r>
            <a:endParaRPr lang="en-US" sz="1100" i="1" dirty="0"/>
          </a:p>
        </p:txBody>
      </p:sp>
      <p:cxnSp>
        <p:nvCxnSpPr>
          <p:cNvPr id="80" name="Straight Arrow Connector 79"/>
          <p:cNvCxnSpPr>
            <a:endCxn id="31" idx="2"/>
          </p:cNvCxnSpPr>
          <p:nvPr/>
        </p:nvCxnSpPr>
        <p:spPr bwMode="auto">
          <a:xfrm flipV="1">
            <a:off x="2051720" y="3474586"/>
            <a:ext cx="621882" cy="131867"/>
          </a:xfrm>
          <a:prstGeom prst="straightConnector1">
            <a:avLst/>
          </a:prstGeom>
          <a:solidFill>
            <a:schemeClr val="accent1"/>
          </a:solidFill>
          <a:ln w="12700" cap="flat" cmpd="sng" algn="ctr">
            <a:solidFill>
              <a:schemeClr val="tx1"/>
            </a:solidFill>
            <a:prstDash val="dash"/>
            <a:round/>
            <a:headEnd type="none" w="sm" len="sm"/>
            <a:tailEnd type="arrow"/>
          </a:ln>
          <a:effectLst/>
        </p:spPr>
      </p:cxnSp>
      <p:cxnSp>
        <p:nvCxnSpPr>
          <p:cNvPr id="93" name="Straight Arrow Connector 92"/>
          <p:cNvCxnSpPr/>
          <p:nvPr/>
        </p:nvCxnSpPr>
        <p:spPr bwMode="auto">
          <a:xfrm>
            <a:off x="575556" y="5985284"/>
            <a:ext cx="7196856"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cxnSp>
        <p:nvCxnSpPr>
          <p:cNvPr id="94" name="Straight Arrow Connector 93"/>
          <p:cNvCxnSpPr/>
          <p:nvPr/>
        </p:nvCxnSpPr>
        <p:spPr bwMode="auto">
          <a:xfrm>
            <a:off x="683568" y="4679269"/>
            <a:ext cx="6912768" cy="1935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1" name="Rectangle 100"/>
          <p:cNvSpPr/>
          <p:nvPr/>
        </p:nvSpPr>
        <p:spPr bwMode="auto">
          <a:xfrm>
            <a:off x="2987824" y="4502530"/>
            <a:ext cx="437570" cy="19608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2" name="Rectangle 101"/>
          <p:cNvSpPr/>
          <p:nvPr/>
        </p:nvSpPr>
        <p:spPr bwMode="auto">
          <a:xfrm>
            <a:off x="5051174" y="4512605"/>
            <a:ext cx="1573054" cy="18601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103" name="Straight Arrow Connector 102"/>
          <p:cNvCxnSpPr/>
          <p:nvPr/>
        </p:nvCxnSpPr>
        <p:spPr bwMode="auto">
          <a:xfrm>
            <a:off x="2966886" y="4307612"/>
            <a:ext cx="3657342"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104" name="TextBox 103"/>
          <p:cNvSpPr txBox="1"/>
          <p:nvPr/>
        </p:nvSpPr>
        <p:spPr>
          <a:xfrm>
            <a:off x="3404456" y="4030611"/>
            <a:ext cx="2398413" cy="276999"/>
          </a:xfrm>
          <a:prstGeom prst="rect">
            <a:avLst/>
          </a:prstGeom>
          <a:noFill/>
        </p:spPr>
        <p:txBody>
          <a:bodyPr wrap="none" rtlCol="0">
            <a:spAutoFit/>
          </a:bodyPr>
          <a:lstStyle/>
          <a:p>
            <a:r>
              <a:rPr lang="en-US" sz="1200" dirty="0" smtClean="0">
                <a:solidFill>
                  <a:srgbClr val="FF0000"/>
                </a:solidFill>
              </a:rPr>
              <a:t>Less than </a:t>
            </a:r>
            <a:r>
              <a:rPr lang="en-US" sz="1100" dirty="0" smtClean="0">
                <a:solidFill>
                  <a:srgbClr val="FF0000"/>
                </a:solidFill>
              </a:rPr>
              <a:t>MAX </a:t>
            </a:r>
            <a:r>
              <a:rPr lang="en-US" sz="1100" dirty="0">
                <a:solidFill>
                  <a:srgbClr val="FF0000"/>
                </a:solidFill>
              </a:rPr>
              <a:t>Awake </a:t>
            </a:r>
            <a:r>
              <a:rPr lang="en-US" sz="1100" dirty="0" smtClean="0">
                <a:solidFill>
                  <a:srgbClr val="FF0000"/>
                </a:solidFill>
              </a:rPr>
              <a:t>Duration  </a:t>
            </a:r>
            <a:endParaRPr lang="en-US" sz="1100" dirty="0">
              <a:solidFill>
                <a:srgbClr val="FF0000"/>
              </a:solidFill>
            </a:endParaRPr>
          </a:p>
        </p:txBody>
      </p:sp>
      <p:sp>
        <p:nvSpPr>
          <p:cNvPr id="106" name="Rectangle 105"/>
          <p:cNvSpPr/>
          <p:nvPr/>
        </p:nvSpPr>
        <p:spPr bwMode="auto">
          <a:xfrm>
            <a:off x="3486358" y="4498668"/>
            <a:ext cx="437570" cy="1999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ACK</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8" name="Right Brace 107"/>
          <p:cNvSpPr/>
          <p:nvPr/>
        </p:nvSpPr>
        <p:spPr bwMode="auto">
          <a:xfrm>
            <a:off x="7596336" y="2478090"/>
            <a:ext cx="288032" cy="2400646"/>
          </a:xfrm>
          <a:prstGeom prst="rightBrac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smtClean="0">
              <a:ln>
                <a:noFill/>
              </a:ln>
              <a:solidFill>
                <a:schemeClr val="tx1"/>
              </a:solidFill>
              <a:effectLst/>
              <a:latin typeface="Times New Roman" pitchFamily="18" charset="0"/>
            </a:endParaRPr>
          </a:p>
        </p:txBody>
      </p:sp>
      <p:cxnSp>
        <p:nvCxnSpPr>
          <p:cNvPr id="109" name="Straight Arrow Connector 108"/>
          <p:cNvCxnSpPr/>
          <p:nvPr/>
        </p:nvCxnSpPr>
        <p:spPr bwMode="auto">
          <a:xfrm>
            <a:off x="835968" y="3140968"/>
            <a:ext cx="6760368" cy="11904"/>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13" name="TextBox 112"/>
          <p:cNvSpPr txBox="1"/>
          <p:nvPr/>
        </p:nvSpPr>
        <p:spPr>
          <a:xfrm>
            <a:off x="7884368" y="3609020"/>
            <a:ext cx="962123" cy="600164"/>
          </a:xfrm>
          <a:prstGeom prst="rect">
            <a:avLst/>
          </a:prstGeom>
          <a:noFill/>
        </p:spPr>
        <p:txBody>
          <a:bodyPr wrap="none" rtlCol="0">
            <a:spAutoFit/>
          </a:bodyPr>
          <a:lstStyle/>
          <a:p>
            <a:r>
              <a:rPr lang="en-US" sz="1100" dirty="0" smtClean="0"/>
              <a:t>Similar to</a:t>
            </a:r>
          </a:p>
          <a:p>
            <a:r>
              <a:rPr lang="en-US" sz="1100" dirty="0" smtClean="0"/>
              <a:t>U-APSD </a:t>
            </a:r>
          </a:p>
          <a:p>
            <a:r>
              <a:rPr lang="en-US" sz="1100" dirty="0" smtClean="0"/>
              <a:t>Coexistence</a:t>
            </a:r>
            <a:endParaRPr lang="en-US" sz="1100" dirty="0"/>
          </a:p>
        </p:txBody>
      </p:sp>
      <p:sp>
        <p:nvSpPr>
          <p:cNvPr id="43" name="Rectangle 42"/>
          <p:cNvSpPr/>
          <p:nvPr/>
        </p:nvSpPr>
        <p:spPr bwMode="auto">
          <a:xfrm>
            <a:off x="2988668" y="5773127"/>
            <a:ext cx="437570" cy="19608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50" b="0" i="0" u="none" strike="noStrike" cap="none" normalizeH="0" baseline="0" dirty="0" smtClean="0">
                <a:ln>
                  <a:noFill/>
                </a:ln>
                <a:solidFill>
                  <a:schemeClr val="bg1"/>
                </a:solidFill>
                <a:effectLst/>
              </a:rPr>
              <a:t>Poll</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sp>
        <p:nvSpPr>
          <p:cNvPr id="44" name="Rectangle 43"/>
          <p:cNvSpPr/>
          <p:nvPr/>
        </p:nvSpPr>
        <p:spPr bwMode="auto">
          <a:xfrm>
            <a:off x="6023282" y="5783202"/>
            <a:ext cx="1573054" cy="18601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Packet(s)/ACK(s)</a:t>
            </a:r>
            <a:endParaRPr kumimoji="0" lang="en-US" sz="1050" b="0" i="0" u="none" strike="noStrike" cap="none" normalizeH="0" baseline="0" dirty="0" smtClean="0">
              <a:ln>
                <a:noFill/>
              </a:ln>
              <a:solidFill>
                <a:schemeClr val="bg1"/>
              </a:solidFill>
              <a:effectLst/>
            </a:endParaRPr>
          </a:p>
        </p:txBody>
      </p:sp>
      <p:cxnSp>
        <p:nvCxnSpPr>
          <p:cNvPr id="45" name="Straight Arrow Connector 44"/>
          <p:cNvCxnSpPr/>
          <p:nvPr/>
        </p:nvCxnSpPr>
        <p:spPr bwMode="auto">
          <a:xfrm>
            <a:off x="2988668" y="5661248"/>
            <a:ext cx="971264" cy="2"/>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46" name="TextBox 45"/>
          <p:cNvSpPr txBox="1"/>
          <p:nvPr/>
        </p:nvSpPr>
        <p:spPr>
          <a:xfrm>
            <a:off x="2988668" y="5178968"/>
            <a:ext cx="1475320" cy="446276"/>
          </a:xfrm>
          <a:prstGeom prst="rect">
            <a:avLst/>
          </a:prstGeom>
          <a:noFill/>
        </p:spPr>
        <p:txBody>
          <a:bodyPr wrap="squar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sp>
        <p:nvSpPr>
          <p:cNvPr id="49" name="Rectangle 48"/>
          <p:cNvSpPr/>
          <p:nvPr/>
        </p:nvSpPr>
        <p:spPr bwMode="auto">
          <a:xfrm>
            <a:off x="3477658" y="5769265"/>
            <a:ext cx="437570" cy="199952"/>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0" i="0" u="none" strike="noStrike" cap="none" normalizeH="0" baseline="0" dirty="0" smtClean="0">
                <a:ln>
                  <a:noFill/>
                </a:ln>
                <a:solidFill>
                  <a:schemeClr val="bg1"/>
                </a:solidFill>
                <a:effectLst/>
              </a:rPr>
              <a:t>ACK</a:t>
            </a:r>
            <a:endParaRPr kumimoji="0" lang="en-US" sz="16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0" name="Straight Arrow Connector 49"/>
          <p:cNvCxnSpPr>
            <a:stCxn id="49" idx="3"/>
            <a:endCxn id="44" idx="1"/>
          </p:cNvCxnSpPr>
          <p:nvPr/>
        </p:nvCxnSpPr>
        <p:spPr bwMode="auto">
          <a:xfrm>
            <a:off x="3915228" y="5869241"/>
            <a:ext cx="2108054" cy="6969"/>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1" name="TextBox 50"/>
          <p:cNvSpPr txBox="1"/>
          <p:nvPr/>
        </p:nvSpPr>
        <p:spPr>
          <a:xfrm>
            <a:off x="4252795" y="5630765"/>
            <a:ext cx="1298753" cy="276999"/>
          </a:xfrm>
          <a:prstGeom prst="rect">
            <a:avLst/>
          </a:prstGeom>
          <a:noFill/>
        </p:spPr>
        <p:txBody>
          <a:bodyPr wrap="none" rtlCol="0">
            <a:spAutoFit/>
          </a:bodyPr>
          <a:lstStyle/>
          <a:p>
            <a:r>
              <a:rPr lang="en-US" sz="1200" dirty="0" smtClean="0">
                <a:solidFill>
                  <a:srgbClr val="FF0000"/>
                </a:solidFill>
              </a:rPr>
              <a:t>&gt; Recovery time</a:t>
            </a:r>
            <a:endParaRPr lang="en-US" sz="1100" dirty="0">
              <a:solidFill>
                <a:srgbClr val="FF0000"/>
              </a:solidFill>
            </a:endParaRPr>
          </a:p>
        </p:txBody>
      </p:sp>
      <p:cxnSp>
        <p:nvCxnSpPr>
          <p:cNvPr id="52" name="Straight Arrow Connector 51"/>
          <p:cNvCxnSpPr/>
          <p:nvPr/>
        </p:nvCxnSpPr>
        <p:spPr bwMode="auto">
          <a:xfrm flipV="1">
            <a:off x="5652120" y="5650219"/>
            <a:ext cx="1944216" cy="11031"/>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3" name="TextBox 52"/>
          <p:cNvSpPr txBox="1"/>
          <p:nvPr/>
        </p:nvSpPr>
        <p:spPr>
          <a:xfrm>
            <a:off x="6056864" y="5384249"/>
            <a:ext cx="2259552" cy="276999"/>
          </a:xfrm>
          <a:prstGeom prst="rect">
            <a:avLst/>
          </a:prstGeom>
          <a:noFill/>
        </p:spPr>
        <p:txBody>
          <a:bodyPr wrap="square" rtlCol="0">
            <a:spAutoFit/>
          </a:bodyPr>
          <a:lstStyle/>
          <a:p>
            <a:r>
              <a:rPr lang="en-US" sz="1200" dirty="0" smtClean="0">
                <a:solidFill>
                  <a:srgbClr val="FF0000"/>
                </a:solidFill>
              </a:rPr>
              <a:t>Less than  </a:t>
            </a:r>
            <a:r>
              <a:rPr lang="en-US" sz="1100" dirty="0" smtClean="0">
                <a:solidFill>
                  <a:srgbClr val="FF0000"/>
                </a:solidFill>
              </a:rPr>
              <a:t>MAX Awake Duration  </a:t>
            </a:r>
            <a:endParaRPr lang="en-US" sz="1100" dirty="0">
              <a:solidFill>
                <a:srgbClr val="FF0000"/>
              </a:solidFill>
            </a:endParaRPr>
          </a:p>
        </p:txBody>
      </p:sp>
      <p:cxnSp>
        <p:nvCxnSpPr>
          <p:cNvPr id="55" name="Straight Connector 54"/>
          <p:cNvCxnSpPr/>
          <p:nvPr/>
        </p:nvCxnSpPr>
        <p:spPr bwMode="auto">
          <a:xfrm>
            <a:off x="5652120" y="5553236"/>
            <a:ext cx="0" cy="621602"/>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56" name="Straight Arrow Connector 55"/>
          <p:cNvCxnSpPr/>
          <p:nvPr/>
        </p:nvCxnSpPr>
        <p:spPr bwMode="auto">
          <a:xfrm>
            <a:off x="3995936" y="6201308"/>
            <a:ext cx="1656184" cy="0"/>
          </a:xfrm>
          <a:prstGeom prst="straightConnector1">
            <a:avLst/>
          </a:prstGeom>
          <a:solidFill>
            <a:srgbClr val="00B8FF"/>
          </a:solidFill>
          <a:ln w="9525" cap="flat" cmpd="sng" algn="ctr">
            <a:solidFill>
              <a:schemeClr val="tx1"/>
            </a:solidFill>
            <a:prstDash val="solid"/>
            <a:round/>
            <a:headEnd type="arrow"/>
            <a:tailEnd type="arrow"/>
          </a:ln>
          <a:effectLst/>
        </p:spPr>
      </p:cxnSp>
      <p:sp>
        <p:nvSpPr>
          <p:cNvPr id="57" name="TextBox 56"/>
          <p:cNvSpPr txBox="1"/>
          <p:nvPr/>
        </p:nvSpPr>
        <p:spPr>
          <a:xfrm>
            <a:off x="4195042" y="6129300"/>
            <a:ext cx="1208985" cy="276999"/>
          </a:xfrm>
          <a:prstGeom prst="rect">
            <a:avLst/>
          </a:prstGeom>
          <a:noFill/>
        </p:spPr>
        <p:txBody>
          <a:bodyPr wrap="none" rtlCol="0">
            <a:spAutoFit/>
          </a:bodyPr>
          <a:lstStyle/>
          <a:p>
            <a:r>
              <a:rPr lang="en-US" sz="1200" dirty="0" smtClean="0">
                <a:solidFill>
                  <a:srgbClr val="FF0000"/>
                </a:solidFill>
              </a:rPr>
              <a:t> Recovery time</a:t>
            </a:r>
            <a:endParaRPr lang="en-US" sz="1100" dirty="0">
              <a:solidFill>
                <a:srgbClr val="FF0000"/>
              </a:solidFill>
            </a:endParaRPr>
          </a:p>
        </p:txBody>
      </p:sp>
      <p:sp>
        <p:nvSpPr>
          <p:cNvPr id="54" name="Slide Number Placeholder 3"/>
          <p:cNvSpPr>
            <a:spLocks noGrp="1"/>
          </p:cNvSpPr>
          <p:nvPr>
            <p:ph type="sldNum" sz="quarter" idx="11"/>
          </p:nvPr>
        </p:nvSpPr>
        <p:spPr>
          <a:xfrm>
            <a:off x="4284433" y="6475413"/>
            <a:ext cx="516167" cy="184666"/>
          </a:xfrm>
        </p:spPr>
        <p:txBody>
          <a:bodyPr/>
          <a:lstStyle/>
          <a:p>
            <a:pPr>
              <a:defRPr/>
            </a:pPr>
            <a:r>
              <a:rPr lang="en-US" dirty="0" smtClean="0"/>
              <a:t>Slide </a:t>
            </a:r>
            <a:fld id="{E132E8F0-0953-4589-931F-0CF931D74C39}" type="slidenum">
              <a:rPr lang="en-US" smtClean="0"/>
              <a:pPr>
                <a:defRPr/>
              </a:pPr>
              <a:t>9</a:t>
            </a:fld>
            <a:endParaRPr lang="en-US" dirty="0"/>
          </a:p>
        </p:txBody>
      </p:sp>
      <p:sp>
        <p:nvSpPr>
          <p:cNvPr id="4" name="Footer Placeholder 3"/>
          <p:cNvSpPr>
            <a:spLocks noGrp="1"/>
          </p:cNvSpPr>
          <p:nvPr>
            <p:ph type="ftr" sz="quarter" idx="3"/>
          </p:nvPr>
        </p:nvSpPr>
        <p:spPr/>
        <p:txBody>
          <a:bodyPr/>
          <a:lstStyle/>
          <a:p>
            <a:pPr>
              <a:defRPr/>
            </a:pPr>
            <a:r>
              <a:rPr lang="en-US" smtClean="0"/>
              <a:t>Simone Merlin, Qualcomm</a:t>
            </a:r>
            <a:endParaRPr lang="en-US" dirty="0"/>
          </a:p>
        </p:txBody>
      </p:sp>
    </p:spTree>
    <p:extLst>
      <p:ext uri="{BB962C8B-B14F-4D97-AF65-F5344CB8AC3E}">
        <p14:creationId xmlns:p14="http://schemas.microsoft.com/office/powerpoint/2010/main" val="2100593936"/>
      </p:ext>
    </p:extLst>
  </p:cSld>
  <p:clrMapOvr>
    <a:masterClrMapping/>
  </p:clrMapOvr>
  <p:timing>
    <p:tnLst>
      <p:par>
        <p:cTn id="1" dur="indefinite" restart="never" nodeType="tmRoot"/>
      </p:par>
    </p:tnLst>
  </p:timing>
</p:sld>
</file>

<file path=ppt/theme/theme1.xml><?xml version="1.0" encoding="utf-8"?>
<a:theme xmlns:a="http://schemas.openxmlformats.org/drawingml/2006/main" name="Exten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mso-contentType ?>
<p:Policy xmlns:p="office.server.policy" id="" local="true">
  <p:Name>Document</p:Name>
  <p:Description/>
  <p:Statement/>
  <p:PolicyItems>
    <p:PolicyItem featureId="QualcommTagPolicy" staticId="0x01010001C8FFCFE5539B4F95C9BBFD1E8D37C3" UniqueId="a253d69b-3fef-43a0-a5c4-4d62eb166b7c">
      <p:Name>Qualcomm Tagging Policy</p:Name>
      <p:Description>Qualcomm Custom Policy for Tagging</p:Description>
      <p:CustomData/>
    </p:PolicyItem>
  </p:PolicyItems>
</p:Policy>
</file>

<file path=customXml/item4.xml><?xml version="1.0" encoding="utf-8"?>
<ct:contentTypeSchema xmlns:ct="http://schemas.microsoft.com/office/2006/metadata/contentType" xmlns:ma="http://schemas.microsoft.com/office/2006/metadata/properties/metaAttributes" ct:_="" ma:_="" ma:contentTypeName="Document" ma:contentTypeID="0x01010001C8FFCFE5539B4F95C9BBFD1E8D37C3" ma:contentTypeVersion="7" ma:contentTypeDescription="Create a new document." ma:contentTypeScope="" ma:versionID="02819f028e000f5c3ca8451d6cad740b">
  <xsd:schema xmlns:xsd="http://www.w3.org/2001/XMLSchema" xmlns:xs="http://www.w3.org/2001/XMLSchema" xmlns:p="http://schemas.microsoft.com/office/2006/metadata/properties" xmlns:ns1="http://schemas.microsoft.com/sharepoint/v3" xmlns:ns2="aa21d8ab-c51c-4ace-8c54-d3ccf266cfba" targetNamespace="http://schemas.microsoft.com/office/2006/metadata/properties" ma:root="true" ma:fieldsID="20298ac77d39a9d1740f83cbbd3bfd61" ns1:_="" ns2:_="">
    <xsd:import namespace="http://schemas.microsoft.com/sharepoint/v3"/>
    <xsd:import namespace="aa21d8ab-c51c-4ace-8c54-d3ccf266cfba"/>
    <xsd:element name="properties">
      <xsd:complexType>
        <xsd:sequence>
          <xsd:element name="documentManagement">
            <xsd:complexType>
              <xsd:all>
                <xsd:element ref="ns1:_dlc_Exempt" minOccurs="0"/>
                <xsd:element ref="ns2:QBU"/>
                <xsd:element ref="ns2:QDEPT"/>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dlc_Exempt" ma:index="8" nillable="true" ma:displayName="Exempt from Policy" ma:hidden="true" ma:internalName="_dlc_Exempt"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aa21d8ab-c51c-4ace-8c54-d3ccf266cfba" elementFormDefault="qualified">
    <xsd:import namespace="http://schemas.microsoft.com/office/2006/documentManagement/types"/>
    <xsd:import namespace="http://schemas.microsoft.com/office/infopath/2007/PartnerControls"/>
    <xsd:element name="QBU" ma:index="9" ma:displayName="Qualcomm Business Unit" ma:default="Corporate" ma:internalName="QBU" ma:readOnly="true">
      <xsd:simpleType>
        <xsd:restriction base="dms:Text"/>
      </xsd:simpleType>
    </xsd:element>
    <xsd:element name="QDEPT" ma:index="10" ma:displayName="Qualcomm Department" ma:default="Corporate-RD" ma:internalName="QDEPT"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60849EC-424C-49BC-A5A5-D4D263B7214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ABFD3F03-7024-47F4-B7B1-5F6419EA3B10}">
  <ds:schemaRefs>
    <ds:schemaRef ds:uri="http://schemas.microsoft.com/sharepoint/v3/contenttype/forms"/>
  </ds:schemaRefs>
</ds:datastoreItem>
</file>

<file path=customXml/itemProps3.xml><?xml version="1.0" encoding="utf-8"?>
<ds:datastoreItem xmlns:ds="http://schemas.openxmlformats.org/officeDocument/2006/customXml" ds:itemID="{620D768F-5D61-47B8-AF08-86404C7CA922}">
  <ds:schemaRefs>
    <ds:schemaRef ds:uri="office.server.policy"/>
  </ds:schemaRefs>
</ds:datastoreItem>
</file>

<file path=customXml/itemProps4.xml><?xml version="1.0" encoding="utf-8"?>
<ds:datastoreItem xmlns:ds="http://schemas.openxmlformats.org/officeDocument/2006/customXml" ds:itemID="{57BD1C03-3B4B-42FE-85B5-0F93CE63E08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a21d8ab-c51c-4ace-8c54-d3ccf266cfb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41167</TotalTime>
  <Words>1211</Words>
  <Application>Microsoft Office PowerPoint</Application>
  <PresentationFormat>On-screen Show (4:3)</PresentationFormat>
  <Paragraphs>176</Paragraphs>
  <Slides>15</Slides>
  <Notes>2</Notes>
  <HiddenSlides>0</HiddenSlides>
  <MMClips>0</MMClips>
  <ScaleCrop>false</ScaleCrop>
  <HeadingPairs>
    <vt:vector size="6" baseType="variant">
      <vt:variant>
        <vt:lpstr>Theme</vt:lpstr>
      </vt:variant>
      <vt:variant>
        <vt:i4>1</vt:i4>
      </vt:variant>
      <vt:variant>
        <vt:lpstr>Embedded OLE Servers</vt:lpstr>
      </vt:variant>
      <vt:variant>
        <vt:i4>3</vt:i4>
      </vt:variant>
      <vt:variant>
        <vt:lpstr>Slide Titles</vt:lpstr>
      </vt:variant>
      <vt:variant>
        <vt:i4>15</vt:i4>
      </vt:variant>
    </vt:vector>
  </HeadingPairs>
  <TitlesOfParts>
    <vt:vector size="19" baseType="lpstr">
      <vt:lpstr>Extend Submission Template</vt:lpstr>
      <vt:lpstr>Macro-Enabled Template</vt:lpstr>
      <vt:lpstr>Template</vt:lpstr>
      <vt:lpstr>Visio</vt:lpstr>
      <vt:lpstr>Operation With Small Batteries</vt:lpstr>
      <vt:lpstr>PowerPoint Presentation</vt:lpstr>
      <vt:lpstr>PowerPoint Presentation</vt:lpstr>
      <vt:lpstr>Introduction</vt:lpstr>
      <vt:lpstr>Background - I</vt:lpstr>
      <vt:lpstr>Background - II</vt:lpstr>
      <vt:lpstr>MAX Awake Duration Indication</vt:lpstr>
      <vt:lpstr>Recovery Time Indication</vt:lpstr>
      <vt:lpstr>Example of operation mode - I</vt:lpstr>
      <vt:lpstr>Example of operation mode - II</vt:lpstr>
      <vt:lpstr>Conclusions</vt:lpstr>
      <vt:lpstr>Straw poll</vt:lpstr>
      <vt:lpstr>Straw poll</vt:lpstr>
      <vt:lpstr>Appendix</vt:lpstr>
      <vt:lpstr>Related discussion</vt:lpstr>
    </vt:vector>
  </TitlesOfParts>
  <Company>Qualcomm, Incorporated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pdraxler</dc:creator>
  <cp:lastModifiedBy>Simone Merlin</cp:lastModifiedBy>
  <cp:revision>730</cp:revision>
  <dcterms:created xsi:type="dcterms:W3CDTF">2008-10-07T17:07:33Z</dcterms:created>
  <dcterms:modified xsi:type="dcterms:W3CDTF">2013-03-19T18:36:13Z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-61949862</vt:i4>
  </property>
  <property fmtid="{D5CDD505-2E9C-101B-9397-08002B2CF9AE}" pid="3" name="_NewReviewCycle">
    <vt:lpwstr/>
  </property>
  <property fmtid="{D5CDD505-2E9C-101B-9397-08002B2CF9AE}" pid="4" name="_EmailSubject">
    <vt:lpwstr>Enabling operation with small batteries</vt:lpwstr>
  </property>
  <property fmtid="{D5CDD505-2E9C-101B-9397-08002B2CF9AE}" pid="5" name="_AuthorEmail">
    <vt:lpwstr>smerlin@qti.qualcomm.com</vt:lpwstr>
  </property>
  <property fmtid="{D5CDD505-2E9C-101B-9397-08002B2CF9AE}" pid="6" name="_AuthorEmailDisplayName">
    <vt:lpwstr>Merlin, Simone</vt:lpwstr>
  </property>
  <property fmtid="{D5CDD505-2E9C-101B-9397-08002B2CF9AE}" pid="7" name="_PreviousAdHocReviewCycleID">
    <vt:i4>-1174086176</vt:i4>
  </property>
  <property fmtid="{D5CDD505-2E9C-101B-9397-08002B2CF9AE}" pid="8" name="ContentTypeId">
    <vt:lpwstr>0x01010001C8FFCFE5539B4F95C9BBFD1E8D37C3</vt:lpwstr>
  </property>
</Properties>
</file>