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74" r:id="rId5"/>
    <p:sldId id="265" r:id="rId6"/>
    <p:sldId id="271" r:id="rId7"/>
    <p:sldId id="263" r:id="rId8"/>
    <p:sldId id="273" r:id="rId9"/>
    <p:sldId id="267" r:id="rId10"/>
    <p:sldId id="272" r:id="rId11"/>
    <p:sldId id="268" r:id="rId12"/>
    <p:sldId id="270" r:id="rId13"/>
    <p:sldId id="264" r:id="rId14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78" y="-4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noue\AppData\Local\Temp\&#12473;&#12523;&#12540;&#12503;&#12483;&#12488;&#28204;&#23450;&#32080;&#265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57545356452023"/>
          <c:y val="6.8027742111289397E-2"/>
          <c:w val="0.72895101027422071"/>
          <c:h val="0.76561280796374487"/>
        </c:manualLayout>
      </c:layout>
      <c:scatterChart>
        <c:scatterStyle val="lineMarker"/>
        <c:varyColors val="0"/>
        <c:ser>
          <c:idx val="0"/>
          <c:order val="0"/>
          <c:tx>
            <c:v>DL(LTE)</c:v>
          </c:tx>
          <c:spPr>
            <a:ln w="28575">
              <a:noFill/>
            </a:ln>
          </c:spPr>
          <c:xVal>
            <c:numRef>
              <c:f>Sheet1!$A$4:$A$25</c:f>
              <c:numCache>
                <c:formatCode>h:mm</c:formatCode>
                <c:ptCount val="22"/>
                <c:pt idx="0">
                  <c:v>0.30694444444444441</c:v>
                </c:pt>
                <c:pt idx="1">
                  <c:v>0.30763888888888891</c:v>
                </c:pt>
                <c:pt idx="2">
                  <c:v>0.31319444444444444</c:v>
                </c:pt>
                <c:pt idx="3">
                  <c:v>0.31388888888888888</c:v>
                </c:pt>
                <c:pt idx="4">
                  <c:v>0.32569444444444445</c:v>
                </c:pt>
                <c:pt idx="5">
                  <c:v>0.3263888888888889</c:v>
                </c:pt>
                <c:pt idx="6">
                  <c:v>0.33194444444444443</c:v>
                </c:pt>
                <c:pt idx="7">
                  <c:v>0.33263888888888887</c:v>
                </c:pt>
                <c:pt idx="8">
                  <c:v>0.3430555555555555</c:v>
                </c:pt>
                <c:pt idx="9">
                  <c:v>0.34791666666666665</c:v>
                </c:pt>
                <c:pt idx="10">
                  <c:v>0.3520833333333333</c:v>
                </c:pt>
                <c:pt idx="11">
                  <c:v>0.3527777777777778</c:v>
                </c:pt>
                <c:pt idx="12">
                  <c:v>0.35486111111111113</c:v>
                </c:pt>
                <c:pt idx="13">
                  <c:v>0.35625000000000001</c:v>
                </c:pt>
                <c:pt idx="14">
                  <c:v>0.35694444444444445</c:v>
                </c:pt>
                <c:pt idx="15">
                  <c:v>0.35833333333333334</c:v>
                </c:pt>
                <c:pt idx="16">
                  <c:v>0.36041666666666666</c:v>
                </c:pt>
                <c:pt idx="17">
                  <c:v>0.3611111111111111</c:v>
                </c:pt>
                <c:pt idx="18">
                  <c:v>0.36458333333333331</c:v>
                </c:pt>
                <c:pt idx="19">
                  <c:v>0.36527777777777781</c:v>
                </c:pt>
                <c:pt idx="20">
                  <c:v>0.36736111111111108</c:v>
                </c:pt>
                <c:pt idx="21">
                  <c:v>0.36805555555555558</c:v>
                </c:pt>
              </c:numCache>
            </c:numRef>
          </c:xVal>
          <c:yVal>
            <c:numRef>
              <c:f>Sheet1!$B$4:$B$25</c:f>
              <c:numCache>
                <c:formatCode>General</c:formatCode>
                <c:ptCount val="22"/>
                <c:pt idx="0">
                  <c:v>21.63</c:v>
                </c:pt>
                <c:pt idx="3">
                  <c:v>14.984</c:v>
                </c:pt>
                <c:pt idx="5">
                  <c:v>16.713999999999999</c:v>
                </c:pt>
                <c:pt idx="7">
                  <c:v>11.667999999999999</c:v>
                </c:pt>
                <c:pt idx="8">
                  <c:v>8.702</c:v>
                </c:pt>
                <c:pt idx="9">
                  <c:v>9.3559999999999999</c:v>
                </c:pt>
                <c:pt idx="14">
                  <c:v>12.907999999999999</c:v>
                </c:pt>
                <c:pt idx="21">
                  <c:v>12.423999999999999</c:v>
                </c:pt>
              </c:numCache>
            </c:numRef>
          </c:yVal>
          <c:smooth val="0"/>
        </c:ser>
        <c:ser>
          <c:idx val="1"/>
          <c:order val="1"/>
          <c:tx>
            <c:v>DL(Wi-Fi)</c:v>
          </c:tx>
          <c:spPr>
            <a:ln w="28575">
              <a:noFill/>
            </a:ln>
          </c:spPr>
          <c:xVal>
            <c:numRef>
              <c:f>Sheet1!$A$4:$A$25</c:f>
              <c:numCache>
                <c:formatCode>h:mm</c:formatCode>
                <c:ptCount val="22"/>
                <c:pt idx="0">
                  <c:v>0.30694444444444441</c:v>
                </c:pt>
                <c:pt idx="1">
                  <c:v>0.30763888888888891</c:v>
                </c:pt>
                <c:pt idx="2">
                  <c:v>0.31319444444444444</c:v>
                </c:pt>
                <c:pt idx="3">
                  <c:v>0.31388888888888888</c:v>
                </c:pt>
                <c:pt idx="4">
                  <c:v>0.32569444444444445</c:v>
                </c:pt>
                <c:pt idx="5">
                  <c:v>0.3263888888888889</c:v>
                </c:pt>
                <c:pt idx="6">
                  <c:v>0.33194444444444443</c:v>
                </c:pt>
                <c:pt idx="7">
                  <c:v>0.33263888888888887</c:v>
                </c:pt>
                <c:pt idx="8">
                  <c:v>0.3430555555555555</c:v>
                </c:pt>
                <c:pt idx="9">
                  <c:v>0.34791666666666665</c:v>
                </c:pt>
                <c:pt idx="10">
                  <c:v>0.3520833333333333</c:v>
                </c:pt>
                <c:pt idx="11">
                  <c:v>0.3527777777777778</c:v>
                </c:pt>
                <c:pt idx="12">
                  <c:v>0.35486111111111113</c:v>
                </c:pt>
                <c:pt idx="13">
                  <c:v>0.35625000000000001</c:v>
                </c:pt>
                <c:pt idx="14">
                  <c:v>0.35694444444444445</c:v>
                </c:pt>
                <c:pt idx="15">
                  <c:v>0.35833333333333334</c:v>
                </c:pt>
                <c:pt idx="16">
                  <c:v>0.36041666666666666</c:v>
                </c:pt>
                <c:pt idx="17">
                  <c:v>0.3611111111111111</c:v>
                </c:pt>
                <c:pt idx="18">
                  <c:v>0.36458333333333331</c:v>
                </c:pt>
                <c:pt idx="19">
                  <c:v>0.36527777777777781</c:v>
                </c:pt>
                <c:pt idx="20">
                  <c:v>0.36736111111111108</c:v>
                </c:pt>
                <c:pt idx="21">
                  <c:v>0.36805555555555558</c:v>
                </c:pt>
              </c:numCache>
            </c:numRef>
          </c:xVal>
          <c:yVal>
            <c:numRef>
              <c:f>Sheet1!$E$4:$E$25</c:f>
              <c:numCache>
                <c:formatCode>General</c:formatCode>
                <c:ptCount val="22"/>
                <c:pt idx="1">
                  <c:v>2.6269999999999998</c:v>
                </c:pt>
                <c:pt idx="2">
                  <c:v>2.6</c:v>
                </c:pt>
                <c:pt idx="4">
                  <c:v>2.2650000000000001</c:v>
                </c:pt>
                <c:pt idx="6">
                  <c:v>0.6</c:v>
                </c:pt>
                <c:pt idx="10">
                  <c:v>1.0389999999999999</c:v>
                </c:pt>
                <c:pt idx="11">
                  <c:v>1.304</c:v>
                </c:pt>
                <c:pt idx="12">
                  <c:v>0.24299999999999999</c:v>
                </c:pt>
                <c:pt idx="13">
                  <c:v>0.50700000000000001</c:v>
                </c:pt>
                <c:pt idx="15">
                  <c:v>1.0680000000000001</c:v>
                </c:pt>
                <c:pt idx="16">
                  <c:v>0.42199999999999999</c:v>
                </c:pt>
                <c:pt idx="17">
                  <c:v>0.65200000000000002</c:v>
                </c:pt>
                <c:pt idx="18">
                  <c:v>2.456</c:v>
                </c:pt>
                <c:pt idx="19">
                  <c:v>2.3959999999999999</c:v>
                </c:pt>
                <c:pt idx="20">
                  <c:v>0.626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577280"/>
        <c:axId val="36578816"/>
      </c:scatterChart>
      <c:valAx>
        <c:axId val="36577280"/>
        <c:scaling>
          <c:orientation val="minMax"/>
        </c:scaling>
        <c:delete val="0"/>
        <c:axPos val="b"/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  <c:crossAx val="36578816"/>
        <c:crossesAt val="0.1"/>
        <c:crossBetween val="midCat"/>
      </c:valAx>
      <c:valAx>
        <c:axId val="36578816"/>
        <c:scaling>
          <c:logBase val="10"/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  <c:crossAx val="36577280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</c:legendEntry>
      <c:layout>
        <c:manualLayout>
          <c:xMode val="edge"/>
          <c:yMode val="edge"/>
          <c:x val="0.63440483491023536"/>
          <c:y val="0.10259437843446818"/>
          <c:w val="0.26741489255263468"/>
          <c:h val="0.13814736550315437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0.36306</cdr:x>
      <cdr:y>0.896</cdr:y>
    </cdr:from>
    <cdr:to>
      <cdr:x>0.72832</cdr:x>
      <cdr:y>0.992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738524" y="4032448"/>
          <a:ext cx="17490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Time (</a:t>
          </a:r>
          <a:r>
            <a:rPr lang="en-US" altLang="ja-JP" sz="1600" b="1" dirty="0" err="1">
              <a:latin typeface="Times New Roman" pitchFamily="18" charset="0"/>
              <a:cs typeface="Times New Roman" pitchFamily="18" charset="0"/>
            </a:rPr>
            <a:t>hh:mm</a:t>
          </a:r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)</a:t>
          </a:r>
          <a:endParaRPr lang="ja-JP" altLang="en-US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0.01504</cdr:x>
      <cdr:y>0.39003</cdr:y>
    </cdr:from>
    <cdr:to>
      <cdr:x>0.13534</cdr:x>
      <cdr:y>0.46645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72008" y="1755330"/>
          <a:ext cx="576064" cy="343928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540000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altLang="ja-JP" sz="1600" b="1" dirty="0" smtClean="0">
              <a:latin typeface="Times New Roman" pitchFamily="18" charset="0"/>
              <a:cs typeface="Times New Roman" pitchFamily="18" charset="0"/>
            </a:rPr>
            <a:t>Throughput</a:t>
          </a:r>
          <a:r>
            <a:rPr lang="ja-JP" altLang="en-US" sz="16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[M bit/s]</a:t>
          </a:r>
          <a:endParaRPr lang="ja-JP" altLang="en-US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9532" y="685800"/>
            <a:ext cx="8424936" cy="1663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Beyond 802.11ac – A </a:t>
            </a:r>
            <a:r>
              <a:rPr lang="en-GB" dirty="0" smtClean="0"/>
              <a:t>Very High Capacity WLAN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322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688031"/>
              </p:ext>
            </p:extLst>
          </p:nvPr>
        </p:nvGraphicFramePr>
        <p:xfrm>
          <a:off x="511175" y="3182938"/>
          <a:ext cx="80152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5" imgW="8262017" imgH="2686376" progId="Word.Document.8">
                  <p:embed/>
                </p:oleObj>
              </mc:Choice>
              <mc:Fallback>
                <p:oleObj name="Document" r:id="rId5" imgW="8262017" imgH="268637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182938"/>
                        <a:ext cx="80152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4819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lang="en-US" altLang="ja-JP" dirty="0" smtClean="0"/>
              <a:t>Example of possible</a:t>
            </a:r>
            <a:r>
              <a:rPr kumimoji="1" lang="en-US" altLang="ja-JP" dirty="0" smtClean="0"/>
              <a:t> technologies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929" y="1448780"/>
            <a:ext cx="8714556" cy="32403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Multi-User Multi-Channel (MU-MC) Transmissions</a:t>
            </a:r>
          </a:p>
          <a:p>
            <a:pPr marL="457200" lvl="1" indent="0"/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457200" lvl="1" indent="0"/>
            <a:endParaRPr lang="en-US" altLang="ja-JP" dirty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Mutual Interference Suppression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401951" y="1880828"/>
            <a:ext cx="8370468" cy="2007270"/>
            <a:chOff x="78144" y="3758185"/>
            <a:chExt cx="6845195" cy="182310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8144" y="3758185"/>
              <a:ext cx="6845195" cy="1823103"/>
              <a:chOff x="107504" y="4230127"/>
              <a:chExt cx="9225770" cy="2556574"/>
            </a:xfrm>
          </p:grpSpPr>
          <p:cxnSp>
            <p:nvCxnSpPr>
              <p:cNvPr id="18" name="直線矢印コネクタ 17"/>
              <p:cNvCxnSpPr/>
              <p:nvPr/>
            </p:nvCxnSpPr>
            <p:spPr bwMode="auto">
              <a:xfrm flipV="1">
                <a:off x="704015" y="4327212"/>
                <a:ext cx="0" cy="2070586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9" name="テキスト ボックス 18"/>
              <p:cNvSpPr txBox="1"/>
              <p:nvPr/>
            </p:nvSpPr>
            <p:spPr>
              <a:xfrm>
                <a:off x="107504" y="4255203"/>
                <a:ext cx="644277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Freq.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031942" y="6398260"/>
                <a:ext cx="620933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Time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grpSp>
            <p:nvGrpSpPr>
              <p:cNvPr id="21" name="グループ化 37"/>
              <p:cNvGrpSpPr/>
              <p:nvPr/>
            </p:nvGrpSpPr>
            <p:grpSpPr>
              <a:xfrm>
                <a:off x="704015" y="4599575"/>
                <a:ext cx="3384376" cy="1599845"/>
                <a:chOff x="1043608" y="1829155"/>
                <a:chExt cx="2664296" cy="1599845"/>
              </a:xfrm>
            </p:grpSpPr>
            <p:cxnSp>
              <p:nvCxnSpPr>
                <p:cNvPr id="67" name="直線矢印コネクタ 66"/>
                <p:cNvCxnSpPr/>
                <p:nvPr/>
              </p:nvCxnSpPr>
              <p:spPr bwMode="auto">
                <a:xfrm>
                  <a:off x="1043608" y="3429000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8" name="直線矢印コネクタ 67"/>
                <p:cNvCxnSpPr/>
                <p:nvPr/>
              </p:nvCxnSpPr>
              <p:spPr bwMode="auto">
                <a:xfrm>
                  <a:off x="1043608" y="321297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9" name="直線矢印コネクタ 68"/>
                <p:cNvCxnSpPr/>
                <p:nvPr/>
              </p:nvCxnSpPr>
              <p:spPr bwMode="auto">
                <a:xfrm>
                  <a:off x="1043608" y="298591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0" name="直線矢印コネクタ 69"/>
                <p:cNvCxnSpPr/>
                <p:nvPr/>
              </p:nvCxnSpPr>
              <p:spPr bwMode="auto">
                <a:xfrm>
                  <a:off x="1043608" y="274782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1" name="直線矢印コネクタ 70"/>
                <p:cNvCxnSpPr/>
                <p:nvPr/>
              </p:nvCxnSpPr>
              <p:spPr bwMode="auto">
                <a:xfrm>
                  <a:off x="1043608" y="249870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2" name="直線矢印コネクタ 71"/>
                <p:cNvCxnSpPr/>
                <p:nvPr/>
              </p:nvCxnSpPr>
              <p:spPr bwMode="auto">
                <a:xfrm>
                  <a:off x="1043608" y="2276872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3" name="直線矢印コネクタ 72"/>
                <p:cNvCxnSpPr/>
                <p:nvPr/>
              </p:nvCxnSpPr>
              <p:spPr bwMode="auto">
                <a:xfrm>
                  <a:off x="1043608" y="203936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直線矢印コネクタ 73"/>
                <p:cNvCxnSpPr/>
                <p:nvPr/>
              </p:nvCxnSpPr>
              <p:spPr bwMode="auto">
                <a:xfrm>
                  <a:off x="1043608" y="1829155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2" name="正方形/長方形 21"/>
              <p:cNvSpPr/>
              <p:nvPr/>
            </p:nvSpPr>
            <p:spPr bwMode="auto">
              <a:xfrm>
                <a:off x="1693167" y="5983396"/>
                <a:ext cx="682589" cy="406348"/>
              </a:xfrm>
              <a:prstGeom prst="rect">
                <a:avLst/>
              </a:prstGeom>
              <a:solidFill>
                <a:srgbClr val="FF99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 bwMode="auto">
              <a:xfrm>
                <a:off x="2519772" y="5518249"/>
                <a:ext cx="684076" cy="871495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 bwMode="auto">
              <a:xfrm>
                <a:off x="827584" y="6207694"/>
                <a:ext cx="684076" cy="18204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 bwMode="auto">
              <a:xfrm>
                <a:off x="3347864" y="4599576"/>
                <a:ext cx="720080" cy="1804836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736847" y="6111744"/>
                <a:ext cx="831024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</a:t>
                </a: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1603997" y="5879398"/>
                <a:ext cx="864093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802.11n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40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2402779" y="5674334"/>
                <a:ext cx="914670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244506" y="5099811"/>
                <a:ext cx="957467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160</a:t>
                </a:r>
                <a:r>
                  <a:rPr kumimoji="0" lang="ja-JP" altLang="en-US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 </a:t>
                </a: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5004048" y="4327212"/>
                <a:ext cx="0" cy="2070586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4393054" y="4230127"/>
                <a:ext cx="644277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Freq.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8712341" y="6398259"/>
                <a:ext cx="620933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Time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grpSp>
            <p:nvGrpSpPr>
              <p:cNvPr id="33" name="グループ化 44"/>
              <p:cNvGrpSpPr/>
              <p:nvPr/>
            </p:nvGrpSpPr>
            <p:grpSpPr>
              <a:xfrm>
                <a:off x="5004048" y="4599575"/>
                <a:ext cx="3672408" cy="1599845"/>
                <a:chOff x="1043608" y="1829155"/>
                <a:chExt cx="2664296" cy="1599845"/>
              </a:xfrm>
            </p:grpSpPr>
            <p:cxnSp>
              <p:nvCxnSpPr>
                <p:cNvPr id="59" name="直線矢印コネクタ 58"/>
                <p:cNvCxnSpPr/>
                <p:nvPr/>
              </p:nvCxnSpPr>
              <p:spPr bwMode="auto">
                <a:xfrm>
                  <a:off x="1043608" y="3429000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0" name="直線矢印コネクタ 59"/>
                <p:cNvCxnSpPr/>
                <p:nvPr/>
              </p:nvCxnSpPr>
              <p:spPr bwMode="auto">
                <a:xfrm>
                  <a:off x="1043608" y="321297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1" name="直線矢印コネクタ 60"/>
                <p:cNvCxnSpPr/>
                <p:nvPr/>
              </p:nvCxnSpPr>
              <p:spPr bwMode="auto">
                <a:xfrm>
                  <a:off x="1043608" y="298591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直線矢印コネクタ 61"/>
                <p:cNvCxnSpPr/>
                <p:nvPr/>
              </p:nvCxnSpPr>
              <p:spPr bwMode="auto">
                <a:xfrm>
                  <a:off x="1043608" y="274782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3" name="直線矢印コネクタ 62"/>
                <p:cNvCxnSpPr/>
                <p:nvPr/>
              </p:nvCxnSpPr>
              <p:spPr bwMode="auto">
                <a:xfrm>
                  <a:off x="1043608" y="249870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4" name="直線矢印コネクタ 63"/>
                <p:cNvCxnSpPr/>
                <p:nvPr/>
              </p:nvCxnSpPr>
              <p:spPr bwMode="auto">
                <a:xfrm>
                  <a:off x="1043608" y="2276872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5" name="直線矢印コネクタ 64"/>
                <p:cNvCxnSpPr/>
                <p:nvPr/>
              </p:nvCxnSpPr>
              <p:spPr bwMode="auto">
                <a:xfrm>
                  <a:off x="1043608" y="203936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6" name="直線矢印コネクタ 65"/>
                <p:cNvCxnSpPr/>
                <p:nvPr/>
              </p:nvCxnSpPr>
              <p:spPr bwMode="auto">
                <a:xfrm>
                  <a:off x="1043608" y="1829155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34" name="正方形/長方形 33"/>
              <p:cNvSpPr/>
              <p:nvPr/>
            </p:nvSpPr>
            <p:spPr bwMode="auto">
              <a:xfrm>
                <a:off x="5993200" y="5983396"/>
                <a:ext cx="682589" cy="406348"/>
              </a:xfrm>
              <a:prstGeom prst="rect">
                <a:avLst/>
              </a:prstGeom>
              <a:solidFill>
                <a:srgbClr val="FF99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5" name="正方形/長方形 34"/>
              <p:cNvSpPr/>
              <p:nvPr/>
            </p:nvSpPr>
            <p:spPr bwMode="auto">
              <a:xfrm>
                <a:off x="6819804" y="5518249"/>
                <a:ext cx="735637" cy="871495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 bwMode="auto">
              <a:xfrm>
                <a:off x="5127617" y="6207694"/>
                <a:ext cx="684076" cy="18204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5036883" y="6111745"/>
                <a:ext cx="831024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</a:t>
                </a: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5882959" y="5868437"/>
                <a:ext cx="864093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802.11n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40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6743700" y="5696247"/>
                <a:ext cx="914670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 bwMode="auto">
              <a:xfrm>
                <a:off x="5127617" y="4599576"/>
                <a:ext cx="684076" cy="1383820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1" name="正方形/長方形 40"/>
              <p:cNvSpPr/>
              <p:nvPr/>
            </p:nvSpPr>
            <p:spPr bwMode="auto">
              <a:xfrm>
                <a:off x="5988735" y="4599576"/>
                <a:ext cx="684076" cy="1156764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 bwMode="auto">
              <a:xfrm>
                <a:off x="6804248" y="4581128"/>
                <a:ext cx="762676" cy="684076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5024828" y="4886597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5866622" y="4755086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179369" y="6144625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179369" y="5912900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179369" y="5681175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179369" y="5449450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187903" y="5217728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179369" y="4986004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179369" y="4754279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179369" y="4522557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  <p:sp>
            <p:nvSpPr>
              <p:cNvPr id="53" name="右矢印 52"/>
              <p:cNvSpPr/>
              <p:nvPr/>
            </p:nvSpPr>
            <p:spPr bwMode="auto">
              <a:xfrm>
                <a:off x="4225793" y="5047291"/>
                <a:ext cx="235188" cy="772665"/>
              </a:xfrm>
              <a:prstGeom prst="rightArrow">
                <a:avLst/>
              </a:prstGeom>
              <a:gradFill rotWithShape="1">
                <a:gsLst>
                  <a:gs pos="0">
                    <a:srgbClr val="31789C"/>
                  </a:gs>
                  <a:gs pos="50000">
                    <a:srgbClr val="4BAEE0"/>
                  </a:gs>
                  <a:gs pos="100000">
                    <a:srgbClr val="5BD0FF"/>
                  </a:gs>
                </a:gsLst>
                <a:lin ang="5400000" scaled="1"/>
              </a:gradFill>
              <a:ln w="9525" cap="flat">
                <a:solidFill>
                  <a:srgbClr val="3366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6730717" y="4498690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55" name="正方形/長方形 54"/>
              <p:cNvSpPr/>
              <p:nvPr/>
            </p:nvSpPr>
            <p:spPr bwMode="auto">
              <a:xfrm>
                <a:off x="7780448" y="4581128"/>
                <a:ext cx="720080" cy="1804836"/>
              </a:xfrm>
              <a:prstGeom prst="rect">
                <a:avLst/>
              </a:prstGeom>
              <a:gradFill>
                <a:gsLst>
                  <a:gs pos="0">
                    <a:srgbClr val="92D050"/>
                  </a:gs>
                  <a:gs pos="76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6" name="テキスト ボックス 55"/>
              <p:cNvSpPr txBox="1"/>
              <p:nvPr/>
            </p:nvSpPr>
            <p:spPr>
              <a:xfrm>
                <a:off x="7661731" y="4657809"/>
                <a:ext cx="957467" cy="1683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or,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160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cxnSp>
            <p:nvCxnSpPr>
              <p:cNvPr id="57" name="直線矢印コネクタ 56"/>
              <p:cNvCxnSpPr/>
              <p:nvPr/>
            </p:nvCxnSpPr>
            <p:spPr bwMode="auto">
              <a:xfrm flipV="1">
                <a:off x="5004048" y="6389743"/>
                <a:ext cx="3888432" cy="14668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704015" y="6404411"/>
                <a:ext cx="3528392" cy="0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9" name="グループ化 8"/>
            <p:cNvGrpSpPr/>
            <p:nvPr/>
          </p:nvGrpSpPr>
          <p:grpSpPr>
            <a:xfrm>
              <a:off x="3304459" y="3986246"/>
              <a:ext cx="454309" cy="1433702"/>
              <a:chOff x="4695602" y="4040952"/>
              <a:chExt cx="454309" cy="1433702"/>
            </a:xfrm>
          </p:grpSpPr>
          <p:sp>
            <p:nvSpPr>
              <p:cNvPr id="10" name="テキスト ボックス 9"/>
              <p:cNvSpPr txBox="1"/>
              <p:nvPr/>
            </p:nvSpPr>
            <p:spPr>
              <a:xfrm>
                <a:off x="4695602" y="519765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4695603" y="5032410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4695603" y="4867167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4695603" y="4701924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4703633" y="4536681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4695603" y="4371438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695603" y="420619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4695603" y="4040952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</p:grpSp>
      </p:grpSp>
      <p:grpSp>
        <p:nvGrpSpPr>
          <p:cNvPr id="76" name="グループ化 75"/>
          <p:cNvGrpSpPr/>
          <p:nvPr/>
        </p:nvGrpSpPr>
        <p:grpSpPr>
          <a:xfrm>
            <a:off x="647564" y="4329100"/>
            <a:ext cx="3636404" cy="1904004"/>
            <a:chOff x="178940" y="2538177"/>
            <a:chExt cx="4254094" cy="2650381"/>
          </a:xfrm>
        </p:grpSpPr>
        <p:sp>
          <p:nvSpPr>
            <p:cNvPr id="77" name="AutoShape 511"/>
            <p:cNvSpPr>
              <a:spLocks noChangeArrowheads="1"/>
            </p:cNvSpPr>
            <p:nvPr/>
          </p:nvSpPr>
          <p:spPr bwMode="auto">
            <a:xfrm>
              <a:off x="2913508" y="2574689"/>
              <a:ext cx="1400175" cy="538163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AP2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78" name="正方形/長方形 82"/>
            <p:cNvSpPr/>
            <p:nvPr/>
          </p:nvSpPr>
          <p:spPr bwMode="auto">
            <a:xfrm>
              <a:off x="178940" y="4601660"/>
              <a:ext cx="594984" cy="456722"/>
            </a:xfrm>
            <a:prstGeom prst="rect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STA1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79" name="Line 174"/>
            <p:cNvSpPr>
              <a:spLocks noChangeShapeType="1"/>
            </p:cNvSpPr>
            <p:nvPr/>
          </p:nvSpPr>
          <p:spPr bwMode="auto">
            <a:xfrm flipH="1">
              <a:off x="510033" y="4347480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0" name="正方形/長方形 82"/>
            <p:cNvSpPr/>
            <p:nvPr/>
          </p:nvSpPr>
          <p:spPr bwMode="auto">
            <a:xfrm>
              <a:off x="3022478" y="4613039"/>
              <a:ext cx="594984" cy="445342"/>
            </a:xfrm>
            <a:prstGeom prst="rect">
              <a:avLst/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STA3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1" name="Line 174"/>
            <p:cNvSpPr>
              <a:spLocks noChangeShapeType="1"/>
            </p:cNvSpPr>
            <p:nvPr/>
          </p:nvSpPr>
          <p:spPr bwMode="auto">
            <a:xfrm flipH="1">
              <a:off x="3334195" y="4363355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2" name="Line 509"/>
            <p:cNvSpPr>
              <a:spLocks noChangeShapeType="1"/>
            </p:cNvSpPr>
            <p:nvPr/>
          </p:nvSpPr>
          <p:spPr bwMode="auto">
            <a:xfrm>
              <a:off x="560833" y="3099705"/>
              <a:ext cx="0" cy="30162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3" name="Line 510"/>
            <p:cNvSpPr>
              <a:spLocks noChangeShapeType="1"/>
            </p:cNvSpPr>
            <p:nvPr/>
          </p:nvSpPr>
          <p:spPr bwMode="auto">
            <a:xfrm>
              <a:off x="706883" y="3082243"/>
              <a:ext cx="0" cy="2984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4" name="AutoShape 511"/>
            <p:cNvSpPr>
              <a:spLocks noChangeArrowheads="1"/>
            </p:cNvSpPr>
            <p:nvPr/>
          </p:nvSpPr>
          <p:spPr bwMode="auto">
            <a:xfrm>
              <a:off x="467170" y="2538177"/>
              <a:ext cx="1398588" cy="547687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AP1</a:t>
              </a: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5" name="Line 512"/>
            <p:cNvSpPr>
              <a:spLocks noChangeShapeType="1"/>
            </p:cNvSpPr>
            <p:nvPr/>
          </p:nvSpPr>
          <p:spPr bwMode="auto">
            <a:xfrm>
              <a:off x="857695" y="3098118"/>
              <a:ext cx="0" cy="30003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6" name="Line 513"/>
            <p:cNvSpPr>
              <a:spLocks noChangeShapeType="1"/>
            </p:cNvSpPr>
            <p:nvPr/>
          </p:nvSpPr>
          <p:spPr bwMode="auto">
            <a:xfrm>
              <a:off x="1602233" y="3082243"/>
              <a:ext cx="0" cy="2984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7" name="Line 539"/>
            <p:cNvSpPr>
              <a:spLocks noChangeShapeType="1"/>
            </p:cNvSpPr>
            <p:nvPr/>
          </p:nvSpPr>
          <p:spPr bwMode="auto">
            <a:xfrm>
              <a:off x="933895" y="3212418"/>
              <a:ext cx="5080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8" name="Line 509"/>
            <p:cNvSpPr>
              <a:spLocks noChangeShapeType="1"/>
            </p:cNvSpPr>
            <p:nvPr/>
          </p:nvSpPr>
          <p:spPr bwMode="auto">
            <a:xfrm>
              <a:off x="3008758" y="3128280"/>
              <a:ext cx="0" cy="29686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9" name="Line 510"/>
            <p:cNvSpPr>
              <a:spLocks noChangeShapeType="1"/>
            </p:cNvSpPr>
            <p:nvPr/>
          </p:nvSpPr>
          <p:spPr bwMode="auto">
            <a:xfrm>
              <a:off x="3154808" y="3109230"/>
              <a:ext cx="0" cy="2921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0" name="Line 512"/>
            <p:cNvSpPr>
              <a:spLocks noChangeShapeType="1"/>
            </p:cNvSpPr>
            <p:nvPr/>
          </p:nvSpPr>
          <p:spPr bwMode="auto">
            <a:xfrm>
              <a:off x="3304033" y="3123518"/>
              <a:ext cx="0" cy="2952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1" name="Line 513"/>
            <p:cNvSpPr>
              <a:spLocks noChangeShapeType="1"/>
            </p:cNvSpPr>
            <p:nvPr/>
          </p:nvSpPr>
          <p:spPr bwMode="auto">
            <a:xfrm>
              <a:off x="4048570" y="3109230"/>
              <a:ext cx="0" cy="2921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2" name="Line 539"/>
            <p:cNvSpPr>
              <a:spLocks noChangeShapeType="1"/>
            </p:cNvSpPr>
            <p:nvPr/>
          </p:nvSpPr>
          <p:spPr bwMode="auto">
            <a:xfrm>
              <a:off x="3381820" y="3237818"/>
              <a:ext cx="5080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3" name="円/楕円 326"/>
            <p:cNvSpPr>
              <a:spLocks noChangeArrowheads="1"/>
            </p:cNvSpPr>
            <p:nvPr/>
          </p:nvSpPr>
          <p:spPr bwMode="auto">
            <a:xfrm rot="1279694">
              <a:off x="3311970" y="3339418"/>
              <a:ext cx="344488" cy="925512"/>
            </a:xfrm>
            <a:prstGeom prst="ellipse">
              <a:avLst/>
            </a:prstGeom>
            <a:gradFill rotWithShape="1">
              <a:gsLst>
                <a:gs pos="0">
                  <a:srgbClr val="AE4845">
                    <a:tint val="50000"/>
                    <a:satMod val="300000"/>
                  </a:srgbClr>
                </a:gs>
                <a:gs pos="35000">
                  <a:srgbClr val="AE4845">
                    <a:tint val="37000"/>
                    <a:satMod val="300000"/>
                  </a:srgbClr>
                </a:gs>
                <a:gs pos="100000">
                  <a:srgbClr val="AE4845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E484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4" name="円/楕円 327"/>
            <p:cNvSpPr>
              <a:spLocks noChangeArrowheads="1"/>
            </p:cNvSpPr>
            <p:nvPr/>
          </p:nvSpPr>
          <p:spPr bwMode="auto">
            <a:xfrm rot="20607564">
              <a:off x="3762820" y="3369580"/>
              <a:ext cx="365125" cy="933450"/>
            </a:xfrm>
            <a:prstGeom prst="ellipse">
              <a:avLst/>
            </a:prstGeom>
            <a:gradFill rotWithShape="1">
              <a:gsLst>
                <a:gs pos="0">
                  <a:srgbClr val="AE4845">
                    <a:tint val="50000"/>
                    <a:satMod val="300000"/>
                  </a:srgbClr>
                </a:gs>
                <a:gs pos="35000">
                  <a:srgbClr val="AE4845">
                    <a:tint val="37000"/>
                    <a:satMod val="300000"/>
                  </a:srgbClr>
                </a:gs>
                <a:gs pos="100000">
                  <a:srgbClr val="AE4845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E484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5" name="円/楕円 326"/>
            <p:cNvSpPr>
              <a:spLocks noChangeArrowheads="1"/>
            </p:cNvSpPr>
            <p:nvPr/>
          </p:nvSpPr>
          <p:spPr bwMode="auto">
            <a:xfrm rot="2134268">
              <a:off x="595758" y="3318780"/>
              <a:ext cx="396875" cy="998538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6" name="円/楕円 327"/>
            <p:cNvSpPr>
              <a:spLocks noChangeArrowheads="1"/>
            </p:cNvSpPr>
            <p:nvPr/>
          </p:nvSpPr>
          <p:spPr bwMode="auto">
            <a:xfrm rot="20758155">
              <a:off x="1148207" y="3409268"/>
              <a:ext cx="403225" cy="862013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7" name="円/楕円 326"/>
            <p:cNvSpPr>
              <a:spLocks noChangeArrowheads="1"/>
            </p:cNvSpPr>
            <p:nvPr/>
          </p:nvSpPr>
          <p:spPr bwMode="auto">
            <a:xfrm rot="17672520">
              <a:off x="2098202" y="2737615"/>
              <a:ext cx="281197" cy="2373313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8" name="円/楕円 327"/>
            <p:cNvSpPr>
              <a:spLocks noChangeArrowheads="1"/>
            </p:cNvSpPr>
            <p:nvPr/>
          </p:nvSpPr>
          <p:spPr bwMode="auto">
            <a:xfrm rot="17400176">
              <a:off x="2495817" y="2320072"/>
              <a:ext cx="220697" cy="3114431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9" name="円/楕円 326"/>
            <p:cNvSpPr>
              <a:spLocks noChangeArrowheads="1"/>
            </p:cNvSpPr>
            <p:nvPr/>
          </p:nvSpPr>
          <p:spPr bwMode="auto">
            <a:xfrm rot="3903136">
              <a:off x="2208084" y="2921160"/>
              <a:ext cx="243900" cy="2101850"/>
            </a:xfrm>
            <a:prstGeom prst="ellipse">
              <a:avLst/>
            </a:prstGeom>
            <a:noFill/>
            <a:ln w="25400" cap="flat" cmpd="sng" algn="ctr">
              <a:solidFill>
                <a:srgbClr val="AE4845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0" name="円/楕円 327"/>
            <p:cNvSpPr>
              <a:spLocks noChangeArrowheads="1"/>
            </p:cNvSpPr>
            <p:nvPr/>
          </p:nvSpPr>
          <p:spPr bwMode="auto">
            <a:xfrm rot="4108597">
              <a:off x="1722909" y="2596005"/>
              <a:ext cx="220314" cy="2655933"/>
            </a:xfrm>
            <a:prstGeom prst="ellipse">
              <a:avLst/>
            </a:prstGeom>
            <a:noFill/>
            <a:ln w="25400" cap="flat" cmpd="sng" algn="ctr">
              <a:solidFill>
                <a:srgbClr val="AE4845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1" name="左中かっこ 100"/>
            <p:cNvSpPr/>
            <p:nvPr/>
          </p:nvSpPr>
          <p:spPr bwMode="auto">
            <a:xfrm rot="16200000">
              <a:off x="2308670" y="3704543"/>
              <a:ext cx="130175" cy="1543050"/>
            </a:xfrm>
            <a:prstGeom prst="leftBrace">
              <a:avLst>
                <a:gd name="adj1" fmla="val 38184"/>
                <a:gd name="adj2" fmla="val 50000"/>
              </a:avLst>
            </a:prstGeom>
            <a:noFill/>
            <a:ln w="25400" cap="flat" cmpd="sng" algn="ctr">
              <a:solidFill>
                <a:srgbClr val="C0504D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2075" tIns="46038" rIns="92075" bIns="46038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2" name="テキスト ボックス 110"/>
            <p:cNvSpPr txBox="1">
              <a:spLocks noChangeArrowheads="1"/>
            </p:cNvSpPr>
            <p:nvPr/>
          </p:nvSpPr>
          <p:spPr bwMode="auto">
            <a:xfrm>
              <a:off x="1242345" y="4545919"/>
              <a:ext cx="2188935" cy="642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 smtClean="0">
                  <a:solidFill>
                    <a:srgbClr val="FF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Interference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altLang="ja-JP" sz="1200" b="1" kern="0" dirty="0" smtClean="0">
                  <a:solidFill>
                    <a:srgbClr val="FF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Suppression</a:t>
              </a:r>
              <a:endParaRPr kumimoji="0" lang="ja-JP" altLang="en-US" sz="1200" b="1" kern="0" dirty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3" name="正方形/長方形 82"/>
            <p:cNvSpPr/>
            <p:nvPr/>
          </p:nvSpPr>
          <p:spPr bwMode="auto">
            <a:xfrm>
              <a:off x="1027764" y="4601660"/>
              <a:ext cx="594984" cy="456722"/>
            </a:xfrm>
            <a:prstGeom prst="rect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STA2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4" name="Line 174"/>
            <p:cNvSpPr>
              <a:spLocks noChangeShapeType="1"/>
            </p:cNvSpPr>
            <p:nvPr/>
          </p:nvSpPr>
          <p:spPr bwMode="auto">
            <a:xfrm flipH="1">
              <a:off x="1359345" y="4347480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5" name="正方形/長方形 82"/>
            <p:cNvSpPr/>
            <p:nvPr/>
          </p:nvSpPr>
          <p:spPr bwMode="auto">
            <a:xfrm>
              <a:off x="3838050" y="4613039"/>
              <a:ext cx="594984" cy="445342"/>
            </a:xfrm>
            <a:prstGeom prst="rect">
              <a:avLst/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STA4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6" name="Line 174"/>
            <p:cNvSpPr>
              <a:spLocks noChangeShapeType="1"/>
            </p:cNvSpPr>
            <p:nvPr/>
          </p:nvSpPr>
          <p:spPr bwMode="auto">
            <a:xfrm flipH="1">
              <a:off x="4126358" y="4363355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</p:grpSp>
      <p:sp>
        <p:nvSpPr>
          <p:cNvPr id="107" name="メモ 106"/>
          <p:cNvSpPr/>
          <p:nvPr/>
        </p:nvSpPr>
        <p:spPr bwMode="auto">
          <a:xfrm>
            <a:off x="5076056" y="4617132"/>
            <a:ext cx="3744416" cy="1620180"/>
          </a:xfrm>
          <a:prstGeom prst="foldedCorner">
            <a:avLst>
              <a:gd name="adj" fmla="val 10803"/>
            </a:avLst>
          </a:prstGeom>
          <a:solidFill>
            <a:srgbClr val="FFFFCC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For more information, please refer to our previous presentations such as</a:t>
            </a: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[</a:t>
            </a:r>
            <a:r>
              <a:rPr lang="en-US" altLang="ja-JP" sz="1400" dirty="0">
                <a:solidFill>
                  <a:schemeClr val="tx1"/>
                </a:solidFill>
              </a:rPr>
              <a:t>3] 12/0820r0,	Improved spectrum efficiency for the next generation WLANs, </a:t>
            </a:r>
            <a:r>
              <a:rPr lang="en-US" altLang="ja-JP" sz="1400" dirty="0" smtClean="0">
                <a:solidFill>
                  <a:schemeClr val="tx1"/>
                </a:solidFill>
              </a:rPr>
              <a:t>NTT</a:t>
            </a:r>
          </a:p>
          <a:p>
            <a:r>
              <a:rPr lang="en-US" altLang="ja-JP" sz="1400" dirty="0">
                <a:solidFill>
                  <a:schemeClr val="tx1"/>
                </a:solidFill>
              </a:rPr>
              <a:t>[5] 12/1063r0,	Requirements for WLAN Cellular Offload, </a:t>
            </a:r>
            <a:r>
              <a:rPr lang="en-US" altLang="ja-JP" sz="1400" dirty="0" smtClean="0">
                <a:solidFill>
                  <a:schemeClr val="tx1"/>
                </a:solidFill>
              </a:rPr>
              <a:t>NTT.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2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0"/>
            <a:ext cx="8498532" cy="46456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We propose to start a new 802.11 study group to enhance the PHY &amp; MAC features to be capable of operating in a densely deployed </a:t>
            </a:r>
            <a:r>
              <a:rPr lang="en-US" altLang="ja-JP" dirty="0" smtClean="0"/>
              <a:t>environment for the purpose of </a:t>
            </a:r>
            <a:r>
              <a:rPr kumimoji="1" lang="en-US" altLang="ja-JP" dirty="0" smtClean="0"/>
              <a:t> supporting important use cases and applications for the wireless LANs such as cellular data offload.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dirty="0">
                <a:ea typeface="ＭＳ Ｐゴシック" charset="-128"/>
              </a:rPr>
              <a:t>Request approval by IEEE 802 LMSC to form an 802.11 Study Group to consider the </a:t>
            </a:r>
            <a:r>
              <a:rPr lang="en-US" altLang="ja-JP" dirty="0"/>
              <a:t>high </a:t>
            </a:r>
            <a:r>
              <a:rPr lang="en-US" altLang="ja-JP" dirty="0" smtClean="0"/>
              <a:t>capacity WLAN </a:t>
            </a:r>
            <a:r>
              <a:rPr lang="en-GB" altLang="ja-JP" dirty="0" smtClean="0">
                <a:ea typeface="ＭＳ Ｐゴシック" charset="-128"/>
              </a:rPr>
              <a:t>as </a:t>
            </a:r>
            <a:r>
              <a:rPr lang="en-GB" altLang="ja-JP" dirty="0">
                <a:ea typeface="ＭＳ Ｐゴシック" charset="-128"/>
              </a:rPr>
              <a:t>described in doc </a:t>
            </a:r>
            <a:r>
              <a:rPr lang="en-GB" altLang="ja-JP" dirty="0" smtClean="0">
                <a:ea typeface="ＭＳ Ｐゴシック" charset="-128"/>
              </a:rPr>
              <a:t>11-13-xxxx-00 </a:t>
            </a:r>
            <a:r>
              <a:rPr lang="en-GB" altLang="ja-JP" dirty="0">
                <a:ea typeface="ＭＳ Ｐゴシック" charset="-128"/>
              </a:rPr>
              <a:t>with the intent of creating a PAR and five criteria.</a:t>
            </a:r>
          </a:p>
          <a:p>
            <a:endParaRPr lang="en-GB" altLang="ja-JP" dirty="0">
              <a:ea typeface="ＭＳ Ｐゴシック" charset="-128"/>
            </a:endParaRPr>
          </a:p>
          <a:p>
            <a:pPr>
              <a:buFont typeface="Arial" pitchFamily="34" charset="0"/>
              <a:buChar char="•"/>
            </a:pPr>
            <a:r>
              <a:rPr lang="en-GB" altLang="ja-JP" dirty="0">
                <a:ea typeface="ＭＳ Ｐゴシック" charset="-128"/>
              </a:rPr>
              <a:t>Moved: &lt;name&gt;,  Seconded: &lt;name&gt;, Result: y-n-a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6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981200"/>
            <a:ext cx="8496944" cy="4208463"/>
          </a:xfrm>
          <a:ln/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[1] 11/1464r2,	</a:t>
            </a:r>
            <a:r>
              <a:rPr lang="en-US" altLang="ja-JP" sz="1600" dirty="0">
                <a:ea typeface="ＭＳ Ｐゴシック" charset="-128"/>
              </a:rPr>
              <a:t>The better spectrum utilization for the future WLAN </a:t>
            </a:r>
            <a:r>
              <a:rPr lang="en-US" altLang="ja-JP" sz="1600" dirty="0" smtClean="0">
                <a:ea typeface="ＭＳ Ｐゴシック" charset="-128"/>
              </a:rPr>
              <a:t>standardization, NTT</a:t>
            </a:r>
            <a:endParaRPr lang="en-US" altLang="ja-JP" sz="1600" dirty="0" smtClean="0"/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[2] 12/0068r1,	</a:t>
            </a:r>
            <a:r>
              <a:rPr lang="en-US" altLang="ja-JP" sz="1600" dirty="0"/>
              <a:t>Discussions on the better resource utilization for the next generation </a:t>
            </a:r>
            <a:r>
              <a:rPr lang="en-US" altLang="ja-JP" sz="1600" dirty="0" smtClean="0"/>
              <a:t>WLANs, NTT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[3] 12/0820r0,	Improved spectrum efficiency for the next generation WLANs, NTT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[4] 12/0910r0,	Carrier </a:t>
            </a:r>
            <a:r>
              <a:rPr lang="en-US" altLang="ja-JP" sz="1600" dirty="0"/>
              <a:t>oriented WIFI cellular offload, </a:t>
            </a:r>
            <a:r>
              <a:rPr lang="en-US" altLang="ja-JP" sz="1600" dirty="0" smtClean="0"/>
              <a:t>ORANGE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[5] 12/1063r0,	Requirements </a:t>
            </a:r>
            <a:r>
              <a:rPr lang="en-US" altLang="ja-JP" sz="1600" dirty="0"/>
              <a:t>for WLAN Cellular Offload, </a:t>
            </a:r>
            <a:r>
              <a:rPr lang="en-US" altLang="ja-JP" sz="1600" dirty="0" smtClean="0"/>
              <a:t>NTT</a:t>
            </a:r>
            <a:endParaRPr lang="en-US" altLang="ja-JP" sz="1600" dirty="0"/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[6] 12/1123r0</a:t>
            </a:r>
            <a:r>
              <a:rPr lang="en-US" altLang="ja-JP" sz="1600" dirty="0"/>
              <a:t>,	Carrier Oriented WIFI for Cellular Offload, ORANGE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[7] 12/1126r0,	Wi-Fi </a:t>
            </a:r>
            <a:r>
              <a:rPr lang="en-US" altLang="ja-JP" sz="1600" dirty="0"/>
              <a:t>techniques for hotspot deployment and cellular offload, </a:t>
            </a:r>
            <a:r>
              <a:rPr lang="en-US" altLang="ja-JP" sz="1600" dirty="0" smtClean="0"/>
              <a:t>Samsung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[8] 13/0098r0,	</a:t>
            </a:r>
            <a:r>
              <a:rPr lang="en-CA" altLang="ja-JP" sz="1600" dirty="0" smtClean="0"/>
              <a:t>802.11</a:t>
            </a:r>
            <a:r>
              <a:rPr lang="en-CA" altLang="ja-JP" sz="1600" dirty="0"/>
              <a:t>: Looking Ahead to the Future – Part II, </a:t>
            </a:r>
            <a:r>
              <a:rPr lang="en-CA" altLang="ja-JP" sz="1600" dirty="0" smtClean="0"/>
              <a:t>Huawei</a:t>
            </a:r>
          </a:p>
          <a:p>
            <a:pPr marL="0" lvl="1" indent="0">
              <a:spcBef>
                <a:spcPts val="600"/>
              </a:spcBef>
            </a:pPr>
            <a:r>
              <a:rPr lang="en-CA" altLang="ja-JP" sz="1600" dirty="0" smtClean="0"/>
              <a:t>[9] 13/0113r0,	Application </a:t>
            </a:r>
            <a:r>
              <a:rPr lang="en-CA" altLang="ja-JP" sz="1600" dirty="0"/>
              <a:t>and Requirements for Next Generation WLAN, </a:t>
            </a:r>
            <a:r>
              <a:rPr lang="en-CA" altLang="ja-JP" sz="1600" dirty="0" smtClean="0"/>
              <a:t>Samsung</a:t>
            </a:r>
            <a:endParaRPr lang="en-CA" altLang="ja-JP" sz="1600" dirty="0"/>
          </a:p>
          <a:p>
            <a:pPr marL="0" lvl="1" indent="0">
              <a:spcBef>
                <a:spcPts val="600"/>
              </a:spcBef>
            </a:pPr>
            <a:endParaRPr lang="en-CA" altLang="ja-JP" sz="1600" dirty="0"/>
          </a:p>
          <a:p>
            <a:pPr marL="0" indent="0"/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to create a new Study Group to enhance the system capacity of  802.11 WLAN by introducing some new PHY &amp; MAC features.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objective includes but not limited to support the use cases of cellular data offload in areas where APs are densely deployed.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6864" cy="104411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802.11ac</a:t>
            </a:r>
            <a:r>
              <a:rPr lang="ja-JP" altLang="en-US" dirty="0" smtClean="0"/>
              <a:t>が世に出始めようとしてる今、何故新たな標準が必要なのか？</a:t>
            </a:r>
            <a:endParaRPr lang="en-GB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115136" y="3356992"/>
            <a:ext cx="7166597" cy="3132348"/>
            <a:chOff x="1115136" y="2977207"/>
            <a:chExt cx="7166597" cy="3404121"/>
          </a:xfrm>
        </p:grpSpPr>
        <p:sp>
          <p:nvSpPr>
            <p:cNvPr id="8" name="Text Box 45"/>
            <p:cNvSpPr txBox="1">
              <a:spLocks noChangeArrowheads="1"/>
            </p:cNvSpPr>
            <p:nvPr/>
          </p:nvSpPr>
          <p:spPr bwMode="auto">
            <a:xfrm>
              <a:off x="6516638" y="6073551"/>
              <a:ext cx="106293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Year</a:t>
              </a:r>
              <a:endParaRPr lang="ja-JP" alt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256"/>
            <p:cNvSpPr>
              <a:spLocks noChangeArrowheads="1"/>
            </p:cNvSpPr>
            <p:nvPr/>
          </p:nvSpPr>
          <p:spPr bwMode="auto">
            <a:xfrm>
              <a:off x="1784298" y="3913311"/>
              <a:ext cx="23243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1G</a:t>
              </a:r>
              <a:endParaRPr kumimoji="0" lang="en-US" altLang="ja-JP" sz="1400" b="1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" name="Rectangle 257"/>
            <p:cNvSpPr>
              <a:spLocks noChangeArrowheads="1"/>
            </p:cNvSpPr>
            <p:nvPr/>
          </p:nvSpPr>
          <p:spPr bwMode="auto">
            <a:xfrm>
              <a:off x="1708789" y="3519088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1" name="Rectangle 256"/>
            <p:cNvSpPr>
              <a:spLocks noChangeArrowheads="1"/>
            </p:cNvSpPr>
            <p:nvPr/>
          </p:nvSpPr>
          <p:spPr bwMode="auto">
            <a:xfrm>
              <a:off x="1594221" y="4332103"/>
              <a:ext cx="43922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100M</a:t>
              </a:r>
            </a:p>
          </p:txBody>
        </p:sp>
        <p:sp>
          <p:nvSpPr>
            <p:cNvPr id="12" name="テキスト ボックス 348"/>
            <p:cNvSpPr txBox="1">
              <a:spLocks noChangeArrowheads="1"/>
            </p:cNvSpPr>
            <p:nvPr/>
          </p:nvSpPr>
          <p:spPr bwMode="auto">
            <a:xfrm>
              <a:off x="6624228" y="3020610"/>
              <a:ext cx="16575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hangingPunct="1"/>
              <a:r>
                <a:rPr lang="en-US" altLang="ja-JP" sz="1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Wireless LANs</a:t>
              </a:r>
              <a:endParaRPr lang="ja-JP" altLang="en-US" sz="1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256"/>
            <p:cNvSpPr>
              <a:spLocks noChangeArrowheads="1"/>
            </p:cNvSpPr>
            <p:nvPr/>
          </p:nvSpPr>
          <p:spPr bwMode="auto">
            <a:xfrm>
              <a:off x="1644271" y="4741403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10M</a:t>
              </a:r>
            </a:p>
          </p:txBody>
        </p:sp>
        <p:sp>
          <p:nvSpPr>
            <p:cNvPr id="14" name="Rectangle 256"/>
            <p:cNvSpPr>
              <a:spLocks noChangeArrowheads="1"/>
            </p:cNvSpPr>
            <p:nvPr/>
          </p:nvSpPr>
          <p:spPr bwMode="auto">
            <a:xfrm>
              <a:off x="1726334" y="5137447"/>
              <a:ext cx="2596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1M</a:t>
              </a:r>
            </a:p>
          </p:txBody>
        </p:sp>
        <p:sp>
          <p:nvSpPr>
            <p:cNvPr id="15" name="Rectangle 256"/>
            <p:cNvSpPr>
              <a:spLocks noChangeArrowheads="1"/>
            </p:cNvSpPr>
            <p:nvPr/>
          </p:nvSpPr>
          <p:spPr bwMode="auto">
            <a:xfrm>
              <a:off x="1615500" y="5558578"/>
              <a:ext cx="36869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100k</a:t>
              </a:r>
            </a:p>
          </p:txBody>
        </p:sp>
        <p:sp>
          <p:nvSpPr>
            <p:cNvPr id="16" name="Rectangle 257"/>
            <p:cNvSpPr>
              <a:spLocks noChangeArrowheads="1"/>
            </p:cNvSpPr>
            <p:nvPr/>
          </p:nvSpPr>
          <p:spPr bwMode="auto">
            <a:xfrm>
              <a:off x="1642954" y="3072221"/>
              <a:ext cx="4087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7" name="Text Box 45"/>
            <p:cNvSpPr txBox="1">
              <a:spLocks noChangeArrowheads="1"/>
            </p:cNvSpPr>
            <p:nvPr/>
          </p:nvSpPr>
          <p:spPr bwMode="auto">
            <a:xfrm rot="16200000">
              <a:off x="112266" y="4379008"/>
              <a:ext cx="23442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Data Rate [bit/s]</a:t>
              </a:r>
              <a:endParaRPr lang="ja-JP" alt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69"/>
            <p:cNvSpPr txBox="1">
              <a:spLocks noChangeArrowheads="1"/>
            </p:cNvSpPr>
            <p:nvPr/>
          </p:nvSpPr>
          <p:spPr bwMode="auto">
            <a:xfrm flipH="1">
              <a:off x="6516216" y="3615987"/>
              <a:ext cx="129701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Cellular</a:t>
              </a:r>
              <a:endParaRPr kumimoji="0" lang="en-US" altLang="ja-JP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269"/>
            <p:cNvSpPr txBox="1">
              <a:spLocks noChangeArrowheads="1"/>
            </p:cNvSpPr>
            <p:nvPr/>
          </p:nvSpPr>
          <p:spPr bwMode="auto">
            <a:xfrm flipH="1">
              <a:off x="6125028" y="3933784"/>
              <a:ext cx="145454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LTE-Advanced</a:t>
              </a:r>
              <a:endParaRPr kumimoji="0" lang="en-US" altLang="ja-JP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2098435" y="2977207"/>
              <a:ext cx="4777822" cy="3310440"/>
              <a:chOff x="1881989" y="2348880"/>
              <a:chExt cx="5210713" cy="3610381"/>
            </a:xfrm>
          </p:grpSpPr>
          <p:sp>
            <p:nvSpPr>
              <p:cNvPr id="21" name="Rectangle 258"/>
              <p:cNvSpPr>
                <a:spLocks noChangeArrowheads="1"/>
              </p:cNvSpPr>
              <p:nvPr/>
            </p:nvSpPr>
            <p:spPr bwMode="auto">
              <a:xfrm>
                <a:off x="403544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2" name="Rectangle 259"/>
              <p:cNvSpPr>
                <a:spLocks noChangeArrowheads="1"/>
              </p:cNvSpPr>
              <p:nvPr/>
            </p:nvSpPr>
            <p:spPr bwMode="auto">
              <a:xfrm>
                <a:off x="4951982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3" name="Rectangle 260"/>
              <p:cNvSpPr>
                <a:spLocks noChangeArrowheads="1"/>
              </p:cNvSpPr>
              <p:nvPr/>
            </p:nvSpPr>
            <p:spPr bwMode="auto">
              <a:xfrm>
                <a:off x="586640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4" name="Rectangle 258"/>
              <p:cNvSpPr>
                <a:spLocks noChangeArrowheads="1"/>
              </p:cNvSpPr>
              <p:nvPr/>
            </p:nvSpPr>
            <p:spPr bwMode="auto">
              <a:xfrm>
                <a:off x="3118897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5" name="Rectangle 258"/>
              <p:cNvSpPr>
                <a:spLocks noChangeArrowheads="1"/>
              </p:cNvSpPr>
              <p:nvPr/>
            </p:nvSpPr>
            <p:spPr bwMode="auto">
              <a:xfrm>
                <a:off x="2189624" y="5724297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 dirty="0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1995</a:t>
                </a:r>
              </a:p>
            </p:txBody>
          </p:sp>
          <p:grpSp>
            <p:nvGrpSpPr>
              <p:cNvPr id="26" name="グループ化 65"/>
              <p:cNvGrpSpPr/>
              <p:nvPr/>
            </p:nvGrpSpPr>
            <p:grpSpPr>
              <a:xfrm>
                <a:off x="1881989" y="2348880"/>
                <a:ext cx="5210713" cy="3298856"/>
                <a:chOff x="1881989" y="2348880"/>
                <a:chExt cx="5210713" cy="3298856"/>
              </a:xfrm>
            </p:grpSpPr>
            <p:sp>
              <p:nvSpPr>
                <p:cNvPr id="44" name="Freeform 246"/>
                <p:cNvSpPr>
                  <a:spLocks/>
                </p:cNvSpPr>
                <p:nvPr/>
              </p:nvSpPr>
              <p:spPr bwMode="auto">
                <a:xfrm>
                  <a:off x="1890475" y="3485932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5" name="Freeform 247"/>
                <p:cNvSpPr>
                  <a:spLocks/>
                </p:cNvSpPr>
                <p:nvPr/>
              </p:nvSpPr>
              <p:spPr bwMode="auto">
                <a:xfrm>
                  <a:off x="1898962" y="3036726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6" name="Freeform 254"/>
                <p:cNvSpPr>
                  <a:spLocks/>
                </p:cNvSpPr>
                <p:nvPr/>
              </p:nvSpPr>
              <p:spPr bwMode="auto">
                <a:xfrm>
                  <a:off x="1890475" y="2348880"/>
                  <a:ext cx="0" cy="3298856"/>
                </a:xfrm>
                <a:custGeom>
                  <a:avLst/>
                  <a:gdLst>
                    <a:gd name="T0" fmla="*/ 2147483647 h 1401"/>
                    <a:gd name="T1" fmla="*/ 2147483647 h 1401"/>
                    <a:gd name="T2" fmla="*/ 0 h 1401"/>
                    <a:gd name="T3" fmla="*/ 0 60000 65536"/>
                    <a:gd name="T4" fmla="*/ 0 60000 65536"/>
                    <a:gd name="T5" fmla="*/ 0 60000 65536"/>
                    <a:gd name="T6" fmla="*/ 0 h 1401"/>
                    <a:gd name="T7" fmla="*/ 1401 h 140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1401">
                      <a:moveTo>
                        <a:pt x="0" y="140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7" name="Freeform 249"/>
                <p:cNvSpPr>
                  <a:spLocks/>
                </p:cNvSpPr>
                <p:nvPr/>
              </p:nvSpPr>
              <p:spPr bwMode="auto">
                <a:xfrm>
                  <a:off x="240603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8" name="Freeform 250"/>
                <p:cNvSpPr>
                  <a:spLocks/>
                </p:cNvSpPr>
                <p:nvPr/>
              </p:nvSpPr>
              <p:spPr bwMode="auto">
                <a:xfrm>
                  <a:off x="3322573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9" name="Freeform 251"/>
                <p:cNvSpPr>
                  <a:spLocks/>
                </p:cNvSpPr>
                <p:nvPr/>
              </p:nvSpPr>
              <p:spPr bwMode="auto">
                <a:xfrm>
                  <a:off x="4239116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0" name="Freeform 252"/>
                <p:cNvSpPr>
                  <a:spLocks/>
                </p:cNvSpPr>
                <p:nvPr/>
              </p:nvSpPr>
              <p:spPr bwMode="auto">
                <a:xfrm>
                  <a:off x="5155658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1" name="Freeform 253"/>
                <p:cNvSpPr>
                  <a:spLocks/>
                </p:cNvSpPr>
                <p:nvPr/>
              </p:nvSpPr>
              <p:spPr bwMode="auto">
                <a:xfrm>
                  <a:off x="607220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2" name="Freeform 246"/>
                <p:cNvSpPr>
                  <a:spLocks/>
                </p:cNvSpPr>
                <p:nvPr/>
              </p:nvSpPr>
              <p:spPr bwMode="auto">
                <a:xfrm>
                  <a:off x="1890475" y="3932799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3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12395" y="2657709"/>
                  <a:ext cx="4417225" cy="2131389"/>
                </a:xfrm>
                <a:prstGeom prst="line">
                  <a:avLst/>
                </a:prstGeom>
                <a:noFill/>
                <a:ln w="152400">
                  <a:solidFill>
                    <a:srgbClr val="D60093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4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389058" y="3293055"/>
                  <a:ext cx="4270120" cy="2165171"/>
                </a:xfrm>
                <a:prstGeom prst="line">
                  <a:avLst/>
                </a:prstGeom>
                <a:noFill/>
                <a:ln w="152400">
                  <a:solidFill>
                    <a:srgbClr val="0000FF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5" name="Freeform 246"/>
                <p:cNvSpPr>
                  <a:spLocks/>
                </p:cNvSpPr>
                <p:nvPr/>
              </p:nvSpPr>
              <p:spPr bwMode="auto">
                <a:xfrm>
                  <a:off x="1886232" y="4379664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6" name="Freeform 246"/>
                <p:cNvSpPr>
                  <a:spLocks/>
                </p:cNvSpPr>
                <p:nvPr/>
              </p:nvSpPr>
              <p:spPr bwMode="auto">
                <a:xfrm>
                  <a:off x="1881989" y="4828871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7" name="Freeform 246"/>
                <p:cNvSpPr>
                  <a:spLocks/>
                </p:cNvSpPr>
                <p:nvPr/>
              </p:nvSpPr>
              <p:spPr bwMode="auto">
                <a:xfrm>
                  <a:off x="1901084" y="5275738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8" name="Freeform 247"/>
                <p:cNvSpPr>
                  <a:spLocks/>
                </p:cNvSpPr>
                <p:nvPr/>
              </p:nvSpPr>
              <p:spPr bwMode="auto">
                <a:xfrm>
                  <a:off x="1905327" y="2589861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grpSp>
              <p:nvGrpSpPr>
                <p:cNvPr id="59" name="グループ化 131"/>
                <p:cNvGrpSpPr>
                  <a:grpSpLocks/>
                </p:cNvGrpSpPr>
                <p:nvPr/>
              </p:nvGrpSpPr>
              <p:grpSpPr bwMode="auto">
                <a:xfrm>
                  <a:off x="1881989" y="2589861"/>
                  <a:ext cx="5210713" cy="3046177"/>
                  <a:chOff x="703826" y="2854476"/>
                  <a:chExt cx="4031687" cy="3384558"/>
                </a:xfrm>
              </p:grpSpPr>
              <p:sp>
                <p:nvSpPr>
                  <p:cNvPr id="60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218" y="285447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7406" y="3348978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2" name="Freeform 255"/>
                  <p:cNvSpPr>
                    <a:spLocks/>
                  </p:cNvSpPr>
                  <p:nvPr/>
                </p:nvSpPr>
                <p:spPr bwMode="auto">
                  <a:xfrm flipV="1">
                    <a:off x="710736" y="6199006"/>
                    <a:ext cx="4024777" cy="40028"/>
                  </a:xfrm>
                  <a:custGeom>
                    <a:avLst/>
                    <a:gdLst>
                      <a:gd name="T0" fmla="*/ 0 w 1841"/>
                      <a:gd name="T1" fmla="*/ 0 h 49212"/>
                      <a:gd name="T2" fmla="*/ 2147483647 w 1841"/>
                      <a:gd name="T3" fmla="*/ 0 h 49212"/>
                      <a:gd name="T4" fmla="*/ 2147483647 w 1841"/>
                      <a:gd name="T5" fmla="*/ 0 h 49212"/>
                      <a:gd name="T6" fmla="*/ 0 60000 65536"/>
                      <a:gd name="T7" fmla="*/ 0 60000 65536"/>
                      <a:gd name="T8" fmla="*/ 0 60000 65536"/>
                      <a:gd name="T9" fmla="*/ 0 w 1841"/>
                      <a:gd name="T10" fmla="*/ 0 h 49212"/>
                      <a:gd name="T11" fmla="*/ 1841 w 1841"/>
                      <a:gd name="T12" fmla="*/ 49212 h 492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841" h="49212">
                        <a:moveTo>
                          <a:pt x="0" y="0"/>
                        </a:moveTo>
                        <a:lnTo>
                          <a:pt x="1840" y="0"/>
                        </a:lnTo>
                        <a:lnTo>
                          <a:pt x="1841" y="0"/>
                        </a:lnTo>
                      </a:path>
                    </a:pathLst>
                  </a:custGeom>
                  <a:noFill/>
                  <a:ln w="31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10800000"/>
                  <a:lstStyle/>
                  <a:p>
                    <a:endParaRPr lang="ja-JP" altLang="en-US" sz="1000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3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4690" y="384426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4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1974" y="433955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5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9258" y="484300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6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6542" y="533829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7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3826" y="5833582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7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2055961" y="5199583"/>
                <a:ext cx="781809" cy="57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GSM</a:t>
                </a:r>
              </a:p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PDC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3615357" y="4840569"/>
                <a:ext cx="120939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WCDMA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4164857" y="4330535"/>
                <a:ext cx="120433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HSDPA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5371914" y="3790364"/>
                <a:ext cx="721085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LTE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Rectangle 185"/>
              <p:cNvSpPr>
                <a:spLocks noChangeArrowheads="1"/>
              </p:cNvSpPr>
              <p:nvPr/>
            </p:nvSpPr>
            <p:spPr bwMode="auto">
              <a:xfrm>
                <a:off x="5259468" y="3907344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2" name="Rectangle 186"/>
              <p:cNvSpPr>
                <a:spLocks noChangeArrowheads="1"/>
              </p:cNvSpPr>
              <p:nvPr/>
            </p:nvSpPr>
            <p:spPr bwMode="auto">
              <a:xfrm>
                <a:off x="4029074" y="4452193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3" name="Rectangle 187"/>
              <p:cNvSpPr>
                <a:spLocks noChangeArrowheads="1"/>
              </p:cNvSpPr>
              <p:nvPr/>
            </p:nvSpPr>
            <p:spPr bwMode="auto">
              <a:xfrm>
                <a:off x="3464722" y="496690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4" name="Rectangle 188"/>
              <p:cNvSpPr>
                <a:spLocks noChangeArrowheads="1"/>
              </p:cNvSpPr>
              <p:nvPr/>
            </p:nvSpPr>
            <p:spPr bwMode="auto">
              <a:xfrm>
                <a:off x="1945637" y="5411435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5" name="Oval 254"/>
              <p:cNvSpPr>
                <a:spLocks noChangeArrowheads="1"/>
              </p:cNvSpPr>
              <p:nvPr/>
            </p:nvSpPr>
            <p:spPr bwMode="auto">
              <a:xfrm>
                <a:off x="2989477" y="4181857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.11b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Oval 255"/>
              <p:cNvSpPr>
                <a:spLocks noChangeArrowheads="1"/>
              </p:cNvSpPr>
              <p:nvPr/>
            </p:nvSpPr>
            <p:spPr bwMode="auto">
              <a:xfrm>
                <a:off x="2341501" y="4508517"/>
                <a:ext cx="773924" cy="299470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/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7" name="Oval 254"/>
              <p:cNvSpPr>
                <a:spLocks noChangeArrowheads="1"/>
              </p:cNvSpPr>
              <p:nvPr/>
            </p:nvSpPr>
            <p:spPr bwMode="auto">
              <a:xfrm>
                <a:off x="298824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8" name="Oval 254"/>
              <p:cNvSpPr>
                <a:spLocks noChangeArrowheads="1"/>
              </p:cNvSpPr>
              <p:nvPr/>
            </p:nvSpPr>
            <p:spPr bwMode="auto">
              <a:xfrm>
                <a:off x="352830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.11g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9" name="Oval 254"/>
              <p:cNvSpPr>
                <a:spLocks noChangeArrowheads="1"/>
              </p:cNvSpPr>
              <p:nvPr/>
            </p:nvSpPr>
            <p:spPr bwMode="auto">
              <a:xfrm>
                <a:off x="4668870" y="3448090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.11n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0" name="Oval 254"/>
              <p:cNvSpPr>
                <a:spLocks noChangeArrowheads="1"/>
              </p:cNvSpPr>
              <p:nvPr/>
            </p:nvSpPr>
            <p:spPr bwMode="auto">
              <a:xfrm>
                <a:off x="5292502" y="3011354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.11ad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1" name="Oval 254"/>
              <p:cNvSpPr>
                <a:spLocks noChangeArrowheads="1"/>
              </p:cNvSpPr>
              <p:nvPr/>
            </p:nvSpPr>
            <p:spPr bwMode="auto">
              <a:xfrm>
                <a:off x="5424954" y="3249574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.11ac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2" name="Rectangle 185"/>
              <p:cNvSpPr>
                <a:spLocks noChangeArrowheads="1"/>
              </p:cNvSpPr>
              <p:nvPr/>
            </p:nvSpPr>
            <p:spPr bwMode="auto">
              <a:xfrm>
                <a:off x="5976578" y="342086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3" name="Oval 254"/>
              <p:cNvSpPr>
                <a:spLocks noChangeArrowheads="1"/>
              </p:cNvSpPr>
              <p:nvPr/>
            </p:nvSpPr>
            <p:spPr bwMode="auto">
              <a:xfrm>
                <a:off x="6037022" y="2607844"/>
                <a:ext cx="479616" cy="455694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2400" b="1" dirty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?</a:t>
                </a:r>
                <a:endParaRPr lang="ja-JP" altLang="en-US" sz="2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</p:grpSp>
      </p:grpSp>
      <p:sp>
        <p:nvSpPr>
          <p:cNvPr id="69" name="コンテンツ プレースホルダ 6"/>
          <p:cNvSpPr txBox="1">
            <a:spLocks/>
          </p:cNvSpPr>
          <p:nvPr/>
        </p:nvSpPr>
        <p:spPr bwMode="auto">
          <a:xfrm>
            <a:off x="179512" y="1412777"/>
            <a:ext cx="8784976" cy="1728191"/>
          </a:xfrm>
          <a:prstGeom prst="roundRect">
            <a:avLst>
              <a:gd name="adj" fmla="val 8421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73050" indent="-273050">
              <a:buFont typeface="Arial" pitchFamily="34" charset="0"/>
              <a:buChar char="•"/>
            </a:pP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Cellular companies have started 4G/LTE services offering max. data rate of 100 M bit/s. One of those companies is planning to start LTE-Advanced service in 2015 which offers max. 1 G bit/s.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WLANs also needs to be upgraded to support increasing demands of data communications </a:t>
            </a:r>
            <a:r>
              <a:rPr lang="en-US" altLang="ja-JP" sz="1800" dirty="0" smtClean="0">
                <a:latin typeface="Times New Roman" pitchFamily="18" charset="0"/>
                <a:cs typeface="Times New Roman" pitchFamily="18" charset="0"/>
              </a:rPr>
              <a:t>and emerging applications </a:t>
            </a: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together with the cellular systems.</a:t>
            </a:r>
            <a:endParaRPr kumimoji="0" lang="ja-JP" altLang="en-US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Important applications for the WLAN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1"/>
            <a:ext cx="8498532" cy="34203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Cellular data offload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 public places, i.e. hotspots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In the home/residential area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Other Emerging applications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VoIP with QoS and handover support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WLAN Navigation &amp; contents distribution, etc.</a:t>
            </a:r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287524" y="4545124"/>
            <a:ext cx="8532948" cy="1728192"/>
          </a:xfrm>
          <a:prstGeom prst="roundRect">
            <a:avLst>
              <a:gd name="adj" fmla="val 11459"/>
            </a:avLst>
          </a:prstGeom>
          <a:solidFill>
            <a:srgbClr val="FFCCFF"/>
          </a:solidFill>
          <a:ln w="9525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Dense WLAN deployment is anticipated: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APs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are densely deployed in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many places 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to support many STAs and emerging applications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More and more people are using tethering function of smart phone or mobile router for the Internet access</a:t>
            </a:r>
            <a:endParaRPr kumimoji="0" lang="en-US" altLang="ja-JP" sz="20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032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What we hope for the WLAN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628800"/>
            <a:ext cx="8642548" cy="4860540"/>
          </a:xfrm>
        </p:spPr>
        <p:txBody>
          <a:bodyPr/>
          <a:lstStyle/>
          <a:p>
            <a:pPr marL="0" indent="0"/>
            <a:r>
              <a:rPr lang="en-US" altLang="ja-JP" dirty="0" smtClean="0"/>
              <a:t>WLANs as an alternative to the cellular system in home, office and public hotspots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Need to support use cases such as cellular data offloading in home and public areas (hotspots</a:t>
            </a:r>
            <a:r>
              <a:rPr lang="en-US" altLang="ja-JP" dirty="0" smtClean="0"/>
              <a:t>).</a:t>
            </a:r>
            <a:endParaRPr lang="en-US" altLang="ja-JP" dirty="0" smtClean="0"/>
          </a:p>
          <a:p>
            <a:pPr marL="0" indent="0"/>
            <a:r>
              <a:rPr kumimoji="1" lang="en-US" altLang="ja-JP" i="1" u="sng" dirty="0" smtClean="0"/>
              <a:t>Requirements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maintain throughput in places where APs are densely deployed = very high system capacity / </a:t>
            </a:r>
            <a:r>
              <a:rPr lang="en-US" altLang="ja-JP" dirty="0" smtClean="0"/>
              <a:t>m</a:t>
            </a:r>
            <a:r>
              <a:rPr lang="en-US" altLang="ja-JP" baseline="30000" dirty="0" smtClean="0"/>
              <a:t>2</a:t>
            </a:r>
            <a:endParaRPr lang="en-US" altLang="ja-JP" dirty="0" smtClean="0"/>
          </a:p>
          <a:p>
            <a:pPr marL="0" indent="0"/>
            <a:r>
              <a:rPr lang="en-US" altLang="ja-JP" i="1" u="sng" dirty="0" smtClean="0"/>
              <a:t>Our Proposal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 maximum multi-STA/aggregated throughput (measured at MAC SAP of APs) of at least 10 </a:t>
            </a:r>
            <a:r>
              <a:rPr lang="en-US" altLang="ja-JP" dirty="0" smtClean="0"/>
              <a:t>G </a:t>
            </a:r>
            <a:r>
              <a:rPr lang="en-US" altLang="ja-JP" dirty="0" smtClean="0"/>
              <a:t>bit/s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Requirement for the s</a:t>
            </a:r>
            <a:r>
              <a:rPr kumimoji="1" lang="en-US" altLang="ja-JP" dirty="0" smtClean="0"/>
              <a:t>ingle link throughput to be discussed in the new study group.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Current situation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448780"/>
            <a:ext cx="8642548" cy="507656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The 802.11ac enables gigabit class data transmission capability using 5GHz band.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Great achievement!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The benefit of high data rate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comes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from wider channel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operations and increased number of spatial streams.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DL MU-MIMO improves the spectrum efficiency by allowing simultaneous transmissions of multiple data frames to different users.</a:t>
            </a:r>
          </a:p>
          <a:p>
            <a:pPr marL="1771650" lvl="4" indent="0"/>
            <a:endParaRPr lang="en-US" altLang="ja-JP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However, demands </a:t>
            </a:r>
            <a:r>
              <a:rPr lang="en-US" altLang="ja-JP" b="1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bandwidth continue </a:t>
            </a:r>
            <a:r>
              <a:rPr lang="en-US" altLang="ja-JP" b="1" dirty="0">
                <a:latin typeface="Times New Roman" pitchFamily="18" charset="0"/>
                <a:cs typeface="Times New Roman" pitchFamily="18" charset="0"/>
              </a:rPr>
              <a:t>to increase.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As more people use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performance and high functionality terminals, the WLAN system will be required to have enough capability to satisfy their needs for data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communications.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would like to consider to add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features to the 802.11ac standard to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enhance the system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capacity.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3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Some issues observed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448781"/>
            <a:ext cx="8640960" cy="54006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Low t</a:t>
            </a:r>
            <a:r>
              <a:rPr lang="en-US" dirty="0" smtClean="0"/>
              <a:t>hroughput performance in hotspots</a:t>
            </a: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161779"/>
              </p:ext>
            </p:extLst>
          </p:nvPr>
        </p:nvGraphicFramePr>
        <p:xfrm>
          <a:off x="251520" y="1916832"/>
          <a:ext cx="4788532" cy="4500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932039" y="2024844"/>
            <a:ext cx="3924437" cy="30603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800" dirty="0" smtClean="0"/>
              <a:t>Results of throughput measurement at the Shinagawa station in Tokyo area.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Throughput of LTE is much higher than the WLAN! </a:t>
            </a: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In such places, people may not be happy to use WLAN, and cellular offload will not be successful.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12060" y="5032769"/>
            <a:ext cx="3739060" cy="1168539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</a:rPr>
              <a:t>What can we do to improve WLANs?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Classification of the issues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448780"/>
            <a:ext cx="8642548" cy="43204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Operational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What we need is a guideline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Some standardization bodies and/or industry alliance issues guidelines for appropriate operation.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Upper layer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Other standardization bodies such as Wi-Fi Alliance and IETF will be right place to do.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Upper layer issues related to cellular data offload are considered in the WFA as a part of the next generation hotspot project.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MAC &amp; PHY related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It is more appropriate to consider this kind of issues here in IEEE 802.11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251520" y="5733256"/>
            <a:ext cx="8640960" cy="504056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 w="28575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We propose to start a new project to standardize new PHY &amp; MAC features</a:t>
            </a: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886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Basic </a:t>
            </a:r>
            <a:r>
              <a:rPr lang="en-US" altLang="ja-JP" dirty="0" smtClean="0"/>
              <a:t>Ideas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628800"/>
            <a:ext cx="8642548" cy="4752528"/>
          </a:xfrm>
        </p:spPr>
        <p:txBody>
          <a:bodyPr/>
          <a:lstStyle/>
          <a:p>
            <a:r>
              <a:rPr lang="en-US" altLang="ja-JP" dirty="0" smtClean="0"/>
              <a:t>To achieve higher spectrum efficiency;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802.11a and 802.11g introduced OFDM PHY in 5 GHz band and 2.4 GHz band, respectively.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802.11n introduced the single user MIMO technology supporting up to 4 spatial streams.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802.11ac is specifying DL MU-MIMO that makes simultaneous point-to-multipoint transmissions.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0" indent="0"/>
            <a:r>
              <a:rPr lang="en-US" altLang="ja-JP" dirty="0" smtClean="0"/>
              <a:t>In the next generation WLAN, we would like to enhance the spectrum efficiency by,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Exploiting the unused frequency resource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Allowing simultaneous transmissions of multiple stations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4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1067</TotalTime>
  <Words>1061</Words>
  <Application>Microsoft Office PowerPoint</Application>
  <PresentationFormat>画面に合わせる (4:3)</PresentationFormat>
  <Paragraphs>237</Paragraphs>
  <Slides>13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Beyond 802.11ac – A Very High Capacity WLAN</vt:lpstr>
      <vt:lpstr>Abstract</vt:lpstr>
      <vt:lpstr>Background</vt:lpstr>
      <vt:lpstr>Important applications for the WLAN</vt:lpstr>
      <vt:lpstr>What we hope for the WLAN</vt:lpstr>
      <vt:lpstr>Current situation</vt:lpstr>
      <vt:lpstr>Some issues observed</vt:lpstr>
      <vt:lpstr>Classification of the issues</vt:lpstr>
      <vt:lpstr>Basic Ideas</vt:lpstr>
      <vt:lpstr>Example of possible technologies</vt:lpstr>
      <vt:lpstr>Conclusions</vt:lpstr>
      <vt:lpstr>Motion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Very High Capacity 802.11 WLAN</dc:title>
  <dc:creator>Yasuhiko Inoue</dc:creator>
  <cp:lastModifiedBy>inoue</cp:lastModifiedBy>
  <cp:revision>9</cp:revision>
  <cp:lastPrinted>2013-03-13T01:06:54Z</cp:lastPrinted>
  <dcterms:created xsi:type="dcterms:W3CDTF">2013-02-25T08:14:14Z</dcterms:created>
  <dcterms:modified xsi:type="dcterms:W3CDTF">2013-03-15T09:17:08Z</dcterms:modified>
</cp:coreProperties>
</file>