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532" r:id="rId2"/>
    <p:sldId id="533" r:id="rId3"/>
    <p:sldId id="534" r:id="rId4"/>
    <p:sldId id="536" r:id="rId5"/>
    <p:sldId id="537" r:id="rId6"/>
    <p:sldId id="538" r:id="rId7"/>
    <p:sldId id="539" r:id="rId8"/>
    <p:sldId id="541" r:id="rId9"/>
    <p:sldId id="542" r:id="rId10"/>
    <p:sldId id="545" r:id="rId11"/>
    <p:sldId id="54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3514" autoAdjust="0"/>
  </p:normalViewPr>
  <p:slideViewPr>
    <p:cSldViewPr>
      <p:cViewPr>
        <p:scale>
          <a:sx n="90" d="100"/>
          <a:sy n="90" d="100"/>
        </p:scale>
        <p:origin x="-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1500" y="6477000"/>
            <a:ext cx="1565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802.11-13/0285r0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235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March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1066800"/>
          </a:xfrm>
        </p:spPr>
        <p:txBody>
          <a:bodyPr/>
          <a:lstStyle/>
          <a:p>
            <a:r>
              <a:rPr lang="en-US" dirty="0"/>
              <a:t>Resource Allocation Frame Format for RAW-based Medium Access</a:t>
            </a:r>
            <a:endParaRPr lang="en-US" dirty="0" smtClean="0">
              <a:latin typeface="+mj-lt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>
                <a:latin typeface="+mj-lt"/>
              </a:rPr>
              <a:t>Date:</a:t>
            </a:r>
            <a:r>
              <a:rPr lang="en-US" sz="2000" b="0" dirty="0" smtClean="0">
                <a:latin typeface="+mj-lt"/>
              </a:rPr>
              <a:t> 2013-03-18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3810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8366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804751"/>
              </p:ext>
            </p:extLst>
          </p:nvPr>
        </p:nvGraphicFramePr>
        <p:xfrm>
          <a:off x="1524000" y="1981200"/>
          <a:ext cx="646430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Document" r:id="rId4" imgW="8519710" imgH="7336134" progId="Word.Document.8">
                  <p:embed/>
                </p:oleObj>
              </mc:Choice>
              <mc:Fallback>
                <p:oleObj name="Document" r:id="rId4" imgW="8519710" imgH="73361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646430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2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define the resource allocation frame format based on the approach illustrated in Slide 5?  </a:t>
            </a:r>
          </a:p>
          <a:p>
            <a:endParaRPr lang="en-US" dirty="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02C1803-1A3E-4B56-9029-F17C70668BB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7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000" b="0" dirty="0" smtClean="0"/>
              <a:t>[1] doc.: </a:t>
            </a:r>
            <a:r>
              <a:rPr lang="en-US" altLang="ko-KR" sz="2000" b="0" dirty="0" smtClean="0">
                <a:ea typeface="Gulim" pitchFamily="34" charset="-127"/>
              </a:rPr>
              <a:t>IEEE 802.11-12/0843r0</a:t>
            </a:r>
            <a:r>
              <a:rPr lang="en-US" altLang="ko-KR" sz="2000" dirty="0" smtClean="0">
                <a:ea typeface="Gulim" pitchFamily="34" charset="-127"/>
              </a:rPr>
              <a:t>: “</a:t>
            </a:r>
            <a:r>
              <a:rPr lang="en-US" sz="2000" dirty="0" smtClean="0"/>
              <a:t>Restricted Access Window Signaling for Uplink Channel Access</a:t>
            </a:r>
            <a:r>
              <a:rPr lang="en-US" sz="2000" dirty="0" smtClean="0">
                <a:latin typeface="Garamond" pitchFamily="18" charset="0"/>
              </a:rPr>
              <a:t>”</a:t>
            </a:r>
            <a:endParaRPr lang="en-US" sz="2000" dirty="0" smtClean="0"/>
          </a:p>
          <a:p>
            <a:pPr marL="0" indent="0">
              <a:buFontTx/>
              <a:buNone/>
            </a:pPr>
            <a:r>
              <a:rPr lang="en-US" altLang="ko-KR" sz="2000" b="0" dirty="0" smtClean="0">
                <a:ea typeface="Gulim" pitchFamily="34" charset="-127"/>
              </a:rPr>
              <a:t>[2] doc.: IEEE 802.11-12/0831r0</a:t>
            </a:r>
            <a:r>
              <a:rPr lang="en-US" altLang="ko-KR" sz="2000" dirty="0" smtClean="0">
                <a:ea typeface="Gulim" pitchFamily="34" charset="-127"/>
              </a:rPr>
              <a:t>: “Uplink Channel Access General Procedure”</a:t>
            </a:r>
          </a:p>
          <a:p>
            <a:pPr marL="0" indent="0">
              <a:buFontTx/>
              <a:buNone/>
            </a:pPr>
            <a:r>
              <a:rPr lang="en-US" sz="2000" b="0" dirty="0" smtClean="0">
                <a:ea typeface="Gulim" pitchFamily="34" charset="-127"/>
              </a:rPr>
              <a:t> </a:t>
            </a:r>
            <a:r>
              <a:rPr lang="en-US" sz="2000" dirty="0" smtClean="0">
                <a:ea typeface="Gulim" pitchFamily="34" charset="-127"/>
              </a:rPr>
              <a:t> </a:t>
            </a:r>
            <a:endParaRPr lang="en-US" sz="2000" dirty="0" smtClean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9F6A81E-A6A8-45A4-9F43-C629713554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02913"/>
              </p:ext>
            </p:extLst>
          </p:nvPr>
        </p:nvGraphicFramePr>
        <p:xfrm>
          <a:off x="1192360" y="1623965"/>
          <a:ext cx="6880225" cy="412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Document" r:id="rId4" imgW="8964031" imgH="5360273" progId="Word.Document.8">
                  <p:embed/>
                </p:oleObj>
              </mc:Choice>
              <mc:Fallback>
                <p:oleObj name="Document" r:id="rId4" imgW="8964031" imgH="5360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1623965"/>
                        <a:ext cx="6880225" cy="412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296988" y="989013"/>
          <a:ext cx="6464300" cy="552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Document" r:id="rId3" imgW="8521573" imgH="7307301" progId="Word.Document.8">
                  <p:embed/>
                </p:oleObj>
              </mc:Choice>
              <mc:Fallback>
                <p:oleObj name="Document" r:id="rId3" imgW="8521573" imgH="73073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989013"/>
                        <a:ext cx="6464300" cy="552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2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algn="just">
              <a:defRPr/>
            </a:pPr>
            <a:r>
              <a:rPr lang="en-US" sz="1800" dirty="0" smtClean="0"/>
              <a:t>Motion passed in July 2012 IEEE meeting on RPS IE with </a:t>
            </a:r>
            <a:r>
              <a:rPr lang="en-US" sz="1800" i="1" dirty="0" smtClean="0"/>
              <a:t>Resource Allocation (RA) frame indication </a:t>
            </a:r>
            <a:r>
              <a:rPr lang="en-US" sz="1800" dirty="0" smtClean="0"/>
              <a:t>as one of the </a:t>
            </a:r>
            <a:r>
              <a:rPr lang="en-US" sz="1800" i="1" dirty="0" smtClean="0"/>
              <a:t>Options</a:t>
            </a:r>
            <a:r>
              <a:rPr lang="en-US" sz="1800" dirty="0" smtClean="0"/>
              <a:t> field [1]</a:t>
            </a:r>
          </a:p>
          <a:p>
            <a:pPr lvl="1" algn="just">
              <a:defRPr/>
            </a:pPr>
            <a:r>
              <a:rPr lang="en-US" sz="1600" dirty="0" smtClean="0"/>
              <a:t>STAs wake up for delivery information of downlink traffic </a:t>
            </a:r>
          </a:p>
          <a:p>
            <a:pPr>
              <a:defRPr/>
            </a:pPr>
            <a:r>
              <a:rPr lang="en-US" altLang="ko-KR" sz="1800" dirty="0" smtClean="0"/>
              <a:t>Motion passed on “Uplink Channel Access General Procedure” [2] </a:t>
            </a:r>
          </a:p>
          <a:p>
            <a:pPr lvl="1">
              <a:defRPr/>
            </a:pPr>
            <a:r>
              <a:rPr lang="en-US" altLang="ko-KR" sz="1600" dirty="0" smtClean="0"/>
              <a:t>Indication </a:t>
            </a:r>
            <a:r>
              <a:rPr lang="en-US" altLang="ko-KR" sz="1600" dirty="0"/>
              <a:t>of the downlink BU delivery slot should not overload the beacon</a:t>
            </a:r>
          </a:p>
          <a:p>
            <a:pPr lvl="2">
              <a:defRPr/>
            </a:pPr>
            <a:r>
              <a:rPr lang="en-US" altLang="zh-CN" sz="1600" dirty="0"/>
              <a:t>New management frame indicates the downlink BU delivery slot per each STA after all PS-Poll/Trigger frame transmission completed.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just">
              <a:defRPr/>
            </a:pPr>
            <a:r>
              <a:rPr lang="en-US" sz="1800" dirty="0" smtClean="0"/>
              <a:t>Single/multi-user medium access signaling to STAs prior to medium access</a:t>
            </a:r>
          </a:p>
          <a:p>
            <a:pPr algn="just">
              <a:defRPr/>
            </a:pPr>
            <a:r>
              <a:rPr lang="en-US" sz="1800" dirty="0" smtClean="0"/>
              <a:t>STAs with different MCS and amount of buffered data, result in variable slot durations</a:t>
            </a:r>
          </a:p>
          <a:p>
            <a:pPr algn="just">
              <a:defRPr/>
            </a:pPr>
            <a:r>
              <a:rPr lang="en-US" sz="1800" dirty="0" smtClean="0"/>
              <a:t>Propose to define a RA frame format with above essential information</a:t>
            </a:r>
          </a:p>
          <a:p>
            <a:pPr algn="just">
              <a:defRPr/>
            </a:pPr>
            <a:endParaRPr lang="en-US" sz="1800" dirty="0" smtClean="0"/>
          </a:p>
          <a:p>
            <a:pPr algn="just"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DF26580-5555-48C7-815F-DBA8653712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Illustration of RA Frame with DL/UL Traffic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220E9D4-8F07-4CAD-A64B-80F89AEBDDA9}" type="slidenum">
              <a:rPr lang="en-US" smtClean="0"/>
              <a:pPr/>
              <a:t>5</a:t>
            </a:fld>
            <a:endParaRPr lang="en-US" smtClean="0"/>
          </a:p>
        </p:txBody>
      </p:sp>
      <p:cxnSp>
        <p:nvCxnSpPr>
          <p:cNvPr id="15365" name="Straight Arrow Connector 6"/>
          <p:cNvCxnSpPr>
            <a:cxnSpLocks noChangeShapeType="1"/>
          </p:cNvCxnSpPr>
          <p:nvPr/>
        </p:nvCxnSpPr>
        <p:spPr bwMode="auto">
          <a:xfrm>
            <a:off x="609600" y="5930900"/>
            <a:ext cx="807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8288338" y="5580063"/>
            <a:ext cx="3984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AP</a:t>
            </a:r>
          </a:p>
        </p:txBody>
      </p:sp>
      <p:cxnSp>
        <p:nvCxnSpPr>
          <p:cNvPr id="15367" name="Straight Arrow Connector 8"/>
          <p:cNvCxnSpPr>
            <a:cxnSpLocks noChangeShapeType="1"/>
          </p:cNvCxnSpPr>
          <p:nvPr/>
        </p:nvCxnSpPr>
        <p:spPr bwMode="auto">
          <a:xfrm>
            <a:off x="609600" y="5168900"/>
            <a:ext cx="807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Straight Arrow Connector 9"/>
          <p:cNvCxnSpPr>
            <a:cxnSpLocks noChangeShapeType="1"/>
          </p:cNvCxnSpPr>
          <p:nvPr/>
        </p:nvCxnSpPr>
        <p:spPr bwMode="auto">
          <a:xfrm>
            <a:off x="609600" y="4648200"/>
            <a:ext cx="807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Arrow Connector 10"/>
          <p:cNvCxnSpPr>
            <a:cxnSpLocks noChangeShapeType="1"/>
          </p:cNvCxnSpPr>
          <p:nvPr/>
        </p:nvCxnSpPr>
        <p:spPr bwMode="auto">
          <a:xfrm>
            <a:off x="609600" y="3581400"/>
            <a:ext cx="807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TextBox 11"/>
          <p:cNvSpPr txBox="1">
            <a:spLocks noChangeArrowheads="1"/>
          </p:cNvSpPr>
          <p:nvPr/>
        </p:nvSpPr>
        <p:spPr bwMode="auto">
          <a:xfrm>
            <a:off x="8159750" y="4846638"/>
            <a:ext cx="56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STA 4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8153400" y="4403725"/>
            <a:ext cx="56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STA 3</a:t>
            </a:r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8153400" y="3336925"/>
            <a:ext cx="56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STA 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5321300"/>
            <a:ext cx="6096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 anchorCtr="1"/>
          <a:lstStyle/>
          <a:p>
            <a:pPr algn="ctr" defTabSz="850900">
              <a:defRPr/>
            </a:pPr>
            <a:r>
              <a:rPr lang="en-US" dirty="0">
                <a:solidFill>
                  <a:srgbClr val="9900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RPS IE</a:t>
            </a:r>
          </a:p>
        </p:txBody>
      </p:sp>
      <p:cxnSp>
        <p:nvCxnSpPr>
          <p:cNvPr id="15374" name="Straight Connector 15"/>
          <p:cNvCxnSpPr>
            <a:cxnSpLocks noChangeShapeType="1"/>
          </p:cNvCxnSpPr>
          <p:nvPr/>
        </p:nvCxnSpPr>
        <p:spPr bwMode="auto">
          <a:xfrm flipV="1">
            <a:off x="1219200" y="3505200"/>
            <a:ext cx="0" cy="289560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19"/>
          <p:cNvCxnSpPr>
            <a:cxnSpLocks noChangeShapeType="1"/>
          </p:cNvCxnSpPr>
          <p:nvPr/>
        </p:nvCxnSpPr>
        <p:spPr bwMode="auto">
          <a:xfrm flipV="1">
            <a:off x="2790825" y="3505200"/>
            <a:ext cx="0" cy="289560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6" name="Rectangle 23"/>
          <p:cNvSpPr>
            <a:spLocks noChangeArrowheads="1"/>
          </p:cNvSpPr>
          <p:nvPr/>
        </p:nvSpPr>
        <p:spPr bwMode="auto">
          <a:xfrm>
            <a:off x="3124200" y="5321300"/>
            <a:ext cx="457200" cy="609600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defTabSz="850900"/>
            <a:r>
              <a:rPr lang="en-US">
                <a:solidFill>
                  <a:srgbClr val="FFFF00"/>
                </a:solidFill>
                <a:latin typeface="FrutigerNext LT Light"/>
                <a:ea typeface="Arial Unicode MS" pitchFamily="34" charset="-128"/>
                <a:cs typeface="Arial Unicode MS" pitchFamily="34" charset="-128"/>
              </a:rPr>
              <a:t>Data 1</a:t>
            </a:r>
          </a:p>
        </p:txBody>
      </p:sp>
      <p:cxnSp>
        <p:nvCxnSpPr>
          <p:cNvPr id="15377" name="Straight Connector 25"/>
          <p:cNvCxnSpPr>
            <a:cxnSpLocks noChangeShapeType="1"/>
          </p:cNvCxnSpPr>
          <p:nvPr/>
        </p:nvCxnSpPr>
        <p:spPr bwMode="auto">
          <a:xfrm flipV="1">
            <a:off x="38100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26"/>
          <p:cNvCxnSpPr>
            <a:cxnSpLocks noChangeShapeType="1"/>
          </p:cNvCxnSpPr>
          <p:nvPr/>
        </p:nvCxnSpPr>
        <p:spPr bwMode="auto">
          <a:xfrm flipV="1">
            <a:off x="31242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27"/>
          <p:cNvCxnSpPr>
            <a:cxnSpLocks noChangeShapeType="1"/>
          </p:cNvCxnSpPr>
          <p:nvPr/>
        </p:nvCxnSpPr>
        <p:spPr bwMode="auto">
          <a:xfrm flipV="1">
            <a:off x="31242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28"/>
          <p:cNvCxnSpPr>
            <a:cxnSpLocks noChangeShapeType="1"/>
          </p:cNvCxnSpPr>
          <p:nvPr/>
        </p:nvCxnSpPr>
        <p:spPr bwMode="auto">
          <a:xfrm flipV="1">
            <a:off x="44958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29"/>
          <p:cNvCxnSpPr>
            <a:cxnSpLocks noChangeShapeType="1"/>
          </p:cNvCxnSpPr>
          <p:nvPr/>
        </p:nvCxnSpPr>
        <p:spPr bwMode="auto">
          <a:xfrm flipV="1">
            <a:off x="38100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30"/>
          <p:cNvCxnSpPr>
            <a:cxnSpLocks noChangeShapeType="1"/>
          </p:cNvCxnSpPr>
          <p:nvPr/>
        </p:nvCxnSpPr>
        <p:spPr bwMode="auto">
          <a:xfrm flipV="1">
            <a:off x="44958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31"/>
          <p:cNvCxnSpPr>
            <a:cxnSpLocks noChangeShapeType="1"/>
          </p:cNvCxnSpPr>
          <p:nvPr/>
        </p:nvCxnSpPr>
        <p:spPr bwMode="auto">
          <a:xfrm flipV="1">
            <a:off x="51816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Straight Connector 32"/>
          <p:cNvCxnSpPr>
            <a:cxnSpLocks noChangeShapeType="1"/>
          </p:cNvCxnSpPr>
          <p:nvPr/>
        </p:nvCxnSpPr>
        <p:spPr bwMode="auto">
          <a:xfrm flipV="1">
            <a:off x="51816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Straight Connector 33"/>
          <p:cNvCxnSpPr>
            <a:cxnSpLocks noChangeShapeType="1"/>
          </p:cNvCxnSpPr>
          <p:nvPr/>
        </p:nvCxnSpPr>
        <p:spPr bwMode="auto">
          <a:xfrm flipV="1">
            <a:off x="58674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34"/>
          <p:cNvCxnSpPr>
            <a:cxnSpLocks noChangeShapeType="1"/>
          </p:cNvCxnSpPr>
          <p:nvPr/>
        </p:nvCxnSpPr>
        <p:spPr bwMode="auto">
          <a:xfrm flipV="1">
            <a:off x="58674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35"/>
          <p:cNvCxnSpPr>
            <a:cxnSpLocks noChangeShapeType="1"/>
          </p:cNvCxnSpPr>
          <p:nvPr/>
        </p:nvCxnSpPr>
        <p:spPr bwMode="auto">
          <a:xfrm flipV="1">
            <a:off x="65532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36"/>
          <p:cNvCxnSpPr>
            <a:cxnSpLocks noChangeShapeType="1"/>
          </p:cNvCxnSpPr>
          <p:nvPr/>
        </p:nvCxnSpPr>
        <p:spPr bwMode="auto">
          <a:xfrm flipV="1">
            <a:off x="65532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9" name="Straight Connector 37"/>
          <p:cNvCxnSpPr>
            <a:cxnSpLocks noChangeShapeType="1"/>
          </p:cNvCxnSpPr>
          <p:nvPr/>
        </p:nvCxnSpPr>
        <p:spPr bwMode="auto">
          <a:xfrm flipV="1">
            <a:off x="72390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Straight Connector 38"/>
          <p:cNvCxnSpPr>
            <a:cxnSpLocks noChangeShapeType="1"/>
          </p:cNvCxnSpPr>
          <p:nvPr/>
        </p:nvCxnSpPr>
        <p:spPr bwMode="auto">
          <a:xfrm flipV="1">
            <a:off x="7239000" y="59309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Straight Connector 39"/>
          <p:cNvCxnSpPr>
            <a:cxnSpLocks noChangeShapeType="1"/>
          </p:cNvCxnSpPr>
          <p:nvPr/>
        </p:nvCxnSpPr>
        <p:spPr bwMode="auto">
          <a:xfrm flipV="1">
            <a:off x="7953375" y="3505200"/>
            <a:ext cx="0" cy="289560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2" name="TextBox 40"/>
          <p:cNvSpPr txBox="1">
            <a:spLocks noChangeArrowheads="1"/>
          </p:cNvSpPr>
          <p:nvPr/>
        </p:nvSpPr>
        <p:spPr bwMode="auto">
          <a:xfrm>
            <a:off x="3074988" y="5962650"/>
            <a:ext cx="3540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x0</a:t>
            </a:r>
          </a:p>
        </p:txBody>
      </p:sp>
      <p:sp>
        <p:nvSpPr>
          <p:cNvPr id="15393" name="TextBox 41"/>
          <p:cNvSpPr txBox="1">
            <a:spLocks noChangeArrowheads="1"/>
          </p:cNvSpPr>
          <p:nvPr/>
        </p:nvSpPr>
        <p:spPr bwMode="auto">
          <a:xfrm>
            <a:off x="3689350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x1</a:t>
            </a:r>
          </a:p>
        </p:txBody>
      </p:sp>
      <p:sp>
        <p:nvSpPr>
          <p:cNvPr id="15394" name="TextBox 42"/>
          <p:cNvSpPr txBox="1">
            <a:spLocks noChangeArrowheads="1"/>
          </p:cNvSpPr>
          <p:nvPr/>
        </p:nvSpPr>
        <p:spPr bwMode="auto">
          <a:xfrm>
            <a:off x="4375150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x2</a:t>
            </a:r>
          </a:p>
        </p:txBody>
      </p:sp>
      <p:sp>
        <p:nvSpPr>
          <p:cNvPr id="15395" name="TextBox 43"/>
          <p:cNvSpPr txBox="1">
            <a:spLocks noChangeArrowheads="1"/>
          </p:cNvSpPr>
          <p:nvPr/>
        </p:nvSpPr>
        <p:spPr bwMode="auto">
          <a:xfrm>
            <a:off x="5060950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x3</a:t>
            </a:r>
          </a:p>
        </p:txBody>
      </p:sp>
      <p:sp>
        <p:nvSpPr>
          <p:cNvPr id="15396" name="TextBox 44"/>
          <p:cNvSpPr txBox="1">
            <a:spLocks noChangeArrowheads="1"/>
          </p:cNvSpPr>
          <p:nvPr/>
        </p:nvSpPr>
        <p:spPr bwMode="auto">
          <a:xfrm>
            <a:off x="5746750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x4</a:t>
            </a:r>
          </a:p>
        </p:txBody>
      </p:sp>
      <p:sp>
        <p:nvSpPr>
          <p:cNvPr id="15397" name="TextBox 45"/>
          <p:cNvSpPr txBox="1">
            <a:spLocks noChangeArrowheads="1"/>
          </p:cNvSpPr>
          <p:nvPr/>
        </p:nvSpPr>
        <p:spPr bwMode="auto">
          <a:xfrm>
            <a:off x="6432550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x5</a:t>
            </a:r>
          </a:p>
        </p:txBody>
      </p:sp>
      <p:sp>
        <p:nvSpPr>
          <p:cNvPr id="15398" name="TextBox 46"/>
          <p:cNvSpPr txBox="1">
            <a:spLocks noChangeArrowheads="1"/>
          </p:cNvSpPr>
          <p:nvPr/>
        </p:nvSpPr>
        <p:spPr bwMode="auto">
          <a:xfrm>
            <a:off x="7115175" y="596265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x6</a:t>
            </a:r>
          </a:p>
        </p:txBody>
      </p:sp>
      <p:sp>
        <p:nvSpPr>
          <p:cNvPr id="15399" name="Rectangle 53"/>
          <p:cNvSpPr>
            <a:spLocks noChangeArrowheads="1"/>
          </p:cNvSpPr>
          <p:nvPr/>
        </p:nvSpPr>
        <p:spPr bwMode="auto">
          <a:xfrm>
            <a:off x="5867400" y="5626100"/>
            <a:ext cx="1066800" cy="30480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defTabSz="850900"/>
            <a:r>
              <a:rPr lang="en-US">
                <a:solidFill>
                  <a:srgbClr val="990000"/>
                </a:solidFill>
                <a:latin typeface="FrutigerNext LT Light"/>
                <a:ea typeface="Arial Unicode MS" pitchFamily="34" charset="-128"/>
                <a:cs typeface="Arial Unicode MS" pitchFamily="34" charset="-128"/>
              </a:rPr>
              <a:t>Data 4</a:t>
            </a:r>
          </a:p>
        </p:txBody>
      </p:sp>
      <p:sp>
        <p:nvSpPr>
          <p:cNvPr id="15400" name="Rectangle 54"/>
          <p:cNvSpPr>
            <a:spLocks noChangeArrowheads="1"/>
          </p:cNvSpPr>
          <p:nvPr/>
        </p:nvSpPr>
        <p:spPr bwMode="auto">
          <a:xfrm>
            <a:off x="5867400" y="5321300"/>
            <a:ext cx="1066800" cy="304800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defTabSz="850900"/>
            <a:r>
              <a:rPr lang="en-US">
                <a:solidFill>
                  <a:srgbClr val="FFFF00"/>
                </a:solidFill>
                <a:latin typeface="FrutigerNext LT Light"/>
                <a:ea typeface="Arial Unicode MS" pitchFamily="34" charset="-128"/>
                <a:cs typeface="Arial Unicode MS" pitchFamily="34" charset="-128"/>
              </a:rPr>
              <a:t>Data 3</a:t>
            </a:r>
          </a:p>
        </p:txBody>
      </p:sp>
      <p:cxnSp>
        <p:nvCxnSpPr>
          <p:cNvPr id="15401" name="Straight Connector 56"/>
          <p:cNvCxnSpPr>
            <a:cxnSpLocks noChangeShapeType="1"/>
          </p:cNvCxnSpPr>
          <p:nvPr/>
        </p:nvCxnSpPr>
        <p:spPr bwMode="auto">
          <a:xfrm>
            <a:off x="2781300" y="6350000"/>
            <a:ext cx="51816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2" name="TextBox 57"/>
          <p:cNvSpPr txBox="1">
            <a:spLocks noChangeArrowheads="1"/>
          </p:cNvSpPr>
          <p:nvPr/>
        </p:nvSpPr>
        <p:spPr bwMode="auto">
          <a:xfrm>
            <a:off x="4529138" y="6118225"/>
            <a:ext cx="531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RAW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790825" y="5321046"/>
            <a:ext cx="2286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algn="ctr" defTabSz="850900">
              <a:defRPr/>
            </a:pPr>
            <a:r>
              <a:rPr lang="en-US" sz="1000" dirty="0">
                <a:solidFill>
                  <a:srgbClr val="9900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 Frame</a:t>
            </a:r>
          </a:p>
        </p:txBody>
      </p:sp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610600" cy="1066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CN" dirty="0" smtClean="0"/>
              <a:t>Operation example in RAW after PS-Poll and </a:t>
            </a:r>
            <a:r>
              <a:rPr lang="en-US" altLang="zh-CN" dirty="0" smtClean="0"/>
              <a:t>UDI </a:t>
            </a:r>
            <a:r>
              <a:rPr lang="en-US" altLang="zh-CN" dirty="0" smtClean="0"/>
              <a:t>frame transmissions </a:t>
            </a:r>
          </a:p>
          <a:p>
            <a:pPr lvl="1">
              <a:defRPr/>
            </a:pPr>
            <a:r>
              <a:rPr lang="en-US" altLang="zh-CN" dirty="0" smtClean="0"/>
              <a:t>STA 1: SU DL transmission</a:t>
            </a:r>
          </a:p>
          <a:p>
            <a:pPr lvl="1">
              <a:defRPr/>
            </a:pPr>
            <a:r>
              <a:rPr lang="en-US" altLang="zh-CN" dirty="0" smtClean="0"/>
              <a:t>STA 2: </a:t>
            </a:r>
            <a:r>
              <a:rPr lang="en-US" altLang="zh-CN" dirty="0"/>
              <a:t>SU </a:t>
            </a:r>
            <a:r>
              <a:rPr lang="en-US" altLang="zh-CN" dirty="0" smtClean="0"/>
              <a:t>UL transmission </a:t>
            </a:r>
          </a:p>
          <a:p>
            <a:pPr lvl="1">
              <a:defRPr/>
            </a:pPr>
            <a:r>
              <a:rPr lang="en-US" altLang="zh-CN" dirty="0" smtClean="0"/>
              <a:t>STAs 3 and 4: MU DL transmissions</a:t>
            </a:r>
          </a:p>
        </p:txBody>
      </p:sp>
      <p:sp>
        <p:nvSpPr>
          <p:cNvPr id="15405" name="Rectangle 92"/>
          <p:cNvSpPr>
            <a:spLocks noChangeArrowheads="1"/>
          </p:cNvSpPr>
          <p:nvPr/>
        </p:nvSpPr>
        <p:spPr bwMode="auto">
          <a:xfrm>
            <a:off x="3962400" y="3657600"/>
            <a:ext cx="1219200" cy="457200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defTabSz="850900"/>
            <a:r>
              <a:rPr lang="en-US">
                <a:solidFill>
                  <a:srgbClr val="FFFF00"/>
                </a:solidFill>
                <a:latin typeface="FrutigerNext LT Light"/>
                <a:ea typeface="Arial Unicode MS" pitchFamily="34" charset="-128"/>
                <a:cs typeface="Arial Unicode MS" pitchFamily="34" charset="-128"/>
              </a:rPr>
              <a:t>Data 2</a:t>
            </a:r>
          </a:p>
        </p:txBody>
      </p:sp>
      <p:cxnSp>
        <p:nvCxnSpPr>
          <p:cNvPr id="15406" name="Straight Arrow Connector 10"/>
          <p:cNvCxnSpPr>
            <a:cxnSpLocks noChangeShapeType="1"/>
          </p:cNvCxnSpPr>
          <p:nvPr/>
        </p:nvCxnSpPr>
        <p:spPr bwMode="auto">
          <a:xfrm>
            <a:off x="609600" y="4114800"/>
            <a:ext cx="807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7" name="TextBox 12"/>
          <p:cNvSpPr txBox="1">
            <a:spLocks noChangeArrowheads="1"/>
          </p:cNvSpPr>
          <p:nvPr/>
        </p:nvSpPr>
        <p:spPr bwMode="auto">
          <a:xfrm>
            <a:off x="8153400" y="3857625"/>
            <a:ext cx="56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STA 2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266825" y="3124200"/>
            <a:ext cx="104775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PS-Poll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028825" y="4191000"/>
            <a:ext cx="104775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PS-Poll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2409825" y="4724400"/>
            <a:ext cx="104775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PS-Poll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428750" y="5476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1647825" y="3657600"/>
            <a:ext cx="104775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UDI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800225" y="5476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219325" y="5476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476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7600" y="3124200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353050" y="5476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7091362" y="4191000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467600" y="4714875"/>
            <a:ext cx="104775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0" tIns="0" rIns="0" bIns="0" anchor="ctr" anchorCtr="1"/>
          <a:lstStyle/>
          <a:p>
            <a:pPr defTabSz="850900">
              <a:defRPr/>
            </a:pPr>
            <a:r>
              <a:rPr lang="en-US" sz="900" dirty="0">
                <a:solidFill>
                  <a:srgbClr val="FFFF00"/>
                </a:solidFill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ACK</a:t>
            </a:r>
          </a:p>
        </p:txBody>
      </p:sp>
      <p:sp>
        <p:nvSpPr>
          <p:cNvPr id="7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Save Operation using RA Frame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95800"/>
          </a:xfrm>
        </p:spPr>
        <p:txBody>
          <a:bodyPr/>
          <a:lstStyle/>
          <a:p>
            <a:pPr algn="just"/>
            <a:r>
              <a:rPr lang="en-US" altLang="zh-CN" sz="2000" smtClean="0">
                <a:ea typeface="SimSun" pitchFamily="2" charset="-122"/>
              </a:rPr>
              <a:t>STAs wake up at beginning of RAW to receive RA frame</a:t>
            </a:r>
          </a:p>
          <a:p>
            <a:pPr algn="just"/>
            <a:r>
              <a:rPr lang="en-US" altLang="zh-CN" sz="2000" smtClean="0">
                <a:ea typeface="SimSun" pitchFamily="2" charset="-122"/>
              </a:rPr>
              <a:t>AP may indicate scheduling information in RA frame with following information:</a:t>
            </a:r>
          </a:p>
          <a:p>
            <a:pPr lvl="2" algn="just"/>
            <a:r>
              <a:rPr lang="en-US" altLang="zh-CN" sz="1600" smtClean="0">
                <a:ea typeface="SimSun" pitchFamily="2" charset="-122"/>
              </a:rPr>
              <a:t>RAW Group assigned current RAW for medium access</a:t>
            </a:r>
          </a:p>
          <a:p>
            <a:pPr lvl="2" algn="just"/>
            <a:r>
              <a:rPr lang="en-US" altLang="zh-CN" sz="1600" smtClean="0">
                <a:ea typeface="SimSun" pitchFamily="2" charset="-122"/>
              </a:rPr>
              <a:t>Revised RAW duration </a:t>
            </a:r>
          </a:p>
          <a:p>
            <a:pPr lvl="2" algn="just"/>
            <a:r>
              <a:rPr lang="en-US" altLang="zh-CN" sz="1600" smtClean="0">
                <a:ea typeface="SimSun" pitchFamily="2" charset="-122"/>
              </a:rPr>
              <a:t>STA address or Modified TIM bitmap to determine assigned slots </a:t>
            </a:r>
          </a:p>
          <a:p>
            <a:pPr lvl="2" algn="just"/>
            <a:r>
              <a:rPr lang="en-US" altLang="zh-CN" sz="1600" smtClean="0">
                <a:ea typeface="SimSun" pitchFamily="2" charset="-122"/>
              </a:rPr>
              <a:t>Slot assignments with variable slot durations</a:t>
            </a:r>
          </a:p>
          <a:p>
            <a:pPr algn="just"/>
            <a:r>
              <a:rPr lang="en-US" altLang="zh-CN" sz="2000" smtClean="0">
                <a:ea typeface="SimSun" pitchFamily="2" charset="-122"/>
              </a:rPr>
              <a:t>After receiving scheduling information in RA frame, each STA goes to sleep state till the indicated slot for medium access</a:t>
            </a:r>
          </a:p>
          <a:p>
            <a:pPr marL="457200" lvl="1" indent="0" algn="just">
              <a:buFontTx/>
              <a:buNone/>
            </a:pPr>
            <a:endParaRPr lang="en-US" altLang="zh-CN" smtClean="0">
              <a:ea typeface="SimSun" pitchFamily="2" charset="-122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44DC7D6-4905-472C-B992-AB54D736A15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Unified UL and DL Resource Allocation Frame Format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1DDEF36-8983-4F0E-98CA-425779AA9E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585788" y="3935413"/>
            <a:ext cx="8081962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400" b="1" i="1" dirty="0"/>
              <a:t>RAW Group </a:t>
            </a:r>
            <a:r>
              <a:rPr lang="en-US" sz="1400" b="1" dirty="0"/>
              <a:t>(TBD octets)</a:t>
            </a:r>
            <a:r>
              <a:rPr lang="en-US" sz="1400" b="1" i="1" dirty="0"/>
              <a:t> </a:t>
            </a:r>
            <a:r>
              <a:rPr lang="en-US" sz="1400" b="1" dirty="0"/>
              <a:t>is identical to the group in RPS IE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400" b="1" i="1" dirty="0"/>
              <a:t>RAW Duration </a:t>
            </a:r>
            <a:r>
              <a:rPr lang="en-US" sz="1400" b="1" dirty="0"/>
              <a:t>(TBD octets)</a:t>
            </a:r>
            <a:r>
              <a:rPr lang="en-US" sz="1400" b="1" i="1" dirty="0"/>
              <a:t> </a:t>
            </a:r>
            <a:r>
              <a:rPr lang="en-US" sz="1400" b="1" dirty="0"/>
              <a:t>is revised from </a:t>
            </a:r>
            <a:r>
              <a:rPr lang="en-US" sz="1400" b="1" i="1" dirty="0"/>
              <a:t>RAW Duration </a:t>
            </a:r>
            <a:r>
              <a:rPr lang="en-US" sz="1400" b="1" dirty="0"/>
              <a:t>in RPS IE based on PS-Polls and UDIs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400" b="1" i="1" dirty="0"/>
              <a:t>Slot assignment </a:t>
            </a:r>
            <a:r>
              <a:rPr lang="en-US" sz="1400" b="1" dirty="0"/>
              <a:t>(2 octets/MU Group and TBD octets/STA) defines access slot allocations for STAs</a:t>
            </a:r>
            <a:endParaRPr lang="en-US" sz="1400" dirty="0"/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Independent of TIM bitmap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1 bit indication for SU-STAs within RAW for UL (bit set to 0) or DL traffic, bit reserved for MU-MIMO group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Multi-user MIMO supported when multiple STAs are assigned identical slot within RAW 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400" b="1" i="1" dirty="0"/>
              <a:t>STA Address may be either a partial AID (TBD bits) </a:t>
            </a:r>
            <a:r>
              <a:rPr lang="en-US" sz="1400" b="1" dirty="0"/>
              <a:t>or a Group ID (6 bits) for a MU group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1 bit indicator prior to the address for indication of either partial AID (bit set to 0) or Group ID (bit set to 1)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400" b="1" i="1" dirty="0"/>
              <a:t>Slot Start Offset </a:t>
            </a:r>
            <a:r>
              <a:rPr lang="en-US" sz="1400" b="1" dirty="0"/>
              <a:t>(1 octet) is start time of STA’s medium access, relative to the end of the RA frame, in TBD units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Offset determined by AP based on buffered DL data for STAs from whom PS-Polls were received 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en-US" dirty="0"/>
              <a:t>Offset from UDIs indicating amount of buffered traffic</a:t>
            </a:r>
          </a:p>
          <a:p>
            <a:pPr algn="just">
              <a:defRPr/>
            </a:pPr>
            <a:r>
              <a:rPr lang="en-US" sz="1600" dirty="0"/>
              <a:t>  </a:t>
            </a:r>
          </a:p>
          <a:p>
            <a:pPr>
              <a:defRPr/>
            </a:pPr>
            <a:endParaRPr lang="en-US" sz="1600" b="1" dirty="0"/>
          </a:p>
          <a:p>
            <a:pPr>
              <a:defRPr/>
            </a:pPr>
            <a:endParaRPr lang="en-US" sz="1600" b="1" dirty="0"/>
          </a:p>
        </p:txBody>
      </p:sp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676400"/>
            <a:ext cx="7072312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2000" dirty="0" smtClean="0"/>
              <a:t>We proposed an approach of indicating individual STA AIDs and their corresponding delivery intervals for  both uplink and downlink transmission </a:t>
            </a:r>
          </a:p>
          <a:p>
            <a:pPr lvl="1" algn="just">
              <a:defRPr/>
            </a:pPr>
            <a:r>
              <a:rPr lang="en-US" sz="1600" dirty="0" smtClean="0"/>
              <a:t>TIM Bitmap independent approach</a:t>
            </a:r>
          </a:p>
          <a:p>
            <a:pPr lvl="1" algn="just">
              <a:defRPr/>
            </a:pPr>
            <a:r>
              <a:rPr lang="en-US" sz="1600" dirty="0" smtClean="0"/>
              <a:t>Supports MU-MIMO using common </a:t>
            </a:r>
            <a:r>
              <a:rPr lang="en-US" sz="1600" i="1" dirty="0" smtClean="0"/>
              <a:t>Slot Start Offsets </a:t>
            </a:r>
            <a:r>
              <a:rPr lang="en-US" sz="1600" dirty="0" smtClean="0"/>
              <a:t>for multiple STAs</a:t>
            </a:r>
          </a:p>
          <a:p>
            <a:pPr marL="0" indent="0" algn="just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B17DCA-D0AE-4087-ABAC-2CCEC15CD7F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Do you agree to define the resource allocation frame based on the approach illustrated in Slide 5?  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AC7BA36-7216-4A81-A55B-C2EB3D5DB95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36979</TotalTime>
  <Words>688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Extend Submission Template</vt:lpstr>
      <vt:lpstr>Document</vt:lpstr>
      <vt:lpstr>Resource Allocation Frame Format for RAW-based Medium Access</vt:lpstr>
      <vt:lpstr>PowerPoint Presentation</vt:lpstr>
      <vt:lpstr>PowerPoint Presentation</vt:lpstr>
      <vt:lpstr>Motivation</vt:lpstr>
      <vt:lpstr>Illustration of RA Frame with DL/UL Traffic</vt:lpstr>
      <vt:lpstr>Power Save Operation using RA Frame</vt:lpstr>
      <vt:lpstr>Unified UL and DL Resource Allocation Frame Format</vt:lpstr>
      <vt:lpstr>Summary</vt:lpstr>
      <vt:lpstr>Straw Poll 1</vt:lpstr>
      <vt:lpstr>Motion 1</vt:lpstr>
      <vt:lpstr>References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with channel indication for frequency  channel selective transmissions</dc:title>
  <dc:creator>Ghosh Chittabrata (Nokia-NRC/Berkeley)</dc:creator>
  <cp:lastModifiedBy>chghosh</cp:lastModifiedBy>
  <cp:revision>1558</cp:revision>
  <cp:lastPrinted>1998-02-10T13:28:06Z</cp:lastPrinted>
  <dcterms:created xsi:type="dcterms:W3CDTF">2009-12-02T19:05:24Z</dcterms:created>
  <dcterms:modified xsi:type="dcterms:W3CDTF">2013-03-18T20:08:39Z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1129869389</vt:i4>
  </property>
  <property fmtid="{D5CDD505-2E9C-101B-9397-08002B2CF9AE}" pid="4" name="_EmailSubject">
    <vt:lpwstr>IEEE presentations</vt:lpwstr>
  </property>
  <property fmtid="{D5CDD505-2E9C-101B-9397-08002B2CF9AE}" pid="5" name="_AuthorEmail">
    <vt:lpwstr>jafarian@qti.qualcomm.com</vt:lpwstr>
  </property>
  <property fmtid="{D5CDD505-2E9C-101B-9397-08002B2CF9AE}" pid="6" name="_AuthorEmailDisplayName">
    <vt:lpwstr>Jafarian, Amin</vt:lpwstr>
  </property>
  <property fmtid="{D5CDD505-2E9C-101B-9397-08002B2CF9AE}" pid="7" name="_PreviousAdHocReviewCycleID">
    <vt:i4>-218768842</vt:i4>
  </property>
  <property fmtid="{D5CDD505-2E9C-101B-9397-08002B2CF9AE}" pid="8" name="TitusGUID">
    <vt:lpwstr>1a099d6b-f319-4ee5-a05b-7ad5f3ee1300</vt:lpwstr>
  </property>
  <property fmtid="{D5CDD505-2E9C-101B-9397-08002B2CF9AE}" pid="9" name="NokiaConfidentiality">
    <vt:lpwstr>Public</vt:lpwstr>
  </property>
</Properties>
</file>