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532" r:id="rId2"/>
    <p:sldId id="533" r:id="rId3"/>
    <p:sldId id="534" r:id="rId4"/>
    <p:sldId id="536" r:id="rId5"/>
    <p:sldId id="537" r:id="rId6"/>
    <p:sldId id="538" r:id="rId7"/>
    <p:sldId id="539" r:id="rId8"/>
    <p:sldId id="541" r:id="rId9"/>
    <p:sldId id="542" r:id="rId10"/>
    <p:sldId id="545" r:id="rId11"/>
    <p:sldId id="546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00"/>
    <a:srgbClr val="66CC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6" autoAdjust="0"/>
    <p:restoredTop sz="93514" autoAdjust="0"/>
  </p:normalViewPr>
  <p:slideViewPr>
    <p:cSldViewPr>
      <p:cViewPr>
        <p:scale>
          <a:sx n="90" d="100"/>
          <a:sy n="90" d="100"/>
        </p:scale>
        <p:origin x="-54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13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2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41244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4649536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1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A043516-8EFE-4C8A-A60D-43310EB14182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3263"/>
            <a:ext cx="4622800" cy="3467100"/>
          </a:xfrm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1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D715429-9596-4C1C-9EEF-2A5D8A5C0B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3263"/>
            <a:ext cx="4622800" cy="3467100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21500" y="6477000"/>
            <a:ext cx="15653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Chittabrata Ghosh, Nokia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666025" y="240268"/>
            <a:ext cx="31549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IEEE 802.11-13/0285r0</a:t>
            </a:r>
            <a:endParaRPr lang="en-US" altLang="ko-KR" sz="1600" b="1" dirty="0">
              <a:ea typeface="굴림" pitchFamily="34" charset="-127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12357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dirty="0" smtClean="0">
                <a:ea typeface="굴림" pitchFamily="34" charset="-127"/>
              </a:rPr>
              <a:t>March 2013</a:t>
            </a:r>
            <a:endParaRPr lang="en-US" altLang="ko-KR" sz="1600" b="1" dirty="0"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1066800"/>
          </a:xfrm>
        </p:spPr>
        <p:txBody>
          <a:bodyPr/>
          <a:lstStyle/>
          <a:p>
            <a:r>
              <a:rPr lang="en-US" dirty="0"/>
              <a:t>Resource Allocation Frame Format for RAW-based Medium Access</a:t>
            </a:r>
            <a:endParaRPr lang="en-US" dirty="0" smtClean="0">
              <a:latin typeface="+mj-lt"/>
            </a:endParaRP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81000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US" sz="2000" dirty="0" smtClean="0">
                <a:latin typeface="+mj-lt"/>
              </a:rPr>
              <a:t>Date:</a:t>
            </a:r>
            <a:r>
              <a:rPr lang="en-US" sz="2000" b="0" dirty="0" smtClean="0">
                <a:latin typeface="+mj-lt"/>
              </a:rPr>
              <a:t> 2013-03-18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381000" y="1981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978625" y="6475413"/>
            <a:ext cx="15653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Chittabrata Ghosh, Nokia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6999"/>
            <a:ext cx="836612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6804751"/>
              </p:ext>
            </p:extLst>
          </p:nvPr>
        </p:nvGraphicFramePr>
        <p:xfrm>
          <a:off x="1524000" y="1981200"/>
          <a:ext cx="6464300" cy="557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0" name="Document" r:id="rId4" imgW="8519710" imgH="7336134" progId="Word.Document.8">
                  <p:embed/>
                </p:oleObj>
              </mc:Choice>
              <mc:Fallback>
                <p:oleObj name="Document" r:id="rId4" imgW="8519710" imgH="733613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981200"/>
                        <a:ext cx="6464300" cy="557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228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 1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define the resource allocation frame format based on the approach illustrated in Slide 5?  </a:t>
            </a:r>
          </a:p>
          <a:p>
            <a:endParaRPr lang="en-US" dirty="0" smtClean="0"/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C02C1803-1A3E-4B56-9029-F17C70668BB8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978625" y="6475413"/>
            <a:ext cx="15653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Chittabrata Ghosh, Nokia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776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sz="2000" b="0" dirty="0" smtClean="0"/>
              <a:t>[1] doc.: </a:t>
            </a:r>
            <a:r>
              <a:rPr lang="en-US" altLang="ko-KR" sz="2000" b="0" dirty="0" smtClean="0">
                <a:ea typeface="Gulim" pitchFamily="34" charset="-127"/>
              </a:rPr>
              <a:t>IEEE 802.11-12/0843r0</a:t>
            </a:r>
            <a:r>
              <a:rPr lang="en-US" altLang="ko-KR" sz="2000" dirty="0" smtClean="0">
                <a:ea typeface="Gulim" pitchFamily="34" charset="-127"/>
              </a:rPr>
              <a:t>: “</a:t>
            </a:r>
            <a:r>
              <a:rPr lang="en-US" sz="2000" dirty="0" smtClean="0"/>
              <a:t>Restricted Access Window Signaling for Uplink Channel Access</a:t>
            </a:r>
            <a:r>
              <a:rPr lang="en-US" sz="2000" dirty="0" smtClean="0">
                <a:latin typeface="Garamond" pitchFamily="18" charset="0"/>
              </a:rPr>
              <a:t>”</a:t>
            </a:r>
            <a:endParaRPr lang="en-US" sz="2000" dirty="0" smtClean="0"/>
          </a:p>
          <a:p>
            <a:pPr marL="0" indent="0">
              <a:buFontTx/>
              <a:buNone/>
            </a:pPr>
            <a:r>
              <a:rPr lang="en-US" altLang="ko-KR" sz="2000" b="0" dirty="0" smtClean="0">
                <a:ea typeface="Gulim" pitchFamily="34" charset="-127"/>
              </a:rPr>
              <a:t>[2] doc.: IEEE 802.11-12/0831r0</a:t>
            </a:r>
            <a:r>
              <a:rPr lang="en-US" altLang="ko-KR" sz="2000" dirty="0" smtClean="0">
                <a:ea typeface="Gulim" pitchFamily="34" charset="-127"/>
              </a:rPr>
              <a:t>: “Uplink Channel Access General Procedure”</a:t>
            </a:r>
          </a:p>
          <a:p>
            <a:pPr marL="0" indent="0">
              <a:buFontTx/>
              <a:buNone/>
            </a:pPr>
            <a:r>
              <a:rPr lang="en-US" sz="2000" b="0" dirty="0" smtClean="0">
                <a:ea typeface="Gulim" pitchFamily="34" charset="-127"/>
              </a:rPr>
              <a:t> </a:t>
            </a:r>
            <a:r>
              <a:rPr lang="en-US" sz="2000" dirty="0" smtClean="0">
                <a:ea typeface="Gulim" pitchFamily="34" charset="-127"/>
              </a:rPr>
              <a:t> </a:t>
            </a:r>
            <a:endParaRPr lang="en-US" sz="2000" dirty="0" smtClean="0"/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9F6A81E-A6A8-45A4-9F43-C629713554E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978625" y="6475413"/>
            <a:ext cx="15653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Chittabrata Ghosh, Nokia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77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6999"/>
            <a:ext cx="912812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3502913"/>
              </p:ext>
            </p:extLst>
          </p:nvPr>
        </p:nvGraphicFramePr>
        <p:xfrm>
          <a:off x="1192360" y="1623965"/>
          <a:ext cx="6880225" cy="412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4" name="Document" r:id="rId4" imgW="8964031" imgH="5360273" progId="Word.Document.8">
                  <p:embed/>
                </p:oleObj>
              </mc:Choice>
              <mc:Fallback>
                <p:oleObj name="Document" r:id="rId4" imgW="8964031" imgH="536027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360" y="1623965"/>
                        <a:ext cx="6880225" cy="4125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978625" y="6475413"/>
            <a:ext cx="15653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Chittabrata Ghosh, Nokia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05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6999"/>
            <a:ext cx="912812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122882" name="Object 2"/>
          <p:cNvGraphicFramePr>
            <a:graphicFrameLocks noChangeAspect="1"/>
          </p:cNvGraphicFramePr>
          <p:nvPr/>
        </p:nvGraphicFramePr>
        <p:xfrm>
          <a:off x="1296988" y="989013"/>
          <a:ext cx="6464300" cy="552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8" name="Document" r:id="rId3" imgW="8521573" imgH="7307301" progId="Word.Document.8">
                  <p:embed/>
                </p:oleObj>
              </mc:Choice>
              <mc:Fallback>
                <p:oleObj name="Document" r:id="rId3" imgW="8521573" imgH="730730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988" y="989013"/>
                        <a:ext cx="6464300" cy="5529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978625" y="6475413"/>
            <a:ext cx="15653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Chittabrata Ghosh, Nokia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623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Motivation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646238"/>
            <a:ext cx="8229600" cy="4525962"/>
          </a:xfrm>
        </p:spPr>
        <p:txBody>
          <a:bodyPr/>
          <a:lstStyle/>
          <a:p>
            <a:pPr algn="just">
              <a:defRPr/>
            </a:pPr>
            <a:r>
              <a:rPr lang="en-US" sz="1800" dirty="0" smtClean="0"/>
              <a:t>Motion passed in July 2012 IEEE meeting on RPS IE with </a:t>
            </a:r>
            <a:r>
              <a:rPr lang="en-US" sz="1800" i="1" dirty="0" smtClean="0"/>
              <a:t>Resource Allocation (RA) frame indication </a:t>
            </a:r>
            <a:r>
              <a:rPr lang="en-US" sz="1800" dirty="0" smtClean="0"/>
              <a:t>as one of the </a:t>
            </a:r>
            <a:r>
              <a:rPr lang="en-US" sz="1800" i="1" dirty="0" smtClean="0"/>
              <a:t>Options</a:t>
            </a:r>
            <a:r>
              <a:rPr lang="en-US" sz="1800" dirty="0" smtClean="0"/>
              <a:t> field [1]</a:t>
            </a:r>
          </a:p>
          <a:p>
            <a:pPr lvl="1" algn="just">
              <a:defRPr/>
            </a:pPr>
            <a:r>
              <a:rPr lang="en-US" sz="1600" dirty="0" smtClean="0"/>
              <a:t>STAs wake up for delivery information of downlink traffic </a:t>
            </a:r>
          </a:p>
          <a:p>
            <a:pPr>
              <a:defRPr/>
            </a:pPr>
            <a:r>
              <a:rPr lang="en-US" altLang="ko-KR" sz="1800" dirty="0" smtClean="0"/>
              <a:t>Motion passed on “Uplink Channel Access General Procedure” [2] </a:t>
            </a:r>
          </a:p>
          <a:p>
            <a:pPr lvl="1">
              <a:defRPr/>
            </a:pPr>
            <a:r>
              <a:rPr lang="en-US" altLang="ko-KR" sz="1600" dirty="0" smtClean="0"/>
              <a:t>Indication </a:t>
            </a:r>
            <a:r>
              <a:rPr lang="en-US" altLang="ko-KR" sz="1600" dirty="0"/>
              <a:t>of the downlink BU delivery slot should not overload the beacon</a:t>
            </a:r>
          </a:p>
          <a:p>
            <a:pPr lvl="2">
              <a:defRPr/>
            </a:pPr>
            <a:r>
              <a:rPr lang="en-US" altLang="zh-CN" sz="1600" dirty="0"/>
              <a:t>New management frame indicates the downlink BU delivery slot per each STA after all PS-Poll/Trigger frame transmission completed.</a:t>
            </a:r>
            <a:r>
              <a:rPr lang="en-US" altLang="zh-CN" sz="1600" dirty="0">
                <a:solidFill>
                  <a:srgbClr val="FF0000"/>
                </a:solidFill>
              </a:rPr>
              <a:t> </a:t>
            </a:r>
            <a:r>
              <a:rPr lang="en-US" altLang="ko-KR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algn="just">
              <a:defRPr/>
            </a:pPr>
            <a:r>
              <a:rPr lang="en-US" sz="1800" dirty="0" smtClean="0"/>
              <a:t>Single/multi-user medium access signaling to STAs prior to medium access</a:t>
            </a:r>
          </a:p>
          <a:p>
            <a:pPr algn="just">
              <a:defRPr/>
            </a:pPr>
            <a:r>
              <a:rPr lang="en-US" sz="1800" dirty="0" smtClean="0"/>
              <a:t>STAs with different MCS and amount of buffered data, result in variable slot durations</a:t>
            </a:r>
          </a:p>
          <a:p>
            <a:pPr algn="just">
              <a:defRPr/>
            </a:pPr>
            <a:r>
              <a:rPr lang="en-US" sz="1800" dirty="0" smtClean="0"/>
              <a:t>Propose to define a RA frame format with above essential information</a:t>
            </a:r>
          </a:p>
          <a:p>
            <a:pPr algn="just">
              <a:defRPr/>
            </a:pPr>
            <a:endParaRPr lang="en-US" sz="1800" dirty="0" smtClean="0"/>
          </a:p>
          <a:p>
            <a:pPr algn="just">
              <a:defRPr/>
            </a:pPr>
            <a:endParaRPr lang="en-US" sz="2000" dirty="0" smtClean="0"/>
          </a:p>
          <a:p>
            <a:pPr>
              <a:defRPr/>
            </a:pPr>
            <a:endParaRPr lang="en-US" sz="2000" dirty="0" smtClean="0"/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CDF26580-5555-48C7-815F-DBA86537124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978625" y="6475413"/>
            <a:ext cx="15653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Chittabrata Ghosh, Nokia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87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Illustration of RA Frame with DL/UL Traffic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9220E9D4-8F07-4CAD-A64B-80F89AEBDDA9}" type="slidenum">
              <a:rPr lang="en-US" smtClean="0"/>
              <a:pPr/>
              <a:t>5</a:t>
            </a:fld>
            <a:endParaRPr lang="en-US" smtClean="0"/>
          </a:p>
        </p:txBody>
      </p:sp>
      <p:cxnSp>
        <p:nvCxnSpPr>
          <p:cNvPr id="15365" name="Straight Arrow Connector 6"/>
          <p:cNvCxnSpPr>
            <a:cxnSpLocks noChangeShapeType="1"/>
          </p:cNvCxnSpPr>
          <p:nvPr/>
        </p:nvCxnSpPr>
        <p:spPr bwMode="auto">
          <a:xfrm>
            <a:off x="609600" y="5930900"/>
            <a:ext cx="80772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66" name="TextBox 7"/>
          <p:cNvSpPr txBox="1">
            <a:spLocks noChangeArrowheads="1"/>
          </p:cNvSpPr>
          <p:nvPr/>
        </p:nvSpPr>
        <p:spPr bwMode="auto">
          <a:xfrm>
            <a:off x="8288338" y="5580063"/>
            <a:ext cx="398462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AP</a:t>
            </a:r>
          </a:p>
        </p:txBody>
      </p:sp>
      <p:cxnSp>
        <p:nvCxnSpPr>
          <p:cNvPr id="15367" name="Straight Arrow Connector 8"/>
          <p:cNvCxnSpPr>
            <a:cxnSpLocks noChangeShapeType="1"/>
          </p:cNvCxnSpPr>
          <p:nvPr/>
        </p:nvCxnSpPr>
        <p:spPr bwMode="auto">
          <a:xfrm>
            <a:off x="609600" y="5168900"/>
            <a:ext cx="80772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68" name="Straight Arrow Connector 9"/>
          <p:cNvCxnSpPr>
            <a:cxnSpLocks noChangeShapeType="1"/>
          </p:cNvCxnSpPr>
          <p:nvPr/>
        </p:nvCxnSpPr>
        <p:spPr bwMode="auto">
          <a:xfrm>
            <a:off x="609600" y="4648200"/>
            <a:ext cx="80772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69" name="Straight Arrow Connector 10"/>
          <p:cNvCxnSpPr>
            <a:cxnSpLocks noChangeShapeType="1"/>
          </p:cNvCxnSpPr>
          <p:nvPr/>
        </p:nvCxnSpPr>
        <p:spPr bwMode="auto">
          <a:xfrm>
            <a:off x="609600" y="3581400"/>
            <a:ext cx="80772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70" name="TextBox 11"/>
          <p:cNvSpPr txBox="1">
            <a:spLocks noChangeArrowheads="1"/>
          </p:cNvSpPr>
          <p:nvPr/>
        </p:nvSpPr>
        <p:spPr bwMode="auto">
          <a:xfrm>
            <a:off x="8159750" y="4846638"/>
            <a:ext cx="5699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STA 4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8153400" y="4403725"/>
            <a:ext cx="5699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STA 3</a:t>
            </a:r>
          </a:p>
        </p:txBody>
      </p:sp>
      <p:sp>
        <p:nvSpPr>
          <p:cNvPr id="15372" name="TextBox 13"/>
          <p:cNvSpPr txBox="1">
            <a:spLocks noChangeArrowheads="1"/>
          </p:cNvSpPr>
          <p:nvPr/>
        </p:nvSpPr>
        <p:spPr bwMode="auto">
          <a:xfrm>
            <a:off x="8153400" y="3336925"/>
            <a:ext cx="5699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STA 1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09600" y="5321300"/>
            <a:ext cx="609600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 anchorCtr="1"/>
          <a:lstStyle/>
          <a:p>
            <a:pPr algn="ctr" defTabSz="850900">
              <a:defRPr/>
            </a:pPr>
            <a:r>
              <a:rPr lang="en-US" dirty="0">
                <a:solidFill>
                  <a:srgbClr val="990000"/>
                </a:solidFill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RPS IE</a:t>
            </a:r>
          </a:p>
        </p:txBody>
      </p:sp>
      <p:cxnSp>
        <p:nvCxnSpPr>
          <p:cNvPr id="15374" name="Straight Connector 15"/>
          <p:cNvCxnSpPr>
            <a:cxnSpLocks noChangeShapeType="1"/>
          </p:cNvCxnSpPr>
          <p:nvPr/>
        </p:nvCxnSpPr>
        <p:spPr bwMode="auto">
          <a:xfrm flipV="1">
            <a:off x="1219200" y="3505200"/>
            <a:ext cx="0" cy="2895600"/>
          </a:xfrm>
          <a:prstGeom prst="line">
            <a:avLst/>
          </a:prstGeom>
          <a:noFill/>
          <a:ln w="9525" algn="ctr">
            <a:solidFill>
              <a:srgbClr val="0000FF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5" name="Straight Connector 19"/>
          <p:cNvCxnSpPr>
            <a:cxnSpLocks noChangeShapeType="1"/>
          </p:cNvCxnSpPr>
          <p:nvPr/>
        </p:nvCxnSpPr>
        <p:spPr bwMode="auto">
          <a:xfrm flipV="1">
            <a:off x="2790825" y="3505200"/>
            <a:ext cx="0" cy="2895600"/>
          </a:xfrm>
          <a:prstGeom prst="line">
            <a:avLst/>
          </a:prstGeom>
          <a:noFill/>
          <a:ln w="9525" algn="ctr">
            <a:solidFill>
              <a:srgbClr val="0000FF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76" name="Rectangle 23"/>
          <p:cNvSpPr>
            <a:spLocks noChangeArrowheads="1"/>
          </p:cNvSpPr>
          <p:nvPr/>
        </p:nvSpPr>
        <p:spPr bwMode="auto">
          <a:xfrm>
            <a:off x="3124200" y="5321300"/>
            <a:ext cx="457200" cy="609600"/>
          </a:xfrm>
          <a:prstGeom prst="rect">
            <a:avLst/>
          </a:prstGeom>
          <a:solidFill>
            <a:srgbClr val="7030A0"/>
          </a:solidFill>
          <a:ln w="9525" algn="ctr">
            <a:solidFill>
              <a:srgbClr val="7030A0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pPr defTabSz="850900"/>
            <a:r>
              <a:rPr lang="en-US">
                <a:solidFill>
                  <a:srgbClr val="FFFF00"/>
                </a:solidFill>
                <a:latin typeface="FrutigerNext LT Light"/>
                <a:ea typeface="Arial Unicode MS" pitchFamily="34" charset="-128"/>
                <a:cs typeface="Arial Unicode MS" pitchFamily="34" charset="-128"/>
              </a:rPr>
              <a:t>Data 1</a:t>
            </a:r>
          </a:p>
        </p:txBody>
      </p:sp>
      <p:cxnSp>
        <p:nvCxnSpPr>
          <p:cNvPr id="15377" name="Straight Connector 25"/>
          <p:cNvCxnSpPr>
            <a:cxnSpLocks noChangeShapeType="1"/>
          </p:cNvCxnSpPr>
          <p:nvPr/>
        </p:nvCxnSpPr>
        <p:spPr bwMode="auto">
          <a:xfrm flipV="1">
            <a:off x="3810000" y="5930900"/>
            <a:ext cx="0" cy="1524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8" name="Straight Connector 26"/>
          <p:cNvCxnSpPr>
            <a:cxnSpLocks noChangeShapeType="1"/>
          </p:cNvCxnSpPr>
          <p:nvPr/>
        </p:nvCxnSpPr>
        <p:spPr bwMode="auto">
          <a:xfrm flipV="1">
            <a:off x="3124200" y="5930900"/>
            <a:ext cx="0" cy="1524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9" name="Straight Connector 27"/>
          <p:cNvCxnSpPr>
            <a:cxnSpLocks noChangeShapeType="1"/>
          </p:cNvCxnSpPr>
          <p:nvPr/>
        </p:nvCxnSpPr>
        <p:spPr bwMode="auto">
          <a:xfrm flipV="1">
            <a:off x="3124200" y="5930900"/>
            <a:ext cx="0" cy="1524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0" name="Straight Connector 28"/>
          <p:cNvCxnSpPr>
            <a:cxnSpLocks noChangeShapeType="1"/>
          </p:cNvCxnSpPr>
          <p:nvPr/>
        </p:nvCxnSpPr>
        <p:spPr bwMode="auto">
          <a:xfrm flipV="1">
            <a:off x="4495800" y="5930900"/>
            <a:ext cx="0" cy="1524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1" name="Straight Connector 29"/>
          <p:cNvCxnSpPr>
            <a:cxnSpLocks noChangeShapeType="1"/>
          </p:cNvCxnSpPr>
          <p:nvPr/>
        </p:nvCxnSpPr>
        <p:spPr bwMode="auto">
          <a:xfrm flipV="1">
            <a:off x="3810000" y="5930900"/>
            <a:ext cx="0" cy="1524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2" name="Straight Connector 30"/>
          <p:cNvCxnSpPr>
            <a:cxnSpLocks noChangeShapeType="1"/>
          </p:cNvCxnSpPr>
          <p:nvPr/>
        </p:nvCxnSpPr>
        <p:spPr bwMode="auto">
          <a:xfrm flipV="1">
            <a:off x="4495800" y="5930900"/>
            <a:ext cx="0" cy="1524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3" name="Straight Connector 31"/>
          <p:cNvCxnSpPr>
            <a:cxnSpLocks noChangeShapeType="1"/>
          </p:cNvCxnSpPr>
          <p:nvPr/>
        </p:nvCxnSpPr>
        <p:spPr bwMode="auto">
          <a:xfrm flipV="1">
            <a:off x="5181600" y="5930900"/>
            <a:ext cx="0" cy="1524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4" name="Straight Connector 32"/>
          <p:cNvCxnSpPr>
            <a:cxnSpLocks noChangeShapeType="1"/>
          </p:cNvCxnSpPr>
          <p:nvPr/>
        </p:nvCxnSpPr>
        <p:spPr bwMode="auto">
          <a:xfrm flipV="1">
            <a:off x="5181600" y="5930900"/>
            <a:ext cx="0" cy="1524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5" name="Straight Connector 33"/>
          <p:cNvCxnSpPr>
            <a:cxnSpLocks noChangeShapeType="1"/>
          </p:cNvCxnSpPr>
          <p:nvPr/>
        </p:nvCxnSpPr>
        <p:spPr bwMode="auto">
          <a:xfrm flipV="1">
            <a:off x="5867400" y="5930900"/>
            <a:ext cx="0" cy="1524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6" name="Straight Connector 34"/>
          <p:cNvCxnSpPr>
            <a:cxnSpLocks noChangeShapeType="1"/>
          </p:cNvCxnSpPr>
          <p:nvPr/>
        </p:nvCxnSpPr>
        <p:spPr bwMode="auto">
          <a:xfrm flipV="1">
            <a:off x="5867400" y="5930900"/>
            <a:ext cx="0" cy="1524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7" name="Straight Connector 35"/>
          <p:cNvCxnSpPr>
            <a:cxnSpLocks noChangeShapeType="1"/>
          </p:cNvCxnSpPr>
          <p:nvPr/>
        </p:nvCxnSpPr>
        <p:spPr bwMode="auto">
          <a:xfrm flipV="1">
            <a:off x="6553200" y="5930900"/>
            <a:ext cx="0" cy="1524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8" name="Straight Connector 36"/>
          <p:cNvCxnSpPr>
            <a:cxnSpLocks noChangeShapeType="1"/>
          </p:cNvCxnSpPr>
          <p:nvPr/>
        </p:nvCxnSpPr>
        <p:spPr bwMode="auto">
          <a:xfrm flipV="1">
            <a:off x="6553200" y="5930900"/>
            <a:ext cx="0" cy="1524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9" name="Straight Connector 37"/>
          <p:cNvCxnSpPr>
            <a:cxnSpLocks noChangeShapeType="1"/>
          </p:cNvCxnSpPr>
          <p:nvPr/>
        </p:nvCxnSpPr>
        <p:spPr bwMode="auto">
          <a:xfrm flipV="1">
            <a:off x="7239000" y="5930900"/>
            <a:ext cx="0" cy="1524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0" name="Straight Connector 38"/>
          <p:cNvCxnSpPr>
            <a:cxnSpLocks noChangeShapeType="1"/>
          </p:cNvCxnSpPr>
          <p:nvPr/>
        </p:nvCxnSpPr>
        <p:spPr bwMode="auto">
          <a:xfrm flipV="1">
            <a:off x="7239000" y="5930900"/>
            <a:ext cx="0" cy="1524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1" name="Straight Connector 39"/>
          <p:cNvCxnSpPr>
            <a:cxnSpLocks noChangeShapeType="1"/>
          </p:cNvCxnSpPr>
          <p:nvPr/>
        </p:nvCxnSpPr>
        <p:spPr bwMode="auto">
          <a:xfrm flipV="1">
            <a:off x="7953375" y="3505200"/>
            <a:ext cx="0" cy="2895600"/>
          </a:xfrm>
          <a:prstGeom prst="line">
            <a:avLst/>
          </a:prstGeom>
          <a:noFill/>
          <a:ln w="9525" algn="ctr">
            <a:solidFill>
              <a:srgbClr val="0000FF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92" name="TextBox 40"/>
          <p:cNvSpPr txBox="1">
            <a:spLocks noChangeArrowheads="1"/>
          </p:cNvSpPr>
          <p:nvPr/>
        </p:nvSpPr>
        <p:spPr bwMode="auto">
          <a:xfrm>
            <a:off x="3074988" y="5962650"/>
            <a:ext cx="354012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x0</a:t>
            </a:r>
          </a:p>
        </p:txBody>
      </p:sp>
      <p:sp>
        <p:nvSpPr>
          <p:cNvPr id="15393" name="TextBox 41"/>
          <p:cNvSpPr txBox="1">
            <a:spLocks noChangeArrowheads="1"/>
          </p:cNvSpPr>
          <p:nvPr/>
        </p:nvSpPr>
        <p:spPr bwMode="auto">
          <a:xfrm>
            <a:off x="3689350" y="596265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x1</a:t>
            </a:r>
          </a:p>
        </p:txBody>
      </p:sp>
      <p:sp>
        <p:nvSpPr>
          <p:cNvPr id="15394" name="TextBox 42"/>
          <p:cNvSpPr txBox="1">
            <a:spLocks noChangeArrowheads="1"/>
          </p:cNvSpPr>
          <p:nvPr/>
        </p:nvSpPr>
        <p:spPr bwMode="auto">
          <a:xfrm>
            <a:off x="4375150" y="596265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x2</a:t>
            </a:r>
          </a:p>
        </p:txBody>
      </p:sp>
      <p:sp>
        <p:nvSpPr>
          <p:cNvPr id="15395" name="TextBox 43"/>
          <p:cNvSpPr txBox="1">
            <a:spLocks noChangeArrowheads="1"/>
          </p:cNvSpPr>
          <p:nvPr/>
        </p:nvSpPr>
        <p:spPr bwMode="auto">
          <a:xfrm>
            <a:off x="5060950" y="596265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x3</a:t>
            </a:r>
          </a:p>
        </p:txBody>
      </p:sp>
      <p:sp>
        <p:nvSpPr>
          <p:cNvPr id="15396" name="TextBox 44"/>
          <p:cNvSpPr txBox="1">
            <a:spLocks noChangeArrowheads="1"/>
          </p:cNvSpPr>
          <p:nvPr/>
        </p:nvSpPr>
        <p:spPr bwMode="auto">
          <a:xfrm>
            <a:off x="5746750" y="596265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x4</a:t>
            </a:r>
          </a:p>
        </p:txBody>
      </p:sp>
      <p:sp>
        <p:nvSpPr>
          <p:cNvPr id="15397" name="TextBox 45"/>
          <p:cNvSpPr txBox="1">
            <a:spLocks noChangeArrowheads="1"/>
          </p:cNvSpPr>
          <p:nvPr/>
        </p:nvSpPr>
        <p:spPr bwMode="auto">
          <a:xfrm>
            <a:off x="6432550" y="596265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x5</a:t>
            </a:r>
          </a:p>
        </p:txBody>
      </p:sp>
      <p:sp>
        <p:nvSpPr>
          <p:cNvPr id="15398" name="TextBox 46"/>
          <p:cNvSpPr txBox="1">
            <a:spLocks noChangeArrowheads="1"/>
          </p:cNvSpPr>
          <p:nvPr/>
        </p:nvSpPr>
        <p:spPr bwMode="auto">
          <a:xfrm>
            <a:off x="7115175" y="596265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x6</a:t>
            </a:r>
          </a:p>
        </p:txBody>
      </p:sp>
      <p:sp>
        <p:nvSpPr>
          <p:cNvPr id="15399" name="Rectangle 53"/>
          <p:cNvSpPr>
            <a:spLocks noChangeArrowheads="1"/>
          </p:cNvSpPr>
          <p:nvPr/>
        </p:nvSpPr>
        <p:spPr bwMode="auto">
          <a:xfrm>
            <a:off x="5867400" y="5626100"/>
            <a:ext cx="1066800" cy="304800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FFC000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pPr defTabSz="850900"/>
            <a:r>
              <a:rPr lang="en-US">
                <a:solidFill>
                  <a:srgbClr val="990000"/>
                </a:solidFill>
                <a:latin typeface="FrutigerNext LT Light"/>
                <a:ea typeface="Arial Unicode MS" pitchFamily="34" charset="-128"/>
                <a:cs typeface="Arial Unicode MS" pitchFamily="34" charset="-128"/>
              </a:rPr>
              <a:t>Data 4</a:t>
            </a:r>
          </a:p>
        </p:txBody>
      </p:sp>
      <p:sp>
        <p:nvSpPr>
          <p:cNvPr id="15400" name="Rectangle 54"/>
          <p:cNvSpPr>
            <a:spLocks noChangeArrowheads="1"/>
          </p:cNvSpPr>
          <p:nvPr/>
        </p:nvSpPr>
        <p:spPr bwMode="auto">
          <a:xfrm>
            <a:off x="5867400" y="5321300"/>
            <a:ext cx="1066800" cy="304800"/>
          </a:xfrm>
          <a:prstGeom prst="rect">
            <a:avLst/>
          </a:prstGeom>
          <a:solidFill>
            <a:srgbClr val="7030A0"/>
          </a:solidFill>
          <a:ln w="9525" algn="ctr">
            <a:solidFill>
              <a:srgbClr val="7030A0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pPr defTabSz="850900"/>
            <a:r>
              <a:rPr lang="en-US">
                <a:solidFill>
                  <a:srgbClr val="FFFF00"/>
                </a:solidFill>
                <a:latin typeface="FrutigerNext LT Light"/>
                <a:ea typeface="Arial Unicode MS" pitchFamily="34" charset="-128"/>
                <a:cs typeface="Arial Unicode MS" pitchFamily="34" charset="-128"/>
              </a:rPr>
              <a:t>Data 3</a:t>
            </a:r>
          </a:p>
        </p:txBody>
      </p:sp>
      <p:cxnSp>
        <p:nvCxnSpPr>
          <p:cNvPr id="15401" name="Straight Connector 56"/>
          <p:cNvCxnSpPr>
            <a:cxnSpLocks noChangeShapeType="1"/>
          </p:cNvCxnSpPr>
          <p:nvPr/>
        </p:nvCxnSpPr>
        <p:spPr bwMode="auto">
          <a:xfrm>
            <a:off x="2781300" y="6350000"/>
            <a:ext cx="5181600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402" name="TextBox 57"/>
          <p:cNvSpPr txBox="1">
            <a:spLocks noChangeArrowheads="1"/>
          </p:cNvSpPr>
          <p:nvPr/>
        </p:nvSpPr>
        <p:spPr bwMode="auto">
          <a:xfrm>
            <a:off x="4529138" y="6118225"/>
            <a:ext cx="5318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solidFill>
                  <a:srgbClr val="0000FF"/>
                </a:solidFill>
              </a:rPr>
              <a:t>RAW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2790825" y="5321046"/>
            <a:ext cx="228600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lIns="0" tIns="0" rIns="0" bIns="0" anchor="ctr" anchorCtr="1"/>
          <a:lstStyle/>
          <a:p>
            <a:pPr algn="ctr" defTabSz="850900">
              <a:defRPr/>
            </a:pPr>
            <a:r>
              <a:rPr lang="en-US" sz="1000" dirty="0">
                <a:solidFill>
                  <a:srgbClr val="990000"/>
                </a:solidFill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RA Frame</a:t>
            </a:r>
          </a:p>
        </p:txBody>
      </p:sp>
      <p:sp>
        <p:nvSpPr>
          <p:cNvPr id="88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610600" cy="10668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altLang="zh-CN" dirty="0" smtClean="0"/>
              <a:t>Operation example in RAW after PS-Poll and </a:t>
            </a:r>
            <a:r>
              <a:rPr lang="en-US" altLang="zh-CN" dirty="0" smtClean="0"/>
              <a:t>UDI </a:t>
            </a:r>
            <a:r>
              <a:rPr lang="en-US" altLang="zh-CN" dirty="0" smtClean="0"/>
              <a:t>frame transmissions </a:t>
            </a:r>
          </a:p>
          <a:p>
            <a:pPr lvl="1">
              <a:defRPr/>
            </a:pPr>
            <a:r>
              <a:rPr lang="en-US" altLang="zh-CN" dirty="0" smtClean="0"/>
              <a:t>STA 1: SU DL transmission</a:t>
            </a:r>
          </a:p>
          <a:p>
            <a:pPr lvl="1">
              <a:defRPr/>
            </a:pPr>
            <a:r>
              <a:rPr lang="en-US" altLang="zh-CN" dirty="0" smtClean="0"/>
              <a:t>STA 2: </a:t>
            </a:r>
            <a:r>
              <a:rPr lang="en-US" altLang="zh-CN" dirty="0"/>
              <a:t>SU </a:t>
            </a:r>
            <a:r>
              <a:rPr lang="en-US" altLang="zh-CN" dirty="0" smtClean="0"/>
              <a:t>UL transmission </a:t>
            </a:r>
          </a:p>
          <a:p>
            <a:pPr lvl="1">
              <a:defRPr/>
            </a:pPr>
            <a:r>
              <a:rPr lang="en-US" altLang="zh-CN" dirty="0" smtClean="0"/>
              <a:t>STAs 3 and 4: MU DL transmissions</a:t>
            </a:r>
          </a:p>
        </p:txBody>
      </p:sp>
      <p:sp>
        <p:nvSpPr>
          <p:cNvPr id="15405" name="Rectangle 92"/>
          <p:cNvSpPr>
            <a:spLocks noChangeArrowheads="1"/>
          </p:cNvSpPr>
          <p:nvPr/>
        </p:nvSpPr>
        <p:spPr bwMode="auto">
          <a:xfrm>
            <a:off x="3962400" y="3657600"/>
            <a:ext cx="1219200" cy="457200"/>
          </a:xfrm>
          <a:prstGeom prst="rect">
            <a:avLst/>
          </a:prstGeom>
          <a:solidFill>
            <a:srgbClr val="7030A0"/>
          </a:solidFill>
          <a:ln w="9525" algn="ctr">
            <a:solidFill>
              <a:srgbClr val="7030A0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pPr defTabSz="850900"/>
            <a:r>
              <a:rPr lang="en-US">
                <a:solidFill>
                  <a:srgbClr val="FFFF00"/>
                </a:solidFill>
                <a:latin typeface="FrutigerNext LT Light"/>
                <a:ea typeface="Arial Unicode MS" pitchFamily="34" charset="-128"/>
                <a:cs typeface="Arial Unicode MS" pitchFamily="34" charset="-128"/>
              </a:rPr>
              <a:t>Data 2</a:t>
            </a:r>
          </a:p>
        </p:txBody>
      </p:sp>
      <p:cxnSp>
        <p:nvCxnSpPr>
          <p:cNvPr id="15406" name="Straight Arrow Connector 10"/>
          <p:cNvCxnSpPr>
            <a:cxnSpLocks noChangeShapeType="1"/>
          </p:cNvCxnSpPr>
          <p:nvPr/>
        </p:nvCxnSpPr>
        <p:spPr bwMode="auto">
          <a:xfrm>
            <a:off x="609600" y="4114800"/>
            <a:ext cx="80772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407" name="TextBox 12"/>
          <p:cNvSpPr txBox="1">
            <a:spLocks noChangeArrowheads="1"/>
          </p:cNvSpPr>
          <p:nvPr/>
        </p:nvSpPr>
        <p:spPr bwMode="auto">
          <a:xfrm>
            <a:off x="8153400" y="3857625"/>
            <a:ext cx="5699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STA 2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1266825" y="3124200"/>
            <a:ext cx="104775" cy="4572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lIns="0" tIns="0" rIns="0" bIns="0" anchor="ctr" anchorCtr="1"/>
          <a:lstStyle/>
          <a:p>
            <a:pPr defTabSz="850900">
              <a:defRPr/>
            </a:pPr>
            <a:r>
              <a:rPr lang="en-US" sz="900" dirty="0"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PS-Poll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2028825" y="4191000"/>
            <a:ext cx="104775" cy="4572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lIns="0" tIns="0" rIns="0" bIns="0" anchor="ctr" anchorCtr="1"/>
          <a:lstStyle/>
          <a:p>
            <a:pPr defTabSz="850900">
              <a:defRPr/>
            </a:pPr>
            <a:r>
              <a:rPr lang="en-US" sz="900" dirty="0"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PS-Poll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2409825" y="4724400"/>
            <a:ext cx="104775" cy="4572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lIns="0" tIns="0" rIns="0" bIns="0" anchor="ctr" anchorCtr="1"/>
          <a:lstStyle/>
          <a:p>
            <a:pPr defTabSz="850900">
              <a:defRPr/>
            </a:pPr>
            <a:r>
              <a:rPr lang="en-US" sz="900" dirty="0"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PS-Poll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1428750" y="5476875"/>
            <a:ext cx="104775" cy="45720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lIns="0" tIns="0" rIns="0" bIns="0" anchor="ctr" anchorCtr="1"/>
          <a:lstStyle/>
          <a:p>
            <a:pPr defTabSz="850900">
              <a:defRPr/>
            </a:pPr>
            <a:r>
              <a:rPr lang="en-US" sz="900" dirty="0">
                <a:solidFill>
                  <a:srgbClr val="FFFF00"/>
                </a:solidFill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ACK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1647825" y="3657600"/>
            <a:ext cx="104775" cy="4572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lIns="0" tIns="0" rIns="0" bIns="0" anchor="ctr" anchorCtr="1"/>
          <a:lstStyle/>
          <a:p>
            <a:pPr defTabSz="850900">
              <a:defRPr/>
            </a:pPr>
            <a:r>
              <a:rPr lang="en-US" sz="900" dirty="0"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UDI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1800225" y="5476875"/>
            <a:ext cx="104775" cy="45720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lIns="0" tIns="0" rIns="0" bIns="0" anchor="ctr" anchorCtr="1"/>
          <a:lstStyle/>
          <a:p>
            <a:pPr defTabSz="850900">
              <a:defRPr/>
            </a:pPr>
            <a:r>
              <a:rPr lang="en-US" sz="900" dirty="0">
                <a:solidFill>
                  <a:srgbClr val="FFFF00"/>
                </a:solidFill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ACK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2219325" y="5476875"/>
            <a:ext cx="104775" cy="45720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lIns="0" tIns="0" rIns="0" bIns="0" anchor="ctr" anchorCtr="1"/>
          <a:lstStyle/>
          <a:p>
            <a:pPr defTabSz="850900">
              <a:defRPr/>
            </a:pPr>
            <a:r>
              <a:rPr lang="en-US" sz="900" dirty="0">
                <a:solidFill>
                  <a:srgbClr val="FFFF00"/>
                </a:solidFill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ACK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2590800" y="5476875"/>
            <a:ext cx="104775" cy="45720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lIns="0" tIns="0" rIns="0" bIns="0" anchor="ctr" anchorCtr="1"/>
          <a:lstStyle/>
          <a:p>
            <a:pPr defTabSz="850900">
              <a:defRPr/>
            </a:pPr>
            <a:r>
              <a:rPr lang="en-US" sz="900" dirty="0">
                <a:solidFill>
                  <a:srgbClr val="FFFF00"/>
                </a:solidFill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ACK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3657600" y="3124200"/>
            <a:ext cx="104775" cy="45720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lIns="0" tIns="0" rIns="0" bIns="0" anchor="ctr" anchorCtr="1"/>
          <a:lstStyle/>
          <a:p>
            <a:pPr defTabSz="850900">
              <a:defRPr/>
            </a:pPr>
            <a:r>
              <a:rPr lang="en-US" sz="900" dirty="0">
                <a:solidFill>
                  <a:srgbClr val="FFFF00"/>
                </a:solidFill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ACK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5353050" y="5476875"/>
            <a:ext cx="104775" cy="45720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lIns="0" tIns="0" rIns="0" bIns="0" anchor="ctr" anchorCtr="1"/>
          <a:lstStyle/>
          <a:p>
            <a:pPr defTabSz="850900">
              <a:defRPr/>
            </a:pPr>
            <a:r>
              <a:rPr lang="en-US" sz="900" dirty="0">
                <a:solidFill>
                  <a:srgbClr val="FFFF00"/>
                </a:solidFill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ACK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7091362" y="4191000"/>
            <a:ext cx="104775" cy="45720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lIns="0" tIns="0" rIns="0" bIns="0" anchor="ctr" anchorCtr="1"/>
          <a:lstStyle/>
          <a:p>
            <a:pPr defTabSz="850900">
              <a:defRPr/>
            </a:pPr>
            <a:r>
              <a:rPr lang="en-US" sz="900" dirty="0">
                <a:solidFill>
                  <a:srgbClr val="FFFF00"/>
                </a:solidFill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ACK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7467600" y="4714875"/>
            <a:ext cx="104775" cy="45720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lIns="0" tIns="0" rIns="0" bIns="0" anchor="ctr" anchorCtr="1"/>
          <a:lstStyle/>
          <a:p>
            <a:pPr defTabSz="850900">
              <a:defRPr/>
            </a:pPr>
            <a:r>
              <a:rPr lang="en-US" sz="900" dirty="0">
                <a:solidFill>
                  <a:srgbClr val="FFFF00"/>
                </a:solidFill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ACK</a:t>
            </a:r>
          </a:p>
        </p:txBody>
      </p:sp>
      <p:sp>
        <p:nvSpPr>
          <p:cNvPr id="71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978625" y="6475413"/>
            <a:ext cx="15653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Chittabrata Ghosh, Nokia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03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Power Save Operation using RA Frame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382000" cy="4495800"/>
          </a:xfrm>
        </p:spPr>
        <p:txBody>
          <a:bodyPr/>
          <a:lstStyle/>
          <a:p>
            <a:pPr algn="just"/>
            <a:r>
              <a:rPr lang="en-US" altLang="zh-CN" sz="2000" smtClean="0">
                <a:ea typeface="SimSun" pitchFamily="2" charset="-122"/>
              </a:rPr>
              <a:t>STAs wake up at beginning of RAW to receive RA frame</a:t>
            </a:r>
          </a:p>
          <a:p>
            <a:pPr algn="just"/>
            <a:r>
              <a:rPr lang="en-US" altLang="zh-CN" sz="2000" smtClean="0">
                <a:ea typeface="SimSun" pitchFamily="2" charset="-122"/>
              </a:rPr>
              <a:t>AP may indicate scheduling information in RA frame with following information:</a:t>
            </a:r>
          </a:p>
          <a:p>
            <a:pPr lvl="2" algn="just"/>
            <a:r>
              <a:rPr lang="en-US" altLang="zh-CN" sz="1600" smtClean="0">
                <a:ea typeface="SimSun" pitchFamily="2" charset="-122"/>
              </a:rPr>
              <a:t>RAW Group assigned current RAW for medium access</a:t>
            </a:r>
          </a:p>
          <a:p>
            <a:pPr lvl="2" algn="just"/>
            <a:r>
              <a:rPr lang="en-US" altLang="zh-CN" sz="1600" smtClean="0">
                <a:ea typeface="SimSun" pitchFamily="2" charset="-122"/>
              </a:rPr>
              <a:t>Revised RAW duration </a:t>
            </a:r>
          </a:p>
          <a:p>
            <a:pPr lvl="2" algn="just"/>
            <a:r>
              <a:rPr lang="en-US" altLang="zh-CN" sz="1600" smtClean="0">
                <a:ea typeface="SimSun" pitchFamily="2" charset="-122"/>
              </a:rPr>
              <a:t>STA address or Modified TIM bitmap to determine assigned slots </a:t>
            </a:r>
          </a:p>
          <a:p>
            <a:pPr lvl="2" algn="just"/>
            <a:r>
              <a:rPr lang="en-US" altLang="zh-CN" sz="1600" smtClean="0">
                <a:ea typeface="SimSun" pitchFamily="2" charset="-122"/>
              </a:rPr>
              <a:t>Slot assignments with variable slot durations</a:t>
            </a:r>
          </a:p>
          <a:p>
            <a:pPr algn="just"/>
            <a:r>
              <a:rPr lang="en-US" altLang="zh-CN" sz="2000" smtClean="0">
                <a:ea typeface="SimSun" pitchFamily="2" charset="-122"/>
              </a:rPr>
              <a:t>After receiving scheduling information in RA frame, each STA goes to sleep state till the indicated slot for medium access</a:t>
            </a:r>
          </a:p>
          <a:p>
            <a:pPr marL="457200" lvl="1" indent="0" algn="just">
              <a:buFontTx/>
              <a:buNone/>
            </a:pPr>
            <a:endParaRPr lang="en-US" altLang="zh-CN" smtClean="0">
              <a:ea typeface="SimSun" pitchFamily="2" charset="-122"/>
            </a:endParaRP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A44DC7D6-4905-472C-B992-AB54D736A15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978625" y="6475413"/>
            <a:ext cx="15653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Chittabrata Ghosh, Nokia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96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Unified UL and DL Resource Allocation Frame Format</a:t>
            </a: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91DDEF36-8983-4F0E-98CA-425779AA9E4D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6" name="TextBox 5"/>
          <p:cNvSpPr txBox="1"/>
          <p:nvPr/>
        </p:nvSpPr>
        <p:spPr>
          <a:xfrm>
            <a:off x="585788" y="3935413"/>
            <a:ext cx="8081962" cy="3232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en-US" sz="1400" b="1" i="1" dirty="0"/>
              <a:t>RAW Group </a:t>
            </a:r>
            <a:r>
              <a:rPr lang="en-US" sz="1400" b="1" dirty="0"/>
              <a:t>(TBD octets)</a:t>
            </a:r>
            <a:r>
              <a:rPr lang="en-US" sz="1400" b="1" i="1" dirty="0"/>
              <a:t> </a:t>
            </a:r>
            <a:r>
              <a:rPr lang="en-US" sz="1400" b="1" dirty="0"/>
              <a:t>is identical to the group in RPS IE 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en-US" sz="1400" b="1" i="1" dirty="0"/>
              <a:t>RAW Duration </a:t>
            </a:r>
            <a:r>
              <a:rPr lang="en-US" sz="1400" b="1" dirty="0"/>
              <a:t>(TBD octets)</a:t>
            </a:r>
            <a:r>
              <a:rPr lang="en-US" sz="1400" b="1" i="1" dirty="0"/>
              <a:t> </a:t>
            </a:r>
            <a:r>
              <a:rPr lang="en-US" sz="1400" b="1" dirty="0"/>
              <a:t>is revised from </a:t>
            </a:r>
            <a:r>
              <a:rPr lang="en-US" sz="1400" b="1" i="1" dirty="0"/>
              <a:t>RAW Duration </a:t>
            </a:r>
            <a:r>
              <a:rPr lang="en-US" sz="1400" b="1" dirty="0"/>
              <a:t>in RPS IE based on PS-Polls and UDIs 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en-US" sz="1400" b="1" i="1" dirty="0"/>
              <a:t>Slot assignment </a:t>
            </a:r>
            <a:r>
              <a:rPr lang="en-US" sz="1400" b="1" dirty="0"/>
              <a:t>(2 octets/MU Group and TBD octets/STA) defines access slot allocations for STAs</a:t>
            </a:r>
            <a:endParaRPr lang="en-US" sz="1400" dirty="0"/>
          </a:p>
          <a:p>
            <a:pPr marL="800100" lvl="1" indent="-342900" algn="just">
              <a:buFont typeface="Arial" pitchFamily="34" charset="0"/>
              <a:buChar char="•"/>
              <a:defRPr/>
            </a:pPr>
            <a:r>
              <a:rPr lang="en-US" dirty="0"/>
              <a:t>Independent of TIM bitmap</a:t>
            </a:r>
          </a:p>
          <a:p>
            <a:pPr marL="800100" lvl="1" indent="-342900" algn="just">
              <a:buFont typeface="Arial" pitchFamily="34" charset="0"/>
              <a:buChar char="•"/>
              <a:defRPr/>
            </a:pPr>
            <a:r>
              <a:rPr lang="en-US" dirty="0"/>
              <a:t>1 bit indication for SU-STAs within RAW for UL (bit set to 0) or DL traffic, bit reserved for MU-MIMO group</a:t>
            </a:r>
          </a:p>
          <a:p>
            <a:pPr marL="800100" lvl="1" indent="-342900" algn="just">
              <a:buFont typeface="Arial" pitchFamily="34" charset="0"/>
              <a:buChar char="•"/>
              <a:defRPr/>
            </a:pPr>
            <a:r>
              <a:rPr lang="en-US" dirty="0"/>
              <a:t>Multi-user MIMO supported when multiple STAs are assigned identical slot within RAW  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en-US" sz="1400" b="1" i="1" dirty="0"/>
              <a:t>STA Address may be either a partial AID (TBD bits) </a:t>
            </a:r>
            <a:r>
              <a:rPr lang="en-US" sz="1400" b="1" dirty="0"/>
              <a:t>or a Group ID (6 bits) for a MU group</a:t>
            </a:r>
          </a:p>
          <a:p>
            <a:pPr marL="800100" lvl="1" indent="-342900" algn="just">
              <a:buFont typeface="Arial" pitchFamily="34" charset="0"/>
              <a:buChar char="•"/>
              <a:defRPr/>
            </a:pPr>
            <a:r>
              <a:rPr lang="en-US" dirty="0"/>
              <a:t>1 bit indicator prior to the address for indication of either partial AID (bit set to 0) or Group ID (bit set to 1) 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en-US" sz="1400" b="1" i="1" dirty="0"/>
              <a:t>Slot Start Offset </a:t>
            </a:r>
            <a:r>
              <a:rPr lang="en-US" sz="1400" b="1" dirty="0"/>
              <a:t>(1 octet) is start time of STA’s medium access, relative to the end of the RA frame, in TBD units</a:t>
            </a:r>
          </a:p>
          <a:p>
            <a:pPr marL="800100" lvl="1" indent="-342900" algn="just">
              <a:buFont typeface="Arial" pitchFamily="34" charset="0"/>
              <a:buChar char="•"/>
              <a:defRPr/>
            </a:pPr>
            <a:r>
              <a:rPr lang="en-US" dirty="0"/>
              <a:t>Offset determined by AP based on buffered DL data for STAs from whom PS-Polls were received </a:t>
            </a:r>
          </a:p>
          <a:p>
            <a:pPr marL="800100" lvl="1" indent="-342900" algn="just">
              <a:buFont typeface="Arial" pitchFamily="34" charset="0"/>
              <a:buChar char="•"/>
              <a:defRPr/>
            </a:pPr>
            <a:r>
              <a:rPr lang="en-US" dirty="0"/>
              <a:t>Offset from UDIs indicating amount of buffered traffic</a:t>
            </a:r>
          </a:p>
          <a:p>
            <a:pPr algn="just">
              <a:defRPr/>
            </a:pPr>
            <a:r>
              <a:rPr lang="en-US" sz="1600" dirty="0"/>
              <a:t>  </a:t>
            </a:r>
          </a:p>
          <a:p>
            <a:pPr>
              <a:defRPr/>
            </a:pPr>
            <a:endParaRPr lang="en-US" sz="1600" b="1" dirty="0"/>
          </a:p>
          <a:p>
            <a:pPr>
              <a:defRPr/>
            </a:pPr>
            <a:endParaRPr lang="en-US" sz="1600" b="1" dirty="0"/>
          </a:p>
        </p:txBody>
      </p:sp>
      <p:pic>
        <p:nvPicPr>
          <p:cNvPr id="1741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088" y="1676400"/>
            <a:ext cx="7072312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978625" y="6475413"/>
            <a:ext cx="15653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Chittabrata Ghosh, Nokia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en-US" sz="2000" dirty="0" smtClean="0"/>
              <a:t>We proposed an approach of indicating individual STA AIDs and their corresponding delivery intervals for  both uplink and downlink transmission </a:t>
            </a:r>
          </a:p>
          <a:p>
            <a:pPr lvl="1" algn="just">
              <a:defRPr/>
            </a:pPr>
            <a:r>
              <a:rPr lang="en-US" sz="1600" dirty="0" smtClean="0"/>
              <a:t>TIM Bitmap independent approach</a:t>
            </a:r>
          </a:p>
          <a:p>
            <a:pPr lvl="1" algn="just">
              <a:defRPr/>
            </a:pPr>
            <a:r>
              <a:rPr lang="en-US" sz="1600" dirty="0" smtClean="0"/>
              <a:t>Supports MU-MIMO using common </a:t>
            </a:r>
            <a:r>
              <a:rPr lang="en-US" sz="1600" i="1" dirty="0" smtClean="0"/>
              <a:t>Slot Start Offsets </a:t>
            </a:r>
            <a:r>
              <a:rPr lang="en-US" sz="1600" dirty="0" smtClean="0"/>
              <a:t>for multiple STAs</a:t>
            </a:r>
          </a:p>
          <a:p>
            <a:pPr marL="0" indent="0" algn="just">
              <a:buFontTx/>
              <a:buNone/>
              <a:defRPr/>
            </a:pPr>
            <a:endParaRPr lang="en-US" sz="2000" dirty="0" smtClean="0"/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B17DCA-D0AE-4087-ABAC-2CCEC15CD7F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978625" y="6475413"/>
            <a:ext cx="15653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Chittabrata Ghosh, Nokia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87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 1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dirty="0" smtClean="0"/>
              <a:t>Do you agree to define the resource allocation frame based on the approach illustrated in Slide 5?  </a:t>
            </a: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FAC7BA36-7216-4A81-A55B-C2EB3D5DB959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978625" y="6475413"/>
            <a:ext cx="15653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Chittabrata Ghosh, Nokia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31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 Submission Template</Template>
  <TotalTime>36979</TotalTime>
  <Words>688</Words>
  <Application>Microsoft Office PowerPoint</Application>
  <PresentationFormat>On-screen Show (4:3)</PresentationFormat>
  <Paragraphs>112</Paragraphs>
  <Slides>11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Extend Submission Template</vt:lpstr>
      <vt:lpstr>Document</vt:lpstr>
      <vt:lpstr>Resource Allocation Frame Format for RAW-based Medium Access</vt:lpstr>
      <vt:lpstr>PowerPoint Presentation</vt:lpstr>
      <vt:lpstr>PowerPoint Presentation</vt:lpstr>
      <vt:lpstr>Motivation</vt:lpstr>
      <vt:lpstr>Illustration of RA Frame with DL/UL Traffic</vt:lpstr>
      <vt:lpstr>Power Save Operation using RA Frame</vt:lpstr>
      <vt:lpstr>Unified UL and DL Resource Allocation Frame Format</vt:lpstr>
      <vt:lpstr>Summary</vt:lpstr>
      <vt:lpstr>Straw Poll 1</vt:lpstr>
      <vt:lpstr>Motion 1</vt:lpstr>
      <vt:lpstr>References</vt:lpstr>
    </vt:vector>
  </TitlesOfParts>
  <Company>Marvell Semiconductor,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RAW with channel indication for frequency  channel selective transmissions</dc:title>
  <dc:creator>Ghosh Chittabrata (Nokia-NRC/Berkeley)</dc:creator>
  <cp:lastModifiedBy>chghosh</cp:lastModifiedBy>
  <cp:revision>1558</cp:revision>
  <cp:lastPrinted>1998-02-10T13:28:06Z</cp:lastPrinted>
  <dcterms:created xsi:type="dcterms:W3CDTF">2009-12-02T19:05:24Z</dcterms:created>
  <dcterms:modified xsi:type="dcterms:W3CDTF">2013-03-18T20:08:39Z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1129869389</vt:i4>
  </property>
  <property fmtid="{D5CDD505-2E9C-101B-9397-08002B2CF9AE}" pid="4" name="_EmailSubject">
    <vt:lpwstr>IEEE presentations</vt:lpwstr>
  </property>
  <property fmtid="{D5CDD505-2E9C-101B-9397-08002B2CF9AE}" pid="5" name="_AuthorEmail">
    <vt:lpwstr>jafarian@qti.qualcomm.com</vt:lpwstr>
  </property>
  <property fmtid="{D5CDD505-2E9C-101B-9397-08002B2CF9AE}" pid="6" name="_AuthorEmailDisplayName">
    <vt:lpwstr>Jafarian, Amin</vt:lpwstr>
  </property>
  <property fmtid="{D5CDD505-2E9C-101B-9397-08002B2CF9AE}" pid="7" name="_PreviousAdHocReviewCycleID">
    <vt:i4>-218768842</vt:i4>
  </property>
  <property fmtid="{D5CDD505-2E9C-101B-9397-08002B2CF9AE}" pid="8" name="TitusGUID">
    <vt:lpwstr>1a099d6b-f319-4ee5-a05b-7ad5f3ee1300</vt:lpwstr>
  </property>
  <property fmtid="{D5CDD505-2E9C-101B-9397-08002B2CF9AE}" pid="9" name="NokiaConfidentiality">
    <vt:lpwstr>Public</vt:lpwstr>
  </property>
</Properties>
</file>