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20"/>
  </p:notesMasterIdLst>
  <p:handoutMasterIdLst>
    <p:handoutMasterId r:id="rId21"/>
  </p:handoutMasterIdLst>
  <p:sldIdLst>
    <p:sldId id="256" r:id="rId3"/>
    <p:sldId id="274" r:id="rId4"/>
    <p:sldId id="280" r:id="rId5"/>
    <p:sldId id="268" r:id="rId6"/>
    <p:sldId id="270" r:id="rId7"/>
    <p:sldId id="279" r:id="rId8"/>
    <p:sldId id="288" r:id="rId9"/>
    <p:sldId id="276" r:id="rId10"/>
    <p:sldId id="277" r:id="rId11"/>
    <p:sldId id="285" r:id="rId12"/>
    <p:sldId id="286" r:id="rId13"/>
    <p:sldId id="287" r:id="rId14"/>
    <p:sldId id="289" r:id="rId15"/>
    <p:sldId id="293" r:id="rId16"/>
    <p:sldId id="291" r:id="rId17"/>
    <p:sldId id="292" r:id="rId18"/>
    <p:sldId id="262" r:id="rId1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94" autoAdjust="0"/>
    <p:restoredTop sz="94660"/>
  </p:normalViewPr>
  <p:slideViewPr>
    <p:cSldViewPr>
      <p:cViewPr>
        <p:scale>
          <a:sx n="80" d="100"/>
          <a:sy n="80" d="100"/>
        </p:scale>
        <p:origin x="-58" y="13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7" d="100"/>
          <a:sy n="47" d="100"/>
        </p:scale>
        <p:origin x="-1723" y="-77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___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___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Ch. 1 (fc=58.32GHz)</c:v>
                </c:pt>
              </c:strCache>
            </c:strRef>
          </c:tx>
          <c:xVal>
            <c:numRef>
              <c:f>Sheet1!$A$2:$A$6</c:f>
              <c:numCache>
                <c:formatCode>General</c:formatCode>
                <c:ptCount val="5"/>
                <c:pt idx="0">
                  <c:v>0</c:v>
                </c:pt>
                <c:pt idx="1">
                  <c:v>30</c:v>
                </c:pt>
                <c:pt idx="2">
                  <c:v>50</c:v>
                </c:pt>
                <c:pt idx="3">
                  <c:v>100</c:v>
                </c:pt>
                <c:pt idx="4">
                  <c:v>180</c:v>
                </c:pt>
              </c:numCache>
            </c:numRef>
          </c:xVal>
          <c:yVal>
            <c:numRef>
              <c:f>Sheet1!$B$2:$B$6</c:f>
              <c:numCache>
                <c:formatCode>General</c:formatCode>
                <c:ptCount val="5"/>
                <c:pt idx="0">
                  <c:v>10.907</c:v>
                </c:pt>
                <c:pt idx="1">
                  <c:v>10.688000000000001</c:v>
                </c:pt>
                <c:pt idx="2">
                  <c:v>10.327999999999999</c:v>
                </c:pt>
                <c:pt idx="3">
                  <c:v>10.898</c:v>
                </c:pt>
                <c:pt idx="4">
                  <c:v>10.79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Ch. 2 (fc=60.48GHz)</c:v>
                </c:pt>
              </c:strCache>
            </c:strRef>
          </c:tx>
          <c:xVal>
            <c:numRef>
              <c:f>Sheet1!$A$2:$A$6</c:f>
              <c:numCache>
                <c:formatCode>General</c:formatCode>
                <c:ptCount val="5"/>
                <c:pt idx="0">
                  <c:v>0</c:v>
                </c:pt>
                <c:pt idx="1">
                  <c:v>30</c:v>
                </c:pt>
                <c:pt idx="2">
                  <c:v>50</c:v>
                </c:pt>
                <c:pt idx="3">
                  <c:v>100</c:v>
                </c:pt>
                <c:pt idx="4">
                  <c:v>180</c:v>
                </c:pt>
              </c:numCache>
            </c:numRef>
          </c:xVal>
          <c:yVal>
            <c:numRef>
              <c:f>Sheet1!$C$2:$C$6</c:f>
              <c:numCache>
                <c:formatCode>General</c:formatCode>
                <c:ptCount val="5"/>
                <c:pt idx="0">
                  <c:v>9.3179999999999996</c:v>
                </c:pt>
                <c:pt idx="1">
                  <c:v>9.5833999999999993</c:v>
                </c:pt>
                <c:pt idx="2">
                  <c:v>9.3070000000000004</c:v>
                </c:pt>
                <c:pt idx="3">
                  <c:v>9.2289999999999992</c:v>
                </c:pt>
                <c:pt idx="4">
                  <c:v>9.2750000000000004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Ch. 3 (fc=62.64GHz)</c:v>
                </c:pt>
              </c:strCache>
            </c:strRef>
          </c:tx>
          <c:xVal>
            <c:numRef>
              <c:f>Sheet1!$A$2:$A$6</c:f>
              <c:numCache>
                <c:formatCode>General</c:formatCode>
                <c:ptCount val="5"/>
                <c:pt idx="0">
                  <c:v>0</c:v>
                </c:pt>
                <c:pt idx="1">
                  <c:v>30</c:v>
                </c:pt>
                <c:pt idx="2">
                  <c:v>50</c:v>
                </c:pt>
                <c:pt idx="3">
                  <c:v>100</c:v>
                </c:pt>
                <c:pt idx="4">
                  <c:v>180</c:v>
                </c:pt>
              </c:numCache>
            </c:numRef>
          </c:xVal>
          <c:yVal>
            <c:numRef>
              <c:f>Sheet1!$D$2:$D$6</c:f>
              <c:numCache>
                <c:formatCode>General</c:formatCode>
                <c:ptCount val="5"/>
                <c:pt idx="0">
                  <c:v>10.506</c:v>
                </c:pt>
                <c:pt idx="1">
                  <c:v>10.473000000000001</c:v>
                </c:pt>
                <c:pt idx="2">
                  <c:v>10.968</c:v>
                </c:pt>
                <c:pt idx="3">
                  <c:v>10.837</c:v>
                </c:pt>
                <c:pt idx="4">
                  <c:v>11.074</c:v>
                </c:pt>
              </c:numCache>
            </c:numRef>
          </c:yVal>
          <c:smooth val="0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Ch.4 (fc=64.80GHz)</c:v>
                </c:pt>
              </c:strCache>
            </c:strRef>
          </c:tx>
          <c:xVal>
            <c:numRef>
              <c:f>Sheet1!$A$2:$A$6</c:f>
              <c:numCache>
                <c:formatCode>General</c:formatCode>
                <c:ptCount val="5"/>
                <c:pt idx="0">
                  <c:v>0</c:v>
                </c:pt>
                <c:pt idx="1">
                  <c:v>30</c:v>
                </c:pt>
                <c:pt idx="2">
                  <c:v>50</c:v>
                </c:pt>
                <c:pt idx="3">
                  <c:v>100</c:v>
                </c:pt>
                <c:pt idx="4">
                  <c:v>180</c:v>
                </c:pt>
              </c:numCache>
            </c:numRef>
          </c:xVal>
          <c:yVal>
            <c:numRef>
              <c:f>Sheet1!$E$2:$E$6</c:f>
              <c:numCache>
                <c:formatCode>General</c:formatCode>
                <c:ptCount val="5"/>
                <c:pt idx="0">
                  <c:v>11.496</c:v>
                </c:pt>
                <c:pt idx="1">
                  <c:v>11.759</c:v>
                </c:pt>
                <c:pt idx="2">
                  <c:v>12.073</c:v>
                </c:pt>
                <c:pt idx="3">
                  <c:v>13.129</c:v>
                </c:pt>
                <c:pt idx="4">
                  <c:v>12.741</c:v>
                </c:pt>
              </c:numCache>
            </c:numRef>
          </c:yVal>
          <c:smooth val="0"/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RF BtB (ave.)</c:v>
                </c:pt>
              </c:strCache>
            </c:strRef>
          </c:tx>
          <c:xVal>
            <c:numRef>
              <c:f>Sheet1!$A$2:$A$6</c:f>
              <c:numCache>
                <c:formatCode>General</c:formatCode>
                <c:ptCount val="5"/>
                <c:pt idx="0">
                  <c:v>0</c:v>
                </c:pt>
                <c:pt idx="1">
                  <c:v>30</c:v>
                </c:pt>
                <c:pt idx="2">
                  <c:v>50</c:v>
                </c:pt>
                <c:pt idx="3">
                  <c:v>100</c:v>
                </c:pt>
                <c:pt idx="4">
                  <c:v>180</c:v>
                </c:pt>
              </c:numCache>
            </c:numRef>
          </c:xVal>
          <c:yVal>
            <c:numRef>
              <c:f>Sheet1!$F$2:$F$6</c:f>
              <c:numCache>
                <c:formatCode>General</c:formatCode>
                <c:ptCount val="5"/>
                <c:pt idx="0">
                  <c:v>3.2</c:v>
                </c:pt>
              </c:numCache>
            </c:numRef>
          </c:yVal>
          <c:smooth val="0"/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16QAM(Ch.1)</c:v>
                </c:pt>
              </c:strCache>
            </c:strRef>
          </c:tx>
          <c:xVal>
            <c:numRef>
              <c:f>Sheet1!$A$2:$A$6</c:f>
              <c:numCache>
                <c:formatCode>General</c:formatCode>
                <c:ptCount val="5"/>
                <c:pt idx="0">
                  <c:v>0</c:v>
                </c:pt>
                <c:pt idx="1">
                  <c:v>30</c:v>
                </c:pt>
                <c:pt idx="2">
                  <c:v>50</c:v>
                </c:pt>
                <c:pt idx="3">
                  <c:v>100</c:v>
                </c:pt>
                <c:pt idx="4">
                  <c:v>180</c:v>
                </c:pt>
              </c:numCache>
            </c:numRef>
          </c:xVal>
          <c:yVal>
            <c:numRef>
              <c:f>Sheet1!$G$2:$G$6</c:f>
              <c:numCache>
                <c:formatCode>General</c:formatCode>
                <c:ptCount val="5"/>
                <c:pt idx="4">
                  <c:v>13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7051776"/>
        <c:axId val="77053312"/>
      </c:scatterChart>
      <c:valAx>
        <c:axId val="77051776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crossAx val="77053312"/>
        <c:crosses val="autoZero"/>
        <c:crossBetween val="midCat"/>
      </c:valAx>
      <c:valAx>
        <c:axId val="77053312"/>
        <c:scaling>
          <c:orientation val="minMax"/>
          <c:max val="20"/>
        </c:scaling>
        <c:delete val="0"/>
        <c:axPos val="l"/>
        <c:majorGridlines/>
        <c:numFmt formatCode="General" sourceLinked="1"/>
        <c:majorTickMark val="in"/>
        <c:minorTickMark val="none"/>
        <c:tickLblPos val="nextTo"/>
        <c:crossAx val="77051776"/>
        <c:crosses val="autoZero"/>
        <c:crossBetween val="midCat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Delay (ns)</c:v>
                </c:pt>
              </c:strCache>
            </c:strRef>
          </c:tx>
          <c:cat>
            <c:numRef>
              <c:f>Sheet1!$A$2:$A$4</c:f>
              <c:numCache>
                <c:formatCode>General</c:formatCode>
                <c:ptCount val="3"/>
                <c:pt idx="0">
                  <c:v>0</c:v>
                </c:pt>
                <c:pt idx="1">
                  <c:v>30</c:v>
                </c:pt>
                <c:pt idx="2">
                  <c:v>50</c:v>
                </c:pt>
              </c:numCache>
            </c:numRef>
          </c:cat>
          <c:val>
            <c:numRef>
              <c:f>Sheet1!$B$2:$B$4</c:f>
              <c:numCache>
                <c:formatCode>General</c:formatCode>
                <c:ptCount val="3"/>
                <c:pt idx="0">
                  <c:v>107.143</c:v>
                </c:pt>
                <c:pt idx="1">
                  <c:v>255.34299999999999</c:v>
                </c:pt>
                <c:pt idx="2">
                  <c:v>363.24700000000001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7535104"/>
        <c:axId val="77536640"/>
      </c:lineChart>
      <c:catAx>
        <c:axId val="77535104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crossAx val="77536640"/>
        <c:crosses val="autoZero"/>
        <c:auto val="1"/>
        <c:lblAlgn val="ctr"/>
        <c:lblOffset val="100"/>
        <c:noMultiLvlLbl val="0"/>
      </c:catAx>
      <c:valAx>
        <c:axId val="77536640"/>
        <c:scaling>
          <c:orientation val="minMax"/>
        </c:scaling>
        <c:delete val="0"/>
        <c:axPos val="l"/>
        <c:majorGridlines/>
        <c:numFmt formatCode="General" sourceLinked="1"/>
        <c:majorTickMark val="in"/>
        <c:minorTickMark val="none"/>
        <c:tickLblPos val="nextTo"/>
        <c:crossAx val="77535104"/>
        <c:crosses val="autoZero"/>
        <c:crossBetween val="between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802.11-13/xxxxr1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ja-JP" smtClean="0"/>
              <a:t>January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Hiroyo Ogawa, et al.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67378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802.11-13/xxxxr1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January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Hiroyo Ogawa, et al.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7340485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ヘッダー プレースホルダー 1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802.11-13/xxxxr1</a:t>
            </a: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ヘッダー プレースホルダー 1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802.11-13/xxxxr1</a:t>
            </a:r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doc.: IEEE 802.11-13/xxxxr1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Month Year</a:t>
            </a:r>
          </a:p>
        </p:txBody>
      </p:sp>
      <p:sp>
        <p:nvSpPr>
          <p:cNvPr id="3482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zh-CN" smtClean="0"/>
              <a:t>John Doe, Some Company</a:t>
            </a:r>
          </a:p>
        </p:txBody>
      </p:sp>
      <p:sp>
        <p:nvSpPr>
          <p:cNvPr id="3482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Page </a:t>
            </a:r>
            <a:fld id="{401D27A4-B99B-43BB-AAB1-B3204CA3EBE7}" type="slidenum">
              <a:rPr lang="en-US" altLang="zh-CN" smtClean="0"/>
              <a:pPr>
                <a:defRPr/>
              </a:pPr>
              <a:t>3</a:t>
            </a:fld>
            <a:endParaRPr lang="en-US" altLang="zh-CN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7763" y="696913"/>
            <a:ext cx="4640262" cy="3479800"/>
          </a:xfrm>
          <a:ln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zh-CN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ja-JP"/>
              <a:t>Page </a:t>
            </a:r>
            <a:fld id="{C12B40B6-0C30-4931-97C1-DFFDB7D54A9B}" type="slidenum">
              <a:rPr lang="en-US" altLang="ja-JP"/>
              <a:pPr/>
              <a:t>4</a:t>
            </a:fld>
            <a:endParaRPr lang="en-US" altLang="ja-JP"/>
          </a:p>
        </p:txBody>
      </p:sp>
      <p:sp>
        <p:nvSpPr>
          <p:cNvPr id="363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9350" y="696913"/>
            <a:ext cx="4637088" cy="3479800"/>
          </a:xfrm>
          <a:ln/>
        </p:spPr>
      </p:sp>
      <p:sp>
        <p:nvSpPr>
          <p:cNvPr id="363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3739" y="4408489"/>
            <a:ext cx="5546725" cy="4175125"/>
          </a:xfrm>
        </p:spPr>
        <p:txBody>
          <a:bodyPr/>
          <a:lstStyle/>
          <a:p>
            <a:endParaRPr lang="en-AU"/>
          </a:p>
        </p:txBody>
      </p:sp>
      <p:sp>
        <p:nvSpPr>
          <p:cNvPr id="2" name="ヘッダー プレースホルダー 1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802.11-13/xxxxr1</a:t>
            </a:r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ja-JP"/>
              <a:t>Page </a:t>
            </a:r>
            <a:fld id="{7EF63CB8-85C3-45CE-8E09-AE7E956E4E2C}" type="slidenum">
              <a:rPr lang="en-US" altLang="ja-JP"/>
              <a:pPr/>
              <a:t>5</a:t>
            </a:fld>
            <a:endParaRPr lang="en-US" altLang="ja-JP"/>
          </a:p>
        </p:txBody>
      </p:sp>
      <p:sp>
        <p:nvSpPr>
          <p:cNvPr id="369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9350" y="696913"/>
            <a:ext cx="4637088" cy="3479800"/>
          </a:xfrm>
          <a:ln/>
        </p:spPr>
      </p:sp>
      <p:sp>
        <p:nvSpPr>
          <p:cNvPr id="369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4408489"/>
            <a:ext cx="5086350" cy="4175125"/>
          </a:xfrm>
        </p:spPr>
        <p:txBody>
          <a:bodyPr/>
          <a:lstStyle/>
          <a:p>
            <a:endParaRPr lang="ja-JP" altLang="ja-JP"/>
          </a:p>
        </p:txBody>
      </p:sp>
      <p:sp>
        <p:nvSpPr>
          <p:cNvPr id="2" name="ヘッダー プレースホルダー 1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802.11-13/xxxxr1</a:t>
            </a:r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ja-JP"/>
              <a:t>Page </a:t>
            </a:r>
            <a:fld id="{CABCDCE5-E762-46E3-A6C9-F4A538BAC1A6}" type="slidenum">
              <a:rPr lang="en-US" altLang="ja-JP"/>
              <a:pPr/>
              <a:t>6</a:t>
            </a:fld>
            <a:endParaRPr lang="en-US" altLang="ja-JP"/>
          </a:p>
        </p:txBody>
      </p:sp>
      <p:sp>
        <p:nvSpPr>
          <p:cNvPr id="373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9350" y="696913"/>
            <a:ext cx="4637088" cy="3479800"/>
          </a:xfrm>
          <a:ln/>
        </p:spPr>
      </p:sp>
      <p:sp>
        <p:nvSpPr>
          <p:cNvPr id="373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3739" y="4408489"/>
            <a:ext cx="5546725" cy="4175125"/>
          </a:xfrm>
        </p:spPr>
        <p:txBody>
          <a:bodyPr/>
          <a:lstStyle/>
          <a:p>
            <a:endParaRPr lang="ja-JP" altLang="ja-JP"/>
          </a:p>
        </p:txBody>
      </p:sp>
      <p:sp>
        <p:nvSpPr>
          <p:cNvPr id="2" name="ヘッダー プレースホルダー 1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802.11-13/xxxxr1</a:t>
            </a:r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4"/>
          </p:nvPr>
        </p:nvSpPr>
        <p:spPr/>
        <p:txBody>
          <a:bodyPr/>
          <a:lstStyle/>
          <a:p>
            <a:r>
              <a:rPr lang="en-US" smtClean="0"/>
              <a:t>doc.: IEEE 802.11-13/xxxxr1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4836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ヘッダー プレースホルダー 1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802.11-13/xxxxr1</a:t>
            </a:r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ヘッダー プレースホルダー 1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802.11-13/xxxxr1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Tetsuya Kawanishi, NICT,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B8F37-360B-4412-B511-BC333E061CA4}" type="datetimeFigureOut">
              <a:rPr kumimoji="1" lang="ja-JP" altLang="en-US" smtClean="0"/>
              <a:t>2013/3/21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FC6BC-9DB4-4A0A-9766-318A35DC07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4542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B8F37-360B-4412-B511-BC333E061CA4}" type="datetimeFigureOut">
              <a:rPr kumimoji="1" lang="ja-JP" altLang="en-US" smtClean="0"/>
              <a:t>2013/3/21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FC6BC-9DB4-4A0A-9766-318A35DC07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51929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B8F37-360B-4412-B511-BC333E061CA4}" type="datetimeFigureOut">
              <a:rPr kumimoji="1" lang="ja-JP" altLang="en-US" smtClean="0"/>
              <a:t>2013/3/21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FC6BC-9DB4-4A0A-9766-318A35DC07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12584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B8F37-360B-4412-B511-BC333E061CA4}" type="datetimeFigureOut">
              <a:rPr kumimoji="1" lang="ja-JP" altLang="en-US" smtClean="0"/>
              <a:t>2013/3/21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FC6BC-9DB4-4A0A-9766-318A35DC07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60782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B8F37-360B-4412-B511-BC333E061CA4}" type="datetimeFigureOut">
              <a:rPr kumimoji="1" lang="ja-JP" altLang="en-US" smtClean="0"/>
              <a:t>2013/3/21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FC6BC-9DB4-4A0A-9766-318A35DC07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73236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B8F37-360B-4412-B511-BC333E061CA4}" type="datetimeFigureOut">
              <a:rPr kumimoji="1" lang="ja-JP" altLang="en-US" smtClean="0"/>
              <a:t>2013/3/21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FC6BC-9DB4-4A0A-9766-318A35DC07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81432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B8F37-360B-4412-B511-BC333E061CA4}" type="datetimeFigureOut">
              <a:rPr kumimoji="1" lang="ja-JP" altLang="en-US" smtClean="0"/>
              <a:t>2013/3/21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FC6BC-9DB4-4A0A-9766-318A35DC07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00066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B8F37-360B-4412-B511-BC333E061CA4}" type="datetimeFigureOut">
              <a:rPr kumimoji="1" lang="ja-JP" altLang="en-US" smtClean="0"/>
              <a:t>2013/3/21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FC6BC-9DB4-4A0A-9766-318A35DC07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76172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B8F37-360B-4412-B511-BC333E061CA4}" type="datetimeFigureOut">
              <a:rPr kumimoji="1" lang="ja-JP" altLang="en-US" smtClean="0"/>
              <a:t>2013/3/21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FC6BC-9DB4-4A0A-9766-318A35DC07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69678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B8F37-360B-4412-B511-BC333E061CA4}" type="datetimeFigureOut">
              <a:rPr kumimoji="1" lang="ja-JP" altLang="en-US" smtClean="0"/>
              <a:t>2013/3/21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FC6BC-9DB4-4A0A-9766-318A35DC07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697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smtClean="0"/>
              <a:t>Tetsuya Kawanishi, NICT, et al.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March 2013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B8F37-360B-4412-B511-BC333E061CA4}" type="datetimeFigureOut">
              <a:rPr kumimoji="1" lang="ja-JP" altLang="en-US" smtClean="0"/>
              <a:t>2013/3/21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FC6BC-9DB4-4A0A-9766-318A35DC07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5304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Tetsuya Kawanishi, NICT,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Tetsuya Kawanishi, NICT, et al.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Tetsuya Kawanishi, NICT, et al.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Tetsuya Kawanishi, NICT, et al.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Tetsuya Kawanishi, NICT, et al.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Tetsuya Kawanishi, NICT,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Tetsuya Kawanishi, NICT,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March 2013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smtClean="0"/>
              <a:t>Tetsuya Kawanishi, NICT, et al.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11-13/0177r1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4B8F37-360B-4412-B511-BC333E061CA4}" type="datetimeFigureOut">
              <a:rPr kumimoji="1" lang="ja-JP" altLang="en-US" smtClean="0"/>
              <a:t>2013/3/21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1FC6BC-9DB4-4A0A-9766-318A35DC07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3677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-2003___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13" Type="http://schemas.openxmlformats.org/officeDocument/2006/relationships/image" Target="../media/image12.emf"/><Relationship Id="rId18" Type="http://schemas.openxmlformats.org/officeDocument/2006/relationships/image" Target="../media/image17.jpeg"/><Relationship Id="rId3" Type="http://schemas.openxmlformats.org/officeDocument/2006/relationships/image" Target="../media/image2.jpeg"/><Relationship Id="rId21" Type="http://schemas.openxmlformats.org/officeDocument/2006/relationships/image" Target="../media/image20.jpeg"/><Relationship Id="rId7" Type="http://schemas.openxmlformats.org/officeDocument/2006/relationships/image" Target="../media/image6.emf"/><Relationship Id="rId12" Type="http://schemas.openxmlformats.org/officeDocument/2006/relationships/image" Target="../media/image11.emf"/><Relationship Id="rId17" Type="http://schemas.openxmlformats.org/officeDocument/2006/relationships/image" Target="../media/image16.emf"/><Relationship Id="rId2" Type="http://schemas.openxmlformats.org/officeDocument/2006/relationships/notesSlide" Target="../notesSlides/notesSlide5.xml"/><Relationship Id="rId16" Type="http://schemas.openxmlformats.org/officeDocument/2006/relationships/image" Target="../media/image15.emf"/><Relationship Id="rId20" Type="http://schemas.openxmlformats.org/officeDocument/2006/relationships/image" Target="../media/image19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11" Type="http://schemas.openxmlformats.org/officeDocument/2006/relationships/image" Target="../media/image10.emf"/><Relationship Id="rId5" Type="http://schemas.openxmlformats.org/officeDocument/2006/relationships/image" Target="../media/image4.emf"/><Relationship Id="rId15" Type="http://schemas.openxmlformats.org/officeDocument/2006/relationships/image" Target="../media/image14.emf"/><Relationship Id="rId10" Type="http://schemas.openxmlformats.org/officeDocument/2006/relationships/image" Target="../media/image9.png"/><Relationship Id="rId19" Type="http://schemas.openxmlformats.org/officeDocument/2006/relationships/image" Target="../media/image18.emf"/><Relationship Id="rId4" Type="http://schemas.openxmlformats.org/officeDocument/2006/relationships/image" Target="../media/image3.emf"/><Relationship Id="rId9" Type="http://schemas.openxmlformats.org/officeDocument/2006/relationships/image" Target="../media/image8.emf"/><Relationship Id="rId14" Type="http://schemas.openxmlformats.org/officeDocument/2006/relationships/image" Target="../media/image13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smtClean="0"/>
              <a:t>March 2013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a-DK" smtClean="0"/>
              <a:t>Tetsuya Kawanishi, NICT, et al.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533400" y="685800"/>
            <a:ext cx="8071048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/>
              <a:t>Proposal of</a:t>
            </a:r>
            <a:r>
              <a:rPr lang="en-GB" dirty="0" smtClean="0"/>
              <a:t> </a:t>
            </a:r>
            <a:r>
              <a:rPr lang="en-US" altLang="ja-JP" dirty="0" err="1" smtClean="0"/>
              <a:t>RoF</a:t>
            </a:r>
            <a:r>
              <a:rPr lang="ja-JP" altLang="en-US" dirty="0"/>
              <a:t> </a:t>
            </a:r>
            <a:r>
              <a:rPr lang="en-US" altLang="ja-JP" dirty="0" smtClean="0"/>
              <a:t>Extension Link Backhaul for Category 4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129953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2013-03-19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1821003"/>
              </p:ext>
            </p:extLst>
          </p:nvPr>
        </p:nvGraphicFramePr>
        <p:xfrm>
          <a:off x="511175" y="2884488"/>
          <a:ext cx="8132763" cy="2492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0" name="Document" r:id="rId5" imgW="8257636" imgH="2535533" progId="Word.Document.8">
                  <p:embed/>
                </p:oleObj>
              </mc:Choice>
              <mc:Fallback>
                <p:oleObj name="Document" r:id="rId5" imgW="8257636" imgH="2535533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175" y="2884488"/>
                        <a:ext cx="8132763" cy="2492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758797" y="2319914"/>
            <a:ext cx="1219245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 smtClean="0"/>
              <a:t>60GHz  </a:t>
            </a:r>
            <a:r>
              <a:rPr kumimoji="1" lang="en-US" altLang="ja-JP" sz="1800" dirty="0" err="1" smtClean="0"/>
              <a:t>Tx</a:t>
            </a:r>
            <a:endParaRPr kumimoji="1" lang="ja-JP" altLang="en-US" sz="1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49525" y="3836026"/>
            <a:ext cx="697627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 smtClean="0"/>
              <a:t>Laser</a:t>
            </a:r>
            <a:endParaRPr kumimoji="1" lang="ja-JP" altLang="en-US" sz="1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780213" y="3697526"/>
            <a:ext cx="1176411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 smtClean="0"/>
              <a:t>Optical</a:t>
            </a:r>
          </a:p>
          <a:p>
            <a:pPr algn="ctr"/>
            <a:r>
              <a:rPr lang="en-US" altLang="ja-JP" sz="1800" dirty="0" smtClean="0"/>
              <a:t>modulator</a:t>
            </a:r>
            <a:endParaRPr kumimoji="1" lang="ja-JP" altLang="en-US" sz="1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856237" y="4707940"/>
            <a:ext cx="1024364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 smtClean="0"/>
              <a:t>Optical</a:t>
            </a:r>
          </a:p>
          <a:p>
            <a:pPr algn="ctr"/>
            <a:r>
              <a:rPr lang="en-US" altLang="ja-JP" sz="1800" dirty="0" smtClean="0"/>
              <a:t>amplifier</a:t>
            </a:r>
            <a:endParaRPr kumimoji="1" lang="ja-JP" altLang="en-US" sz="18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242355" y="4707940"/>
            <a:ext cx="864339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 smtClean="0"/>
              <a:t>Optical</a:t>
            </a:r>
          </a:p>
          <a:p>
            <a:pPr algn="ctr"/>
            <a:r>
              <a:rPr lang="en-US" altLang="ja-JP" sz="1800" dirty="0" smtClean="0"/>
              <a:t>BPF</a:t>
            </a:r>
            <a:endParaRPr kumimoji="1" lang="ja-JP" altLang="en-US" sz="18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751635" y="2319914"/>
            <a:ext cx="1236237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 smtClean="0"/>
              <a:t>60GHz  Rx</a:t>
            </a:r>
            <a:endParaRPr kumimoji="1" lang="ja-JP" altLang="en-US" sz="18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681103" y="3697526"/>
            <a:ext cx="1377300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altLang="ja-JP" sz="1800" dirty="0" smtClean="0"/>
              <a:t>70-GHz-BW</a:t>
            </a:r>
          </a:p>
          <a:p>
            <a:pPr algn="ctr"/>
            <a:r>
              <a:rPr lang="en-US" altLang="ja-JP" sz="1800" dirty="0" smtClean="0"/>
              <a:t>photodiode</a:t>
            </a:r>
          </a:p>
        </p:txBody>
      </p:sp>
      <p:cxnSp>
        <p:nvCxnSpPr>
          <p:cNvPr id="12" name="直線矢印コネクタ 11"/>
          <p:cNvCxnSpPr>
            <a:stCxn id="5" idx="3"/>
            <a:endCxn id="6" idx="1"/>
          </p:cNvCxnSpPr>
          <p:nvPr/>
        </p:nvCxnSpPr>
        <p:spPr>
          <a:xfrm>
            <a:off x="1347152" y="4020692"/>
            <a:ext cx="433061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/>
          <p:cNvCxnSpPr>
            <a:stCxn id="6" idx="2"/>
            <a:endCxn id="7" idx="0"/>
          </p:cNvCxnSpPr>
          <p:nvPr/>
        </p:nvCxnSpPr>
        <p:spPr>
          <a:xfrm>
            <a:off x="2368419" y="4343857"/>
            <a:ext cx="0" cy="36408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直線矢印コネクタ 17"/>
          <p:cNvCxnSpPr>
            <a:stCxn id="7" idx="3"/>
            <a:endCxn id="8" idx="1"/>
          </p:cNvCxnSpPr>
          <p:nvPr/>
        </p:nvCxnSpPr>
        <p:spPr>
          <a:xfrm>
            <a:off x="2880601" y="5031106"/>
            <a:ext cx="361754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曲線コネクタ 21"/>
          <p:cNvCxnSpPr>
            <a:stCxn id="8" idx="3"/>
            <a:endCxn id="10" idx="1"/>
          </p:cNvCxnSpPr>
          <p:nvPr/>
        </p:nvCxnSpPr>
        <p:spPr>
          <a:xfrm flipV="1">
            <a:off x="4106694" y="4020692"/>
            <a:ext cx="2574409" cy="1010414"/>
          </a:xfrm>
          <a:prstGeom prst="curvedConnector3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直線矢印コネクタ 23"/>
          <p:cNvCxnSpPr>
            <a:stCxn id="4" idx="2"/>
            <a:endCxn id="6" idx="0"/>
          </p:cNvCxnSpPr>
          <p:nvPr/>
        </p:nvCxnSpPr>
        <p:spPr>
          <a:xfrm flipH="1">
            <a:off x="2368419" y="2689246"/>
            <a:ext cx="1" cy="100828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直線矢印コネクタ 28"/>
          <p:cNvCxnSpPr>
            <a:stCxn id="10" idx="0"/>
            <a:endCxn id="9" idx="2"/>
          </p:cNvCxnSpPr>
          <p:nvPr/>
        </p:nvCxnSpPr>
        <p:spPr>
          <a:xfrm flipV="1">
            <a:off x="7369753" y="2689246"/>
            <a:ext cx="1" cy="100828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直線矢印コネクタ 32"/>
          <p:cNvCxnSpPr>
            <a:endCxn id="4" idx="0"/>
          </p:cNvCxnSpPr>
          <p:nvPr/>
        </p:nvCxnSpPr>
        <p:spPr>
          <a:xfrm flipH="1">
            <a:off x="2368420" y="1956902"/>
            <a:ext cx="3656" cy="363012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直線矢印コネクタ 35"/>
          <p:cNvCxnSpPr>
            <a:stCxn id="9" idx="0"/>
          </p:cNvCxnSpPr>
          <p:nvPr/>
        </p:nvCxnSpPr>
        <p:spPr>
          <a:xfrm flipH="1" flipV="1">
            <a:off x="7369753" y="1956902"/>
            <a:ext cx="1" cy="363012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テキスト ボックス 39"/>
          <p:cNvSpPr txBox="1"/>
          <p:nvPr/>
        </p:nvSpPr>
        <p:spPr>
          <a:xfrm>
            <a:off x="1556977" y="1919804"/>
            <a:ext cx="8114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chemeClr val="tx1"/>
                </a:solidFill>
              </a:rPr>
              <a:t>IF IN</a:t>
            </a:r>
            <a:r>
              <a:rPr kumimoji="1" lang="en-US" altLang="ja-JP" sz="2000" dirty="0" smtClean="0"/>
              <a:t>.</a:t>
            </a:r>
            <a:endParaRPr kumimoji="1" lang="ja-JP" altLang="en-US" sz="2000" dirty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7452320" y="1916832"/>
            <a:ext cx="10504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chemeClr val="tx1"/>
                </a:solidFill>
              </a:rPr>
              <a:t>IF OUT</a:t>
            </a:r>
            <a:r>
              <a:rPr kumimoji="1" lang="en-US" altLang="ja-JP" sz="2000" dirty="0" smtClean="0"/>
              <a:t>.</a:t>
            </a:r>
            <a:endParaRPr kumimoji="1" lang="ja-JP" altLang="en-US" sz="2000" dirty="0"/>
          </a:p>
        </p:txBody>
      </p:sp>
      <p:sp>
        <p:nvSpPr>
          <p:cNvPr id="43" name="角丸四角形 42"/>
          <p:cNvSpPr/>
          <p:nvPr/>
        </p:nvSpPr>
        <p:spPr>
          <a:xfrm>
            <a:off x="512862" y="3433825"/>
            <a:ext cx="3858674" cy="2198142"/>
          </a:xfrm>
          <a:prstGeom prst="roundRect">
            <a:avLst/>
          </a:prstGeom>
          <a:noFill/>
          <a:ln w="38100" cmpd="sng">
            <a:solidFill>
              <a:srgbClr val="000000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sp>
        <p:nvSpPr>
          <p:cNvPr id="44" name="角丸四角形 43"/>
          <p:cNvSpPr/>
          <p:nvPr/>
        </p:nvSpPr>
        <p:spPr>
          <a:xfrm>
            <a:off x="6178763" y="3433825"/>
            <a:ext cx="2238684" cy="1274115"/>
          </a:xfrm>
          <a:prstGeom prst="roundRect">
            <a:avLst/>
          </a:prstGeom>
          <a:noFill/>
          <a:ln w="38100" cmpd="sng">
            <a:solidFill>
              <a:srgbClr val="000000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512862" y="3054161"/>
            <a:ext cx="15112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800" dirty="0" smtClean="0">
                <a:solidFill>
                  <a:schemeClr val="tx1"/>
                </a:solidFill>
              </a:rPr>
              <a:t>E/O convertor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5769458" y="3054161"/>
            <a:ext cx="15112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800" dirty="0" smtClean="0">
                <a:solidFill>
                  <a:schemeClr val="tx1"/>
                </a:solidFill>
              </a:rPr>
              <a:t>O/E convertor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47" name="円/楕円 46"/>
          <p:cNvSpPr/>
          <p:nvPr/>
        </p:nvSpPr>
        <p:spPr>
          <a:xfrm>
            <a:off x="4884398" y="3697526"/>
            <a:ext cx="762099" cy="762099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sp>
        <p:nvSpPr>
          <p:cNvPr id="48" name="円/楕円 47"/>
          <p:cNvSpPr/>
          <p:nvPr/>
        </p:nvSpPr>
        <p:spPr>
          <a:xfrm>
            <a:off x="5007359" y="3581758"/>
            <a:ext cx="762099" cy="762099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sp>
        <p:nvSpPr>
          <p:cNvPr id="49" name="円/楕円 48"/>
          <p:cNvSpPr/>
          <p:nvPr/>
        </p:nvSpPr>
        <p:spPr>
          <a:xfrm>
            <a:off x="4727453" y="3849926"/>
            <a:ext cx="762099" cy="762099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grpSp>
        <p:nvGrpSpPr>
          <p:cNvPr id="56" name="図形グループ 55"/>
          <p:cNvGrpSpPr/>
          <p:nvPr/>
        </p:nvGrpSpPr>
        <p:grpSpPr>
          <a:xfrm>
            <a:off x="6328178" y="5893929"/>
            <a:ext cx="2124978" cy="703423"/>
            <a:chOff x="6290069" y="5218552"/>
            <a:chExt cx="2124978" cy="703423"/>
          </a:xfrm>
        </p:grpSpPr>
        <p:sp>
          <p:nvSpPr>
            <p:cNvPr id="42" name="テキスト ボックス 41"/>
            <p:cNvSpPr txBox="1"/>
            <p:nvPr/>
          </p:nvSpPr>
          <p:spPr>
            <a:xfrm>
              <a:off x="6967215" y="5218552"/>
              <a:ext cx="14478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800" dirty="0" smtClean="0">
                  <a:solidFill>
                    <a:schemeClr val="tx1"/>
                  </a:solidFill>
                </a:rPr>
                <a:t>Coaxial cable</a:t>
              </a:r>
              <a:endParaRPr kumimoji="1" lang="ja-JP" altLang="en-US" sz="1800" dirty="0">
                <a:solidFill>
                  <a:schemeClr val="tx1"/>
                </a:solidFill>
              </a:endParaRPr>
            </a:p>
          </p:txBody>
        </p:sp>
        <p:sp>
          <p:nvSpPr>
            <p:cNvPr id="50" name="テキスト ボックス 49"/>
            <p:cNvSpPr txBox="1"/>
            <p:nvPr/>
          </p:nvSpPr>
          <p:spPr>
            <a:xfrm>
              <a:off x="6967215" y="5552643"/>
              <a:ext cx="13580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800" dirty="0" smtClean="0">
                  <a:solidFill>
                    <a:schemeClr val="tx1"/>
                  </a:solidFill>
                </a:rPr>
                <a:t>Optical fiber</a:t>
              </a:r>
              <a:endParaRPr kumimoji="1" lang="ja-JP" altLang="en-US" sz="1800" dirty="0">
                <a:solidFill>
                  <a:schemeClr val="tx1"/>
                </a:solidFill>
              </a:endParaRPr>
            </a:p>
          </p:txBody>
        </p:sp>
        <p:cxnSp>
          <p:nvCxnSpPr>
            <p:cNvPr id="54" name="直線コネクタ 53"/>
            <p:cNvCxnSpPr/>
            <p:nvPr/>
          </p:nvCxnSpPr>
          <p:spPr>
            <a:xfrm flipH="1">
              <a:off x="6290069" y="5413943"/>
              <a:ext cx="667605" cy="0"/>
            </a:xfrm>
            <a:prstGeom prst="line">
              <a:avLst/>
            </a:prstGeom>
            <a:ln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コネクタ 54"/>
            <p:cNvCxnSpPr/>
            <p:nvPr/>
          </p:nvCxnSpPr>
          <p:spPr>
            <a:xfrm flipH="1">
              <a:off x="6290069" y="5737309"/>
              <a:ext cx="667605" cy="0"/>
            </a:xfrm>
            <a:prstGeom prst="line">
              <a:avLst/>
            </a:pr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テキスト ボックス 1"/>
          <p:cNvSpPr txBox="1"/>
          <p:nvPr/>
        </p:nvSpPr>
        <p:spPr>
          <a:xfrm>
            <a:off x="423614" y="531837"/>
            <a:ext cx="789584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800" b="1" dirty="0" err="1" smtClean="0">
                <a:solidFill>
                  <a:schemeClr val="tx1"/>
                </a:solidFill>
              </a:rPr>
              <a:t>Blockdiagram</a:t>
            </a:r>
            <a:r>
              <a:rPr kumimoji="1" lang="en-US" altLang="ja-JP" sz="2800" b="1" dirty="0" smtClean="0">
                <a:solidFill>
                  <a:schemeClr val="tx1"/>
                </a:solidFill>
              </a:rPr>
              <a:t> of Single-Side-Band </a:t>
            </a:r>
            <a:r>
              <a:rPr kumimoji="1" lang="en-US" altLang="ja-JP" sz="2800" b="1" dirty="0">
                <a:solidFill>
                  <a:schemeClr val="tx1"/>
                </a:solidFill>
              </a:rPr>
              <a:t>S</a:t>
            </a:r>
            <a:r>
              <a:rPr kumimoji="1" lang="en-US" altLang="ja-JP" sz="2800" b="1" dirty="0" smtClean="0">
                <a:solidFill>
                  <a:schemeClr val="tx1"/>
                </a:solidFill>
              </a:rPr>
              <a:t>ignal </a:t>
            </a:r>
            <a:r>
              <a:rPr kumimoji="1" lang="en-US" altLang="ja-JP" sz="2800" b="1" dirty="0">
                <a:solidFill>
                  <a:schemeClr val="tx1"/>
                </a:solidFill>
              </a:rPr>
              <a:t>T</a:t>
            </a:r>
            <a:r>
              <a:rPr kumimoji="1" lang="en-US" altLang="ja-JP" sz="2800" b="1" dirty="0" smtClean="0">
                <a:solidFill>
                  <a:schemeClr val="tx1"/>
                </a:solidFill>
              </a:rPr>
              <a:t>ransmission Experiment</a:t>
            </a:r>
            <a:r>
              <a:rPr kumimoji="1" lang="ja-JP" altLang="en-US" sz="2800" b="1" dirty="0" smtClean="0">
                <a:solidFill>
                  <a:schemeClr val="tx1"/>
                </a:solidFill>
              </a:rPr>
              <a:t> </a:t>
            </a:r>
            <a:r>
              <a:rPr kumimoji="1" lang="en-US" altLang="ja-JP" sz="2800" b="1" dirty="0" smtClean="0">
                <a:solidFill>
                  <a:schemeClr val="tx1"/>
                </a:solidFill>
              </a:rPr>
              <a:t>of </a:t>
            </a:r>
            <a:r>
              <a:rPr kumimoji="1" lang="en-US" altLang="ja-JP" sz="2800" b="1" dirty="0" err="1" smtClean="0">
                <a:solidFill>
                  <a:schemeClr val="tx1"/>
                </a:solidFill>
              </a:rPr>
              <a:t>RoF</a:t>
            </a:r>
            <a:r>
              <a:rPr kumimoji="1" lang="en-US" altLang="ja-JP" sz="2800" b="1" dirty="0" smtClean="0">
                <a:solidFill>
                  <a:schemeClr val="tx1"/>
                </a:solidFill>
              </a:rPr>
              <a:t> Extension </a:t>
            </a:r>
            <a:r>
              <a:rPr kumimoji="1" lang="en-US" altLang="ja-JP" sz="2800" b="1" dirty="0">
                <a:solidFill>
                  <a:schemeClr val="tx1"/>
                </a:solidFill>
              </a:rPr>
              <a:t>L</a:t>
            </a:r>
            <a:r>
              <a:rPr kumimoji="1" lang="en-US" altLang="ja-JP" sz="2800" b="1" dirty="0" smtClean="0">
                <a:solidFill>
                  <a:schemeClr val="tx1"/>
                </a:solidFill>
              </a:rPr>
              <a:t>ink using </a:t>
            </a:r>
            <a:r>
              <a:rPr lang="en-US" altLang="ja-JP" sz="2800" b="1" dirty="0" smtClean="0">
                <a:solidFill>
                  <a:schemeClr val="tx1"/>
                </a:solidFill>
              </a:rPr>
              <a:t>IEEE802.11ad Signal</a:t>
            </a:r>
            <a:endParaRPr kumimoji="1" lang="ja-JP" altLang="en-US" sz="2800" b="1" dirty="0">
              <a:solidFill>
                <a:schemeClr val="tx1"/>
              </a:solidFill>
            </a:endParaRPr>
          </a:p>
        </p:txBody>
      </p:sp>
      <p:sp>
        <p:nvSpPr>
          <p:cNvPr id="15" name="正方形/長方形 14"/>
          <p:cNvSpPr/>
          <p:nvPr/>
        </p:nvSpPr>
        <p:spPr bwMode="auto">
          <a:xfrm>
            <a:off x="179512" y="2852936"/>
            <a:ext cx="8712968" cy="2952328"/>
          </a:xfrm>
          <a:prstGeom prst="rect">
            <a:avLst/>
          </a:prstGeom>
          <a:noFill/>
          <a:ln w="28575" cap="flat" cmpd="sng" algn="ctr">
            <a:solidFill>
              <a:srgbClr val="00B05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012160" y="5301208"/>
            <a:ext cx="25763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 smtClean="0">
                <a:solidFill>
                  <a:schemeClr val="accent1">
                    <a:lumMod val="50000"/>
                  </a:schemeClr>
                </a:solidFill>
              </a:rPr>
              <a:t>RoF</a:t>
            </a:r>
            <a:r>
              <a:rPr kumimoji="1" lang="en-US" altLang="ja-JP" dirty="0" smtClean="0">
                <a:solidFill>
                  <a:schemeClr val="accent1">
                    <a:lumMod val="50000"/>
                  </a:schemeClr>
                </a:solidFill>
              </a:rPr>
              <a:t> Extension link</a:t>
            </a:r>
            <a:endParaRPr kumimoji="1" lang="ja-JP" alt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4" name="日付プレースホルダー 1"/>
          <p:cNvSpPr>
            <a:spLocks noGrp="1"/>
          </p:cNvSpPr>
          <p:nvPr>
            <p:ph type="dt" idx="4294967295"/>
          </p:nvPr>
        </p:nvSpPr>
        <p:spPr>
          <a:xfrm>
            <a:off x="611560" y="260648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altLang="ja-JP" sz="1800" b="1" dirty="0" smtClean="0">
                <a:solidFill>
                  <a:schemeClr val="tx1"/>
                </a:solidFill>
              </a:rPr>
              <a:t>March 2013</a:t>
            </a:r>
            <a:endParaRPr lang="en-GB" sz="1800" b="1" dirty="0">
              <a:solidFill>
                <a:schemeClr val="tx1"/>
              </a:solidFill>
            </a:endParaRPr>
          </a:p>
        </p:txBody>
      </p:sp>
      <p:sp>
        <p:nvSpPr>
          <p:cNvPr id="35" name="フッター プレースホルダー 2"/>
          <p:cNvSpPr>
            <a:spLocks noGrp="1"/>
          </p:cNvSpPr>
          <p:nvPr>
            <p:ph type="ftr" idx="4294967295"/>
          </p:nvPr>
        </p:nvSpPr>
        <p:spPr>
          <a:xfrm>
            <a:off x="6542037" y="6475413"/>
            <a:ext cx="2278435" cy="265955"/>
          </a:xfrm>
          <a:prstGeom prst="rect">
            <a:avLst/>
          </a:prstGeom>
        </p:spPr>
        <p:txBody>
          <a:bodyPr/>
          <a:lstStyle/>
          <a:p>
            <a:r>
              <a:rPr lang="da-DK" sz="1200" dirty="0" smtClean="0">
                <a:solidFill>
                  <a:schemeClr val="tx1"/>
                </a:solidFill>
              </a:rPr>
              <a:t>Tetsuya Kawanishi, NICT, et al.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37" name="スライド番号プレースホルダー 58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kumimoji="1" lang="en-US" altLang="ja-JP" dirty="0" smtClean="0"/>
              <a:t>Slide </a:t>
            </a:r>
            <a:fld id="{1ABE4A1C-3995-594D-AD70-5655453935C8}" type="slidenum">
              <a:rPr kumimoji="1" lang="ja-JP" altLang="en-US" smtClean="0"/>
              <a:t>10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53037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525498" y="764704"/>
            <a:ext cx="764690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dirty="0" smtClean="0">
                <a:solidFill>
                  <a:schemeClr val="tx1"/>
                </a:solidFill>
              </a:rPr>
              <a:t>60-GHz π/2-BPSK Signal Transmission Experimental Results (1)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221987" y="2391271"/>
            <a:ext cx="2294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RF </a:t>
            </a:r>
            <a:r>
              <a:rPr kumimoji="1" lang="en-US" altLang="ja-JP" dirty="0">
                <a:solidFill>
                  <a:schemeClr val="tx1"/>
                </a:solidFill>
              </a:rPr>
              <a:t>Back to </a:t>
            </a:r>
            <a:r>
              <a:rPr kumimoji="1" lang="en-US" altLang="ja-JP" dirty="0" smtClean="0">
                <a:solidFill>
                  <a:schemeClr val="tx1"/>
                </a:solidFill>
              </a:rPr>
              <a:t>Back</a:t>
            </a:r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932040" y="2389353"/>
            <a:ext cx="33538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180m </a:t>
            </a:r>
            <a:r>
              <a:rPr kumimoji="1" lang="en-US" altLang="ja-JP" dirty="0" err="1" smtClean="0">
                <a:solidFill>
                  <a:schemeClr val="tx1"/>
                </a:solidFill>
              </a:rPr>
              <a:t>RoF</a:t>
            </a:r>
            <a:r>
              <a:rPr kumimoji="1" lang="en-US" altLang="ja-JP" dirty="0" smtClean="0">
                <a:solidFill>
                  <a:schemeClr val="tx1"/>
                </a:solidFill>
              </a:rPr>
              <a:t> Extension link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pic>
        <p:nvPicPr>
          <p:cNvPr id="2" name="図 1" descr="ROFchar180mCH4_EVMのコピー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5203" y="3207236"/>
            <a:ext cx="2234135" cy="2234135"/>
          </a:xfrm>
          <a:prstGeom prst="rect">
            <a:avLst/>
          </a:prstGeom>
        </p:spPr>
      </p:pic>
      <p:pic>
        <p:nvPicPr>
          <p:cNvPr id="3" name="図 2" descr="RFloopbackCaledCH4_EVMのコピー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168" y="3212056"/>
            <a:ext cx="2213164" cy="2213164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1043608" y="5559623"/>
            <a:ext cx="29546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EVM: 3.3</a:t>
            </a:r>
            <a:r>
              <a:rPr kumimoji="1" lang="en-US" altLang="ja-JP" dirty="0" smtClean="0">
                <a:solidFill>
                  <a:schemeClr val="tx1"/>
                </a:solidFill>
              </a:rPr>
              <a:t>%</a:t>
            </a:r>
            <a:r>
              <a:rPr kumimoji="1" lang="ja-JP" altLang="en-US" dirty="0">
                <a:solidFill>
                  <a:schemeClr val="tx1"/>
                </a:solidFill>
              </a:rPr>
              <a:t> </a:t>
            </a:r>
            <a:r>
              <a:rPr kumimoji="1" lang="en-US" altLang="ja-JP" dirty="0" smtClean="0">
                <a:solidFill>
                  <a:schemeClr val="tx1"/>
                </a:solidFill>
              </a:rPr>
              <a:t>(-</a:t>
            </a:r>
            <a:r>
              <a:rPr kumimoji="1" lang="en-US" altLang="ja-JP" dirty="0">
                <a:solidFill>
                  <a:schemeClr val="tx1"/>
                </a:solidFill>
              </a:rPr>
              <a:t>29.6dB</a:t>
            </a:r>
            <a:r>
              <a:rPr kumimoji="1" lang="en-US" altLang="ja-JP" dirty="0" smtClean="0">
                <a:solidFill>
                  <a:schemeClr val="tx1"/>
                </a:solidFill>
              </a:rPr>
              <a:t>)</a:t>
            </a:r>
            <a:endParaRPr kumimoji="1" lang="ja-JP" altLang="en-US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076056" y="5559623"/>
            <a:ext cx="33650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EVM: 12.7</a:t>
            </a:r>
            <a:r>
              <a:rPr kumimoji="1" lang="en-US" altLang="ja-JP" dirty="0">
                <a:solidFill>
                  <a:schemeClr val="tx1"/>
                </a:solidFill>
              </a:rPr>
              <a:t>% %(-17.9dB</a:t>
            </a:r>
            <a:r>
              <a:rPr kumimoji="1" lang="en-US" altLang="ja-JP" dirty="0" smtClean="0">
                <a:solidFill>
                  <a:schemeClr val="tx1"/>
                </a:solidFill>
              </a:rPr>
              <a:t>)</a:t>
            </a:r>
            <a:endParaRPr kumimoji="1" lang="ja-JP" altLang="en-US" dirty="0"/>
          </a:p>
        </p:txBody>
      </p:sp>
      <p:pic>
        <p:nvPicPr>
          <p:cNvPr id="16" name="図 15" descr="RFloopbackCaledCH4_EVMのコピー2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7332" y="3212056"/>
            <a:ext cx="2070079" cy="2229316"/>
          </a:xfrm>
          <a:prstGeom prst="rect">
            <a:avLst/>
          </a:prstGeom>
        </p:spPr>
      </p:pic>
      <p:pic>
        <p:nvPicPr>
          <p:cNvPr id="17" name="図 16" descr="ROFchar180mCH4_EVMのコピー2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9338" y="3207237"/>
            <a:ext cx="2074555" cy="2234136"/>
          </a:xfrm>
          <a:prstGeom prst="rect">
            <a:avLst/>
          </a:prstGeom>
        </p:spPr>
      </p:pic>
      <p:sp>
        <p:nvSpPr>
          <p:cNvPr id="11" name="日付プレースホルダー 1"/>
          <p:cNvSpPr>
            <a:spLocks noGrp="1"/>
          </p:cNvSpPr>
          <p:nvPr>
            <p:ph type="dt" idx="4294967295"/>
          </p:nvPr>
        </p:nvSpPr>
        <p:spPr>
          <a:xfrm>
            <a:off x="683568" y="347638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altLang="ja-JP" sz="1800" b="1" dirty="0" smtClean="0">
                <a:solidFill>
                  <a:schemeClr val="tx1"/>
                </a:solidFill>
              </a:rPr>
              <a:t>March 2013</a:t>
            </a:r>
            <a:endParaRPr lang="en-GB" sz="1800" b="1" dirty="0">
              <a:solidFill>
                <a:schemeClr val="tx1"/>
              </a:solidFill>
            </a:endParaRPr>
          </a:p>
        </p:txBody>
      </p:sp>
      <p:sp>
        <p:nvSpPr>
          <p:cNvPr id="12" name="フッター プレースホルダー 2"/>
          <p:cNvSpPr>
            <a:spLocks noGrp="1"/>
          </p:cNvSpPr>
          <p:nvPr>
            <p:ph type="ftr" idx="4294967295"/>
          </p:nvPr>
        </p:nvSpPr>
        <p:spPr>
          <a:xfrm>
            <a:off x="6372200" y="6475413"/>
            <a:ext cx="2278435" cy="265955"/>
          </a:xfrm>
          <a:prstGeom prst="rect">
            <a:avLst/>
          </a:prstGeom>
        </p:spPr>
        <p:txBody>
          <a:bodyPr/>
          <a:lstStyle/>
          <a:p>
            <a:r>
              <a:rPr lang="da-DK" sz="1200" dirty="0" smtClean="0">
                <a:solidFill>
                  <a:schemeClr val="tx1"/>
                </a:solidFill>
              </a:rPr>
              <a:t>Tetsuya Kawanishi, NICT, et al.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3" name="スライド番号プレースホルダー 58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kumimoji="1" lang="en-US" altLang="ja-JP" dirty="0" smtClean="0"/>
              <a:t>Slide </a:t>
            </a:r>
            <a:fld id="{1ABE4A1C-3995-594D-AD70-5655453935C8}" type="slidenum">
              <a:rPr kumimoji="1" lang="ja-JP" altLang="en-US" smtClean="0"/>
              <a:t>11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88250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テキスト ボックス 13"/>
          <p:cNvSpPr txBox="1"/>
          <p:nvPr/>
        </p:nvSpPr>
        <p:spPr>
          <a:xfrm>
            <a:off x="2699792" y="5157192"/>
            <a:ext cx="28200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Ch.4 (fc=64.80 GHz)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pic>
        <p:nvPicPr>
          <p:cNvPr id="7" name="図 6" descr="ROF180mCH1_BPSKmaskのコピー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2348880"/>
            <a:ext cx="4596589" cy="2585581"/>
          </a:xfrm>
          <a:prstGeom prst="rect">
            <a:avLst/>
          </a:prstGeom>
        </p:spPr>
      </p:pic>
      <p:sp>
        <p:nvSpPr>
          <p:cNvPr id="19" name="テキスト ボックス 18"/>
          <p:cNvSpPr txBox="1"/>
          <p:nvPr/>
        </p:nvSpPr>
        <p:spPr>
          <a:xfrm>
            <a:off x="525498" y="764704"/>
            <a:ext cx="764690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dirty="0" smtClean="0">
                <a:solidFill>
                  <a:schemeClr val="tx1"/>
                </a:solidFill>
              </a:rPr>
              <a:t>60-GHz π/2-BPSK Signal Transmission Experimental Results (2)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cxnSp>
        <p:nvCxnSpPr>
          <p:cNvPr id="8" name="直線矢印コネクタ 7"/>
          <p:cNvCxnSpPr/>
          <p:nvPr/>
        </p:nvCxnSpPr>
        <p:spPr bwMode="auto">
          <a:xfrm flipH="1">
            <a:off x="5652120" y="3140968"/>
            <a:ext cx="636149" cy="648072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" name="テキスト ボックス 19"/>
          <p:cNvSpPr txBox="1"/>
          <p:nvPr/>
        </p:nvSpPr>
        <p:spPr>
          <a:xfrm>
            <a:off x="6371399" y="2780928"/>
            <a:ext cx="266509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Required spectrum mask at channel 4 of 802.11ad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9" name="日付プレースホルダー 1"/>
          <p:cNvSpPr>
            <a:spLocks noGrp="1"/>
          </p:cNvSpPr>
          <p:nvPr>
            <p:ph type="dt" idx="4294967295"/>
          </p:nvPr>
        </p:nvSpPr>
        <p:spPr>
          <a:xfrm>
            <a:off x="696912" y="332656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altLang="ja-JP" sz="1800" b="1" dirty="0" smtClean="0">
                <a:solidFill>
                  <a:schemeClr val="tx1"/>
                </a:solidFill>
              </a:rPr>
              <a:t>March 2013</a:t>
            </a:r>
            <a:endParaRPr lang="en-GB" sz="1800" b="1" dirty="0">
              <a:solidFill>
                <a:schemeClr val="tx1"/>
              </a:solidFill>
            </a:endParaRPr>
          </a:p>
        </p:txBody>
      </p:sp>
      <p:sp>
        <p:nvSpPr>
          <p:cNvPr id="10" name="フッター プレースホルダー 2"/>
          <p:cNvSpPr>
            <a:spLocks noGrp="1"/>
          </p:cNvSpPr>
          <p:nvPr>
            <p:ph type="ftr" idx="4294967295"/>
          </p:nvPr>
        </p:nvSpPr>
        <p:spPr>
          <a:xfrm>
            <a:off x="6372200" y="6475413"/>
            <a:ext cx="2278435" cy="265955"/>
          </a:xfrm>
          <a:prstGeom prst="rect">
            <a:avLst/>
          </a:prstGeom>
        </p:spPr>
        <p:txBody>
          <a:bodyPr/>
          <a:lstStyle/>
          <a:p>
            <a:r>
              <a:rPr lang="da-DK" sz="1200" dirty="0" smtClean="0">
                <a:solidFill>
                  <a:schemeClr val="tx1"/>
                </a:solidFill>
              </a:rPr>
              <a:t>Tetsuya Kawanishi, NICT, et al.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1" name="スライド番号プレースホルダー 58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kumimoji="1" lang="en-US" altLang="ja-JP" dirty="0" smtClean="0"/>
              <a:t>Slide </a:t>
            </a:r>
            <a:fld id="{1ABE4A1C-3995-594D-AD70-5655453935C8}" type="slidenum">
              <a:rPr kumimoji="1" lang="ja-JP" altLang="en-US" smtClean="0"/>
              <a:t>12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30371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899592" y="692696"/>
            <a:ext cx="69127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dirty="0">
                <a:solidFill>
                  <a:schemeClr val="tx1"/>
                </a:solidFill>
              </a:rPr>
              <a:t>60-GHz </a:t>
            </a:r>
            <a:r>
              <a:rPr kumimoji="1" lang="en-US" altLang="ja-JP" sz="3200" dirty="0" smtClean="0">
                <a:solidFill>
                  <a:schemeClr val="tx1"/>
                </a:solidFill>
              </a:rPr>
              <a:t>16QAM </a:t>
            </a:r>
            <a:r>
              <a:rPr kumimoji="1" lang="en-US" altLang="ja-JP" sz="3200" dirty="0">
                <a:solidFill>
                  <a:schemeClr val="tx1"/>
                </a:solidFill>
              </a:rPr>
              <a:t>Signal Transmission Experimental </a:t>
            </a:r>
            <a:r>
              <a:rPr kumimoji="1" lang="en-US" altLang="ja-JP" sz="3200" dirty="0" smtClean="0">
                <a:solidFill>
                  <a:schemeClr val="tx1"/>
                </a:solidFill>
              </a:rPr>
              <a:t>Results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pic>
        <p:nvPicPr>
          <p:cNvPr id="6" name="図 5" descr="ROFchar180mCH3_16QAM_PSDのコピー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52" y="2198786"/>
            <a:ext cx="2948745" cy="2948745"/>
          </a:xfrm>
          <a:prstGeom prst="rect">
            <a:avLst/>
          </a:prstGeom>
        </p:spPr>
      </p:pic>
      <p:sp>
        <p:nvSpPr>
          <p:cNvPr id="8" name="テキスト ボックス 7"/>
          <p:cNvSpPr txBox="1"/>
          <p:nvPr/>
        </p:nvSpPr>
        <p:spPr>
          <a:xfrm>
            <a:off x="467544" y="5271591"/>
            <a:ext cx="27927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chemeClr val="tx1"/>
                </a:solidFill>
              </a:rPr>
              <a:t>EVM</a:t>
            </a:r>
            <a:r>
              <a:rPr lang="ja-JP" altLang="en-US" dirty="0" smtClean="0">
                <a:solidFill>
                  <a:schemeClr val="tx1"/>
                </a:solidFill>
              </a:rPr>
              <a:t>：</a:t>
            </a:r>
            <a:r>
              <a:rPr lang="en-US" altLang="ja-JP" dirty="0" smtClean="0">
                <a:solidFill>
                  <a:schemeClr val="tx1"/>
                </a:solidFill>
              </a:rPr>
              <a:t>14</a:t>
            </a:r>
            <a:r>
              <a:rPr lang="en-US" altLang="ja-JP" dirty="0" smtClean="0">
                <a:solidFill>
                  <a:schemeClr val="tx1"/>
                </a:solidFill>
              </a:rPr>
              <a:t>% (-</a:t>
            </a:r>
            <a:r>
              <a:rPr lang="en-US" altLang="ja-JP" dirty="0">
                <a:solidFill>
                  <a:schemeClr val="tx1"/>
                </a:solidFill>
              </a:rPr>
              <a:t>17dB)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pic>
        <p:nvPicPr>
          <p:cNvPr id="10" name="図 9" descr="ROF180mCH3_16QAMmaskのコピー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1930" y="2395359"/>
            <a:ext cx="4532749" cy="2549671"/>
          </a:xfrm>
          <a:prstGeom prst="rect">
            <a:avLst/>
          </a:prstGeom>
        </p:spPr>
      </p:pic>
      <p:sp>
        <p:nvSpPr>
          <p:cNvPr id="11" name="テキスト ボックス 10"/>
          <p:cNvSpPr txBox="1"/>
          <p:nvPr/>
        </p:nvSpPr>
        <p:spPr>
          <a:xfrm>
            <a:off x="4992357" y="5147531"/>
            <a:ext cx="28200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Ch.4 (fc=64.80 GHz)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2" name="日付プレースホルダー 1"/>
          <p:cNvSpPr>
            <a:spLocks noGrp="1"/>
          </p:cNvSpPr>
          <p:nvPr>
            <p:ph type="dt" idx="4294967295"/>
          </p:nvPr>
        </p:nvSpPr>
        <p:spPr>
          <a:xfrm>
            <a:off x="680953" y="347638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altLang="ja-JP" sz="1800" b="1" dirty="0" smtClean="0">
                <a:solidFill>
                  <a:schemeClr val="tx1"/>
                </a:solidFill>
              </a:rPr>
              <a:t>March 2013</a:t>
            </a:r>
            <a:endParaRPr lang="en-GB" sz="1800" b="1" dirty="0">
              <a:solidFill>
                <a:schemeClr val="tx1"/>
              </a:solidFill>
            </a:endParaRPr>
          </a:p>
        </p:txBody>
      </p:sp>
      <p:sp>
        <p:nvSpPr>
          <p:cNvPr id="13" name="フッター プレースホルダー 2"/>
          <p:cNvSpPr>
            <a:spLocks noGrp="1"/>
          </p:cNvSpPr>
          <p:nvPr>
            <p:ph type="ftr" idx="4294967295"/>
          </p:nvPr>
        </p:nvSpPr>
        <p:spPr>
          <a:xfrm>
            <a:off x="6372200" y="6475413"/>
            <a:ext cx="2278435" cy="265955"/>
          </a:xfrm>
          <a:prstGeom prst="rect">
            <a:avLst/>
          </a:prstGeom>
        </p:spPr>
        <p:txBody>
          <a:bodyPr/>
          <a:lstStyle/>
          <a:p>
            <a:r>
              <a:rPr lang="da-DK" sz="1200" dirty="0" smtClean="0">
                <a:solidFill>
                  <a:schemeClr val="tx1"/>
                </a:solidFill>
              </a:rPr>
              <a:t>Tetsuya Kawanishi, NICT, et al.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4" name="スライド番号プレースホルダー 58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kumimoji="1" lang="en-US" altLang="ja-JP" dirty="0" smtClean="0"/>
              <a:t>Slide </a:t>
            </a:r>
            <a:fld id="{1ABE4A1C-3995-594D-AD70-5655453935C8}" type="slidenum">
              <a:rPr kumimoji="1" lang="ja-JP" altLang="en-US" smtClean="0"/>
              <a:t>13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71821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539552" y="764704"/>
            <a:ext cx="81884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dirty="0" smtClean="0">
                <a:solidFill>
                  <a:schemeClr val="tx1"/>
                </a:solidFill>
              </a:rPr>
              <a:t>EVM (Error Vector Magnitude) vs. Fiber Length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graphicFrame>
        <p:nvGraphicFramePr>
          <p:cNvPr id="7" name="グラフ 6"/>
          <p:cNvGraphicFramePr/>
          <p:nvPr>
            <p:extLst>
              <p:ext uri="{D42A27DB-BD31-4B8C-83A1-F6EECF244321}">
                <p14:modId xmlns:p14="http://schemas.microsoft.com/office/powerpoint/2010/main" val="3081774039"/>
              </p:ext>
            </p:extLst>
          </p:nvPr>
        </p:nvGraphicFramePr>
        <p:xfrm>
          <a:off x="911754" y="1700808"/>
          <a:ext cx="7627802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テキスト ボックス 7"/>
          <p:cNvSpPr txBox="1"/>
          <p:nvPr/>
        </p:nvSpPr>
        <p:spPr>
          <a:xfrm rot="16200000">
            <a:off x="45063" y="3323933"/>
            <a:ext cx="14077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EVM (%)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477627" y="5767699"/>
            <a:ext cx="31970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Transmission length (m)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0" name="日付プレースホルダー 1"/>
          <p:cNvSpPr>
            <a:spLocks noGrp="1"/>
          </p:cNvSpPr>
          <p:nvPr>
            <p:ph type="dt" idx="4294967295"/>
          </p:nvPr>
        </p:nvSpPr>
        <p:spPr>
          <a:xfrm>
            <a:off x="680953" y="347638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altLang="ja-JP" sz="1800" b="1" dirty="0" smtClean="0">
                <a:solidFill>
                  <a:schemeClr val="tx1"/>
                </a:solidFill>
              </a:rPr>
              <a:t>March 2013</a:t>
            </a:r>
            <a:endParaRPr lang="en-GB" sz="1800" b="1" dirty="0">
              <a:solidFill>
                <a:schemeClr val="tx1"/>
              </a:solidFill>
            </a:endParaRPr>
          </a:p>
        </p:txBody>
      </p:sp>
      <p:sp>
        <p:nvSpPr>
          <p:cNvPr id="12" name="フッター プレースホルダー 2"/>
          <p:cNvSpPr>
            <a:spLocks noGrp="1"/>
          </p:cNvSpPr>
          <p:nvPr>
            <p:ph type="ftr" idx="4294967295"/>
          </p:nvPr>
        </p:nvSpPr>
        <p:spPr>
          <a:xfrm>
            <a:off x="6372200" y="6475413"/>
            <a:ext cx="2278435" cy="265955"/>
          </a:xfrm>
          <a:prstGeom prst="rect">
            <a:avLst/>
          </a:prstGeom>
        </p:spPr>
        <p:txBody>
          <a:bodyPr/>
          <a:lstStyle/>
          <a:p>
            <a:r>
              <a:rPr lang="da-DK" sz="1200" dirty="0" smtClean="0">
                <a:solidFill>
                  <a:schemeClr val="tx1"/>
                </a:solidFill>
              </a:rPr>
              <a:t>Tetsuya Kawanishi, NICT, et al.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3" name="スライド番号プレースホルダー 58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kumimoji="1" lang="en-US" altLang="ja-JP" dirty="0" smtClean="0"/>
              <a:t>Slide </a:t>
            </a:r>
            <a:fld id="{1ABE4A1C-3995-594D-AD70-5655453935C8}" type="slidenum">
              <a:rPr kumimoji="1" lang="ja-JP" altLang="en-US" smtClean="0"/>
              <a:t>14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06552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グラフ 3"/>
          <p:cNvGraphicFramePr/>
          <p:nvPr>
            <p:extLst>
              <p:ext uri="{D42A27DB-BD31-4B8C-83A1-F6EECF244321}">
                <p14:modId xmlns:p14="http://schemas.microsoft.com/office/powerpoint/2010/main" val="96808875"/>
              </p:ext>
            </p:extLst>
          </p:nvPr>
        </p:nvGraphicFramePr>
        <p:xfrm>
          <a:off x="1524000" y="2039929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1547664" y="1116033"/>
            <a:ext cx="59865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dirty="0" smtClean="0">
                <a:solidFill>
                  <a:schemeClr val="tx1"/>
                </a:solidFill>
              </a:rPr>
              <a:t>Delay Time of </a:t>
            </a:r>
            <a:r>
              <a:rPr lang="en-US" altLang="ja-JP" sz="3200" dirty="0" err="1" smtClean="0">
                <a:solidFill>
                  <a:schemeClr val="tx1"/>
                </a:solidFill>
              </a:rPr>
              <a:t>RoF</a:t>
            </a:r>
            <a:r>
              <a:rPr lang="en-US" altLang="ja-JP" sz="3200" dirty="0" smtClean="0">
                <a:solidFill>
                  <a:schemeClr val="tx1"/>
                </a:solidFill>
              </a:rPr>
              <a:t> Extension Link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 flipH="1">
            <a:off x="3391481" y="5919663"/>
            <a:ext cx="24046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Fiber length (m)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 rot="16200000" flipH="1">
            <a:off x="108356" y="3509785"/>
            <a:ext cx="24046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Delay (ns)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10" name="直線矢印コネクタ 9"/>
          <p:cNvCxnSpPr/>
          <p:nvPr/>
        </p:nvCxnSpPr>
        <p:spPr>
          <a:xfrm flipH="1" flipV="1">
            <a:off x="3091834" y="4760616"/>
            <a:ext cx="1321405" cy="182329"/>
          </a:xfrm>
          <a:prstGeom prst="straightConnector1">
            <a:avLst/>
          </a:prstGeom>
          <a:ln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4517568" y="4789014"/>
            <a:ext cx="24481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RoF Back to Back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1" name="日付プレースホルダー 1"/>
          <p:cNvSpPr>
            <a:spLocks noGrp="1"/>
          </p:cNvSpPr>
          <p:nvPr>
            <p:ph type="dt" idx="4294967295"/>
          </p:nvPr>
        </p:nvSpPr>
        <p:spPr>
          <a:xfrm>
            <a:off x="680953" y="347638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altLang="ja-JP" sz="1800" b="1" dirty="0" smtClean="0">
                <a:solidFill>
                  <a:schemeClr val="tx1"/>
                </a:solidFill>
              </a:rPr>
              <a:t>March 2013</a:t>
            </a:r>
            <a:endParaRPr lang="en-GB" sz="1800" b="1" dirty="0">
              <a:solidFill>
                <a:schemeClr val="tx1"/>
              </a:solidFill>
            </a:endParaRPr>
          </a:p>
        </p:txBody>
      </p:sp>
      <p:sp>
        <p:nvSpPr>
          <p:cNvPr id="14" name="フッター プレースホルダー 2"/>
          <p:cNvSpPr>
            <a:spLocks noGrp="1"/>
          </p:cNvSpPr>
          <p:nvPr>
            <p:ph type="ftr" idx="4294967295"/>
          </p:nvPr>
        </p:nvSpPr>
        <p:spPr>
          <a:xfrm>
            <a:off x="6300192" y="6475413"/>
            <a:ext cx="2278435" cy="265955"/>
          </a:xfrm>
          <a:prstGeom prst="rect">
            <a:avLst/>
          </a:prstGeom>
        </p:spPr>
        <p:txBody>
          <a:bodyPr/>
          <a:lstStyle/>
          <a:p>
            <a:r>
              <a:rPr lang="da-DK" sz="1200" dirty="0" smtClean="0">
                <a:solidFill>
                  <a:schemeClr val="tx1"/>
                </a:solidFill>
              </a:rPr>
              <a:t>Tetsuya Kawanishi, NICT, et al.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5" name="スライド番号プレースホルダー 58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kumimoji="1" lang="en-US" altLang="ja-JP" dirty="0" smtClean="0"/>
              <a:t>Slide </a:t>
            </a:r>
            <a:fld id="{1ABE4A1C-3995-594D-AD70-5655453935C8}" type="slidenum">
              <a:rPr kumimoji="1" lang="ja-JP" altLang="en-US" smtClean="0"/>
              <a:t>15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57605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March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da-DK" smtClean="0"/>
              <a:t>Tetsuya Kawanishi, NICT, et al.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16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107504" y="612205"/>
            <a:ext cx="8640960" cy="728563"/>
          </a:xfrm>
          <a:ln/>
        </p:spPr>
        <p:txBody>
          <a:bodyPr lIns="90000" tIns="46800" rIns="90000" bIns="46800"/>
          <a:lstStyle/>
          <a:p>
            <a:r>
              <a:rPr lang="en-US" sz="2800" dirty="0" smtClean="0"/>
              <a:t>Standards related to Indoor Use of Optical Fiber Cable</a:t>
            </a:r>
            <a:endParaRPr lang="en-US" sz="2800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3792" y="1402432"/>
            <a:ext cx="8062664" cy="4114800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b="0" dirty="0"/>
              <a:t>IEC60793-2-40 Ed.4.0 Optical fibers – Part 40: Product specifications – Sectional specification for category A4 multimode </a:t>
            </a:r>
            <a:r>
              <a:rPr lang="en-US" altLang="ja-JP" b="0" dirty="0" smtClean="0"/>
              <a:t>fibers</a:t>
            </a:r>
          </a:p>
          <a:p>
            <a:pPr marL="0" indent="0"/>
            <a:endParaRPr lang="en-US" altLang="ja-JP" b="0" dirty="0" smtClean="0"/>
          </a:p>
          <a:p>
            <a:pPr marL="0" indent="0"/>
            <a:r>
              <a:rPr lang="en-US" altLang="ja-JP" b="0" dirty="0"/>
              <a:t>Technical Paper published by </a:t>
            </a:r>
            <a:r>
              <a:rPr lang="en-US" altLang="ja-JP" b="0" dirty="0" smtClean="0"/>
              <a:t>Optoelectronic Industry </a:t>
            </a:r>
            <a:r>
              <a:rPr lang="en-US" altLang="ja-JP" b="0" dirty="0"/>
              <a:t>and Technology Development </a:t>
            </a:r>
            <a:r>
              <a:rPr lang="en-US" altLang="ja-JP" b="0" dirty="0" smtClean="0"/>
              <a:t>Association (Japan</a:t>
            </a:r>
            <a:r>
              <a:rPr lang="ja-JP" altLang="en-US" b="0" dirty="0" smtClean="0"/>
              <a:t>）</a:t>
            </a:r>
            <a:endParaRPr lang="en-US" altLang="ja-JP" b="0" dirty="0" smtClean="0"/>
          </a:p>
          <a:p>
            <a:pPr>
              <a:buFont typeface="Arial" pitchFamily="34" charset="0"/>
              <a:buChar char="•"/>
            </a:pPr>
            <a:r>
              <a:rPr lang="en-US" altLang="ja-JP" b="0" dirty="0" smtClean="0"/>
              <a:t>TP02/BW-2011 - Optical </a:t>
            </a:r>
            <a:r>
              <a:rPr lang="en-US" altLang="ja-JP" b="0" dirty="0"/>
              <a:t>fiber distribution system for apartment houses in </a:t>
            </a:r>
            <a:r>
              <a:rPr lang="en-US" altLang="ja-JP" b="0" dirty="0" smtClean="0"/>
              <a:t>FTTH</a:t>
            </a:r>
          </a:p>
          <a:p>
            <a:pPr>
              <a:buFont typeface="Arial" pitchFamily="34" charset="0"/>
              <a:buChar char="•"/>
            </a:pPr>
            <a:r>
              <a:rPr lang="en-US" altLang="ja-JP" b="0" dirty="0"/>
              <a:t>TP01/BW </a:t>
            </a:r>
            <a:r>
              <a:rPr lang="en-US" altLang="ja-JP" b="0" dirty="0" smtClean="0"/>
              <a:t>-2011 - Optical </a:t>
            </a:r>
            <a:r>
              <a:rPr lang="en-US" altLang="ja-JP" b="0" dirty="0"/>
              <a:t>fiber distribution system for detached houses in FTTH</a:t>
            </a:r>
            <a:endParaRPr lang="en-US" altLang="ja-JP" b="0" dirty="0" smtClean="0"/>
          </a:p>
          <a:p>
            <a:pPr>
              <a:buFont typeface="Arial" pitchFamily="34" charset="0"/>
              <a:buChar char="•"/>
            </a:pPr>
            <a:r>
              <a:rPr lang="en-US" altLang="ja-JP" b="0" dirty="0" smtClean="0"/>
              <a:t>OITDA/TP03/BW-2012 - Optical </a:t>
            </a:r>
            <a:r>
              <a:rPr lang="en-US" altLang="ja-JP" b="0" dirty="0"/>
              <a:t>fiber distribution system for customer premises</a:t>
            </a:r>
          </a:p>
        </p:txBody>
      </p:sp>
    </p:spTree>
    <p:extLst>
      <p:ext uri="{BB962C8B-B14F-4D97-AF65-F5344CB8AC3E}">
        <p14:creationId xmlns:p14="http://schemas.microsoft.com/office/powerpoint/2010/main" val="325696190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March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da-DK" smtClean="0"/>
              <a:t>Tetsuya Kawanishi, NICT, et al.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17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4632" cy="728563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536" y="1556792"/>
            <a:ext cx="8062664" cy="4392488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000" b="0" dirty="0" err="1" smtClean="0"/>
              <a:t>RoF</a:t>
            </a:r>
            <a:r>
              <a:rPr lang="en-GB" sz="2000" b="0" dirty="0" smtClean="0"/>
              <a:t> extension link backhaul was proposed for Category 4 (Backhaul)</a:t>
            </a:r>
          </a:p>
          <a:p>
            <a:pPr>
              <a:buFont typeface="Times New Roman" pitchFamily="16" charset="0"/>
              <a:buChar char="•"/>
            </a:pPr>
            <a:r>
              <a:rPr lang="en-GB" sz="2000" b="0" dirty="0" err="1" smtClean="0"/>
              <a:t>RoF</a:t>
            </a:r>
            <a:r>
              <a:rPr lang="en-GB" sz="2000" b="0" dirty="0" smtClean="0"/>
              <a:t> extension link backhaul can extend wireless access area through optical </a:t>
            </a:r>
            <a:r>
              <a:rPr lang="en-GB" sz="2000" b="0" dirty="0" err="1" smtClean="0"/>
              <a:t>fiber</a:t>
            </a:r>
            <a:r>
              <a:rPr lang="en-GB" sz="2000" b="0" dirty="0" smtClean="0"/>
              <a:t> without any change of system requirement.</a:t>
            </a:r>
          </a:p>
          <a:p>
            <a:pPr>
              <a:buFont typeface="Times New Roman" pitchFamily="16" charset="0"/>
              <a:buChar char="•"/>
            </a:pPr>
            <a:r>
              <a:rPr lang="en-GB" sz="2000" b="0" dirty="0" smtClean="0"/>
              <a:t>Data transmission experiment of </a:t>
            </a:r>
            <a:r>
              <a:rPr lang="en-GB" sz="2000" b="0" dirty="0" err="1" smtClean="0"/>
              <a:t>RoF</a:t>
            </a:r>
            <a:r>
              <a:rPr lang="en-GB" sz="2000" b="0" dirty="0" smtClean="0"/>
              <a:t> extension link using 802.11ad signal were presented and EVM of transmitted signals are less 14 %.</a:t>
            </a:r>
          </a:p>
          <a:p>
            <a:pPr>
              <a:buFont typeface="Times New Roman" pitchFamily="16" charset="0"/>
              <a:buChar char="•"/>
            </a:pPr>
            <a:r>
              <a:rPr lang="en-GB" sz="2000" b="0" dirty="0" smtClean="0"/>
              <a:t>Additional delay time is about 350 ns at a </a:t>
            </a:r>
            <a:r>
              <a:rPr lang="en-GB" sz="2000" b="0" dirty="0" err="1" smtClean="0"/>
              <a:t>fiber</a:t>
            </a:r>
            <a:r>
              <a:rPr lang="en-GB" sz="2000" b="0" dirty="0" smtClean="0"/>
              <a:t> cable length of 50 </a:t>
            </a:r>
            <a:r>
              <a:rPr lang="en-GB" sz="2000" b="0" dirty="0" smtClean="0"/>
              <a:t>m</a:t>
            </a:r>
          </a:p>
          <a:p>
            <a:pPr>
              <a:buFont typeface="Times New Roman" pitchFamily="16" charset="0"/>
              <a:buChar char="•"/>
            </a:pPr>
            <a:r>
              <a:rPr lang="en-GB" sz="2000" b="0" dirty="0" smtClean="0"/>
              <a:t>Dynamic range of </a:t>
            </a:r>
            <a:r>
              <a:rPr lang="en-GB" sz="2000" b="0" dirty="0" err="1" smtClean="0"/>
              <a:t>RoF</a:t>
            </a:r>
            <a:r>
              <a:rPr lang="en-GB" sz="2000" b="0" dirty="0" smtClean="0"/>
              <a:t> extension link will be discussed at the next meeting</a:t>
            </a:r>
            <a:r>
              <a:rPr lang="en-GB" sz="2000" b="0" dirty="0" smtClean="0"/>
              <a:t>.</a:t>
            </a:r>
          </a:p>
          <a:p>
            <a:pPr>
              <a:buFont typeface="Times New Roman" pitchFamily="16" charset="0"/>
              <a:buChar char="•"/>
            </a:pPr>
            <a:endParaRPr lang="en-GB" sz="2000" b="0" dirty="0"/>
          </a:p>
          <a:p>
            <a:pPr marL="0" indent="0"/>
            <a:r>
              <a:rPr lang="en-US" sz="2000" b="0" dirty="0" smtClean="0"/>
              <a:t>Acknowledgments: This </a:t>
            </a:r>
            <a:r>
              <a:rPr lang="en-US" sz="2000" b="0" dirty="0"/>
              <a:t>work was supported in part by </a:t>
            </a:r>
            <a:r>
              <a:rPr lang="en-US" sz="2000" b="0" dirty="0" smtClean="0"/>
              <a:t>“The </a:t>
            </a:r>
            <a:r>
              <a:rPr lang="en-US" sz="2000" b="0" dirty="0"/>
              <a:t>research </a:t>
            </a:r>
            <a:r>
              <a:rPr lang="en-US" sz="2000" b="0" dirty="0" smtClean="0"/>
              <a:t>and</a:t>
            </a:r>
            <a:r>
              <a:rPr lang="ja-JP" altLang="en-US" sz="2000" b="0" dirty="0"/>
              <a:t> </a:t>
            </a:r>
            <a:r>
              <a:rPr lang="en-US" sz="2000" b="0" dirty="0" smtClean="0"/>
              <a:t>development </a:t>
            </a:r>
            <a:r>
              <a:rPr lang="en-US" sz="2000" b="0" dirty="0"/>
              <a:t>project for the expansion of radio </a:t>
            </a:r>
            <a:r>
              <a:rPr lang="en-US" sz="2000" b="0" dirty="0" smtClean="0"/>
              <a:t>spectrum resources</a:t>
            </a:r>
            <a:r>
              <a:rPr lang="en-US" sz="2000" b="0" dirty="0"/>
              <a:t>" of the Ministry of Internal Affairs </a:t>
            </a:r>
            <a:r>
              <a:rPr lang="en-US" sz="2000" b="0" dirty="0" smtClean="0"/>
              <a:t>and Communications </a:t>
            </a:r>
            <a:r>
              <a:rPr lang="en-US" sz="2000" b="0" dirty="0"/>
              <a:t>in Japan</a:t>
            </a:r>
            <a:endParaRPr lang="en-GB" sz="2000" b="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 smtClean="0"/>
              <a:t>March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a-DK" smtClean="0"/>
              <a:t>Tetsuya Kawanishi, NICT, et al.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5496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536" y="1340768"/>
            <a:ext cx="8352928" cy="4546848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err="1" smtClean="0"/>
              <a:t>RoF</a:t>
            </a:r>
            <a:r>
              <a:rPr lang="en-GB" dirty="0" smtClean="0"/>
              <a:t> (Radio on </a:t>
            </a:r>
            <a:r>
              <a:rPr lang="en-GB" dirty="0" err="1" smtClean="0"/>
              <a:t>Fiber</a:t>
            </a:r>
            <a:r>
              <a:rPr lang="en-GB" dirty="0" smtClean="0"/>
              <a:t>) extension link is proposed as one of usage models of 11aj backhaul. </a:t>
            </a:r>
            <a:r>
              <a:rPr lang="en-GB" dirty="0" err="1" smtClean="0"/>
              <a:t>RoF</a:t>
            </a:r>
            <a:r>
              <a:rPr lang="en-GB" dirty="0" smtClean="0"/>
              <a:t> extension link can extend wireless access area to the different location without signal degradation and frequency interference. </a:t>
            </a:r>
            <a:r>
              <a:rPr lang="en-GB" dirty="0" err="1" smtClean="0"/>
              <a:t>RoF</a:t>
            </a:r>
            <a:r>
              <a:rPr lang="en-GB" dirty="0" smtClean="0"/>
              <a:t> extension link has broadband transmission capability because of O/E and E/O broadband conversion characteristics and can transmit signals at 45-GHz and 60-GHz bands simultaneously. The </a:t>
            </a:r>
            <a:r>
              <a:rPr lang="en-GB" dirty="0"/>
              <a:t>a</a:t>
            </a:r>
            <a:r>
              <a:rPr lang="en-GB" dirty="0" smtClean="0"/>
              <a:t>dditional experimental results of </a:t>
            </a:r>
            <a:r>
              <a:rPr lang="en-GB" dirty="0" err="1" smtClean="0"/>
              <a:t>RoF</a:t>
            </a:r>
            <a:r>
              <a:rPr lang="en-GB" dirty="0" smtClean="0"/>
              <a:t> extension link are presented.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The aim of this contribution is to add usage model </a:t>
            </a:r>
            <a:r>
              <a:rPr lang="en-GB" altLang="ja-JP" dirty="0" smtClean="0"/>
              <a:t>4c in the </a:t>
            </a:r>
            <a:r>
              <a:rPr lang="en-US" altLang="zh-CN" dirty="0">
                <a:ea typeface="宋体" charset="-122"/>
              </a:rPr>
              <a:t>IEEE 802.11aj Usage Models </a:t>
            </a:r>
            <a:r>
              <a:rPr lang="en-US" altLang="zh-CN" dirty="0" smtClean="0">
                <a:ea typeface="宋体" charset="-122"/>
              </a:rPr>
              <a:t>Document IEEE 802.11-12/1145r2.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961861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2" y="352376"/>
            <a:ext cx="1786855" cy="2683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r>
              <a:rPr lang="en-US" altLang="ja-JP" sz="1800" b="1" smtClean="0"/>
              <a:t>March 2013</a:t>
            </a:r>
            <a:endParaRPr lang="en-US" altLang="zh-CN" sz="1800" b="1" dirty="0" smtClean="0"/>
          </a:p>
        </p:txBody>
      </p:sp>
      <p:sp>
        <p:nvSpPr>
          <p:cNvPr id="16387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6372200" y="6475412"/>
            <a:ext cx="2171725" cy="26595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r>
              <a:rPr lang="en-US" altLang="zh-CN" dirty="0" smtClean="0"/>
              <a:t>Tetsuya </a:t>
            </a:r>
            <a:r>
              <a:rPr lang="en-US" altLang="zh-CN" dirty="0" err="1" smtClean="0"/>
              <a:t>Kawanishi</a:t>
            </a:r>
            <a:r>
              <a:rPr lang="en-US" altLang="zh-CN" dirty="0" smtClean="0"/>
              <a:t>, NICT, et al.</a:t>
            </a:r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charset="-122"/>
              </a:defRPr>
            </a:lvl9pPr>
          </a:lstStyle>
          <a:p>
            <a:r>
              <a:rPr lang="en-US" altLang="zh-CN" smtClean="0"/>
              <a:t>Slide </a:t>
            </a:r>
            <a:fld id="{2D3E5E7C-934E-4D8E-A6FB-DAF419893DF6}" type="slidenum">
              <a:rPr lang="en-US" altLang="zh-CN" smtClean="0"/>
              <a:pPr/>
              <a:t>3</a:t>
            </a:fld>
            <a:endParaRPr lang="en-US" altLang="zh-CN" smtClean="0"/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533400"/>
            <a:ext cx="7772400" cy="533400"/>
          </a:xfrm>
        </p:spPr>
        <p:txBody>
          <a:bodyPr/>
          <a:lstStyle/>
          <a:p>
            <a:r>
              <a:rPr lang="en-US" altLang="zh-CN" sz="2600" dirty="0" smtClean="0">
                <a:solidFill>
                  <a:schemeClr val="tx1"/>
                </a:solidFill>
                <a:ea typeface="宋体" charset="-122"/>
              </a:rPr>
              <a:t>Overview of WFA VHT </a:t>
            </a:r>
            <a:r>
              <a:rPr lang="en-US" altLang="zh-CN" sz="2800" dirty="0" smtClean="0">
                <a:ea typeface="宋体" charset="-122"/>
              </a:rPr>
              <a:t>usage models for 802.11ad</a:t>
            </a:r>
            <a:endParaRPr lang="en-US" altLang="zh-CN" sz="2600" dirty="0" smtClean="0">
              <a:solidFill>
                <a:schemeClr val="tx1"/>
              </a:solidFill>
              <a:ea typeface="宋体" charset="-122"/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838200" y="1066800"/>
          <a:ext cx="7543800" cy="5229236"/>
        </p:xfrm>
        <a:graphic>
          <a:graphicData uri="http://schemas.openxmlformats.org/drawingml/2006/table">
            <a:tbl>
              <a:tblPr/>
              <a:tblGrid>
                <a:gridCol w="2590800"/>
                <a:gridCol w="381000"/>
                <a:gridCol w="4572000"/>
              </a:tblGrid>
              <a:tr h="3048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2"/>
                          <a:cs typeface="Arial" charset="0"/>
                        </a:rPr>
                        <a:t>Category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FF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2"/>
                          <a:cs typeface="Arial" charset="0"/>
                        </a:rPr>
                        <a:t>#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FF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2"/>
                          <a:cs typeface="Arial" charset="0"/>
                        </a:rPr>
                        <a:t>Usage Model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FFF0"/>
                    </a:solidFill>
                  </a:tcPr>
                </a:tc>
              </a:tr>
              <a:tr h="2238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2"/>
                          <a:cs typeface="Arial" charset="0"/>
                        </a:rPr>
                        <a:t>1.Wireless Display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2"/>
                          <a:cs typeface="Arial" charset="0"/>
                        </a:rPr>
                        <a:t>1a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2"/>
                          <a:cs typeface="Arial" charset="0"/>
                        </a:rPr>
                        <a:t>Desktop Storage &amp; Display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8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Arial Unicode MS" pitchFamily="34" charset="-122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2"/>
                          <a:cs typeface="Arial" charset="0"/>
                        </a:rPr>
                        <a:t>1b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2"/>
                          <a:cs typeface="Arial" charset="0"/>
                        </a:rPr>
                        <a:t>Projection to TV or Projector in Conf Rom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8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Arial Unicode MS" pitchFamily="34" charset="-122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2"/>
                          <a:cs typeface="Arial" charset="0"/>
                        </a:rPr>
                        <a:t>1c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2"/>
                          <a:cs typeface="Arial" charset="0"/>
                        </a:rPr>
                        <a:t>In room Gaming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8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Arial Unicode MS" pitchFamily="34" charset="-122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2"/>
                          <a:cs typeface="Arial" charset="0"/>
                        </a:rPr>
                        <a:t>1d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2"/>
                          <a:cs typeface="Arial" charset="0"/>
                        </a:rPr>
                        <a:t>Streaming from Camcorder to Display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8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Arial Unicode MS" pitchFamily="34" charset="-122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2"/>
                          <a:cs typeface="Arial" charset="0"/>
                        </a:rPr>
                        <a:t>1e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2"/>
                          <a:cs typeface="Arial" charset="0"/>
                        </a:rPr>
                        <a:t>Broadcast TV Field Pick Up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8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Arial Unicode MS" pitchFamily="34" charset="-122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2"/>
                          <a:cs typeface="Arial" charset="0"/>
                        </a:rPr>
                        <a:t>1f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2"/>
                          <a:cs typeface="Arial" charset="0"/>
                        </a:rPr>
                        <a:t>Medical Imaging Surgical Procedure Support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8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2"/>
                          <a:cs typeface="Arial" charset="0"/>
                        </a:rPr>
                        <a:t>2.Distribution of HDTV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2"/>
                          <a:cs typeface="Arial" charset="0"/>
                        </a:rPr>
                        <a:t>2a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2"/>
                          <a:cs typeface="Arial" charset="0"/>
                        </a:rPr>
                        <a:t>Lightly compressed video streaming around home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8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Arial Unicode MS" pitchFamily="34" charset="-122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2"/>
                          <a:cs typeface="Arial" charset="0"/>
                        </a:rPr>
                        <a:t>2b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2"/>
                          <a:cs typeface="Arial" charset="0"/>
                        </a:rPr>
                        <a:t>Compr. video steaming in a room/ t.o. home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8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Arial Unicode MS" pitchFamily="34" charset="-122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2"/>
                          <a:cs typeface="Arial" charset="0"/>
                        </a:rPr>
                        <a:t>2c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2"/>
                          <a:cs typeface="Arial" charset="0"/>
                        </a:rPr>
                        <a:t>Intra Large Vehicle (e.g. airplane ) Applications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8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Arial Unicode MS" pitchFamily="34" charset="-122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2"/>
                          <a:cs typeface="Arial" charset="0"/>
                        </a:rPr>
                        <a:t>2d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2"/>
                          <a:cs typeface="Arial" charset="0"/>
                        </a:rPr>
                        <a:t>Wireless Networking for Small Office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8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Arial Unicode MS" pitchFamily="34" charset="-122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2"/>
                          <a:cs typeface="Arial" charset="0"/>
                        </a:rPr>
                        <a:t>2e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2"/>
                          <a:cs typeface="Arial" charset="0"/>
                        </a:rPr>
                        <a:t>Remote medical assistance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8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2"/>
                          <a:cs typeface="Arial" charset="0"/>
                        </a:rPr>
                        <a:t>3.Rapid Upload / Download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2"/>
                          <a:cs typeface="Arial" charset="0"/>
                        </a:rPr>
                        <a:t>3a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2"/>
                          <a:cs typeface="Arial" charset="0"/>
                        </a:rPr>
                        <a:t>Rapid Sync-n-Go file transfer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8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Arial Unicode MS" pitchFamily="34" charset="-122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2"/>
                          <a:cs typeface="Arial" charset="0"/>
                        </a:rPr>
                        <a:t>3b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2"/>
                          <a:cs typeface="Arial" charset="0"/>
                        </a:rPr>
                        <a:t>Picture by Picture viewing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8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Arial Unicode MS" pitchFamily="34" charset="-122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2"/>
                          <a:cs typeface="Arial" charset="0"/>
                        </a:rPr>
                        <a:t>3c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2"/>
                          <a:cs typeface="Arial" charset="0"/>
                        </a:rPr>
                        <a:t>Airplane docking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8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Arial Unicode MS" pitchFamily="34" charset="-122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2"/>
                          <a:cs typeface="Arial" charset="0"/>
                        </a:rPr>
                        <a:t>3d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2"/>
                          <a:cs typeface="Arial" charset="0"/>
                        </a:rPr>
                        <a:t>Movie Content Download to car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8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Arial Unicode MS" pitchFamily="34" charset="-122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2"/>
                          <a:cs typeface="Arial" charset="0"/>
                        </a:rPr>
                        <a:t>3e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2"/>
                          <a:cs typeface="Arial" charset="0"/>
                        </a:rPr>
                        <a:t>Police / Surveillance Car Upload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8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2"/>
                          <a:cs typeface="Arial" charset="0"/>
                        </a:rPr>
                        <a:t>4.Backhaul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2"/>
                          <a:cs typeface="Arial" charset="0"/>
                        </a:rPr>
                        <a:t>4a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2"/>
                          <a:cs typeface="Arial" charset="0"/>
                        </a:rPr>
                        <a:t>Multi-Media Mesh backhaul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8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Arial Unicode MS" pitchFamily="34" charset="-122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2"/>
                          <a:cs typeface="Arial" charset="0"/>
                        </a:rPr>
                        <a:t>4b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2"/>
                          <a:cs typeface="Arial" charset="0"/>
                        </a:rPr>
                        <a:t>Point to Point backhaul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8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2"/>
                          <a:cs typeface="Arial" charset="0"/>
                        </a:rPr>
                        <a:t>5.Outdoor Campus /Auditorium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2"/>
                          <a:cs typeface="Arial" charset="0"/>
                        </a:rPr>
                        <a:t>5a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2"/>
                          <a:cs typeface="Arial" charset="0"/>
                        </a:rPr>
                        <a:t>Video demos / telepresence in Auditorium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8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Arial Unicode MS" pitchFamily="34" charset="-122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2"/>
                          <a:cs typeface="Arial" charset="0"/>
                        </a:rPr>
                        <a:t>5b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2"/>
                          <a:cs typeface="Arial" charset="0"/>
                        </a:rPr>
                        <a:t>Public Safety Mesh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8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2"/>
                          <a:cs typeface="Arial" charset="0"/>
                        </a:rPr>
                        <a:t>6.Manufacturing Floor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2"/>
                          <a:cs typeface="Arial" charset="0"/>
                        </a:rPr>
                        <a:t>6a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2"/>
                          <a:cs typeface="Arial" charset="0"/>
                        </a:rPr>
                        <a:t>Manufacturing floor automation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8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2"/>
                          <a:cs typeface="Arial" charset="0"/>
                        </a:rPr>
                        <a:t>7.Cordless computing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2"/>
                          <a:cs typeface="Arial" charset="0"/>
                        </a:rPr>
                        <a:t>7a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2"/>
                          <a:cs typeface="Arial" charset="0"/>
                        </a:rPr>
                        <a:t>Wireless IO / Docking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3213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US" altLang="ja-JP"/>
          </a:p>
        </p:txBody>
      </p:sp>
      <p:sp>
        <p:nvSpPr>
          <p:cNvPr id="6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Tetsuya Kawanishi, NICT, et al.</a:t>
            </a:r>
            <a:endParaRPr lang="en-US" altLang="ja-JP"/>
          </a:p>
        </p:txBody>
      </p:sp>
      <p:sp>
        <p:nvSpPr>
          <p:cNvPr id="7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/>
              <a:t>Slide </a:t>
            </a:r>
            <a:fld id="{D5B5FDBC-B85F-4AFD-A40C-08143C215FFE}" type="slidenum">
              <a:rPr lang="en-US" altLang="ja-JP"/>
              <a:pPr/>
              <a:t>4</a:t>
            </a:fld>
            <a:endParaRPr lang="en-US" altLang="ja-JP"/>
          </a:p>
        </p:txBody>
      </p:sp>
      <p:sp>
        <p:nvSpPr>
          <p:cNvPr id="362498" name="Title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r>
              <a:rPr lang="en-US" altLang="ja-JP">
                <a:ea typeface="ＭＳ Ｐゴシック" charset="-128"/>
              </a:rPr>
              <a:t>Category 4: </a:t>
            </a:r>
            <a:r>
              <a:rPr lang="en-US" altLang="ja-JP" sz="3300">
                <a:ea typeface="ＭＳ Ｐゴシック" charset="-128"/>
              </a:rPr>
              <a:t>Backhaul </a:t>
            </a:r>
          </a:p>
        </p:txBody>
      </p:sp>
      <p:sp>
        <p:nvSpPr>
          <p:cNvPr id="362499" name="Content Placeholder 2"/>
          <p:cNvSpPr>
            <a:spLocks noGrp="1"/>
          </p:cNvSpPr>
          <p:nvPr>
            <p:ph idx="4294967295"/>
          </p:nvPr>
        </p:nvSpPr>
        <p:spPr>
          <a:xfrm>
            <a:off x="228600" y="1676400"/>
            <a:ext cx="8626475" cy="4648200"/>
          </a:xfrm>
        </p:spPr>
        <p:txBody>
          <a:bodyPr lIns="91440" tIns="45720" rIns="91440" bIns="45720"/>
          <a:lstStyle/>
          <a:p>
            <a:pPr marL="457200" indent="-457200">
              <a:buFontTx/>
              <a:buAutoNum type="alphaLcPeriod"/>
            </a:pPr>
            <a:r>
              <a:rPr lang="en-US" altLang="ja-JP" sz="2800" dirty="0">
                <a:ea typeface="ＭＳ Ｐゴシック" charset="-128"/>
              </a:rPr>
              <a:t>Multi-Media Mesh Backhaul</a:t>
            </a:r>
          </a:p>
          <a:p>
            <a:pPr marL="914400" lvl="1" indent="-457200">
              <a:buFontTx/>
              <a:buChar char="•"/>
            </a:pPr>
            <a:r>
              <a:rPr lang="en-US" altLang="ja-JP" sz="2400" dirty="0">
                <a:ea typeface="ＭＳ Ｐゴシック" charset="-128"/>
              </a:rPr>
              <a:t>Hotspot</a:t>
            </a:r>
          </a:p>
          <a:p>
            <a:pPr marL="914400" lvl="1" indent="-457200">
              <a:buFontTx/>
              <a:buChar char="•"/>
            </a:pPr>
            <a:r>
              <a:rPr lang="en-US" altLang="ja-JP" sz="2400" dirty="0">
                <a:ea typeface="ＭＳ Ｐゴシック" charset="-128"/>
              </a:rPr>
              <a:t>Enterprise</a:t>
            </a:r>
          </a:p>
          <a:p>
            <a:pPr marL="914400" lvl="1" indent="-457200">
              <a:buFontTx/>
              <a:buChar char="•"/>
            </a:pPr>
            <a:r>
              <a:rPr lang="en-US" altLang="ja-JP" sz="2400" dirty="0">
                <a:ea typeface="ＭＳ Ｐゴシック" charset="-128"/>
              </a:rPr>
              <a:t>Small Office or Home</a:t>
            </a:r>
          </a:p>
          <a:p>
            <a:pPr marL="914400" lvl="1" indent="-457200">
              <a:buFontTx/>
              <a:buChar char="•"/>
            </a:pPr>
            <a:r>
              <a:rPr lang="en-US" altLang="ja-JP" sz="2400" dirty="0">
                <a:ea typeface="ＭＳ Ｐゴシック" charset="-128"/>
              </a:rPr>
              <a:t>Campus-wide deployments</a:t>
            </a:r>
          </a:p>
          <a:p>
            <a:pPr marL="914400" lvl="1" indent="-457200">
              <a:buFontTx/>
              <a:buChar char="•"/>
            </a:pPr>
            <a:r>
              <a:rPr lang="en-US" altLang="ja-JP" sz="2400" dirty="0">
                <a:ea typeface="ＭＳ Ｐゴシック" charset="-128"/>
              </a:rPr>
              <a:t>Municipal deployments</a:t>
            </a:r>
          </a:p>
          <a:p>
            <a:pPr marL="457200" indent="-457200">
              <a:buFontTx/>
              <a:buAutoNum type="alphaLcPeriod"/>
            </a:pPr>
            <a:r>
              <a:rPr lang="en-US" altLang="ja-JP" sz="2800" dirty="0">
                <a:ea typeface="ＭＳ Ｐゴシック" charset="-128"/>
              </a:rPr>
              <a:t>Point-to-Point Backhaul </a:t>
            </a:r>
            <a:endParaRPr lang="en-US" altLang="ja-JP" sz="2800" dirty="0" smtClean="0">
              <a:ea typeface="ＭＳ Ｐゴシック" charset="-128"/>
            </a:endParaRPr>
          </a:p>
          <a:p>
            <a:pPr marL="457200" indent="-457200">
              <a:buFontTx/>
              <a:buAutoNum type="alphaLcPeriod"/>
            </a:pPr>
            <a:r>
              <a:rPr lang="en-US" altLang="ja-JP" sz="2800" u="sng" dirty="0" err="1" smtClean="0">
                <a:ea typeface="ＭＳ Ｐゴシック" charset="-128"/>
              </a:rPr>
              <a:t>RoF</a:t>
            </a:r>
            <a:r>
              <a:rPr lang="en-US" altLang="ja-JP" sz="2800" u="sng" dirty="0" smtClean="0">
                <a:ea typeface="ＭＳ Ｐゴシック" charset="-128"/>
              </a:rPr>
              <a:t>* Extension Link Backhaul</a:t>
            </a:r>
          </a:p>
          <a:p>
            <a:pPr marL="457200" indent="-457200">
              <a:buFontTx/>
              <a:buAutoNum type="alphaLcPeriod"/>
            </a:pPr>
            <a:endParaRPr lang="en-US" altLang="ja-JP" sz="2800" u="sng" dirty="0">
              <a:ea typeface="ＭＳ Ｐゴシック" charset="-128"/>
            </a:endParaRPr>
          </a:p>
          <a:p>
            <a:pPr marL="0" indent="0"/>
            <a:r>
              <a:rPr lang="en-US" altLang="ja-JP" sz="2000" u="sng" dirty="0" smtClean="0">
                <a:ea typeface="ＭＳ Ｐゴシック" charset="-128"/>
              </a:rPr>
              <a:t>* Radio on Fiber</a:t>
            </a:r>
            <a:endParaRPr lang="en-US" altLang="ja-JP" sz="2000" u="sng" dirty="0">
              <a:ea typeface="ＭＳ Ｐゴシック" charset="-128"/>
            </a:endParaRPr>
          </a:p>
          <a:p>
            <a:pPr marL="457200" indent="-457200"/>
            <a:endParaRPr lang="en-US" altLang="ja-JP" sz="2800" dirty="0">
              <a:ea typeface="ＭＳ Ｐゴシック" charset="-128"/>
            </a:endParaRPr>
          </a:p>
        </p:txBody>
      </p:sp>
      <p:sp>
        <p:nvSpPr>
          <p:cNvPr id="362500" name="Slide Number Placeholder 3"/>
          <p:cNvSpPr txBox="1">
            <a:spLocks noGrp="1"/>
          </p:cNvSpPr>
          <p:nvPr/>
        </p:nvSpPr>
        <p:spPr bwMode="auto">
          <a:xfrm>
            <a:off x="6553200" y="6492875"/>
            <a:ext cx="1905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fld id="{9B888A6D-C4C5-4E8B-AC21-9FE4882F46DF}" type="slidenum">
              <a:rPr lang="en-US" altLang="ja-JP" sz="1000" b="1">
                <a:solidFill>
                  <a:schemeClr val="bg1"/>
                </a:solidFill>
                <a:latin typeface="Arial" charset="0"/>
                <a:ea typeface="ＭＳ Ｐゴシック" charset="-128"/>
              </a:rPr>
              <a:pPr algn="r"/>
              <a:t>4</a:t>
            </a:fld>
            <a:endParaRPr lang="en-US" altLang="ja-JP" sz="1000" b="1">
              <a:solidFill>
                <a:schemeClr val="bg1"/>
              </a:solidFill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08897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/>
          <p:cNvSpPr>
            <a:spLocks noGrp="1"/>
          </p:cNvSpPr>
          <p:nvPr>
            <p:ph type="dt" sz="half" idx="4294967295"/>
          </p:nvPr>
        </p:nvSpPr>
        <p:spPr>
          <a:xfrm>
            <a:off x="710208" y="260648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 altLang="ja-JP" smtClean="0"/>
              <a:t>March 2013</a:t>
            </a:r>
            <a:endParaRPr lang="en-US" altLang="ja-JP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4294967295"/>
          </p:nvPr>
        </p:nvSpPr>
        <p:spPr>
          <a:xfrm>
            <a:off x="5652120" y="6492875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altLang="ja-JP" dirty="0" smtClean="0"/>
              <a:t>Tetsuya </a:t>
            </a:r>
            <a:r>
              <a:rPr lang="en-US" altLang="ja-JP" dirty="0" err="1" smtClean="0"/>
              <a:t>Kawanishi</a:t>
            </a:r>
            <a:r>
              <a:rPr lang="en-US" altLang="ja-JP" dirty="0" smtClean="0"/>
              <a:t>, NICT, et al.</a:t>
            </a:r>
            <a:endParaRPr lang="en-US" altLang="ja-JP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/>
              <a:t>Slide </a:t>
            </a:r>
            <a:fld id="{79F56EB7-F46D-47E0-B0B4-B5ED6B418419}" type="slidenum">
              <a:rPr lang="en-US" altLang="ja-JP"/>
              <a:pPr/>
              <a:t>5</a:t>
            </a:fld>
            <a:endParaRPr lang="en-US" altLang="ja-JP"/>
          </a:p>
        </p:txBody>
      </p:sp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1"/>
            <a:ext cx="7770813" cy="582960"/>
          </a:xfrm>
        </p:spPr>
        <p:txBody>
          <a:bodyPr>
            <a:normAutofit fontScale="90000"/>
          </a:bodyPr>
          <a:lstStyle/>
          <a:p>
            <a:r>
              <a:rPr lang="en-US" altLang="ja-JP" dirty="0">
                <a:ea typeface="ＭＳ Ｐゴシック" charset="-128"/>
              </a:rPr>
              <a:t>Usage Model </a:t>
            </a:r>
            <a:r>
              <a:rPr lang="en-US" altLang="ja-JP" dirty="0" smtClean="0">
                <a:ea typeface="ＭＳ Ｐゴシック" charset="-128"/>
              </a:rPr>
              <a:t>4c: </a:t>
            </a:r>
            <a:r>
              <a:rPr lang="en-US" altLang="ja-JP" dirty="0" err="1" smtClean="0">
                <a:ea typeface="ＭＳ Ｐゴシック" charset="-128"/>
              </a:rPr>
              <a:t>RoF</a:t>
            </a:r>
            <a:r>
              <a:rPr lang="en-US" altLang="ja-JP" dirty="0" smtClean="0">
                <a:ea typeface="ＭＳ Ｐゴシック" charset="-128"/>
              </a:rPr>
              <a:t> Extension Link Backhaul </a:t>
            </a:r>
            <a:endParaRPr lang="en-US" altLang="ja-JP" dirty="0">
              <a:ea typeface="ＭＳ Ｐゴシック" charset="-128"/>
            </a:endParaRPr>
          </a:p>
        </p:txBody>
      </p:sp>
      <p:pic>
        <p:nvPicPr>
          <p:cNvPr id="7" name="図 6" descr="t126249924379716226514.jpg"/>
          <p:cNvPicPr>
            <a:picLocks noChangeAspect="1"/>
          </p:cNvPicPr>
          <p:nvPr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979712" y="1565920"/>
            <a:ext cx="5364427" cy="4023320"/>
          </a:xfrm>
          <a:prstGeom prst="rect">
            <a:avLst/>
          </a:prstGeom>
        </p:spPr>
      </p:pic>
      <p:sp>
        <p:nvSpPr>
          <p:cNvPr id="8" name="AutoShape 3"/>
          <p:cNvSpPr>
            <a:spLocks noChangeAspect="1" noChangeArrowheads="1" noTextEdit="1"/>
          </p:cNvSpPr>
          <p:nvPr/>
        </p:nvSpPr>
        <p:spPr bwMode="auto">
          <a:xfrm>
            <a:off x="3203575" y="2717775"/>
            <a:ext cx="3232150" cy="221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grpSp>
        <p:nvGrpSpPr>
          <p:cNvPr id="9" name="Group 52"/>
          <p:cNvGrpSpPr>
            <a:grpSpLocks/>
          </p:cNvGrpSpPr>
          <p:nvPr/>
        </p:nvGrpSpPr>
        <p:grpSpPr bwMode="auto">
          <a:xfrm>
            <a:off x="2447008" y="3644230"/>
            <a:ext cx="738188" cy="563563"/>
            <a:chOff x="2267" y="1428"/>
            <a:chExt cx="465" cy="355"/>
          </a:xfrm>
        </p:grpSpPr>
        <p:sp>
          <p:nvSpPr>
            <p:cNvPr id="10" name="Freeform 8"/>
            <p:cNvSpPr>
              <a:spLocks/>
            </p:cNvSpPr>
            <p:nvPr/>
          </p:nvSpPr>
          <p:spPr bwMode="auto">
            <a:xfrm>
              <a:off x="2337" y="1723"/>
              <a:ext cx="326" cy="59"/>
            </a:xfrm>
            <a:custGeom>
              <a:avLst/>
              <a:gdLst/>
              <a:ahLst/>
              <a:cxnLst>
                <a:cxn ang="0">
                  <a:pos x="275" y="59"/>
                </a:cxn>
                <a:cxn ang="0">
                  <a:pos x="0" y="25"/>
                </a:cxn>
                <a:cxn ang="0">
                  <a:pos x="55" y="0"/>
                </a:cxn>
                <a:cxn ang="0">
                  <a:pos x="326" y="32"/>
                </a:cxn>
                <a:cxn ang="0">
                  <a:pos x="275" y="59"/>
                </a:cxn>
              </a:cxnLst>
              <a:rect l="0" t="0" r="r" b="b"/>
              <a:pathLst>
                <a:path w="326" h="59">
                  <a:moveTo>
                    <a:pt x="275" y="59"/>
                  </a:moveTo>
                  <a:lnTo>
                    <a:pt x="0" y="25"/>
                  </a:lnTo>
                  <a:lnTo>
                    <a:pt x="55" y="0"/>
                  </a:lnTo>
                  <a:lnTo>
                    <a:pt x="326" y="32"/>
                  </a:lnTo>
                  <a:lnTo>
                    <a:pt x="275" y="59"/>
                  </a:lnTo>
                  <a:close/>
                </a:path>
              </a:pathLst>
            </a:custGeom>
            <a:solidFill>
              <a:srgbClr val="DDDDD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auto">
            <a:xfrm>
              <a:off x="2337" y="1748"/>
              <a:ext cx="275" cy="35"/>
            </a:xfrm>
            <a:custGeom>
              <a:avLst/>
              <a:gdLst/>
              <a:ahLst/>
              <a:cxnLst>
                <a:cxn ang="0">
                  <a:pos x="275" y="35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75" y="34"/>
                </a:cxn>
                <a:cxn ang="0">
                  <a:pos x="275" y="35"/>
                </a:cxn>
              </a:cxnLst>
              <a:rect l="0" t="0" r="r" b="b"/>
              <a:pathLst>
                <a:path w="275" h="35">
                  <a:moveTo>
                    <a:pt x="275" y="35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275" y="34"/>
                  </a:lnTo>
                  <a:lnTo>
                    <a:pt x="275" y="35"/>
                  </a:lnTo>
                  <a:close/>
                </a:path>
              </a:pathLst>
            </a:custGeom>
            <a:solidFill>
              <a:srgbClr val="AAA9A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auto">
            <a:xfrm>
              <a:off x="2555" y="1731"/>
              <a:ext cx="1" cy="25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0"/>
                </a:cxn>
                <a:cxn ang="0">
                  <a:pos x="0" y="23"/>
                </a:cxn>
                <a:cxn ang="0">
                  <a:pos x="0" y="23"/>
                </a:cxn>
                <a:cxn ang="0">
                  <a:pos x="0" y="24"/>
                </a:cxn>
                <a:cxn ang="0">
                  <a:pos x="1" y="25"/>
                </a:cxn>
                <a:cxn ang="0">
                  <a:pos x="1" y="0"/>
                </a:cxn>
              </a:cxnLst>
              <a:rect l="0" t="0" r="r" b="b"/>
              <a:pathLst>
                <a:path w="1" h="25">
                  <a:moveTo>
                    <a:pt x="1" y="0"/>
                  </a:moveTo>
                  <a:lnTo>
                    <a:pt x="0" y="0"/>
                  </a:lnTo>
                  <a:lnTo>
                    <a:pt x="0" y="23"/>
                  </a:lnTo>
                  <a:lnTo>
                    <a:pt x="0" y="23"/>
                  </a:lnTo>
                  <a:lnTo>
                    <a:pt x="0" y="24"/>
                  </a:lnTo>
                  <a:lnTo>
                    <a:pt x="1" y="2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2C2C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auto">
            <a:xfrm>
              <a:off x="2556" y="1731"/>
              <a:ext cx="2" cy="25"/>
            </a:xfrm>
            <a:custGeom>
              <a:avLst/>
              <a:gdLst/>
              <a:ahLst/>
              <a:cxnLst>
                <a:cxn ang="0">
                  <a:pos x="2" y="25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25"/>
                </a:cxn>
                <a:cxn ang="0">
                  <a:pos x="0" y="25"/>
                </a:cxn>
                <a:cxn ang="0">
                  <a:pos x="2" y="25"/>
                </a:cxn>
                <a:cxn ang="0">
                  <a:pos x="2" y="25"/>
                </a:cxn>
              </a:cxnLst>
              <a:rect l="0" t="0" r="r" b="b"/>
              <a:pathLst>
                <a:path w="2" h="25">
                  <a:moveTo>
                    <a:pt x="2" y="25"/>
                  </a:moveTo>
                  <a:lnTo>
                    <a:pt x="2" y="0"/>
                  </a:lnTo>
                  <a:lnTo>
                    <a:pt x="0" y="0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2" y="25"/>
                  </a:lnTo>
                  <a:lnTo>
                    <a:pt x="2" y="25"/>
                  </a:lnTo>
                  <a:close/>
                </a:path>
              </a:pathLst>
            </a:custGeom>
            <a:solidFill>
              <a:srgbClr val="B9B9B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auto">
            <a:xfrm>
              <a:off x="2558" y="1731"/>
              <a:ext cx="1" cy="26"/>
            </a:xfrm>
            <a:custGeom>
              <a:avLst/>
              <a:gdLst/>
              <a:ahLst/>
              <a:cxnLst>
                <a:cxn ang="0">
                  <a:pos x="1" y="26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5"/>
                </a:cxn>
                <a:cxn ang="0">
                  <a:pos x="0" y="25"/>
                </a:cxn>
                <a:cxn ang="0">
                  <a:pos x="1" y="26"/>
                </a:cxn>
                <a:cxn ang="0">
                  <a:pos x="1" y="26"/>
                </a:cxn>
              </a:cxnLst>
              <a:rect l="0" t="0" r="r" b="b"/>
              <a:pathLst>
                <a:path w="1" h="26">
                  <a:moveTo>
                    <a:pt x="1" y="26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1" y="26"/>
                  </a:lnTo>
                  <a:lnTo>
                    <a:pt x="1" y="26"/>
                  </a:lnTo>
                  <a:close/>
                </a:path>
              </a:pathLst>
            </a:custGeom>
            <a:solidFill>
              <a:srgbClr val="B0B0B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auto">
            <a:xfrm>
              <a:off x="2559" y="1731"/>
              <a:ext cx="1" cy="26"/>
            </a:xfrm>
            <a:custGeom>
              <a:avLst/>
              <a:gdLst/>
              <a:ahLst/>
              <a:cxnLst>
                <a:cxn ang="0">
                  <a:pos x="1" y="26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1" y="26"/>
                </a:cxn>
                <a:cxn ang="0">
                  <a:pos x="1" y="26"/>
                </a:cxn>
              </a:cxnLst>
              <a:rect l="0" t="0" r="r" b="b"/>
              <a:pathLst>
                <a:path w="1" h="26">
                  <a:moveTo>
                    <a:pt x="1" y="26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1" y="26"/>
                  </a:lnTo>
                  <a:lnTo>
                    <a:pt x="1" y="26"/>
                  </a:lnTo>
                  <a:close/>
                </a:path>
              </a:pathLst>
            </a:custGeom>
            <a:solidFill>
              <a:srgbClr val="A7A7A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auto">
            <a:xfrm>
              <a:off x="2560" y="1731"/>
              <a:ext cx="1" cy="27"/>
            </a:xfrm>
            <a:custGeom>
              <a:avLst/>
              <a:gdLst/>
              <a:ahLst/>
              <a:cxnLst>
                <a:cxn ang="0">
                  <a:pos x="1" y="27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1" y="27"/>
                </a:cxn>
                <a:cxn ang="0">
                  <a:pos x="1" y="27"/>
                </a:cxn>
              </a:cxnLst>
              <a:rect l="0" t="0" r="r" b="b"/>
              <a:pathLst>
                <a:path w="1" h="27">
                  <a:moveTo>
                    <a:pt x="1" y="27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1" y="27"/>
                  </a:lnTo>
                  <a:lnTo>
                    <a:pt x="1" y="27"/>
                  </a:lnTo>
                  <a:close/>
                </a:path>
              </a:pathLst>
            </a:custGeom>
            <a:solidFill>
              <a:srgbClr val="9E9E9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auto">
            <a:xfrm>
              <a:off x="2561" y="1731"/>
              <a:ext cx="2" cy="27"/>
            </a:xfrm>
            <a:custGeom>
              <a:avLst/>
              <a:gdLst/>
              <a:ahLst/>
              <a:cxnLst>
                <a:cxn ang="0">
                  <a:pos x="2" y="27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27"/>
                </a:cxn>
                <a:cxn ang="0">
                  <a:pos x="0" y="27"/>
                </a:cxn>
                <a:cxn ang="0">
                  <a:pos x="2" y="27"/>
                </a:cxn>
                <a:cxn ang="0">
                  <a:pos x="2" y="27"/>
                </a:cxn>
              </a:cxnLst>
              <a:rect l="0" t="0" r="r" b="b"/>
              <a:pathLst>
                <a:path w="2" h="27">
                  <a:moveTo>
                    <a:pt x="2" y="27"/>
                  </a:moveTo>
                  <a:lnTo>
                    <a:pt x="2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27"/>
                  </a:lnTo>
                  <a:lnTo>
                    <a:pt x="2" y="27"/>
                  </a:lnTo>
                  <a:lnTo>
                    <a:pt x="2" y="27"/>
                  </a:lnTo>
                  <a:close/>
                </a:path>
              </a:pathLst>
            </a:custGeom>
            <a:solidFill>
              <a:srgbClr val="96969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auto">
            <a:xfrm>
              <a:off x="2563" y="1731"/>
              <a:ext cx="1" cy="27"/>
            </a:xfrm>
            <a:custGeom>
              <a:avLst/>
              <a:gdLst/>
              <a:ahLst/>
              <a:cxnLst>
                <a:cxn ang="0">
                  <a:pos x="1" y="27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7"/>
                </a:cxn>
                <a:cxn ang="0">
                  <a:pos x="0" y="27"/>
                </a:cxn>
                <a:cxn ang="0">
                  <a:pos x="1" y="27"/>
                </a:cxn>
                <a:cxn ang="0">
                  <a:pos x="1" y="27"/>
                </a:cxn>
              </a:cxnLst>
              <a:rect l="0" t="0" r="r" b="b"/>
              <a:pathLst>
                <a:path w="1" h="27">
                  <a:moveTo>
                    <a:pt x="1" y="27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27"/>
                  </a:lnTo>
                  <a:lnTo>
                    <a:pt x="1" y="27"/>
                  </a:lnTo>
                  <a:lnTo>
                    <a:pt x="1" y="27"/>
                  </a:lnTo>
                  <a:close/>
                </a:path>
              </a:pathLst>
            </a:custGeom>
            <a:solidFill>
              <a:srgbClr val="8D8D8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auto">
            <a:xfrm>
              <a:off x="2564" y="1731"/>
              <a:ext cx="1" cy="27"/>
            </a:xfrm>
            <a:custGeom>
              <a:avLst/>
              <a:gdLst/>
              <a:ahLst/>
              <a:cxnLst>
                <a:cxn ang="0">
                  <a:pos x="1" y="27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7"/>
                </a:cxn>
                <a:cxn ang="0">
                  <a:pos x="0" y="27"/>
                </a:cxn>
                <a:cxn ang="0">
                  <a:pos x="1" y="27"/>
                </a:cxn>
                <a:cxn ang="0">
                  <a:pos x="1" y="27"/>
                </a:cxn>
              </a:cxnLst>
              <a:rect l="0" t="0" r="r" b="b"/>
              <a:pathLst>
                <a:path w="1" h="27">
                  <a:moveTo>
                    <a:pt x="1" y="27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27"/>
                  </a:lnTo>
                  <a:lnTo>
                    <a:pt x="1" y="27"/>
                  </a:lnTo>
                  <a:lnTo>
                    <a:pt x="1" y="27"/>
                  </a:lnTo>
                  <a:close/>
                </a:path>
              </a:pathLst>
            </a:custGeom>
            <a:solidFill>
              <a:srgbClr val="84848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auto">
            <a:xfrm>
              <a:off x="2565" y="1731"/>
              <a:ext cx="1" cy="27"/>
            </a:xfrm>
            <a:custGeom>
              <a:avLst/>
              <a:gdLst/>
              <a:ahLst/>
              <a:cxnLst>
                <a:cxn ang="0">
                  <a:pos x="1" y="27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7"/>
                </a:cxn>
                <a:cxn ang="0">
                  <a:pos x="0" y="27"/>
                </a:cxn>
                <a:cxn ang="0">
                  <a:pos x="1" y="27"/>
                </a:cxn>
                <a:cxn ang="0">
                  <a:pos x="1" y="27"/>
                </a:cxn>
              </a:cxnLst>
              <a:rect l="0" t="0" r="r" b="b"/>
              <a:pathLst>
                <a:path w="1" h="27">
                  <a:moveTo>
                    <a:pt x="1" y="27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27"/>
                  </a:lnTo>
                  <a:lnTo>
                    <a:pt x="1" y="27"/>
                  </a:lnTo>
                  <a:lnTo>
                    <a:pt x="1" y="27"/>
                  </a:lnTo>
                  <a:close/>
                </a:path>
              </a:pathLst>
            </a:custGeom>
            <a:solidFill>
              <a:srgbClr val="7B7B7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auto">
            <a:xfrm>
              <a:off x="2566" y="1731"/>
              <a:ext cx="2" cy="27"/>
            </a:xfrm>
            <a:custGeom>
              <a:avLst/>
              <a:gdLst/>
              <a:ahLst/>
              <a:cxnLst>
                <a:cxn ang="0">
                  <a:pos x="2" y="27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27"/>
                </a:cxn>
                <a:cxn ang="0">
                  <a:pos x="0" y="27"/>
                </a:cxn>
                <a:cxn ang="0">
                  <a:pos x="2" y="27"/>
                </a:cxn>
                <a:cxn ang="0">
                  <a:pos x="2" y="27"/>
                </a:cxn>
              </a:cxnLst>
              <a:rect l="0" t="0" r="r" b="b"/>
              <a:pathLst>
                <a:path w="2" h="27">
                  <a:moveTo>
                    <a:pt x="2" y="27"/>
                  </a:moveTo>
                  <a:lnTo>
                    <a:pt x="2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27"/>
                  </a:lnTo>
                  <a:lnTo>
                    <a:pt x="2" y="27"/>
                  </a:lnTo>
                  <a:lnTo>
                    <a:pt x="2" y="27"/>
                  </a:lnTo>
                  <a:close/>
                </a:path>
              </a:pathLst>
            </a:custGeom>
            <a:solidFill>
              <a:srgbClr val="72727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auto">
            <a:xfrm>
              <a:off x="2568" y="1731"/>
              <a:ext cx="1" cy="27"/>
            </a:xfrm>
            <a:custGeom>
              <a:avLst/>
              <a:gdLst/>
              <a:ahLst/>
              <a:cxnLst>
                <a:cxn ang="0">
                  <a:pos x="1" y="27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7"/>
                </a:cxn>
                <a:cxn ang="0">
                  <a:pos x="0" y="27"/>
                </a:cxn>
                <a:cxn ang="0">
                  <a:pos x="1" y="27"/>
                </a:cxn>
                <a:cxn ang="0">
                  <a:pos x="1" y="27"/>
                </a:cxn>
              </a:cxnLst>
              <a:rect l="0" t="0" r="r" b="b"/>
              <a:pathLst>
                <a:path w="1" h="27">
                  <a:moveTo>
                    <a:pt x="1" y="27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27"/>
                  </a:lnTo>
                  <a:lnTo>
                    <a:pt x="1" y="27"/>
                  </a:lnTo>
                  <a:lnTo>
                    <a:pt x="1" y="27"/>
                  </a:lnTo>
                  <a:close/>
                </a:path>
              </a:pathLst>
            </a:custGeom>
            <a:solidFill>
              <a:srgbClr val="69696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auto">
            <a:xfrm>
              <a:off x="2569" y="1731"/>
              <a:ext cx="2" cy="27"/>
            </a:xfrm>
            <a:custGeom>
              <a:avLst/>
              <a:gdLst/>
              <a:ahLst/>
              <a:cxnLst>
                <a:cxn ang="0">
                  <a:pos x="2" y="26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27"/>
                </a:cxn>
                <a:cxn ang="0">
                  <a:pos x="0" y="27"/>
                </a:cxn>
                <a:cxn ang="0">
                  <a:pos x="2" y="26"/>
                </a:cxn>
                <a:cxn ang="0">
                  <a:pos x="2" y="26"/>
                </a:cxn>
              </a:cxnLst>
              <a:rect l="0" t="0" r="r" b="b"/>
              <a:pathLst>
                <a:path w="2" h="27">
                  <a:moveTo>
                    <a:pt x="2" y="26"/>
                  </a:moveTo>
                  <a:lnTo>
                    <a:pt x="2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27"/>
                  </a:lnTo>
                  <a:lnTo>
                    <a:pt x="2" y="26"/>
                  </a:lnTo>
                  <a:lnTo>
                    <a:pt x="2" y="26"/>
                  </a:lnTo>
                  <a:close/>
                </a:path>
              </a:pathLst>
            </a:custGeom>
            <a:solidFill>
              <a:srgbClr val="61616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auto">
            <a:xfrm>
              <a:off x="2571" y="1731"/>
              <a:ext cx="1" cy="26"/>
            </a:xfrm>
            <a:custGeom>
              <a:avLst/>
              <a:gdLst/>
              <a:ahLst/>
              <a:cxnLst>
                <a:cxn ang="0">
                  <a:pos x="1" y="26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1" y="26"/>
                </a:cxn>
                <a:cxn ang="0">
                  <a:pos x="1" y="26"/>
                </a:cxn>
              </a:cxnLst>
              <a:rect l="0" t="0" r="r" b="b"/>
              <a:pathLst>
                <a:path w="1" h="26">
                  <a:moveTo>
                    <a:pt x="1" y="26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1" y="26"/>
                  </a:lnTo>
                  <a:lnTo>
                    <a:pt x="1" y="26"/>
                  </a:lnTo>
                  <a:close/>
                </a:path>
              </a:pathLst>
            </a:custGeom>
            <a:solidFill>
              <a:srgbClr val="58585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auto">
            <a:xfrm>
              <a:off x="2572" y="1731"/>
              <a:ext cx="1" cy="26"/>
            </a:xfrm>
            <a:custGeom>
              <a:avLst/>
              <a:gdLst/>
              <a:ahLst/>
              <a:cxnLst>
                <a:cxn ang="0">
                  <a:pos x="1" y="25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1" y="25"/>
                </a:cxn>
                <a:cxn ang="0">
                  <a:pos x="1" y="25"/>
                </a:cxn>
              </a:cxnLst>
              <a:rect l="0" t="0" r="r" b="b"/>
              <a:pathLst>
                <a:path w="1" h="26">
                  <a:moveTo>
                    <a:pt x="1" y="25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1" y="25"/>
                  </a:lnTo>
                  <a:lnTo>
                    <a:pt x="1" y="25"/>
                  </a:lnTo>
                  <a:close/>
                </a:path>
              </a:pathLst>
            </a:custGeom>
            <a:solidFill>
              <a:srgbClr val="4F4F4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auto">
            <a:xfrm>
              <a:off x="2573" y="1731"/>
              <a:ext cx="1" cy="25"/>
            </a:xfrm>
            <a:custGeom>
              <a:avLst/>
              <a:gdLst/>
              <a:ahLst/>
              <a:cxnLst>
                <a:cxn ang="0">
                  <a:pos x="1" y="25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5"/>
                </a:cxn>
                <a:cxn ang="0">
                  <a:pos x="0" y="25"/>
                </a:cxn>
                <a:cxn ang="0">
                  <a:pos x="1" y="25"/>
                </a:cxn>
                <a:cxn ang="0">
                  <a:pos x="1" y="25"/>
                </a:cxn>
              </a:cxnLst>
              <a:rect l="0" t="0" r="r" b="b"/>
              <a:pathLst>
                <a:path w="1" h="25">
                  <a:moveTo>
                    <a:pt x="1" y="25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1" y="25"/>
                  </a:lnTo>
                  <a:lnTo>
                    <a:pt x="1" y="25"/>
                  </a:lnTo>
                  <a:close/>
                </a:path>
              </a:pathLst>
            </a:custGeom>
            <a:solidFill>
              <a:srgbClr val="46464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auto">
            <a:xfrm>
              <a:off x="2574" y="1731"/>
              <a:ext cx="1" cy="25"/>
            </a:xfrm>
            <a:custGeom>
              <a:avLst/>
              <a:gdLst/>
              <a:ahLst/>
              <a:cxnLst>
                <a:cxn ang="0">
                  <a:pos x="1" y="23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5"/>
                </a:cxn>
                <a:cxn ang="0">
                  <a:pos x="0" y="25"/>
                </a:cxn>
                <a:cxn ang="0">
                  <a:pos x="1" y="24"/>
                </a:cxn>
                <a:cxn ang="0">
                  <a:pos x="1" y="23"/>
                </a:cxn>
                <a:cxn ang="0">
                  <a:pos x="1" y="23"/>
                </a:cxn>
              </a:cxnLst>
              <a:rect l="0" t="0" r="r" b="b"/>
              <a:pathLst>
                <a:path w="1" h="25">
                  <a:moveTo>
                    <a:pt x="1" y="23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1" y="24"/>
                  </a:lnTo>
                  <a:lnTo>
                    <a:pt x="1" y="23"/>
                  </a:lnTo>
                  <a:lnTo>
                    <a:pt x="1" y="23"/>
                  </a:lnTo>
                  <a:close/>
                </a:path>
              </a:pathLst>
            </a:custGeom>
            <a:solidFill>
              <a:srgbClr val="3D3D3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auto">
            <a:xfrm>
              <a:off x="2424" y="1714"/>
              <a:ext cx="1" cy="25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0"/>
                </a:cxn>
                <a:cxn ang="0">
                  <a:pos x="0" y="23"/>
                </a:cxn>
                <a:cxn ang="0">
                  <a:pos x="0" y="23"/>
                </a:cxn>
                <a:cxn ang="0">
                  <a:pos x="1" y="24"/>
                </a:cxn>
                <a:cxn ang="0">
                  <a:pos x="1" y="25"/>
                </a:cxn>
                <a:cxn ang="0">
                  <a:pos x="1" y="0"/>
                </a:cxn>
              </a:cxnLst>
              <a:rect l="0" t="0" r="r" b="b"/>
              <a:pathLst>
                <a:path w="1" h="25">
                  <a:moveTo>
                    <a:pt x="1" y="0"/>
                  </a:moveTo>
                  <a:lnTo>
                    <a:pt x="0" y="0"/>
                  </a:lnTo>
                  <a:lnTo>
                    <a:pt x="0" y="23"/>
                  </a:lnTo>
                  <a:lnTo>
                    <a:pt x="0" y="23"/>
                  </a:lnTo>
                  <a:lnTo>
                    <a:pt x="1" y="24"/>
                  </a:lnTo>
                  <a:lnTo>
                    <a:pt x="1" y="2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2C2C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auto">
            <a:xfrm>
              <a:off x="2425" y="1714"/>
              <a:ext cx="2" cy="25"/>
            </a:xfrm>
            <a:custGeom>
              <a:avLst/>
              <a:gdLst/>
              <a:ahLst/>
              <a:cxnLst>
                <a:cxn ang="0">
                  <a:pos x="2" y="25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25"/>
                </a:cxn>
                <a:cxn ang="0">
                  <a:pos x="0" y="25"/>
                </a:cxn>
                <a:cxn ang="0">
                  <a:pos x="2" y="25"/>
                </a:cxn>
                <a:cxn ang="0">
                  <a:pos x="2" y="25"/>
                </a:cxn>
              </a:cxnLst>
              <a:rect l="0" t="0" r="r" b="b"/>
              <a:pathLst>
                <a:path w="2" h="25">
                  <a:moveTo>
                    <a:pt x="2" y="25"/>
                  </a:moveTo>
                  <a:lnTo>
                    <a:pt x="2" y="0"/>
                  </a:lnTo>
                  <a:lnTo>
                    <a:pt x="0" y="0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2" y="25"/>
                  </a:lnTo>
                  <a:lnTo>
                    <a:pt x="2" y="25"/>
                  </a:lnTo>
                  <a:close/>
                </a:path>
              </a:pathLst>
            </a:custGeom>
            <a:solidFill>
              <a:srgbClr val="B9B9B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auto">
            <a:xfrm>
              <a:off x="2427" y="1714"/>
              <a:ext cx="1" cy="26"/>
            </a:xfrm>
            <a:custGeom>
              <a:avLst/>
              <a:gdLst/>
              <a:ahLst/>
              <a:cxnLst>
                <a:cxn ang="0">
                  <a:pos x="1" y="26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5"/>
                </a:cxn>
                <a:cxn ang="0">
                  <a:pos x="0" y="25"/>
                </a:cxn>
                <a:cxn ang="0">
                  <a:pos x="1" y="26"/>
                </a:cxn>
                <a:cxn ang="0">
                  <a:pos x="1" y="26"/>
                </a:cxn>
              </a:cxnLst>
              <a:rect l="0" t="0" r="r" b="b"/>
              <a:pathLst>
                <a:path w="1" h="26">
                  <a:moveTo>
                    <a:pt x="1" y="26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1" y="26"/>
                  </a:lnTo>
                  <a:lnTo>
                    <a:pt x="1" y="26"/>
                  </a:lnTo>
                  <a:close/>
                </a:path>
              </a:pathLst>
            </a:custGeom>
            <a:solidFill>
              <a:srgbClr val="B0B0B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auto">
            <a:xfrm>
              <a:off x="2428" y="1714"/>
              <a:ext cx="2" cy="26"/>
            </a:xfrm>
            <a:custGeom>
              <a:avLst/>
              <a:gdLst/>
              <a:ahLst/>
              <a:cxnLst>
                <a:cxn ang="0">
                  <a:pos x="2" y="26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2" y="26"/>
                </a:cxn>
                <a:cxn ang="0">
                  <a:pos x="2" y="26"/>
                </a:cxn>
              </a:cxnLst>
              <a:rect l="0" t="0" r="r" b="b"/>
              <a:pathLst>
                <a:path w="2" h="26">
                  <a:moveTo>
                    <a:pt x="2" y="26"/>
                  </a:moveTo>
                  <a:lnTo>
                    <a:pt x="2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2" y="26"/>
                  </a:lnTo>
                  <a:lnTo>
                    <a:pt x="2" y="26"/>
                  </a:lnTo>
                  <a:close/>
                </a:path>
              </a:pathLst>
            </a:custGeom>
            <a:solidFill>
              <a:srgbClr val="A7A7A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" name="Freeform 30"/>
            <p:cNvSpPr>
              <a:spLocks/>
            </p:cNvSpPr>
            <p:nvPr/>
          </p:nvSpPr>
          <p:spPr bwMode="auto">
            <a:xfrm>
              <a:off x="2430" y="1714"/>
              <a:ext cx="1" cy="26"/>
            </a:xfrm>
            <a:custGeom>
              <a:avLst/>
              <a:gdLst/>
              <a:ahLst/>
              <a:cxnLst>
                <a:cxn ang="0">
                  <a:pos x="1" y="26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1" y="26"/>
                </a:cxn>
                <a:cxn ang="0">
                  <a:pos x="1" y="26"/>
                </a:cxn>
              </a:cxnLst>
              <a:rect l="0" t="0" r="r" b="b"/>
              <a:pathLst>
                <a:path w="1" h="26">
                  <a:moveTo>
                    <a:pt x="1" y="26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1" y="26"/>
                  </a:lnTo>
                  <a:lnTo>
                    <a:pt x="1" y="26"/>
                  </a:lnTo>
                  <a:close/>
                </a:path>
              </a:pathLst>
            </a:custGeom>
            <a:solidFill>
              <a:srgbClr val="9E9E9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3" name="Freeform 31"/>
            <p:cNvSpPr>
              <a:spLocks/>
            </p:cNvSpPr>
            <p:nvPr/>
          </p:nvSpPr>
          <p:spPr bwMode="auto">
            <a:xfrm>
              <a:off x="2431" y="1714"/>
              <a:ext cx="1" cy="26"/>
            </a:xfrm>
            <a:custGeom>
              <a:avLst/>
              <a:gdLst/>
              <a:ahLst/>
              <a:cxnLst>
                <a:cxn ang="0">
                  <a:pos x="1" y="26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1" y="26"/>
                </a:cxn>
                <a:cxn ang="0">
                  <a:pos x="1" y="26"/>
                </a:cxn>
              </a:cxnLst>
              <a:rect l="0" t="0" r="r" b="b"/>
              <a:pathLst>
                <a:path w="1" h="26">
                  <a:moveTo>
                    <a:pt x="1" y="26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1" y="26"/>
                  </a:lnTo>
                  <a:lnTo>
                    <a:pt x="1" y="26"/>
                  </a:lnTo>
                  <a:close/>
                </a:path>
              </a:pathLst>
            </a:custGeom>
            <a:solidFill>
              <a:srgbClr val="96969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4" name="Freeform 32"/>
            <p:cNvSpPr>
              <a:spLocks/>
            </p:cNvSpPr>
            <p:nvPr/>
          </p:nvSpPr>
          <p:spPr bwMode="auto">
            <a:xfrm>
              <a:off x="2432" y="1714"/>
              <a:ext cx="1" cy="26"/>
            </a:xfrm>
            <a:custGeom>
              <a:avLst/>
              <a:gdLst/>
              <a:ahLst/>
              <a:cxnLst>
                <a:cxn ang="0">
                  <a:pos x="1" y="26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1" y="26"/>
                </a:cxn>
                <a:cxn ang="0">
                  <a:pos x="1" y="26"/>
                </a:cxn>
              </a:cxnLst>
              <a:rect l="0" t="0" r="r" b="b"/>
              <a:pathLst>
                <a:path w="1" h="26">
                  <a:moveTo>
                    <a:pt x="1" y="26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1" y="26"/>
                  </a:lnTo>
                  <a:lnTo>
                    <a:pt x="1" y="26"/>
                  </a:lnTo>
                  <a:close/>
                </a:path>
              </a:pathLst>
            </a:custGeom>
            <a:solidFill>
              <a:srgbClr val="8D8D8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5" name="Freeform 33"/>
            <p:cNvSpPr>
              <a:spLocks/>
            </p:cNvSpPr>
            <p:nvPr/>
          </p:nvSpPr>
          <p:spPr bwMode="auto">
            <a:xfrm>
              <a:off x="2433" y="1714"/>
              <a:ext cx="2" cy="26"/>
            </a:xfrm>
            <a:custGeom>
              <a:avLst/>
              <a:gdLst/>
              <a:ahLst/>
              <a:cxnLst>
                <a:cxn ang="0">
                  <a:pos x="2" y="26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2" y="26"/>
                </a:cxn>
                <a:cxn ang="0">
                  <a:pos x="2" y="26"/>
                </a:cxn>
              </a:cxnLst>
              <a:rect l="0" t="0" r="r" b="b"/>
              <a:pathLst>
                <a:path w="2" h="26">
                  <a:moveTo>
                    <a:pt x="2" y="26"/>
                  </a:moveTo>
                  <a:lnTo>
                    <a:pt x="2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2" y="26"/>
                  </a:lnTo>
                  <a:lnTo>
                    <a:pt x="2" y="26"/>
                  </a:lnTo>
                  <a:close/>
                </a:path>
              </a:pathLst>
            </a:custGeom>
            <a:solidFill>
              <a:srgbClr val="84848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6" name="Freeform 34"/>
            <p:cNvSpPr>
              <a:spLocks/>
            </p:cNvSpPr>
            <p:nvPr/>
          </p:nvSpPr>
          <p:spPr bwMode="auto">
            <a:xfrm>
              <a:off x="2435" y="1714"/>
              <a:ext cx="1" cy="26"/>
            </a:xfrm>
            <a:custGeom>
              <a:avLst/>
              <a:gdLst/>
              <a:ahLst/>
              <a:cxnLst>
                <a:cxn ang="0">
                  <a:pos x="1" y="26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1" y="26"/>
                </a:cxn>
                <a:cxn ang="0">
                  <a:pos x="1" y="26"/>
                </a:cxn>
              </a:cxnLst>
              <a:rect l="0" t="0" r="r" b="b"/>
              <a:pathLst>
                <a:path w="1" h="26">
                  <a:moveTo>
                    <a:pt x="1" y="26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1" y="26"/>
                  </a:lnTo>
                  <a:lnTo>
                    <a:pt x="1" y="26"/>
                  </a:lnTo>
                  <a:close/>
                </a:path>
              </a:pathLst>
            </a:custGeom>
            <a:solidFill>
              <a:srgbClr val="7B7B7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auto">
            <a:xfrm>
              <a:off x="2436" y="1714"/>
              <a:ext cx="1" cy="26"/>
            </a:xfrm>
            <a:custGeom>
              <a:avLst/>
              <a:gdLst/>
              <a:ahLst/>
              <a:cxnLst>
                <a:cxn ang="0">
                  <a:pos x="1" y="26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1" y="26"/>
                </a:cxn>
                <a:cxn ang="0">
                  <a:pos x="1" y="26"/>
                </a:cxn>
              </a:cxnLst>
              <a:rect l="0" t="0" r="r" b="b"/>
              <a:pathLst>
                <a:path w="1" h="26">
                  <a:moveTo>
                    <a:pt x="1" y="26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1" y="26"/>
                  </a:lnTo>
                  <a:lnTo>
                    <a:pt x="1" y="26"/>
                  </a:lnTo>
                  <a:close/>
                </a:path>
              </a:pathLst>
            </a:custGeom>
            <a:solidFill>
              <a:srgbClr val="72727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auto">
            <a:xfrm>
              <a:off x="2437" y="1714"/>
              <a:ext cx="2" cy="26"/>
            </a:xfrm>
            <a:custGeom>
              <a:avLst/>
              <a:gdLst/>
              <a:ahLst/>
              <a:cxnLst>
                <a:cxn ang="0">
                  <a:pos x="2" y="26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2" y="26"/>
                </a:cxn>
                <a:cxn ang="0">
                  <a:pos x="2" y="26"/>
                </a:cxn>
              </a:cxnLst>
              <a:rect l="0" t="0" r="r" b="b"/>
              <a:pathLst>
                <a:path w="2" h="26">
                  <a:moveTo>
                    <a:pt x="2" y="26"/>
                  </a:moveTo>
                  <a:lnTo>
                    <a:pt x="2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2" y="26"/>
                  </a:lnTo>
                  <a:lnTo>
                    <a:pt x="2" y="26"/>
                  </a:lnTo>
                  <a:close/>
                </a:path>
              </a:pathLst>
            </a:custGeom>
            <a:solidFill>
              <a:srgbClr val="69696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9" name="Freeform 37"/>
            <p:cNvSpPr>
              <a:spLocks/>
            </p:cNvSpPr>
            <p:nvPr/>
          </p:nvSpPr>
          <p:spPr bwMode="auto">
            <a:xfrm>
              <a:off x="2439" y="1714"/>
              <a:ext cx="1" cy="26"/>
            </a:xfrm>
            <a:custGeom>
              <a:avLst/>
              <a:gdLst/>
              <a:ahLst/>
              <a:cxnLst>
                <a:cxn ang="0">
                  <a:pos x="1" y="26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1" y="26"/>
                </a:cxn>
                <a:cxn ang="0">
                  <a:pos x="1" y="26"/>
                </a:cxn>
              </a:cxnLst>
              <a:rect l="0" t="0" r="r" b="b"/>
              <a:pathLst>
                <a:path w="1" h="26">
                  <a:moveTo>
                    <a:pt x="1" y="26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1" y="26"/>
                  </a:lnTo>
                  <a:lnTo>
                    <a:pt x="1" y="26"/>
                  </a:lnTo>
                  <a:close/>
                </a:path>
              </a:pathLst>
            </a:custGeom>
            <a:solidFill>
              <a:srgbClr val="61616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auto">
            <a:xfrm>
              <a:off x="2440" y="1714"/>
              <a:ext cx="1" cy="26"/>
            </a:xfrm>
            <a:custGeom>
              <a:avLst/>
              <a:gdLst/>
              <a:ahLst/>
              <a:cxnLst>
                <a:cxn ang="0">
                  <a:pos x="1" y="26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1" y="26"/>
                </a:cxn>
                <a:cxn ang="0">
                  <a:pos x="1" y="26"/>
                </a:cxn>
              </a:cxnLst>
              <a:rect l="0" t="0" r="r" b="b"/>
              <a:pathLst>
                <a:path w="1" h="26">
                  <a:moveTo>
                    <a:pt x="1" y="26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1" y="26"/>
                  </a:lnTo>
                  <a:lnTo>
                    <a:pt x="1" y="26"/>
                  </a:lnTo>
                  <a:close/>
                </a:path>
              </a:pathLst>
            </a:custGeom>
            <a:solidFill>
              <a:srgbClr val="58585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1" name="Freeform 39"/>
            <p:cNvSpPr>
              <a:spLocks/>
            </p:cNvSpPr>
            <p:nvPr/>
          </p:nvSpPr>
          <p:spPr bwMode="auto">
            <a:xfrm>
              <a:off x="2441" y="1714"/>
              <a:ext cx="2" cy="26"/>
            </a:xfrm>
            <a:custGeom>
              <a:avLst/>
              <a:gdLst/>
              <a:ahLst/>
              <a:cxnLst>
                <a:cxn ang="0">
                  <a:pos x="2" y="25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2" y="25"/>
                </a:cxn>
                <a:cxn ang="0">
                  <a:pos x="2" y="25"/>
                </a:cxn>
              </a:cxnLst>
              <a:rect l="0" t="0" r="r" b="b"/>
              <a:pathLst>
                <a:path w="2" h="26">
                  <a:moveTo>
                    <a:pt x="2" y="25"/>
                  </a:moveTo>
                  <a:lnTo>
                    <a:pt x="2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2" y="25"/>
                  </a:lnTo>
                  <a:lnTo>
                    <a:pt x="2" y="25"/>
                  </a:lnTo>
                  <a:close/>
                </a:path>
              </a:pathLst>
            </a:custGeom>
            <a:solidFill>
              <a:srgbClr val="4F4F4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2" name="Freeform 40"/>
            <p:cNvSpPr>
              <a:spLocks/>
            </p:cNvSpPr>
            <p:nvPr/>
          </p:nvSpPr>
          <p:spPr bwMode="auto">
            <a:xfrm>
              <a:off x="2443" y="1714"/>
              <a:ext cx="1" cy="25"/>
            </a:xfrm>
            <a:custGeom>
              <a:avLst/>
              <a:gdLst/>
              <a:ahLst/>
              <a:cxnLst>
                <a:cxn ang="0">
                  <a:pos x="1" y="25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5"/>
                </a:cxn>
                <a:cxn ang="0">
                  <a:pos x="0" y="25"/>
                </a:cxn>
                <a:cxn ang="0">
                  <a:pos x="1" y="25"/>
                </a:cxn>
                <a:cxn ang="0">
                  <a:pos x="1" y="25"/>
                </a:cxn>
              </a:cxnLst>
              <a:rect l="0" t="0" r="r" b="b"/>
              <a:pathLst>
                <a:path w="1" h="25">
                  <a:moveTo>
                    <a:pt x="1" y="25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1" y="25"/>
                  </a:lnTo>
                  <a:lnTo>
                    <a:pt x="1" y="25"/>
                  </a:lnTo>
                  <a:close/>
                </a:path>
              </a:pathLst>
            </a:custGeom>
            <a:solidFill>
              <a:srgbClr val="46464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3" name="Freeform 41"/>
            <p:cNvSpPr>
              <a:spLocks/>
            </p:cNvSpPr>
            <p:nvPr/>
          </p:nvSpPr>
          <p:spPr bwMode="auto">
            <a:xfrm>
              <a:off x="2444" y="1714"/>
              <a:ext cx="1" cy="25"/>
            </a:xfrm>
            <a:custGeom>
              <a:avLst/>
              <a:gdLst/>
              <a:ahLst/>
              <a:cxnLst>
                <a:cxn ang="0">
                  <a:pos x="1" y="23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5"/>
                </a:cxn>
                <a:cxn ang="0">
                  <a:pos x="0" y="25"/>
                </a:cxn>
                <a:cxn ang="0">
                  <a:pos x="1" y="24"/>
                </a:cxn>
                <a:cxn ang="0">
                  <a:pos x="1" y="23"/>
                </a:cxn>
                <a:cxn ang="0">
                  <a:pos x="1" y="23"/>
                </a:cxn>
              </a:cxnLst>
              <a:rect l="0" t="0" r="r" b="b"/>
              <a:pathLst>
                <a:path w="1" h="25">
                  <a:moveTo>
                    <a:pt x="1" y="23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1" y="24"/>
                  </a:lnTo>
                  <a:lnTo>
                    <a:pt x="1" y="23"/>
                  </a:lnTo>
                  <a:lnTo>
                    <a:pt x="1" y="23"/>
                  </a:lnTo>
                  <a:close/>
                </a:path>
              </a:pathLst>
            </a:custGeom>
            <a:solidFill>
              <a:srgbClr val="3D3D3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4" name="Freeform 42"/>
            <p:cNvSpPr>
              <a:spLocks/>
            </p:cNvSpPr>
            <p:nvPr/>
          </p:nvSpPr>
          <p:spPr bwMode="auto">
            <a:xfrm>
              <a:off x="2612" y="1755"/>
              <a:ext cx="51" cy="28"/>
            </a:xfrm>
            <a:custGeom>
              <a:avLst/>
              <a:gdLst/>
              <a:ahLst/>
              <a:cxnLst>
                <a:cxn ang="0">
                  <a:pos x="51" y="1"/>
                </a:cxn>
                <a:cxn ang="0">
                  <a:pos x="51" y="0"/>
                </a:cxn>
                <a:cxn ang="0">
                  <a:pos x="51" y="0"/>
                </a:cxn>
                <a:cxn ang="0">
                  <a:pos x="43" y="1"/>
                </a:cxn>
                <a:cxn ang="0">
                  <a:pos x="35" y="4"/>
                </a:cxn>
                <a:cxn ang="0">
                  <a:pos x="28" y="7"/>
                </a:cxn>
                <a:cxn ang="0">
                  <a:pos x="28" y="7"/>
                </a:cxn>
                <a:cxn ang="0">
                  <a:pos x="20" y="12"/>
                </a:cxn>
                <a:cxn ang="0">
                  <a:pos x="11" y="18"/>
                </a:cxn>
                <a:cxn ang="0">
                  <a:pos x="3" y="24"/>
                </a:cxn>
                <a:cxn ang="0">
                  <a:pos x="0" y="27"/>
                </a:cxn>
                <a:cxn ang="0">
                  <a:pos x="0" y="28"/>
                </a:cxn>
                <a:cxn ang="0">
                  <a:pos x="51" y="1"/>
                </a:cxn>
              </a:cxnLst>
              <a:rect l="0" t="0" r="r" b="b"/>
              <a:pathLst>
                <a:path w="51" h="28">
                  <a:moveTo>
                    <a:pt x="51" y="1"/>
                  </a:moveTo>
                  <a:lnTo>
                    <a:pt x="51" y="0"/>
                  </a:lnTo>
                  <a:lnTo>
                    <a:pt x="51" y="0"/>
                  </a:lnTo>
                  <a:lnTo>
                    <a:pt x="43" y="1"/>
                  </a:lnTo>
                  <a:lnTo>
                    <a:pt x="35" y="4"/>
                  </a:lnTo>
                  <a:lnTo>
                    <a:pt x="28" y="7"/>
                  </a:lnTo>
                  <a:lnTo>
                    <a:pt x="28" y="7"/>
                  </a:lnTo>
                  <a:lnTo>
                    <a:pt x="20" y="12"/>
                  </a:lnTo>
                  <a:lnTo>
                    <a:pt x="11" y="18"/>
                  </a:lnTo>
                  <a:lnTo>
                    <a:pt x="3" y="24"/>
                  </a:lnTo>
                  <a:lnTo>
                    <a:pt x="0" y="27"/>
                  </a:lnTo>
                  <a:lnTo>
                    <a:pt x="0" y="28"/>
                  </a:lnTo>
                  <a:lnTo>
                    <a:pt x="51" y="1"/>
                  </a:lnTo>
                  <a:close/>
                </a:path>
              </a:pathLst>
            </a:custGeom>
            <a:solidFill>
              <a:srgbClr val="77777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" name="Freeform 43"/>
            <p:cNvSpPr>
              <a:spLocks/>
            </p:cNvSpPr>
            <p:nvPr/>
          </p:nvSpPr>
          <p:spPr bwMode="auto">
            <a:xfrm>
              <a:off x="2267" y="1429"/>
              <a:ext cx="455" cy="305"/>
            </a:xfrm>
            <a:custGeom>
              <a:avLst/>
              <a:gdLst/>
              <a:ahLst/>
              <a:cxnLst>
                <a:cxn ang="0">
                  <a:pos x="455" y="305"/>
                </a:cxn>
                <a:cxn ang="0">
                  <a:pos x="0" y="252"/>
                </a:cxn>
                <a:cxn ang="0">
                  <a:pos x="0" y="0"/>
                </a:cxn>
                <a:cxn ang="0">
                  <a:pos x="455" y="31"/>
                </a:cxn>
                <a:cxn ang="0">
                  <a:pos x="455" y="305"/>
                </a:cxn>
              </a:cxnLst>
              <a:rect l="0" t="0" r="r" b="b"/>
              <a:pathLst>
                <a:path w="455" h="305">
                  <a:moveTo>
                    <a:pt x="455" y="305"/>
                  </a:moveTo>
                  <a:lnTo>
                    <a:pt x="0" y="252"/>
                  </a:lnTo>
                  <a:lnTo>
                    <a:pt x="0" y="0"/>
                  </a:lnTo>
                  <a:lnTo>
                    <a:pt x="455" y="31"/>
                  </a:lnTo>
                  <a:lnTo>
                    <a:pt x="455" y="305"/>
                  </a:lnTo>
                  <a:close/>
                </a:path>
              </a:pathLst>
            </a:custGeom>
            <a:solidFill>
              <a:srgbClr val="44444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" name="Freeform 44"/>
            <p:cNvSpPr>
              <a:spLocks/>
            </p:cNvSpPr>
            <p:nvPr/>
          </p:nvSpPr>
          <p:spPr bwMode="auto">
            <a:xfrm>
              <a:off x="2286" y="1450"/>
              <a:ext cx="418" cy="279"/>
            </a:xfrm>
            <a:custGeom>
              <a:avLst/>
              <a:gdLst/>
              <a:ahLst/>
              <a:cxnLst>
                <a:cxn ang="0">
                  <a:pos x="418" y="279"/>
                </a:cxn>
                <a:cxn ang="0">
                  <a:pos x="0" y="231"/>
                </a:cxn>
                <a:cxn ang="0">
                  <a:pos x="0" y="0"/>
                </a:cxn>
                <a:cxn ang="0">
                  <a:pos x="418" y="27"/>
                </a:cxn>
                <a:cxn ang="0">
                  <a:pos x="418" y="279"/>
                </a:cxn>
              </a:cxnLst>
              <a:rect l="0" t="0" r="r" b="b"/>
              <a:pathLst>
                <a:path w="418" h="279">
                  <a:moveTo>
                    <a:pt x="418" y="279"/>
                  </a:moveTo>
                  <a:lnTo>
                    <a:pt x="0" y="231"/>
                  </a:lnTo>
                  <a:lnTo>
                    <a:pt x="0" y="0"/>
                  </a:lnTo>
                  <a:lnTo>
                    <a:pt x="418" y="27"/>
                  </a:lnTo>
                  <a:lnTo>
                    <a:pt x="418" y="27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7" name="Freeform 45"/>
            <p:cNvSpPr>
              <a:spLocks/>
            </p:cNvSpPr>
            <p:nvPr/>
          </p:nvSpPr>
          <p:spPr bwMode="auto">
            <a:xfrm>
              <a:off x="2292" y="1453"/>
              <a:ext cx="412" cy="276"/>
            </a:xfrm>
            <a:custGeom>
              <a:avLst/>
              <a:gdLst/>
              <a:ahLst/>
              <a:cxnLst>
                <a:cxn ang="0">
                  <a:pos x="412" y="276"/>
                </a:cxn>
                <a:cxn ang="0">
                  <a:pos x="0" y="229"/>
                </a:cxn>
                <a:cxn ang="0">
                  <a:pos x="0" y="0"/>
                </a:cxn>
                <a:cxn ang="0">
                  <a:pos x="412" y="28"/>
                </a:cxn>
                <a:cxn ang="0">
                  <a:pos x="412" y="276"/>
                </a:cxn>
              </a:cxnLst>
              <a:rect l="0" t="0" r="r" b="b"/>
              <a:pathLst>
                <a:path w="412" h="276">
                  <a:moveTo>
                    <a:pt x="412" y="276"/>
                  </a:moveTo>
                  <a:lnTo>
                    <a:pt x="0" y="229"/>
                  </a:lnTo>
                  <a:lnTo>
                    <a:pt x="0" y="0"/>
                  </a:lnTo>
                  <a:lnTo>
                    <a:pt x="412" y="28"/>
                  </a:lnTo>
                  <a:lnTo>
                    <a:pt x="412" y="276"/>
                  </a:lnTo>
                  <a:close/>
                </a:path>
              </a:pathLst>
            </a:custGeom>
            <a:solidFill>
              <a:srgbClr val="16096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8" name="Freeform 46"/>
            <p:cNvSpPr>
              <a:spLocks/>
            </p:cNvSpPr>
            <p:nvPr/>
          </p:nvSpPr>
          <p:spPr bwMode="auto">
            <a:xfrm>
              <a:off x="2267" y="1681"/>
              <a:ext cx="455" cy="71"/>
            </a:xfrm>
            <a:custGeom>
              <a:avLst/>
              <a:gdLst/>
              <a:ahLst/>
              <a:cxnLst>
                <a:cxn ang="0">
                  <a:pos x="455" y="71"/>
                </a:cxn>
                <a:cxn ang="0">
                  <a:pos x="0" y="17"/>
                </a:cxn>
                <a:cxn ang="0">
                  <a:pos x="0" y="0"/>
                </a:cxn>
                <a:cxn ang="0">
                  <a:pos x="455" y="53"/>
                </a:cxn>
                <a:cxn ang="0">
                  <a:pos x="455" y="71"/>
                </a:cxn>
              </a:cxnLst>
              <a:rect l="0" t="0" r="r" b="b"/>
              <a:pathLst>
                <a:path w="455" h="71">
                  <a:moveTo>
                    <a:pt x="455" y="71"/>
                  </a:moveTo>
                  <a:lnTo>
                    <a:pt x="0" y="17"/>
                  </a:lnTo>
                  <a:lnTo>
                    <a:pt x="0" y="0"/>
                  </a:lnTo>
                  <a:lnTo>
                    <a:pt x="455" y="53"/>
                  </a:lnTo>
                  <a:lnTo>
                    <a:pt x="455" y="71"/>
                  </a:lnTo>
                  <a:close/>
                </a:path>
              </a:pathLst>
            </a:custGeom>
            <a:solidFill>
              <a:srgbClr val="AAA9A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9" name="Freeform 47"/>
            <p:cNvSpPr>
              <a:spLocks/>
            </p:cNvSpPr>
            <p:nvPr/>
          </p:nvSpPr>
          <p:spPr bwMode="auto">
            <a:xfrm>
              <a:off x="2722" y="1723"/>
              <a:ext cx="10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0" y="17"/>
                </a:cxn>
                <a:cxn ang="0">
                  <a:pos x="10" y="0"/>
                </a:cxn>
                <a:cxn ang="0">
                  <a:pos x="0" y="11"/>
                </a:cxn>
                <a:cxn ang="0">
                  <a:pos x="0" y="29"/>
                </a:cxn>
              </a:cxnLst>
              <a:rect l="0" t="0" r="r" b="b"/>
              <a:pathLst>
                <a:path w="10" h="29">
                  <a:moveTo>
                    <a:pt x="0" y="29"/>
                  </a:moveTo>
                  <a:lnTo>
                    <a:pt x="10" y="17"/>
                  </a:lnTo>
                  <a:lnTo>
                    <a:pt x="10" y="0"/>
                  </a:lnTo>
                  <a:lnTo>
                    <a:pt x="0" y="11"/>
                  </a:lnTo>
                  <a:lnTo>
                    <a:pt x="0" y="29"/>
                  </a:lnTo>
                  <a:close/>
                </a:path>
              </a:pathLst>
            </a:custGeom>
            <a:solidFill>
              <a:srgbClr val="77777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0" name="Freeform 48"/>
            <p:cNvSpPr>
              <a:spLocks/>
            </p:cNvSpPr>
            <p:nvPr/>
          </p:nvSpPr>
          <p:spPr bwMode="auto">
            <a:xfrm>
              <a:off x="2722" y="1457"/>
              <a:ext cx="10" cy="277"/>
            </a:xfrm>
            <a:custGeom>
              <a:avLst/>
              <a:gdLst/>
              <a:ahLst/>
              <a:cxnLst>
                <a:cxn ang="0">
                  <a:pos x="10" y="266"/>
                </a:cxn>
                <a:cxn ang="0">
                  <a:pos x="0" y="277"/>
                </a:cxn>
                <a:cxn ang="0">
                  <a:pos x="0" y="3"/>
                </a:cxn>
                <a:cxn ang="0">
                  <a:pos x="10" y="0"/>
                </a:cxn>
                <a:cxn ang="0">
                  <a:pos x="10" y="266"/>
                </a:cxn>
              </a:cxnLst>
              <a:rect l="0" t="0" r="r" b="b"/>
              <a:pathLst>
                <a:path w="10" h="277">
                  <a:moveTo>
                    <a:pt x="10" y="266"/>
                  </a:moveTo>
                  <a:lnTo>
                    <a:pt x="0" y="277"/>
                  </a:lnTo>
                  <a:lnTo>
                    <a:pt x="0" y="3"/>
                  </a:lnTo>
                  <a:lnTo>
                    <a:pt x="10" y="0"/>
                  </a:lnTo>
                  <a:lnTo>
                    <a:pt x="10" y="266"/>
                  </a:lnTo>
                  <a:close/>
                </a:path>
              </a:pathLst>
            </a:custGeom>
            <a:solidFill>
              <a:srgbClr val="22222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" name="Freeform 49"/>
            <p:cNvSpPr>
              <a:spLocks/>
            </p:cNvSpPr>
            <p:nvPr/>
          </p:nvSpPr>
          <p:spPr bwMode="auto">
            <a:xfrm>
              <a:off x="2267" y="1428"/>
              <a:ext cx="465" cy="32"/>
            </a:xfrm>
            <a:custGeom>
              <a:avLst/>
              <a:gdLst/>
              <a:ahLst/>
              <a:cxnLst>
                <a:cxn ang="0">
                  <a:pos x="18" y="0"/>
                </a:cxn>
                <a:cxn ang="0">
                  <a:pos x="0" y="1"/>
                </a:cxn>
                <a:cxn ang="0">
                  <a:pos x="455" y="32"/>
                </a:cxn>
                <a:cxn ang="0">
                  <a:pos x="465" y="29"/>
                </a:cxn>
                <a:cxn ang="0">
                  <a:pos x="18" y="0"/>
                </a:cxn>
              </a:cxnLst>
              <a:rect l="0" t="0" r="r" b="b"/>
              <a:pathLst>
                <a:path w="465" h="32">
                  <a:moveTo>
                    <a:pt x="18" y="0"/>
                  </a:moveTo>
                  <a:lnTo>
                    <a:pt x="0" y="1"/>
                  </a:lnTo>
                  <a:lnTo>
                    <a:pt x="455" y="32"/>
                  </a:lnTo>
                  <a:lnTo>
                    <a:pt x="465" y="29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807F8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2" name="Freeform 50"/>
            <p:cNvSpPr>
              <a:spLocks/>
            </p:cNvSpPr>
            <p:nvPr/>
          </p:nvSpPr>
          <p:spPr bwMode="auto">
            <a:xfrm>
              <a:off x="2267" y="1429"/>
              <a:ext cx="455" cy="49"/>
            </a:xfrm>
            <a:custGeom>
              <a:avLst/>
              <a:gdLst/>
              <a:ahLst/>
              <a:cxnLst>
                <a:cxn ang="0">
                  <a:pos x="455" y="49"/>
                </a:cxn>
                <a:cxn ang="0">
                  <a:pos x="0" y="20"/>
                </a:cxn>
                <a:cxn ang="0">
                  <a:pos x="0" y="0"/>
                </a:cxn>
                <a:cxn ang="0">
                  <a:pos x="455" y="31"/>
                </a:cxn>
                <a:cxn ang="0">
                  <a:pos x="455" y="49"/>
                </a:cxn>
              </a:cxnLst>
              <a:rect l="0" t="0" r="r" b="b"/>
              <a:pathLst>
                <a:path w="455" h="49">
                  <a:moveTo>
                    <a:pt x="455" y="49"/>
                  </a:moveTo>
                  <a:lnTo>
                    <a:pt x="0" y="20"/>
                  </a:lnTo>
                  <a:lnTo>
                    <a:pt x="0" y="0"/>
                  </a:lnTo>
                  <a:lnTo>
                    <a:pt x="455" y="31"/>
                  </a:lnTo>
                  <a:lnTo>
                    <a:pt x="455" y="49"/>
                  </a:lnTo>
                  <a:close/>
                </a:path>
              </a:pathLst>
            </a:custGeom>
            <a:solidFill>
              <a:srgbClr val="AAA9A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3" name="Freeform 51"/>
            <p:cNvSpPr>
              <a:spLocks/>
            </p:cNvSpPr>
            <p:nvPr/>
          </p:nvSpPr>
          <p:spPr bwMode="auto">
            <a:xfrm>
              <a:off x="2722" y="1457"/>
              <a:ext cx="10" cy="21"/>
            </a:xfrm>
            <a:custGeom>
              <a:avLst/>
              <a:gdLst/>
              <a:ahLst/>
              <a:cxnLst>
                <a:cxn ang="0">
                  <a:pos x="0" y="21"/>
                </a:cxn>
                <a:cxn ang="0">
                  <a:pos x="10" y="18"/>
                </a:cxn>
                <a:cxn ang="0">
                  <a:pos x="10" y="0"/>
                </a:cxn>
                <a:cxn ang="0">
                  <a:pos x="0" y="3"/>
                </a:cxn>
                <a:cxn ang="0">
                  <a:pos x="0" y="21"/>
                </a:cxn>
              </a:cxnLst>
              <a:rect l="0" t="0" r="r" b="b"/>
              <a:pathLst>
                <a:path w="10" h="21">
                  <a:moveTo>
                    <a:pt x="0" y="21"/>
                  </a:moveTo>
                  <a:lnTo>
                    <a:pt x="10" y="18"/>
                  </a:lnTo>
                  <a:lnTo>
                    <a:pt x="10" y="0"/>
                  </a:lnTo>
                  <a:lnTo>
                    <a:pt x="0" y="3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rgbClr val="77777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54" name="Group 63"/>
          <p:cNvGrpSpPr>
            <a:grpSpLocks/>
          </p:cNvGrpSpPr>
          <p:nvPr/>
        </p:nvGrpSpPr>
        <p:grpSpPr bwMode="auto">
          <a:xfrm>
            <a:off x="2667670" y="4830093"/>
            <a:ext cx="685800" cy="685800"/>
            <a:chOff x="2406" y="2175"/>
            <a:chExt cx="432" cy="432"/>
          </a:xfrm>
        </p:grpSpPr>
        <p:pic>
          <p:nvPicPr>
            <p:cNvPr id="55" name="Picture 61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406" y="2175"/>
              <a:ext cx="432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6" name="Picture 62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406" y="2175"/>
              <a:ext cx="432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57" name="Group 66"/>
          <p:cNvGrpSpPr>
            <a:grpSpLocks/>
          </p:cNvGrpSpPr>
          <p:nvPr/>
        </p:nvGrpSpPr>
        <p:grpSpPr bwMode="auto">
          <a:xfrm>
            <a:off x="2099345" y="4785643"/>
            <a:ext cx="685800" cy="684213"/>
            <a:chOff x="2048" y="2147"/>
            <a:chExt cx="432" cy="431"/>
          </a:xfrm>
        </p:grpSpPr>
        <p:pic>
          <p:nvPicPr>
            <p:cNvPr id="58" name="Picture 64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2048" y="2147"/>
              <a:ext cx="432" cy="4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9" name="Picture 65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2048" y="2147"/>
              <a:ext cx="432" cy="4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60" name="Group 253"/>
          <p:cNvGrpSpPr>
            <a:grpSpLocks/>
          </p:cNvGrpSpPr>
          <p:nvPr/>
        </p:nvGrpSpPr>
        <p:grpSpPr bwMode="auto">
          <a:xfrm>
            <a:off x="5351760" y="4209380"/>
            <a:ext cx="550863" cy="358775"/>
            <a:chOff x="3634" y="1784"/>
            <a:chExt cx="347" cy="226"/>
          </a:xfrm>
        </p:grpSpPr>
        <p:sp>
          <p:nvSpPr>
            <p:cNvPr id="61" name="Freeform 77"/>
            <p:cNvSpPr>
              <a:spLocks/>
            </p:cNvSpPr>
            <p:nvPr/>
          </p:nvSpPr>
          <p:spPr bwMode="auto">
            <a:xfrm>
              <a:off x="3670" y="1875"/>
              <a:ext cx="311" cy="133"/>
            </a:xfrm>
            <a:custGeom>
              <a:avLst/>
              <a:gdLst/>
              <a:ahLst/>
              <a:cxnLst>
                <a:cxn ang="0">
                  <a:pos x="86" y="12"/>
                </a:cxn>
                <a:cxn ang="0">
                  <a:pos x="99" y="8"/>
                </a:cxn>
                <a:cxn ang="0">
                  <a:pos x="134" y="0"/>
                </a:cxn>
                <a:cxn ang="0">
                  <a:pos x="307" y="20"/>
                </a:cxn>
                <a:cxn ang="0">
                  <a:pos x="309" y="23"/>
                </a:cxn>
                <a:cxn ang="0">
                  <a:pos x="310" y="27"/>
                </a:cxn>
                <a:cxn ang="0">
                  <a:pos x="311" y="30"/>
                </a:cxn>
                <a:cxn ang="0">
                  <a:pos x="311" y="34"/>
                </a:cxn>
                <a:cxn ang="0">
                  <a:pos x="310" y="38"/>
                </a:cxn>
                <a:cxn ang="0">
                  <a:pos x="307" y="43"/>
                </a:cxn>
                <a:cxn ang="0">
                  <a:pos x="304" y="48"/>
                </a:cxn>
                <a:cxn ang="0">
                  <a:pos x="298" y="54"/>
                </a:cxn>
                <a:cxn ang="0">
                  <a:pos x="297" y="57"/>
                </a:cxn>
                <a:cxn ang="0">
                  <a:pos x="295" y="60"/>
                </a:cxn>
                <a:cxn ang="0">
                  <a:pos x="294" y="63"/>
                </a:cxn>
                <a:cxn ang="0">
                  <a:pos x="292" y="66"/>
                </a:cxn>
                <a:cxn ang="0">
                  <a:pos x="290" y="70"/>
                </a:cxn>
                <a:cxn ang="0">
                  <a:pos x="287" y="73"/>
                </a:cxn>
                <a:cxn ang="0">
                  <a:pos x="284" y="77"/>
                </a:cxn>
                <a:cxn ang="0">
                  <a:pos x="282" y="80"/>
                </a:cxn>
                <a:cxn ang="0">
                  <a:pos x="279" y="84"/>
                </a:cxn>
                <a:cxn ang="0">
                  <a:pos x="275" y="87"/>
                </a:cxn>
                <a:cxn ang="0">
                  <a:pos x="272" y="91"/>
                </a:cxn>
                <a:cxn ang="0">
                  <a:pos x="268" y="95"/>
                </a:cxn>
                <a:cxn ang="0">
                  <a:pos x="264" y="98"/>
                </a:cxn>
                <a:cxn ang="0">
                  <a:pos x="260" y="101"/>
                </a:cxn>
                <a:cxn ang="0">
                  <a:pos x="256" y="105"/>
                </a:cxn>
                <a:cxn ang="0">
                  <a:pos x="251" y="108"/>
                </a:cxn>
                <a:cxn ang="0">
                  <a:pos x="247" y="111"/>
                </a:cxn>
                <a:cxn ang="0">
                  <a:pos x="243" y="113"/>
                </a:cxn>
                <a:cxn ang="0">
                  <a:pos x="239" y="116"/>
                </a:cxn>
                <a:cxn ang="0">
                  <a:pos x="234" y="118"/>
                </a:cxn>
                <a:cxn ang="0">
                  <a:pos x="230" y="120"/>
                </a:cxn>
                <a:cxn ang="0">
                  <a:pos x="227" y="122"/>
                </a:cxn>
                <a:cxn ang="0">
                  <a:pos x="223" y="124"/>
                </a:cxn>
                <a:cxn ang="0">
                  <a:pos x="219" y="126"/>
                </a:cxn>
                <a:cxn ang="0">
                  <a:pos x="216" y="127"/>
                </a:cxn>
                <a:cxn ang="0">
                  <a:pos x="213" y="129"/>
                </a:cxn>
                <a:cxn ang="0">
                  <a:pos x="209" y="130"/>
                </a:cxn>
                <a:cxn ang="0">
                  <a:pos x="206" y="130"/>
                </a:cxn>
                <a:cxn ang="0">
                  <a:pos x="203" y="131"/>
                </a:cxn>
                <a:cxn ang="0">
                  <a:pos x="200" y="132"/>
                </a:cxn>
                <a:cxn ang="0">
                  <a:pos x="198" y="132"/>
                </a:cxn>
                <a:cxn ang="0">
                  <a:pos x="195" y="133"/>
                </a:cxn>
                <a:cxn ang="0">
                  <a:pos x="182" y="130"/>
                </a:cxn>
                <a:cxn ang="0">
                  <a:pos x="165" y="130"/>
                </a:cxn>
                <a:cxn ang="0">
                  <a:pos x="8" y="98"/>
                </a:cxn>
                <a:cxn ang="0">
                  <a:pos x="0" y="92"/>
                </a:cxn>
                <a:cxn ang="0">
                  <a:pos x="9" y="78"/>
                </a:cxn>
                <a:cxn ang="0">
                  <a:pos x="34" y="49"/>
                </a:cxn>
                <a:cxn ang="0">
                  <a:pos x="64" y="25"/>
                </a:cxn>
                <a:cxn ang="0">
                  <a:pos x="86" y="12"/>
                </a:cxn>
              </a:cxnLst>
              <a:rect l="0" t="0" r="r" b="b"/>
              <a:pathLst>
                <a:path w="311" h="133">
                  <a:moveTo>
                    <a:pt x="86" y="12"/>
                  </a:moveTo>
                  <a:lnTo>
                    <a:pt x="99" y="8"/>
                  </a:lnTo>
                  <a:lnTo>
                    <a:pt x="134" y="0"/>
                  </a:lnTo>
                  <a:lnTo>
                    <a:pt x="307" y="20"/>
                  </a:lnTo>
                  <a:lnTo>
                    <a:pt x="309" y="23"/>
                  </a:lnTo>
                  <a:lnTo>
                    <a:pt x="310" y="27"/>
                  </a:lnTo>
                  <a:lnTo>
                    <a:pt x="311" y="30"/>
                  </a:lnTo>
                  <a:lnTo>
                    <a:pt x="311" y="34"/>
                  </a:lnTo>
                  <a:lnTo>
                    <a:pt x="310" y="38"/>
                  </a:lnTo>
                  <a:lnTo>
                    <a:pt x="307" y="43"/>
                  </a:lnTo>
                  <a:lnTo>
                    <a:pt x="304" y="48"/>
                  </a:lnTo>
                  <a:lnTo>
                    <a:pt x="298" y="54"/>
                  </a:lnTo>
                  <a:lnTo>
                    <a:pt x="297" y="57"/>
                  </a:lnTo>
                  <a:lnTo>
                    <a:pt x="295" y="60"/>
                  </a:lnTo>
                  <a:lnTo>
                    <a:pt x="294" y="63"/>
                  </a:lnTo>
                  <a:lnTo>
                    <a:pt x="292" y="66"/>
                  </a:lnTo>
                  <a:lnTo>
                    <a:pt x="290" y="70"/>
                  </a:lnTo>
                  <a:lnTo>
                    <a:pt x="287" y="73"/>
                  </a:lnTo>
                  <a:lnTo>
                    <a:pt x="284" y="77"/>
                  </a:lnTo>
                  <a:lnTo>
                    <a:pt x="282" y="80"/>
                  </a:lnTo>
                  <a:lnTo>
                    <a:pt x="279" y="84"/>
                  </a:lnTo>
                  <a:lnTo>
                    <a:pt x="275" y="87"/>
                  </a:lnTo>
                  <a:lnTo>
                    <a:pt x="272" y="91"/>
                  </a:lnTo>
                  <a:lnTo>
                    <a:pt x="268" y="95"/>
                  </a:lnTo>
                  <a:lnTo>
                    <a:pt x="264" y="98"/>
                  </a:lnTo>
                  <a:lnTo>
                    <a:pt x="260" y="101"/>
                  </a:lnTo>
                  <a:lnTo>
                    <a:pt x="256" y="105"/>
                  </a:lnTo>
                  <a:lnTo>
                    <a:pt x="251" y="108"/>
                  </a:lnTo>
                  <a:lnTo>
                    <a:pt x="247" y="111"/>
                  </a:lnTo>
                  <a:lnTo>
                    <a:pt x="243" y="113"/>
                  </a:lnTo>
                  <a:lnTo>
                    <a:pt x="239" y="116"/>
                  </a:lnTo>
                  <a:lnTo>
                    <a:pt x="234" y="118"/>
                  </a:lnTo>
                  <a:lnTo>
                    <a:pt x="230" y="120"/>
                  </a:lnTo>
                  <a:lnTo>
                    <a:pt x="227" y="122"/>
                  </a:lnTo>
                  <a:lnTo>
                    <a:pt x="223" y="124"/>
                  </a:lnTo>
                  <a:lnTo>
                    <a:pt x="219" y="126"/>
                  </a:lnTo>
                  <a:lnTo>
                    <a:pt x="216" y="127"/>
                  </a:lnTo>
                  <a:lnTo>
                    <a:pt x="213" y="129"/>
                  </a:lnTo>
                  <a:lnTo>
                    <a:pt x="209" y="130"/>
                  </a:lnTo>
                  <a:lnTo>
                    <a:pt x="206" y="130"/>
                  </a:lnTo>
                  <a:lnTo>
                    <a:pt x="203" y="131"/>
                  </a:lnTo>
                  <a:lnTo>
                    <a:pt x="200" y="132"/>
                  </a:lnTo>
                  <a:lnTo>
                    <a:pt x="198" y="132"/>
                  </a:lnTo>
                  <a:lnTo>
                    <a:pt x="195" y="133"/>
                  </a:lnTo>
                  <a:lnTo>
                    <a:pt x="182" y="130"/>
                  </a:lnTo>
                  <a:lnTo>
                    <a:pt x="165" y="130"/>
                  </a:lnTo>
                  <a:lnTo>
                    <a:pt x="8" y="98"/>
                  </a:lnTo>
                  <a:lnTo>
                    <a:pt x="0" y="92"/>
                  </a:lnTo>
                  <a:lnTo>
                    <a:pt x="9" y="78"/>
                  </a:lnTo>
                  <a:lnTo>
                    <a:pt x="34" y="49"/>
                  </a:lnTo>
                  <a:lnTo>
                    <a:pt x="64" y="25"/>
                  </a:lnTo>
                  <a:lnTo>
                    <a:pt x="86" y="12"/>
                  </a:lnTo>
                  <a:close/>
                </a:path>
              </a:pathLst>
            </a:custGeom>
            <a:solidFill>
              <a:srgbClr val="D8D8D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2" name="Freeform 78"/>
            <p:cNvSpPr>
              <a:spLocks/>
            </p:cNvSpPr>
            <p:nvPr/>
          </p:nvSpPr>
          <p:spPr bwMode="auto">
            <a:xfrm>
              <a:off x="3634" y="1788"/>
              <a:ext cx="275" cy="222"/>
            </a:xfrm>
            <a:custGeom>
              <a:avLst/>
              <a:gdLst/>
              <a:ahLst/>
              <a:cxnLst>
                <a:cxn ang="0">
                  <a:pos x="10" y="20"/>
                </a:cxn>
                <a:cxn ang="0">
                  <a:pos x="18" y="13"/>
                </a:cxn>
                <a:cxn ang="0">
                  <a:pos x="42" y="0"/>
                </a:cxn>
                <a:cxn ang="0">
                  <a:pos x="254" y="27"/>
                </a:cxn>
                <a:cxn ang="0">
                  <a:pos x="259" y="32"/>
                </a:cxn>
                <a:cxn ang="0">
                  <a:pos x="263" y="36"/>
                </a:cxn>
                <a:cxn ang="0">
                  <a:pos x="266" y="41"/>
                </a:cxn>
                <a:cxn ang="0">
                  <a:pos x="269" y="45"/>
                </a:cxn>
                <a:cxn ang="0">
                  <a:pos x="270" y="51"/>
                </a:cxn>
                <a:cxn ang="0">
                  <a:pos x="271" y="59"/>
                </a:cxn>
                <a:cxn ang="0">
                  <a:pos x="272" y="68"/>
                </a:cxn>
                <a:cxn ang="0">
                  <a:pos x="272" y="79"/>
                </a:cxn>
                <a:cxn ang="0">
                  <a:pos x="273" y="91"/>
                </a:cxn>
                <a:cxn ang="0">
                  <a:pos x="274" y="105"/>
                </a:cxn>
                <a:cxn ang="0">
                  <a:pos x="275" y="122"/>
                </a:cxn>
                <a:cxn ang="0">
                  <a:pos x="275" y="140"/>
                </a:cxn>
                <a:cxn ang="0">
                  <a:pos x="273" y="158"/>
                </a:cxn>
                <a:cxn ang="0">
                  <a:pos x="271" y="175"/>
                </a:cxn>
                <a:cxn ang="0">
                  <a:pos x="268" y="190"/>
                </a:cxn>
                <a:cxn ang="0">
                  <a:pos x="264" y="202"/>
                </a:cxn>
                <a:cxn ang="0">
                  <a:pos x="263" y="204"/>
                </a:cxn>
                <a:cxn ang="0">
                  <a:pos x="261" y="206"/>
                </a:cxn>
                <a:cxn ang="0">
                  <a:pos x="259" y="208"/>
                </a:cxn>
                <a:cxn ang="0">
                  <a:pos x="256" y="210"/>
                </a:cxn>
                <a:cxn ang="0">
                  <a:pos x="253" y="212"/>
                </a:cxn>
                <a:cxn ang="0">
                  <a:pos x="250" y="214"/>
                </a:cxn>
                <a:cxn ang="0">
                  <a:pos x="247" y="216"/>
                </a:cxn>
                <a:cxn ang="0">
                  <a:pos x="243" y="217"/>
                </a:cxn>
                <a:cxn ang="0">
                  <a:pos x="240" y="219"/>
                </a:cxn>
                <a:cxn ang="0">
                  <a:pos x="236" y="220"/>
                </a:cxn>
                <a:cxn ang="0">
                  <a:pos x="233" y="221"/>
                </a:cxn>
                <a:cxn ang="0">
                  <a:pos x="230" y="222"/>
                </a:cxn>
                <a:cxn ang="0">
                  <a:pos x="228" y="222"/>
                </a:cxn>
                <a:cxn ang="0">
                  <a:pos x="226" y="222"/>
                </a:cxn>
                <a:cxn ang="0">
                  <a:pos x="225" y="222"/>
                </a:cxn>
                <a:cxn ang="0">
                  <a:pos x="224" y="221"/>
                </a:cxn>
                <a:cxn ang="0">
                  <a:pos x="214" y="221"/>
                </a:cxn>
                <a:cxn ang="0">
                  <a:pos x="207" y="222"/>
                </a:cxn>
                <a:cxn ang="0">
                  <a:pos x="24" y="182"/>
                </a:cxn>
                <a:cxn ang="0">
                  <a:pos x="11" y="174"/>
                </a:cxn>
                <a:cxn ang="0">
                  <a:pos x="4" y="149"/>
                </a:cxn>
                <a:cxn ang="0">
                  <a:pos x="0" y="83"/>
                </a:cxn>
                <a:cxn ang="0">
                  <a:pos x="3" y="42"/>
                </a:cxn>
                <a:cxn ang="0">
                  <a:pos x="10" y="20"/>
                </a:cxn>
              </a:cxnLst>
              <a:rect l="0" t="0" r="r" b="b"/>
              <a:pathLst>
                <a:path w="275" h="222">
                  <a:moveTo>
                    <a:pt x="10" y="20"/>
                  </a:moveTo>
                  <a:lnTo>
                    <a:pt x="18" y="13"/>
                  </a:lnTo>
                  <a:lnTo>
                    <a:pt x="42" y="0"/>
                  </a:lnTo>
                  <a:lnTo>
                    <a:pt x="254" y="27"/>
                  </a:lnTo>
                  <a:lnTo>
                    <a:pt x="259" y="32"/>
                  </a:lnTo>
                  <a:lnTo>
                    <a:pt x="263" y="36"/>
                  </a:lnTo>
                  <a:lnTo>
                    <a:pt x="266" y="41"/>
                  </a:lnTo>
                  <a:lnTo>
                    <a:pt x="269" y="45"/>
                  </a:lnTo>
                  <a:lnTo>
                    <a:pt x="270" y="51"/>
                  </a:lnTo>
                  <a:lnTo>
                    <a:pt x="271" y="59"/>
                  </a:lnTo>
                  <a:lnTo>
                    <a:pt x="272" y="68"/>
                  </a:lnTo>
                  <a:lnTo>
                    <a:pt x="272" y="79"/>
                  </a:lnTo>
                  <a:lnTo>
                    <a:pt x="273" y="91"/>
                  </a:lnTo>
                  <a:lnTo>
                    <a:pt x="274" y="105"/>
                  </a:lnTo>
                  <a:lnTo>
                    <a:pt x="275" y="122"/>
                  </a:lnTo>
                  <a:lnTo>
                    <a:pt x="275" y="140"/>
                  </a:lnTo>
                  <a:lnTo>
                    <a:pt x="273" y="158"/>
                  </a:lnTo>
                  <a:lnTo>
                    <a:pt x="271" y="175"/>
                  </a:lnTo>
                  <a:lnTo>
                    <a:pt x="268" y="190"/>
                  </a:lnTo>
                  <a:lnTo>
                    <a:pt x="264" y="202"/>
                  </a:lnTo>
                  <a:lnTo>
                    <a:pt x="263" y="204"/>
                  </a:lnTo>
                  <a:lnTo>
                    <a:pt x="261" y="206"/>
                  </a:lnTo>
                  <a:lnTo>
                    <a:pt x="259" y="208"/>
                  </a:lnTo>
                  <a:lnTo>
                    <a:pt x="256" y="210"/>
                  </a:lnTo>
                  <a:lnTo>
                    <a:pt x="253" y="212"/>
                  </a:lnTo>
                  <a:lnTo>
                    <a:pt x="250" y="214"/>
                  </a:lnTo>
                  <a:lnTo>
                    <a:pt x="247" y="216"/>
                  </a:lnTo>
                  <a:lnTo>
                    <a:pt x="243" y="217"/>
                  </a:lnTo>
                  <a:lnTo>
                    <a:pt x="240" y="219"/>
                  </a:lnTo>
                  <a:lnTo>
                    <a:pt x="236" y="220"/>
                  </a:lnTo>
                  <a:lnTo>
                    <a:pt x="233" y="221"/>
                  </a:lnTo>
                  <a:lnTo>
                    <a:pt x="230" y="222"/>
                  </a:lnTo>
                  <a:lnTo>
                    <a:pt x="228" y="222"/>
                  </a:lnTo>
                  <a:lnTo>
                    <a:pt x="226" y="222"/>
                  </a:lnTo>
                  <a:lnTo>
                    <a:pt x="225" y="222"/>
                  </a:lnTo>
                  <a:lnTo>
                    <a:pt x="224" y="221"/>
                  </a:lnTo>
                  <a:lnTo>
                    <a:pt x="214" y="221"/>
                  </a:lnTo>
                  <a:lnTo>
                    <a:pt x="207" y="222"/>
                  </a:lnTo>
                  <a:lnTo>
                    <a:pt x="24" y="182"/>
                  </a:lnTo>
                  <a:lnTo>
                    <a:pt x="11" y="174"/>
                  </a:lnTo>
                  <a:lnTo>
                    <a:pt x="4" y="149"/>
                  </a:lnTo>
                  <a:lnTo>
                    <a:pt x="0" y="83"/>
                  </a:lnTo>
                  <a:lnTo>
                    <a:pt x="3" y="42"/>
                  </a:lnTo>
                  <a:lnTo>
                    <a:pt x="10" y="20"/>
                  </a:lnTo>
                  <a:close/>
                </a:path>
              </a:pathLst>
            </a:custGeom>
            <a:solidFill>
              <a:srgbClr val="44445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3" name="Freeform 79"/>
            <p:cNvSpPr>
              <a:spLocks/>
            </p:cNvSpPr>
            <p:nvPr/>
          </p:nvSpPr>
          <p:spPr bwMode="auto">
            <a:xfrm>
              <a:off x="3635" y="1808"/>
              <a:ext cx="251" cy="202"/>
            </a:xfrm>
            <a:custGeom>
              <a:avLst/>
              <a:gdLst/>
              <a:ahLst/>
              <a:cxnLst>
                <a:cxn ang="0">
                  <a:pos x="3" y="11"/>
                </a:cxn>
                <a:cxn ang="0">
                  <a:pos x="10" y="0"/>
                </a:cxn>
                <a:cxn ang="0">
                  <a:pos x="24" y="0"/>
                </a:cxn>
                <a:cxn ang="0">
                  <a:pos x="218" y="29"/>
                </a:cxn>
                <a:cxn ang="0">
                  <a:pos x="237" y="37"/>
                </a:cxn>
                <a:cxn ang="0">
                  <a:pos x="244" y="49"/>
                </a:cxn>
                <a:cxn ang="0">
                  <a:pos x="247" y="61"/>
                </a:cxn>
                <a:cxn ang="0">
                  <a:pos x="249" y="74"/>
                </a:cxn>
                <a:cxn ang="0">
                  <a:pos x="250" y="87"/>
                </a:cxn>
                <a:cxn ang="0">
                  <a:pos x="251" y="101"/>
                </a:cxn>
                <a:cxn ang="0">
                  <a:pos x="250" y="115"/>
                </a:cxn>
                <a:cxn ang="0">
                  <a:pos x="250" y="129"/>
                </a:cxn>
                <a:cxn ang="0">
                  <a:pos x="249" y="142"/>
                </a:cxn>
                <a:cxn ang="0">
                  <a:pos x="249" y="156"/>
                </a:cxn>
                <a:cxn ang="0">
                  <a:pos x="248" y="163"/>
                </a:cxn>
                <a:cxn ang="0">
                  <a:pos x="247" y="171"/>
                </a:cxn>
                <a:cxn ang="0">
                  <a:pos x="245" y="178"/>
                </a:cxn>
                <a:cxn ang="0">
                  <a:pos x="242" y="185"/>
                </a:cxn>
                <a:cxn ang="0">
                  <a:pos x="238" y="192"/>
                </a:cxn>
                <a:cxn ang="0">
                  <a:pos x="234" y="196"/>
                </a:cxn>
                <a:cxn ang="0">
                  <a:pos x="229" y="200"/>
                </a:cxn>
                <a:cxn ang="0">
                  <a:pos x="223" y="201"/>
                </a:cxn>
                <a:cxn ang="0">
                  <a:pos x="206" y="202"/>
                </a:cxn>
                <a:cxn ang="0">
                  <a:pos x="29" y="165"/>
                </a:cxn>
                <a:cxn ang="0">
                  <a:pos x="25" y="164"/>
                </a:cxn>
                <a:cxn ang="0">
                  <a:pos x="21" y="164"/>
                </a:cxn>
                <a:cxn ang="0">
                  <a:pos x="17" y="162"/>
                </a:cxn>
                <a:cxn ang="0">
                  <a:pos x="13" y="161"/>
                </a:cxn>
                <a:cxn ang="0">
                  <a:pos x="10" y="158"/>
                </a:cxn>
                <a:cxn ang="0">
                  <a:pos x="7" y="153"/>
                </a:cxn>
                <a:cxn ang="0">
                  <a:pos x="4" y="147"/>
                </a:cxn>
                <a:cxn ang="0">
                  <a:pos x="1" y="139"/>
                </a:cxn>
                <a:cxn ang="0">
                  <a:pos x="0" y="109"/>
                </a:cxn>
                <a:cxn ang="0">
                  <a:pos x="0" y="76"/>
                </a:cxn>
                <a:cxn ang="0">
                  <a:pos x="1" y="42"/>
                </a:cxn>
                <a:cxn ang="0">
                  <a:pos x="3" y="11"/>
                </a:cxn>
              </a:cxnLst>
              <a:rect l="0" t="0" r="r" b="b"/>
              <a:pathLst>
                <a:path w="251" h="202">
                  <a:moveTo>
                    <a:pt x="3" y="11"/>
                  </a:moveTo>
                  <a:lnTo>
                    <a:pt x="10" y="0"/>
                  </a:lnTo>
                  <a:lnTo>
                    <a:pt x="24" y="0"/>
                  </a:lnTo>
                  <a:lnTo>
                    <a:pt x="218" y="29"/>
                  </a:lnTo>
                  <a:lnTo>
                    <a:pt x="237" y="37"/>
                  </a:lnTo>
                  <a:lnTo>
                    <a:pt x="244" y="49"/>
                  </a:lnTo>
                  <a:lnTo>
                    <a:pt x="247" y="61"/>
                  </a:lnTo>
                  <a:lnTo>
                    <a:pt x="249" y="74"/>
                  </a:lnTo>
                  <a:lnTo>
                    <a:pt x="250" y="87"/>
                  </a:lnTo>
                  <a:lnTo>
                    <a:pt x="251" y="101"/>
                  </a:lnTo>
                  <a:lnTo>
                    <a:pt x="250" y="115"/>
                  </a:lnTo>
                  <a:lnTo>
                    <a:pt x="250" y="129"/>
                  </a:lnTo>
                  <a:lnTo>
                    <a:pt x="249" y="142"/>
                  </a:lnTo>
                  <a:lnTo>
                    <a:pt x="249" y="156"/>
                  </a:lnTo>
                  <a:lnTo>
                    <a:pt x="248" y="163"/>
                  </a:lnTo>
                  <a:lnTo>
                    <a:pt x="247" y="171"/>
                  </a:lnTo>
                  <a:lnTo>
                    <a:pt x="245" y="178"/>
                  </a:lnTo>
                  <a:lnTo>
                    <a:pt x="242" y="185"/>
                  </a:lnTo>
                  <a:lnTo>
                    <a:pt x="238" y="192"/>
                  </a:lnTo>
                  <a:lnTo>
                    <a:pt x="234" y="196"/>
                  </a:lnTo>
                  <a:lnTo>
                    <a:pt x="229" y="200"/>
                  </a:lnTo>
                  <a:lnTo>
                    <a:pt x="223" y="201"/>
                  </a:lnTo>
                  <a:lnTo>
                    <a:pt x="206" y="202"/>
                  </a:lnTo>
                  <a:lnTo>
                    <a:pt x="29" y="165"/>
                  </a:lnTo>
                  <a:lnTo>
                    <a:pt x="25" y="164"/>
                  </a:lnTo>
                  <a:lnTo>
                    <a:pt x="21" y="164"/>
                  </a:lnTo>
                  <a:lnTo>
                    <a:pt x="17" y="162"/>
                  </a:lnTo>
                  <a:lnTo>
                    <a:pt x="13" y="161"/>
                  </a:lnTo>
                  <a:lnTo>
                    <a:pt x="10" y="158"/>
                  </a:lnTo>
                  <a:lnTo>
                    <a:pt x="7" y="153"/>
                  </a:lnTo>
                  <a:lnTo>
                    <a:pt x="4" y="147"/>
                  </a:lnTo>
                  <a:lnTo>
                    <a:pt x="1" y="139"/>
                  </a:lnTo>
                  <a:lnTo>
                    <a:pt x="0" y="109"/>
                  </a:lnTo>
                  <a:lnTo>
                    <a:pt x="0" y="76"/>
                  </a:lnTo>
                  <a:lnTo>
                    <a:pt x="1" y="42"/>
                  </a:lnTo>
                  <a:lnTo>
                    <a:pt x="3" y="11"/>
                  </a:lnTo>
                  <a:close/>
                </a:path>
              </a:pathLst>
            </a:custGeom>
            <a:solidFill>
              <a:srgbClr val="89827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4" name="Freeform 80"/>
            <p:cNvSpPr>
              <a:spLocks/>
            </p:cNvSpPr>
            <p:nvPr/>
          </p:nvSpPr>
          <p:spPr bwMode="auto">
            <a:xfrm>
              <a:off x="3635" y="1809"/>
              <a:ext cx="235" cy="188"/>
            </a:xfrm>
            <a:custGeom>
              <a:avLst/>
              <a:gdLst/>
              <a:ahLst/>
              <a:cxnLst>
                <a:cxn ang="0">
                  <a:pos x="5" y="7"/>
                </a:cxn>
                <a:cxn ang="0">
                  <a:pos x="7" y="3"/>
                </a:cxn>
                <a:cxn ang="0">
                  <a:pos x="10" y="0"/>
                </a:cxn>
                <a:cxn ang="0">
                  <a:pos x="15" y="0"/>
                </a:cxn>
                <a:cxn ang="0">
                  <a:pos x="20" y="0"/>
                </a:cxn>
                <a:cxn ang="0">
                  <a:pos x="29" y="1"/>
                </a:cxn>
                <a:cxn ang="0">
                  <a:pos x="46" y="3"/>
                </a:cxn>
                <a:cxn ang="0">
                  <a:pos x="63" y="6"/>
                </a:cxn>
                <a:cxn ang="0">
                  <a:pos x="80" y="8"/>
                </a:cxn>
                <a:cxn ang="0">
                  <a:pos x="97" y="10"/>
                </a:cxn>
                <a:cxn ang="0">
                  <a:pos x="114" y="13"/>
                </a:cxn>
                <a:cxn ang="0">
                  <a:pos x="131" y="15"/>
                </a:cxn>
                <a:cxn ang="0">
                  <a:pos x="148" y="18"/>
                </a:cxn>
                <a:cxn ang="0">
                  <a:pos x="165" y="20"/>
                </a:cxn>
                <a:cxn ang="0">
                  <a:pos x="182" y="23"/>
                </a:cxn>
                <a:cxn ang="0">
                  <a:pos x="199" y="25"/>
                </a:cxn>
                <a:cxn ang="0">
                  <a:pos x="209" y="28"/>
                </a:cxn>
                <a:cxn ang="0">
                  <a:pos x="216" y="31"/>
                </a:cxn>
                <a:cxn ang="0">
                  <a:pos x="222" y="34"/>
                </a:cxn>
                <a:cxn ang="0">
                  <a:pos x="225" y="38"/>
                </a:cxn>
                <a:cxn ang="0">
                  <a:pos x="227" y="43"/>
                </a:cxn>
                <a:cxn ang="0">
                  <a:pos x="232" y="57"/>
                </a:cxn>
                <a:cxn ang="0">
                  <a:pos x="235" y="94"/>
                </a:cxn>
                <a:cxn ang="0">
                  <a:pos x="234" y="132"/>
                </a:cxn>
                <a:cxn ang="0">
                  <a:pos x="232" y="159"/>
                </a:cxn>
                <a:cxn ang="0">
                  <a:pos x="223" y="178"/>
                </a:cxn>
                <a:cxn ang="0">
                  <a:pos x="210" y="187"/>
                </a:cxn>
                <a:cxn ang="0">
                  <a:pos x="203" y="188"/>
                </a:cxn>
                <a:cxn ang="0">
                  <a:pos x="197" y="188"/>
                </a:cxn>
                <a:cxn ang="0">
                  <a:pos x="188" y="187"/>
                </a:cxn>
                <a:cxn ang="0">
                  <a:pos x="172" y="184"/>
                </a:cxn>
                <a:cxn ang="0">
                  <a:pos x="157" y="181"/>
                </a:cxn>
                <a:cxn ang="0">
                  <a:pos x="141" y="178"/>
                </a:cxn>
                <a:cxn ang="0">
                  <a:pos x="126" y="174"/>
                </a:cxn>
                <a:cxn ang="0">
                  <a:pos x="110" y="171"/>
                </a:cxn>
                <a:cxn ang="0">
                  <a:pos x="95" y="168"/>
                </a:cxn>
                <a:cxn ang="0">
                  <a:pos x="79" y="165"/>
                </a:cxn>
                <a:cxn ang="0">
                  <a:pos x="64" y="161"/>
                </a:cxn>
                <a:cxn ang="0">
                  <a:pos x="48" y="158"/>
                </a:cxn>
                <a:cxn ang="0">
                  <a:pos x="33" y="155"/>
                </a:cxn>
                <a:cxn ang="0">
                  <a:pos x="20" y="152"/>
                </a:cxn>
                <a:cxn ang="0">
                  <a:pos x="10" y="147"/>
                </a:cxn>
                <a:cxn ang="0">
                  <a:pos x="2" y="129"/>
                </a:cxn>
                <a:cxn ang="0">
                  <a:pos x="1" y="39"/>
                </a:cxn>
              </a:cxnLst>
              <a:rect l="0" t="0" r="r" b="b"/>
              <a:pathLst>
                <a:path w="235" h="188">
                  <a:moveTo>
                    <a:pt x="3" y="10"/>
                  </a:moveTo>
                  <a:lnTo>
                    <a:pt x="4" y="9"/>
                  </a:lnTo>
                  <a:lnTo>
                    <a:pt x="5" y="7"/>
                  </a:lnTo>
                  <a:lnTo>
                    <a:pt x="6" y="6"/>
                  </a:lnTo>
                  <a:lnTo>
                    <a:pt x="7" y="5"/>
                  </a:lnTo>
                  <a:lnTo>
                    <a:pt x="7" y="3"/>
                  </a:lnTo>
                  <a:lnTo>
                    <a:pt x="8" y="2"/>
                  </a:lnTo>
                  <a:lnTo>
                    <a:pt x="9" y="1"/>
                  </a:lnTo>
                  <a:lnTo>
                    <a:pt x="10" y="0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18" y="0"/>
                  </a:lnTo>
                  <a:lnTo>
                    <a:pt x="20" y="0"/>
                  </a:lnTo>
                  <a:lnTo>
                    <a:pt x="22" y="0"/>
                  </a:lnTo>
                  <a:lnTo>
                    <a:pt x="23" y="0"/>
                  </a:lnTo>
                  <a:lnTo>
                    <a:pt x="29" y="1"/>
                  </a:lnTo>
                  <a:lnTo>
                    <a:pt x="35" y="1"/>
                  </a:lnTo>
                  <a:lnTo>
                    <a:pt x="40" y="2"/>
                  </a:lnTo>
                  <a:lnTo>
                    <a:pt x="46" y="3"/>
                  </a:lnTo>
                  <a:lnTo>
                    <a:pt x="52" y="4"/>
                  </a:lnTo>
                  <a:lnTo>
                    <a:pt x="57" y="5"/>
                  </a:lnTo>
                  <a:lnTo>
                    <a:pt x="63" y="6"/>
                  </a:lnTo>
                  <a:lnTo>
                    <a:pt x="69" y="6"/>
                  </a:lnTo>
                  <a:lnTo>
                    <a:pt x="74" y="7"/>
                  </a:lnTo>
                  <a:lnTo>
                    <a:pt x="80" y="8"/>
                  </a:lnTo>
                  <a:lnTo>
                    <a:pt x="86" y="9"/>
                  </a:lnTo>
                  <a:lnTo>
                    <a:pt x="91" y="10"/>
                  </a:lnTo>
                  <a:lnTo>
                    <a:pt x="97" y="10"/>
                  </a:lnTo>
                  <a:lnTo>
                    <a:pt x="103" y="11"/>
                  </a:lnTo>
                  <a:lnTo>
                    <a:pt x="108" y="12"/>
                  </a:lnTo>
                  <a:lnTo>
                    <a:pt x="114" y="13"/>
                  </a:lnTo>
                  <a:lnTo>
                    <a:pt x="120" y="14"/>
                  </a:lnTo>
                  <a:lnTo>
                    <a:pt x="125" y="14"/>
                  </a:lnTo>
                  <a:lnTo>
                    <a:pt x="131" y="15"/>
                  </a:lnTo>
                  <a:lnTo>
                    <a:pt x="137" y="16"/>
                  </a:lnTo>
                  <a:lnTo>
                    <a:pt x="142" y="17"/>
                  </a:lnTo>
                  <a:lnTo>
                    <a:pt x="148" y="18"/>
                  </a:lnTo>
                  <a:lnTo>
                    <a:pt x="154" y="19"/>
                  </a:lnTo>
                  <a:lnTo>
                    <a:pt x="159" y="19"/>
                  </a:lnTo>
                  <a:lnTo>
                    <a:pt x="165" y="20"/>
                  </a:lnTo>
                  <a:lnTo>
                    <a:pt x="171" y="21"/>
                  </a:lnTo>
                  <a:lnTo>
                    <a:pt x="176" y="22"/>
                  </a:lnTo>
                  <a:lnTo>
                    <a:pt x="182" y="23"/>
                  </a:lnTo>
                  <a:lnTo>
                    <a:pt x="188" y="24"/>
                  </a:lnTo>
                  <a:lnTo>
                    <a:pt x="193" y="24"/>
                  </a:lnTo>
                  <a:lnTo>
                    <a:pt x="199" y="25"/>
                  </a:lnTo>
                  <a:lnTo>
                    <a:pt x="205" y="26"/>
                  </a:lnTo>
                  <a:lnTo>
                    <a:pt x="207" y="27"/>
                  </a:lnTo>
                  <a:lnTo>
                    <a:pt x="209" y="28"/>
                  </a:lnTo>
                  <a:lnTo>
                    <a:pt x="211" y="29"/>
                  </a:lnTo>
                  <a:lnTo>
                    <a:pt x="213" y="30"/>
                  </a:lnTo>
                  <a:lnTo>
                    <a:pt x="216" y="31"/>
                  </a:lnTo>
                  <a:lnTo>
                    <a:pt x="218" y="32"/>
                  </a:lnTo>
                  <a:lnTo>
                    <a:pt x="220" y="33"/>
                  </a:lnTo>
                  <a:lnTo>
                    <a:pt x="222" y="34"/>
                  </a:lnTo>
                  <a:lnTo>
                    <a:pt x="223" y="36"/>
                  </a:lnTo>
                  <a:lnTo>
                    <a:pt x="224" y="37"/>
                  </a:lnTo>
                  <a:lnTo>
                    <a:pt x="225" y="38"/>
                  </a:lnTo>
                  <a:lnTo>
                    <a:pt x="225" y="40"/>
                  </a:lnTo>
                  <a:lnTo>
                    <a:pt x="226" y="41"/>
                  </a:lnTo>
                  <a:lnTo>
                    <a:pt x="227" y="43"/>
                  </a:lnTo>
                  <a:lnTo>
                    <a:pt x="228" y="44"/>
                  </a:lnTo>
                  <a:lnTo>
                    <a:pt x="229" y="46"/>
                  </a:lnTo>
                  <a:lnTo>
                    <a:pt x="232" y="57"/>
                  </a:lnTo>
                  <a:lnTo>
                    <a:pt x="233" y="69"/>
                  </a:lnTo>
                  <a:lnTo>
                    <a:pt x="235" y="81"/>
                  </a:lnTo>
                  <a:lnTo>
                    <a:pt x="235" y="94"/>
                  </a:lnTo>
                  <a:lnTo>
                    <a:pt x="235" y="107"/>
                  </a:lnTo>
                  <a:lnTo>
                    <a:pt x="234" y="120"/>
                  </a:lnTo>
                  <a:lnTo>
                    <a:pt x="234" y="132"/>
                  </a:lnTo>
                  <a:lnTo>
                    <a:pt x="233" y="145"/>
                  </a:lnTo>
                  <a:lnTo>
                    <a:pt x="233" y="152"/>
                  </a:lnTo>
                  <a:lnTo>
                    <a:pt x="232" y="159"/>
                  </a:lnTo>
                  <a:lnTo>
                    <a:pt x="229" y="166"/>
                  </a:lnTo>
                  <a:lnTo>
                    <a:pt x="227" y="172"/>
                  </a:lnTo>
                  <a:lnTo>
                    <a:pt x="223" y="178"/>
                  </a:lnTo>
                  <a:lnTo>
                    <a:pt x="219" y="183"/>
                  </a:lnTo>
                  <a:lnTo>
                    <a:pt x="215" y="186"/>
                  </a:lnTo>
                  <a:lnTo>
                    <a:pt x="210" y="187"/>
                  </a:lnTo>
                  <a:lnTo>
                    <a:pt x="208" y="188"/>
                  </a:lnTo>
                  <a:lnTo>
                    <a:pt x="206" y="188"/>
                  </a:lnTo>
                  <a:lnTo>
                    <a:pt x="203" y="188"/>
                  </a:lnTo>
                  <a:lnTo>
                    <a:pt x="201" y="188"/>
                  </a:lnTo>
                  <a:lnTo>
                    <a:pt x="199" y="188"/>
                  </a:lnTo>
                  <a:lnTo>
                    <a:pt x="197" y="188"/>
                  </a:lnTo>
                  <a:lnTo>
                    <a:pt x="195" y="188"/>
                  </a:lnTo>
                  <a:lnTo>
                    <a:pt x="193" y="188"/>
                  </a:lnTo>
                  <a:lnTo>
                    <a:pt x="188" y="187"/>
                  </a:lnTo>
                  <a:lnTo>
                    <a:pt x="183" y="186"/>
                  </a:lnTo>
                  <a:lnTo>
                    <a:pt x="177" y="185"/>
                  </a:lnTo>
                  <a:lnTo>
                    <a:pt x="172" y="184"/>
                  </a:lnTo>
                  <a:lnTo>
                    <a:pt x="167" y="183"/>
                  </a:lnTo>
                  <a:lnTo>
                    <a:pt x="162" y="182"/>
                  </a:lnTo>
                  <a:lnTo>
                    <a:pt x="157" y="181"/>
                  </a:lnTo>
                  <a:lnTo>
                    <a:pt x="152" y="180"/>
                  </a:lnTo>
                  <a:lnTo>
                    <a:pt x="146" y="179"/>
                  </a:lnTo>
                  <a:lnTo>
                    <a:pt x="141" y="178"/>
                  </a:lnTo>
                  <a:lnTo>
                    <a:pt x="136" y="177"/>
                  </a:lnTo>
                  <a:lnTo>
                    <a:pt x="131" y="175"/>
                  </a:lnTo>
                  <a:lnTo>
                    <a:pt x="126" y="174"/>
                  </a:lnTo>
                  <a:lnTo>
                    <a:pt x="121" y="173"/>
                  </a:lnTo>
                  <a:lnTo>
                    <a:pt x="116" y="172"/>
                  </a:lnTo>
                  <a:lnTo>
                    <a:pt x="110" y="171"/>
                  </a:lnTo>
                  <a:lnTo>
                    <a:pt x="105" y="170"/>
                  </a:lnTo>
                  <a:lnTo>
                    <a:pt x="100" y="169"/>
                  </a:lnTo>
                  <a:lnTo>
                    <a:pt x="95" y="168"/>
                  </a:lnTo>
                  <a:lnTo>
                    <a:pt x="90" y="167"/>
                  </a:lnTo>
                  <a:lnTo>
                    <a:pt x="85" y="166"/>
                  </a:lnTo>
                  <a:lnTo>
                    <a:pt x="79" y="165"/>
                  </a:lnTo>
                  <a:lnTo>
                    <a:pt x="74" y="164"/>
                  </a:lnTo>
                  <a:lnTo>
                    <a:pt x="69" y="162"/>
                  </a:lnTo>
                  <a:lnTo>
                    <a:pt x="64" y="161"/>
                  </a:lnTo>
                  <a:lnTo>
                    <a:pt x="59" y="160"/>
                  </a:lnTo>
                  <a:lnTo>
                    <a:pt x="54" y="159"/>
                  </a:lnTo>
                  <a:lnTo>
                    <a:pt x="48" y="158"/>
                  </a:lnTo>
                  <a:lnTo>
                    <a:pt x="43" y="157"/>
                  </a:lnTo>
                  <a:lnTo>
                    <a:pt x="38" y="156"/>
                  </a:lnTo>
                  <a:lnTo>
                    <a:pt x="33" y="155"/>
                  </a:lnTo>
                  <a:lnTo>
                    <a:pt x="28" y="154"/>
                  </a:lnTo>
                  <a:lnTo>
                    <a:pt x="24" y="153"/>
                  </a:lnTo>
                  <a:lnTo>
                    <a:pt x="20" y="152"/>
                  </a:lnTo>
                  <a:lnTo>
                    <a:pt x="17" y="151"/>
                  </a:lnTo>
                  <a:lnTo>
                    <a:pt x="13" y="149"/>
                  </a:lnTo>
                  <a:lnTo>
                    <a:pt x="10" y="147"/>
                  </a:lnTo>
                  <a:lnTo>
                    <a:pt x="7" y="143"/>
                  </a:lnTo>
                  <a:lnTo>
                    <a:pt x="4" y="137"/>
                  </a:lnTo>
                  <a:lnTo>
                    <a:pt x="2" y="129"/>
                  </a:lnTo>
                  <a:lnTo>
                    <a:pt x="1" y="102"/>
                  </a:lnTo>
                  <a:lnTo>
                    <a:pt x="0" y="70"/>
                  </a:lnTo>
                  <a:lnTo>
                    <a:pt x="1" y="39"/>
                  </a:lnTo>
                  <a:lnTo>
                    <a:pt x="3" y="10"/>
                  </a:lnTo>
                  <a:close/>
                </a:path>
              </a:pathLst>
            </a:custGeom>
            <a:solidFill>
              <a:srgbClr val="8E878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5" name="Freeform 81"/>
            <p:cNvSpPr>
              <a:spLocks/>
            </p:cNvSpPr>
            <p:nvPr/>
          </p:nvSpPr>
          <p:spPr bwMode="auto">
            <a:xfrm>
              <a:off x="3636" y="1809"/>
              <a:ext cx="218" cy="175"/>
            </a:xfrm>
            <a:custGeom>
              <a:avLst/>
              <a:gdLst/>
              <a:ahLst/>
              <a:cxnLst>
                <a:cxn ang="0">
                  <a:pos x="4" y="7"/>
                </a:cxn>
                <a:cxn ang="0">
                  <a:pos x="7" y="3"/>
                </a:cxn>
                <a:cxn ang="0">
                  <a:pos x="9" y="0"/>
                </a:cxn>
                <a:cxn ang="0">
                  <a:pos x="14" y="0"/>
                </a:cxn>
                <a:cxn ang="0">
                  <a:pos x="18" y="0"/>
                </a:cxn>
                <a:cxn ang="0">
                  <a:pos x="27" y="1"/>
                </a:cxn>
                <a:cxn ang="0">
                  <a:pos x="42" y="3"/>
                </a:cxn>
                <a:cxn ang="0">
                  <a:pos x="58" y="5"/>
                </a:cxn>
                <a:cxn ang="0">
                  <a:pos x="74" y="8"/>
                </a:cxn>
                <a:cxn ang="0">
                  <a:pos x="90" y="10"/>
                </a:cxn>
                <a:cxn ang="0">
                  <a:pos x="106" y="12"/>
                </a:cxn>
                <a:cxn ang="0">
                  <a:pos x="122" y="15"/>
                </a:cxn>
                <a:cxn ang="0">
                  <a:pos x="138" y="17"/>
                </a:cxn>
                <a:cxn ang="0">
                  <a:pos x="154" y="19"/>
                </a:cxn>
                <a:cxn ang="0">
                  <a:pos x="169" y="21"/>
                </a:cxn>
                <a:cxn ang="0">
                  <a:pos x="185" y="24"/>
                </a:cxn>
                <a:cxn ang="0">
                  <a:pos x="194" y="26"/>
                </a:cxn>
                <a:cxn ang="0">
                  <a:pos x="200" y="29"/>
                </a:cxn>
                <a:cxn ang="0">
                  <a:pos x="206" y="32"/>
                </a:cxn>
                <a:cxn ang="0">
                  <a:pos x="209" y="36"/>
                </a:cxn>
                <a:cxn ang="0">
                  <a:pos x="211" y="40"/>
                </a:cxn>
                <a:cxn ang="0">
                  <a:pos x="215" y="54"/>
                </a:cxn>
                <a:cxn ang="0">
                  <a:pos x="218" y="88"/>
                </a:cxn>
                <a:cxn ang="0">
                  <a:pos x="217" y="123"/>
                </a:cxn>
                <a:cxn ang="0">
                  <a:pos x="215" y="148"/>
                </a:cxn>
                <a:cxn ang="0">
                  <a:pos x="208" y="166"/>
                </a:cxn>
                <a:cxn ang="0">
                  <a:pos x="195" y="175"/>
                </a:cxn>
                <a:cxn ang="0">
                  <a:pos x="189" y="175"/>
                </a:cxn>
                <a:cxn ang="0">
                  <a:pos x="183" y="175"/>
                </a:cxn>
                <a:cxn ang="0">
                  <a:pos x="175" y="174"/>
                </a:cxn>
                <a:cxn ang="0">
                  <a:pos x="160" y="171"/>
                </a:cxn>
                <a:cxn ang="0">
                  <a:pos x="146" y="168"/>
                </a:cxn>
                <a:cxn ang="0">
                  <a:pos x="131" y="165"/>
                </a:cxn>
                <a:cxn ang="0">
                  <a:pos x="117" y="162"/>
                </a:cxn>
                <a:cxn ang="0">
                  <a:pos x="102" y="159"/>
                </a:cxn>
                <a:cxn ang="0">
                  <a:pos x="88" y="156"/>
                </a:cxn>
                <a:cxn ang="0">
                  <a:pos x="74" y="153"/>
                </a:cxn>
                <a:cxn ang="0">
                  <a:pos x="59" y="150"/>
                </a:cxn>
                <a:cxn ang="0">
                  <a:pos x="45" y="147"/>
                </a:cxn>
                <a:cxn ang="0">
                  <a:pos x="30" y="144"/>
                </a:cxn>
                <a:cxn ang="0">
                  <a:pos x="19" y="142"/>
                </a:cxn>
                <a:cxn ang="0">
                  <a:pos x="9" y="137"/>
                </a:cxn>
                <a:cxn ang="0">
                  <a:pos x="2" y="120"/>
                </a:cxn>
                <a:cxn ang="0">
                  <a:pos x="1" y="36"/>
                </a:cxn>
              </a:cxnLst>
              <a:rect l="0" t="0" r="r" b="b"/>
              <a:pathLst>
                <a:path w="218" h="175">
                  <a:moveTo>
                    <a:pt x="3" y="9"/>
                  </a:moveTo>
                  <a:lnTo>
                    <a:pt x="3" y="8"/>
                  </a:lnTo>
                  <a:lnTo>
                    <a:pt x="4" y="7"/>
                  </a:lnTo>
                  <a:lnTo>
                    <a:pt x="5" y="6"/>
                  </a:lnTo>
                  <a:lnTo>
                    <a:pt x="6" y="5"/>
                  </a:lnTo>
                  <a:lnTo>
                    <a:pt x="7" y="3"/>
                  </a:lnTo>
                  <a:lnTo>
                    <a:pt x="7" y="2"/>
                  </a:lnTo>
                  <a:lnTo>
                    <a:pt x="8" y="1"/>
                  </a:lnTo>
                  <a:lnTo>
                    <a:pt x="9" y="0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18" y="0"/>
                  </a:lnTo>
                  <a:lnTo>
                    <a:pt x="20" y="0"/>
                  </a:lnTo>
                  <a:lnTo>
                    <a:pt x="21" y="0"/>
                  </a:lnTo>
                  <a:lnTo>
                    <a:pt x="27" y="1"/>
                  </a:lnTo>
                  <a:lnTo>
                    <a:pt x="32" y="2"/>
                  </a:lnTo>
                  <a:lnTo>
                    <a:pt x="37" y="2"/>
                  </a:lnTo>
                  <a:lnTo>
                    <a:pt x="42" y="3"/>
                  </a:lnTo>
                  <a:lnTo>
                    <a:pt x="48" y="4"/>
                  </a:lnTo>
                  <a:lnTo>
                    <a:pt x="53" y="5"/>
                  </a:lnTo>
                  <a:lnTo>
                    <a:pt x="58" y="5"/>
                  </a:lnTo>
                  <a:lnTo>
                    <a:pt x="64" y="6"/>
                  </a:lnTo>
                  <a:lnTo>
                    <a:pt x="69" y="7"/>
                  </a:lnTo>
                  <a:lnTo>
                    <a:pt x="74" y="8"/>
                  </a:lnTo>
                  <a:lnTo>
                    <a:pt x="79" y="8"/>
                  </a:lnTo>
                  <a:lnTo>
                    <a:pt x="85" y="9"/>
                  </a:lnTo>
                  <a:lnTo>
                    <a:pt x="90" y="10"/>
                  </a:lnTo>
                  <a:lnTo>
                    <a:pt x="95" y="11"/>
                  </a:lnTo>
                  <a:lnTo>
                    <a:pt x="101" y="12"/>
                  </a:lnTo>
                  <a:lnTo>
                    <a:pt x="106" y="12"/>
                  </a:lnTo>
                  <a:lnTo>
                    <a:pt x="111" y="13"/>
                  </a:lnTo>
                  <a:lnTo>
                    <a:pt x="116" y="14"/>
                  </a:lnTo>
                  <a:lnTo>
                    <a:pt x="122" y="15"/>
                  </a:lnTo>
                  <a:lnTo>
                    <a:pt x="127" y="15"/>
                  </a:lnTo>
                  <a:lnTo>
                    <a:pt x="132" y="16"/>
                  </a:lnTo>
                  <a:lnTo>
                    <a:pt x="138" y="17"/>
                  </a:lnTo>
                  <a:lnTo>
                    <a:pt x="143" y="18"/>
                  </a:lnTo>
                  <a:lnTo>
                    <a:pt x="148" y="18"/>
                  </a:lnTo>
                  <a:lnTo>
                    <a:pt x="154" y="19"/>
                  </a:lnTo>
                  <a:lnTo>
                    <a:pt x="159" y="20"/>
                  </a:lnTo>
                  <a:lnTo>
                    <a:pt x="164" y="21"/>
                  </a:lnTo>
                  <a:lnTo>
                    <a:pt x="169" y="21"/>
                  </a:lnTo>
                  <a:lnTo>
                    <a:pt x="175" y="22"/>
                  </a:lnTo>
                  <a:lnTo>
                    <a:pt x="180" y="23"/>
                  </a:lnTo>
                  <a:lnTo>
                    <a:pt x="185" y="24"/>
                  </a:lnTo>
                  <a:lnTo>
                    <a:pt x="191" y="24"/>
                  </a:lnTo>
                  <a:lnTo>
                    <a:pt x="192" y="26"/>
                  </a:lnTo>
                  <a:lnTo>
                    <a:pt x="194" y="26"/>
                  </a:lnTo>
                  <a:lnTo>
                    <a:pt x="196" y="27"/>
                  </a:lnTo>
                  <a:lnTo>
                    <a:pt x="198" y="28"/>
                  </a:lnTo>
                  <a:lnTo>
                    <a:pt x="200" y="29"/>
                  </a:lnTo>
                  <a:lnTo>
                    <a:pt x="202" y="30"/>
                  </a:lnTo>
                  <a:lnTo>
                    <a:pt x="204" y="31"/>
                  </a:lnTo>
                  <a:lnTo>
                    <a:pt x="206" y="32"/>
                  </a:lnTo>
                  <a:lnTo>
                    <a:pt x="207" y="33"/>
                  </a:lnTo>
                  <a:lnTo>
                    <a:pt x="208" y="35"/>
                  </a:lnTo>
                  <a:lnTo>
                    <a:pt x="209" y="36"/>
                  </a:lnTo>
                  <a:lnTo>
                    <a:pt x="210" y="37"/>
                  </a:lnTo>
                  <a:lnTo>
                    <a:pt x="210" y="39"/>
                  </a:lnTo>
                  <a:lnTo>
                    <a:pt x="211" y="40"/>
                  </a:lnTo>
                  <a:lnTo>
                    <a:pt x="212" y="42"/>
                  </a:lnTo>
                  <a:lnTo>
                    <a:pt x="213" y="43"/>
                  </a:lnTo>
                  <a:lnTo>
                    <a:pt x="215" y="54"/>
                  </a:lnTo>
                  <a:lnTo>
                    <a:pt x="217" y="65"/>
                  </a:lnTo>
                  <a:lnTo>
                    <a:pt x="218" y="76"/>
                  </a:lnTo>
                  <a:lnTo>
                    <a:pt x="218" y="88"/>
                  </a:lnTo>
                  <a:lnTo>
                    <a:pt x="218" y="99"/>
                  </a:lnTo>
                  <a:lnTo>
                    <a:pt x="218" y="111"/>
                  </a:lnTo>
                  <a:lnTo>
                    <a:pt x="217" y="123"/>
                  </a:lnTo>
                  <a:lnTo>
                    <a:pt x="217" y="135"/>
                  </a:lnTo>
                  <a:lnTo>
                    <a:pt x="216" y="141"/>
                  </a:lnTo>
                  <a:lnTo>
                    <a:pt x="215" y="148"/>
                  </a:lnTo>
                  <a:lnTo>
                    <a:pt x="213" y="154"/>
                  </a:lnTo>
                  <a:lnTo>
                    <a:pt x="211" y="161"/>
                  </a:lnTo>
                  <a:lnTo>
                    <a:pt x="208" y="166"/>
                  </a:lnTo>
                  <a:lnTo>
                    <a:pt x="204" y="170"/>
                  </a:lnTo>
                  <a:lnTo>
                    <a:pt x="200" y="173"/>
                  </a:lnTo>
                  <a:lnTo>
                    <a:pt x="195" y="175"/>
                  </a:lnTo>
                  <a:lnTo>
                    <a:pt x="193" y="175"/>
                  </a:lnTo>
                  <a:lnTo>
                    <a:pt x="191" y="175"/>
                  </a:lnTo>
                  <a:lnTo>
                    <a:pt x="189" y="175"/>
                  </a:lnTo>
                  <a:lnTo>
                    <a:pt x="187" y="175"/>
                  </a:lnTo>
                  <a:lnTo>
                    <a:pt x="185" y="175"/>
                  </a:lnTo>
                  <a:lnTo>
                    <a:pt x="183" y="175"/>
                  </a:lnTo>
                  <a:lnTo>
                    <a:pt x="181" y="175"/>
                  </a:lnTo>
                  <a:lnTo>
                    <a:pt x="179" y="175"/>
                  </a:lnTo>
                  <a:lnTo>
                    <a:pt x="175" y="174"/>
                  </a:lnTo>
                  <a:lnTo>
                    <a:pt x="170" y="174"/>
                  </a:lnTo>
                  <a:lnTo>
                    <a:pt x="165" y="172"/>
                  </a:lnTo>
                  <a:lnTo>
                    <a:pt x="160" y="171"/>
                  </a:lnTo>
                  <a:lnTo>
                    <a:pt x="155" y="170"/>
                  </a:lnTo>
                  <a:lnTo>
                    <a:pt x="151" y="170"/>
                  </a:lnTo>
                  <a:lnTo>
                    <a:pt x="146" y="168"/>
                  </a:lnTo>
                  <a:lnTo>
                    <a:pt x="141" y="167"/>
                  </a:lnTo>
                  <a:lnTo>
                    <a:pt x="136" y="167"/>
                  </a:lnTo>
                  <a:lnTo>
                    <a:pt x="131" y="165"/>
                  </a:lnTo>
                  <a:lnTo>
                    <a:pt x="126" y="164"/>
                  </a:lnTo>
                  <a:lnTo>
                    <a:pt x="122" y="163"/>
                  </a:lnTo>
                  <a:lnTo>
                    <a:pt x="117" y="162"/>
                  </a:lnTo>
                  <a:lnTo>
                    <a:pt x="112" y="161"/>
                  </a:lnTo>
                  <a:lnTo>
                    <a:pt x="107" y="160"/>
                  </a:lnTo>
                  <a:lnTo>
                    <a:pt x="102" y="159"/>
                  </a:lnTo>
                  <a:lnTo>
                    <a:pt x="98" y="158"/>
                  </a:lnTo>
                  <a:lnTo>
                    <a:pt x="93" y="157"/>
                  </a:lnTo>
                  <a:lnTo>
                    <a:pt x="88" y="156"/>
                  </a:lnTo>
                  <a:lnTo>
                    <a:pt x="83" y="155"/>
                  </a:lnTo>
                  <a:lnTo>
                    <a:pt x="78" y="154"/>
                  </a:lnTo>
                  <a:lnTo>
                    <a:pt x="74" y="153"/>
                  </a:lnTo>
                  <a:lnTo>
                    <a:pt x="69" y="152"/>
                  </a:lnTo>
                  <a:lnTo>
                    <a:pt x="64" y="151"/>
                  </a:lnTo>
                  <a:lnTo>
                    <a:pt x="59" y="150"/>
                  </a:lnTo>
                  <a:lnTo>
                    <a:pt x="54" y="149"/>
                  </a:lnTo>
                  <a:lnTo>
                    <a:pt x="50" y="148"/>
                  </a:lnTo>
                  <a:lnTo>
                    <a:pt x="45" y="147"/>
                  </a:lnTo>
                  <a:lnTo>
                    <a:pt x="40" y="146"/>
                  </a:lnTo>
                  <a:lnTo>
                    <a:pt x="35" y="145"/>
                  </a:lnTo>
                  <a:lnTo>
                    <a:pt x="30" y="144"/>
                  </a:lnTo>
                  <a:lnTo>
                    <a:pt x="26" y="143"/>
                  </a:lnTo>
                  <a:lnTo>
                    <a:pt x="22" y="143"/>
                  </a:lnTo>
                  <a:lnTo>
                    <a:pt x="19" y="142"/>
                  </a:lnTo>
                  <a:lnTo>
                    <a:pt x="15" y="141"/>
                  </a:lnTo>
                  <a:lnTo>
                    <a:pt x="12" y="139"/>
                  </a:lnTo>
                  <a:lnTo>
                    <a:pt x="9" y="137"/>
                  </a:lnTo>
                  <a:lnTo>
                    <a:pt x="6" y="133"/>
                  </a:lnTo>
                  <a:lnTo>
                    <a:pt x="4" y="128"/>
                  </a:lnTo>
                  <a:lnTo>
                    <a:pt x="2" y="120"/>
                  </a:lnTo>
                  <a:lnTo>
                    <a:pt x="0" y="95"/>
                  </a:lnTo>
                  <a:lnTo>
                    <a:pt x="0" y="66"/>
                  </a:lnTo>
                  <a:lnTo>
                    <a:pt x="1" y="36"/>
                  </a:lnTo>
                  <a:lnTo>
                    <a:pt x="3" y="9"/>
                  </a:lnTo>
                  <a:close/>
                </a:path>
              </a:pathLst>
            </a:custGeom>
            <a:solidFill>
              <a:srgbClr val="938C8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6" name="Freeform 82"/>
            <p:cNvSpPr>
              <a:spLocks/>
            </p:cNvSpPr>
            <p:nvPr/>
          </p:nvSpPr>
          <p:spPr bwMode="auto">
            <a:xfrm>
              <a:off x="3637" y="1809"/>
              <a:ext cx="202" cy="163"/>
            </a:xfrm>
            <a:custGeom>
              <a:avLst/>
              <a:gdLst/>
              <a:ahLst/>
              <a:cxnLst>
                <a:cxn ang="0">
                  <a:pos x="3" y="7"/>
                </a:cxn>
                <a:cxn ang="0">
                  <a:pos x="6" y="4"/>
                </a:cxn>
                <a:cxn ang="0">
                  <a:pos x="8" y="0"/>
                </a:cxn>
                <a:cxn ang="0">
                  <a:pos x="12" y="0"/>
                </a:cxn>
                <a:cxn ang="0">
                  <a:pos x="17" y="0"/>
                </a:cxn>
                <a:cxn ang="0">
                  <a:pos x="24" y="1"/>
                </a:cxn>
                <a:cxn ang="0">
                  <a:pos x="39" y="3"/>
                </a:cxn>
                <a:cxn ang="0">
                  <a:pos x="54" y="5"/>
                </a:cxn>
                <a:cxn ang="0">
                  <a:pos x="68" y="7"/>
                </a:cxn>
                <a:cxn ang="0">
                  <a:pos x="83" y="10"/>
                </a:cxn>
                <a:cxn ang="0">
                  <a:pos x="98" y="12"/>
                </a:cxn>
                <a:cxn ang="0">
                  <a:pos x="112" y="14"/>
                </a:cxn>
                <a:cxn ang="0">
                  <a:pos x="127" y="16"/>
                </a:cxn>
                <a:cxn ang="0">
                  <a:pos x="142" y="18"/>
                </a:cxn>
                <a:cxn ang="0">
                  <a:pos x="156" y="20"/>
                </a:cxn>
                <a:cxn ang="0">
                  <a:pos x="171" y="22"/>
                </a:cxn>
                <a:cxn ang="0">
                  <a:pos x="180" y="25"/>
                </a:cxn>
                <a:cxn ang="0">
                  <a:pos x="185" y="27"/>
                </a:cxn>
                <a:cxn ang="0">
                  <a:pos x="190" y="30"/>
                </a:cxn>
                <a:cxn ang="0">
                  <a:pos x="193" y="34"/>
                </a:cxn>
                <a:cxn ang="0">
                  <a:pos x="195" y="38"/>
                </a:cxn>
                <a:cxn ang="0">
                  <a:pos x="199" y="50"/>
                </a:cxn>
                <a:cxn ang="0">
                  <a:pos x="202" y="82"/>
                </a:cxn>
                <a:cxn ang="0">
                  <a:pos x="201" y="114"/>
                </a:cxn>
                <a:cxn ang="0">
                  <a:pos x="199" y="137"/>
                </a:cxn>
                <a:cxn ang="0">
                  <a:pos x="192" y="154"/>
                </a:cxn>
                <a:cxn ang="0">
                  <a:pos x="180" y="162"/>
                </a:cxn>
                <a:cxn ang="0">
                  <a:pos x="174" y="162"/>
                </a:cxn>
                <a:cxn ang="0">
                  <a:pos x="169" y="162"/>
                </a:cxn>
                <a:cxn ang="0">
                  <a:pos x="161" y="162"/>
                </a:cxn>
                <a:cxn ang="0">
                  <a:pos x="148" y="159"/>
                </a:cxn>
                <a:cxn ang="0">
                  <a:pos x="135" y="156"/>
                </a:cxn>
                <a:cxn ang="0">
                  <a:pos x="121" y="153"/>
                </a:cxn>
                <a:cxn ang="0">
                  <a:pos x="108" y="151"/>
                </a:cxn>
                <a:cxn ang="0">
                  <a:pos x="95" y="148"/>
                </a:cxn>
                <a:cxn ang="0">
                  <a:pos x="81" y="145"/>
                </a:cxn>
                <a:cxn ang="0">
                  <a:pos x="68" y="142"/>
                </a:cxn>
                <a:cxn ang="0">
                  <a:pos x="54" y="140"/>
                </a:cxn>
                <a:cxn ang="0">
                  <a:pos x="41" y="137"/>
                </a:cxn>
                <a:cxn ang="0">
                  <a:pos x="28" y="134"/>
                </a:cxn>
                <a:cxn ang="0">
                  <a:pos x="17" y="132"/>
                </a:cxn>
                <a:cxn ang="0">
                  <a:pos x="8" y="127"/>
                </a:cxn>
                <a:cxn ang="0">
                  <a:pos x="1" y="112"/>
                </a:cxn>
                <a:cxn ang="0">
                  <a:pos x="0" y="34"/>
                </a:cxn>
              </a:cxnLst>
              <a:rect l="0" t="0" r="r" b="b"/>
              <a:pathLst>
                <a:path w="202" h="163">
                  <a:moveTo>
                    <a:pt x="2" y="9"/>
                  </a:moveTo>
                  <a:lnTo>
                    <a:pt x="3" y="8"/>
                  </a:lnTo>
                  <a:lnTo>
                    <a:pt x="3" y="7"/>
                  </a:lnTo>
                  <a:lnTo>
                    <a:pt x="4" y="6"/>
                  </a:lnTo>
                  <a:lnTo>
                    <a:pt x="5" y="5"/>
                  </a:lnTo>
                  <a:lnTo>
                    <a:pt x="6" y="4"/>
                  </a:lnTo>
                  <a:lnTo>
                    <a:pt x="6" y="3"/>
                  </a:lnTo>
                  <a:lnTo>
                    <a:pt x="7" y="1"/>
                  </a:lnTo>
                  <a:lnTo>
                    <a:pt x="8" y="0"/>
                  </a:lnTo>
                  <a:lnTo>
                    <a:pt x="9" y="0"/>
                  </a:lnTo>
                  <a:lnTo>
                    <a:pt x="11" y="0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18" y="0"/>
                  </a:lnTo>
                  <a:lnTo>
                    <a:pt x="19" y="0"/>
                  </a:lnTo>
                  <a:lnTo>
                    <a:pt x="24" y="1"/>
                  </a:lnTo>
                  <a:lnTo>
                    <a:pt x="29" y="2"/>
                  </a:lnTo>
                  <a:lnTo>
                    <a:pt x="34" y="2"/>
                  </a:lnTo>
                  <a:lnTo>
                    <a:pt x="39" y="3"/>
                  </a:lnTo>
                  <a:lnTo>
                    <a:pt x="44" y="4"/>
                  </a:lnTo>
                  <a:lnTo>
                    <a:pt x="49" y="5"/>
                  </a:lnTo>
                  <a:lnTo>
                    <a:pt x="54" y="5"/>
                  </a:lnTo>
                  <a:lnTo>
                    <a:pt x="59" y="6"/>
                  </a:lnTo>
                  <a:lnTo>
                    <a:pt x="64" y="7"/>
                  </a:lnTo>
                  <a:lnTo>
                    <a:pt x="68" y="7"/>
                  </a:lnTo>
                  <a:lnTo>
                    <a:pt x="73" y="8"/>
                  </a:lnTo>
                  <a:lnTo>
                    <a:pt x="78" y="9"/>
                  </a:lnTo>
                  <a:lnTo>
                    <a:pt x="83" y="10"/>
                  </a:lnTo>
                  <a:lnTo>
                    <a:pt x="88" y="10"/>
                  </a:lnTo>
                  <a:lnTo>
                    <a:pt x="93" y="11"/>
                  </a:lnTo>
                  <a:lnTo>
                    <a:pt x="98" y="12"/>
                  </a:lnTo>
                  <a:lnTo>
                    <a:pt x="102" y="12"/>
                  </a:lnTo>
                  <a:lnTo>
                    <a:pt x="107" y="13"/>
                  </a:lnTo>
                  <a:lnTo>
                    <a:pt x="112" y="14"/>
                  </a:lnTo>
                  <a:lnTo>
                    <a:pt x="117" y="14"/>
                  </a:lnTo>
                  <a:lnTo>
                    <a:pt x="122" y="15"/>
                  </a:lnTo>
                  <a:lnTo>
                    <a:pt x="127" y="16"/>
                  </a:lnTo>
                  <a:lnTo>
                    <a:pt x="132" y="17"/>
                  </a:lnTo>
                  <a:lnTo>
                    <a:pt x="137" y="17"/>
                  </a:lnTo>
                  <a:lnTo>
                    <a:pt x="142" y="18"/>
                  </a:lnTo>
                  <a:lnTo>
                    <a:pt x="147" y="19"/>
                  </a:lnTo>
                  <a:lnTo>
                    <a:pt x="151" y="20"/>
                  </a:lnTo>
                  <a:lnTo>
                    <a:pt x="156" y="20"/>
                  </a:lnTo>
                  <a:lnTo>
                    <a:pt x="161" y="21"/>
                  </a:lnTo>
                  <a:lnTo>
                    <a:pt x="166" y="22"/>
                  </a:lnTo>
                  <a:lnTo>
                    <a:pt x="171" y="22"/>
                  </a:lnTo>
                  <a:lnTo>
                    <a:pt x="176" y="23"/>
                  </a:lnTo>
                  <a:lnTo>
                    <a:pt x="178" y="24"/>
                  </a:lnTo>
                  <a:lnTo>
                    <a:pt x="180" y="25"/>
                  </a:lnTo>
                  <a:lnTo>
                    <a:pt x="181" y="26"/>
                  </a:lnTo>
                  <a:lnTo>
                    <a:pt x="183" y="27"/>
                  </a:lnTo>
                  <a:lnTo>
                    <a:pt x="185" y="27"/>
                  </a:lnTo>
                  <a:lnTo>
                    <a:pt x="187" y="28"/>
                  </a:lnTo>
                  <a:lnTo>
                    <a:pt x="189" y="29"/>
                  </a:lnTo>
                  <a:lnTo>
                    <a:pt x="190" y="30"/>
                  </a:lnTo>
                  <a:lnTo>
                    <a:pt x="191" y="31"/>
                  </a:lnTo>
                  <a:lnTo>
                    <a:pt x="192" y="33"/>
                  </a:lnTo>
                  <a:lnTo>
                    <a:pt x="193" y="34"/>
                  </a:lnTo>
                  <a:lnTo>
                    <a:pt x="194" y="35"/>
                  </a:lnTo>
                  <a:lnTo>
                    <a:pt x="194" y="37"/>
                  </a:lnTo>
                  <a:lnTo>
                    <a:pt x="195" y="38"/>
                  </a:lnTo>
                  <a:lnTo>
                    <a:pt x="196" y="39"/>
                  </a:lnTo>
                  <a:lnTo>
                    <a:pt x="197" y="41"/>
                  </a:lnTo>
                  <a:lnTo>
                    <a:pt x="199" y="50"/>
                  </a:lnTo>
                  <a:lnTo>
                    <a:pt x="201" y="61"/>
                  </a:lnTo>
                  <a:lnTo>
                    <a:pt x="202" y="71"/>
                  </a:lnTo>
                  <a:lnTo>
                    <a:pt x="202" y="82"/>
                  </a:lnTo>
                  <a:lnTo>
                    <a:pt x="202" y="92"/>
                  </a:lnTo>
                  <a:lnTo>
                    <a:pt x="202" y="103"/>
                  </a:lnTo>
                  <a:lnTo>
                    <a:pt x="201" y="114"/>
                  </a:lnTo>
                  <a:lnTo>
                    <a:pt x="201" y="125"/>
                  </a:lnTo>
                  <a:lnTo>
                    <a:pt x="200" y="131"/>
                  </a:lnTo>
                  <a:lnTo>
                    <a:pt x="199" y="137"/>
                  </a:lnTo>
                  <a:lnTo>
                    <a:pt x="197" y="143"/>
                  </a:lnTo>
                  <a:lnTo>
                    <a:pt x="195" y="149"/>
                  </a:lnTo>
                  <a:lnTo>
                    <a:pt x="192" y="154"/>
                  </a:lnTo>
                  <a:lnTo>
                    <a:pt x="188" y="158"/>
                  </a:lnTo>
                  <a:lnTo>
                    <a:pt x="184" y="161"/>
                  </a:lnTo>
                  <a:lnTo>
                    <a:pt x="180" y="162"/>
                  </a:lnTo>
                  <a:lnTo>
                    <a:pt x="178" y="162"/>
                  </a:lnTo>
                  <a:lnTo>
                    <a:pt x="176" y="162"/>
                  </a:lnTo>
                  <a:lnTo>
                    <a:pt x="174" y="162"/>
                  </a:lnTo>
                  <a:lnTo>
                    <a:pt x="173" y="162"/>
                  </a:lnTo>
                  <a:lnTo>
                    <a:pt x="171" y="162"/>
                  </a:lnTo>
                  <a:lnTo>
                    <a:pt x="169" y="162"/>
                  </a:lnTo>
                  <a:lnTo>
                    <a:pt x="167" y="162"/>
                  </a:lnTo>
                  <a:lnTo>
                    <a:pt x="166" y="163"/>
                  </a:lnTo>
                  <a:lnTo>
                    <a:pt x="161" y="162"/>
                  </a:lnTo>
                  <a:lnTo>
                    <a:pt x="157" y="161"/>
                  </a:lnTo>
                  <a:lnTo>
                    <a:pt x="152" y="160"/>
                  </a:lnTo>
                  <a:lnTo>
                    <a:pt x="148" y="159"/>
                  </a:lnTo>
                  <a:lnTo>
                    <a:pt x="143" y="158"/>
                  </a:lnTo>
                  <a:lnTo>
                    <a:pt x="139" y="157"/>
                  </a:lnTo>
                  <a:lnTo>
                    <a:pt x="135" y="156"/>
                  </a:lnTo>
                  <a:lnTo>
                    <a:pt x="130" y="155"/>
                  </a:lnTo>
                  <a:lnTo>
                    <a:pt x="126" y="154"/>
                  </a:lnTo>
                  <a:lnTo>
                    <a:pt x="121" y="153"/>
                  </a:lnTo>
                  <a:lnTo>
                    <a:pt x="117" y="153"/>
                  </a:lnTo>
                  <a:lnTo>
                    <a:pt x="112" y="152"/>
                  </a:lnTo>
                  <a:lnTo>
                    <a:pt x="108" y="151"/>
                  </a:lnTo>
                  <a:lnTo>
                    <a:pt x="103" y="150"/>
                  </a:lnTo>
                  <a:lnTo>
                    <a:pt x="99" y="149"/>
                  </a:lnTo>
                  <a:lnTo>
                    <a:pt x="95" y="148"/>
                  </a:lnTo>
                  <a:lnTo>
                    <a:pt x="90" y="147"/>
                  </a:lnTo>
                  <a:lnTo>
                    <a:pt x="86" y="146"/>
                  </a:lnTo>
                  <a:lnTo>
                    <a:pt x="81" y="145"/>
                  </a:lnTo>
                  <a:lnTo>
                    <a:pt x="77" y="144"/>
                  </a:lnTo>
                  <a:lnTo>
                    <a:pt x="72" y="143"/>
                  </a:lnTo>
                  <a:lnTo>
                    <a:pt x="68" y="142"/>
                  </a:lnTo>
                  <a:lnTo>
                    <a:pt x="63" y="141"/>
                  </a:lnTo>
                  <a:lnTo>
                    <a:pt x="59" y="140"/>
                  </a:lnTo>
                  <a:lnTo>
                    <a:pt x="54" y="140"/>
                  </a:lnTo>
                  <a:lnTo>
                    <a:pt x="50" y="139"/>
                  </a:lnTo>
                  <a:lnTo>
                    <a:pt x="46" y="138"/>
                  </a:lnTo>
                  <a:lnTo>
                    <a:pt x="41" y="137"/>
                  </a:lnTo>
                  <a:lnTo>
                    <a:pt x="37" y="136"/>
                  </a:lnTo>
                  <a:lnTo>
                    <a:pt x="32" y="135"/>
                  </a:lnTo>
                  <a:lnTo>
                    <a:pt x="28" y="134"/>
                  </a:lnTo>
                  <a:lnTo>
                    <a:pt x="23" y="133"/>
                  </a:lnTo>
                  <a:lnTo>
                    <a:pt x="20" y="132"/>
                  </a:lnTo>
                  <a:lnTo>
                    <a:pt x="17" y="132"/>
                  </a:lnTo>
                  <a:lnTo>
                    <a:pt x="14" y="131"/>
                  </a:lnTo>
                  <a:lnTo>
                    <a:pt x="11" y="129"/>
                  </a:lnTo>
                  <a:lnTo>
                    <a:pt x="8" y="127"/>
                  </a:lnTo>
                  <a:lnTo>
                    <a:pt x="6" y="123"/>
                  </a:lnTo>
                  <a:lnTo>
                    <a:pt x="3" y="118"/>
                  </a:lnTo>
                  <a:lnTo>
                    <a:pt x="1" y="112"/>
                  </a:lnTo>
                  <a:lnTo>
                    <a:pt x="0" y="88"/>
                  </a:lnTo>
                  <a:lnTo>
                    <a:pt x="0" y="61"/>
                  </a:lnTo>
                  <a:lnTo>
                    <a:pt x="0" y="34"/>
                  </a:lnTo>
                  <a:lnTo>
                    <a:pt x="2" y="9"/>
                  </a:lnTo>
                  <a:close/>
                </a:path>
              </a:pathLst>
            </a:custGeom>
            <a:solidFill>
              <a:srgbClr val="99919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7" name="Freeform 83"/>
            <p:cNvSpPr>
              <a:spLocks/>
            </p:cNvSpPr>
            <p:nvPr/>
          </p:nvSpPr>
          <p:spPr bwMode="auto">
            <a:xfrm>
              <a:off x="3638" y="1810"/>
              <a:ext cx="185" cy="149"/>
            </a:xfrm>
            <a:custGeom>
              <a:avLst/>
              <a:gdLst/>
              <a:ahLst/>
              <a:cxnLst>
                <a:cxn ang="0">
                  <a:pos x="3" y="6"/>
                </a:cxn>
                <a:cxn ang="0">
                  <a:pos x="5" y="3"/>
                </a:cxn>
                <a:cxn ang="0">
                  <a:pos x="7" y="0"/>
                </a:cxn>
                <a:cxn ang="0">
                  <a:pos x="11" y="0"/>
                </a:cxn>
                <a:cxn ang="0">
                  <a:pos x="15" y="0"/>
                </a:cxn>
                <a:cxn ang="0">
                  <a:pos x="22" y="0"/>
                </a:cxn>
                <a:cxn ang="0">
                  <a:pos x="35" y="2"/>
                </a:cxn>
                <a:cxn ang="0">
                  <a:pos x="49" y="4"/>
                </a:cxn>
                <a:cxn ang="0">
                  <a:pos x="63" y="6"/>
                </a:cxn>
                <a:cxn ang="0">
                  <a:pos x="76" y="8"/>
                </a:cxn>
                <a:cxn ang="0">
                  <a:pos x="90" y="10"/>
                </a:cxn>
                <a:cxn ang="0">
                  <a:pos x="103" y="12"/>
                </a:cxn>
                <a:cxn ang="0">
                  <a:pos x="116" y="14"/>
                </a:cxn>
                <a:cxn ang="0">
                  <a:pos x="130" y="16"/>
                </a:cxn>
                <a:cxn ang="0">
                  <a:pos x="143" y="18"/>
                </a:cxn>
                <a:cxn ang="0">
                  <a:pos x="157" y="20"/>
                </a:cxn>
                <a:cxn ang="0">
                  <a:pos x="165" y="22"/>
                </a:cxn>
                <a:cxn ang="0">
                  <a:pos x="170" y="25"/>
                </a:cxn>
                <a:cxn ang="0">
                  <a:pos x="174" y="27"/>
                </a:cxn>
                <a:cxn ang="0">
                  <a:pos x="177" y="31"/>
                </a:cxn>
                <a:cxn ang="0">
                  <a:pos x="179" y="34"/>
                </a:cxn>
                <a:cxn ang="0">
                  <a:pos x="183" y="46"/>
                </a:cxn>
                <a:cxn ang="0">
                  <a:pos x="185" y="74"/>
                </a:cxn>
                <a:cxn ang="0">
                  <a:pos x="185" y="104"/>
                </a:cxn>
                <a:cxn ang="0">
                  <a:pos x="182" y="125"/>
                </a:cxn>
                <a:cxn ang="0">
                  <a:pos x="176" y="140"/>
                </a:cxn>
                <a:cxn ang="0">
                  <a:pos x="165" y="148"/>
                </a:cxn>
                <a:cxn ang="0">
                  <a:pos x="160" y="148"/>
                </a:cxn>
                <a:cxn ang="0">
                  <a:pos x="155" y="149"/>
                </a:cxn>
                <a:cxn ang="0">
                  <a:pos x="148" y="148"/>
                </a:cxn>
                <a:cxn ang="0">
                  <a:pos x="136" y="145"/>
                </a:cxn>
                <a:cxn ang="0">
                  <a:pos x="123" y="143"/>
                </a:cxn>
                <a:cxn ang="0">
                  <a:pos x="111" y="140"/>
                </a:cxn>
                <a:cxn ang="0">
                  <a:pos x="99" y="138"/>
                </a:cxn>
                <a:cxn ang="0">
                  <a:pos x="87" y="135"/>
                </a:cxn>
                <a:cxn ang="0">
                  <a:pos x="74" y="133"/>
                </a:cxn>
                <a:cxn ang="0">
                  <a:pos x="62" y="130"/>
                </a:cxn>
                <a:cxn ang="0">
                  <a:pos x="50" y="128"/>
                </a:cxn>
                <a:cxn ang="0">
                  <a:pos x="38" y="125"/>
                </a:cxn>
                <a:cxn ang="0">
                  <a:pos x="25" y="122"/>
                </a:cxn>
                <a:cxn ang="0">
                  <a:pos x="15" y="120"/>
                </a:cxn>
                <a:cxn ang="0">
                  <a:pos x="7" y="116"/>
                </a:cxn>
                <a:cxn ang="0">
                  <a:pos x="1" y="102"/>
                </a:cxn>
                <a:cxn ang="0">
                  <a:pos x="0" y="30"/>
                </a:cxn>
              </a:cxnLst>
              <a:rect l="0" t="0" r="r" b="b"/>
              <a:pathLst>
                <a:path w="185" h="149">
                  <a:moveTo>
                    <a:pt x="2" y="8"/>
                  </a:moveTo>
                  <a:lnTo>
                    <a:pt x="2" y="7"/>
                  </a:lnTo>
                  <a:lnTo>
                    <a:pt x="3" y="6"/>
                  </a:lnTo>
                  <a:lnTo>
                    <a:pt x="4" y="5"/>
                  </a:lnTo>
                  <a:lnTo>
                    <a:pt x="4" y="4"/>
                  </a:lnTo>
                  <a:lnTo>
                    <a:pt x="5" y="3"/>
                  </a:lnTo>
                  <a:lnTo>
                    <a:pt x="6" y="2"/>
                  </a:lnTo>
                  <a:lnTo>
                    <a:pt x="6" y="1"/>
                  </a:lnTo>
                  <a:lnTo>
                    <a:pt x="7" y="0"/>
                  </a:lnTo>
                  <a:lnTo>
                    <a:pt x="8" y="0"/>
                  </a:lnTo>
                  <a:lnTo>
                    <a:pt x="10" y="0"/>
                  </a:lnTo>
                  <a:lnTo>
                    <a:pt x="11" y="0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5" y="0"/>
                  </a:lnTo>
                  <a:lnTo>
                    <a:pt x="16" y="0"/>
                  </a:lnTo>
                  <a:lnTo>
                    <a:pt x="18" y="0"/>
                  </a:lnTo>
                  <a:lnTo>
                    <a:pt x="22" y="0"/>
                  </a:lnTo>
                  <a:lnTo>
                    <a:pt x="27" y="1"/>
                  </a:lnTo>
                  <a:lnTo>
                    <a:pt x="31" y="2"/>
                  </a:lnTo>
                  <a:lnTo>
                    <a:pt x="35" y="2"/>
                  </a:lnTo>
                  <a:lnTo>
                    <a:pt x="40" y="3"/>
                  </a:lnTo>
                  <a:lnTo>
                    <a:pt x="45" y="4"/>
                  </a:lnTo>
                  <a:lnTo>
                    <a:pt x="49" y="4"/>
                  </a:lnTo>
                  <a:lnTo>
                    <a:pt x="54" y="5"/>
                  </a:lnTo>
                  <a:lnTo>
                    <a:pt x="58" y="6"/>
                  </a:lnTo>
                  <a:lnTo>
                    <a:pt x="63" y="6"/>
                  </a:lnTo>
                  <a:lnTo>
                    <a:pt x="67" y="7"/>
                  </a:lnTo>
                  <a:lnTo>
                    <a:pt x="71" y="8"/>
                  </a:lnTo>
                  <a:lnTo>
                    <a:pt x="76" y="8"/>
                  </a:lnTo>
                  <a:lnTo>
                    <a:pt x="80" y="9"/>
                  </a:lnTo>
                  <a:lnTo>
                    <a:pt x="85" y="9"/>
                  </a:lnTo>
                  <a:lnTo>
                    <a:pt x="90" y="10"/>
                  </a:lnTo>
                  <a:lnTo>
                    <a:pt x="94" y="11"/>
                  </a:lnTo>
                  <a:lnTo>
                    <a:pt x="98" y="11"/>
                  </a:lnTo>
                  <a:lnTo>
                    <a:pt x="103" y="12"/>
                  </a:lnTo>
                  <a:lnTo>
                    <a:pt x="107" y="13"/>
                  </a:lnTo>
                  <a:lnTo>
                    <a:pt x="112" y="13"/>
                  </a:lnTo>
                  <a:lnTo>
                    <a:pt x="116" y="14"/>
                  </a:lnTo>
                  <a:lnTo>
                    <a:pt x="121" y="15"/>
                  </a:lnTo>
                  <a:lnTo>
                    <a:pt x="125" y="15"/>
                  </a:lnTo>
                  <a:lnTo>
                    <a:pt x="130" y="16"/>
                  </a:lnTo>
                  <a:lnTo>
                    <a:pt x="134" y="17"/>
                  </a:lnTo>
                  <a:lnTo>
                    <a:pt x="139" y="17"/>
                  </a:lnTo>
                  <a:lnTo>
                    <a:pt x="143" y="18"/>
                  </a:lnTo>
                  <a:lnTo>
                    <a:pt x="148" y="19"/>
                  </a:lnTo>
                  <a:lnTo>
                    <a:pt x="152" y="19"/>
                  </a:lnTo>
                  <a:lnTo>
                    <a:pt x="157" y="20"/>
                  </a:lnTo>
                  <a:lnTo>
                    <a:pt x="161" y="20"/>
                  </a:lnTo>
                  <a:lnTo>
                    <a:pt x="163" y="21"/>
                  </a:lnTo>
                  <a:lnTo>
                    <a:pt x="165" y="22"/>
                  </a:lnTo>
                  <a:lnTo>
                    <a:pt x="166" y="23"/>
                  </a:lnTo>
                  <a:lnTo>
                    <a:pt x="168" y="24"/>
                  </a:lnTo>
                  <a:lnTo>
                    <a:pt x="170" y="25"/>
                  </a:lnTo>
                  <a:lnTo>
                    <a:pt x="171" y="25"/>
                  </a:lnTo>
                  <a:lnTo>
                    <a:pt x="173" y="26"/>
                  </a:lnTo>
                  <a:lnTo>
                    <a:pt x="174" y="27"/>
                  </a:lnTo>
                  <a:lnTo>
                    <a:pt x="175" y="28"/>
                  </a:lnTo>
                  <a:lnTo>
                    <a:pt x="176" y="29"/>
                  </a:lnTo>
                  <a:lnTo>
                    <a:pt x="177" y="31"/>
                  </a:lnTo>
                  <a:lnTo>
                    <a:pt x="177" y="32"/>
                  </a:lnTo>
                  <a:lnTo>
                    <a:pt x="178" y="33"/>
                  </a:lnTo>
                  <a:lnTo>
                    <a:pt x="179" y="34"/>
                  </a:lnTo>
                  <a:lnTo>
                    <a:pt x="180" y="36"/>
                  </a:lnTo>
                  <a:lnTo>
                    <a:pt x="180" y="37"/>
                  </a:lnTo>
                  <a:lnTo>
                    <a:pt x="183" y="46"/>
                  </a:lnTo>
                  <a:lnTo>
                    <a:pt x="184" y="55"/>
                  </a:lnTo>
                  <a:lnTo>
                    <a:pt x="185" y="65"/>
                  </a:lnTo>
                  <a:lnTo>
                    <a:pt x="185" y="74"/>
                  </a:lnTo>
                  <a:lnTo>
                    <a:pt x="185" y="84"/>
                  </a:lnTo>
                  <a:lnTo>
                    <a:pt x="185" y="94"/>
                  </a:lnTo>
                  <a:lnTo>
                    <a:pt x="185" y="104"/>
                  </a:lnTo>
                  <a:lnTo>
                    <a:pt x="184" y="114"/>
                  </a:lnTo>
                  <a:lnTo>
                    <a:pt x="184" y="120"/>
                  </a:lnTo>
                  <a:lnTo>
                    <a:pt x="182" y="125"/>
                  </a:lnTo>
                  <a:lnTo>
                    <a:pt x="181" y="131"/>
                  </a:lnTo>
                  <a:lnTo>
                    <a:pt x="179" y="136"/>
                  </a:lnTo>
                  <a:lnTo>
                    <a:pt x="176" y="140"/>
                  </a:lnTo>
                  <a:lnTo>
                    <a:pt x="173" y="144"/>
                  </a:lnTo>
                  <a:lnTo>
                    <a:pt x="169" y="147"/>
                  </a:lnTo>
                  <a:lnTo>
                    <a:pt x="165" y="148"/>
                  </a:lnTo>
                  <a:lnTo>
                    <a:pt x="163" y="148"/>
                  </a:lnTo>
                  <a:lnTo>
                    <a:pt x="162" y="148"/>
                  </a:lnTo>
                  <a:lnTo>
                    <a:pt x="160" y="148"/>
                  </a:lnTo>
                  <a:lnTo>
                    <a:pt x="158" y="148"/>
                  </a:lnTo>
                  <a:lnTo>
                    <a:pt x="157" y="149"/>
                  </a:lnTo>
                  <a:lnTo>
                    <a:pt x="155" y="149"/>
                  </a:lnTo>
                  <a:lnTo>
                    <a:pt x="154" y="149"/>
                  </a:lnTo>
                  <a:lnTo>
                    <a:pt x="152" y="149"/>
                  </a:lnTo>
                  <a:lnTo>
                    <a:pt x="148" y="148"/>
                  </a:lnTo>
                  <a:lnTo>
                    <a:pt x="144" y="147"/>
                  </a:lnTo>
                  <a:lnTo>
                    <a:pt x="140" y="146"/>
                  </a:lnTo>
                  <a:lnTo>
                    <a:pt x="136" y="145"/>
                  </a:lnTo>
                  <a:lnTo>
                    <a:pt x="131" y="145"/>
                  </a:lnTo>
                  <a:lnTo>
                    <a:pt x="127" y="144"/>
                  </a:lnTo>
                  <a:lnTo>
                    <a:pt x="123" y="143"/>
                  </a:lnTo>
                  <a:lnTo>
                    <a:pt x="119" y="142"/>
                  </a:lnTo>
                  <a:lnTo>
                    <a:pt x="115" y="141"/>
                  </a:lnTo>
                  <a:lnTo>
                    <a:pt x="111" y="140"/>
                  </a:lnTo>
                  <a:lnTo>
                    <a:pt x="107" y="139"/>
                  </a:lnTo>
                  <a:lnTo>
                    <a:pt x="103" y="139"/>
                  </a:lnTo>
                  <a:lnTo>
                    <a:pt x="99" y="138"/>
                  </a:lnTo>
                  <a:lnTo>
                    <a:pt x="95" y="137"/>
                  </a:lnTo>
                  <a:lnTo>
                    <a:pt x="91" y="136"/>
                  </a:lnTo>
                  <a:lnTo>
                    <a:pt x="87" y="135"/>
                  </a:lnTo>
                  <a:lnTo>
                    <a:pt x="83" y="134"/>
                  </a:lnTo>
                  <a:lnTo>
                    <a:pt x="78" y="133"/>
                  </a:lnTo>
                  <a:lnTo>
                    <a:pt x="74" y="133"/>
                  </a:lnTo>
                  <a:lnTo>
                    <a:pt x="70" y="132"/>
                  </a:lnTo>
                  <a:lnTo>
                    <a:pt x="66" y="131"/>
                  </a:lnTo>
                  <a:lnTo>
                    <a:pt x="62" y="130"/>
                  </a:lnTo>
                  <a:lnTo>
                    <a:pt x="58" y="129"/>
                  </a:lnTo>
                  <a:lnTo>
                    <a:pt x="54" y="128"/>
                  </a:lnTo>
                  <a:lnTo>
                    <a:pt x="50" y="128"/>
                  </a:lnTo>
                  <a:lnTo>
                    <a:pt x="46" y="127"/>
                  </a:lnTo>
                  <a:lnTo>
                    <a:pt x="42" y="126"/>
                  </a:lnTo>
                  <a:lnTo>
                    <a:pt x="38" y="125"/>
                  </a:lnTo>
                  <a:lnTo>
                    <a:pt x="34" y="124"/>
                  </a:lnTo>
                  <a:lnTo>
                    <a:pt x="30" y="123"/>
                  </a:lnTo>
                  <a:lnTo>
                    <a:pt x="25" y="122"/>
                  </a:lnTo>
                  <a:lnTo>
                    <a:pt x="21" y="122"/>
                  </a:lnTo>
                  <a:lnTo>
                    <a:pt x="18" y="121"/>
                  </a:lnTo>
                  <a:lnTo>
                    <a:pt x="15" y="120"/>
                  </a:lnTo>
                  <a:lnTo>
                    <a:pt x="12" y="119"/>
                  </a:lnTo>
                  <a:lnTo>
                    <a:pt x="10" y="118"/>
                  </a:lnTo>
                  <a:lnTo>
                    <a:pt x="7" y="116"/>
                  </a:lnTo>
                  <a:lnTo>
                    <a:pt x="5" y="112"/>
                  </a:lnTo>
                  <a:lnTo>
                    <a:pt x="3" y="108"/>
                  </a:lnTo>
                  <a:lnTo>
                    <a:pt x="1" y="102"/>
                  </a:lnTo>
                  <a:lnTo>
                    <a:pt x="0" y="80"/>
                  </a:lnTo>
                  <a:lnTo>
                    <a:pt x="0" y="55"/>
                  </a:lnTo>
                  <a:lnTo>
                    <a:pt x="0" y="30"/>
                  </a:lnTo>
                  <a:lnTo>
                    <a:pt x="2" y="8"/>
                  </a:lnTo>
                  <a:close/>
                </a:path>
              </a:pathLst>
            </a:custGeom>
            <a:solidFill>
              <a:srgbClr val="9E969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8" name="Freeform 84"/>
            <p:cNvSpPr>
              <a:spLocks/>
            </p:cNvSpPr>
            <p:nvPr/>
          </p:nvSpPr>
          <p:spPr bwMode="auto">
            <a:xfrm>
              <a:off x="3638" y="1810"/>
              <a:ext cx="170" cy="136"/>
            </a:xfrm>
            <a:custGeom>
              <a:avLst/>
              <a:gdLst/>
              <a:ahLst/>
              <a:cxnLst>
                <a:cxn ang="0">
                  <a:pos x="5" y="4"/>
                </a:cxn>
                <a:cxn ang="0">
                  <a:pos x="8" y="0"/>
                </a:cxn>
                <a:cxn ang="0">
                  <a:pos x="12" y="0"/>
                </a:cxn>
                <a:cxn ang="0">
                  <a:pos x="15" y="0"/>
                </a:cxn>
                <a:cxn ang="0">
                  <a:pos x="25" y="1"/>
                </a:cxn>
                <a:cxn ang="0">
                  <a:pos x="37" y="3"/>
                </a:cxn>
                <a:cxn ang="0">
                  <a:pos x="50" y="5"/>
                </a:cxn>
                <a:cxn ang="0">
                  <a:pos x="62" y="6"/>
                </a:cxn>
                <a:cxn ang="0">
                  <a:pos x="74" y="8"/>
                </a:cxn>
                <a:cxn ang="0">
                  <a:pos x="86" y="10"/>
                </a:cxn>
                <a:cxn ang="0">
                  <a:pos x="99" y="12"/>
                </a:cxn>
                <a:cxn ang="0">
                  <a:pos x="111" y="14"/>
                </a:cxn>
                <a:cxn ang="0">
                  <a:pos x="123" y="15"/>
                </a:cxn>
                <a:cxn ang="0">
                  <a:pos x="136" y="17"/>
                </a:cxn>
                <a:cxn ang="0">
                  <a:pos x="148" y="19"/>
                </a:cxn>
                <a:cxn ang="0">
                  <a:pos x="152" y="21"/>
                </a:cxn>
                <a:cxn ang="0">
                  <a:pos x="157" y="23"/>
                </a:cxn>
                <a:cxn ang="0">
                  <a:pos x="160" y="26"/>
                </a:cxn>
                <a:cxn ang="0">
                  <a:pos x="162" y="30"/>
                </a:cxn>
                <a:cxn ang="0">
                  <a:pos x="164" y="33"/>
                </a:cxn>
                <a:cxn ang="0">
                  <a:pos x="169" y="51"/>
                </a:cxn>
                <a:cxn ang="0">
                  <a:pos x="170" y="77"/>
                </a:cxn>
                <a:cxn ang="0">
                  <a:pos x="169" y="104"/>
                </a:cxn>
                <a:cxn ang="0">
                  <a:pos x="165" y="119"/>
                </a:cxn>
                <a:cxn ang="0">
                  <a:pos x="158" y="132"/>
                </a:cxn>
                <a:cxn ang="0">
                  <a:pos x="149" y="135"/>
                </a:cxn>
                <a:cxn ang="0">
                  <a:pos x="145" y="136"/>
                </a:cxn>
                <a:cxn ang="0">
                  <a:pos x="141" y="136"/>
                </a:cxn>
                <a:cxn ang="0">
                  <a:pos x="132" y="135"/>
                </a:cxn>
                <a:cxn ang="0">
                  <a:pos x="121" y="132"/>
                </a:cxn>
                <a:cxn ang="0">
                  <a:pos x="109" y="130"/>
                </a:cxn>
                <a:cxn ang="0">
                  <a:pos x="98" y="127"/>
                </a:cxn>
                <a:cxn ang="0">
                  <a:pos x="87" y="125"/>
                </a:cxn>
                <a:cxn ang="0">
                  <a:pos x="76" y="123"/>
                </a:cxn>
                <a:cxn ang="0">
                  <a:pos x="65" y="120"/>
                </a:cxn>
                <a:cxn ang="0">
                  <a:pos x="54" y="118"/>
                </a:cxn>
                <a:cxn ang="0">
                  <a:pos x="42" y="116"/>
                </a:cxn>
                <a:cxn ang="0">
                  <a:pos x="31" y="113"/>
                </a:cxn>
                <a:cxn ang="0">
                  <a:pos x="20" y="111"/>
                </a:cxn>
                <a:cxn ang="0">
                  <a:pos x="12" y="109"/>
                </a:cxn>
                <a:cxn ang="0">
                  <a:pos x="5" y="103"/>
                </a:cxn>
                <a:cxn ang="0">
                  <a:pos x="0" y="73"/>
                </a:cxn>
                <a:cxn ang="0">
                  <a:pos x="2" y="7"/>
                </a:cxn>
              </a:cxnLst>
              <a:rect l="0" t="0" r="r" b="b"/>
              <a:pathLst>
                <a:path w="170" h="136">
                  <a:moveTo>
                    <a:pt x="2" y="7"/>
                  </a:moveTo>
                  <a:lnTo>
                    <a:pt x="3" y="5"/>
                  </a:lnTo>
                  <a:lnTo>
                    <a:pt x="5" y="4"/>
                  </a:lnTo>
                  <a:lnTo>
                    <a:pt x="6" y="2"/>
                  </a:lnTo>
                  <a:lnTo>
                    <a:pt x="7" y="0"/>
                  </a:lnTo>
                  <a:lnTo>
                    <a:pt x="8" y="0"/>
                  </a:lnTo>
                  <a:lnTo>
                    <a:pt x="10" y="0"/>
                  </a:lnTo>
                  <a:lnTo>
                    <a:pt x="11" y="0"/>
                  </a:lnTo>
                  <a:lnTo>
                    <a:pt x="12" y="0"/>
                  </a:lnTo>
                  <a:lnTo>
                    <a:pt x="13" y="0"/>
                  </a:lnTo>
                  <a:lnTo>
                    <a:pt x="14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5" y="1"/>
                  </a:lnTo>
                  <a:lnTo>
                    <a:pt x="29" y="2"/>
                  </a:lnTo>
                  <a:lnTo>
                    <a:pt x="33" y="2"/>
                  </a:lnTo>
                  <a:lnTo>
                    <a:pt x="37" y="3"/>
                  </a:lnTo>
                  <a:lnTo>
                    <a:pt x="41" y="4"/>
                  </a:lnTo>
                  <a:lnTo>
                    <a:pt x="45" y="4"/>
                  </a:lnTo>
                  <a:lnTo>
                    <a:pt x="50" y="5"/>
                  </a:lnTo>
                  <a:lnTo>
                    <a:pt x="54" y="5"/>
                  </a:lnTo>
                  <a:lnTo>
                    <a:pt x="58" y="6"/>
                  </a:lnTo>
                  <a:lnTo>
                    <a:pt x="62" y="6"/>
                  </a:lnTo>
                  <a:lnTo>
                    <a:pt x="66" y="7"/>
                  </a:lnTo>
                  <a:lnTo>
                    <a:pt x="70" y="8"/>
                  </a:lnTo>
                  <a:lnTo>
                    <a:pt x="74" y="8"/>
                  </a:lnTo>
                  <a:lnTo>
                    <a:pt x="78" y="9"/>
                  </a:lnTo>
                  <a:lnTo>
                    <a:pt x="82" y="9"/>
                  </a:lnTo>
                  <a:lnTo>
                    <a:pt x="86" y="10"/>
                  </a:lnTo>
                  <a:lnTo>
                    <a:pt x="90" y="11"/>
                  </a:lnTo>
                  <a:lnTo>
                    <a:pt x="95" y="11"/>
                  </a:lnTo>
                  <a:lnTo>
                    <a:pt x="99" y="12"/>
                  </a:lnTo>
                  <a:lnTo>
                    <a:pt x="103" y="12"/>
                  </a:lnTo>
                  <a:lnTo>
                    <a:pt x="107" y="13"/>
                  </a:lnTo>
                  <a:lnTo>
                    <a:pt x="111" y="14"/>
                  </a:lnTo>
                  <a:lnTo>
                    <a:pt x="115" y="14"/>
                  </a:lnTo>
                  <a:lnTo>
                    <a:pt x="119" y="15"/>
                  </a:lnTo>
                  <a:lnTo>
                    <a:pt x="123" y="15"/>
                  </a:lnTo>
                  <a:lnTo>
                    <a:pt x="127" y="16"/>
                  </a:lnTo>
                  <a:lnTo>
                    <a:pt x="131" y="16"/>
                  </a:lnTo>
                  <a:lnTo>
                    <a:pt x="136" y="17"/>
                  </a:lnTo>
                  <a:lnTo>
                    <a:pt x="140" y="18"/>
                  </a:lnTo>
                  <a:lnTo>
                    <a:pt x="144" y="18"/>
                  </a:lnTo>
                  <a:lnTo>
                    <a:pt x="148" y="19"/>
                  </a:lnTo>
                  <a:lnTo>
                    <a:pt x="149" y="20"/>
                  </a:lnTo>
                  <a:lnTo>
                    <a:pt x="151" y="20"/>
                  </a:lnTo>
                  <a:lnTo>
                    <a:pt x="152" y="21"/>
                  </a:lnTo>
                  <a:lnTo>
                    <a:pt x="154" y="22"/>
                  </a:lnTo>
                  <a:lnTo>
                    <a:pt x="155" y="23"/>
                  </a:lnTo>
                  <a:lnTo>
                    <a:pt x="157" y="23"/>
                  </a:lnTo>
                  <a:lnTo>
                    <a:pt x="158" y="24"/>
                  </a:lnTo>
                  <a:lnTo>
                    <a:pt x="160" y="25"/>
                  </a:lnTo>
                  <a:lnTo>
                    <a:pt x="160" y="26"/>
                  </a:lnTo>
                  <a:lnTo>
                    <a:pt x="161" y="27"/>
                  </a:lnTo>
                  <a:lnTo>
                    <a:pt x="162" y="29"/>
                  </a:lnTo>
                  <a:lnTo>
                    <a:pt x="162" y="30"/>
                  </a:lnTo>
                  <a:lnTo>
                    <a:pt x="163" y="31"/>
                  </a:lnTo>
                  <a:lnTo>
                    <a:pt x="164" y="32"/>
                  </a:lnTo>
                  <a:lnTo>
                    <a:pt x="164" y="33"/>
                  </a:lnTo>
                  <a:lnTo>
                    <a:pt x="165" y="35"/>
                  </a:lnTo>
                  <a:lnTo>
                    <a:pt x="167" y="43"/>
                  </a:lnTo>
                  <a:lnTo>
                    <a:pt x="169" y="51"/>
                  </a:lnTo>
                  <a:lnTo>
                    <a:pt x="170" y="60"/>
                  </a:lnTo>
                  <a:lnTo>
                    <a:pt x="170" y="68"/>
                  </a:lnTo>
                  <a:lnTo>
                    <a:pt x="170" y="77"/>
                  </a:lnTo>
                  <a:lnTo>
                    <a:pt x="170" y="86"/>
                  </a:lnTo>
                  <a:lnTo>
                    <a:pt x="169" y="95"/>
                  </a:lnTo>
                  <a:lnTo>
                    <a:pt x="169" y="104"/>
                  </a:lnTo>
                  <a:lnTo>
                    <a:pt x="168" y="109"/>
                  </a:lnTo>
                  <a:lnTo>
                    <a:pt x="167" y="114"/>
                  </a:lnTo>
                  <a:lnTo>
                    <a:pt x="165" y="119"/>
                  </a:lnTo>
                  <a:lnTo>
                    <a:pt x="163" y="124"/>
                  </a:lnTo>
                  <a:lnTo>
                    <a:pt x="161" y="128"/>
                  </a:lnTo>
                  <a:lnTo>
                    <a:pt x="158" y="132"/>
                  </a:lnTo>
                  <a:lnTo>
                    <a:pt x="155" y="134"/>
                  </a:lnTo>
                  <a:lnTo>
                    <a:pt x="151" y="135"/>
                  </a:lnTo>
                  <a:lnTo>
                    <a:pt x="149" y="135"/>
                  </a:lnTo>
                  <a:lnTo>
                    <a:pt x="148" y="135"/>
                  </a:lnTo>
                  <a:lnTo>
                    <a:pt x="146" y="136"/>
                  </a:lnTo>
                  <a:lnTo>
                    <a:pt x="145" y="136"/>
                  </a:lnTo>
                  <a:lnTo>
                    <a:pt x="144" y="136"/>
                  </a:lnTo>
                  <a:lnTo>
                    <a:pt x="142" y="136"/>
                  </a:lnTo>
                  <a:lnTo>
                    <a:pt x="141" y="136"/>
                  </a:lnTo>
                  <a:lnTo>
                    <a:pt x="139" y="136"/>
                  </a:lnTo>
                  <a:lnTo>
                    <a:pt x="136" y="135"/>
                  </a:lnTo>
                  <a:lnTo>
                    <a:pt x="132" y="135"/>
                  </a:lnTo>
                  <a:lnTo>
                    <a:pt x="128" y="134"/>
                  </a:lnTo>
                  <a:lnTo>
                    <a:pt x="124" y="133"/>
                  </a:lnTo>
                  <a:lnTo>
                    <a:pt x="121" y="132"/>
                  </a:lnTo>
                  <a:lnTo>
                    <a:pt x="117" y="131"/>
                  </a:lnTo>
                  <a:lnTo>
                    <a:pt x="113" y="130"/>
                  </a:lnTo>
                  <a:lnTo>
                    <a:pt x="109" y="130"/>
                  </a:lnTo>
                  <a:lnTo>
                    <a:pt x="106" y="129"/>
                  </a:lnTo>
                  <a:lnTo>
                    <a:pt x="102" y="128"/>
                  </a:lnTo>
                  <a:lnTo>
                    <a:pt x="98" y="127"/>
                  </a:lnTo>
                  <a:lnTo>
                    <a:pt x="94" y="127"/>
                  </a:lnTo>
                  <a:lnTo>
                    <a:pt x="91" y="126"/>
                  </a:lnTo>
                  <a:lnTo>
                    <a:pt x="87" y="125"/>
                  </a:lnTo>
                  <a:lnTo>
                    <a:pt x="83" y="124"/>
                  </a:lnTo>
                  <a:lnTo>
                    <a:pt x="80" y="123"/>
                  </a:lnTo>
                  <a:lnTo>
                    <a:pt x="76" y="123"/>
                  </a:lnTo>
                  <a:lnTo>
                    <a:pt x="72" y="122"/>
                  </a:lnTo>
                  <a:lnTo>
                    <a:pt x="68" y="121"/>
                  </a:lnTo>
                  <a:lnTo>
                    <a:pt x="65" y="120"/>
                  </a:lnTo>
                  <a:lnTo>
                    <a:pt x="61" y="120"/>
                  </a:lnTo>
                  <a:lnTo>
                    <a:pt x="57" y="119"/>
                  </a:lnTo>
                  <a:lnTo>
                    <a:pt x="54" y="118"/>
                  </a:lnTo>
                  <a:lnTo>
                    <a:pt x="50" y="117"/>
                  </a:lnTo>
                  <a:lnTo>
                    <a:pt x="46" y="116"/>
                  </a:lnTo>
                  <a:lnTo>
                    <a:pt x="42" y="116"/>
                  </a:lnTo>
                  <a:lnTo>
                    <a:pt x="39" y="115"/>
                  </a:lnTo>
                  <a:lnTo>
                    <a:pt x="35" y="114"/>
                  </a:lnTo>
                  <a:lnTo>
                    <a:pt x="31" y="113"/>
                  </a:lnTo>
                  <a:lnTo>
                    <a:pt x="27" y="113"/>
                  </a:lnTo>
                  <a:lnTo>
                    <a:pt x="24" y="112"/>
                  </a:lnTo>
                  <a:lnTo>
                    <a:pt x="20" y="111"/>
                  </a:lnTo>
                  <a:lnTo>
                    <a:pt x="17" y="111"/>
                  </a:lnTo>
                  <a:lnTo>
                    <a:pt x="15" y="110"/>
                  </a:lnTo>
                  <a:lnTo>
                    <a:pt x="12" y="109"/>
                  </a:lnTo>
                  <a:lnTo>
                    <a:pt x="10" y="108"/>
                  </a:lnTo>
                  <a:lnTo>
                    <a:pt x="7" y="106"/>
                  </a:lnTo>
                  <a:lnTo>
                    <a:pt x="5" y="103"/>
                  </a:lnTo>
                  <a:lnTo>
                    <a:pt x="3" y="99"/>
                  </a:lnTo>
                  <a:lnTo>
                    <a:pt x="1" y="93"/>
                  </a:lnTo>
                  <a:lnTo>
                    <a:pt x="0" y="73"/>
                  </a:lnTo>
                  <a:lnTo>
                    <a:pt x="0" y="50"/>
                  </a:lnTo>
                  <a:lnTo>
                    <a:pt x="1" y="28"/>
                  </a:lnTo>
                  <a:lnTo>
                    <a:pt x="2" y="7"/>
                  </a:lnTo>
                  <a:close/>
                </a:path>
              </a:pathLst>
            </a:custGeom>
            <a:solidFill>
              <a:srgbClr val="A39BA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9" name="Freeform 85"/>
            <p:cNvSpPr>
              <a:spLocks/>
            </p:cNvSpPr>
            <p:nvPr/>
          </p:nvSpPr>
          <p:spPr bwMode="auto">
            <a:xfrm>
              <a:off x="3639" y="1810"/>
              <a:ext cx="153" cy="123"/>
            </a:xfrm>
            <a:custGeom>
              <a:avLst/>
              <a:gdLst/>
              <a:ahLst/>
              <a:cxnLst>
                <a:cxn ang="0">
                  <a:pos x="3" y="5"/>
                </a:cxn>
                <a:cxn ang="0">
                  <a:pos x="5" y="2"/>
                </a:cxn>
                <a:cxn ang="0">
                  <a:pos x="7" y="0"/>
                </a:cxn>
                <a:cxn ang="0">
                  <a:pos x="9" y="0"/>
                </a:cxn>
                <a:cxn ang="0">
                  <a:pos x="12" y="0"/>
                </a:cxn>
                <a:cxn ang="0">
                  <a:pos x="14" y="0"/>
                </a:cxn>
                <a:cxn ang="0">
                  <a:pos x="19" y="1"/>
                </a:cxn>
                <a:cxn ang="0">
                  <a:pos x="26" y="2"/>
                </a:cxn>
                <a:cxn ang="0">
                  <a:pos x="33" y="3"/>
                </a:cxn>
                <a:cxn ang="0">
                  <a:pos x="41" y="4"/>
                </a:cxn>
                <a:cxn ang="0">
                  <a:pos x="48" y="5"/>
                </a:cxn>
                <a:cxn ang="0">
                  <a:pos x="56" y="6"/>
                </a:cxn>
                <a:cxn ang="0">
                  <a:pos x="63" y="7"/>
                </a:cxn>
                <a:cxn ang="0">
                  <a:pos x="70" y="8"/>
                </a:cxn>
                <a:cxn ang="0">
                  <a:pos x="78" y="9"/>
                </a:cxn>
                <a:cxn ang="0">
                  <a:pos x="85" y="10"/>
                </a:cxn>
                <a:cxn ang="0">
                  <a:pos x="93" y="11"/>
                </a:cxn>
                <a:cxn ang="0">
                  <a:pos x="100" y="12"/>
                </a:cxn>
                <a:cxn ang="0">
                  <a:pos x="107" y="13"/>
                </a:cxn>
                <a:cxn ang="0">
                  <a:pos x="115" y="15"/>
                </a:cxn>
                <a:cxn ang="0">
                  <a:pos x="122" y="16"/>
                </a:cxn>
                <a:cxn ang="0">
                  <a:pos x="130" y="17"/>
                </a:cxn>
                <a:cxn ang="0">
                  <a:pos x="135" y="18"/>
                </a:cxn>
                <a:cxn ang="0">
                  <a:pos x="137" y="19"/>
                </a:cxn>
                <a:cxn ang="0">
                  <a:pos x="140" y="21"/>
                </a:cxn>
                <a:cxn ang="0">
                  <a:pos x="142" y="22"/>
                </a:cxn>
                <a:cxn ang="0">
                  <a:pos x="144" y="24"/>
                </a:cxn>
                <a:cxn ang="0">
                  <a:pos x="146" y="26"/>
                </a:cxn>
                <a:cxn ang="0">
                  <a:pos x="147" y="29"/>
                </a:cxn>
                <a:cxn ang="0">
                  <a:pos x="148" y="31"/>
                </a:cxn>
                <a:cxn ang="0">
                  <a:pos x="151" y="39"/>
                </a:cxn>
                <a:cxn ang="0">
                  <a:pos x="153" y="54"/>
                </a:cxn>
                <a:cxn ang="0">
                  <a:pos x="153" y="70"/>
                </a:cxn>
                <a:cxn ang="0">
                  <a:pos x="153" y="86"/>
                </a:cxn>
                <a:cxn ang="0">
                  <a:pos x="152" y="99"/>
                </a:cxn>
                <a:cxn ang="0">
                  <a:pos x="149" y="108"/>
                </a:cxn>
                <a:cxn ang="0">
                  <a:pos x="145" y="116"/>
                </a:cxn>
                <a:cxn ang="0">
                  <a:pos x="139" y="121"/>
                </a:cxn>
                <a:cxn ang="0">
                  <a:pos x="135" y="123"/>
                </a:cxn>
                <a:cxn ang="0">
                  <a:pos x="132" y="123"/>
                </a:cxn>
                <a:cxn ang="0">
                  <a:pos x="129" y="123"/>
                </a:cxn>
                <a:cxn ang="0">
                  <a:pos x="127" y="123"/>
                </a:cxn>
                <a:cxn ang="0">
                  <a:pos x="119" y="122"/>
                </a:cxn>
                <a:cxn ang="0">
                  <a:pos x="105" y="119"/>
                </a:cxn>
                <a:cxn ang="0">
                  <a:pos x="92" y="116"/>
                </a:cxn>
                <a:cxn ang="0">
                  <a:pos x="78" y="113"/>
                </a:cxn>
                <a:cxn ang="0">
                  <a:pos x="65" y="111"/>
                </a:cxn>
                <a:cxn ang="0">
                  <a:pos x="52" y="108"/>
                </a:cxn>
                <a:cxn ang="0">
                  <a:pos x="38" y="105"/>
                </a:cxn>
                <a:cxn ang="0">
                  <a:pos x="24" y="102"/>
                </a:cxn>
                <a:cxn ang="0">
                  <a:pos x="15" y="100"/>
                </a:cxn>
                <a:cxn ang="0">
                  <a:pos x="11" y="99"/>
                </a:cxn>
                <a:cxn ang="0">
                  <a:pos x="6" y="96"/>
                </a:cxn>
                <a:cxn ang="0">
                  <a:pos x="3" y="89"/>
                </a:cxn>
                <a:cxn ang="0">
                  <a:pos x="0" y="66"/>
                </a:cxn>
                <a:cxn ang="0">
                  <a:pos x="0" y="25"/>
                </a:cxn>
              </a:cxnLst>
              <a:rect l="0" t="0" r="r" b="b"/>
              <a:pathLst>
                <a:path w="153" h="123">
                  <a:moveTo>
                    <a:pt x="2" y="7"/>
                  </a:moveTo>
                  <a:lnTo>
                    <a:pt x="3" y="5"/>
                  </a:lnTo>
                  <a:lnTo>
                    <a:pt x="4" y="4"/>
                  </a:lnTo>
                  <a:lnTo>
                    <a:pt x="5" y="2"/>
                  </a:lnTo>
                  <a:lnTo>
                    <a:pt x="6" y="0"/>
                  </a:lnTo>
                  <a:lnTo>
                    <a:pt x="7" y="0"/>
                  </a:lnTo>
                  <a:lnTo>
                    <a:pt x="8" y="0"/>
                  </a:lnTo>
                  <a:lnTo>
                    <a:pt x="9" y="0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3" y="0"/>
                  </a:lnTo>
                  <a:lnTo>
                    <a:pt x="14" y="0"/>
                  </a:lnTo>
                  <a:lnTo>
                    <a:pt x="15" y="0"/>
                  </a:lnTo>
                  <a:lnTo>
                    <a:pt x="19" y="1"/>
                  </a:lnTo>
                  <a:lnTo>
                    <a:pt x="22" y="1"/>
                  </a:lnTo>
                  <a:lnTo>
                    <a:pt x="26" y="2"/>
                  </a:lnTo>
                  <a:lnTo>
                    <a:pt x="30" y="2"/>
                  </a:lnTo>
                  <a:lnTo>
                    <a:pt x="33" y="3"/>
                  </a:lnTo>
                  <a:lnTo>
                    <a:pt x="37" y="3"/>
                  </a:lnTo>
                  <a:lnTo>
                    <a:pt x="41" y="4"/>
                  </a:lnTo>
                  <a:lnTo>
                    <a:pt x="44" y="5"/>
                  </a:lnTo>
                  <a:lnTo>
                    <a:pt x="48" y="5"/>
                  </a:lnTo>
                  <a:lnTo>
                    <a:pt x="52" y="6"/>
                  </a:lnTo>
                  <a:lnTo>
                    <a:pt x="56" y="6"/>
                  </a:lnTo>
                  <a:lnTo>
                    <a:pt x="59" y="7"/>
                  </a:lnTo>
                  <a:lnTo>
                    <a:pt x="63" y="7"/>
                  </a:lnTo>
                  <a:lnTo>
                    <a:pt x="67" y="8"/>
                  </a:lnTo>
                  <a:lnTo>
                    <a:pt x="70" y="8"/>
                  </a:lnTo>
                  <a:lnTo>
                    <a:pt x="74" y="9"/>
                  </a:lnTo>
                  <a:lnTo>
                    <a:pt x="78" y="9"/>
                  </a:lnTo>
                  <a:lnTo>
                    <a:pt x="82" y="10"/>
                  </a:lnTo>
                  <a:lnTo>
                    <a:pt x="85" y="10"/>
                  </a:lnTo>
                  <a:lnTo>
                    <a:pt x="89" y="11"/>
                  </a:lnTo>
                  <a:lnTo>
                    <a:pt x="93" y="11"/>
                  </a:lnTo>
                  <a:lnTo>
                    <a:pt x="96" y="12"/>
                  </a:lnTo>
                  <a:lnTo>
                    <a:pt x="100" y="12"/>
                  </a:lnTo>
                  <a:lnTo>
                    <a:pt x="104" y="13"/>
                  </a:lnTo>
                  <a:lnTo>
                    <a:pt x="107" y="13"/>
                  </a:lnTo>
                  <a:lnTo>
                    <a:pt x="111" y="14"/>
                  </a:lnTo>
                  <a:lnTo>
                    <a:pt x="115" y="15"/>
                  </a:lnTo>
                  <a:lnTo>
                    <a:pt x="119" y="15"/>
                  </a:lnTo>
                  <a:lnTo>
                    <a:pt x="122" y="16"/>
                  </a:lnTo>
                  <a:lnTo>
                    <a:pt x="126" y="16"/>
                  </a:lnTo>
                  <a:lnTo>
                    <a:pt x="130" y="17"/>
                  </a:lnTo>
                  <a:lnTo>
                    <a:pt x="133" y="17"/>
                  </a:lnTo>
                  <a:lnTo>
                    <a:pt x="135" y="18"/>
                  </a:lnTo>
                  <a:lnTo>
                    <a:pt x="136" y="19"/>
                  </a:lnTo>
                  <a:lnTo>
                    <a:pt x="137" y="19"/>
                  </a:lnTo>
                  <a:lnTo>
                    <a:pt x="139" y="20"/>
                  </a:lnTo>
                  <a:lnTo>
                    <a:pt x="140" y="21"/>
                  </a:lnTo>
                  <a:lnTo>
                    <a:pt x="141" y="22"/>
                  </a:lnTo>
                  <a:lnTo>
                    <a:pt x="142" y="22"/>
                  </a:lnTo>
                  <a:lnTo>
                    <a:pt x="144" y="23"/>
                  </a:lnTo>
                  <a:lnTo>
                    <a:pt x="144" y="24"/>
                  </a:lnTo>
                  <a:lnTo>
                    <a:pt x="145" y="25"/>
                  </a:lnTo>
                  <a:lnTo>
                    <a:pt x="146" y="26"/>
                  </a:lnTo>
                  <a:lnTo>
                    <a:pt x="146" y="28"/>
                  </a:lnTo>
                  <a:lnTo>
                    <a:pt x="147" y="29"/>
                  </a:lnTo>
                  <a:lnTo>
                    <a:pt x="148" y="30"/>
                  </a:lnTo>
                  <a:lnTo>
                    <a:pt x="148" y="31"/>
                  </a:lnTo>
                  <a:lnTo>
                    <a:pt x="149" y="32"/>
                  </a:lnTo>
                  <a:lnTo>
                    <a:pt x="151" y="39"/>
                  </a:lnTo>
                  <a:lnTo>
                    <a:pt x="152" y="47"/>
                  </a:lnTo>
                  <a:lnTo>
                    <a:pt x="153" y="54"/>
                  </a:lnTo>
                  <a:lnTo>
                    <a:pt x="153" y="62"/>
                  </a:lnTo>
                  <a:lnTo>
                    <a:pt x="153" y="70"/>
                  </a:lnTo>
                  <a:lnTo>
                    <a:pt x="153" y="78"/>
                  </a:lnTo>
                  <a:lnTo>
                    <a:pt x="153" y="86"/>
                  </a:lnTo>
                  <a:lnTo>
                    <a:pt x="152" y="94"/>
                  </a:lnTo>
                  <a:lnTo>
                    <a:pt x="152" y="99"/>
                  </a:lnTo>
                  <a:lnTo>
                    <a:pt x="151" y="104"/>
                  </a:lnTo>
                  <a:lnTo>
                    <a:pt x="149" y="108"/>
                  </a:lnTo>
                  <a:lnTo>
                    <a:pt x="147" y="112"/>
                  </a:lnTo>
                  <a:lnTo>
                    <a:pt x="145" y="116"/>
                  </a:lnTo>
                  <a:lnTo>
                    <a:pt x="142" y="119"/>
                  </a:lnTo>
                  <a:lnTo>
                    <a:pt x="139" y="121"/>
                  </a:lnTo>
                  <a:lnTo>
                    <a:pt x="136" y="122"/>
                  </a:lnTo>
                  <a:lnTo>
                    <a:pt x="135" y="123"/>
                  </a:lnTo>
                  <a:lnTo>
                    <a:pt x="133" y="123"/>
                  </a:lnTo>
                  <a:lnTo>
                    <a:pt x="132" y="123"/>
                  </a:lnTo>
                  <a:lnTo>
                    <a:pt x="131" y="123"/>
                  </a:lnTo>
                  <a:lnTo>
                    <a:pt x="129" y="123"/>
                  </a:lnTo>
                  <a:lnTo>
                    <a:pt x="128" y="123"/>
                  </a:lnTo>
                  <a:lnTo>
                    <a:pt x="127" y="123"/>
                  </a:lnTo>
                  <a:lnTo>
                    <a:pt x="126" y="123"/>
                  </a:lnTo>
                  <a:lnTo>
                    <a:pt x="119" y="122"/>
                  </a:lnTo>
                  <a:lnTo>
                    <a:pt x="112" y="120"/>
                  </a:lnTo>
                  <a:lnTo>
                    <a:pt x="105" y="119"/>
                  </a:lnTo>
                  <a:lnTo>
                    <a:pt x="99" y="118"/>
                  </a:lnTo>
                  <a:lnTo>
                    <a:pt x="92" y="116"/>
                  </a:lnTo>
                  <a:lnTo>
                    <a:pt x="85" y="115"/>
                  </a:lnTo>
                  <a:lnTo>
                    <a:pt x="78" y="113"/>
                  </a:lnTo>
                  <a:lnTo>
                    <a:pt x="72" y="112"/>
                  </a:lnTo>
                  <a:lnTo>
                    <a:pt x="65" y="111"/>
                  </a:lnTo>
                  <a:lnTo>
                    <a:pt x="58" y="109"/>
                  </a:lnTo>
                  <a:lnTo>
                    <a:pt x="52" y="108"/>
                  </a:lnTo>
                  <a:lnTo>
                    <a:pt x="45" y="106"/>
                  </a:lnTo>
                  <a:lnTo>
                    <a:pt x="38" y="105"/>
                  </a:lnTo>
                  <a:lnTo>
                    <a:pt x="31" y="104"/>
                  </a:lnTo>
                  <a:lnTo>
                    <a:pt x="24" y="102"/>
                  </a:lnTo>
                  <a:lnTo>
                    <a:pt x="18" y="101"/>
                  </a:lnTo>
                  <a:lnTo>
                    <a:pt x="15" y="100"/>
                  </a:lnTo>
                  <a:lnTo>
                    <a:pt x="13" y="99"/>
                  </a:lnTo>
                  <a:lnTo>
                    <a:pt x="11" y="99"/>
                  </a:lnTo>
                  <a:lnTo>
                    <a:pt x="9" y="98"/>
                  </a:lnTo>
                  <a:lnTo>
                    <a:pt x="6" y="96"/>
                  </a:lnTo>
                  <a:lnTo>
                    <a:pt x="4" y="93"/>
                  </a:lnTo>
                  <a:lnTo>
                    <a:pt x="3" y="89"/>
                  </a:lnTo>
                  <a:lnTo>
                    <a:pt x="1" y="84"/>
                  </a:lnTo>
                  <a:lnTo>
                    <a:pt x="0" y="66"/>
                  </a:lnTo>
                  <a:lnTo>
                    <a:pt x="0" y="46"/>
                  </a:lnTo>
                  <a:lnTo>
                    <a:pt x="0" y="25"/>
                  </a:lnTo>
                  <a:lnTo>
                    <a:pt x="2" y="7"/>
                  </a:lnTo>
                  <a:close/>
                </a:path>
              </a:pathLst>
            </a:custGeom>
            <a:solidFill>
              <a:srgbClr val="A59EA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0" name="Freeform 86"/>
            <p:cNvSpPr>
              <a:spLocks/>
            </p:cNvSpPr>
            <p:nvPr/>
          </p:nvSpPr>
          <p:spPr bwMode="auto">
            <a:xfrm>
              <a:off x="3639" y="1811"/>
              <a:ext cx="138" cy="109"/>
            </a:xfrm>
            <a:custGeom>
              <a:avLst/>
              <a:gdLst/>
              <a:ahLst/>
              <a:cxnLst>
                <a:cxn ang="0">
                  <a:pos x="3" y="4"/>
                </a:cxn>
                <a:cxn ang="0">
                  <a:pos x="5" y="1"/>
                </a:cxn>
                <a:cxn ang="0">
                  <a:pos x="7" y="0"/>
                </a:cxn>
                <a:cxn ang="0">
                  <a:pos x="9" y="0"/>
                </a:cxn>
                <a:cxn ang="0">
                  <a:pos x="11" y="0"/>
                </a:cxn>
                <a:cxn ang="0">
                  <a:pos x="13" y="0"/>
                </a:cxn>
                <a:cxn ang="0">
                  <a:pos x="21" y="0"/>
                </a:cxn>
                <a:cxn ang="0">
                  <a:pos x="34" y="2"/>
                </a:cxn>
                <a:cxn ang="0">
                  <a:pos x="47" y="4"/>
                </a:cxn>
                <a:cxn ang="0">
                  <a:pos x="60" y="6"/>
                </a:cxn>
                <a:cxn ang="0">
                  <a:pos x="73" y="8"/>
                </a:cxn>
                <a:cxn ang="0">
                  <a:pos x="87" y="10"/>
                </a:cxn>
                <a:cxn ang="0">
                  <a:pos x="100" y="12"/>
                </a:cxn>
                <a:cxn ang="0">
                  <a:pos x="113" y="14"/>
                </a:cxn>
                <a:cxn ang="0">
                  <a:pos x="121" y="15"/>
                </a:cxn>
                <a:cxn ang="0">
                  <a:pos x="123" y="17"/>
                </a:cxn>
                <a:cxn ang="0">
                  <a:pos x="125" y="18"/>
                </a:cxn>
                <a:cxn ang="0">
                  <a:pos x="128" y="19"/>
                </a:cxn>
                <a:cxn ang="0">
                  <a:pos x="130" y="22"/>
                </a:cxn>
                <a:cxn ang="0">
                  <a:pos x="132" y="26"/>
                </a:cxn>
                <a:cxn ang="0">
                  <a:pos x="135" y="35"/>
                </a:cxn>
                <a:cxn ang="0">
                  <a:pos x="137" y="48"/>
                </a:cxn>
                <a:cxn ang="0">
                  <a:pos x="138" y="62"/>
                </a:cxn>
                <a:cxn ang="0">
                  <a:pos x="137" y="76"/>
                </a:cxn>
                <a:cxn ang="0">
                  <a:pos x="136" y="87"/>
                </a:cxn>
                <a:cxn ang="0">
                  <a:pos x="134" y="96"/>
                </a:cxn>
                <a:cxn ang="0">
                  <a:pos x="130" y="103"/>
                </a:cxn>
                <a:cxn ang="0">
                  <a:pos x="125" y="107"/>
                </a:cxn>
                <a:cxn ang="0">
                  <a:pos x="121" y="109"/>
                </a:cxn>
                <a:cxn ang="0">
                  <a:pos x="119" y="109"/>
                </a:cxn>
                <a:cxn ang="0">
                  <a:pos x="116" y="109"/>
                </a:cxn>
                <a:cxn ang="0">
                  <a:pos x="114" y="109"/>
                </a:cxn>
                <a:cxn ang="0">
                  <a:pos x="107" y="108"/>
                </a:cxn>
                <a:cxn ang="0">
                  <a:pos x="95" y="106"/>
                </a:cxn>
                <a:cxn ang="0">
                  <a:pos x="83" y="103"/>
                </a:cxn>
                <a:cxn ang="0">
                  <a:pos x="71" y="101"/>
                </a:cxn>
                <a:cxn ang="0">
                  <a:pos x="59" y="98"/>
                </a:cxn>
                <a:cxn ang="0">
                  <a:pos x="47" y="96"/>
                </a:cxn>
                <a:cxn ang="0">
                  <a:pos x="35" y="93"/>
                </a:cxn>
                <a:cxn ang="0">
                  <a:pos x="23" y="90"/>
                </a:cxn>
                <a:cxn ang="0">
                  <a:pos x="14" y="89"/>
                </a:cxn>
                <a:cxn ang="0">
                  <a:pos x="10" y="88"/>
                </a:cxn>
                <a:cxn ang="0">
                  <a:pos x="6" y="85"/>
                </a:cxn>
                <a:cxn ang="0">
                  <a:pos x="3" y="79"/>
                </a:cxn>
                <a:cxn ang="0">
                  <a:pos x="1" y="58"/>
                </a:cxn>
                <a:cxn ang="0">
                  <a:pos x="1" y="22"/>
                </a:cxn>
              </a:cxnLst>
              <a:rect l="0" t="0" r="r" b="b"/>
              <a:pathLst>
                <a:path w="138" h="109">
                  <a:moveTo>
                    <a:pt x="2" y="5"/>
                  </a:moveTo>
                  <a:lnTo>
                    <a:pt x="3" y="4"/>
                  </a:lnTo>
                  <a:lnTo>
                    <a:pt x="4" y="2"/>
                  </a:lnTo>
                  <a:lnTo>
                    <a:pt x="5" y="1"/>
                  </a:lnTo>
                  <a:lnTo>
                    <a:pt x="6" y="0"/>
                  </a:lnTo>
                  <a:lnTo>
                    <a:pt x="7" y="0"/>
                  </a:lnTo>
                  <a:lnTo>
                    <a:pt x="8" y="0"/>
                  </a:lnTo>
                  <a:lnTo>
                    <a:pt x="9" y="0"/>
                  </a:lnTo>
                  <a:lnTo>
                    <a:pt x="10" y="0"/>
                  </a:lnTo>
                  <a:lnTo>
                    <a:pt x="11" y="0"/>
                  </a:lnTo>
                  <a:lnTo>
                    <a:pt x="12" y="0"/>
                  </a:lnTo>
                  <a:lnTo>
                    <a:pt x="13" y="0"/>
                  </a:lnTo>
                  <a:lnTo>
                    <a:pt x="14" y="0"/>
                  </a:lnTo>
                  <a:lnTo>
                    <a:pt x="21" y="0"/>
                  </a:lnTo>
                  <a:lnTo>
                    <a:pt x="27" y="1"/>
                  </a:lnTo>
                  <a:lnTo>
                    <a:pt x="34" y="2"/>
                  </a:lnTo>
                  <a:lnTo>
                    <a:pt x="40" y="3"/>
                  </a:lnTo>
                  <a:lnTo>
                    <a:pt x="47" y="4"/>
                  </a:lnTo>
                  <a:lnTo>
                    <a:pt x="54" y="5"/>
                  </a:lnTo>
                  <a:lnTo>
                    <a:pt x="60" y="6"/>
                  </a:lnTo>
                  <a:lnTo>
                    <a:pt x="67" y="7"/>
                  </a:lnTo>
                  <a:lnTo>
                    <a:pt x="73" y="8"/>
                  </a:lnTo>
                  <a:lnTo>
                    <a:pt x="80" y="9"/>
                  </a:lnTo>
                  <a:lnTo>
                    <a:pt x="87" y="10"/>
                  </a:lnTo>
                  <a:lnTo>
                    <a:pt x="93" y="11"/>
                  </a:lnTo>
                  <a:lnTo>
                    <a:pt x="100" y="12"/>
                  </a:lnTo>
                  <a:lnTo>
                    <a:pt x="107" y="13"/>
                  </a:lnTo>
                  <a:lnTo>
                    <a:pt x="113" y="14"/>
                  </a:lnTo>
                  <a:lnTo>
                    <a:pt x="120" y="15"/>
                  </a:lnTo>
                  <a:lnTo>
                    <a:pt x="121" y="15"/>
                  </a:lnTo>
                  <a:lnTo>
                    <a:pt x="122" y="16"/>
                  </a:lnTo>
                  <a:lnTo>
                    <a:pt x="123" y="17"/>
                  </a:lnTo>
                  <a:lnTo>
                    <a:pt x="124" y="17"/>
                  </a:lnTo>
                  <a:lnTo>
                    <a:pt x="125" y="18"/>
                  </a:lnTo>
                  <a:lnTo>
                    <a:pt x="126" y="19"/>
                  </a:lnTo>
                  <a:lnTo>
                    <a:pt x="128" y="19"/>
                  </a:lnTo>
                  <a:lnTo>
                    <a:pt x="129" y="20"/>
                  </a:lnTo>
                  <a:lnTo>
                    <a:pt x="130" y="22"/>
                  </a:lnTo>
                  <a:lnTo>
                    <a:pt x="131" y="24"/>
                  </a:lnTo>
                  <a:lnTo>
                    <a:pt x="132" y="26"/>
                  </a:lnTo>
                  <a:lnTo>
                    <a:pt x="134" y="28"/>
                  </a:lnTo>
                  <a:lnTo>
                    <a:pt x="135" y="35"/>
                  </a:lnTo>
                  <a:lnTo>
                    <a:pt x="137" y="42"/>
                  </a:lnTo>
                  <a:lnTo>
                    <a:pt x="137" y="48"/>
                  </a:lnTo>
                  <a:lnTo>
                    <a:pt x="138" y="55"/>
                  </a:lnTo>
                  <a:lnTo>
                    <a:pt x="138" y="62"/>
                  </a:lnTo>
                  <a:lnTo>
                    <a:pt x="138" y="69"/>
                  </a:lnTo>
                  <a:lnTo>
                    <a:pt x="137" y="76"/>
                  </a:lnTo>
                  <a:lnTo>
                    <a:pt x="137" y="83"/>
                  </a:lnTo>
                  <a:lnTo>
                    <a:pt x="136" y="87"/>
                  </a:lnTo>
                  <a:lnTo>
                    <a:pt x="135" y="92"/>
                  </a:lnTo>
                  <a:lnTo>
                    <a:pt x="134" y="96"/>
                  </a:lnTo>
                  <a:lnTo>
                    <a:pt x="132" y="99"/>
                  </a:lnTo>
                  <a:lnTo>
                    <a:pt x="130" y="103"/>
                  </a:lnTo>
                  <a:lnTo>
                    <a:pt x="128" y="105"/>
                  </a:lnTo>
                  <a:lnTo>
                    <a:pt x="125" y="107"/>
                  </a:lnTo>
                  <a:lnTo>
                    <a:pt x="122" y="109"/>
                  </a:lnTo>
                  <a:lnTo>
                    <a:pt x="121" y="109"/>
                  </a:lnTo>
                  <a:lnTo>
                    <a:pt x="120" y="109"/>
                  </a:lnTo>
                  <a:lnTo>
                    <a:pt x="119" y="109"/>
                  </a:lnTo>
                  <a:lnTo>
                    <a:pt x="118" y="109"/>
                  </a:lnTo>
                  <a:lnTo>
                    <a:pt x="116" y="109"/>
                  </a:lnTo>
                  <a:lnTo>
                    <a:pt x="115" y="109"/>
                  </a:lnTo>
                  <a:lnTo>
                    <a:pt x="114" y="109"/>
                  </a:lnTo>
                  <a:lnTo>
                    <a:pt x="113" y="109"/>
                  </a:lnTo>
                  <a:lnTo>
                    <a:pt x="107" y="108"/>
                  </a:lnTo>
                  <a:lnTo>
                    <a:pt x="101" y="107"/>
                  </a:lnTo>
                  <a:lnTo>
                    <a:pt x="95" y="106"/>
                  </a:lnTo>
                  <a:lnTo>
                    <a:pt x="89" y="104"/>
                  </a:lnTo>
                  <a:lnTo>
                    <a:pt x="83" y="103"/>
                  </a:lnTo>
                  <a:lnTo>
                    <a:pt x="77" y="102"/>
                  </a:lnTo>
                  <a:lnTo>
                    <a:pt x="71" y="101"/>
                  </a:lnTo>
                  <a:lnTo>
                    <a:pt x="65" y="99"/>
                  </a:lnTo>
                  <a:lnTo>
                    <a:pt x="59" y="98"/>
                  </a:lnTo>
                  <a:lnTo>
                    <a:pt x="53" y="97"/>
                  </a:lnTo>
                  <a:lnTo>
                    <a:pt x="47" y="96"/>
                  </a:lnTo>
                  <a:lnTo>
                    <a:pt x="41" y="94"/>
                  </a:lnTo>
                  <a:lnTo>
                    <a:pt x="35" y="93"/>
                  </a:lnTo>
                  <a:lnTo>
                    <a:pt x="29" y="92"/>
                  </a:lnTo>
                  <a:lnTo>
                    <a:pt x="23" y="90"/>
                  </a:lnTo>
                  <a:lnTo>
                    <a:pt x="17" y="89"/>
                  </a:lnTo>
                  <a:lnTo>
                    <a:pt x="14" y="89"/>
                  </a:lnTo>
                  <a:lnTo>
                    <a:pt x="12" y="88"/>
                  </a:lnTo>
                  <a:lnTo>
                    <a:pt x="10" y="88"/>
                  </a:lnTo>
                  <a:lnTo>
                    <a:pt x="8" y="86"/>
                  </a:lnTo>
                  <a:lnTo>
                    <a:pt x="6" y="85"/>
                  </a:lnTo>
                  <a:lnTo>
                    <a:pt x="5" y="82"/>
                  </a:lnTo>
                  <a:lnTo>
                    <a:pt x="3" y="79"/>
                  </a:lnTo>
                  <a:lnTo>
                    <a:pt x="2" y="74"/>
                  </a:lnTo>
                  <a:lnTo>
                    <a:pt x="1" y="58"/>
                  </a:lnTo>
                  <a:lnTo>
                    <a:pt x="0" y="40"/>
                  </a:lnTo>
                  <a:lnTo>
                    <a:pt x="1" y="22"/>
                  </a:lnTo>
                  <a:lnTo>
                    <a:pt x="2" y="5"/>
                  </a:lnTo>
                  <a:close/>
                </a:path>
              </a:pathLst>
            </a:custGeom>
            <a:solidFill>
              <a:srgbClr val="AAA3A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1" name="Freeform 87"/>
            <p:cNvSpPr>
              <a:spLocks/>
            </p:cNvSpPr>
            <p:nvPr/>
          </p:nvSpPr>
          <p:spPr bwMode="auto">
            <a:xfrm>
              <a:off x="3640" y="1811"/>
              <a:ext cx="121" cy="97"/>
            </a:xfrm>
            <a:custGeom>
              <a:avLst/>
              <a:gdLst/>
              <a:ahLst/>
              <a:cxnLst>
                <a:cxn ang="0">
                  <a:pos x="3" y="4"/>
                </a:cxn>
                <a:cxn ang="0">
                  <a:pos x="4" y="1"/>
                </a:cxn>
                <a:cxn ang="0">
                  <a:pos x="6" y="0"/>
                </a:cxn>
                <a:cxn ang="0">
                  <a:pos x="8" y="0"/>
                </a:cxn>
                <a:cxn ang="0">
                  <a:pos x="9" y="0"/>
                </a:cxn>
                <a:cxn ang="0">
                  <a:pos x="11" y="0"/>
                </a:cxn>
                <a:cxn ang="0">
                  <a:pos x="18" y="1"/>
                </a:cxn>
                <a:cxn ang="0">
                  <a:pos x="30" y="2"/>
                </a:cxn>
                <a:cxn ang="0">
                  <a:pos x="41" y="4"/>
                </a:cxn>
                <a:cxn ang="0">
                  <a:pos x="53" y="6"/>
                </a:cxn>
                <a:cxn ang="0">
                  <a:pos x="65" y="7"/>
                </a:cxn>
                <a:cxn ang="0">
                  <a:pos x="76" y="9"/>
                </a:cxn>
                <a:cxn ang="0">
                  <a:pos x="88" y="11"/>
                </a:cxn>
                <a:cxn ang="0">
                  <a:pos x="99" y="12"/>
                </a:cxn>
                <a:cxn ang="0">
                  <a:pos x="106" y="14"/>
                </a:cxn>
                <a:cxn ang="0">
                  <a:pos x="108" y="15"/>
                </a:cxn>
                <a:cxn ang="0">
                  <a:pos x="110" y="16"/>
                </a:cxn>
                <a:cxn ang="0">
                  <a:pos x="112" y="17"/>
                </a:cxn>
                <a:cxn ang="0">
                  <a:pos x="114" y="20"/>
                </a:cxn>
                <a:cxn ang="0">
                  <a:pos x="116" y="24"/>
                </a:cxn>
                <a:cxn ang="0">
                  <a:pos x="120" y="38"/>
                </a:cxn>
                <a:cxn ang="0">
                  <a:pos x="121" y="61"/>
                </a:cxn>
                <a:cxn ang="0">
                  <a:pos x="120" y="77"/>
                </a:cxn>
                <a:cxn ang="0">
                  <a:pos x="117" y="84"/>
                </a:cxn>
                <a:cxn ang="0">
                  <a:pos x="114" y="90"/>
                </a:cxn>
                <a:cxn ang="0">
                  <a:pos x="110" y="95"/>
                </a:cxn>
                <a:cxn ang="0">
                  <a:pos x="106" y="96"/>
                </a:cxn>
                <a:cxn ang="0">
                  <a:pos x="104" y="96"/>
                </a:cxn>
                <a:cxn ang="0">
                  <a:pos x="102" y="96"/>
                </a:cxn>
                <a:cxn ang="0">
                  <a:pos x="100" y="97"/>
                </a:cxn>
                <a:cxn ang="0">
                  <a:pos x="94" y="95"/>
                </a:cxn>
                <a:cxn ang="0">
                  <a:pos x="83" y="93"/>
                </a:cxn>
                <a:cxn ang="0">
                  <a:pos x="73" y="91"/>
                </a:cxn>
                <a:cxn ang="0">
                  <a:pos x="62" y="89"/>
                </a:cxn>
                <a:cxn ang="0">
                  <a:pos x="51" y="86"/>
                </a:cxn>
                <a:cxn ang="0">
                  <a:pos x="41" y="84"/>
                </a:cxn>
                <a:cxn ang="0">
                  <a:pos x="30" y="82"/>
                </a:cxn>
                <a:cxn ang="0">
                  <a:pos x="20" y="80"/>
                </a:cxn>
                <a:cxn ang="0">
                  <a:pos x="12" y="79"/>
                </a:cxn>
                <a:cxn ang="0">
                  <a:pos x="9" y="77"/>
                </a:cxn>
                <a:cxn ang="0">
                  <a:pos x="6" y="75"/>
                </a:cxn>
                <a:cxn ang="0">
                  <a:pos x="3" y="70"/>
                </a:cxn>
                <a:cxn ang="0">
                  <a:pos x="0" y="51"/>
                </a:cxn>
                <a:cxn ang="0">
                  <a:pos x="0" y="19"/>
                </a:cxn>
              </a:cxnLst>
              <a:rect l="0" t="0" r="r" b="b"/>
              <a:pathLst>
                <a:path w="121" h="97">
                  <a:moveTo>
                    <a:pt x="2" y="5"/>
                  </a:moveTo>
                  <a:lnTo>
                    <a:pt x="3" y="4"/>
                  </a:lnTo>
                  <a:lnTo>
                    <a:pt x="3" y="2"/>
                  </a:lnTo>
                  <a:lnTo>
                    <a:pt x="4" y="1"/>
                  </a:lnTo>
                  <a:lnTo>
                    <a:pt x="5" y="0"/>
                  </a:lnTo>
                  <a:lnTo>
                    <a:pt x="6" y="0"/>
                  </a:lnTo>
                  <a:lnTo>
                    <a:pt x="7" y="0"/>
                  </a:lnTo>
                  <a:lnTo>
                    <a:pt x="8" y="0"/>
                  </a:lnTo>
                  <a:lnTo>
                    <a:pt x="9" y="0"/>
                  </a:lnTo>
                  <a:lnTo>
                    <a:pt x="9" y="0"/>
                  </a:lnTo>
                  <a:lnTo>
                    <a:pt x="10" y="0"/>
                  </a:lnTo>
                  <a:lnTo>
                    <a:pt x="11" y="0"/>
                  </a:lnTo>
                  <a:lnTo>
                    <a:pt x="12" y="0"/>
                  </a:lnTo>
                  <a:lnTo>
                    <a:pt x="18" y="1"/>
                  </a:lnTo>
                  <a:lnTo>
                    <a:pt x="24" y="1"/>
                  </a:lnTo>
                  <a:lnTo>
                    <a:pt x="30" y="2"/>
                  </a:lnTo>
                  <a:lnTo>
                    <a:pt x="35" y="3"/>
                  </a:lnTo>
                  <a:lnTo>
                    <a:pt x="41" y="4"/>
                  </a:lnTo>
                  <a:lnTo>
                    <a:pt x="47" y="5"/>
                  </a:lnTo>
                  <a:lnTo>
                    <a:pt x="53" y="6"/>
                  </a:lnTo>
                  <a:lnTo>
                    <a:pt x="59" y="7"/>
                  </a:lnTo>
                  <a:lnTo>
                    <a:pt x="65" y="7"/>
                  </a:lnTo>
                  <a:lnTo>
                    <a:pt x="70" y="8"/>
                  </a:lnTo>
                  <a:lnTo>
                    <a:pt x="76" y="9"/>
                  </a:lnTo>
                  <a:lnTo>
                    <a:pt x="82" y="10"/>
                  </a:lnTo>
                  <a:lnTo>
                    <a:pt x="88" y="11"/>
                  </a:lnTo>
                  <a:lnTo>
                    <a:pt x="94" y="12"/>
                  </a:lnTo>
                  <a:lnTo>
                    <a:pt x="99" y="12"/>
                  </a:lnTo>
                  <a:lnTo>
                    <a:pt x="105" y="13"/>
                  </a:lnTo>
                  <a:lnTo>
                    <a:pt x="106" y="14"/>
                  </a:lnTo>
                  <a:lnTo>
                    <a:pt x="107" y="15"/>
                  </a:lnTo>
                  <a:lnTo>
                    <a:pt x="108" y="15"/>
                  </a:lnTo>
                  <a:lnTo>
                    <a:pt x="109" y="16"/>
                  </a:lnTo>
                  <a:lnTo>
                    <a:pt x="110" y="16"/>
                  </a:lnTo>
                  <a:lnTo>
                    <a:pt x="111" y="17"/>
                  </a:lnTo>
                  <a:lnTo>
                    <a:pt x="112" y="17"/>
                  </a:lnTo>
                  <a:lnTo>
                    <a:pt x="113" y="18"/>
                  </a:lnTo>
                  <a:lnTo>
                    <a:pt x="114" y="20"/>
                  </a:lnTo>
                  <a:lnTo>
                    <a:pt x="115" y="22"/>
                  </a:lnTo>
                  <a:lnTo>
                    <a:pt x="116" y="24"/>
                  </a:lnTo>
                  <a:lnTo>
                    <a:pt x="118" y="26"/>
                  </a:lnTo>
                  <a:lnTo>
                    <a:pt x="120" y="38"/>
                  </a:lnTo>
                  <a:lnTo>
                    <a:pt x="121" y="49"/>
                  </a:lnTo>
                  <a:lnTo>
                    <a:pt x="121" y="61"/>
                  </a:lnTo>
                  <a:lnTo>
                    <a:pt x="120" y="74"/>
                  </a:lnTo>
                  <a:lnTo>
                    <a:pt x="120" y="77"/>
                  </a:lnTo>
                  <a:lnTo>
                    <a:pt x="119" y="81"/>
                  </a:lnTo>
                  <a:lnTo>
                    <a:pt x="117" y="84"/>
                  </a:lnTo>
                  <a:lnTo>
                    <a:pt x="116" y="87"/>
                  </a:lnTo>
                  <a:lnTo>
                    <a:pt x="114" y="90"/>
                  </a:lnTo>
                  <a:lnTo>
                    <a:pt x="112" y="93"/>
                  </a:lnTo>
                  <a:lnTo>
                    <a:pt x="110" y="95"/>
                  </a:lnTo>
                  <a:lnTo>
                    <a:pt x="107" y="96"/>
                  </a:lnTo>
                  <a:lnTo>
                    <a:pt x="106" y="96"/>
                  </a:lnTo>
                  <a:lnTo>
                    <a:pt x="105" y="96"/>
                  </a:lnTo>
                  <a:lnTo>
                    <a:pt x="104" y="96"/>
                  </a:lnTo>
                  <a:lnTo>
                    <a:pt x="103" y="96"/>
                  </a:lnTo>
                  <a:lnTo>
                    <a:pt x="102" y="96"/>
                  </a:lnTo>
                  <a:lnTo>
                    <a:pt x="101" y="96"/>
                  </a:lnTo>
                  <a:lnTo>
                    <a:pt x="100" y="97"/>
                  </a:lnTo>
                  <a:lnTo>
                    <a:pt x="99" y="97"/>
                  </a:lnTo>
                  <a:lnTo>
                    <a:pt x="94" y="95"/>
                  </a:lnTo>
                  <a:lnTo>
                    <a:pt x="89" y="94"/>
                  </a:lnTo>
                  <a:lnTo>
                    <a:pt x="83" y="93"/>
                  </a:lnTo>
                  <a:lnTo>
                    <a:pt x="78" y="92"/>
                  </a:lnTo>
                  <a:lnTo>
                    <a:pt x="73" y="91"/>
                  </a:lnTo>
                  <a:lnTo>
                    <a:pt x="67" y="90"/>
                  </a:lnTo>
                  <a:lnTo>
                    <a:pt x="62" y="89"/>
                  </a:lnTo>
                  <a:lnTo>
                    <a:pt x="57" y="88"/>
                  </a:lnTo>
                  <a:lnTo>
                    <a:pt x="51" y="86"/>
                  </a:lnTo>
                  <a:lnTo>
                    <a:pt x="46" y="85"/>
                  </a:lnTo>
                  <a:lnTo>
                    <a:pt x="41" y="84"/>
                  </a:lnTo>
                  <a:lnTo>
                    <a:pt x="36" y="83"/>
                  </a:lnTo>
                  <a:lnTo>
                    <a:pt x="30" y="82"/>
                  </a:lnTo>
                  <a:lnTo>
                    <a:pt x="25" y="81"/>
                  </a:lnTo>
                  <a:lnTo>
                    <a:pt x="20" y="80"/>
                  </a:lnTo>
                  <a:lnTo>
                    <a:pt x="14" y="79"/>
                  </a:lnTo>
                  <a:lnTo>
                    <a:pt x="12" y="79"/>
                  </a:lnTo>
                  <a:lnTo>
                    <a:pt x="11" y="78"/>
                  </a:lnTo>
                  <a:lnTo>
                    <a:pt x="9" y="77"/>
                  </a:lnTo>
                  <a:lnTo>
                    <a:pt x="7" y="76"/>
                  </a:lnTo>
                  <a:lnTo>
                    <a:pt x="6" y="75"/>
                  </a:lnTo>
                  <a:lnTo>
                    <a:pt x="4" y="73"/>
                  </a:lnTo>
                  <a:lnTo>
                    <a:pt x="3" y="70"/>
                  </a:lnTo>
                  <a:lnTo>
                    <a:pt x="2" y="66"/>
                  </a:lnTo>
                  <a:lnTo>
                    <a:pt x="0" y="51"/>
                  </a:lnTo>
                  <a:lnTo>
                    <a:pt x="0" y="35"/>
                  </a:lnTo>
                  <a:lnTo>
                    <a:pt x="0" y="19"/>
                  </a:lnTo>
                  <a:lnTo>
                    <a:pt x="2" y="5"/>
                  </a:lnTo>
                  <a:close/>
                </a:path>
              </a:pathLst>
            </a:custGeom>
            <a:solidFill>
              <a:srgbClr val="AFA8B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2" name="Freeform 88"/>
            <p:cNvSpPr>
              <a:spLocks/>
            </p:cNvSpPr>
            <p:nvPr/>
          </p:nvSpPr>
          <p:spPr bwMode="auto">
            <a:xfrm>
              <a:off x="3641" y="1811"/>
              <a:ext cx="105" cy="84"/>
            </a:xfrm>
            <a:custGeom>
              <a:avLst/>
              <a:gdLst/>
              <a:ahLst/>
              <a:cxnLst>
                <a:cxn ang="0">
                  <a:pos x="2" y="3"/>
                </a:cxn>
                <a:cxn ang="0">
                  <a:pos x="4" y="1"/>
                </a:cxn>
                <a:cxn ang="0">
                  <a:pos x="5" y="0"/>
                </a:cxn>
                <a:cxn ang="0">
                  <a:pos x="7" y="0"/>
                </a:cxn>
                <a:cxn ang="0">
                  <a:pos x="8" y="0"/>
                </a:cxn>
                <a:cxn ang="0">
                  <a:pos x="9" y="0"/>
                </a:cxn>
                <a:cxn ang="0">
                  <a:pos x="15" y="1"/>
                </a:cxn>
                <a:cxn ang="0">
                  <a:pos x="25" y="2"/>
                </a:cxn>
                <a:cxn ang="0">
                  <a:pos x="35" y="4"/>
                </a:cxn>
                <a:cxn ang="0">
                  <a:pos x="45" y="5"/>
                </a:cxn>
                <a:cxn ang="0">
                  <a:pos x="55" y="7"/>
                </a:cxn>
                <a:cxn ang="0">
                  <a:pos x="66" y="8"/>
                </a:cxn>
                <a:cxn ang="0">
                  <a:pos x="76" y="10"/>
                </a:cxn>
                <a:cxn ang="0">
                  <a:pos x="86" y="11"/>
                </a:cxn>
                <a:cxn ang="0">
                  <a:pos x="91" y="12"/>
                </a:cxn>
                <a:cxn ang="0">
                  <a:pos x="93" y="13"/>
                </a:cxn>
                <a:cxn ang="0">
                  <a:pos x="94" y="14"/>
                </a:cxn>
                <a:cxn ang="0">
                  <a:pos x="96" y="15"/>
                </a:cxn>
                <a:cxn ang="0">
                  <a:pos x="98" y="18"/>
                </a:cxn>
                <a:cxn ang="0">
                  <a:pos x="100" y="21"/>
                </a:cxn>
                <a:cxn ang="0">
                  <a:pos x="104" y="33"/>
                </a:cxn>
                <a:cxn ang="0">
                  <a:pos x="105" y="53"/>
                </a:cxn>
                <a:cxn ang="0">
                  <a:pos x="103" y="67"/>
                </a:cxn>
                <a:cxn ang="0">
                  <a:pos x="101" y="73"/>
                </a:cxn>
                <a:cxn ang="0">
                  <a:pos x="98" y="78"/>
                </a:cxn>
                <a:cxn ang="0">
                  <a:pos x="94" y="82"/>
                </a:cxn>
                <a:cxn ang="0">
                  <a:pos x="91" y="83"/>
                </a:cxn>
                <a:cxn ang="0">
                  <a:pos x="90" y="83"/>
                </a:cxn>
                <a:cxn ang="0">
                  <a:pos x="88" y="84"/>
                </a:cxn>
                <a:cxn ang="0">
                  <a:pos x="86" y="84"/>
                </a:cxn>
                <a:cxn ang="0">
                  <a:pos x="81" y="83"/>
                </a:cxn>
                <a:cxn ang="0">
                  <a:pos x="72" y="81"/>
                </a:cxn>
                <a:cxn ang="0">
                  <a:pos x="63" y="79"/>
                </a:cxn>
                <a:cxn ang="0">
                  <a:pos x="54" y="77"/>
                </a:cxn>
                <a:cxn ang="0">
                  <a:pos x="44" y="75"/>
                </a:cxn>
                <a:cxn ang="0">
                  <a:pos x="35" y="73"/>
                </a:cxn>
                <a:cxn ang="0">
                  <a:pos x="26" y="71"/>
                </a:cxn>
                <a:cxn ang="0">
                  <a:pos x="17" y="69"/>
                </a:cxn>
                <a:cxn ang="0">
                  <a:pos x="11" y="68"/>
                </a:cxn>
                <a:cxn ang="0">
                  <a:pos x="7" y="67"/>
                </a:cxn>
                <a:cxn ang="0">
                  <a:pos x="5" y="65"/>
                </a:cxn>
                <a:cxn ang="0">
                  <a:pos x="2" y="60"/>
                </a:cxn>
                <a:cxn ang="0">
                  <a:pos x="0" y="44"/>
                </a:cxn>
                <a:cxn ang="0">
                  <a:pos x="0" y="17"/>
                </a:cxn>
              </a:cxnLst>
              <a:rect l="0" t="0" r="r" b="b"/>
              <a:pathLst>
                <a:path w="105" h="84">
                  <a:moveTo>
                    <a:pt x="1" y="5"/>
                  </a:moveTo>
                  <a:lnTo>
                    <a:pt x="2" y="3"/>
                  </a:lnTo>
                  <a:lnTo>
                    <a:pt x="3" y="2"/>
                  </a:lnTo>
                  <a:lnTo>
                    <a:pt x="4" y="1"/>
                  </a:lnTo>
                  <a:lnTo>
                    <a:pt x="4" y="0"/>
                  </a:lnTo>
                  <a:lnTo>
                    <a:pt x="5" y="0"/>
                  </a:lnTo>
                  <a:lnTo>
                    <a:pt x="6" y="0"/>
                  </a:lnTo>
                  <a:lnTo>
                    <a:pt x="7" y="0"/>
                  </a:lnTo>
                  <a:lnTo>
                    <a:pt x="7" y="0"/>
                  </a:lnTo>
                  <a:lnTo>
                    <a:pt x="8" y="0"/>
                  </a:lnTo>
                  <a:lnTo>
                    <a:pt x="9" y="0"/>
                  </a:lnTo>
                  <a:lnTo>
                    <a:pt x="9" y="0"/>
                  </a:lnTo>
                  <a:lnTo>
                    <a:pt x="10" y="0"/>
                  </a:lnTo>
                  <a:lnTo>
                    <a:pt x="15" y="1"/>
                  </a:lnTo>
                  <a:lnTo>
                    <a:pt x="20" y="1"/>
                  </a:lnTo>
                  <a:lnTo>
                    <a:pt x="25" y="2"/>
                  </a:lnTo>
                  <a:lnTo>
                    <a:pt x="30" y="3"/>
                  </a:lnTo>
                  <a:lnTo>
                    <a:pt x="35" y="4"/>
                  </a:lnTo>
                  <a:lnTo>
                    <a:pt x="40" y="4"/>
                  </a:lnTo>
                  <a:lnTo>
                    <a:pt x="45" y="5"/>
                  </a:lnTo>
                  <a:lnTo>
                    <a:pt x="51" y="6"/>
                  </a:lnTo>
                  <a:lnTo>
                    <a:pt x="55" y="7"/>
                  </a:lnTo>
                  <a:lnTo>
                    <a:pt x="61" y="7"/>
                  </a:lnTo>
                  <a:lnTo>
                    <a:pt x="66" y="8"/>
                  </a:lnTo>
                  <a:lnTo>
                    <a:pt x="71" y="9"/>
                  </a:lnTo>
                  <a:lnTo>
                    <a:pt x="76" y="10"/>
                  </a:lnTo>
                  <a:lnTo>
                    <a:pt x="81" y="10"/>
                  </a:lnTo>
                  <a:lnTo>
                    <a:pt x="86" y="11"/>
                  </a:lnTo>
                  <a:lnTo>
                    <a:pt x="91" y="12"/>
                  </a:lnTo>
                  <a:lnTo>
                    <a:pt x="91" y="12"/>
                  </a:lnTo>
                  <a:lnTo>
                    <a:pt x="92" y="13"/>
                  </a:lnTo>
                  <a:lnTo>
                    <a:pt x="93" y="13"/>
                  </a:lnTo>
                  <a:lnTo>
                    <a:pt x="94" y="14"/>
                  </a:lnTo>
                  <a:lnTo>
                    <a:pt x="94" y="14"/>
                  </a:lnTo>
                  <a:lnTo>
                    <a:pt x="95" y="15"/>
                  </a:lnTo>
                  <a:lnTo>
                    <a:pt x="96" y="15"/>
                  </a:lnTo>
                  <a:lnTo>
                    <a:pt x="97" y="16"/>
                  </a:lnTo>
                  <a:lnTo>
                    <a:pt x="98" y="18"/>
                  </a:lnTo>
                  <a:lnTo>
                    <a:pt x="99" y="20"/>
                  </a:lnTo>
                  <a:lnTo>
                    <a:pt x="100" y="21"/>
                  </a:lnTo>
                  <a:lnTo>
                    <a:pt x="101" y="23"/>
                  </a:lnTo>
                  <a:lnTo>
                    <a:pt x="104" y="33"/>
                  </a:lnTo>
                  <a:lnTo>
                    <a:pt x="105" y="43"/>
                  </a:lnTo>
                  <a:lnTo>
                    <a:pt x="105" y="53"/>
                  </a:lnTo>
                  <a:lnTo>
                    <a:pt x="104" y="64"/>
                  </a:lnTo>
                  <a:lnTo>
                    <a:pt x="103" y="67"/>
                  </a:lnTo>
                  <a:lnTo>
                    <a:pt x="102" y="70"/>
                  </a:lnTo>
                  <a:lnTo>
                    <a:pt x="101" y="73"/>
                  </a:lnTo>
                  <a:lnTo>
                    <a:pt x="100" y="76"/>
                  </a:lnTo>
                  <a:lnTo>
                    <a:pt x="98" y="78"/>
                  </a:lnTo>
                  <a:lnTo>
                    <a:pt x="96" y="80"/>
                  </a:lnTo>
                  <a:lnTo>
                    <a:pt x="94" y="82"/>
                  </a:lnTo>
                  <a:lnTo>
                    <a:pt x="92" y="83"/>
                  </a:lnTo>
                  <a:lnTo>
                    <a:pt x="91" y="83"/>
                  </a:lnTo>
                  <a:lnTo>
                    <a:pt x="90" y="83"/>
                  </a:lnTo>
                  <a:lnTo>
                    <a:pt x="90" y="83"/>
                  </a:lnTo>
                  <a:lnTo>
                    <a:pt x="89" y="83"/>
                  </a:lnTo>
                  <a:lnTo>
                    <a:pt x="88" y="84"/>
                  </a:lnTo>
                  <a:lnTo>
                    <a:pt x="87" y="84"/>
                  </a:lnTo>
                  <a:lnTo>
                    <a:pt x="86" y="84"/>
                  </a:lnTo>
                  <a:lnTo>
                    <a:pt x="85" y="84"/>
                  </a:lnTo>
                  <a:lnTo>
                    <a:pt x="81" y="83"/>
                  </a:lnTo>
                  <a:lnTo>
                    <a:pt x="76" y="82"/>
                  </a:lnTo>
                  <a:lnTo>
                    <a:pt x="72" y="81"/>
                  </a:lnTo>
                  <a:lnTo>
                    <a:pt x="67" y="80"/>
                  </a:lnTo>
                  <a:lnTo>
                    <a:pt x="63" y="79"/>
                  </a:lnTo>
                  <a:lnTo>
                    <a:pt x="58" y="78"/>
                  </a:lnTo>
                  <a:lnTo>
                    <a:pt x="54" y="77"/>
                  </a:lnTo>
                  <a:lnTo>
                    <a:pt x="49" y="76"/>
                  </a:lnTo>
                  <a:lnTo>
                    <a:pt x="44" y="75"/>
                  </a:lnTo>
                  <a:lnTo>
                    <a:pt x="40" y="74"/>
                  </a:lnTo>
                  <a:lnTo>
                    <a:pt x="35" y="73"/>
                  </a:lnTo>
                  <a:lnTo>
                    <a:pt x="31" y="72"/>
                  </a:lnTo>
                  <a:lnTo>
                    <a:pt x="26" y="71"/>
                  </a:lnTo>
                  <a:lnTo>
                    <a:pt x="21" y="70"/>
                  </a:lnTo>
                  <a:lnTo>
                    <a:pt x="17" y="69"/>
                  </a:lnTo>
                  <a:lnTo>
                    <a:pt x="12" y="68"/>
                  </a:lnTo>
                  <a:lnTo>
                    <a:pt x="11" y="68"/>
                  </a:lnTo>
                  <a:lnTo>
                    <a:pt x="9" y="67"/>
                  </a:lnTo>
                  <a:lnTo>
                    <a:pt x="7" y="67"/>
                  </a:lnTo>
                  <a:lnTo>
                    <a:pt x="6" y="66"/>
                  </a:lnTo>
                  <a:lnTo>
                    <a:pt x="5" y="65"/>
                  </a:lnTo>
                  <a:lnTo>
                    <a:pt x="3" y="63"/>
                  </a:lnTo>
                  <a:lnTo>
                    <a:pt x="2" y="60"/>
                  </a:lnTo>
                  <a:lnTo>
                    <a:pt x="1" y="57"/>
                  </a:lnTo>
                  <a:lnTo>
                    <a:pt x="0" y="44"/>
                  </a:lnTo>
                  <a:lnTo>
                    <a:pt x="0" y="31"/>
                  </a:lnTo>
                  <a:lnTo>
                    <a:pt x="0" y="17"/>
                  </a:lnTo>
                  <a:lnTo>
                    <a:pt x="1" y="5"/>
                  </a:lnTo>
                  <a:close/>
                </a:path>
              </a:pathLst>
            </a:custGeom>
            <a:solidFill>
              <a:srgbClr val="B5ADB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3" name="Freeform 89"/>
            <p:cNvSpPr>
              <a:spLocks/>
            </p:cNvSpPr>
            <p:nvPr/>
          </p:nvSpPr>
          <p:spPr bwMode="auto">
            <a:xfrm>
              <a:off x="3642" y="1811"/>
              <a:ext cx="88" cy="71"/>
            </a:xfrm>
            <a:custGeom>
              <a:avLst/>
              <a:gdLst/>
              <a:ahLst/>
              <a:cxnLst>
                <a:cxn ang="0">
                  <a:pos x="1" y="3"/>
                </a:cxn>
                <a:cxn ang="0">
                  <a:pos x="3" y="1"/>
                </a:cxn>
                <a:cxn ang="0">
                  <a:pos x="5" y="0"/>
                </a:cxn>
                <a:cxn ang="0">
                  <a:pos x="7" y="0"/>
                </a:cxn>
                <a:cxn ang="0">
                  <a:pos x="13" y="1"/>
                </a:cxn>
                <a:cxn ang="0">
                  <a:pos x="21" y="2"/>
                </a:cxn>
                <a:cxn ang="0">
                  <a:pos x="30" y="4"/>
                </a:cxn>
                <a:cxn ang="0">
                  <a:pos x="38" y="5"/>
                </a:cxn>
                <a:cxn ang="0">
                  <a:pos x="47" y="6"/>
                </a:cxn>
                <a:cxn ang="0">
                  <a:pos x="55" y="7"/>
                </a:cxn>
                <a:cxn ang="0">
                  <a:pos x="63" y="8"/>
                </a:cxn>
                <a:cxn ang="0">
                  <a:pos x="72" y="10"/>
                </a:cxn>
                <a:cxn ang="0">
                  <a:pos x="77" y="11"/>
                </a:cxn>
                <a:cxn ang="0">
                  <a:pos x="80" y="13"/>
                </a:cxn>
                <a:cxn ang="0">
                  <a:pos x="82" y="16"/>
                </a:cxn>
                <a:cxn ang="0">
                  <a:pos x="84" y="19"/>
                </a:cxn>
                <a:cxn ang="0">
                  <a:pos x="87" y="29"/>
                </a:cxn>
                <a:cxn ang="0">
                  <a:pos x="88" y="45"/>
                </a:cxn>
                <a:cxn ang="0">
                  <a:pos x="86" y="56"/>
                </a:cxn>
                <a:cxn ang="0">
                  <a:pos x="85" y="62"/>
                </a:cxn>
                <a:cxn ang="0">
                  <a:pos x="82" y="66"/>
                </a:cxn>
                <a:cxn ang="0">
                  <a:pos x="79" y="69"/>
                </a:cxn>
                <a:cxn ang="0">
                  <a:pos x="76" y="70"/>
                </a:cxn>
                <a:cxn ang="0">
                  <a:pos x="75" y="71"/>
                </a:cxn>
                <a:cxn ang="0">
                  <a:pos x="74" y="71"/>
                </a:cxn>
                <a:cxn ang="0">
                  <a:pos x="72" y="71"/>
                </a:cxn>
                <a:cxn ang="0">
                  <a:pos x="68" y="70"/>
                </a:cxn>
                <a:cxn ang="0">
                  <a:pos x="60" y="68"/>
                </a:cxn>
                <a:cxn ang="0">
                  <a:pos x="52" y="67"/>
                </a:cxn>
                <a:cxn ang="0">
                  <a:pos x="45" y="65"/>
                </a:cxn>
                <a:cxn ang="0">
                  <a:pos x="37" y="64"/>
                </a:cxn>
                <a:cxn ang="0">
                  <a:pos x="29" y="62"/>
                </a:cxn>
                <a:cxn ang="0">
                  <a:pos x="22" y="60"/>
                </a:cxn>
                <a:cxn ang="0">
                  <a:pos x="14" y="59"/>
                </a:cxn>
                <a:cxn ang="0">
                  <a:pos x="9" y="58"/>
                </a:cxn>
                <a:cxn ang="0">
                  <a:pos x="6" y="57"/>
                </a:cxn>
                <a:cxn ang="0">
                  <a:pos x="4" y="55"/>
                </a:cxn>
                <a:cxn ang="0">
                  <a:pos x="2" y="51"/>
                </a:cxn>
                <a:cxn ang="0">
                  <a:pos x="0" y="37"/>
                </a:cxn>
                <a:cxn ang="0">
                  <a:pos x="0" y="14"/>
                </a:cxn>
              </a:cxnLst>
              <a:rect l="0" t="0" r="r" b="b"/>
              <a:pathLst>
                <a:path w="88" h="71">
                  <a:moveTo>
                    <a:pt x="1" y="4"/>
                  </a:moveTo>
                  <a:lnTo>
                    <a:pt x="1" y="3"/>
                  </a:lnTo>
                  <a:lnTo>
                    <a:pt x="2" y="2"/>
                  </a:lnTo>
                  <a:lnTo>
                    <a:pt x="3" y="1"/>
                  </a:lnTo>
                  <a:lnTo>
                    <a:pt x="3" y="0"/>
                  </a:lnTo>
                  <a:lnTo>
                    <a:pt x="5" y="0"/>
                  </a:lnTo>
                  <a:lnTo>
                    <a:pt x="6" y="0"/>
                  </a:lnTo>
                  <a:lnTo>
                    <a:pt x="7" y="0"/>
                  </a:lnTo>
                  <a:lnTo>
                    <a:pt x="8" y="0"/>
                  </a:lnTo>
                  <a:lnTo>
                    <a:pt x="13" y="1"/>
                  </a:lnTo>
                  <a:lnTo>
                    <a:pt x="17" y="2"/>
                  </a:lnTo>
                  <a:lnTo>
                    <a:pt x="21" y="2"/>
                  </a:lnTo>
                  <a:lnTo>
                    <a:pt x="25" y="3"/>
                  </a:lnTo>
                  <a:lnTo>
                    <a:pt x="30" y="4"/>
                  </a:lnTo>
                  <a:lnTo>
                    <a:pt x="34" y="4"/>
                  </a:lnTo>
                  <a:lnTo>
                    <a:pt x="38" y="5"/>
                  </a:lnTo>
                  <a:lnTo>
                    <a:pt x="42" y="5"/>
                  </a:lnTo>
                  <a:lnTo>
                    <a:pt x="47" y="6"/>
                  </a:lnTo>
                  <a:lnTo>
                    <a:pt x="51" y="7"/>
                  </a:lnTo>
                  <a:lnTo>
                    <a:pt x="55" y="7"/>
                  </a:lnTo>
                  <a:lnTo>
                    <a:pt x="59" y="8"/>
                  </a:lnTo>
                  <a:lnTo>
                    <a:pt x="63" y="8"/>
                  </a:lnTo>
                  <a:lnTo>
                    <a:pt x="68" y="9"/>
                  </a:lnTo>
                  <a:lnTo>
                    <a:pt x="72" y="10"/>
                  </a:lnTo>
                  <a:lnTo>
                    <a:pt x="76" y="10"/>
                  </a:lnTo>
                  <a:lnTo>
                    <a:pt x="77" y="11"/>
                  </a:lnTo>
                  <a:lnTo>
                    <a:pt x="79" y="12"/>
                  </a:lnTo>
                  <a:lnTo>
                    <a:pt x="80" y="13"/>
                  </a:lnTo>
                  <a:lnTo>
                    <a:pt x="81" y="14"/>
                  </a:lnTo>
                  <a:lnTo>
                    <a:pt x="82" y="16"/>
                  </a:lnTo>
                  <a:lnTo>
                    <a:pt x="83" y="17"/>
                  </a:lnTo>
                  <a:lnTo>
                    <a:pt x="84" y="19"/>
                  </a:lnTo>
                  <a:lnTo>
                    <a:pt x="85" y="21"/>
                  </a:lnTo>
                  <a:lnTo>
                    <a:pt x="87" y="29"/>
                  </a:lnTo>
                  <a:lnTo>
                    <a:pt x="88" y="37"/>
                  </a:lnTo>
                  <a:lnTo>
                    <a:pt x="88" y="45"/>
                  </a:lnTo>
                  <a:lnTo>
                    <a:pt x="87" y="54"/>
                  </a:lnTo>
                  <a:lnTo>
                    <a:pt x="86" y="56"/>
                  </a:lnTo>
                  <a:lnTo>
                    <a:pt x="86" y="59"/>
                  </a:lnTo>
                  <a:lnTo>
                    <a:pt x="85" y="62"/>
                  </a:lnTo>
                  <a:lnTo>
                    <a:pt x="84" y="64"/>
                  </a:lnTo>
                  <a:lnTo>
                    <a:pt x="82" y="66"/>
                  </a:lnTo>
                  <a:lnTo>
                    <a:pt x="81" y="67"/>
                  </a:lnTo>
                  <a:lnTo>
                    <a:pt x="79" y="69"/>
                  </a:lnTo>
                  <a:lnTo>
                    <a:pt x="77" y="70"/>
                  </a:lnTo>
                  <a:lnTo>
                    <a:pt x="76" y="70"/>
                  </a:lnTo>
                  <a:lnTo>
                    <a:pt x="76" y="71"/>
                  </a:lnTo>
                  <a:lnTo>
                    <a:pt x="75" y="71"/>
                  </a:lnTo>
                  <a:lnTo>
                    <a:pt x="74" y="71"/>
                  </a:lnTo>
                  <a:lnTo>
                    <a:pt x="74" y="71"/>
                  </a:lnTo>
                  <a:lnTo>
                    <a:pt x="73" y="71"/>
                  </a:lnTo>
                  <a:lnTo>
                    <a:pt x="72" y="71"/>
                  </a:lnTo>
                  <a:lnTo>
                    <a:pt x="72" y="71"/>
                  </a:lnTo>
                  <a:lnTo>
                    <a:pt x="68" y="70"/>
                  </a:lnTo>
                  <a:lnTo>
                    <a:pt x="64" y="69"/>
                  </a:lnTo>
                  <a:lnTo>
                    <a:pt x="60" y="68"/>
                  </a:lnTo>
                  <a:lnTo>
                    <a:pt x="56" y="68"/>
                  </a:lnTo>
                  <a:lnTo>
                    <a:pt x="52" y="67"/>
                  </a:lnTo>
                  <a:lnTo>
                    <a:pt x="49" y="66"/>
                  </a:lnTo>
                  <a:lnTo>
                    <a:pt x="45" y="65"/>
                  </a:lnTo>
                  <a:lnTo>
                    <a:pt x="41" y="64"/>
                  </a:lnTo>
                  <a:lnTo>
                    <a:pt x="37" y="64"/>
                  </a:lnTo>
                  <a:lnTo>
                    <a:pt x="33" y="63"/>
                  </a:lnTo>
                  <a:lnTo>
                    <a:pt x="29" y="62"/>
                  </a:lnTo>
                  <a:lnTo>
                    <a:pt x="26" y="61"/>
                  </a:lnTo>
                  <a:lnTo>
                    <a:pt x="22" y="60"/>
                  </a:lnTo>
                  <a:lnTo>
                    <a:pt x="18" y="60"/>
                  </a:lnTo>
                  <a:lnTo>
                    <a:pt x="14" y="59"/>
                  </a:lnTo>
                  <a:lnTo>
                    <a:pt x="10" y="58"/>
                  </a:lnTo>
                  <a:lnTo>
                    <a:pt x="9" y="58"/>
                  </a:lnTo>
                  <a:lnTo>
                    <a:pt x="7" y="57"/>
                  </a:lnTo>
                  <a:lnTo>
                    <a:pt x="6" y="57"/>
                  </a:lnTo>
                  <a:lnTo>
                    <a:pt x="5" y="56"/>
                  </a:lnTo>
                  <a:lnTo>
                    <a:pt x="4" y="55"/>
                  </a:lnTo>
                  <a:lnTo>
                    <a:pt x="3" y="53"/>
                  </a:lnTo>
                  <a:lnTo>
                    <a:pt x="2" y="51"/>
                  </a:lnTo>
                  <a:lnTo>
                    <a:pt x="1" y="48"/>
                  </a:lnTo>
                  <a:lnTo>
                    <a:pt x="0" y="37"/>
                  </a:lnTo>
                  <a:lnTo>
                    <a:pt x="0" y="26"/>
                  </a:lnTo>
                  <a:lnTo>
                    <a:pt x="0" y="14"/>
                  </a:lnTo>
                  <a:lnTo>
                    <a:pt x="1" y="4"/>
                  </a:lnTo>
                  <a:close/>
                </a:path>
              </a:pathLst>
            </a:custGeom>
            <a:solidFill>
              <a:srgbClr val="BAB2C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4" name="Freeform 90"/>
            <p:cNvSpPr>
              <a:spLocks/>
            </p:cNvSpPr>
            <p:nvPr/>
          </p:nvSpPr>
          <p:spPr bwMode="auto">
            <a:xfrm>
              <a:off x="3642" y="1812"/>
              <a:ext cx="73" cy="57"/>
            </a:xfrm>
            <a:custGeom>
              <a:avLst/>
              <a:gdLst/>
              <a:ahLst/>
              <a:cxnLst>
                <a:cxn ang="0">
                  <a:pos x="1" y="3"/>
                </a:cxn>
                <a:cxn ang="0">
                  <a:pos x="3" y="0"/>
                </a:cxn>
                <a:cxn ang="0">
                  <a:pos x="7" y="0"/>
                </a:cxn>
                <a:cxn ang="0">
                  <a:pos x="63" y="8"/>
                </a:cxn>
                <a:cxn ang="0">
                  <a:pos x="66" y="11"/>
                </a:cxn>
                <a:cxn ang="0">
                  <a:pos x="70" y="17"/>
                </a:cxn>
                <a:cxn ang="0">
                  <a:pos x="72" y="24"/>
                </a:cxn>
                <a:cxn ang="0">
                  <a:pos x="73" y="30"/>
                </a:cxn>
                <a:cxn ang="0">
                  <a:pos x="73" y="36"/>
                </a:cxn>
                <a:cxn ang="0">
                  <a:pos x="72" y="43"/>
                </a:cxn>
                <a:cxn ang="0">
                  <a:pos x="71" y="45"/>
                </a:cxn>
                <a:cxn ang="0">
                  <a:pos x="70" y="47"/>
                </a:cxn>
                <a:cxn ang="0">
                  <a:pos x="69" y="49"/>
                </a:cxn>
                <a:cxn ang="0">
                  <a:pos x="68" y="51"/>
                </a:cxn>
                <a:cxn ang="0">
                  <a:pos x="67" y="52"/>
                </a:cxn>
                <a:cxn ang="0">
                  <a:pos x="66" y="54"/>
                </a:cxn>
                <a:cxn ang="0">
                  <a:pos x="65" y="55"/>
                </a:cxn>
                <a:cxn ang="0">
                  <a:pos x="63" y="57"/>
                </a:cxn>
                <a:cxn ang="0">
                  <a:pos x="59" y="57"/>
                </a:cxn>
                <a:cxn ang="0">
                  <a:pos x="9" y="47"/>
                </a:cxn>
                <a:cxn ang="0">
                  <a:pos x="8" y="46"/>
                </a:cxn>
                <a:cxn ang="0">
                  <a:pos x="7" y="46"/>
                </a:cxn>
                <a:cxn ang="0">
                  <a:pos x="6" y="45"/>
                </a:cxn>
                <a:cxn ang="0">
                  <a:pos x="5" y="45"/>
                </a:cxn>
                <a:cxn ang="0">
                  <a:pos x="4" y="44"/>
                </a:cxn>
                <a:cxn ang="0">
                  <a:pos x="3" y="42"/>
                </a:cxn>
                <a:cxn ang="0">
                  <a:pos x="2" y="41"/>
                </a:cxn>
                <a:cxn ang="0">
                  <a:pos x="2" y="38"/>
                </a:cxn>
                <a:cxn ang="0">
                  <a:pos x="1" y="30"/>
                </a:cxn>
                <a:cxn ang="0">
                  <a:pos x="0" y="20"/>
                </a:cxn>
                <a:cxn ang="0">
                  <a:pos x="0" y="11"/>
                </a:cxn>
                <a:cxn ang="0">
                  <a:pos x="1" y="3"/>
                </a:cxn>
              </a:cxnLst>
              <a:rect l="0" t="0" r="r" b="b"/>
              <a:pathLst>
                <a:path w="73" h="57">
                  <a:moveTo>
                    <a:pt x="1" y="3"/>
                  </a:moveTo>
                  <a:lnTo>
                    <a:pt x="3" y="0"/>
                  </a:lnTo>
                  <a:lnTo>
                    <a:pt x="7" y="0"/>
                  </a:lnTo>
                  <a:lnTo>
                    <a:pt x="63" y="8"/>
                  </a:lnTo>
                  <a:lnTo>
                    <a:pt x="66" y="11"/>
                  </a:lnTo>
                  <a:lnTo>
                    <a:pt x="70" y="17"/>
                  </a:lnTo>
                  <a:lnTo>
                    <a:pt x="72" y="24"/>
                  </a:lnTo>
                  <a:lnTo>
                    <a:pt x="73" y="30"/>
                  </a:lnTo>
                  <a:lnTo>
                    <a:pt x="73" y="36"/>
                  </a:lnTo>
                  <a:lnTo>
                    <a:pt x="72" y="43"/>
                  </a:lnTo>
                  <a:lnTo>
                    <a:pt x="71" y="45"/>
                  </a:lnTo>
                  <a:lnTo>
                    <a:pt x="70" y="47"/>
                  </a:lnTo>
                  <a:lnTo>
                    <a:pt x="69" y="49"/>
                  </a:lnTo>
                  <a:lnTo>
                    <a:pt x="68" y="51"/>
                  </a:lnTo>
                  <a:lnTo>
                    <a:pt x="67" y="52"/>
                  </a:lnTo>
                  <a:lnTo>
                    <a:pt x="66" y="54"/>
                  </a:lnTo>
                  <a:lnTo>
                    <a:pt x="65" y="55"/>
                  </a:lnTo>
                  <a:lnTo>
                    <a:pt x="63" y="57"/>
                  </a:lnTo>
                  <a:lnTo>
                    <a:pt x="59" y="57"/>
                  </a:lnTo>
                  <a:lnTo>
                    <a:pt x="9" y="47"/>
                  </a:lnTo>
                  <a:lnTo>
                    <a:pt x="8" y="46"/>
                  </a:lnTo>
                  <a:lnTo>
                    <a:pt x="7" y="46"/>
                  </a:lnTo>
                  <a:lnTo>
                    <a:pt x="6" y="45"/>
                  </a:lnTo>
                  <a:lnTo>
                    <a:pt x="5" y="45"/>
                  </a:lnTo>
                  <a:lnTo>
                    <a:pt x="4" y="44"/>
                  </a:lnTo>
                  <a:lnTo>
                    <a:pt x="3" y="42"/>
                  </a:lnTo>
                  <a:lnTo>
                    <a:pt x="2" y="41"/>
                  </a:lnTo>
                  <a:lnTo>
                    <a:pt x="2" y="38"/>
                  </a:lnTo>
                  <a:lnTo>
                    <a:pt x="1" y="30"/>
                  </a:lnTo>
                  <a:lnTo>
                    <a:pt x="0" y="20"/>
                  </a:lnTo>
                  <a:lnTo>
                    <a:pt x="0" y="11"/>
                  </a:lnTo>
                  <a:lnTo>
                    <a:pt x="1" y="3"/>
                  </a:lnTo>
                  <a:close/>
                </a:path>
              </a:pathLst>
            </a:custGeom>
            <a:solidFill>
              <a:srgbClr val="BFB7C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5" name="Freeform 91"/>
            <p:cNvSpPr>
              <a:spLocks/>
            </p:cNvSpPr>
            <p:nvPr/>
          </p:nvSpPr>
          <p:spPr bwMode="auto">
            <a:xfrm>
              <a:off x="3771" y="1874"/>
              <a:ext cx="111" cy="122"/>
            </a:xfrm>
            <a:custGeom>
              <a:avLst/>
              <a:gdLst/>
              <a:ahLst/>
              <a:cxnLst>
                <a:cxn ang="0">
                  <a:pos x="23" y="9"/>
                </a:cxn>
                <a:cxn ang="0">
                  <a:pos x="0" y="42"/>
                </a:cxn>
                <a:cxn ang="0">
                  <a:pos x="0" y="71"/>
                </a:cxn>
                <a:cxn ang="0">
                  <a:pos x="10" y="101"/>
                </a:cxn>
                <a:cxn ang="0">
                  <a:pos x="30" y="118"/>
                </a:cxn>
                <a:cxn ang="0">
                  <a:pos x="48" y="122"/>
                </a:cxn>
                <a:cxn ang="0">
                  <a:pos x="70" y="119"/>
                </a:cxn>
                <a:cxn ang="0">
                  <a:pos x="77" y="116"/>
                </a:cxn>
                <a:cxn ang="0">
                  <a:pos x="83" y="112"/>
                </a:cxn>
                <a:cxn ang="0">
                  <a:pos x="89" y="109"/>
                </a:cxn>
                <a:cxn ang="0">
                  <a:pos x="94" y="105"/>
                </a:cxn>
                <a:cxn ang="0">
                  <a:pos x="98" y="101"/>
                </a:cxn>
                <a:cxn ang="0">
                  <a:pos x="102" y="97"/>
                </a:cxn>
                <a:cxn ang="0">
                  <a:pos x="105" y="93"/>
                </a:cxn>
                <a:cxn ang="0">
                  <a:pos x="107" y="89"/>
                </a:cxn>
                <a:cxn ang="0">
                  <a:pos x="109" y="85"/>
                </a:cxn>
                <a:cxn ang="0">
                  <a:pos x="110" y="80"/>
                </a:cxn>
                <a:cxn ang="0">
                  <a:pos x="111" y="74"/>
                </a:cxn>
                <a:cxn ang="0">
                  <a:pos x="111" y="69"/>
                </a:cxn>
                <a:cxn ang="0">
                  <a:pos x="111" y="62"/>
                </a:cxn>
                <a:cxn ang="0">
                  <a:pos x="110" y="56"/>
                </a:cxn>
                <a:cxn ang="0">
                  <a:pos x="109" y="49"/>
                </a:cxn>
                <a:cxn ang="0">
                  <a:pos x="108" y="41"/>
                </a:cxn>
                <a:cxn ang="0">
                  <a:pos x="96" y="22"/>
                </a:cxn>
                <a:cxn ang="0">
                  <a:pos x="92" y="18"/>
                </a:cxn>
                <a:cxn ang="0">
                  <a:pos x="88" y="15"/>
                </a:cxn>
                <a:cxn ang="0">
                  <a:pos x="84" y="12"/>
                </a:cxn>
                <a:cxn ang="0">
                  <a:pos x="80" y="9"/>
                </a:cxn>
                <a:cxn ang="0">
                  <a:pos x="76" y="7"/>
                </a:cxn>
                <a:cxn ang="0">
                  <a:pos x="73" y="5"/>
                </a:cxn>
                <a:cxn ang="0">
                  <a:pos x="69" y="3"/>
                </a:cxn>
                <a:cxn ang="0">
                  <a:pos x="66" y="2"/>
                </a:cxn>
                <a:cxn ang="0">
                  <a:pos x="62" y="1"/>
                </a:cxn>
                <a:cxn ang="0">
                  <a:pos x="58" y="0"/>
                </a:cxn>
                <a:cxn ang="0">
                  <a:pos x="54" y="0"/>
                </a:cxn>
                <a:cxn ang="0">
                  <a:pos x="50" y="0"/>
                </a:cxn>
                <a:cxn ang="0">
                  <a:pos x="45" y="1"/>
                </a:cxn>
                <a:cxn ang="0">
                  <a:pos x="40" y="2"/>
                </a:cxn>
                <a:cxn ang="0">
                  <a:pos x="35" y="3"/>
                </a:cxn>
                <a:cxn ang="0">
                  <a:pos x="30" y="4"/>
                </a:cxn>
                <a:cxn ang="0">
                  <a:pos x="23" y="9"/>
                </a:cxn>
              </a:cxnLst>
              <a:rect l="0" t="0" r="r" b="b"/>
              <a:pathLst>
                <a:path w="111" h="122">
                  <a:moveTo>
                    <a:pt x="23" y="9"/>
                  </a:moveTo>
                  <a:lnTo>
                    <a:pt x="0" y="42"/>
                  </a:lnTo>
                  <a:lnTo>
                    <a:pt x="0" y="71"/>
                  </a:lnTo>
                  <a:lnTo>
                    <a:pt x="10" y="101"/>
                  </a:lnTo>
                  <a:lnTo>
                    <a:pt x="30" y="118"/>
                  </a:lnTo>
                  <a:lnTo>
                    <a:pt x="48" y="122"/>
                  </a:lnTo>
                  <a:lnTo>
                    <a:pt x="70" y="119"/>
                  </a:lnTo>
                  <a:lnTo>
                    <a:pt x="77" y="116"/>
                  </a:lnTo>
                  <a:lnTo>
                    <a:pt x="83" y="112"/>
                  </a:lnTo>
                  <a:lnTo>
                    <a:pt x="89" y="109"/>
                  </a:lnTo>
                  <a:lnTo>
                    <a:pt x="94" y="105"/>
                  </a:lnTo>
                  <a:lnTo>
                    <a:pt x="98" y="101"/>
                  </a:lnTo>
                  <a:lnTo>
                    <a:pt x="102" y="97"/>
                  </a:lnTo>
                  <a:lnTo>
                    <a:pt x="105" y="93"/>
                  </a:lnTo>
                  <a:lnTo>
                    <a:pt x="107" y="89"/>
                  </a:lnTo>
                  <a:lnTo>
                    <a:pt x="109" y="85"/>
                  </a:lnTo>
                  <a:lnTo>
                    <a:pt x="110" y="80"/>
                  </a:lnTo>
                  <a:lnTo>
                    <a:pt x="111" y="74"/>
                  </a:lnTo>
                  <a:lnTo>
                    <a:pt x="111" y="69"/>
                  </a:lnTo>
                  <a:lnTo>
                    <a:pt x="111" y="62"/>
                  </a:lnTo>
                  <a:lnTo>
                    <a:pt x="110" y="56"/>
                  </a:lnTo>
                  <a:lnTo>
                    <a:pt x="109" y="49"/>
                  </a:lnTo>
                  <a:lnTo>
                    <a:pt x="108" y="41"/>
                  </a:lnTo>
                  <a:lnTo>
                    <a:pt x="96" y="22"/>
                  </a:lnTo>
                  <a:lnTo>
                    <a:pt x="92" y="18"/>
                  </a:lnTo>
                  <a:lnTo>
                    <a:pt x="88" y="15"/>
                  </a:lnTo>
                  <a:lnTo>
                    <a:pt x="84" y="12"/>
                  </a:lnTo>
                  <a:lnTo>
                    <a:pt x="80" y="9"/>
                  </a:lnTo>
                  <a:lnTo>
                    <a:pt x="76" y="7"/>
                  </a:lnTo>
                  <a:lnTo>
                    <a:pt x="73" y="5"/>
                  </a:lnTo>
                  <a:lnTo>
                    <a:pt x="69" y="3"/>
                  </a:lnTo>
                  <a:lnTo>
                    <a:pt x="66" y="2"/>
                  </a:lnTo>
                  <a:lnTo>
                    <a:pt x="62" y="1"/>
                  </a:lnTo>
                  <a:lnTo>
                    <a:pt x="58" y="0"/>
                  </a:lnTo>
                  <a:lnTo>
                    <a:pt x="54" y="0"/>
                  </a:lnTo>
                  <a:lnTo>
                    <a:pt x="50" y="0"/>
                  </a:lnTo>
                  <a:lnTo>
                    <a:pt x="45" y="1"/>
                  </a:lnTo>
                  <a:lnTo>
                    <a:pt x="40" y="2"/>
                  </a:lnTo>
                  <a:lnTo>
                    <a:pt x="35" y="3"/>
                  </a:lnTo>
                  <a:lnTo>
                    <a:pt x="30" y="4"/>
                  </a:lnTo>
                  <a:lnTo>
                    <a:pt x="23" y="9"/>
                  </a:lnTo>
                  <a:close/>
                </a:path>
              </a:pathLst>
            </a:custGeom>
            <a:solidFill>
              <a:srgbClr val="594F6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6" name="Freeform 92"/>
            <p:cNvSpPr>
              <a:spLocks/>
            </p:cNvSpPr>
            <p:nvPr/>
          </p:nvSpPr>
          <p:spPr bwMode="auto">
            <a:xfrm>
              <a:off x="3765" y="1878"/>
              <a:ext cx="112" cy="121"/>
            </a:xfrm>
            <a:custGeom>
              <a:avLst/>
              <a:gdLst/>
              <a:ahLst/>
              <a:cxnLst>
                <a:cxn ang="0">
                  <a:pos x="24" y="8"/>
                </a:cxn>
                <a:cxn ang="0">
                  <a:pos x="9" y="23"/>
                </a:cxn>
                <a:cxn ang="0">
                  <a:pos x="1" y="41"/>
                </a:cxn>
                <a:cxn ang="0">
                  <a:pos x="0" y="71"/>
                </a:cxn>
                <a:cxn ang="0">
                  <a:pos x="11" y="101"/>
                </a:cxn>
                <a:cxn ang="0">
                  <a:pos x="30" y="117"/>
                </a:cxn>
                <a:cxn ang="0">
                  <a:pos x="49" y="121"/>
                </a:cxn>
                <a:cxn ang="0">
                  <a:pos x="71" y="119"/>
                </a:cxn>
                <a:cxn ang="0">
                  <a:pos x="78" y="115"/>
                </a:cxn>
                <a:cxn ang="0">
                  <a:pos x="84" y="112"/>
                </a:cxn>
                <a:cxn ang="0">
                  <a:pos x="90" y="108"/>
                </a:cxn>
                <a:cxn ang="0">
                  <a:pos x="95" y="105"/>
                </a:cxn>
                <a:cxn ang="0">
                  <a:pos x="99" y="101"/>
                </a:cxn>
                <a:cxn ang="0">
                  <a:pos x="103" y="97"/>
                </a:cxn>
                <a:cxn ang="0">
                  <a:pos x="106" y="93"/>
                </a:cxn>
                <a:cxn ang="0">
                  <a:pos x="108" y="89"/>
                </a:cxn>
                <a:cxn ang="0">
                  <a:pos x="110" y="84"/>
                </a:cxn>
                <a:cxn ang="0">
                  <a:pos x="111" y="79"/>
                </a:cxn>
                <a:cxn ang="0">
                  <a:pos x="112" y="74"/>
                </a:cxn>
                <a:cxn ang="0">
                  <a:pos x="112" y="68"/>
                </a:cxn>
                <a:cxn ang="0">
                  <a:pos x="112" y="62"/>
                </a:cxn>
                <a:cxn ang="0">
                  <a:pos x="111" y="55"/>
                </a:cxn>
                <a:cxn ang="0">
                  <a:pos x="110" y="48"/>
                </a:cxn>
                <a:cxn ang="0">
                  <a:pos x="108" y="40"/>
                </a:cxn>
                <a:cxn ang="0">
                  <a:pos x="96" y="21"/>
                </a:cxn>
                <a:cxn ang="0">
                  <a:pos x="92" y="17"/>
                </a:cxn>
                <a:cxn ang="0">
                  <a:pos x="88" y="14"/>
                </a:cxn>
                <a:cxn ang="0">
                  <a:pos x="85" y="11"/>
                </a:cxn>
                <a:cxn ang="0">
                  <a:pos x="81" y="9"/>
                </a:cxn>
                <a:cxn ang="0">
                  <a:pos x="77" y="6"/>
                </a:cxn>
                <a:cxn ang="0">
                  <a:pos x="74" y="4"/>
                </a:cxn>
                <a:cxn ang="0">
                  <a:pos x="70" y="3"/>
                </a:cxn>
                <a:cxn ang="0">
                  <a:pos x="66" y="1"/>
                </a:cxn>
                <a:cxn ang="0">
                  <a:pos x="63" y="0"/>
                </a:cxn>
                <a:cxn ang="0">
                  <a:pos x="59" y="0"/>
                </a:cxn>
                <a:cxn ang="0">
                  <a:pos x="55" y="0"/>
                </a:cxn>
                <a:cxn ang="0">
                  <a:pos x="50" y="0"/>
                </a:cxn>
                <a:cxn ang="0">
                  <a:pos x="46" y="0"/>
                </a:cxn>
                <a:cxn ang="0">
                  <a:pos x="41" y="1"/>
                </a:cxn>
                <a:cxn ang="0">
                  <a:pos x="36" y="2"/>
                </a:cxn>
                <a:cxn ang="0">
                  <a:pos x="30" y="3"/>
                </a:cxn>
                <a:cxn ang="0">
                  <a:pos x="24" y="8"/>
                </a:cxn>
              </a:cxnLst>
              <a:rect l="0" t="0" r="r" b="b"/>
              <a:pathLst>
                <a:path w="112" h="121">
                  <a:moveTo>
                    <a:pt x="24" y="8"/>
                  </a:moveTo>
                  <a:lnTo>
                    <a:pt x="9" y="23"/>
                  </a:lnTo>
                  <a:lnTo>
                    <a:pt x="1" y="41"/>
                  </a:lnTo>
                  <a:lnTo>
                    <a:pt x="0" y="71"/>
                  </a:lnTo>
                  <a:lnTo>
                    <a:pt x="11" y="101"/>
                  </a:lnTo>
                  <a:lnTo>
                    <a:pt x="30" y="117"/>
                  </a:lnTo>
                  <a:lnTo>
                    <a:pt x="49" y="121"/>
                  </a:lnTo>
                  <a:lnTo>
                    <a:pt x="71" y="119"/>
                  </a:lnTo>
                  <a:lnTo>
                    <a:pt x="78" y="115"/>
                  </a:lnTo>
                  <a:lnTo>
                    <a:pt x="84" y="112"/>
                  </a:lnTo>
                  <a:lnTo>
                    <a:pt x="90" y="108"/>
                  </a:lnTo>
                  <a:lnTo>
                    <a:pt x="95" y="105"/>
                  </a:lnTo>
                  <a:lnTo>
                    <a:pt x="99" y="101"/>
                  </a:lnTo>
                  <a:lnTo>
                    <a:pt x="103" y="97"/>
                  </a:lnTo>
                  <a:lnTo>
                    <a:pt x="106" y="93"/>
                  </a:lnTo>
                  <a:lnTo>
                    <a:pt x="108" y="89"/>
                  </a:lnTo>
                  <a:lnTo>
                    <a:pt x="110" y="84"/>
                  </a:lnTo>
                  <a:lnTo>
                    <a:pt x="111" y="79"/>
                  </a:lnTo>
                  <a:lnTo>
                    <a:pt x="112" y="74"/>
                  </a:lnTo>
                  <a:lnTo>
                    <a:pt x="112" y="68"/>
                  </a:lnTo>
                  <a:lnTo>
                    <a:pt x="112" y="62"/>
                  </a:lnTo>
                  <a:lnTo>
                    <a:pt x="111" y="55"/>
                  </a:lnTo>
                  <a:lnTo>
                    <a:pt x="110" y="48"/>
                  </a:lnTo>
                  <a:lnTo>
                    <a:pt x="108" y="40"/>
                  </a:lnTo>
                  <a:lnTo>
                    <a:pt x="96" y="21"/>
                  </a:lnTo>
                  <a:lnTo>
                    <a:pt x="92" y="17"/>
                  </a:lnTo>
                  <a:lnTo>
                    <a:pt x="88" y="14"/>
                  </a:lnTo>
                  <a:lnTo>
                    <a:pt x="85" y="11"/>
                  </a:lnTo>
                  <a:lnTo>
                    <a:pt x="81" y="9"/>
                  </a:lnTo>
                  <a:lnTo>
                    <a:pt x="77" y="6"/>
                  </a:lnTo>
                  <a:lnTo>
                    <a:pt x="74" y="4"/>
                  </a:lnTo>
                  <a:lnTo>
                    <a:pt x="70" y="3"/>
                  </a:lnTo>
                  <a:lnTo>
                    <a:pt x="66" y="1"/>
                  </a:lnTo>
                  <a:lnTo>
                    <a:pt x="63" y="0"/>
                  </a:lnTo>
                  <a:lnTo>
                    <a:pt x="59" y="0"/>
                  </a:lnTo>
                  <a:lnTo>
                    <a:pt x="55" y="0"/>
                  </a:lnTo>
                  <a:lnTo>
                    <a:pt x="50" y="0"/>
                  </a:lnTo>
                  <a:lnTo>
                    <a:pt x="46" y="0"/>
                  </a:lnTo>
                  <a:lnTo>
                    <a:pt x="41" y="1"/>
                  </a:lnTo>
                  <a:lnTo>
                    <a:pt x="36" y="2"/>
                  </a:lnTo>
                  <a:lnTo>
                    <a:pt x="30" y="3"/>
                  </a:lnTo>
                  <a:lnTo>
                    <a:pt x="24" y="8"/>
                  </a:lnTo>
                  <a:close/>
                </a:path>
              </a:pathLst>
            </a:custGeom>
            <a:solidFill>
              <a:srgbClr val="89827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7" name="Freeform 93"/>
            <p:cNvSpPr>
              <a:spLocks/>
            </p:cNvSpPr>
            <p:nvPr/>
          </p:nvSpPr>
          <p:spPr bwMode="auto">
            <a:xfrm>
              <a:off x="3696" y="1823"/>
              <a:ext cx="70" cy="42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61" y="8"/>
                </a:cxn>
                <a:cxn ang="0">
                  <a:pos x="63" y="8"/>
                </a:cxn>
                <a:cxn ang="0">
                  <a:pos x="65" y="9"/>
                </a:cxn>
                <a:cxn ang="0">
                  <a:pos x="66" y="10"/>
                </a:cxn>
                <a:cxn ang="0">
                  <a:pos x="68" y="11"/>
                </a:cxn>
                <a:cxn ang="0">
                  <a:pos x="69" y="12"/>
                </a:cxn>
                <a:cxn ang="0">
                  <a:pos x="70" y="14"/>
                </a:cxn>
                <a:cxn ang="0">
                  <a:pos x="70" y="15"/>
                </a:cxn>
                <a:cxn ang="0">
                  <a:pos x="70" y="17"/>
                </a:cxn>
                <a:cxn ang="0">
                  <a:pos x="70" y="37"/>
                </a:cxn>
                <a:cxn ang="0">
                  <a:pos x="70" y="38"/>
                </a:cxn>
                <a:cxn ang="0">
                  <a:pos x="69" y="39"/>
                </a:cxn>
                <a:cxn ang="0">
                  <a:pos x="68" y="40"/>
                </a:cxn>
                <a:cxn ang="0">
                  <a:pos x="67" y="41"/>
                </a:cxn>
                <a:cxn ang="0">
                  <a:pos x="66" y="42"/>
                </a:cxn>
                <a:cxn ang="0">
                  <a:pos x="64" y="42"/>
                </a:cxn>
                <a:cxn ang="0">
                  <a:pos x="62" y="42"/>
                </a:cxn>
                <a:cxn ang="0">
                  <a:pos x="61" y="42"/>
                </a:cxn>
                <a:cxn ang="0">
                  <a:pos x="10" y="35"/>
                </a:cxn>
                <a:cxn ang="0">
                  <a:pos x="8" y="34"/>
                </a:cxn>
                <a:cxn ang="0">
                  <a:pos x="6" y="33"/>
                </a:cxn>
                <a:cxn ang="0">
                  <a:pos x="5" y="33"/>
                </a:cxn>
                <a:cxn ang="0">
                  <a:pos x="3" y="31"/>
                </a:cxn>
                <a:cxn ang="0">
                  <a:pos x="2" y="30"/>
                </a:cxn>
                <a:cxn ang="0">
                  <a:pos x="1" y="29"/>
                </a:cxn>
                <a:cxn ang="0">
                  <a:pos x="1" y="27"/>
                </a:cxn>
                <a:cxn ang="0">
                  <a:pos x="0" y="26"/>
                </a:cxn>
                <a:cxn ang="0">
                  <a:pos x="1" y="6"/>
                </a:cxn>
                <a:cxn ang="0">
                  <a:pos x="1" y="5"/>
                </a:cxn>
                <a:cxn ang="0">
                  <a:pos x="2" y="3"/>
                </a:cxn>
                <a:cxn ang="0">
                  <a:pos x="2" y="2"/>
                </a:cxn>
                <a:cxn ang="0">
                  <a:pos x="4" y="1"/>
                </a:cxn>
                <a:cxn ang="0">
                  <a:pos x="5" y="0"/>
                </a:cxn>
                <a:cxn ang="0">
                  <a:pos x="7" y="0"/>
                </a:cxn>
                <a:cxn ang="0">
                  <a:pos x="8" y="0"/>
                </a:cxn>
                <a:cxn ang="0">
                  <a:pos x="10" y="0"/>
                </a:cxn>
              </a:cxnLst>
              <a:rect l="0" t="0" r="r" b="b"/>
              <a:pathLst>
                <a:path w="70" h="42">
                  <a:moveTo>
                    <a:pt x="10" y="0"/>
                  </a:moveTo>
                  <a:lnTo>
                    <a:pt x="61" y="8"/>
                  </a:lnTo>
                  <a:lnTo>
                    <a:pt x="63" y="8"/>
                  </a:lnTo>
                  <a:lnTo>
                    <a:pt x="65" y="9"/>
                  </a:lnTo>
                  <a:lnTo>
                    <a:pt x="66" y="10"/>
                  </a:lnTo>
                  <a:lnTo>
                    <a:pt x="68" y="11"/>
                  </a:lnTo>
                  <a:lnTo>
                    <a:pt x="69" y="12"/>
                  </a:lnTo>
                  <a:lnTo>
                    <a:pt x="70" y="14"/>
                  </a:lnTo>
                  <a:lnTo>
                    <a:pt x="70" y="15"/>
                  </a:lnTo>
                  <a:lnTo>
                    <a:pt x="70" y="17"/>
                  </a:lnTo>
                  <a:lnTo>
                    <a:pt x="70" y="37"/>
                  </a:lnTo>
                  <a:lnTo>
                    <a:pt x="70" y="38"/>
                  </a:lnTo>
                  <a:lnTo>
                    <a:pt x="69" y="39"/>
                  </a:lnTo>
                  <a:lnTo>
                    <a:pt x="68" y="40"/>
                  </a:lnTo>
                  <a:lnTo>
                    <a:pt x="67" y="41"/>
                  </a:lnTo>
                  <a:lnTo>
                    <a:pt x="66" y="42"/>
                  </a:lnTo>
                  <a:lnTo>
                    <a:pt x="64" y="42"/>
                  </a:lnTo>
                  <a:lnTo>
                    <a:pt x="62" y="42"/>
                  </a:lnTo>
                  <a:lnTo>
                    <a:pt x="61" y="42"/>
                  </a:lnTo>
                  <a:lnTo>
                    <a:pt x="10" y="35"/>
                  </a:lnTo>
                  <a:lnTo>
                    <a:pt x="8" y="34"/>
                  </a:lnTo>
                  <a:lnTo>
                    <a:pt x="6" y="33"/>
                  </a:lnTo>
                  <a:lnTo>
                    <a:pt x="5" y="33"/>
                  </a:lnTo>
                  <a:lnTo>
                    <a:pt x="3" y="31"/>
                  </a:lnTo>
                  <a:lnTo>
                    <a:pt x="2" y="30"/>
                  </a:lnTo>
                  <a:lnTo>
                    <a:pt x="1" y="29"/>
                  </a:lnTo>
                  <a:lnTo>
                    <a:pt x="1" y="27"/>
                  </a:lnTo>
                  <a:lnTo>
                    <a:pt x="0" y="26"/>
                  </a:lnTo>
                  <a:lnTo>
                    <a:pt x="1" y="6"/>
                  </a:lnTo>
                  <a:lnTo>
                    <a:pt x="1" y="5"/>
                  </a:lnTo>
                  <a:lnTo>
                    <a:pt x="2" y="3"/>
                  </a:lnTo>
                  <a:lnTo>
                    <a:pt x="2" y="2"/>
                  </a:lnTo>
                  <a:lnTo>
                    <a:pt x="4" y="1"/>
                  </a:lnTo>
                  <a:lnTo>
                    <a:pt x="5" y="0"/>
                  </a:lnTo>
                  <a:lnTo>
                    <a:pt x="7" y="0"/>
                  </a:lnTo>
                  <a:lnTo>
                    <a:pt x="8" y="0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594F6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8" name="Freeform 94"/>
            <p:cNvSpPr>
              <a:spLocks/>
            </p:cNvSpPr>
            <p:nvPr/>
          </p:nvSpPr>
          <p:spPr bwMode="auto">
            <a:xfrm>
              <a:off x="3770" y="1884"/>
              <a:ext cx="100" cy="106"/>
            </a:xfrm>
            <a:custGeom>
              <a:avLst/>
              <a:gdLst/>
              <a:ahLst/>
              <a:cxnLst>
                <a:cxn ang="0">
                  <a:pos x="51" y="0"/>
                </a:cxn>
                <a:cxn ang="0">
                  <a:pos x="61" y="3"/>
                </a:cxn>
                <a:cxn ang="0">
                  <a:pos x="70" y="6"/>
                </a:cxn>
                <a:cxn ang="0">
                  <a:pos x="78" y="12"/>
                </a:cxn>
                <a:cxn ang="0">
                  <a:pos x="85" y="19"/>
                </a:cxn>
                <a:cxn ang="0">
                  <a:pos x="92" y="28"/>
                </a:cxn>
                <a:cxn ang="0">
                  <a:pos x="96" y="37"/>
                </a:cxn>
                <a:cxn ang="0">
                  <a:pos x="99" y="48"/>
                </a:cxn>
                <a:cxn ang="0">
                  <a:pos x="100" y="58"/>
                </a:cxn>
                <a:cxn ang="0">
                  <a:pos x="99" y="69"/>
                </a:cxn>
                <a:cxn ang="0">
                  <a:pos x="96" y="78"/>
                </a:cxn>
                <a:cxn ang="0">
                  <a:pos x="91" y="87"/>
                </a:cxn>
                <a:cxn ang="0">
                  <a:pos x="85" y="94"/>
                </a:cxn>
                <a:cxn ang="0">
                  <a:pos x="78" y="99"/>
                </a:cxn>
                <a:cxn ang="0">
                  <a:pos x="69" y="103"/>
                </a:cxn>
                <a:cxn ang="0">
                  <a:pos x="60" y="106"/>
                </a:cxn>
                <a:cxn ang="0">
                  <a:pos x="50" y="106"/>
                </a:cxn>
                <a:cxn ang="0">
                  <a:pos x="40" y="103"/>
                </a:cxn>
                <a:cxn ang="0">
                  <a:pos x="30" y="99"/>
                </a:cxn>
                <a:cxn ang="0">
                  <a:pos x="22" y="94"/>
                </a:cxn>
                <a:cxn ang="0">
                  <a:pos x="14" y="87"/>
                </a:cxn>
                <a:cxn ang="0">
                  <a:pos x="8" y="78"/>
                </a:cxn>
                <a:cxn ang="0">
                  <a:pos x="3" y="69"/>
                </a:cxn>
                <a:cxn ang="0">
                  <a:pos x="1" y="58"/>
                </a:cxn>
                <a:cxn ang="0">
                  <a:pos x="0" y="48"/>
                </a:cxn>
                <a:cxn ang="0">
                  <a:pos x="1" y="37"/>
                </a:cxn>
                <a:cxn ang="0">
                  <a:pos x="4" y="28"/>
                </a:cxn>
                <a:cxn ang="0">
                  <a:pos x="8" y="19"/>
                </a:cxn>
                <a:cxn ang="0">
                  <a:pos x="15" y="12"/>
                </a:cxn>
                <a:cxn ang="0">
                  <a:pos x="22" y="6"/>
                </a:cxn>
                <a:cxn ang="0">
                  <a:pos x="31" y="3"/>
                </a:cxn>
                <a:cxn ang="0">
                  <a:pos x="41" y="0"/>
                </a:cxn>
              </a:cxnLst>
              <a:rect l="0" t="0" r="r" b="b"/>
              <a:pathLst>
                <a:path w="100" h="106">
                  <a:moveTo>
                    <a:pt x="46" y="0"/>
                  </a:moveTo>
                  <a:lnTo>
                    <a:pt x="51" y="0"/>
                  </a:lnTo>
                  <a:lnTo>
                    <a:pt x="56" y="1"/>
                  </a:lnTo>
                  <a:lnTo>
                    <a:pt x="61" y="3"/>
                  </a:lnTo>
                  <a:lnTo>
                    <a:pt x="65" y="4"/>
                  </a:lnTo>
                  <a:lnTo>
                    <a:pt x="70" y="6"/>
                  </a:lnTo>
                  <a:lnTo>
                    <a:pt x="74" y="9"/>
                  </a:lnTo>
                  <a:lnTo>
                    <a:pt x="78" y="12"/>
                  </a:lnTo>
                  <a:lnTo>
                    <a:pt x="82" y="16"/>
                  </a:lnTo>
                  <a:lnTo>
                    <a:pt x="85" y="19"/>
                  </a:lnTo>
                  <a:lnTo>
                    <a:pt x="89" y="23"/>
                  </a:lnTo>
                  <a:lnTo>
                    <a:pt x="92" y="28"/>
                  </a:lnTo>
                  <a:lnTo>
                    <a:pt x="94" y="32"/>
                  </a:lnTo>
                  <a:lnTo>
                    <a:pt x="96" y="37"/>
                  </a:lnTo>
                  <a:lnTo>
                    <a:pt x="98" y="42"/>
                  </a:lnTo>
                  <a:lnTo>
                    <a:pt x="99" y="48"/>
                  </a:lnTo>
                  <a:lnTo>
                    <a:pt x="100" y="53"/>
                  </a:lnTo>
                  <a:lnTo>
                    <a:pt x="100" y="58"/>
                  </a:lnTo>
                  <a:lnTo>
                    <a:pt x="100" y="64"/>
                  </a:lnTo>
                  <a:lnTo>
                    <a:pt x="99" y="69"/>
                  </a:lnTo>
                  <a:lnTo>
                    <a:pt x="98" y="73"/>
                  </a:lnTo>
                  <a:lnTo>
                    <a:pt x="96" y="78"/>
                  </a:lnTo>
                  <a:lnTo>
                    <a:pt x="94" y="83"/>
                  </a:lnTo>
                  <a:lnTo>
                    <a:pt x="91" y="87"/>
                  </a:lnTo>
                  <a:lnTo>
                    <a:pt x="88" y="90"/>
                  </a:lnTo>
                  <a:lnTo>
                    <a:pt x="85" y="94"/>
                  </a:lnTo>
                  <a:lnTo>
                    <a:pt x="81" y="97"/>
                  </a:lnTo>
                  <a:lnTo>
                    <a:pt x="78" y="99"/>
                  </a:lnTo>
                  <a:lnTo>
                    <a:pt x="74" y="102"/>
                  </a:lnTo>
                  <a:lnTo>
                    <a:pt x="69" y="103"/>
                  </a:lnTo>
                  <a:lnTo>
                    <a:pt x="64" y="105"/>
                  </a:lnTo>
                  <a:lnTo>
                    <a:pt x="60" y="106"/>
                  </a:lnTo>
                  <a:lnTo>
                    <a:pt x="55" y="106"/>
                  </a:lnTo>
                  <a:lnTo>
                    <a:pt x="50" y="106"/>
                  </a:lnTo>
                  <a:lnTo>
                    <a:pt x="44" y="105"/>
                  </a:lnTo>
                  <a:lnTo>
                    <a:pt x="40" y="103"/>
                  </a:lnTo>
                  <a:lnTo>
                    <a:pt x="35" y="102"/>
                  </a:lnTo>
                  <a:lnTo>
                    <a:pt x="30" y="99"/>
                  </a:lnTo>
                  <a:lnTo>
                    <a:pt x="26" y="97"/>
                  </a:lnTo>
                  <a:lnTo>
                    <a:pt x="22" y="94"/>
                  </a:lnTo>
                  <a:lnTo>
                    <a:pt x="18" y="90"/>
                  </a:lnTo>
                  <a:lnTo>
                    <a:pt x="14" y="87"/>
                  </a:lnTo>
                  <a:lnTo>
                    <a:pt x="11" y="83"/>
                  </a:lnTo>
                  <a:lnTo>
                    <a:pt x="8" y="78"/>
                  </a:lnTo>
                  <a:lnTo>
                    <a:pt x="5" y="73"/>
                  </a:lnTo>
                  <a:lnTo>
                    <a:pt x="3" y="69"/>
                  </a:lnTo>
                  <a:lnTo>
                    <a:pt x="2" y="64"/>
                  </a:lnTo>
                  <a:lnTo>
                    <a:pt x="1" y="58"/>
                  </a:lnTo>
                  <a:lnTo>
                    <a:pt x="0" y="53"/>
                  </a:lnTo>
                  <a:lnTo>
                    <a:pt x="0" y="48"/>
                  </a:lnTo>
                  <a:lnTo>
                    <a:pt x="0" y="42"/>
                  </a:lnTo>
                  <a:lnTo>
                    <a:pt x="1" y="37"/>
                  </a:lnTo>
                  <a:lnTo>
                    <a:pt x="2" y="32"/>
                  </a:lnTo>
                  <a:lnTo>
                    <a:pt x="4" y="28"/>
                  </a:lnTo>
                  <a:lnTo>
                    <a:pt x="6" y="23"/>
                  </a:lnTo>
                  <a:lnTo>
                    <a:pt x="8" y="19"/>
                  </a:lnTo>
                  <a:lnTo>
                    <a:pt x="11" y="16"/>
                  </a:lnTo>
                  <a:lnTo>
                    <a:pt x="15" y="12"/>
                  </a:lnTo>
                  <a:lnTo>
                    <a:pt x="18" y="9"/>
                  </a:lnTo>
                  <a:lnTo>
                    <a:pt x="22" y="6"/>
                  </a:lnTo>
                  <a:lnTo>
                    <a:pt x="27" y="4"/>
                  </a:lnTo>
                  <a:lnTo>
                    <a:pt x="31" y="3"/>
                  </a:lnTo>
                  <a:lnTo>
                    <a:pt x="36" y="1"/>
                  </a:lnTo>
                  <a:lnTo>
                    <a:pt x="41" y="0"/>
                  </a:lnTo>
                  <a:lnTo>
                    <a:pt x="46" y="0"/>
                  </a:lnTo>
                  <a:close/>
                </a:path>
              </a:pathLst>
            </a:custGeom>
            <a:solidFill>
              <a:srgbClr val="594F6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9" name="Freeform 95"/>
            <p:cNvSpPr>
              <a:spLocks/>
            </p:cNvSpPr>
            <p:nvPr/>
          </p:nvSpPr>
          <p:spPr bwMode="auto">
            <a:xfrm>
              <a:off x="3763" y="1886"/>
              <a:ext cx="100" cy="106"/>
            </a:xfrm>
            <a:custGeom>
              <a:avLst/>
              <a:gdLst/>
              <a:ahLst/>
              <a:cxnLst>
                <a:cxn ang="0">
                  <a:pos x="51" y="0"/>
                </a:cxn>
                <a:cxn ang="0">
                  <a:pos x="61" y="2"/>
                </a:cxn>
                <a:cxn ang="0">
                  <a:pos x="70" y="6"/>
                </a:cxn>
                <a:cxn ang="0">
                  <a:pos x="78" y="12"/>
                </a:cxn>
                <a:cxn ang="0">
                  <a:pos x="86" y="19"/>
                </a:cxn>
                <a:cxn ang="0">
                  <a:pos x="92" y="28"/>
                </a:cxn>
                <a:cxn ang="0">
                  <a:pos x="96" y="37"/>
                </a:cxn>
                <a:cxn ang="0">
                  <a:pos x="99" y="47"/>
                </a:cxn>
                <a:cxn ang="0">
                  <a:pos x="100" y="58"/>
                </a:cxn>
                <a:cxn ang="0">
                  <a:pos x="99" y="68"/>
                </a:cxn>
                <a:cxn ang="0">
                  <a:pos x="96" y="78"/>
                </a:cxn>
                <a:cxn ang="0">
                  <a:pos x="91" y="86"/>
                </a:cxn>
                <a:cxn ang="0">
                  <a:pos x="85" y="94"/>
                </a:cxn>
                <a:cxn ang="0">
                  <a:pos x="78" y="99"/>
                </a:cxn>
                <a:cxn ang="0">
                  <a:pos x="69" y="103"/>
                </a:cxn>
                <a:cxn ang="0">
                  <a:pos x="60" y="105"/>
                </a:cxn>
                <a:cxn ang="0">
                  <a:pos x="49" y="105"/>
                </a:cxn>
                <a:cxn ang="0">
                  <a:pos x="40" y="103"/>
                </a:cxn>
                <a:cxn ang="0">
                  <a:pos x="30" y="99"/>
                </a:cxn>
                <a:cxn ang="0">
                  <a:pos x="22" y="94"/>
                </a:cxn>
                <a:cxn ang="0">
                  <a:pos x="14" y="86"/>
                </a:cxn>
                <a:cxn ang="0">
                  <a:pos x="8" y="78"/>
                </a:cxn>
                <a:cxn ang="0">
                  <a:pos x="4" y="68"/>
                </a:cxn>
                <a:cxn ang="0">
                  <a:pos x="1" y="58"/>
                </a:cxn>
                <a:cxn ang="0">
                  <a:pos x="0" y="47"/>
                </a:cxn>
                <a:cxn ang="0">
                  <a:pos x="1" y="37"/>
                </a:cxn>
                <a:cxn ang="0">
                  <a:pos x="4" y="28"/>
                </a:cxn>
                <a:cxn ang="0">
                  <a:pos x="9" y="19"/>
                </a:cxn>
                <a:cxn ang="0">
                  <a:pos x="15" y="12"/>
                </a:cxn>
                <a:cxn ang="0">
                  <a:pos x="22" y="6"/>
                </a:cxn>
                <a:cxn ang="0">
                  <a:pos x="31" y="2"/>
                </a:cxn>
                <a:cxn ang="0">
                  <a:pos x="41" y="0"/>
                </a:cxn>
              </a:cxnLst>
              <a:rect l="0" t="0" r="r" b="b"/>
              <a:pathLst>
                <a:path w="100" h="106">
                  <a:moveTo>
                    <a:pt x="46" y="0"/>
                  </a:moveTo>
                  <a:lnTo>
                    <a:pt x="51" y="0"/>
                  </a:lnTo>
                  <a:lnTo>
                    <a:pt x="56" y="1"/>
                  </a:lnTo>
                  <a:lnTo>
                    <a:pt x="61" y="2"/>
                  </a:lnTo>
                  <a:lnTo>
                    <a:pt x="65" y="4"/>
                  </a:lnTo>
                  <a:lnTo>
                    <a:pt x="70" y="6"/>
                  </a:lnTo>
                  <a:lnTo>
                    <a:pt x="74" y="9"/>
                  </a:lnTo>
                  <a:lnTo>
                    <a:pt x="78" y="12"/>
                  </a:lnTo>
                  <a:lnTo>
                    <a:pt x="82" y="15"/>
                  </a:lnTo>
                  <a:lnTo>
                    <a:pt x="86" y="19"/>
                  </a:lnTo>
                  <a:lnTo>
                    <a:pt x="89" y="23"/>
                  </a:lnTo>
                  <a:lnTo>
                    <a:pt x="92" y="28"/>
                  </a:lnTo>
                  <a:lnTo>
                    <a:pt x="94" y="32"/>
                  </a:lnTo>
                  <a:lnTo>
                    <a:pt x="96" y="37"/>
                  </a:lnTo>
                  <a:lnTo>
                    <a:pt x="98" y="42"/>
                  </a:lnTo>
                  <a:lnTo>
                    <a:pt x="99" y="47"/>
                  </a:lnTo>
                  <a:lnTo>
                    <a:pt x="100" y="53"/>
                  </a:lnTo>
                  <a:lnTo>
                    <a:pt x="100" y="58"/>
                  </a:lnTo>
                  <a:lnTo>
                    <a:pt x="100" y="63"/>
                  </a:lnTo>
                  <a:lnTo>
                    <a:pt x="99" y="68"/>
                  </a:lnTo>
                  <a:lnTo>
                    <a:pt x="98" y="73"/>
                  </a:lnTo>
                  <a:lnTo>
                    <a:pt x="96" y="78"/>
                  </a:lnTo>
                  <a:lnTo>
                    <a:pt x="94" y="82"/>
                  </a:lnTo>
                  <a:lnTo>
                    <a:pt x="91" y="86"/>
                  </a:lnTo>
                  <a:lnTo>
                    <a:pt x="88" y="90"/>
                  </a:lnTo>
                  <a:lnTo>
                    <a:pt x="85" y="94"/>
                  </a:lnTo>
                  <a:lnTo>
                    <a:pt x="82" y="97"/>
                  </a:lnTo>
                  <a:lnTo>
                    <a:pt x="78" y="99"/>
                  </a:lnTo>
                  <a:lnTo>
                    <a:pt x="74" y="101"/>
                  </a:lnTo>
                  <a:lnTo>
                    <a:pt x="69" y="103"/>
                  </a:lnTo>
                  <a:lnTo>
                    <a:pt x="65" y="105"/>
                  </a:lnTo>
                  <a:lnTo>
                    <a:pt x="60" y="105"/>
                  </a:lnTo>
                  <a:lnTo>
                    <a:pt x="55" y="106"/>
                  </a:lnTo>
                  <a:lnTo>
                    <a:pt x="49" y="105"/>
                  </a:lnTo>
                  <a:lnTo>
                    <a:pt x="44" y="105"/>
                  </a:lnTo>
                  <a:lnTo>
                    <a:pt x="40" y="103"/>
                  </a:lnTo>
                  <a:lnTo>
                    <a:pt x="35" y="101"/>
                  </a:lnTo>
                  <a:lnTo>
                    <a:pt x="30" y="99"/>
                  </a:lnTo>
                  <a:lnTo>
                    <a:pt x="26" y="97"/>
                  </a:lnTo>
                  <a:lnTo>
                    <a:pt x="22" y="94"/>
                  </a:lnTo>
                  <a:lnTo>
                    <a:pt x="18" y="90"/>
                  </a:lnTo>
                  <a:lnTo>
                    <a:pt x="14" y="86"/>
                  </a:lnTo>
                  <a:lnTo>
                    <a:pt x="11" y="82"/>
                  </a:lnTo>
                  <a:lnTo>
                    <a:pt x="8" y="78"/>
                  </a:lnTo>
                  <a:lnTo>
                    <a:pt x="6" y="73"/>
                  </a:lnTo>
                  <a:lnTo>
                    <a:pt x="4" y="68"/>
                  </a:lnTo>
                  <a:lnTo>
                    <a:pt x="2" y="63"/>
                  </a:lnTo>
                  <a:lnTo>
                    <a:pt x="1" y="58"/>
                  </a:lnTo>
                  <a:lnTo>
                    <a:pt x="0" y="53"/>
                  </a:lnTo>
                  <a:lnTo>
                    <a:pt x="0" y="47"/>
                  </a:lnTo>
                  <a:lnTo>
                    <a:pt x="0" y="42"/>
                  </a:lnTo>
                  <a:lnTo>
                    <a:pt x="1" y="37"/>
                  </a:lnTo>
                  <a:lnTo>
                    <a:pt x="2" y="32"/>
                  </a:lnTo>
                  <a:lnTo>
                    <a:pt x="4" y="28"/>
                  </a:lnTo>
                  <a:lnTo>
                    <a:pt x="6" y="23"/>
                  </a:lnTo>
                  <a:lnTo>
                    <a:pt x="9" y="19"/>
                  </a:lnTo>
                  <a:lnTo>
                    <a:pt x="12" y="15"/>
                  </a:lnTo>
                  <a:lnTo>
                    <a:pt x="15" y="12"/>
                  </a:lnTo>
                  <a:lnTo>
                    <a:pt x="18" y="9"/>
                  </a:lnTo>
                  <a:lnTo>
                    <a:pt x="22" y="6"/>
                  </a:lnTo>
                  <a:lnTo>
                    <a:pt x="27" y="4"/>
                  </a:lnTo>
                  <a:lnTo>
                    <a:pt x="31" y="2"/>
                  </a:lnTo>
                  <a:lnTo>
                    <a:pt x="36" y="1"/>
                  </a:lnTo>
                  <a:lnTo>
                    <a:pt x="41" y="0"/>
                  </a:lnTo>
                  <a:lnTo>
                    <a:pt x="46" y="0"/>
                  </a:lnTo>
                  <a:close/>
                </a:path>
              </a:pathLst>
            </a:custGeom>
            <a:solidFill>
              <a:srgbClr val="9B939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0" name="Freeform 96"/>
            <p:cNvSpPr>
              <a:spLocks/>
            </p:cNvSpPr>
            <p:nvPr/>
          </p:nvSpPr>
          <p:spPr bwMode="auto">
            <a:xfrm>
              <a:off x="3764" y="1887"/>
              <a:ext cx="95" cy="100"/>
            </a:xfrm>
            <a:custGeom>
              <a:avLst/>
              <a:gdLst/>
              <a:ahLst/>
              <a:cxnLst>
                <a:cxn ang="0">
                  <a:pos x="48" y="0"/>
                </a:cxn>
                <a:cxn ang="0">
                  <a:pos x="58" y="2"/>
                </a:cxn>
                <a:cxn ang="0">
                  <a:pos x="67" y="6"/>
                </a:cxn>
                <a:cxn ang="0">
                  <a:pos x="75" y="11"/>
                </a:cxn>
                <a:cxn ang="0">
                  <a:pos x="82" y="18"/>
                </a:cxn>
                <a:cxn ang="0">
                  <a:pos x="87" y="26"/>
                </a:cxn>
                <a:cxn ang="0">
                  <a:pos x="92" y="35"/>
                </a:cxn>
                <a:cxn ang="0">
                  <a:pos x="94" y="45"/>
                </a:cxn>
                <a:cxn ang="0">
                  <a:pos x="95" y="55"/>
                </a:cxn>
                <a:cxn ang="0">
                  <a:pos x="94" y="65"/>
                </a:cxn>
                <a:cxn ang="0">
                  <a:pos x="91" y="74"/>
                </a:cxn>
                <a:cxn ang="0">
                  <a:pos x="87" y="82"/>
                </a:cxn>
                <a:cxn ang="0">
                  <a:pos x="81" y="89"/>
                </a:cxn>
                <a:cxn ang="0">
                  <a:pos x="74" y="94"/>
                </a:cxn>
                <a:cxn ang="0">
                  <a:pos x="66" y="98"/>
                </a:cxn>
                <a:cxn ang="0">
                  <a:pos x="57" y="100"/>
                </a:cxn>
                <a:cxn ang="0">
                  <a:pos x="47" y="100"/>
                </a:cxn>
                <a:cxn ang="0">
                  <a:pos x="38" y="98"/>
                </a:cxn>
                <a:cxn ang="0">
                  <a:pos x="29" y="94"/>
                </a:cxn>
                <a:cxn ang="0">
                  <a:pos x="21" y="89"/>
                </a:cxn>
                <a:cxn ang="0">
                  <a:pos x="14" y="82"/>
                </a:cxn>
                <a:cxn ang="0">
                  <a:pos x="8" y="74"/>
                </a:cxn>
                <a:cxn ang="0">
                  <a:pos x="4" y="65"/>
                </a:cxn>
                <a:cxn ang="0">
                  <a:pos x="1" y="55"/>
                </a:cxn>
                <a:cxn ang="0">
                  <a:pos x="0" y="45"/>
                </a:cxn>
                <a:cxn ang="0">
                  <a:pos x="1" y="35"/>
                </a:cxn>
                <a:cxn ang="0">
                  <a:pos x="4" y="26"/>
                </a:cxn>
                <a:cxn ang="0">
                  <a:pos x="8" y="18"/>
                </a:cxn>
                <a:cxn ang="0">
                  <a:pos x="14" y="11"/>
                </a:cxn>
                <a:cxn ang="0">
                  <a:pos x="21" y="6"/>
                </a:cxn>
                <a:cxn ang="0">
                  <a:pos x="30" y="2"/>
                </a:cxn>
                <a:cxn ang="0">
                  <a:pos x="39" y="0"/>
                </a:cxn>
              </a:cxnLst>
              <a:rect l="0" t="0" r="r" b="b"/>
              <a:pathLst>
                <a:path w="95" h="100">
                  <a:moveTo>
                    <a:pt x="44" y="0"/>
                  </a:moveTo>
                  <a:lnTo>
                    <a:pt x="48" y="0"/>
                  </a:lnTo>
                  <a:lnTo>
                    <a:pt x="53" y="1"/>
                  </a:lnTo>
                  <a:lnTo>
                    <a:pt x="58" y="2"/>
                  </a:lnTo>
                  <a:lnTo>
                    <a:pt x="62" y="4"/>
                  </a:lnTo>
                  <a:lnTo>
                    <a:pt x="67" y="6"/>
                  </a:lnTo>
                  <a:lnTo>
                    <a:pt x="71" y="8"/>
                  </a:lnTo>
                  <a:lnTo>
                    <a:pt x="75" y="11"/>
                  </a:lnTo>
                  <a:lnTo>
                    <a:pt x="78" y="15"/>
                  </a:lnTo>
                  <a:lnTo>
                    <a:pt x="82" y="18"/>
                  </a:lnTo>
                  <a:lnTo>
                    <a:pt x="85" y="22"/>
                  </a:lnTo>
                  <a:lnTo>
                    <a:pt x="87" y="26"/>
                  </a:lnTo>
                  <a:lnTo>
                    <a:pt x="90" y="31"/>
                  </a:lnTo>
                  <a:lnTo>
                    <a:pt x="92" y="35"/>
                  </a:lnTo>
                  <a:lnTo>
                    <a:pt x="93" y="40"/>
                  </a:lnTo>
                  <a:lnTo>
                    <a:pt x="94" y="45"/>
                  </a:lnTo>
                  <a:lnTo>
                    <a:pt x="95" y="50"/>
                  </a:lnTo>
                  <a:lnTo>
                    <a:pt x="95" y="55"/>
                  </a:lnTo>
                  <a:lnTo>
                    <a:pt x="95" y="60"/>
                  </a:lnTo>
                  <a:lnTo>
                    <a:pt x="94" y="65"/>
                  </a:lnTo>
                  <a:lnTo>
                    <a:pt x="93" y="70"/>
                  </a:lnTo>
                  <a:lnTo>
                    <a:pt x="91" y="74"/>
                  </a:lnTo>
                  <a:lnTo>
                    <a:pt x="89" y="78"/>
                  </a:lnTo>
                  <a:lnTo>
                    <a:pt x="87" y="82"/>
                  </a:lnTo>
                  <a:lnTo>
                    <a:pt x="84" y="86"/>
                  </a:lnTo>
                  <a:lnTo>
                    <a:pt x="81" y="89"/>
                  </a:lnTo>
                  <a:lnTo>
                    <a:pt x="78" y="92"/>
                  </a:lnTo>
                  <a:lnTo>
                    <a:pt x="74" y="94"/>
                  </a:lnTo>
                  <a:lnTo>
                    <a:pt x="70" y="96"/>
                  </a:lnTo>
                  <a:lnTo>
                    <a:pt x="66" y="98"/>
                  </a:lnTo>
                  <a:lnTo>
                    <a:pt x="62" y="99"/>
                  </a:lnTo>
                  <a:lnTo>
                    <a:pt x="57" y="100"/>
                  </a:lnTo>
                  <a:lnTo>
                    <a:pt x="52" y="100"/>
                  </a:lnTo>
                  <a:lnTo>
                    <a:pt x="47" y="100"/>
                  </a:lnTo>
                  <a:lnTo>
                    <a:pt x="43" y="99"/>
                  </a:lnTo>
                  <a:lnTo>
                    <a:pt x="38" y="98"/>
                  </a:lnTo>
                  <a:lnTo>
                    <a:pt x="33" y="96"/>
                  </a:lnTo>
                  <a:lnTo>
                    <a:pt x="29" y="94"/>
                  </a:lnTo>
                  <a:lnTo>
                    <a:pt x="25" y="92"/>
                  </a:lnTo>
                  <a:lnTo>
                    <a:pt x="21" y="89"/>
                  </a:lnTo>
                  <a:lnTo>
                    <a:pt x="17" y="86"/>
                  </a:lnTo>
                  <a:lnTo>
                    <a:pt x="14" y="82"/>
                  </a:lnTo>
                  <a:lnTo>
                    <a:pt x="11" y="78"/>
                  </a:lnTo>
                  <a:lnTo>
                    <a:pt x="8" y="74"/>
                  </a:lnTo>
                  <a:lnTo>
                    <a:pt x="6" y="70"/>
                  </a:lnTo>
                  <a:lnTo>
                    <a:pt x="4" y="65"/>
                  </a:lnTo>
                  <a:lnTo>
                    <a:pt x="2" y="60"/>
                  </a:lnTo>
                  <a:lnTo>
                    <a:pt x="1" y="55"/>
                  </a:lnTo>
                  <a:lnTo>
                    <a:pt x="0" y="50"/>
                  </a:lnTo>
                  <a:lnTo>
                    <a:pt x="0" y="45"/>
                  </a:lnTo>
                  <a:lnTo>
                    <a:pt x="0" y="40"/>
                  </a:lnTo>
                  <a:lnTo>
                    <a:pt x="1" y="35"/>
                  </a:lnTo>
                  <a:lnTo>
                    <a:pt x="2" y="31"/>
                  </a:lnTo>
                  <a:lnTo>
                    <a:pt x="4" y="26"/>
                  </a:lnTo>
                  <a:lnTo>
                    <a:pt x="6" y="22"/>
                  </a:lnTo>
                  <a:lnTo>
                    <a:pt x="8" y="18"/>
                  </a:lnTo>
                  <a:lnTo>
                    <a:pt x="11" y="15"/>
                  </a:lnTo>
                  <a:lnTo>
                    <a:pt x="14" y="11"/>
                  </a:lnTo>
                  <a:lnTo>
                    <a:pt x="18" y="8"/>
                  </a:lnTo>
                  <a:lnTo>
                    <a:pt x="21" y="6"/>
                  </a:lnTo>
                  <a:lnTo>
                    <a:pt x="25" y="4"/>
                  </a:lnTo>
                  <a:lnTo>
                    <a:pt x="30" y="2"/>
                  </a:lnTo>
                  <a:lnTo>
                    <a:pt x="34" y="1"/>
                  </a:lnTo>
                  <a:lnTo>
                    <a:pt x="39" y="0"/>
                  </a:lnTo>
                  <a:lnTo>
                    <a:pt x="44" y="0"/>
                  </a:lnTo>
                  <a:close/>
                </a:path>
              </a:pathLst>
            </a:custGeom>
            <a:solidFill>
              <a:srgbClr val="A0999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1" name="Freeform 97"/>
            <p:cNvSpPr>
              <a:spLocks/>
            </p:cNvSpPr>
            <p:nvPr/>
          </p:nvSpPr>
          <p:spPr bwMode="auto">
            <a:xfrm>
              <a:off x="3765" y="1888"/>
              <a:ext cx="91" cy="95"/>
            </a:xfrm>
            <a:custGeom>
              <a:avLst/>
              <a:gdLst/>
              <a:ahLst/>
              <a:cxnLst>
                <a:cxn ang="0">
                  <a:pos x="46" y="0"/>
                </a:cxn>
                <a:cxn ang="0">
                  <a:pos x="55" y="2"/>
                </a:cxn>
                <a:cxn ang="0">
                  <a:pos x="63" y="6"/>
                </a:cxn>
                <a:cxn ang="0">
                  <a:pos x="71" y="11"/>
                </a:cxn>
                <a:cxn ang="0">
                  <a:pos x="78" y="17"/>
                </a:cxn>
                <a:cxn ang="0">
                  <a:pos x="83" y="25"/>
                </a:cxn>
                <a:cxn ang="0">
                  <a:pos x="87" y="33"/>
                </a:cxn>
                <a:cxn ang="0">
                  <a:pos x="90" y="43"/>
                </a:cxn>
                <a:cxn ang="0">
                  <a:pos x="91" y="52"/>
                </a:cxn>
                <a:cxn ang="0">
                  <a:pos x="90" y="62"/>
                </a:cxn>
                <a:cxn ang="0">
                  <a:pos x="87" y="70"/>
                </a:cxn>
                <a:cxn ang="0">
                  <a:pos x="83" y="78"/>
                </a:cxn>
                <a:cxn ang="0">
                  <a:pos x="77" y="84"/>
                </a:cxn>
                <a:cxn ang="0">
                  <a:pos x="70" y="89"/>
                </a:cxn>
                <a:cxn ang="0">
                  <a:pos x="63" y="93"/>
                </a:cxn>
                <a:cxn ang="0">
                  <a:pos x="54" y="95"/>
                </a:cxn>
                <a:cxn ang="0">
                  <a:pos x="45" y="95"/>
                </a:cxn>
                <a:cxn ang="0">
                  <a:pos x="36" y="93"/>
                </a:cxn>
                <a:cxn ang="0">
                  <a:pos x="28" y="89"/>
                </a:cxn>
                <a:cxn ang="0">
                  <a:pos x="20" y="84"/>
                </a:cxn>
                <a:cxn ang="0">
                  <a:pos x="13" y="78"/>
                </a:cxn>
                <a:cxn ang="0">
                  <a:pos x="8" y="70"/>
                </a:cxn>
                <a:cxn ang="0">
                  <a:pos x="4" y="62"/>
                </a:cxn>
                <a:cxn ang="0">
                  <a:pos x="1" y="52"/>
                </a:cxn>
                <a:cxn ang="0">
                  <a:pos x="0" y="43"/>
                </a:cxn>
                <a:cxn ang="0">
                  <a:pos x="1" y="33"/>
                </a:cxn>
                <a:cxn ang="0">
                  <a:pos x="4" y="25"/>
                </a:cxn>
                <a:cxn ang="0">
                  <a:pos x="8" y="17"/>
                </a:cxn>
                <a:cxn ang="0">
                  <a:pos x="14" y="11"/>
                </a:cxn>
                <a:cxn ang="0">
                  <a:pos x="20" y="6"/>
                </a:cxn>
                <a:cxn ang="0">
                  <a:pos x="28" y="2"/>
                </a:cxn>
                <a:cxn ang="0">
                  <a:pos x="37" y="0"/>
                </a:cxn>
              </a:cxnLst>
              <a:rect l="0" t="0" r="r" b="b"/>
              <a:pathLst>
                <a:path w="91" h="95">
                  <a:moveTo>
                    <a:pt x="42" y="0"/>
                  </a:moveTo>
                  <a:lnTo>
                    <a:pt x="46" y="0"/>
                  </a:lnTo>
                  <a:lnTo>
                    <a:pt x="51" y="1"/>
                  </a:lnTo>
                  <a:lnTo>
                    <a:pt x="55" y="2"/>
                  </a:lnTo>
                  <a:lnTo>
                    <a:pt x="59" y="4"/>
                  </a:lnTo>
                  <a:lnTo>
                    <a:pt x="63" y="6"/>
                  </a:lnTo>
                  <a:lnTo>
                    <a:pt x="67" y="8"/>
                  </a:lnTo>
                  <a:lnTo>
                    <a:pt x="71" y="11"/>
                  </a:lnTo>
                  <a:lnTo>
                    <a:pt x="74" y="14"/>
                  </a:lnTo>
                  <a:lnTo>
                    <a:pt x="78" y="17"/>
                  </a:lnTo>
                  <a:lnTo>
                    <a:pt x="80" y="21"/>
                  </a:lnTo>
                  <a:lnTo>
                    <a:pt x="83" y="25"/>
                  </a:lnTo>
                  <a:lnTo>
                    <a:pt x="85" y="29"/>
                  </a:lnTo>
                  <a:lnTo>
                    <a:pt x="87" y="33"/>
                  </a:lnTo>
                  <a:lnTo>
                    <a:pt x="89" y="38"/>
                  </a:lnTo>
                  <a:lnTo>
                    <a:pt x="90" y="43"/>
                  </a:lnTo>
                  <a:lnTo>
                    <a:pt x="90" y="47"/>
                  </a:lnTo>
                  <a:lnTo>
                    <a:pt x="91" y="52"/>
                  </a:lnTo>
                  <a:lnTo>
                    <a:pt x="90" y="57"/>
                  </a:lnTo>
                  <a:lnTo>
                    <a:pt x="90" y="62"/>
                  </a:lnTo>
                  <a:lnTo>
                    <a:pt x="88" y="66"/>
                  </a:lnTo>
                  <a:lnTo>
                    <a:pt x="87" y="70"/>
                  </a:lnTo>
                  <a:lnTo>
                    <a:pt x="85" y="74"/>
                  </a:lnTo>
                  <a:lnTo>
                    <a:pt x="83" y="78"/>
                  </a:lnTo>
                  <a:lnTo>
                    <a:pt x="80" y="81"/>
                  </a:lnTo>
                  <a:lnTo>
                    <a:pt x="77" y="84"/>
                  </a:lnTo>
                  <a:lnTo>
                    <a:pt x="74" y="87"/>
                  </a:lnTo>
                  <a:lnTo>
                    <a:pt x="70" y="89"/>
                  </a:lnTo>
                  <a:lnTo>
                    <a:pt x="67" y="91"/>
                  </a:lnTo>
                  <a:lnTo>
                    <a:pt x="63" y="93"/>
                  </a:lnTo>
                  <a:lnTo>
                    <a:pt x="59" y="94"/>
                  </a:lnTo>
                  <a:lnTo>
                    <a:pt x="54" y="95"/>
                  </a:lnTo>
                  <a:lnTo>
                    <a:pt x="50" y="95"/>
                  </a:lnTo>
                  <a:lnTo>
                    <a:pt x="45" y="95"/>
                  </a:lnTo>
                  <a:lnTo>
                    <a:pt x="40" y="94"/>
                  </a:lnTo>
                  <a:lnTo>
                    <a:pt x="36" y="93"/>
                  </a:lnTo>
                  <a:lnTo>
                    <a:pt x="32" y="91"/>
                  </a:lnTo>
                  <a:lnTo>
                    <a:pt x="28" y="89"/>
                  </a:lnTo>
                  <a:lnTo>
                    <a:pt x="24" y="87"/>
                  </a:lnTo>
                  <a:lnTo>
                    <a:pt x="20" y="84"/>
                  </a:lnTo>
                  <a:lnTo>
                    <a:pt x="17" y="81"/>
                  </a:lnTo>
                  <a:lnTo>
                    <a:pt x="13" y="78"/>
                  </a:lnTo>
                  <a:lnTo>
                    <a:pt x="11" y="74"/>
                  </a:lnTo>
                  <a:lnTo>
                    <a:pt x="8" y="70"/>
                  </a:lnTo>
                  <a:lnTo>
                    <a:pt x="6" y="66"/>
                  </a:lnTo>
                  <a:lnTo>
                    <a:pt x="4" y="62"/>
                  </a:lnTo>
                  <a:lnTo>
                    <a:pt x="2" y="57"/>
                  </a:lnTo>
                  <a:lnTo>
                    <a:pt x="1" y="52"/>
                  </a:lnTo>
                  <a:lnTo>
                    <a:pt x="0" y="47"/>
                  </a:lnTo>
                  <a:lnTo>
                    <a:pt x="0" y="43"/>
                  </a:lnTo>
                  <a:lnTo>
                    <a:pt x="1" y="38"/>
                  </a:lnTo>
                  <a:lnTo>
                    <a:pt x="1" y="33"/>
                  </a:lnTo>
                  <a:lnTo>
                    <a:pt x="3" y="29"/>
                  </a:lnTo>
                  <a:lnTo>
                    <a:pt x="4" y="25"/>
                  </a:lnTo>
                  <a:lnTo>
                    <a:pt x="6" y="21"/>
                  </a:lnTo>
                  <a:lnTo>
                    <a:pt x="8" y="17"/>
                  </a:lnTo>
                  <a:lnTo>
                    <a:pt x="11" y="14"/>
                  </a:lnTo>
                  <a:lnTo>
                    <a:pt x="14" y="11"/>
                  </a:lnTo>
                  <a:lnTo>
                    <a:pt x="17" y="8"/>
                  </a:lnTo>
                  <a:lnTo>
                    <a:pt x="20" y="6"/>
                  </a:lnTo>
                  <a:lnTo>
                    <a:pt x="24" y="4"/>
                  </a:lnTo>
                  <a:lnTo>
                    <a:pt x="28" y="2"/>
                  </a:lnTo>
                  <a:lnTo>
                    <a:pt x="33" y="1"/>
                  </a:lnTo>
                  <a:lnTo>
                    <a:pt x="37" y="0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A59E9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2" name="Freeform 98"/>
            <p:cNvSpPr>
              <a:spLocks/>
            </p:cNvSpPr>
            <p:nvPr/>
          </p:nvSpPr>
          <p:spPr bwMode="auto">
            <a:xfrm>
              <a:off x="3767" y="1889"/>
              <a:ext cx="85" cy="90"/>
            </a:xfrm>
            <a:custGeom>
              <a:avLst/>
              <a:gdLst/>
              <a:ahLst/>
              <a:cxnLst>
                <a:cxn ang="0">
                  <a:pos x="43" y="0"/>
                </a:cxn>
                <a:cxn ang="0">
                  <a:pos x="51" y="2"/>
                </a:cxn>
                <a:cxn ang="0">
                  <a:pos x="59" y="6"/>
                </a:cxn>
                <a:cxn ang="0">
                  <a:pos x="66" y="10"/>
                </a:cxn>
                <a:cxn ang="0">
                  <a:pos x="73" y="16"/>
                </a:cxn>
                <a:cxn ang="0">
                  <a:pos x="78" y="23"/>
                </a:cxn>
                <a:cxn ang="0">
                  <a:pos x="82" y="32"/>
                </a:cxn>
                <a:cxn ang="0">
                  <a:pos x="84" y="40"/>
                </a:cxn>
                <a:cxn ang="0">
                  <a:pos x="85" y="49"/>
                </a:cxn>
                <a:cxn ang="0">
                  <a:pos x="84" y="58"/>
                </a:cxn>
                <a:cxn ang="0">
                  <a:pos x="81" y="66"/>
                </a:cxn>
                <a:cxn ang="0">
                  <a:pos x="77" y="73"/>
                </a:cxn>
                <a:cxn ang="0">
                  <a:pos x="72" y="79"/>
                </a:cxn>
                <a:cxn ang="0">
                  <a:pos x="66" y="84"/>
                </a:cxn>
                <a:cxn ang="0">
                  <a:pos x="59" y="88"/>
                </a:cxn>
                <a:cxn ang="0">
                  <a:pos x="50" y="90"/>
                </a:cxn>
                <a:cxn ang="0">
                  <a:pos x="42" y="90"/>
                </a:cxn>
                <a:cxn ang="0">
                  <a:pos x="33" y="88"/>
                </a:cxn>
                <a:cxn ang="0">
                  <a:pos x="25" y="84"/>
                </a:cxn>
                <a:cxn ang="0">
                  <a:pos x="18" y="79"/>
                </a:cxn>
                <a:cxn ang="0">
                  <a:pos x="12" y="73"/>
                </a:cxn>
                <a:cxn ang="0">
                  <a:pos x="7" y="66"/>
                </a:cxn>
                <a:cxn ang="0">
                  <a:pos x="3" y="58"/>
                </a:cxn>
                <a:cxn ang="0">
                  <a:pos x="0" y="49"/>
                </a:cxn>
                <a:cxn ang="0">
                  <a:pos x="0" y="40"/>
                </a:cxn>
                <a:cxn ang="0">
                  <a:pos x="1" y="32"/>
                </a:cxn>
                <a:cxn ang="0">
                  <a:pos x="3" y="23"/>
                </a:cxn>
                <a:cxn ang="0">
                  <a:pos x="7" y="16"/>
                </a:cxn>
                <a:cxn ang="0">
                  <a:pos x="12" y="10"/>
                </a:cxn>
                <a:cxn ang="0">
                  <a:pos x="19" y="6"/>
                </a:cxn>
                <a:cxn ang="0">
                  <a:pos x="26" y="2"/>
                </a:cxn>
                <a:cxn ang="0">
                  <a:pos x="34" y="0"/>
                </a:cxn>
              </a:cxnLst>
              <a:rect l="0" t="0" r="r" b="b"/>
              <a:pathLst>
                <a:path w="85" h="90">
                  <a:moveTo>
                    <a:pt x="38" y="0"/>
                  </a:moveTo>
                  <a:lnTo>
                    <a:pt x="43" y="0"/>
                  </a:lnTo>
                  <a:lnTo>
                    <a:pt x="47" y="1"/>
                  </a:lnTo>
                  <a:lnTo>
                    <a:pt x="51" y="2"/>
                  </a:lnTo>
                  <a:lnTo>
                    <a:pt x="55" y="4"/>
                  </a:lnTo>
                  <a:lnTo>
                    <a:pt x="59" y="6"/>
                  </a:lnTo>
                  <a:lnTo>
                    <a:pt x="63" y="8"/>
                  </a:lnTo>
                  <a:lnTo>
                    <a:pt x="66" y="10"/>
                  </a:lnTo>
                  <a:lnTo>
                    <a:pt x="70" y="13"/>
                  </a:lnTo>
                  <a:lnTo>
                    <a:pt x="73" y="16"/>
                  </a:lnTo>
                  <a:lnTo>
                    <a:pt x="75" y="20"/>
                  </a:lnTo>
                  <a:lnTo>
                    <a:pt x="78" y="23"/>
                  </a:lnTo>
                  <a:lnTo>
                    <a:pt x="80" y="27"/>
                  </a:lnTo>
                  <a:lnTo>
                    <a:pt x="82" y="32"/>
                  </a:lnTo>
                  <a:lnTo>
                    <a:pt x="83" y="36"/>
                  </a:lnTo>
                  <a:lnTo>
                    <a:pt x="84" y="40"/>
                  </a:lnTo>
                  <a:lnTo>
                    <a:pt x="85" y="45"/>
                  </a:lnTo>
                  <a:lnTo>
                    <a:pt x="85" y="49"/>
                  </a:lnTo>
                  <a:lnTo>
                    <a:pt x="85" y="54"/>
                  </a:lnTo>
                  <a:lnTo>
                    <a:pt x="84" y="58"/>
                  </a:lnTo>
                  <a:lnTo>
                    <a:pt x="83" y="62"/>
                  </a:lnTo>
                  <a:lnTo>
                    <a:pt x="81" y="66"/>
                  </a:lnTo>
                  <a:lnTo>
                    <a:pt x="80" y="70"/>
                  </a:lnTo>
                  <a:lnTo>
                    <a:pt x="77" y="73"/>
                  </a:lnTo>
                  <a:lnTo>
                    <a:pt x="75" y="77"/>
                  </a:lnTo>
                  <a:lnTo>
                    <a:pt x="72" y="79"/>
                  </a:lnTo>
                  <a:lnTo>
                    <a:pt x="69" y="82"/>
                  </a:lnTo>
                  <a:lnTo>
                    <a:pt x="66" y="84"/>
                  </a:lnTo>
                  <a:lnTo>
                    <a:pt x="62" y="86"/>
                  </a:lnTo>
                  <a:lnTo>
                    <a:pt x="59" y="88"/>
                  </a:lnTo>
                  <a:lnTo>
                    <a:pt x="55" y="89"/>
                  </a:lnTo>
                  <a:lnTo>
                    <a:pt x="50" y="90"/>
                  </a:lnTo>
                  <a:lnTo>
                    <a:pt x="46" y="90"/>
                  </a:lnTo>
                  <a:lnTo>
                    <a:pt x="42" y="90"/>
                  </a:lnTo>
                  <a:lnTo>
                    <a:pt x="38" y="89"/>
                  </a:lnTo>
                  <a:lnTo>
                    <a:pt x="33" y="88"/>
                  </a:lnTo>
                  <a:lnTo>
                    <a:pt x="29" y="86"/>
                  </a:lnTo>
                  <a:lnTo>
                    <a:pt x="25" y="84"/>
                  </a:lnTo>
                  <a:lnTo>
                    <a:pt x="22" y="82"/>
                  </a:lnTo>
                  <a:lnTo>
                    <a:pt x="18" y="79"/>
                  </a:lnTo>
                  <a:lnTo>
                    <a:pt x="15" y="77"/>
                  </a:lnTo>
                  <a:lnTo>
                    <a:pt x="12" y="73"/>
                  </a:lnTo>
                  <a:lnTo>
                    <a:pt x="9" y="70"/>
                  </a:lnTo>
                  <a:lnTo>
                    <a:pt x="7" y="66"/>
                  </a:lnTo>
                  <a:lnTo>
                    <a:pt x="5" y="62"/>
                  </a:lnTo>
                  <a:lnTo>
                    <a:pt x="3" y="58"/>
                  </a:lnTo>
                  <a:lnTo>
                    <a:pt x="1" y="54"/>
                  </a:lnTo>
                  <a:lnTo>
                    <a:pt x="0" y="49"/>
                  </a:lnTo>
                  <a:lnTo>
                    <a:pt x="0" y="45"/>
                  </a:lnTo>
                  <a:lnTo>
                    <a:pt x="0" y="40"/>
                  </a:lnTo>
                  <a:lnTo>
                    <a:pt x="0" y="36"/>
                  </a:lnTo>
                  <a:lnTo>
                    <a:pt x="1" y="32"/>
                  </a:lnTo>
                  <a:lnTo>
                    <a:pt x="2" y="27"/>
                  </a:lnTo>
                  <a:lnTo>
                    <a:pt x="3" y="23"/>
                  </a:lnTo>
                  <a:lnTo>
                    <a:pt x="5" y="20"/>
                  </a:lnTo>
                  <a:lnTo>
                    <a:pt x="7" y="16"/>
                  </a:lnTo>
                  <a:lnTo>
                    <a:pt x="10" y="13"/>
                  </a:lnTo>
                  <a:lnTo>
                    <a:pt x="12" y="10"/>
                  </a:lnTo>
                  <a:lnTo>
                    <a:pt x="15" y="8"/>
                  </a:lnTo>
                  <a:lnTo>
                    <a:pt x="19" y="6"/>
                  </a:lnTo>
                  <a:lnTo>
                    <a:pt x="22" y="4"/>
                  </a:lnTo>
                  <a:lnTo>
                    <a:pt x="26" y="2"/>
                  </a:lnTo>
                  <a:lnTo>
                    <a:pt x="30" y="1"/>
                  </a:lnTo>
                  <a:lnTo>
                    <a:pt x="34" y="0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ADA3A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3" name="Freeform 99"/>
            <p:cNvSpPr>
              <a:spLocks/>
            </p:cNvSpPr>
            <p:nvPr/>
          </p:nvSpPr>
          <p:spPr bwMode="auto">
            <a:xfrm>
              <a:off x="3768" y="1890"/>
              <a:ext cx="80" cy="84"/>
            </a:xfrm>
            <a:custGeom>
              <a:avLst/>
              <a:gdLst/>
              <a:ahLst/>
              <a:cxnLst>
                <a:cxn ang="0">
                  <a:pos x="41" y="0"/>
                </a:cxn>
                <a:cxn ang="0">
                  <a:pos x="49" y="2"/>
                </a:cxn>
                <a:cxn ang="0">
                  <a:pos x="56" y="5"/>
                </a:cxn>
                <a:cxn ang="0">
                  <a:pos x="63" y="10"/>
                </a:cxn>
                <a:cxn ang="0">
                  <a:pos x="69" y="15"/>
                </a:cxn>
                <a:cxn ang="0">
                  <a:pos x="73" y="22"/>
                </a:cxn>
                <a:cxn ang="0">
                  <a:pos x="77" y="30"/>
                </a:cxn>
                <a:cxn ang="0">
                  <a:pos x="79" y="38"/>
                </a:cxn>
                <a:cxn ang="0">
                  <a:pos x="80" y="47"/>
                </a:cxn>
                <a:cxn ang="0">
                  <a:pos x="79" y="55"/>
                </a:cxn>
                <a:cxn ang="0">
                  <a:pos x="77" y="62"/>
                </a:cxn>
                <a:cxn ang="0">
                  <a:pos x="73" y="69"/>
                </a:cxn>
                <a:cxn ang="0">
                  <a:pos x="68" y="75"/>
                </a:cxn>
                <a:cxn ang="0">
                  <a:pos x="62" y="79"/>
                </a:cxn>
                <a:cxn ang="0">
                  <a:pos x="55" y="83"/>
                </a:cxn>
                <a:cxn ang="0">
                  <a:pos x="48" y="84"/>
                </a:cxn>
                <a:cxn ang="0">
                  <a:pos x="40" y="84"/>
                </a:cxn>
                <a:cxn ang="0">
                  <a:pos x="32" y="83"/>
                </a:cxn>
                <a:cxn ang="0">
                  <a:pos x="24" y="79"/>
                </a:cxn>
                <a:cxn ang="0">
                  <a:pos x="17" y="75"/>
                </a:cxn>
                <a:cxn ang="0">
                  <a:pos x="12" y="69"/>
                </a:cxn>
                <a:cxn ang="0">
                  <a:pos x="7" y="62"/>
                </a:cxn>
                <a:cxn ang="0">
                  <a:pos x="3" y="55"/>
                </a:cxn>
                <a:cxn ang="0">
                  <a:pos x="1" y="47"/>
                </a:cxn>
                <a:cxn ang="0">
                  <a:pos x="0" y="38"/>
                </a:cxn>
                <a:cxn ang="0">
                  <a:pos x="1" y="30"/>
                </a:cxn>
                <a:cxn ang="0">
                  <a:pos x="3" y="22"/>
                </a:cxn>
                <a:cxn ang="0">
                  <a:pos x="7" y="15"/>
                </a:cxn>
                <a:cxn ang="0">
                  <a:pos x="12" y="10"/>
                </a:cxn>
                <a:cxn ang="0">
                  <a:pos x="18" y="5"/>
                </a:cxn>
                <a:cxn ang="0">
                  <a:pos x="25" y="2"/>
                </a:cxn>
                <a:cxn ang="0">
                  <a:pos x="33" y="0"/>
                </a:cxn>
              </a:cxnLst>
              <a:rect l="0" t="0" r="r" b="b"/>
              <a:pathLst>
                <a:path w="80" h="84">
                  <a:moveTo>
                    <a:pt x="37" y="0"/>
                  </a:moveTo>
                  <a:lnTo>
                    <a:pt x="41" y="0"/>
                  </a:lnTo>
                  <a:lnTo>
                    <a:pt x="45" y="1"/>
                  </a:lnTo>
                  <a:lnTo>
                    <a:pt x="49" y="2"/>
                  </a:lnTo>
                  <a:lnTo>
                    <a:pt x="52" y="4"/>
                  </a:lnTo>
                  <a:lnTo>
                    <a:pt x="56" y="5"/>
                  </a:lnTo>
                  <a:lnTo>
                    <a:pt x="59" y="7"/>
                  </a:lnTo>
                  <a:lnTo>
                    <a:pt x="63" y="10"/>
                  </a:lnTo>
                  <a:lnTo>
                    <a:pt x="66" y="12"/>
                  </a:lnTo>
                  <a:lnTo>
                    <a:pt x="69" y="15"/>
                  </a:lnTo>
                  <a:lnTo>
                    <a:pt x="71" y="19"/>
                  </a:lnTo>
                  <a:lnTo>
                    <a:pt x="73" y="22"/>
                  </a:lnTo>
                  <a:lnTo>
                    <a:pt x="75" y="26"/>
                  </a:lnTo>
                  <a:lnTo>
                    <a:pt x="77" y="30"/>
                  </a:lnTo>
                  <a:lnTo>
                    <a:pt x="78" y="34"/>
                  </a:lnTo>
                  <a:lnTo>
                    <a:pt x="79" y="38"/>
                  </a:lnTo>
                  <a:lnTo>
                    <a:pt x="80" y="42"/>
                  </a:lnTo>
                  <a:lnTo>
                    <a:pt x="80" y="47"/>
                  </a:lnTo>
                  <a:lnTo>
                    <a:pt x="80" y="51"/>
                  </a:lnTo>
                  <a:lnTo>
                    <a:pt x="79" y="55"/>
                  </a:lnTo>
                  <a:lnTo>
                    <a:pt x="78" y="59"/>
                  </a:lnTo>
                  <a:lnTo>
                    <a:pt x="77" y="62"/>
                  </a:lnTo>
                  <a:lnTo>
                    <a:pt x="75" y="66"/>
                  </a:lnTo>
                  <a:lnTo>
                    <a:pt x="73" y="69"/>
                  </a:lnTo>
                  <a:lnTo>
                    <a:pt x="71" y="72"/>
                  </a:lnTo>
                  <a:lnTo>
                    <a:pt x="68" y="75"/>
                  </a:lnTo>
                  <a:lnTo>
                    <a:pt x="65" y="77"/>
                  </a:lnTo>
                  <a:lnTo>
                    <a:pt x="62" y="79"/>
                  </a:lnTo>
                  <a:lnTo>
                    <a:pt x="59" y="81"/>
                  </a:lnTo>
                  <a:lnTo>
                    <a:pt x="55" y="83"/>
                  </a:lnTo>
                  <a:lnTo>
                    <a:pt x="52" y="84"/>
                  </a:lnTo>
                  <a:lnTo>
                    <a:pt x="48" y="84"/>
                  </a:lnTo>
                  <a:lnTo>
                    <a:pt x="44" y="84"/>
                  </a:lnTo>
                  <a:lnTo>
                    <a:pt x="40" y="84"/>
                  </a:lnTo>
                  <a:lnTo>
                    <a:pt x="36" y="84"/>
                  </a:lnTo>
                  <a:lnTo>
                    <a:pt x="32" y="83"/>
                  </a:lnTo>
                  <a:lnTo>
                    <a:pt x="28" y="81"/>
                  </a:lnTo>
                  <a:lnTo>
                    <a:pt x="24" y="79"/>
                  </a:lnTo>
                  <a:lnTo>
                    <a:pt x="21" y="77"/>
                  </a:lnTo>
                  <a:lnTo>
                    <a:pt x="17" y="75"/>
                  </a:lnTo>
                  <a:lnTo>
                    <a:pt x="14" y="72"/>
                  </a:lnTo>
                  <a:lnTo>
                    <a:pt x="12" y="69"/>
                  </a:lnTo>
                  <a:lnTo>
                    <a:pt x="9" y="66"/>
                  </a:lnTo>
                  <a:lnTo>
                    <a:pt x="7" y="62"/>
                  </a:lnTo>
                  <a:lnTo>
                    <a:pt x="5" y="59"/>
                  </a:lnTo>
                  <a:lnTo>
                    <a:pt x="3" y="55"/>
                  </a:lnTo>
                  <a:lnTo>
                    <a:pt x="2" y="51"/>
                  </a:lnTo>
                  <a:lnTo>
                    <a:pt x="1" y="47"/>
                  </a:lnTo>
                  <a:lnTo>
                    <a:pt x="0" y="42"/>
                  </a:lnTo>
                  <a:lnTo>
                    <a:pt x="0" y="38"/>
                  </a:lnTo>
                  <a:lnTo>
                    <a:pt x="0" y="34"/>
                  </a:lnTo>
                  <a:lnTo>
                    <a:pt x="1" y="30"/>
                  </a:lnTo>
                  <a:lnTo>
                    <a:pt x="2" y="26"/>
                  </a:lnTo>
                  <a:lnTo>
                    <a:pt x="3" y="22"/>
                  </a:lnTo>
                  <a:lnTo>
                    <a:pt x="5" y="19"/>
                  </a:lnTo>
                  <a:lnTo>
                    <a:pt x="7" y="15"/>
                  </a:lnTo>
                  <a:lnTo>
                    <a:pt x="9" y="12"/>
                  </a:lnTo>
                  <a:lnTo>
                    <a:pt x="12" y="10"/>
                  </a:lnTo>
                  <a:lnTo>
                    <a:pt x="15" y="7"/>
                  </a:lnTo>
                  <a:lnTo>
                    <a:pt x="18" y="5"/>
                  </a:lnTo>
                  <a:lnTo>
                    <a:pt x="21" y="4"/>
                  </a:lnTo>
                  <a:lnTo>
                    <a:pt x="25" y="2"/>
                  </a:lnTo>
                  <a:lnTo>
                    <a:pt x="29" y="1"/>
                  </a:lnTo>
                  <a:lnTo>
                    <a:pt x="33" y="0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B2A8A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4" name="Freeform 100"/>
            <p:cNvSpPr>
              <a:spLocks/>
            </p:cNvSpPr>
            <p:nvPr/>
          </p:nvSpPr>
          <p:spPr bwMode="auto">
            <a:xfrm>
              <a:off x="3769" y="1891"/>
              <a:ext cx="75" cy="79"/>
            </a:xfrm>
            <a:custGeom>
              <a:avLst/>
              <a:gdLst/>
              <a:ahLst/>
              <a:cxnLst>
                <a:cxn ang="0">
                  <a:pos x="38" y="0"/>
                </a:cxn>
                <a:cxn ang="0">
                  <a:pos x="46" y="2"/>
                </a:cxn>
                <a:cxn ang="0">
                  <a:pos x="53" y="5"/>
                </a:cxn>
                <a:cxn ang="0">
                  <a:pos x="59" y="9"/>
                </a:cxn>
                <a:cxn ang="0">
                  <a:pos x="64" y="14"/>
                </a:cxn>
                <a:cxn ang="0">
                  <a:pos x="69" y="21"/>
                </a:cxn>
                <a:cxn ang="0">
                  <a:pos x="72" y="28"/>
                </a:cxn>
                <a:cxn ang="0">
                  <a:pos x="75" y="35"/>
                </a:cxn>
                <a:cxn ang="0">
                  <a:pos x="75" y="44"/>
                </a:cxn>
                <a:cxn ang="0">
                  <a:pos x="74" y="51"/>
                </a:cxn>
                <a:cxn ang="0">
                  <a:pos x="72" y="58"/>
                </a:cxn>
                <a:cxn ang="0">
                  <a:pos x="69" y="65"/>
                </a:cxn>
                <a:cxn ang="0">
                  <a:pos x="64" y="70"/>
                </a:cxn>
                <a:cxn ang="0">
                  <a:pos x="59" y="75"/>
                </a:cxn>
                <a:cxn ang="0">
                  <a:pos x="52" y="78"/>
                </a:cxn>
                <a:cxn ang="0">
                  <a:pos x="45" y="79"/>
                </a:cxn>
                <a:cxn ang="0">
                  <a:pos x="37" y="79"/>
                </a:cxn>
                <a:cxn ang="0">
                  <a:pos x="30" y="78"/>
                </a:cxn>
                <a:cxn ang="0">
                  <a:pos x="23" y="75"/>
                </a:cxn>
                <a:cxn ang="0">
                  <a:pos x="17" y="70"/>
                </a:cxn>
                <a:cxn ang="0">
                  <a:pos x="11" y="65"/>
                </a:cxn>
                <a:cxn ang="0">
                  <a:pos x="6" y="58"/>
                </a:cxn>
                <a:cxn ang="0">
                  <a:pos x="3" y="51"/>
                </a:cxn>
                <a:cxn ang="0">
                  <a:pos x="1" y="44"/>
                </a:cxn>
                <a:cxn ang="0">
                  <a:pos x="0" y="35"/>
                </a:cxn>
                <a:cxn ang="0">
                  <a:pos x="1" y="28"/>
                </a:cxn>
                <a:cxn ang="0">
                  <a:pos x="3" y="21"/>
                </a:cxn>
                <a:cxn ang="0">
                  <a:pos x="7" y="14"/>
                </a:cxn>
                <a:cxn ang="0">
                  <a:pos x="11" y="9"/>
                </a:cxn>
                <a:cxn ang="0">
                  <a:pos x="17" y="5"/>
                </a:cxn>
                <a:cxn ang="0">
                  <a:pos x="23" y="2"/>
                </a:cxn>
                <a:cxn ang="0">
                  <a:pos x="31" y="0"/>
                </a:cxn>
              </a:cxnLst>
              <a:rect l="0" t="0" r="r" b="b"/>
              <a:pathLst>
                <a:path w="75" h="79">
                  <a:moveTo>
                    <a:pt x="34" y="0"/>
                  </a:moveTo>
                  <a:lnTo>
                    <a:pt x="38" y="0"/>
                  </a:lnTo>
                  <a:lnTo>
                    <a:pt x="42" y="1"/>
                  </a:lnTo>
                  <a:lnTo>
                    <a:pt x="46" y="2"/>
                  </a:lnTo>
                  <a:lnTo>
                    <a:pt x="49" y="3"/>
                  </a:lnTo>
                  <a:lnTo>
                    <a:pt x="53" y="5"/>
                  </a:lnTo>
                  <a:lnTo>
                    <a:pt x="56" y="7"/>
                  </a:lnTo>
                  <a:lnTo>
                    <a:pt x="59" y="9"/>
                  </a:lnTo>
                  <a:lnTo>
                    <a:pt x="62" y="12"/>
                  </a:lnTo>
                  <a:lnTo>
                    <a:pt x="64" y="14"/>
                  </a:lnTo>
                  <a:lnTo>
                    <a:pt x="67" y="18"/>
                  </a:lnTo>
                  <a:lnTo>
                    <a:pt x="69" y="21"/>
                  </a:lnTo>
                  <a:lnTo>
                    <a:pt x="71" y="24"/>
                  </a:lnTo>
                  <a:lnTo>
                    <a:pt x="72" y="28"/>
                  </a:lnTo>
                  <a:lnTo>
                    <a:pt x="74" y="32"/>
                  </a:lnTo>
                  <a:lnTo>
                    <a:pt x="75" y="35"/>
                  </a:lnTo>
                  <a:lnTo>
                    <a:pt x="75" y="40"/>
                  </a:lnTo>
                  <a:lnTo>
                    <a:pt x="75" y="44"/>
                  </a:lnTo>
                  <a:lnTo>
                    <a:pt x="75" y="48"/>
                  </a:lnTo>
                  <a:lnTo>
                    <a:pt x="74" y="51"/>
                  </a:lnTo>
                  <a:lnTo>
                    <a:pt x="74" y="55"/>
                  </a:lnTo>
                  <a:lnTo>
                    <a:pt x="72" y="58"/>
                  </a:lnTo>
                  <a:lnTo>
                    <a:pt x="71" y="62"/>
                  </a:lnTo>
                  <a:lnTo>
                    <a:pt x="69" y="65"/>
                  </a:lnTo>
                  <a:lnTo>
                    <a:pt x="67" y="68"/>
                  </a:lnTo>
                  <a:lnTo>
                    <a:pt x="64" y="70"/>
                  </a:lnTo>
                  <a:lnTo>
                    <a:pt x="61" y="72"/>
                  </a:lnTo>
                  <a:lnTo>
                    <a:pt x="59" y="75"/>
                  </a:lnTo>
                  <a:lnTo>
                    <a:pt x="55" y="76"/>
                  </a:lnTo>
                  <a:lnTo>
                    <a:pt x="52" y="78"/>
                  </a:lnTo>
                  <a:lnTo>
                    <a:pt x="49" y="78"/>
                  </a:lnTo>
                  <a:lnTo>
                    <a:pt x="45" y="79"/>
                  </a:lnTo>
                  <a:lnTo>
                    <a:pt x="41" y="79"/>
                  </a:lnTo>
                  <a:lnTo>
                    <a:pt x="37" y="79"/>
                  </a:lnTo>
                  <a:lnTo>
                    <a:pt x="34" y="78"/>
                  </a:lnTo>
                  <a:lnTo>
                    <a:pt x="30" y="78"/>
                  </a:lnTo>
                  <a:lnTo>
                    <a:pt x="26" y="76"/>
                  </a:lnTo>
                  <a:lnTo>
                    <a:pt x="23" y="75"/>
                  </a:lnTo>
                  <a:lnTo>
                    <a:pt x="20" y="72"/>
                  </a:lnTo>
                  <a:lnTo>
                    <a:pt x="17" y="70"/>
                  </a:lnTo>
                  <a:lnTo>
                    <a:pt x="14" y="68"/>
                  </a:lnTo>
                  <a:lnTo>
                    <a:pt x="11" y="65"/>
                  </a:lnTo>
                  <a:lnTo>
                    <a:pt x="9" y="62"/>
                  </a:lnTo>
                  <a:lnTo>
                    <a:pt x="6" y="58"/>
                  </a:lnTo>
                  <a:lnTo>
                    <a:pt x="5" y="55"/>
                  </a:lnTo>
                  <a:lnTo>
                    <a:pt x="3" y="51"/>
                  </a:lnTo>
                  <a:lnTo>
                    <a:pt x="2" y="48"/>
                  </a:lnTo>
                  <a:lnTo>
                    <a:pt x="1" y="44"/>
                  </a:lnTo>
                  <a:lnTo>
                    <a:pt x="0" y="40"/>
                  </a:lnTo>
                  <a:lnTo>
                    <a:pt x="0" y="35"/>
                  </a:lnTo>
                  <a:lnTo>
                    <a:pt x="0" y="32"/>
                  </a:lnTo>
                  <a:lnTo>
                    <a:pt x="1" y="28"/>
                  </a:lnTo>
                  <a:lnTo>
                    <a:pt x="2" y="24"/>
                  </a:lnTo>
                  <a:lnTo>
                    <a:pt x="3" y="21"/>
                  </a:lnTo>
                  <a:lnTo>
                    <a:pt x="5" y="18"/>
                  </a:lnTo>
                  <a:lnTo>
                    <a:pt x="7" y="14"/>
                  </a:lnTo>
                  <a:lnTo>
                    <a:pt x="9" y="12"/>
                  </a:lnTo>
                  <a:lnTo>
                    <a:pt x="11" y="9"/>
                  </a:lnTo>
                  <a:lnTo>
                    <a:pt x="14" y="7"/>
                  </a:lnTo>
                  <a:lnTo>
                    <a:pt x="17" y="5"/>
                  </a:lnTo>
                  <a:lnTo>
                    <a:pt x="20" y="3"/>
                  </a:lnTo>
                  <a:lnTo>
                    <a:pt x="23" y="2"/>
                  </a:lnTo>
                  <a:lnTo>
                    <a:pt x="27" y="1"/>
                  </a:lnTo>
                  <a:lnTo>
                    <a:pt x="31" y="0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B7ADA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5" name="Freeform 101"/>
            <p:cNvSpPr>
              <a:spLocks/>
            </p:cNvSpPr>
            <p:nvPr/>
          </p:nvSpPr>
          <p:spPr bwMode="auto">
            <a:xfrm>
              <a:off x="3771" y="1892"/>
              <a:ext cx="70" cy="74"/>
            </a:xfrm>
            <a:custGeom>
              <a:avLst/>
              <a:gdLst/>
              <a:ahLst/>
              <a:cxnLst>
                <a:cxn ang="0">
                  <a:pos x="35" y="1"/>
                </a:cxn>
                <a:cxn ang="0">
                  <a:pos x="42" y="2"/>
                </a:cxn>
                <a:cxn ang="0">
                  <a:pos x="48" y="5"/>
                </a:cxn>
                <a:cxn ang="0">
                  <a:pos x="54" y="9"/>
                </a:cxn>
                <a:cxn ang="0">
                  <a:pos x="59" y="14"/>
                </a:cxn>
                <a:cxn ang="0">
                  <a:pos x="64" y="20"/>
                </a:cxn>
                <a:cxn ang="0">
                  <a:pos x="67" y="26"/>
                </a:cxn>
                <a:cxn ang="0">
                  <a:pos x="69" y="33"/>
                </a:cxn>
                <a:cxn ang="0">
                  <a:pos x="70" y="41"/>
                </a:cxn>
                <a:cxn ang="0">
                  <a:pos x="69" y="48"/>
                </a:cxn>
                <a:cxn ang="0">
                  <a:pos x="67" y="55"/>
                </a:cxn>
                <a:cxn ang="0">
                  <a:pos x="63" y="61"/>
                </a:cxn>
                <a:cxn ang="0">
                  <a:pos x="59" y="65"/>
                </a:cxn>
                <a:cxn ang="0">
                  <a:pos x="54" y="70"/>
                </a:cxn>
                <a:cxn ang="0">
                  <a:pos x="48" y="72"/>
                </a:cxn>
                <a:cxn ang="0">
                  <a:pos x="41" y="74"/>
                </a:cxn>
                <a:cxn ang="0">
                  <a:pos x="34" y="74"/>
                </a:cxn>
                <a:cxn ang="0">
                  <a:pos x="27" y="72"/>
                </a:cxn>
                <a:cxn ang="0">
                  <a:pos x="21" y="70"/>
                </a:cxn>
                <a:cxn ang="0">
                  <a:pos x="15" y="65"/>
                </a:cxn>
                <a:cxn ang="0">
                  <a:pos x="10" y="61"/>
                </a:cxn>
                <a:cxn ang="0">
                  <a:pos x="6" y="55"/>
                </a:cxn>
                <a:cxn ang="0">
                  <a:pos x="2" y="48"/>
                </a:cxn>
                <a:cxn ang="0">
                  <a:pos x="0" y="41"/>
                </a:cxn>
                <a:cxn ang="0">
                  <a:pos x="0" y="33"/>
                </a:cxn>
                <a:cxn ang="0">
                  <a:pos x="0" y="26"/>
                </a:cxn>
                <a:cxn ang="0">
                  <a:pos x="2" y="20"/>
                </a:cxn>
                <a:cxn ang="0">
                  <a:pos x="6" y="14"/>
                </a:cxn>
                <a:cxn ang="0">
                  <a:pos x="10" y="9"/>
                </a:cxn>
                <a:cxn ang="0">
                  <a:pos x="15" y="5"/>
                </a:cxn>
                <a:cxn ang="0">
                  <a:pos x="21" y="2"/>
                </a:cxn>
                <a:cxn ang="0">
                  <a:pos x="28" y="1"/>
                </a:cxn>
              </a:cxnLst>
              <a:rect l="0" t="0" r="r" b="b"/>
              <a:pathLst>
                <a:path w="70" h="74">
                  <a:moveTo>
                    <a:pt x="31" y="0"/>
                  </a:moveTo>
                  <a:lnTo>
                    <a:pt x="35" y="1"/>
                  </a:lnTo>
                  <a:lnTo>
                    <a:pt x="38" y="1"/>
                  </a:lnTo>
                  <a:lnTo>
                    <a:pt x="42" y="2"/>
                  </a:lnTo>
                  <a:lnTo>
                    <a:pt x="45" y="3"/>
                  </a:lnTo>
                  <a:lnTo>
                    <a:pt x="48" y="5"/>
                  </a:lnTo>
                  <a:lnTo>
                    <a:pt x="51" y="7"/>
                  </a:lnTo>
                  <a:lnTo>
                    <a:pt x="54" y="9"/>
                  </a:lnTo>
                  <a:lnTo>
                    <a:pt x="57" y="11"/>
                  </a:lnTo>
                  <a:lnTo>
                    <a:pt x="59" y="14"/>
                  </a:lnTo>
                  <a:lnTo>
                    <a:pt x="62" y="17"/>
                  </a:lnTo>
                  <a:lnTo>
                    <a:pt x="64" y="20"/>
                  </a:lnTo>
                  <a:lnTo>
                    <a:pt x="65" y="23"/>
                  </a:lnTo>
                  <a:lnTo>
                    <a:pt x="67" y="26"/>
                  </a:lnTo>
                  <a:lnTo>
                    <a:pt x="68" y="30"/>
                  </a:lnTo>
                  <a:lnTo>
                    <a:pt x="69" y="33"/>
                  </a:lnTo>
                  <a:lnTo>
                    <a:pt x="69" y="37"/>
                  </a:lnTo>
                  <a:lnTo>
                    <a:pt x="70" y="41"/>
                  </a:lnTo>
                  <a:lnTo>
                    <a:pt x="69" y="44"/>
                  </a:lnTo>
                  <a:lnTo>
                    <a:pt x="69" y="48"/>
                  </a:lnTo>
                  <a:lnTo>
                    <a:pt x="68" y="51"/>
                  </a:lnTo>
                  <a:lnTo>
                    <a:pt x="67" y="55"/>
                  </a:lnTo>
                  <a:lnTo>
                    <a:pt x="65" y="58"/>
                  </a:lnTo>
                  <a:lnTo>
                    <a:pt x="63" y="61"/>
                  </a:lnTo>
                  <a:lnTo>
                    <a:pt x="61" y="63"/>
                  </a:lnTo>
                  <a:lnTo>
                    <a:pt x="59" y="65"/>
                  </a:lnTo>
                  <a:lnTo>
                    <a:pt x="57" y="68"/>
                  </a:lnTo>
                  <a:lnTo>
                    <a:pt x="54" y="70"/>
                  </a:lnTo>
                  <a:lnTo>
                    <a:pt x="51" y="71"/>
                  </a:lnTo>
                  <a:lnTo>
                    <a:pt x="48" y="72"/>
                  </a:lnTo>
                  <a:lnTo>
                    <a:pt x="44" y="73"/>
                  </a:lnTo>
                  <a:lnTo>
                    <a:pt x="41" y="74"/>
                  </a:lnTo>
                  <a:lnTo>
                    <a:pt x="38" y="74"/>
                  </a:lnTo>
                  <a:lnTo>
                    <a:pt x="34" y="74"/>
                  </a:lnTo>
                  <a:lnTo>
                    <a:pt x="31" y="73"/>
                  </a:lnTo>
                  <a:lnTo>
                    <a:pt x="27" y="72"/>
                  </a:lnTo>
                  <a:lnTo>
                    <a:pt x="24" y="71"/>
                  </a:lnTo>
                  <a:lnTo>
                    <a:pt x="21" y="70"/>
                  </a:lnTo>
                  <a:lnTo>
                    <a:pt x="18" y="68"/>
                  </a:lnTo>
                  <a:lnTo>
                    <a:pt x="15" y="65"/>
                  </a:lnTo>
                  <a:lnTo>
                    <a:pt x="12" y="63"/>
                  </a:lnTo>
                  <a:lnTo>
                    <a:pt x="10" y="61"/>
                  </a:lnTo>
                  <a:lnTo>
                    <a:pt x="7" y="58"/>
                  </a:lnTo>
                  <a:lnTo>
                    <a:pt x="6" y="55"/>
                  </a:lnTo>
                  <a:lnTo>
                    <a:pt x="4" y="51"/>
                  </a:lnTo>
                  <a:lnTo>
                    <a:pt x="2" y="48"/>
                  </a:lnTo>
                  <a:lnTo>
                    <a:pt x="1" y="44"/>
                  </a:lnTo>
                  <a:lnTo>
                    <a:pt x="0" y="41"/>
                  </a:lnTo>
                  <a:lnTo>
                    <a:pt x="0" y="37"/>
                  </a:lnTo>
                  <a:lnTo>
                    <a:pt x="0" y="33"/>
                  </a:lnTo>
                  <a:lnTo>
                    <a:pt x="0" y="30"/>
                  </a:lnTo>
                  <a:lnTo>
                    <a:pt x="0" y="26"/>
                  </a:lnTo>
                  <a:lnTo>
                    <a:pt x="1" y="23"/>
                  </a:lnTo>
                  <a:lnTo>
                    <a:pt x="2" y="20"/>
                  </a:lnTo>
                  <a:lnTo>
                    <a:pt x="4" y="17"/>
                  </a:lnTo>
                  <a:lnTo>
                    <a:pt x="6" y="14"/>
                  </a:lnTo>
                  <a:lnTo>
                    <a:pt x="8" y="11"/>
                  </a:lnTo>
                  <a:lnTo>
                    <a:pt x="10" y="9"/>
                  </a:lnTo>
                  <a:lnTo>
                    <a:pt x="13" y="7"/>
                  </a:lnTo>
                  <a:lnTo>
                    <a:pt x="15" y="5"/>
                  </a:lnTo>
                  <a:lnTo>
                    <a:pt x="18" y="3"/>
                  </a:lnTo>
                  <a:lnTo>
                    <a:pt x="21" y="2"/>
                  </a:lnTo>
                  <a:lnTo>
                    <a:pt x="24" y="1"/>
                  </a:lnTo>
                  <a:lnTo>
                    <a:pt x="28" y="1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BCB2B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6" name="Freeform 102"/>
            <p:cNvSpPr>
              <a:spLocks/>
            </p:cNvSpPr>
            <p:nvPr/>
          </p:nvSpPr>
          <p:spPr bwMode="auto">
            <a:xfrm>
              <a:off x="3772" y="1894"/>
              <a:ext cx="65" cy="68"/>
            </a:xfrm>
            <a:custGeom>
              <a:avLst/>
              <a:gdLst/>
              <a:ahLst/>
              <a:cxnLst>
                <a:cxn ang="0">
                  <a:pos x="33" y="0"/>
                </a:cxn>
                <a:cxn ang="0">
                  <a:pos x="39" y="1"/>
                </a:cxn>
                <a:cxn ang="0">
                  <a:pos x="45" y="4"/>
                </a:cxn>
                <a:cxn ang="0">
                  <a:pos x="51" y="7"/>
                </a:cxn>
                <a:cxn ang="0">
                  <a:pos x="55" y="12"/>
                </a:cxn>
                <a:cxn ang="0">
                  <a:pos x="59" y="17"/>
                </a:cxn>
                <a:cxn ang="0">
                  <a:pos x="62" y="23"/>
                </a:cxn>
                <a:cxn ang="0">
                  <a:pos x="64" y="30"/>
                </a:cxn>
                <a:cxn ang="0">
                  <a:pos x="65" y="37"/>
                </a:cxn>
                <a:cxn ang="0">
                  <a:pos x="64" y="44"/>
                </a:cxn>
                <a:cxn ang="0">
                  <a:pos x="62" y="50"/>
                </a:cxn>
                <a:cxn ang="0">
                  <a:pos x="59" y="55"/>
                </a:cxn>
                <a:cxn ang="0">
                  <a:pos x="55" y="60"/>
                </a:cxn>
                <a:cxn ang="0">
                  <a:pos x="50" y="63"/>
                </a:cxn>
                <a:cxn ang="0">
                  <a:pos x="45" y="66"/>
                </a:cxn>
                <a:cxn ang="0">
                  <a:pos x="39" y="68"/>
                </a:cxn>
                <a:cxn ang="0">
                  <a:pos x="32" y="68"/>
                </a:cxn>
                <a:cxn ang="0">
                  <a:pos x="25" y="66"/>
                </a:cxn>
                <a:cxn ang="0">
                  <a:pos x="19" y="63"/>
                </a:cxn>
                <a:cxn ang="0">
                  <a:pos x="14" y="60"/>
                </a:cxn>
                <a:cxn ang="0">
                  <a:pos x="9" y="55"/>
                </a:cxn>
                <a:cxn ang="0">
                  <a:pos x="5" y="50"/>
                </a:cxn>
                <a:cxn ang="0">
                  <a:pos x="2" y="44"/>
                </a:cxn>
                <a:cxn ang="0">
                  <a:pos x="0" y="37"/>
                </a:cxn>
                <a:cxn ang="0">
                  <a:pos x="0" y="30"/>
                </a:cxn>
                <a:cxn ang="0">
                  <a:pos x="0" y="23"/>
                </a:cxn>
                <a:cxn ang="0">
                  <a:pos x="2" y="17"/>
                </a:cxn>
                <a:cxn ang="0">
                  <a:pos x="6" y="12"/>
                </a:cxn>
                <a:cxn ang="0">
                  <a:pos x="9" y="7"/>
                </a:cxn>
                <a:cxn ang="0">
                  <a:pos x="14" y="4"/>
                </a:cxn>
                <a:cxn ang="0">
                  <a:pos x="20" y="1"/>
                </a:cxn>
                <a:cxn ang="0">
                  <a:pos x="26" y="0"/>
                </a:cxn>
              </a:cxnLst>
              <a:rect l="0" t="0" r="r" b="b"/>
              <a:pathLst>
                <a:path w="65" h="68">
                  <a:moveTo>
                    <a:pt x="29" y="0"/>
                  </a:moveTo>
                  <a:lnTo>
                    <a:pt x="33" y="0"/>
                  </a:lnTo>
                  <a:lnTo>
                    <a:pt x="36" y="0"/>
                  </a:lnTo>
                  <a:lnTo>
                    <a:pt x="39" y="1"/>
                  </a:lnTo>
                  <a:lnTo>
                    <a:pt x="42" y="2"/>
                  </a:lnTo>
                  <a:lnTo>
                    <a:pt x="45" y="4"/>
                  </a:lnTo>
                  <a:lnTo>
                    <a:pt x="48" y="5"/>
                  </a:lnTo>
                  <a:lnTo>
                    <a:pt x="51" y="7"/>
                  </a:lnTo>
                  <a:lnTo>
                    <a:pt x="53" y="9"/>
                  </a:lnTo>
                  <a:lnTo>
                    <a:pt x="55" y="12"/>
                  </a:lnTo>
                  <a:lnTo>
                    <a:pt x="57" y="14"/>
                  </a:lnTo>
                  <a:lnTo>
                    <a:pt x="59" y="17"/>
                  </a:lnTo>
                  <a:lnTo>
                    <a:pt x="61" y="20"/>
                  </a:lnTo>
                  <a:lnTo>
                    <a:pt x="62" y="23"/>
                  </a:lnTo>
                  <a:lnTo>
                    <a:pt x="63" y="27"/>
                  </a:lnTo>
                  <a:lnTo>
                    <a:pt x="64" y="30"/>
                  </a:lnTo>
                  <a:lnTo>
                    <a:pt x="65" y="34"/>
                  </a:lnTo>
                  <a:lnTo>
                    <a:pt x="65" y="37"/>
                  </a:lnTo>
                  <a:lnTo>
                    <a:pt x="65" y="40"/>
                  </a:lnTo>
                  <a:lnTo>
                    <a:pt x="64" y="44"/>
                  </a:lnTo>
                  <a:lnTo>
                    <a:pt x="63" y="47"/>
                  </a:lnTo>
                  <a:lnTo>
                    <a:pt x="62" y="50"/>
                  </a:lnTo>
                  <a:lnTo>
                    <a:pt x="61" y="53"/>
                  </a:lnTo>
                  <a:lnTo>
                    <a:pt x="59" y="55"/>
                  </a:lnTo>
                  <a:lnTo>
                    <a:pt x="57" y="58"/>
                  </a:lnTo>
                  <a:lnTo>
                    <a:pt x="55" y="60"/>
                  </a:lnTo>
                  <a:lnTo>
                    <a:pt x="53" y="62"/>
                  </a:lnTo>
                  <a:lnTo>
                    <a:pt x="50" y="63"/>
                  </a:lnTo>
                  <a:lnTo>
                    <a:pt x="48" y="65"/>
                  </a:lnTo>
                  <a:lnTo>
                    <a:pt x="45" y="66"/>
                  </a:lnTo>
                  <a:lnTo>
                    <a:pt x="42" y="67"/>
                  </a:lnTo>
                  <a:lnTo>
                    <a:pt x="39" y="68"/>
                  </a:lnTo>
                  <a:lnTo>
                    <a:pt x="35" y="68"/>
                  </a:lnTo>
                  <a:lnTo>
                    <a:pt x="32" y="68"/>
                  </a:lnTo>
                  <a:lnTo>
                    <a:pt x="29" y="67"/>
                  </a:lnTo>
                  <a:lnTo>
                    <a:pt x="25" y="66"/>
                  </a:lnTo>
                  <a:lnTo>
                    <a:pt x="22" y="65"/>
                  </a:lnTo>
                  <a:lnTo>
                    <a:pt x="19" y="63"/>
                  </a:lnTo>
                  <a:lnTo>
                    <a:pt x="17" y="62"/>
                  </a:lnTo>
                  <a:lnTo>
                    <a:pt x="14" y="60"/>
                  </a:lnTo>
                  <a:lnTo>
                    <a:pt x="12" y="58"/>
                  </a:lnTo>
                  <a:lnTo>
                    <a:pt x="9" y="55"/>
                  </a:lnTo>
                  <a:lnTo>
                    <a:pt x="7" y="53"/>
                  </a:lnTo>
                  <a:lnTo>
                    <a:pt x="5" y="50"/>
                  </a:lnTo>
                  <a:lnTo>
                    <a:pt x="4" y="47"/>
                  </a:lnTo>
                  <a:lnTo>
                    <a:pt x="2" y="44"/>
                  </a:lnTo>
                  <a:lnTo>
                    <a:pt x="1" y="40"/>
                  </a:lnTo>
                  <a:lnTo>
                    <a:pt x="0" y="37"/>
                  </a:lnTo>
                  <a:lnTo>
                    <a:pt x="0" y="34"/>
                  </a:lnTo>
                  <a:lnTo>
                    <a:pt x="0" y="30"/>
                  </a:lnTo>
                  <a:lnTo>
                    <a:pt x="0" y="27"/>
                  </a:lnTo>
                  <a:lnTo>
                    <a:pt x="0" y="23"/>
                  </a:lnTo>
                  <a:lnTo>
                    <a:pt x="1" y="20"/>
                  </a:lnTo>
                  <a:lnTo>
                    <a:pt x="2" y="17"/>
                  </a:lnTo>
                  <a:lnTo>
                    <a:pt x="4" y="14"/>
                  </a:lnTo>
                  <a:lnTo>
                    <a:pt x="6" y="12"/>
                  </a:lnTo>
                  <a:lnTo>
                    <a:pt x="7" y="9"/>
                  </a:lnTo>
                  <a:lnTo>
                    <a:pt x="9" y="7"/>
                  </a:lnTo>
                  <a:lnTo>
                    <a:pt x="12" y="5"/>
                  </a:lnTo>
                  <a:lnTo>
                    <a:pt x="14" y="4"/>
                  </a:lnTo>
                  <a:lnTo>
                    <a:pt x="17" y="2"/>
                  </a:lnTo>
                  <a:lnTo>
                    <a:pt x="20" y="1"/>
                  </a:lnTo>
                  <a:lnTo>
                    <a:pt x="23" y="0"/>
                  </a:lnTo>
                  <a:lnTo>
                    <a:pt x="26" y="0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C1B7B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7" name="Freeform 103"/>
            <p:cNvSpPr>
              <a:spLocks/>
            </p:cNvSpPr>
            <p:nvPr/>
          </p:nvSpPr>
          <p:spPr bwMode="auto">
            <a:xfrm>
              <a:off x="3773" y="1895"/>
              <a:ext cx="60" cy="62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36" y="1"/>
                </a:cxn>
                <a:cxn ang="0">
                  <a:pos x="42" y="3"/>
                </a:cxn>
                <a:cxn ang="0">
                  <a:pos x="47" y="7"/>
                </a:cxn>
                <a:cxn ang="0">
                  <a:pos x="51" y="11"/>
                </a:cxn>
                <a:cxn ang="0">
                  <a:pos x="55" y="16"/>
                </a:cxn>
                <a:cxn ang="0">
                  <a:pos x="58" y="22"/>
                </a:cxn>
                <a:cxn ang="0">
                  <a:pos x="59" y="28"/>
                </a:cxn>
                <a:cxn ang="0">
                  <a:pos x="60" y="34"/>
                </a:cxn>
                <a:cxn ang="0">
                  <a:pos x="59" y="40"/>
                </a:cxn>
                <a:cxn ang="0">
                  <a:pos x="57" y="46"/>
                </a:cxn>
                <a:cxn ang="0">
                  <a:pos x="55" y="51"/>
                </a:cxn>
                <a:cxn ang="0">
                  <a:pos x="51" y="55"/>
                </a:cxn>
                <a:cxn ang="0">
                  <a:pos x="47" y="58"/>
                </a:cxn>
                <a:cxn ang="0">
                  <a:pos x="41" y="61"/>
                </a:cxn>
                <a:cxn ang="0">
                  <a:pos x="36" y="62"/>
                </a:cxn>
                <a:cxn ang="0">
                  <a:pos x="30" y="62"/>
                </a:cxn>
                <a:cxn ang="0">
                  <a:pos x="24" y="61"/>
                </a:cxn>
                <a:cxn ang="0">
                  <a:pos x="18" y="58"/>
                </a:cxn>
                <a:cxn ang="0">
                  <a:pos x="13" y="55"/>
                </a:cxn>
                <a:cxn ang="0">
                  <a:pos x="9" y="51"/>
                </a:cxn>
                <a:cxn ang="0">
                  <a:pos x="5" y="46"/>
                </a:cxn>
                <a:cxn ang="0">
                  <a:pos x="2" y="40"/>
                </a:cxn>
                <a:cxn ang="0">
                  <a:pos x="1" y="34"/>
                </a:cxn>
                <a:cxn ang="0">
                  <a:pos x="0" y="28"/>
                </a:cxn>
                <a:cxn ang="0">
                  <a:pos x="1" y="22"/>
                </a:cxn>
                <a:cxn ang="0">
                  <a:pos x="2" y="16"/>
                </a:cxn>
                <a:cxn ang="0">
                  <a:pos x="5" y="11"/>
                </a:cxn>
                <a:cxn ang="0">
                  <a:pos x="9" y="7"/>
                </a:cxn>
                <a:cxn ang="0">
                  <a:pos x="14" y="3"/>
                </a:cxn>
                <a:cxn ang="0">
                  <a:pos x="19" y="1"/>
                </a:cxn>
                <a:cxn ang="0">
                  <a:pos x="24" y="0"/>
                </a:cxn>
              </a:cxnLst>
              <a:rect l="0" t="0" r="r" b="b"/>
              <a:pathLst>
                <a:path w="60" h="62">
                  <a:moveTo>
                    <a:pt x="27" y="0"/>
                  </a:moveTo>
                  <a:lnTo>
                    <a:pt x="30" y="0"/>
                  </a:lnTo>
                  <a:lnTo>
                    <a:pt x="33" y="0"/>
                  </a:lnTo>
                  <a:lnTo>
                    <a:pt x="36" y="1"/>
                  </a:lnTo>
                  <a:lnTo>
                    <a:pt x="39" y="2"/>
                  </a:lnTo>
                  <a:lnTo>
                    <a:pt x="42" y="3"/>
                  </a:lnTo>
                  <a:lnTo>
                    <a:pt x="44" y="5"/>
                  </a:lnTo>
                  <a:lnTo>
                    <a:pt x="47" y="7"/>
                  </a:lnTo>
                  <a:lnTo>
                    <a:pt x="49" y="9"/>
                  </a:lnTo>
                  <a:lnTo>
                    <a:pt x="51" y="11"/>
                  </a:lnTo>
                  <a:lnTo>
                    <a:pt x="53" y="13"/>
                  </a:lnTo>
                  <a:lnTo>
                    <a:pt x="55" y="16"/>
                  </a:lnTo>
                  <a:lnTo>
                    <a:pt x="56" y="19"/>
                  </a:lnTo>
                  <a:lnTo>
                    <a:pt x="58" y="22"/>
                  </a:lnTo>
                  <a:lnTo>
                    <a:pt x="59" y="25"/>
                  </a:lnTo>
                  <a:lnTo>
                    <a:pt x="59" y="28"/>
                  </a:lnTo>
                  <a:lnTo>
                    <a:pt x="60" y="31"/>
                  </a:lnTo>
                  <a:lnTo>
                    <a:pt x="60" y="34"/>
                  </a:lnTo>
                  <a:lnTo>
                    <a:pt x="60" y="37"/>
                  </a:lnTo>
                  <a:lnTo>
                    <a:pt x="59" y="40"/>
                  </a:lnTo>
                  <a:lnTo>
                    <a:pt x="58" y="43"/>
                  </a:lnTo>
                  <a:lnTo>
                    <a:pt x="57" y="46"/>
                  </a:lnTo>
                  <a:lnTo>
                    <a:pt x="56" y="48"/>
                  </a:lnTo>
                  <a:lnTo>
                    <a:pt x="55" y="51"/>
                  </a:lnTo>
                  <a:lnTo>
                    <a:pt x="53" y="53"/>
                  </a:lnTo>
                  <a:lnTo>
                    <a:pt x="51" y="55"/>
                  </a:lnTo>
                  <a:lnTo>
                    <a:pt x="49" y="57"/>
                  </a:lnTo>
                  <a:lnTo>
                    <a:pt x="47" y="58"/>
                  </a:lnTo>
                  <a:lnTo>
                    <a:pt x="44" y="60"/>
                  </a:lnTo>
                  <a:lnTo>
                    <a:pt x="41" y="61"/>
                  </a:lnTo>
                  <a:lnTo>
                    <a:pt x="39" y="62"/>
                  </a:lnTo>
                  <a:lnTo>
                    <a:pt x="36" y="62"/>
                  </a:lnTo>
                  <a:lnTo>
                    <a:pt x="33" y="62"/>
                  </a:lnTo>
                  <a:lnTo>
                    <a:pt x="30" y="62"/>
                  </a:lnTo>
                  <a:lnTo>
                    <a:pt x="27" y="62"/>
                  </a:lnTo>
                  <a:lnTo>
                    <a:pt x="24" y="61"/>
                  </a:lnTo>
                  <a:lnTo>
                    <a:pt x="21" y="60"/>
                  </a:lnTo>
                  <a:lnTo>
                    <a:pt x="18" y="58"/>
                  </a:lnTo>
                  <a:lnTo>
                    <a:pt x="16" y="57"/>
                  </a:lnTo>
                  <a:lnTo>
                    <a:pt x="13" y="55"/>
                  </a:lnTo>
                  <a:lnTo>
                    <a:pt x="11" y="53"/>
                  </a:lnTo>
                  <a:lnTo>
                    <a:pt x="9" y="51"/>
                  </a:lnTo>
                  <a:lnTo>
                    <a:pt x="7" y="48"/>
                  </a:lnTo>
                  <a:lnTo>
                    <a:pt x="5" y="46"/>
                  </a:lnTo>
                  <a:lnTo>
                    <a:pt x="4" y="43"/>
                  </a:lnTo>
                  <a:lnTo>
                    <a:pt x="2" y="40"/>
                  </a:lnTo>
                  <a:lnTo>
                    <a:pt x="1" y="37"/>
                  </a:lnTo>
                  <a:lnTo>
                    <a:pt x="1" y="34"/>
                  </a:lnTo>
                  <a:lnTo>
                    <a:pt x="0" y="31"/>
                  </a:lnTo>
                  <a:lnTo>
                    <a:pt x="0" y="28"/>
                  </a:lnTo>
                  <a:lnTo>
                    <a:pt x="0" y="25"/>
                  </a:lnTo>
                  <a:lnTo>
                    <a:pt x="1" y="22"/>
                  </a:lnTo>
                  <a:lnTo>
                    <a:pt x="2" y="19"/>
                  </a:lnTo>
                  <a:lnTo>
                    <a:pt x="2" y="16"/>
                  </a:lnTo>
                  <a:lnTo>
                    <a:pt x="4" y="13"/>
                  </a:lnTo>
                  <a:lnTo>
                    <a:pt x="5" y="11"/>
                  </a:lnTo>
                  <a:lnTo>
                    <a:pt x="7" y="9"/>
                  </a:lnTo>
                  <a:lnTo>
                    <a:pt x="9" y="7"/>
                  </a:lnTo>
                  <a:lnTo>
                    <a:pt x="11" y="5"/>
                  </a:lnTo>
                  <a:lnTo>
                    <a:pt x="14" y="3"/>
                  </a:lnTo>
                  <a:lnTo>
                    <a:pt x="16" y="2"/>
                  </a:lnTo>
                  <a:lnTo>
                    <a:pt x="19" y="1"/>
                  </a:lnTo>
                  <a:lnTo>
                    <a:pt x="21" y="0"/>
                  </a:lnTo>
                  <a:lnTo>
                    <a:pt x="24" y="0"/>
                  </a:lnTo>
                  <a:lnTo>
                    <a:pt x="27" y="0"/>
                  </a:lnTo>
                  <a:close/>
                </a:path>
              </a:pathLst>
            </a:custGeom>
            <a:solidFill>
              <a:srgbClr val="C6BCC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8" name="Freeform 104"/>
            <p:cNvSpPr>
              <a:spLocks/>
            </p:cNvSpPr>
            <p:nvPr/>
          </p:nvSpPr>
          <p:spPr bwMode="auto">
            <a:xfrm>
              <a:off x="3775" y="1896"/>
              <a:ext cx="54" cy="57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27" y="0"/>
                </a:cxn>
                <a:cxn ang="0">
                  <a:pos x="30" y="0"/>
                </a:cxn>
                <a:cxn ang="0">
                  <a:pos x="32" y="1"/>
                </a:cxn>
                <a:cxn ang="0">
                  <a:pos x="35" y="2"/>
                </a:cxn>
                <a:cxn ang="0">
                  <a:pos x="37" y="3"/>
                </a:cxn>
                <a:cxn ang="0">
                  <a:pos x="40" y="5"/>
                </a:cxn>
                <a:cxn ang="0">
                  <a:pos x="42" y="6"/>
                </a:cxn>
                <a:cxn ang="0">
                  <a:pos x="44" y="8"/>
                </a:cxn>
                <a:cxn ang="0">
                  <a:pos x="46" y="10"/>
                </a:cxn>
                <a:cxn ang="0">
                  <a:pos x="48" y="12"/>
                </a:cxn>
                <a:cxn ang="0">
                  <a:pos x="49" y="15"/>
                </a:cxn>
                <a:cxn ang="0">
                  <a:pos x="51" y="17"/>
                </a:cxn>
                <a:cxn ang="0">
                  <a:pos x="52" y="20"/>
                </a:cxn>
                <a:cxn ang="0">
                  <a:pos x="53" y="23"/>
                </a:cxn>
                <a:cxn ang="0">
                  <a:pos x="54" y="25"/>
                </a:cxn>
                <a:cxn ang="0">
                  <a:pos x="54" y="28"/>
                </a:cxn>
                <a:cxn ang="0">
                  <a:pos x="54" y="34"/>
                </a:cxn>
                <a:cxn ang="0">
                  <a:pos x="53" y="40"/>
                </a:cxn>
                <a:cxn ang="0">
                  <a:pos x="51" y="44"/>
                </a:cxn>
                <a:cxn ang="0">
                  <a:pos x="48" y="49"/>
                </a:cxn>
                <a:cxn ang="0">
                  <a:pos x="44" y="52"/>
                </a:cxn>
                <a:cxn ang="0">
                  <a:pos x="40" y="55"/>
                </a:cxn>
                <a:cxn ang="0">
                  <a:pos x="35" y="57"/>
                </a:cxn>
                <a:cxn ang="0">
                  <a:pos x="29" y="57"/>
                </a:cxn>
                <a:cxn ang="0">
                  <a:pos x="26" y="57"/>
                </a:cxn>
                <a:cxn ang="0">
                  <a:pos x="24" y="57"/>
                </a:cxn>
                <a:cxn ang="0">
                  <a:pos x="21" y="56"/>
                </a:cxn>
                <a:cxn ang="0">
                  <a:pos x="18" y="55"/>
                </a:cxn>
                <a:cxn ang="0">
                  <a:pos x="16" y="54"/>
                </a:cxn>
                <a:cxn ang="0">
                  <a:pos x="14" y="52"/>
                </a:cxn>
                <a:cxn ang="0">
                  <a:pos x="11" y="50"/>
                </a:cxn>
                <a:cxn ang="0">
                  <a:pos x="9" y="49"/>
                </a:cxn>
                <a:cxn ang="0">
                  <a:pos x="7" y="47"/>
                </a:cxn>
                <a:cxn ang="0">
                  <a:pos x="6" y="44"/>
                </a:cxn>
                <a:cxn ang="0">
                  <a:pos x="4" y="42"/>
                </a:cxn>
                <a:cxn ang="0">
                  <a:pos x="3" y="40"/>
                </a:cxn>
                <a:cxn ang="0">
                  <a:pos x="2" y="37"/>
                </a:cxn>
                <a:cxn ang="0">
                  <a:pos x="1" y="34"/>
                </a:cxn>
                <a:cxn ang="0">
                  <a:pos x="0" y="31"/>
                </a:cxn>
                <a:cxn ang="0">
                  <a:pos x="0" y="28"/>
                </a:cxn>
                <a:cxn ang="0">
                  <a:pos x="0" y="23"/>
                </a:cxn>
                <a:cxn ang="0">
                  <a:pos x="1" y="17"/>
                </a:cxn>
                <a:cxn ang="0">
                  <a:pos x="3" y="12"/>
                </a:cxn>
                <a:cxn ang="0">
                  <a:pos x="6" y="8"/>
                </a:cxn>
                <a:cxn ang="0">
                  <a:pos x="9" y="5"/>
                </a:cxn>
                <a:cxn ang="0">
                  <a:pos x="14" y="2"/>
                </a:cxn>
                <a:cxn ang="0">
                  <a:pos x="19" y="0"/>
                </a:cxn>
                <a:cxn ang="0">
                  <a:pos x="24" y="0"/>
                </a:cxn>
              </a:cxnLst>
              <a:rect l="0" t="0" r="r" b="b"/>
              <a:pathLst>
                <a:path w="54" h="57">
                  <a:moveTo>
                    <a:pt x="24" y="0"/>
                  </a:moveTo>
                  <a:lnTo>
                    <a:pt x="27" y="0"/>
                  </a:lnTo>
                  <a:lnTo>
                    <a:pt x="30" y="0"/>
                  </a:lnTo>
                  <a:lnTo>
                    <a:pt x="32" y="1"/>
                  </a:lnTo>
                  <a:lnTo>
                    <a:pt x="35" y="2"/>
                  </a:lnTo>
                  <a:lnTo>
                    <a:pt x="37" y="3"/>
                  </a:lnTo>
                  <a:lnTo>
                    <a:pt x="40" y="5"/>
                  </a:lnTo>
                  <a:lnTo>
                    <a:pt x="42" y="6"/>
                  </a:lnTo>
                  <a:lnTo>
                    <a:pt x="44" y="8"/>
                  </a:lnTo>
                  <a:lnTo>
                    <a:pt x="46" y="10"/>
                  </a:lnTo>
                  <a:lnTo>
                    <a:pt x="48" y="12"/>
                  </a:lnTo>
                  <a:lnTo>
                    <a:pt x="49" y="15"/>
                  </a:lnTo>
                  <a:lnTo>
                    <a:pt x="51" y="17"/>
                  </a:lnTo>
                  <a:lnTo>
                    <a:pt x="52" y="20"/>
                  </a:lnTo>
                  <a:lnTo>
                    <a:pt x="53" y="23"/>
                  </a:lnTo>
                  <a:lnTo>
                    <a:pt x="54" y="25"/>
                  </a:lnTo>
                  <a:lnTo>
                    <a:pt x="54" y="28"/>
                  </a:lnTo>
                  <a:lnTo>
                    <a:pt x="54" y="34"/>
                  </a:lnTo>
                  <a:lnTo>
                    <a:pt x="53" y="40"/>
                  </a:lnTo>
                  <a:lnTo>
                    <a:pt x="51" y="44"/>
                  </a:lnTo>
                  <a:lnTo>
                    <a:pt x="48" y="49"/>
                  </a:lnTo>
                  <a:lnTo>
                    <a:pt x="44" y="52"/>
                  </a:lnTo>
                  <a:lnTo>
                    <a:pt x="40" y="55"/>
                  </a:lnTo>
                  <a:lnTo>
                    <a:pt x="35" y="57"/>
                  </a:lnTo>
                  <a:lnTo>
                    <a:pt x="29" y="57"/>
                  </a:lnTo>
                  <a:lnTo>
                    <a:pt x="26" y="57"/>
                  </a:lnTo>
                  <a:lnTo>
                    <a:pt x="24" y="57"/>
                  </a:lnTo>
                  <a:lnTo>
                    <a:pt x="21" y="56"/>
                  </a:lnTo>
                  <a:lnTo>
                    <a:pt x="18" y="55"/>
                  </a:lnTo>
                  <a:lnTo>
                    <a:pt x="16" y="54"/>
                  </a:lnTo>
                  <a:lnTo>
                    <a:pt x="14" y="52"/>
                  </a:lnTo>
                  <a:lnTo>
                    <a:pt x="11" y="50"/>
                  </a:lnTo>
                  <a:lnTo>
                    <a:pt x="9" y="49"/>
                  </a:lnTo>
                  <a:lnTo>
                    <a:pt x="7" y="47"/>
                  </a:lnTo>
                  <a:lnTo>
                    <a:pt x="6" y="44"/>
                  </a:lnTo>
                  <a:lnTo>
                    <a:pt x="4" y="42"/>
                  </a:lnTo>
                  <a:lnTo>
                    <a:pt x="3" y="40"/>
                  </a:lnTo>
                  <a:lnTo>
                    <a:pt x="2" y="37"/>
                  </a:lnTo>
                  <a:lnTo>
                    <a:pt x="1" y="34"/>
                  </a:lnTo>
                  <a:lnTo>
                    <a:pt x="0" y="31"/>
                  </a:lnTo>
                  <a:lnTo>
                    <a:pt x="0" y="28"/>
                  </a:lnTo>
                  <a:lnTo>
                    <a:pt x="0" y="23"/>
                  </a:lnTo>
                  <a:lnTo>
                    <a:pt x="1" y="17"/>
                  </a:lnTo>
                  <a:lnTo>
                    <a:pt x="3" y="12"/>
                  </a:lnTo>
                  <a:lnTo>
                    <a:pt x="6" y="8"/>
                  </a:lnTo>
                  <a:lnTo>
                    <a:pt x="9" y="5"/>
                  </a:lnTo>
                  <a:lnTo>
                    <a:pt x="14" y="2"/>
                  </a:lnTo>
                  <a:lnTo>
                    <a:pt x="19" y="0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CEC1C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9" name="Freeform 105"/>
            <p:cNvSpPr>
              <a:spLocks/>
            </p:cNvSpPr>
            <p:nvPr/>
          </p:nvSpPr>
          <p:spPr bwMode="auto">
            <a:xfrm>
              <a:off x="3776" y="1897"/>
              <a:ext cx="49" cy="52"/>
            </a:xfrm>
            <a:custGeom>
              <a:avLst/>
              <a:gdLst/>
              <a:ahLst/>
              <a:cxnLst>
                <a:cxn ang="0">
                  <a:pos x="22" y="0"/>
                </a:cxn>
                <a:cxn ang="0">
                  <a:pos x="27" y="0"/>
                </a:cxn>
                <a:cxn ang="0">
                  <a:pos x="32" y="2"/>
                </a:cxn>
                <a:cxn ang="0">
                  <a:pos x="36" y="4"/>
                </a:cxn>
                <a:cxn ang="0">
                  <a:pos x="40" y="7"/>
                </a:cxn>
                <a:cxn ang="0">
                  <a:pos x="44" y="11"/>
                </a:cxn>
                <a:cxn ang="0">
                  <a:pos x="46" y="16"/>
                </a:cxn>
                <a:cxn ang="0">
                  <a:pos x="48" y="21"/>
                </a:cxn>
                <a:cxn ang="0">
                  <a:pos x="49" y="26"/>
                </a:cxn>
                <a:cxn ang="0">
                  <a:pos x="49" y="31"/>
                </a:cxn>
                <a:cxn ang="0">
                  <a:pos x="48" y="36"/>
                </a:cxn>
                <a:cxn ang="0">
                  <a:pos x="46" y="40"/>
                </a:cxn>
                <a:cxn ang="0">
                  <a:pos x="44" y="44"/>
                </a:cxn>
                <a:cxn ang="0">
                  <a:pos x="40" y="47"/>
                </a:cxn>
                <a:cxn ang="0">
                  <a:pos x="36" y="50"/>
                </a:cxn>
                <a:cxn ang="0">
                  <a:pos x="32" y="51"/>
                </a:cxn>
                <a:cxn ang="0">
                  <a:pos x="27" y="52"/>
                </a:cxn>
                <a:cxn ang="0">
                  <a:pos x="22" y="51"/>
                </a:cxn>
                <a:cxn ang="0">
                  <a:pos x="17" y="50"/>
                </a:cxn>
                <a:cxn ang="0">
                  <a:pos x="13" y="47"/>
                </a:cxn>
                <a:cxn ang="0">
                  <a:pos x="9" y="44"/>
                </a:cxn>
                <a:cxn ang="0">
                  <a:pos x="5" y="40"/>
                </a:cxn>
                <a:cxn ang="0">
                  <a:pos x="3" y="36"/>
                </a:cxn>
                <a:cxn ang="0">
                  <a:pos x="1" y="31"/>
                </a:cxn>
                <a:cxn ang="0">
                  <a:pos x="0" y="26"/>
                </a:cxn>
                <a:cxn ang="0">
                  <a:pos x="0" y="21"/>
                </a:cxn>
                <a:cxn ang="0">
                  <a:pos x="1" y="16"/>
                </a:cxn>
                <a:cxn ang="0">
                  <a:pos x="3" y="11"/>
                </a:cxn>
                <a:cxn ang="0">
                  <a:pos x="5" y="7"/>
                </a:cxn>
                <a:cxn ang="0">
                  <a:pos x="9" y="4"/>
                </a:cxn>
                <a:cxn ang="0">
                  <a:pos x="13" y="2"/>
                </a:cxn>
                <a:cxn ang="0">
                  <a:pos x="17" y="0"/>
                </a:cxn>
                <a:cxn ang="0">
                  <a:pos x="22" y="0"/>
                </a:cxn>
              </a:cxnLst>
              <a:rect l="0" t="0" r="r" b="b"/>
              <a:pathLst>
                <a:path w="49" h="52">
                  <a:moveTo>
                    <a:pt x="22" y="0"/>
                  </a:moveTo>
                  <a:lnTo>
                    <a:pt x="27" y="0"/>
                  </a:lnTo>
                  <a:lnTo>
                    <a:pt x="32" y="2"/>
                  </a:lnTo>
                  <a:lnTo>
                    <a:pt x="36" y="4"/>
                  </a:lnTo>
                  <a:lnTo>
                    <a:pt x="40" y="7"/>
                  </a:lnTo>
                  <a:lnTo>
                    <a:pt x="44" y="11"/>
                  </a:lnTo>
                  <a:lnTo>
                    <a:pt x="46" y="16"/>
                  </a:lnTo>
                  <a:lnTo>
                    <a:pt x="48" y="21"/>
                  </a:lnTo>
                  <a:lnTo>
                    <a:pt x="49" y="26"/>
                  </a:lnTo>
                  <a:lnTo>
                    <a:pt x="49" y="31"/>
                  </a:lnTo>
                  <a:lnTo>
                    <a:pt x="48" y="36"/>
                  </a:lnTo>
                  <a:lnTo>
                    <a:pt x="46" y="40"/>
                  </a:lnTo>
                  <a:lnTo>
                    <a:pt x="44" y="44"/>
                  </a:lnTo>
                  <a:lnTo>
                    <a:pt x="40" y="47"/>
                  </a:lnTo>
                  <a:lnTo>
                    <a:pt x="36" y="50"/>
                  </a:lnTo>
                  <a:lnTo>
                    <a:pt x="32" y="51"/>
                  </a:lnTo>
                  <a:lnTo>
                    <a:pt x="27" y="52"/>
                  </a:lnTo>
                  <a:lnTo>
                    <a:pt x="22" y="51"/>
                  </a:lnTo>
                  <a:lnTo>
                    <a:pt x="17" y="50"/>
                  </a:lnTo>
                  <a:lnTo>
                    <a:pt x="13" y="47"/>
                  </a:lnTo>
                  <a:lnTo>
                    <a:pt x="9" y="44"/>
                  </a:lnTo>
                  <a:lnTo>
                    <a:pt x="5" y="40"/>
                  </a:lnTo>
                  <a:lnTo>
                    <a:pt x="3" y="36"/>
                  </a:lnTo>
                  <a:lnTo>
                    <a:pt x="1" y="31"/>
                  </a:lnTo>
                  <a:lnTo>
                    <a:pt x="0" y="26"/>
                  </a:lnTo>
                  <a:lnTo>
                    <a:pt x="0" y="21"/>
                  </a:lnTo>
                  <a:lnTo>
                    <a:pt x="1" y="16"/>
                  </a:lnTo>
                  <a:lnTo>
                    <a:pt x="3" y="11"/>
                  </a:lnTo>
                  <a:lnTo>
                    <a:pt x="5" y="7"/>
                  </a:lnTo>
                  <a:lnTo>
                    <a:pt x="9" y="4"/>
                  </a:lnTo>
                  <a:lnTo>
                    <a:pt x="13" y="2"/>
                  </a:lnTo>
                  <a:lnTo>
                    <a:pt x="17" y="0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D3C6D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0" name="Freeform 106"/>
            <p:cNvSpPr>
              <a:spLocks/>
            </p:cNvSpPr>
            <p:nvPr/>
          </p:nvSpPr>
          <p:spPr bwMode="auto">
            <a:xfrm>
              <a:off x="3777" y="1898"/>
              <a:ext cx="44" cy="47"/>
            </a:xfrm>
            <a:custGeom>
              <a:avLst/>
              <a:gdLst/>
              <a:ahLst/>
              <a:cxnLst>
                <a:cxn ang="0">
                  <a:pos x="20" y="0"/>
                </a:cxn>
                <a:cxn ang="0">
                  <a:pos x="25" y="0"/>
                </a:cxn>
                <a:cxn ang="0">
                  <a:pos x="29" y="2"/>
                </a:cxn>
                <a:cxn ang="0">
                  <a:pos x="33" y="4"/>
                </a:cxn>
                <a:cxn ang="0">
                  <a:pos x="36" y="7"/>
                </a:cxn>
                <a:cxn ang="0">
                  <a:pos x="39" y="10"/>
                </a:cxn>
                <a:cxn ang="0">
                  <a:pos x="42" y="14"/>
                </a:cxn>
                <a:cxn ang="0">
                  <a:pos x="43" y="18"/>
                </a:cxn>
                <a:cxn ang="0">
                  <a:pos x="44" y="23"/>
                </a:cxn>
                <a:cxn ang="0">
                  <a:pos x="44" y="28"/>
                </a:cxn>
                <a:cxn ang="0">
                  <a:pos x="43" y="32"/>
                </a:cxn>
                <a:cxn ang="0">
                  <a:pos x="42" y="36"/>
                </a:cxn>
                <a:cxn ang="0">
                  <a:pos x="39" y="40"/>
                </a:cxn>
                <a:cxn ang="0">
                  <a:pos x="36" y="42"/>
                </a:cxn>
                <a:cxn ang="0">
                  <a:pos x="33" y="45"/>
                </a:cxn>
                <a:cxn ang="0">
                  <a:pos x="29" y="46"/>
                </a:cxn>
                <a:cxn ang="0">
                  <a:pos x="24" y="47"/>
                </a:cxn>
                <a:cxn ang="0">
                  <a:pos x="20" y="46"/>
                </a:cxn>
                <a:cxn ang="0">
                  <a:pos x="15" y="45"/>
                </a:cxn>
                <a:cxn ang="0">
                  <a:pos x="11" y="42"/>
                </a:cxn>
                <a:cxn ang="0">
                  <a:pos x="8" y="40"/>
                </a:cxn>
                <a:cxn ang="0">
                  <a:pos x="5" y="36"/>
                </a:cxn>
                <a:cxn ang="0">
                  <a:pos x="3" y="32"/>
                </a:cxn>
                <a:cxn ang="0">
                  <a:pos x="1" y="28"/>
                </a:cxn>
                <a:cxn ang="0">
                  <a:pos x="0" y="23"/>
                </a:cxn>
                <a:cxn ang="0">
                  <a:pos x="0" y="18"/>
                </a:cxn>
                <a:cxn ang="0">
                  <a:pos x="1" y="14"/>
                </a:cxn>
                <a:cxn ang="0">
                  <a:pos x="3" y="10"/>
                </a:cxn>
                <a:cxn ang="0">
                  <a:pos x="5" y="7"/>
                </a:cxn>
                <a:cxn ang="0">
                  <a:pos x="8" y="4"/>
                </a:cxn>
                <a:cxn ang="0">
                  <a:pos x="12" y="2"/>
                </a:cxn>
                <a:cxn ang="0">
                  <a:pos x="16" y="0"/>
                </a:cxn>
                <a:cxn ang="0">
                  <a:pos x="20" y="0"/>
                </a:cxn>
              </a:cxnLst>
              <a:rect l="0" t="0" r="r" b="b"/>
              <a:pathLst>
                <a:path w="44" h="47">
                  <a:moveTo>
                    <a:pt x="20" y="0"/>
                  </a:moveTo>
                  <a:lnTo>
                    <a:pt x="25" y="0"/>
                  </a:lnTo>
                  <a:lnTo>
                    <a:pt x="29" y="2"/>
                  </a:lnTo>
                  <a:lnTo>
                    <a:pt x="33" y="4"/>
                  </a:lnTo>
                  <a:lnTo>
                    <a:pt x="36" y="7"/>
                  </a:lnTo>
                  <a:lnTo>
                    <a:pt x="39" y="10"/>
                  </a:lnTo>
                  <a:lnTo>
                    <a:pt x="42" y="14"/>
                  </a:lnTo>
                  <a:lnTo>
                    <a:pt x="43" y="18"/>
                  </a:lnTo>
                  <a:lnTo>
                    <a:pt x="44" y="23"/>
                  </a:lnTo>
                  <a:lnTo>
                    <a:pt x="44" y="28"/>
                  </a:lnTo>
                  <a:lnTo>
                    <a:pt x="43" y="32"/>
                  </a:lnTo>
                  <a:lnTo>
                    <a:pt x="42" y="36"/>
                  </a:lnTo>
                  <a:lnTo>
                    <a:pt x="39" y="40"/>
                  </a:lnTo>
                  <a:lnTo>
                    <a:pt x="36" y="42"/>
                  </a:lnTo>
                  <a:lnTo>
                    <a:pt x="33" y="45"/>
                  </a:lnTo>
                  <a:lnTo>
                    <a:pt x="29" y="46"/>
                  </a:lnTo>
                  <a:lnTo>
                    <a:pt x="24" y="47"/>
                  </a:lnTo>
                  <a:lnTo>
                    <a:pt x="20" y="46"/>
                  </a:lnTo>
                  <a:lnTo>
                    <a:pt x="15" y="45"/>
                  </a:lnTo>
                  <a:lnTo>
                    <a:pt x="11" y="42"/>
                  </a:lnTo>
                  <a:lnTo>
                    <a:pt x="8" y="40"/>
                  </a:lnTo>
                  <a:lnTo>
                    <a:pt x="5" y="36"/>
                  </a:lnTo>
                  <a:lnTo>
                    <a:pt x="3" y="32"/>
                  </a:lnTo>
                  <a:lnTo>
                    <a:pt x="1" y="28"/>
                  </a:lnTo>
                  <a:lnTo>
                    <a:pt x="0" y="23"/>
                  </a:lnTo>
                  <a:lnTo>
                    <a:pt x="0" y="18"/>
                  </a:lnTo>
                  <a:lnTo>
                    <a:pt x="1" y="14"/>
                  </a:lnTo>
                  <a:lnTo>
                    <a:pt x="3" y="10"/>
                  </a:lnTo>
                  <a:lnTo>
                    <a:pt x="5" y="7"/>
                  </a:lnTo>
                  <a:lnTo>
                    <a:pt x="8" y="4"/>
                  </a:lnTo>
                  <a:lnTo>
                    <a:pt x="12" y="2"/>
                  </a:lnTo>
                  <a:lnTo>
                    <a:pt x="16" y="0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D8CCD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1" name="Freeform 107"/>
            <p:cNvSpPr>
              <a:spLocks/>
            </p:cNvSpPr>
            <p:nvPr/>
          </p:nvSpPr>
          <p:spPr bwMode="auto">
            <a:xfrm>
              <a:off x="3769" y="1901"/>
              <a:ext cx="79" cy="84"/>
            </a:xfrm>
            <a:custGeom>
              <a:avLst/>
              <a:gdLst/>
              <a:ahLst/>
              <a:cxnLst>
                <a:cxn ang="0">
                  <a:pos x="44" y="1"/>
                </a:cxn>
                <a:cxn ang="0">
                  <a:pos x="51" y="2"/>
                </a:cxn>
                <a:cxn ang="0">
                  <a:pos x="59" y="6"/>
                </a:cxn>
                <a:cxn ang="0">
                  <a:pos x="65" y="10"/>
                </a:cxn>
                <a:cxn ang="0">
                  <a:pos x="70" y="15"/>
                </a:cxn>
                <a:cxn ang="0">
                  <a:pos x="75" y="22"/>
                </a:cxn>
                <a:cxn ang="0">
                  <a:pos x="78" y="30"/>
                </a:cxn>
                <a:cxn ang="0">
                  <a:pos x="79" y="38"/>
                </a:cxn>
                <a:cxn ang="0">
                  <a:pos x="79" y="46"/>
                </a:cxn>
                <a:cxn ang="0">
                  <a:pos x="78" y="54"/>
                </a:cxn>
                <a:cxn ang="0">
                  <a:pos x="75" y="62"/>
                </a:cxn>
                <a:cxn ang="0">
                  <a:pos x="70" y="68"/>
                </a:cxn>
                <a:cxn ang="0">
                  <a:pos x="65" y="74"/>
                </a:cxn>
                <a:cxn ang="0">
                  <a:pos x="59" y="79"/>
                </a:cxn>
                <a:cxn ang="0">
                  <a:pos x="51" y="82"/>
                </a:cxn>
                <a:cxn ang="0">
                  <a:pos x="44" y="83"/>
                </a:cxn>
                <a:cxn ang="0">
                  <a:pos x="36" y="83"/>
                </a:cxn>
                <a:cxn ang="0">
                  <a:pos x="28" y="82"/>
                </a:cxn>
                <a:cxn ang="0">
                  <a:pos x="21" y="79"/>
                </a:cxn>
                <a:cxn ang="0">
                  <a:pos x="14" y="74"/>
                </a:cxn>
                <a:cxn ang="0">
                  <a:pos x="9" y="68"/>
                </a:cxn>
                <a:cxn ang="0">
                  <a:pos x="5" y="62"/>
                </a:cxn>
                <a:cxn ang="0">
                  <a:pos x="2" y="54"/>
                </a:cxn>
                <a:cxn ang="0">
                  <a:pos x="0" y="46"/>
                </a:cxn>
                <a:cxn ang="0">
                  <a:pos x="0" y="38"/>
                </a:cxn>
                <a:cxn ang="0">
                  <a:pos x="2" y="30"/>
                </a:cxn>
                <a:cxn ang="0">
                  <a:pos x="5" y="22"/>
                </a:cxn>
                <a:cxn ang="0">
                  <a:pos x="9" y="15"/>
                </a:cxn>
                <a:cxn ang="0">
                  <a:pos x="14" y="10"/>
                </a:cxn>
                <a:cxn ang="0">
                  <a:pos x="21" y="6"/>
                </a:cxn>
                <a:cxn ang="0">
                  <a:pos x="28" y="2"/>
                </a:cxn>
                <a:cxn ang="0">
                  <a:pos x="36" y="1"/>
                </a:cxn>
              </a:cxnLst>
              <a:rect l="0" t="0" r="r" b="b"/>
              <a:pathLst>
                <a:path w="79" h="84">
                  <a:moveTo>
                    <a:pt x="40" y="0"/>
                  </a:moveTo>
                  <a:lnTo>
                    <a:pt x="44" y="1"/>
                  </a:lnTo>
                  <a:lnTo>
                    <a:pt x="48" y="1"/>
                  </a:lnTo>
                  <a:lnTo>
                    <a:pt x="51" y="2"/>
                  </a:lnTo>
                  <a:lnTo>
                    <a:pt x="55" y="4"/>
                  </a:lnTo>
                  <a:lnTo>
                    <a:pt x="59" y="6"/>
                  </a:lnTo>
                  <a:lnTo>
                    <a:pt x="62" y="7"/>
                  </a:lnTo>
                  <a:lnTo>
                    <a:pt x="65" y="10"/>
                  </a:lnTo>
                  <a:lnTo>
                    <a:pt x="68" y="13"/>
                  </a:lnTo>
                  <a:lnTo>
                    <a:pt x="70" y="15"/>
                  </a:lnTo>
                  <a:lnTo>
                    <a:pt x="73" y="19"/>
                  </a:lnTo>
                  <a:lnTo>
                    <a:pt x="75" y="22"/>
                  </a:lnTo>
                  <a:lnTo>
                    <a:pt x="76" y="26"/>
                  </a:lnTo>
                  <a:lnTo>
                    <a:pt x="78" y="30"/>
                  </a:lnTo>
                  <a:lnTo>
                    <a:pt x="79" y="34"/>
                  </a:lnTo>
                  <a:lnTo>
                    <a:pt x="79" y="38"/>
                  </a:lnTo>
                  <a:lnTo>
                    <a:pt x="79" y="42"/>
                  </a:lnTo>
                  <a:lnTo>
                    <a:pt x="79" y="46"/>
                  </a:lnTo>
                  <a:lnTo>
                    <a:pt x="79" y="50"/>
                  </a:lnTo>
                  <a:lnTo>
                    <a:pt x="78" y="54"/>
                  </a:lnTo>
                  <a:lnTo>
                    <a:pt x="76" y="58"/>
                  </a:lnTo>
                  <a:lnTo>
                    <a:pt x="75" y="62"/>
                  </a:lnTo>
                  <a:lnTo>
                    <a:pt x="73" y="65"/>
                  </a:lnTo>
                  <a:lnTo>
                    <a:pt x="70" y="68"/>
                  </a:lnTo>
                  <a:lnTo>
                    <a:pt x="68" y="71"/>
                  </a:lnTo>
                  <a:lnTo>
                    <a:pt x="65" y="74"/>
                  </a:lnTo>
                  <a:lnTo>
                    <a:pt x="62" y="76"/>
                  </a:lnTo>
                  <a:lnTo>
                    <a:pt x="59" y="79"/>
                  </a:lnTo>
                  <a:lnTo>
                    <a:pt x="55" y="80"/>
                  </a:lnTo>
                  <a:lnTo>
                    <a:pt x="51" y="82"/>
                  </a:lnTo>
                  <a:lnTo>
                    <a:pt x="48" y="83"/>
                  </a:lnTo>
                  <a:lnTo>
                    <a:pt x="44" y="83"/>
                  </a:lnTo>
                  <a:lnTo>
                    <a:pt x="40" y="84"/>
                  </a:lnTo>
                  <a:lnTo>
                    <a:pt x="36" y="83"/>
                  </a:lnTo>
                  <a:lnTo>
                    <a:pt x="32" y="83"/>
                  </a:lnTo>
                  <a:lnTo>
                    <a:pt x="28" y="82"/>
                  </a:lnTo>
                  <a:lnTo>
                    <a:pt x="24" y="80"/>
                  </a:lnTo>
                  <a:lnTo>
                    <a:pt x="21" y="79"/>
                  </a:lnTo>
                  <a:lnTo>
                    <a:pt x="17" y="76"/>
                  </a:lnTo>
                  <a:lnTo>
                    <a:pt x="14" y="74"/>
                  </a:lnTo>
                  <a:lnTo>
                    <a:pt x="12" y="71"/>
                  </a:lnTo>
                  <a:lnTo>
                    <a:pt x="9" y="68"/>
                  </a:lnTo>
                  <a:lnTo>
                    <a:pt x="7" y="65"/>
                  </a:lnTo>
                  <a:lnTo>
                    <a:pt x="5" y="62"/>
                  </a:lnTo>
                  <a:lnTo>
                    <a:pt x="3" y="58"/>
                  </a:lnTo>
                  <a:lnTo>
                    <a:pt x="2" y="54"/>
                  </a:lnTo>
                  <a:lnTo>
                    <a:pt x="1" y="50"/>
                  </a:lnTo>
                  <a:lnTo>
                    <a:pt x="0" y="46"/>
                  </a:lnTo>
                  <a:lnTo>
                    <a:pt x="0" y="42"/>
                  </a:lnTo>
                  <a:lnTo>
                    <a:pt x="0" y="38"/>
                  </a:lnTo>
                  <a:lnTo>
                    <a:pt x="1" y="34"/>
                  </a:lnTo>
                  <a:lnTo>
                    <a:pt x="2" y="30"/>
                  </a:lnTo>
                  <a:lnTo>
                    <a:pt x="3" y="26"/>
                  </a:lnTo>
                  <a:lnTo>
                    <a:pt x="5" y="22"/>
                  </a:lnTo>
                  <a:lnTo>
                    <a:pt x="7" y="19"/>
                  </a:lnTo>
                  <a:lnTo>
                    <a:pt x="9" y="15"/>
                  </a:lnTo>
                  <a:lnTo>
                    <a:pt x="12" y="13"/>
                  </a:lnTo>
                  <a:lnTo>
                    <a:pt x="14" y="10"/>
                  </a:lnTo>
                  <a:lnTo>
                    <a:pt x="17" y="7"/>
                  </a:lnTo>
                  <a:lnTo>
                    <a:pt x="21" y="6"/>
                  </a:lnTo>
                  <a:lnTo>
                    <a:pt x="24" y="4"/>
                  </a:lnTo>
                  <a:lnTo>
                    <a:pt x="28" y="2"/>
                  </a:lnTo>
                  <a:lnTo>
                    <a:pt x="32" y="1"/>
                  </a:lnTo>
                  <a:lnTo>
                    <a:pt x="36" y="1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594F6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2" name="Freeform 108"/>
            <p:cNvSpPr>
              <a:spLocks/>
            </p:cNvSpPr>
            <p:nvPr/>
          </p:nvSpPr>
          <p:spPr bwMode="auto">
            <a:xfrm>
              <a:off x="3767" y="1903"/>
              <a:ext cx="76" cy="83"/>
            </a:xfrm>
            <a:custGeom>
              <a:avLst/>
              <a:gdLst/>
              <a:ahLst/>
              <a:cxnLst>
                <a:cxn ang="0">
                  <a:pos x="42" y="0"/>
                </a:cxn>
                <a:cxn ang="0">
                  <a:pos x="49" y="2"/>
                </a:cxn>
                <a:cxn ang="0">
                  <a:pos x="56" y="5"/>
                </a:cxn>
                <a:cxn ang="0">
                  <a:pos x="62" y="10"/>
                </a:cxn>
                <a:cxn ang="0">
                  <a:pos x="67" y="15"/>
                </a:cxn>
                <a:cxn ang="0">
                  <a:pos x="72" y="22"/>
                </a:cxn>
                <a:cxn ang="0">
                  <a:pos x="74" y="29"/>
                </a:cxn>
                <a:cxn ang="0">
                  <a:pos x="76" y="37"/>
                </a:cxn>
                <a:cxn ang="0">
                  <a:pos x="76" y="46"/>
                </a:cxn>
                <a:cxn ang="0">
                  <a:pos x="74" y="54"/>
                </a:cxn>
                <a:cxn ang="0">
                  <a:pos x="72" y="61"/>
                </a:cxn>
                <a:cxn ang="0">
                  <a:pos x="67" y="68"/>
                </a:cxn>
                <a:cxn ang="0">
                  <a:pos x="62" y="74"/>
                </a:cxn>
                <a:cxn ang="0">
                  <a:pos x="56" y="78"/>
                </a:cxn>
                <a:cxn ang="0">
                  <a:pos x="49" y="81"/>
                </a:cxn>
                <a:cxn ang="0">
                  <a:pos x="42" y="83"/>
                </a:cxn>
                <a:cxn ang="0">
                  <a:pos x="34" y="83"/>
                </a:cxn>
                <a:cxn ang="0">
                  <a:pos x="27" y="81"/>
                </a:cxn>
                <a:cxn ang="0">
                  <a:pos x="20" y="78"/>
                </a:cxn>
                <a:cxn ang="0">
                  <a:pos x="14" y="74"/>
                </a:cxn>
                <a:cxn ang="0">
                  <a:pos x="9" y="68"/>
                </a:cxn>
                <a:cxn ang="0">
                  <a:pos x="5" y="61"/>
                </a:cxn>
                <a:cxn ang="0">
                  <a:pos x="2" y="54"/>
                </a:cxn>
                <a:cxn ang="0">
                  <a:pos x="0" y="46"/>
                </a:cxn>
                <a:cxn ang="0">
                  <a:pos x="0" y="37"/>
                </a:cxn>
                <a:cxn ang="0">
                  <a:pos x="2" y="29"/>
                </a:cxn>
                <a:cxn ang="0">
                  <a:pos x="5" y="22"/>
                </a:cxn>
                <a:cxn ang="0">
                  <a:pos x="9" y="15"/>
                </a:cxn>
                <a:cxn ang="0">
                  <a:pos x="14" y="10"/>
                </a:cxn>
                <a:cxn ang="0">
                  <a:pos x="20" y="5"/>
                </a:cxn>
                <a:cxn ang="0">
                  <a:pos x="27" y="2"/>
                </a:cxn>
                <a:cxn ang="0">
                  <a:pos x="34" y="0"/>
                </a:cxn>
              </a:cxnLst>
              <a:rect l="0" t="0" r="r" b="b"/>
              <a:pathLst>
                <a:path w="76" h="83">
                  <a:moveTo>
                    <a:pt x="38" y="0"/>
                  </a:moveTo>
                  <a:lnTo>
                    <a:pt x="42" y="0"/>
                  </a:lnTo>
                  <a:lnTo>
                    <a:pt x="46" y="1"/>
                  </a:lnTo>
                  <a:lnTo>
                    <a:pt x="49" y="2"/>
                  </a:lnTo>
                  <a:lnTo>
                    <a:pt x="53" y="4"/>
                  </a:lnTo>
                  <a:lnTo>
                    <a:pt x="56" y="5"/>
                  </a:lnTo>
                  <a:lnTo>
                    <a:pt x="59" y="7"/>
                  </a:lnTo>
                  <a:lnTo>
                    <a:pt x="62" y="10"/>
                  </a:lnTo>
                  <a:lnTo>
                    <a:pt x="65" y="12"/>
                  </a:lnTo>
                  <a:lnTo>
                    <a:pt x="67" y="15"/>
                  </a:lnTo>
                  <a:lnTo>
                    <a:pt x="70" y="18"/>
                  </a:lnTo>
                  <a:lnTo>
                    <a:pt x="72" y="22"/>
                  </a:lnTo>
                  <a:lnTo>
                    <a:pt x="73" y="26"/>
                  </a:lnTo>
                  <a:lnTo>
                    <a:pt x="74" y="29"/>
                  </a:lnTo>
                  <a:lnTo>
                    <a:pt x="76" y="33"/>
                  </a:lnTo>
                  <a:lnTo>
                    <a:pt x="76" y="37"/>
                  </a:lnTo>
                  <a:lnTo>
                    <a:pt x="76" y="42"/>
                  </a:lnTo>
                  <a:lnTo>
                    <a:pt x="76" y="46"/>
                  </a:lnTo>
                  <a:lnTo>
                    <a:pt x="76" y="50"/>
                  </a:lnTo>
                  <a:lnTo>
                    <a:pt x="74" y="54"/>
                  </a:lnTo>
                  <a:lnTo>
                    <a:pt x="73" y="58"/>
                  </a:lnTo>
                  <a:lnTo>
                    <a:pt x="72" y="61"/>
                  </a:lnTo>
                  <a:lnTo>
                    <a:pt x="70" y="65"/>
                  </a:lnTo>
                  <a:lnTo>
                    <a:pt x="67" y="68"/>
                  </a:lnTo>
                  <a:lnTo>
                    <a:pt x="65" y="71"/>
                  </a:lnTo>
                  <a:lnTo>
                    <a:pt x="62" y="74"/>
                  </a:lnTo>
                  <a:lnTo>
                    <a:pt x="59" y="76"/>
                  </a:lnTo>
                  <a:lnTo>
                    <a:pt x="56" y="78"/>
                  </a:lnTo>
                  <a:lnTo>
                    <a:pt x="53" y="80"/>
                  </a:lnTo>
                  <a:lnTo>
                    <a:pt x="49" y="81"/>
                  </a:lnTo>
                  <a:lnTo>
                    <a:pt x="46" y="83"/>
                  </a:lnTo>
                  <a:lnTo>
                    <a:pt x="42" y="83"/>
                  </a:lnTo>
                  <a:lnTo>
                    <a:pt x="38" y="83"/>
                  </a:lnTo>
                  <a:lnTo>
                    <a:pt x="34" y="83"/>
                  </a:lnTo>
                  <a:lnTo>
                    <a:pt x="31" y="83"/>
                  </a:lnTo>
                  <a:lnTo>
                    <a:pt x="27" y="81"/>
                  </a:lnTo>
                  <a:lnTo>
                    <a:pt x="23" y="80"/>
                  </a:lnTo>
                  <a:lnTo>
                    <a:pt x="20" y="78"/>
                  </a:lnTo>
                  <a:lnTo>
                    <a:pt x="17" y="76"/>
                  </a:lnTo>
                  <a:lnTo>
                    <a:pt x="14" y="74"/>
                  </a:lnTo>
                  <a:lnTo>
                    <a:pt x="11" y="71"/>
                  </a:lnTo>
                  <a:lnTo>
                    <a:pt x="9" y="68"/>
                  </a:lnTo>
                  <a:lnTo>
                    <a:pt x="7" y="65"/>
                  </a:lnTo>
                  <a:lnTo>
                    <a:pt x="5" y="61"/>
                  </a:lnTo>
                  <a:lnTo>
                    <a:pt x="3" y="58"/>
                  </a:lnTo>
                  <a:lnTo>
                    <a:pt x="2" y="54"/>
                  </a:lnTo>
                  <a:lnTo>
                    <a:pt x="1" y="50"/>
                  </a:lnTo>
                  <a:lnTo>
                    <a:pt x="0" y="46"/>
                  </a:lnTo>
                  <a:lnTo>
                    <a:pt x="0" y="42"/>
                  </a:lnTo>
                  <a:lnTo>
                    <a:pt x="0" y="37"/>
                  </a:lnTo>
                  <a:lnTo>
                    <a:pt x="1" y="33"/>
                  </a:lnTo>
                  <a:lnTo>
                    <a:pt x="2" y="29"/>
                  </a:lnTo>
                  <a:lnTo>
                    <a:pt x="3" y="26"/>
                  </a:lnTo>
                  <a:lnTo>
                    <a:pt x="5" y="22"/>
                  </a:lnTo>
                  <a:lnTo>
                    <a:pt x="7" y="18"/>
                  </a:lnTo>
                  <a:lnTo>
                    <a:pt x="9" y="15"/>
                  </a:lnTo>
                  <a:lnTo>
                    <a:pt x="11" y="12"/>
                  </a:lnTo>
                  <a:lnTo>
                    <a:pt x="14" y="10"/>
                  </a:lnTo>
                  <a:lnTo>
                    <a:pt x="17" y="7"/>
                  </a:lnTo>
                  <a:lnTo>
                    <a:pt x="20" y="5"/>
                  </a:lnTo>
                  <a:lnTo>
                    <a:pt x="23" y="4"/>
                  </a:lnTo>
                  <a:lnTo>
                    <a:pt x="27" y="2"/>
                  </a:lnTo>
                  <a:lnTo>
                    <a:pt x="31" y="1"/>
                  </a:lnTo>
                  <a:lnTo>
                    <a:pt x="34" y="0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9B939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3" name="Freeform 109"/>
            <p:cNvSpPr>
              <a:spLocks/>
            </p:cNvSpPr>
            <p:nvPr/>
          </p:nvSpPr>
          <p:spPr bwMode="auto">
            <a:xfrm>
              <a:off x="3645" y="1807"/>
              <a:ext cx="8" cy="162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3" y="19"/>
                </a:cxn>
                <a:cxn ang="0">
                  <a:pos x="1" y="36"/>
                </a:cxn>
                <a:cxn ang="0">
                  <a:pos x="0" y="54"/>
                </a:cxn>
                <a:cxn ang="0">
                  <a:pos x="0" y="72"/>
                </a:cxn>
                <a:cxn ang="0">
                  <a:pos x="0" y="90"/>
                </a:cxn>
                <a:cxn ang="0">
                  <a:pos x="0" y="108"/>
                </a:cxn>
                <a:cxn ang="0">
                  <a:pos x="1" y="126"/>
                </a:cxn>
                <a:cxn ang="0">
                  <a:pos x="2" y="144"/>
                </a:cxn>
                <a:cxn ang="0">
                  <a:pos x="4" y="161"/>
                </a:cxn>
                <a:cxn ang="0">
                  <a:pos x="7" y="162"/>
                </a:cxn>
                <a:cxn ang="0">
                  <a:pos x="5" y="142"/>
                </a:cxn>
                <a:cxn ang="0">
                  <a:pos x="3" y="122"/>
                </a:cxn>
                <a:cxn ang="0">
                  <a:pos x="2" y="102"/>
                </a:cxn>
                <a:cxn ang="0">
                  <a:pos x="2" y="81"/>
                </a:cxn>
                <a:cxn ang="0">
                  <a:pos x="2" y="61"/>
                </a:cxn>
                <a:cxn ang="0">
                  <a:pos x="3" y="40"/>
                </a:cxn>
                <a:cxn ang="0">
                  <a:pos x="5" y="20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6" y="0"/>
                </a:cxn>
                <a:cxn ang="0">
                  <a:pos x="5" y="0"/>
                </a:cxn>
                <a:cxn ang="0">
                  <a:pos x="5" y="0"/>
                </a:cxn>
              </a:cxnLst>
              <a:rect l="0" t="0" r="r" b="b"/>
              <a:pathLst>
                <a:path w="8" h="162">
                  <a:moveTo>
                    <a:pt x="5" y="0"/>
                  </a:moveTo>
                  <a:lnTo>
                    <a:pt x="3" y="19"/>
                  </a:lnTo>
                  <a:lnTo>
                    <a:pt x="1" y="36"/>
                  </a:lnTo>
                  <a:lnTo>
                    <a:pt x="0" y="54"/>
                  </a:lnTo>
                  <a:lnTo>
                    <a:pt x="0" y="72"/>
                  </a:lnTo>
                  <a:lnTo>
                    <a:pt x="0" y="90"/>
                  </a:lnTo>
                  <a:lnTo>
                    <a:pt x="0" y="108"/>
                  </a:lnTo>
                  <a:lnTo>
                    <a:pt x="1" y="126"/>
                  </a:lnTo>
                  <a:lnTo>
                    <a:pt x="2" y="144"/>
                  </a:lnTo>
                  <a:lnTo>
                    <a:pt x="4" y="161"/>
                  </a:lnTo>
                  <a:lnTo>
                    <a:pt x="7" y="162"/>
                  </a:lnTo>
                  <a:lnTo>
                    <a:pt x="5" y="142"/>
                  </a:lnTo>
                  <a:lnTo>
                    <a:pt x="3" y="122"/>
                  </a:lnTo>
                  <a:lnTo>
                    <a:pt x="2" y="102"/>
                  </a:lnTo>
                  <a:lnTo>
                    <a:pt x="2" y="81"/>
                  </a:lnTo>
                  <a:lnTo>
                    <a:pt x="2" y="61"/>
                  </a:lnTo>
                  <a:lnTo>
                    <a:pt x="3" y="40"/>
                  </a:lnTo>
                  <a:lnTo>
                    <a:pt x="5" y="20"/>
                  </a:lnTo>
                  <a:lnTo>
                    <a:pt x="8" y="0"/>
                  </a:lnTo>
                  <a:lnTo>
                    <a:pt x="8" y="0"/>
                  </a:lnTo>
                  <a:lnTo>
                    <a:pt x="6" y="0"/>
                  </a:lnTo>
                  <a:lnTo>
                    <a:pt x="5" y="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7F707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4" name="Freeform 110"/>
            <p:cNvSpPr>
              <a:spLocks/>
            </p:cNvSpPr>
            <p:nvPr/>
          </p:nvSpPr>
          <p:spPr bwMode="auto">
            <a:xfrm>
              <a:off x="3645" y="1788"/>
              <a:ext cx="251" cy="58"/>
            </a:xfrm>
            <a:custGeom>
              <a:avLst/>
              <a:gdLst/>
              <a:ahLst/>
              <a:cxnLst>
                <a:cxn ang="0">
                  <a:pos x="33" y="1"/>
                </a:cxn>
                <a:cxn ang="0">
                  <a:pos x="22" y="5"/>
                </a:cxn>
                <a:cxn ang="0">
                  <a:pos x="14" y="9"/>
                </a:cxn>
                <a:cxn ang="0">
                  <a:pos x="0" y="19"/>
                </a:cxn>
                <a:cxn ang="0">
                  <a:pos x="205" y="48"/>
                </a:cxn>
                <a:cxn ang="0">
                  <a:pos x="215" y="52"/>
                </a:cxn>
                <a:cxn ang="0">
                  <a:pos x="230" y="58"/>
                </a:cxn>
                <a:cxn ang="0">
                  <a:pos x="240" y="49"/>
                </a:cxn>
                <a:cxn ang="0">
                  <a:pos x="251" y="38"/>
                </a:cxn>
                <a:cxn ang="0">
                  <a:pos x="243" y="28"/>
                </a:cxn>
                <a:cxn ang="0">
                  <a:pos x="221" y="24"/>
                </a:cxn>
                <a:cxn ang="0">
                  <a:pos x="38" y="0"/>
                </a:cxn>
                <a:cxn ang="0">
                  <a:pos x="33" y="1"/>
                </a:cxn>
              </a:cxnLst>
              <a:rect l="0" t="0" r="r" b="b"/>
              <a:pathLst>
                <a:path w="251" h="58">
                  <a:moveTo>
                    <a:pt x="33" y="1"/>
                  </a:moveTo>
                  <a:lnTo>
                    <a:pt x="22" y="5"/>
                  </a:lnTo>
                  <a:lnTo>
                    <a:pt x="14" y="9"/>
                  </a:lnTo>
                  <a:lnTo>
                    <a:pt x="0" y="19"/>
                  </a:lnTo>
                  <a:lnTo>
                    <a:pt x="205" y="48"/>
                  </a:lnTo>
                  <a:lnTo>
                    <a:pt x="215" y="52"/>
                  </a:lnTo>
                  <a:lnTo>
                    <a:pt x="230" y="58"/>
                  </a:lnTo>
                  <a:lnTo>
                    <a:pt x="240" y="49"/>
                  </a:lnTo>
                  <a:lnTo>
                    <a:pt x="251" y="38"/>
                  </a:lnTo>
                  <a:lnTo>
                    <a:pt x="243" y="28"/>
                  </a:lnTo>
                  <a:lnTo>
                    <a:pt x="221" y="24"/>
                  </a:lnTo>
                  <a:lnTo>
                    <a:pt x="38" y="0"/>
                  </a:lnTo>
                  <a:lnTo>
                    <a:pt x="33" y="1"/>
                  </a:lnTo>
                  <a:close/>
                </a:path>
              </a:pathLst>
            </a:custGeom>
            <a:solidFill>
              <a:srgbClr val="685E6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5" name="Freeform 111"/>
            <p:cNvSpPr>
              <a:spLocks/>
            </p:cNvSpPr>
            <p:nvPr/>
          </p:nvSpPr>
          <p:spPr bwMode="auto">
            <a:xfrm>
              <a:off x="3655" y="1797"/>
              <a:ext cx="232" cy="47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213" y="28"/>
                </a:cxn>
                <a:cxn ang="0">
                  <a:pos x="216" y="28"/>
                </a:cxn>
                <a:cxn ang="0">
                  <a:pos x="219" y="29"/>
                </a:cxn>
                <a:cxn ang="0">
                  <a:pos x="221" y="30"/>
                </a:cxn>
                <a:cxn ang="0">
                  <a:pos x="223" y="31"/>
                </a:cxn>
                <a:cxn ang="0">
                  <a:pos x="225" y="33"/>
                </a:cxn>
                <a:cxn ang="0">
                  <a:pos x="228" y="36"/>
                </a:cxn>
                <a:cxn ang="0">
                  <a:pos x="230" y="40"/>
                </a:cxn>
                <a:cxn ang="0">
                  <a:pos x="232" y="44"/>
                </a:cxn>
                <a:cxn ang="0">
                  <a:pos x="228" y="47"/>
                </a:cxn>
                <a:cxn ang="0">
                  <a:pos x="226" y="45"/>
                </a:cxn>
                <a:cxn ang="0">
                  <a:pos x="225" y="42"/>
                </a:cxn>
                <a:cxn ang="0">
                  <a:pos x="223" y="40"/>
                </a:cxn>
                <a:cxn ang="0">
                  <a:pos x="222" y="39"/>
                </a:cxn>
                <a:cxn ang="0">
                  <a:pos x="220" y="37"/>
                </a:cxn>
                <a:cxn ang="0">
                  <a:pos x="218" y="35"/>
                </a:cxn>
                <a:cxn ang="0">
                  <a:pos x="216" y="34"/>
                </a:cxn>
                <a:cxn ang="0">
                  <a:pos x="213" y="33"/>
                </a:cxn>
                <a:cxn ang="0">
                  <a:pos x="0" y="1"/>
                </a:cxn>
                <a:cxn ang="0">
                  <a:pos x="6" y="0"/>
                </a:cxn>
              </a:cxnLst>
              <a:rect l="0" t="0" r="r" b="b"/>
              <a:pathLst>
                <a:path w="232" h="47">
                  <a:moveTo>
                    <a:pt x="6" y="0"/>
                  </a:moveTo>
                  <a:lnTo>
                    <a:pt x="213" y="28"/>
                  </a:lnTo>
                  <a:lnTo>
                    <a:pt x="216" y="28"/>
                  </a:lnTo>
                  <a:lnTo>
                    <a:pt x="219" y="29"/>
                  </a:lnTo>
                  <a:lnTo>
                    <a:pt x="221" y="30"/>
                  </a:lnTo>
                  <a:lnTo>
                    <a:pt x="223" y="31"/>
                  </a:lnTo>
                  <a:lnTo>
                    <a:pt x="225" y="33"/>
                  </a:lnTo>
                  <a:lnTo>
                    <a:pt x="228" y="36"/>
                  </a:lnTo>
                  <a:lnTo>
                    <a:pt x="230" y="40"/>
                  </a:lnTo>
                  <a:lnTo>
                    <a:pt x="232" y="44"/>
                  </a:lnTo>
                  <a:lnTo>
                    <a:pt x="228" y="47"/>
                  </a:lnTo>
                  <a:lnTo>
                    <a:pt x="226" y="45"/>
                  </a:lnTo>
                  <a:lnTo>
                    <a:pt x="225" y="42"/>
                  </a:lnTo>
                  <a:lnTo>
                    <a:pt x="223" y="40"/>
                  </a:lnTo>
                  <a:lnTo>
                    <a:pt x="222" y="39"/>
                  </a:lnTo>
                  <a:lnTo>
                    <a:pt x="220" y="37"/>
                  </a:lnTo>
                  <a:lnTo>
                    <a:pt x="218" y="35"/>
                  </a:lnTo>
                  <a:lnTo>
                    <a:pt x="216" y="34"/>
                  </a:lnTo>
                  <a:lnTo>
                    <a:pt x="213" y="33"/>
                  </a:lnTo>
                  <a:lnTo>
                    <a:pt x="0" y="1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9B939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6" name="Freeform 112"/>
            <p:cNvSpPr>
              <a:spLocks/>
            </p:cNvSpPr>
            <p:nvPr/>
          </p:nvSpPr>
          <p:spPr bwMode="auto">
            <a:xfrm>
              <a:off x="3718" y="1830"/>
              <a:ext cx="41" cy="30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37" y="5"/>
                </a:cxn>
                <a:cxn ang="0">
                  <a:pos x="41" y="10"/>
                </a:cxn>
                <a:cxn ang="0">
                  <a:pos x="41" y="29"/>
                </a:cxn>
                <a:cxn ang="0">
                  <a:pos x="36" y="30"/>
                </a:cxn>
                <a:cxn ang="0">
                  <a:pos x="6" y="25"/>
                </a:cxn>
                <a:cxn ang="0">
                  <a:pos x="0" y="22"/>
                </a:cxn>
                <a:cxn ang="0">
                  <a:pos x="0" y="5"/>
                </a:cxn>
                <a:cxn ang="0">
                  <a:pos x="4" y="0"/>
                </a:cxn>
              </a:cxnLst>
              <a:rect l="0" t="0" r="r" b="b"/>
              <a:pathLst>
                <a:path w="41" h="30">
                  <a:moveTo>
                    <a:pt x="4" y="0"/>
                  </a:moveTo>
                  <a:lnTo>
                    <a:pt x="37" y="5"/>
                  </a:lnTo>
                  <a:lnTo>
                    <a:pt x="41" y="10"/>
                  </a:lnTo>
                  <a:lnTo>
                    <a:pt x="41" y="29"/>
                  </a:lnTo>
                  <a:lnTo>
                    <a:pt x="36" y="30"/>
                  </a:lnTo>
                  <a:lnTo>
                    <a:pt x="6" y="25"/>
                  </a:lnTo>
                  <a:lnTo>
                    <a:pt x="0" y="22"/>
                  </a:lnTo>
                  <a:lnTo>
                    <a:pt x="0" y="5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B5BAC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7" name="Freeform 113"/>
            <p:cNvSpPr>
              <a:spLocks/>
            </p:cNvSpPr>
            <p:nvPr/>
          </p:nvSpPr>
          <p:spPr bwMode="auto">
            <a:xfrm>
              <a:off x="3719" y="1831"/>
              <a:ext cx="38" cy="28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6" y="0"/>
                </a:cxn>
                <a:cxn ang="0">
                  <a:pos x="8" y="0"/>
                </a:cxn>
                <a:cxn ang="0">
                  <a:pos x="10" y="1"/>
                </a:cxn>
                <a:cxn ang="0">
                  <a:pos x="12" y="1"/>
                </a:cxn>
                <a:cxn ang="0">
                  <a:pos x="14" y="1"/>
                </a:cxn>
                <a:cxn ang="0">
                  <a:pos x="16" y="1"/>
                </a:cxn>
                <a:cxn ang="0">
                  <a:pos x="18" y="2"/>
                </a:cxn>
                <a:cxn ang="0">
                  <a:pos x="20" y="2"/>
                </a:cxn>
                <a:cxn ang="0">
                  <a:pos x="22" y="2"/>
                </a:cxn>
                <a:cxn ang="0">
                  <a:pos x="24" y="3"/>
                </a:cxn>
                <a:cxn ang="0">
                  <a:pos x="25" y="3"/>
                </a:cxn>
                <a:cxn ang="0">
                  <a:pos x="27" y="3"/>
                </a:cxn>
                <a:cxn ang="0">
                  <a:pos x="29" y="4"/>
                </a:cxn>
                <a:cxn ang="0">
                  <a:pos x="31" y="4"/>
                </a:cxn>
                <a:cxn ang="0">
                  <a:pos x="33" y="4"/>
                </a:cxn>
                <a:cxn ang="0">
                  <a:pos x="35" y="5"/>
                </a:cxn>
                <a:cxn ang="0">
                  <a:pos x="36" y="6"/>
                </a:cxn>
                <a:cxn ang="0">
                  <a:pos x="37" y="7"/>
                </a:cxn>
                <a:cxn ang="0">
                  <a:pos x="38" y="8"/>
                </a:cxn>
                <a:cxn ang="0">
                  <a:pos x="38" y="9"/>
                </a:cxn>
                <a:cxn ang="0">
                  <a:pos x="38" y="14"/>
                </a:cxn>
                <a:cxn ang="0">
                  <a:pos x="38" y="18"/>
                </a:cxn>
                <a:cxn ang="0">
                  <a:pos x="38" y="22"/>
                </a:cxn>
                <a:cxn ang="0">
                  <a:pos x="38" y="26"/>
                </a:cxn>
                <a:cxn ang="0">
                  <a:pos x="37" y="27"/>
                </a:cxn>
                <a:cxn ang="0">
                  <a:pos x="36" y="27"/>
                </a:cxn>
                <a:cxn ang="0">
                  <a:pos x="35" y="27"/>
                </a:cxn>
                <a:cxn ang="0">
                  <a:pos x="34" y="28"/>
                </a:cxn>
                <a:cxn ang="0">
                  <a:pos x="30" y="27"/>
                </a:cxn>
                <a:cxn ang="0">
                  <a:pos x="27" y="26"/>
                </a:cxn>
                <a:cxn ang="0">
                  <a:pos x="24" y="26"/>
                </a:cxn>
                <a:cxn ang="0">
                  <a:pos x="20" y="25"/>
                </a:cxn>
                <a:cxn ang="0">
                  <a:pos x="17" y="25"/>
                </a:cxn>
                <a:cxn ang="0">
                  <a:pos x="13" y="25"/>
                </a:cxn>
                <a:cxn ang="0">
                  <a:pos x="10" y="24"/>
                </a:cxn>
                <a:cxn ang="0">
                  <a:pos x="6" y="23"/>
                </a:cxn>
                <a:cxn ang="0">
                  <a:pos x="6" y="23"/>
                </a:cxn>
                <a:cxn ang="0">
                  <a:pos x="5" y="23"/>
                </a:cxn>
                <a:cxn ang="0">
                  <a:pos x="4" y="22"/>
                </a:cxn>
                <a:cxn ang="0">
                  <a:pos x="3" y="22"/>
                </a:cxn>
                <a:cxn ang="0">
                  <a:pos x="3" y="22"/>
                </a:cxn>
                <a:cxn ang="0">
                  <a:pos x="2" y="21"/>
                </a:cxn>
                <a:cxn ang="0">
                  <a:pos x="1" y="21"/>
                </a:cxn>
                <a:cxn ang="0">
                  <a:pos x="0" y="20"/>
                </a:cxn>
                <a:cxn ang="0">
                  <a:pos x="0" y="16"/>
                </a:cxn>
                <a:cxn ang="0">
                  <a:pos x="0" y="12"/>
                </a:cxn>
                <a:cxn ang="0">
                  <a:pos x="0" y="8"/>
                </a:cxn>
                <a:cxn ang="0">
                  <a:pos x="0" y="4"/>
                </a:cxn>
                <a:cxn ang="0">
                  <a:pos x="1" y="3"/>
                </a:cxn>
                <a:cxn ang="0">
                  <a:pos x="2" y="2"/>
                </a:cxn>
                <a:cxn ang="0">
                  <a:pos x="3" y="1"/>
                </a:cxn>
                <a:cxn ang="0">
                  <a:pos x="5" y="0"/>
                </a:cxn>
              </a:cxnLst>
              <a:rect l="0" t="0" r="r" b="b"/>
              <a:pathLst>
                <a:path w="38" h="28">
                  <a:moveTo>
                    <a:pt x="5" y="0"/>
                  </a:moveTo>
                  <a:lnTo>
                    <a:pt x="6" y="0"/>
                  </a:lnTo>
                  <a:lnTo>
                    <a:pt x="8" y="0"/>
                  </a:lnTo>
                  <a:lnTo>
                    <a:pt x="10" y="1"/>
                  </a:lnTo>
                  <a:lnTo>
                    <a:pt x="12" y="1"/>
                  </a:lnTo>
                  <a:lnTo>
                    <a:pt x="14" y="1"/>
                  </a:lnTo>
                  <a:lnTo>
                    <a:pt x="16" y="1"/>
                  </a:lnTo>
                  <a:lnTo>
                    <a:pt x="18" y="2"/>
                  </a:lnTo>
                  <a:lnTo>
                    <a:pt x="20" y="2"/>
                  </a:lnTo>
                  <a:lnTo>
                    <a:pt x="22" y="2"/>
                  </a:lnTo>
                  <a:lnTo>
                    <a:pt x="24" y="3"/>
                  </a:lnTo>
                  <a:lnTo>
                    <a:pt x="25" y="3"/>
                  </a:lnTo>
                  <a:lnTo>
                    <a:pt x="27" y="3"/>
                  </a:lnTo>
                  <a:lnTo>
                    <a:pt x="29" y="4"/>
                  </a:lnTo>
                  <a:lnTo>
                    <a:pt x="31" y="4"/>
                  </a:lnTo>
                  <a:lnTo>
                    <a:pt x="33" y="4"/>
                  </a:lnTo>
                  <a:lnTo>
                    <a:pt x="35" y="5"/>
                  </a:lnTo>
                  <a:lnTo>
                    <a:pt x="36" y="6"/>
                  </a:lnTo>
                  <a:lnTo>
                    <a:pt x="37" y="7"/>
                  </a:lnTo>
                  <a:lnTo>
                    <a:pt x="38" y="8"/>
                  </a:lnTo>
                  <a:lnTo>
                    <a:pt x="38" y="9"/>
                  </a:lnTo>
                  <a:lnTo>
                    <a:pt x="38" y="14"/>
                  </a:lnTo>
                  <a:lnTo>
                    <a:pt x="38" y="18"/>
                  </a:lnTo>
                  <a:lnTo>
                    <a:pt x="38" y="22"/>
                  </a:lnTo>
                  <a:lnTo>
                    <a:pt x="38" y="26"/>
                  </a:lnTo>
                  <a:lnTo>
                    <a:pt x="37" y="27"/>
                  </a:lnTo>
                  <a:lnTo>
                    <a:pt x="36" y="27"/>
                  </a:lnTo>
                  <a:lnTo>
                    <a:pt x="35" y="27"/>
                  </a:lnTo>
                  <a:lnTo>
                    <a:pt x="34" y="28"/>
                  </a:lnTo>
                  <a:lnTo>
                    <a:pt x="30" y="27"/>
                  </a:lnTo>
                  <a:lnTo>
                    <a:pt x="27" y="26"/>
                  </a:lnTo>
                  <a:lnTo>
                    <a:pt x="24" y="26"/>
                  </a:lnTo>
                  <a:lnTo>
                    <a:pt x="20" y="25"/>
                  </a:lnTo>
                  <a:lnTo>
                    <a:pt x="17" y="25"/>
                  </a:lnTo>
                  <a:lnTo>
                    <a:pt x="13" y="25"/>
                  </a:lnTo>
                  <a:lnTo>
                    <a:pt x="10" y="24"/>
                  </a:lnTo>
                  <a:lnTo>
                    <a:pt x="6" y="23"/>
                  </a:lnTo>
                  <a:lnTo>
                    <a:pt x="6" y="23"/>
                  </a:lnTo>
                  <a:lnTo>
                    <a:pt x="5" y="23"/>
                  </a:lnTo>
                  <a:lnTo>
                    <a:pt x="4" y="22"/>
                  </a:lnTo>
                  <a:lnTo>
                    <a:pt x="3" y="22"/>
                  </a:lnTo>
                  <a:lnTo>
                    <a:pt x="3" y="22"/>
                  </a:lnTo>
                  <a:lnTo>
                    <a:pt x="2" y="21"/>
                  </a:lnTo>
                  <a:lnTo>
                    <a:pt x="1" y="21"/>
                  </a:lnTo>
                  <a:lnTo>
                    <a:pt x="0" y="20"/>
                  </a:lnTo>
                  <a:lnTo>
                    <a:pt x="0" y="16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4"/>
                  </a:lnTo>
                  <a:lnTo>
                    <a:pt x="1" y="3"/>
                  </a:lnTo>
                  <a:lnTo>
                    <a:pt x="2" y="2"/>
                  </a:lnTo>
                  <a:lnTo>
                    <a:pt x="3" y="1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BABFC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8" name="Freeform 114"/>
            <p:cNvSpPr>
              <a:spLocks/>
            </p:cNvSpPr>
            <p:nvPr/>
          </p:nvSpPr>
          <p:spPr bwMode="auto">
            <a:xfrm>
              <a:off x="3721" y="1832"/>
              <a:ext cx="35" cy="25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5" y="0"/>
                </a:cxn>
                <a:cxn ang="0">
                  <a:pos x="7" y="0"/>
                </a:cxn>
                <a:cxn ang="0">
                  <a:pos x="9" y="1"/>
                </a:cxn>
                <a:cxn ang="0">
                  <a:pos x="11" y="1"/>
                </a:cxn>
                <a:cxn ang="0">
                  <a:pos x="12" y="1"/>
                </a:cxn>
                <a:cxn ang="0">
                  <a:pos x="14" y="1"/>
                </a:cxn>
                <a:cxn ang="0">
                  <a:pos x="16" y="2"/>
                </a:cxn>
                <a:cxn ang="0">
                  <a:pos x="18" y="2"/>
                </a:cxn>
                <a:cxn ang="0">
                  <a:pos x="19" y="2"/>
                </a:cxn>
                <a:cxn ang="0">
                  <a:pos x="21" y="3"/>
                </a:cxn>
                <a:cxn ang="0">
                  <a:pos x="23" y="3"/>
                </a:cxn>
                <a:cxn ang="0">
                  <a:pos x="25" y="3"/>
                </a:cxn>
                <a:cxn ang="0">
                  <a:pos x="26" y="3"/>
                </a:cxn>
                <a:cxn ang="0">
                  <a:pos x="28" y="4"/>
                </a:cxn>
                <a:cxn ang="0">
                  <a:pos x="30" y="4"/>
                </a:cxn>
                <a:cxn ang="0">
                  <a:pos x="32" y="4"/>
                </a:cxn>
                <a:cxn ang="0">
                  <a:pos x="33" y="5"/>
                </a:cxn>
                <a:cxn ang="0">
                  <a:pos x="33" y="6"/>
                </a:cxn>
                <a:cxn ang="0">
                  <a:pos x="34" y="8"/>
                </a:cxn>
                <a:cxn ang="0">
                  <a:pos x="35" y="9"/>
                </a:cxn>
                <a:cxn ang="0">
                  <a:pos x="35" y="13"/>
                </a:cxn>
                <a:cxn ang="0">
                  <a:pos x="35" y="17"/>
                </a:cxn>
                <a:cxn ang="0">
                  <a:pos x="35" y="20"/>
                </a:cxn>
                <a:cxn ang="0">
                  <a:pos x="35" y="24"/>
                </a:cxn>
                <a:cxn ang="0">
                  <a:pos x="34" y="25"/>
                </a:cxn>
                <a:cxn ang="0">
                  <a:pos x="33" y="25"/>
                </a:cxn>
                <a:cxn ang="0">
                  <a:pos x="32" y="25"/>
                </a:cxn>
                <a:cxn ang="0">
                  <a:pos x="31" y="25"/>
                </a:cxn>
                <a:cxn ang="0">
                  <a:pos x="28" y="25"/>
                </a:cxn>
                <a:cxn ang="0">
                  <a:pos x="24" y="24"/>
                </a:cxn>
                <a:cxn ang="0">
                  <a:pos x="21" y="24"/>
                </a:cxn>
                <a:cxn ang="0">
                  <a:pos x="18" y="24"/>
                </a:cxn>
                <a:cxn ang="0">
                  <a:pos x="15" y="23"/>
                </a:cxn>
                <a:cxn ang="0">
                  <a:pos x="12" y="23"/>
                </a:cxn>
                <a:cxn ang="0">
                  <a:pos x="8" y="22"/>
                </a:cxn>
                <a:cxn ang="0">
                  <a:pos x="5" y="22"/>
                </a:cxn>
                <a:cxn ang="0">
                  <a:pos x="5" y="21"/>
                </a:cxn>
                <a:cxn ang="0">
                  <a:pos x="4" y="21"/>
                </a:cxn>
                <a:cxn ang="0">
                  <a:pos x="3" y="21"/>
                </a:cxn>
                <a:cxn ang="0">
                  <a:pos x="3" y="20"/>
                </a:cxn>
                <a:cxn ang="0">
                  <a:pos x="2" y="20"/>
                </a:cxn>
                <a:cxn ang="0">
                  <a:pos x="1" y="20"/>
                </a:cxn>
                <a:cxn ang="0">
                  <a:pos x="0" y="19"/>
                </a:cxn>
                <a:cxn ang="0">
                  <a:pos x="0" y="19"/>
                </a:cxn>
                <a:cxn ang="0">
                  <a:pos x="0" y="15"/>
                </a:cxn>
                <a:cxn ang="0">
                  <a:pos x="0" y="11"/>
                </a:cxn>
                <a:cxn ang="0">
                  <a:pos x="0" y="8"/>
                </a:cxn>
                <a:cxn ang="0">
                  <a:pos x="0" y="4"/>
                </a:cxn>
                <a:cxn ang="0">
                  <a:pos x="1" y="3"/>
                </a:cxn>
                <a:cxn ang="0">
                  <a:pos x="2" y="2"/>
                </a:cxn>
                <a:cxn ang="0">
                  <a:pos x="3" y="1"/>
                </a:cxn>
                <a:cxn ang="0">
                  <a:pos x="4" y="0"/>
                </a:cxn>
              </a:cxnLst>
              <a:rect l="0" t="0" r="r" b="b"/>
              <a:pathLst>
                <a:path w="35" h="25">
                  <a:moveTo>
                    <a:pt x="4" y="0"/>
                  </a:moveTo>
                  <a:lnTo>
                    <a:pt x="5" y="0"/>
                  </a:lnTo>
                  <a:lnTo>
                    <a:pt x="7" y="0"/>
                  </a:lnTo>
                  <a:lnTo>
                    <a:pt x="9" y="1"/>
                  </a:lnTo>
                  <a:lnTo>
                    <a:pt x="11" y="1"/>
                  </a:lnTo>
                  <a:lnTo>
                    <a:pt x="12" y="1"/>
                  </a:lnTo>
                  <a:lnTo>
                    <a:pt x="14" y="1"/>
                  </a:lnTo>
                  <a:lnTo>
                    <a:pt x="16" y="2"/>
                  </a:lnTo>
                  <a:lnTo>
                    <a:pt x="18" y="2"/>
                  </a:lnTo>
                  <a:lnTo>
                    <a:pt x="19" y="2"/>
                  </a:lnTo>
                  <a:lnTo>
                    <a:pt x="21" y="3"/>
                  </a:lnTo>
                  <a:lnTo>
                    <a:pt x="23" y="3"/>
                  </a:lnTo>
                  <a:lnTo>
                    <a:pt x="25" y="3"/>
                  </a:lnTo>
                  <a:lnTo>
                    <a:pt x="26" y="3"/>
                  </a:lnTo>
                  <a:lnTo>
                    <a:pt x="28" y="4"/>
                  </a:lnTo>
                  <a:lnTo>
                    <a:pt x="30" y="4"/>
                  </a:lnTo>
                  <a:lnTo>
                    <a:pt x="32" y="4"/>
                  </a:lnTo>
                  <a:lnTo>
                    <a:pt x="33" y="5"/>
                  </a:lnTo>
                  <a:lnTo>
                    <a:pt x="33" y="6"/>
                  </a:lnTo>
                  <a:lnTo>
                    <a:pt x="34" y="8"/>
                  </a:lnTo>
                  <a:lnTo>
                    <a:pt x="35" y="9"/>
                  </a:lnTo>
                  <a:lnTo>
                    <a:pt x="35" y="13"/>
                  </a:lnTo>
                  <a:lnTo>
                    <a:pt x="35" y="17"/>
                  </a:lnTo>
                  <a:lnTo>
                    <a:pt x="35" y="20"/>
                  </a:lnTo>
                  <a:lnTo>
                    <a:pt x="35" y="24"/>
                  </a:lnTo>
                  <a:lnTo>
                    <a:pt x="34" y="25"/>
                  </a:lnTo>
                  <a:lnTo>
                    <a:pt x="33" y="25"/>
                  </a:lnTo>
                  <a:lnTo>
                    <a:pt x="32" y="25"/>
                  </a:lnTo>
                  <a:lnTo>
                    <a:pt x="31" y="25"/>
                  </a:lnTo>
                  <a:lnTo>
                    <a:pt x="28" y="25"/>
                  </a:lnTo>
                  <a:lnTo>
                    <a:pt x="24" y="24"/>
                  </a:lnTo>
                  <a:lnTo>
                    <a:pt x="21" y="24"/>
                  </a:lnTo>
                  <a:lnTo>
                    <a:pt x="18" y="24"/>
                  </a:lnTo>
                  <a:lnTo>
                    <a:pt x="15" y="23"/>
                  </a:lnTo>
                  <a:lnTo>
                    <a:pt x="12" y="23"/>
                  </a:lnTo>
                  <a:lnTo>
                    <a:pt x="8" y="22"/>
                  </a:lnTo>
                  <a:lnTo>
                    <a:pt x="5" y="22"/>
                  </a:lnTo>
                  <a:lnTo>
                    <a:pt x="5" y="21"/>
                  </a:lnTo>
                  <a:lnTo>
                    <a:pt x="4" y="21"/>
                  </a:lnTo>
                  <a:lnTo>
                    <a:pt x="3" y="21"/>
                  </a:lnTo>
                  <a:lnTo>
                    <a:pt x="3" y="20"/>
                  </a:lnTo>
                  <a:lnTo>
                    <a:pt x="2" y="20"/>
                  </a:lnTo>
                  <a:lnTo>
                    <a:pt x="1" y="20"/>
                  </a:lnTo>
                  <a:lnTo>
                    <a:pt x="0" y="19"/>
                  </a:lnTo>
                  <a:lnTo>
                    <a:pt x="0" y="19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0" y="8"/>
                  </a:lnTo>
                  <a:lnTo>
                    <a:pt x="0" y="4"/>
                  </a:lnTo>
                  <a:lnTo>
                    <a:pt x="1" y="3"/>
                  </a:lnTo>
                  <a:lnTo>
                    <a:pt x="2" y="2"/>
                  </a:lnTo>
                  <a:lnTo>
                    <a:pt x="3" y="1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C1C6C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9" name="Freeform 115"/>
            <p:cNvSpPr>
              <a:spLocks/>
            </p:cNvSpPr>
            <p:nvPr/>
          </p:nvSpPr>
          <p:spPr bwMode="auto">
            <a:xfrm>
              <a:off x="3722" y="1833"/>
              <a:ext cx="32" cy="23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7" y="0"/>
                </a:cxn>
                <a:cxn ang="0">
                  <a:pos x="10" y="1"/>
                </a:cxn>
                <a:cxn ang="0">
                  <a:pos x="13" y="1"/>
                </a:cxn>
                <a:cxn ang="0">
                  <a:pos x="17" y="2"/>
                </a:cxn>
                <a:cxn ang="0">
                  <a:pos x="20" y="2"/>
                </a:cxn>
                <a:cxn ang="0">
                  <a:pos x="23" y="3"/>
                </a:cxn>
                <a:cxn ang="0">
                  <a:pos x="26" y="3"/>
                </a:cxn>
                <a:cxn ang="0">
                  <a:pos x="29" y="4"/>
                </a:cxn>
                <a:cxn ang="0">
                  <a:pos x="30" y="5"/>
                </a:cxn>
                <a:cxn ang="0">
                  <a:pos x="31" y="6"/>
                </a:cxn>
                <a:cxn ang="0">
                  <a:pos x="32" y="7"/>
                </a:cxn>
                <a:cxn ang="0">
                  <a:pos x="32" y="8"/>
                </a:cxn>
                <a:cxn ang="0">
                  <a:pos x="32" y="12"/>
                </a:cxn>
                <a:cxn ang="0">
                  <a:pos x="32" y="15"/>
                </a:cxn>
                <a:cxn ang="0">
                  <a:pos x="32" y="19"/>
                </a:cxn>
                <a:cxn ang="0">
                  <a:pos x="32" y="22"/>
                </a:cxn>
                <a:cxn ang="0">
                  <a:pos x="32" y="23"/>
                </a:cxn>
                <a:cxn ang="0">
                  <a:pos x="31" y="23"/>
                </a:cxn>
                <a:cxn ang="0">
                  <a:pos x="30" y="23"/>
                </a:cxn>
                <a:cxn ang="0">
                  <a:pos x="29" y="23"/>
                </a:cxn>
                <a:cxn ang="0">
                  <a:pos x="26" y="23"/>
                </a:cxn>
                <a:cxn ang="0">
                  <a:pos x="23" y="22"/>
                </a:cxn>
                <a:cxn ang="0">
                  <a:pos x="20" y="22"/>
                </a:cxn>
                <a:cxn ang="0">
                  <a:pos x="17" y="21"/>
                </a:cxn>
                <a:cxn ang="0">
                  <a:pos x="14" y="21"/>
                </a:cxn>
                <a:cxn ang="0">
                  <a:pos x="11" y="21"/>
                </a:cxn>
                <a:cxn ang="0">
                  <a:pos x="8" y="20"/>
                </a:cxn>
                <a:cxn ang="0">
                  <a:pos x="5" y="20"/>
                </a:cxn>
                <a:cxn ang="0">
                  <a:pos x="4" y="20"/>
                </a:cxn>
                <a:cxn ang="0">
                  <a:pos x="4" y="19"/>
                </a:cxn>
                <a:cxn ang="0">
                  <a:pos x="3" y="19"/>
                </a:cxn>
                <a:cxn ang="0">
                  <a:pos x="3" y="19"/>
                </a:cxn>
                <a:cxn ang="0">
                  <a:pos x="2" y="18"/>
                </a:cxn>
                <a:cxn ang="0">
                  <a:pos x="1" y="18"/>
                </a:cxn>
                <a:cxn ang="0">
                  <a:pos x="1" y="18"/>
                </a:cxn>
                <a:cxn ang="0">
                  <a:pos x="0" y="17"/>
                </a:cxn>
                <a:cxn ang="0">
                  <a:pos x="0" y="14"/>
                </a:cxn>
                <a:cxn ang="0">
                  <a:pos x="0" y="10"/>
                </a:cxn>
                <a:cxn ang="0">
                  <a:pos x="0" y="7"/>
                </a:cxn>
                <a:cxn ang="0">
                  <a:pos x="0" y="3"/>
                </a:cxn>
                <a:cxn ang="0">
                  <a:pos x="1" y="3"/>
                </a:cxn>
                <a:cxn ang="0">
                  <a:pos x="2" y="2"/>
                </a:cxn>
                <a:cxn ang="0">
                  <a:pos x="3" y="1"/>
                </a:cxn>
                <a:cxn ang="0">
                  <a:pos x="4" y="0"/>
                </a:cxn>
              </a:cxnLst>
              <a:rect l="0" t="0" r="r" b="b"/>
              <a:pathLst>
                <a:path w="32" h="23">
                  <a:moveTo>
                    <a:pt x="4" y="0"/>
                  </a:moveTo>
                  <a:lnTo>
                    <a:pt x="7" y="0"/>
                  </a:lnTo>
                  <a:lnTo>
                    <a:pt x="10" y="1"/>
                  </a:lnTo>
                  <a:lnTo>
                    <a:pt x="13" y="1"/>
                  </a:lnTo>
                  <a:lnTo>
                    <a:pt x="17" y="2"/>
                  </a:lnTo>
                  <a:lnTo>
                    <a:pt x="20" y="2"/>
                  </a:lnTo>
                  <a:lnTo>
                    <a:pt x="23" y="3"/>
                  </a:lnTo>
                  <a:lnTo>
                    <a:pt x="26" y="3"/>
                  </a:lnTo>
                  <a:lnTo>
                    <a:pt x="29" y="4"/>
                  </a:lnTo>
                  <a:lnTo>
                    <a:pt x="30" y="5"/>
                  </a:lnTo>
                  <a:lnTo>
                    <a:pt x="31" y="6"/>
                  </a:lnTo>
                  <a:lnTo>
                    <a:pt x="32" y="7"/>
                  </a:lnTo>
                  <a:lnTo>
                    <a:pt x="32" y="8"/>
                  </a:lnTo>
                  <a:lnTo>
                    <a:pt x="32" y="12"/>
                  </a:lnTo>
                  <a:lnTo>
                    <a:pt x="32" y="15"/>
                  </a:lnTo>
                  <a:lnTo>
                    <a:pt x="32" y="19"/>
                  </a:lnTo>
                  <a:lnTo>
                    <a:pt x="32" y="22"/>
                  </a:lnTo>
                  <a:lnTo>
                    <a:pt x="32" y="23"/>
                  </a:lnTo>
                  <a:lnTo>
                    <a:pt x="31" y="23"/>
                  </a:lnTo>
                  <a:lnTo>
                    <a:pt x="30" y="23"/>
                  </a:lnTo>
                  <a:lnTo>
                    <a:pt x="29" y="23"/>
                  </a:lnTo>
                  <a:lnTo>
                    <a:pt x="26" y="23"/>
                  </a:lnTo>
                  <a:lnTo>
                    <a:pt x="23" y="22"/>
                  </a:lnTo>
                  <a:lnTo>
                    <a:pt x="20" y="22"/>
                  </a:lnTo>
                  <a:lnTo>
                    <a:pt x="17" y="21"/>
                  </a:lnTo>
                  <a:lnTo>
                    <a:pt x="14" y="21"/>
                  </a:lnTo>
                  <a:lnTo>
                    <a:pt x="11" y="21"/>
                  </a:lnTo>
                  <a:lnTo>
                    <a:pt x="8" y="20"/>
                  </a:lnTo>
                  <a:lnTo>
                    <a:pt x="5" y="20"/>
                  </a:lnTo>
                  <a:lnTo>
                    <a:pt x="4" y="20"/>
                  </a:lnTo>
                  <a:lnTo>
                    <a:pt x="4" y="19"/>
                  </a:lnTo>
                  <a:lnTo>
                    <a:pt x="3" y="19"/>
                  </a:lnTo>
                  <a:lnTo>
                    <a:pt x="3" y="19"/>
                  </a:lnTo>
                  <a:lnTo>
                    <a:pt x="2" y="18"/>
                  </a:lnTo>
                  <a:lnTo>
                    <a:pt x="1" y="18"/>
                  </a:lnTo>
                  <a:lnTo>
                    <a:pt x="1" y="18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0" y="7"/>
                  </a:lnTo>
                  <a:lnTo>
                    <a:pt x="0" y="3"/>
                  </a:lnTo>
                  <a:lnTo>
                    <a:pt x="1" y="3"/>
                  </a:lnTo>
                  <a:lnTo>
                    <a:pt x="2" y="2"/>
                  </a:lnTo>
                  <a:lnTo>
                    <a:pt x="3" y="1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C9CED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0" name="Freeform 116"/>
            <p:cNvSpPr>
              <a:spLocks/>
            </p:cNvSpPr>
            <p:nvPr/>
          </p:nvSpPr>
          <p:spPr bwMode="auto">
            <a:xfrm>
              <a:off x="3723" y="1834"/>
              <a:ext cx="30" cy="21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7" y="0"/>
                </a:cxn>
                <a:cxn ang="0">
                  <a:pos x="10" y="1"/>
                </a:cxn>
                <a:cxn ang="0">
                  <a:pos x="12" y="1"/>
                </a:cxn>
                <a:cxn ang="0">
                  <a:pos x="15" y="2"/>
                </a:cxn>
                <a:cxn ang="0">
                  <a:pos x="18" y="2"/>
                </a:cxn>
                <a:cxn ang="0">
                  <a:pos x="21" y="2"/>
                </a:cxn>
                <a:cxn ang="0">
                  <a:pos x="24" y="3"/>
                </a:cxn>
                <a:cxn ang="0">
                  <a:pos x="27" y="4"/>
                </a:cxn>
                <a:cxn ang="0">
                  <a:pos x="28" y="4"/>
                </a:cxn>
                <a:cxn ang="0">
                  <a:pos x="29" y="5"/>
                </a:cxn>
                <a:cxn ang="0">
                  <a:pos x="29" y="6"/>
                </a:cxn>
                <a:cxn ang="0">
                  <a:pos x="30" y="7"/>
                </a:cxn>
                <a:cxn ang="0">
                  <a:pos x="30" y="11"/>
                </a:cxn>
                <a:cxn ang="0">
                  <a:pos x="30" y="14"/>
                </a:cxn>
                <a:cxn ang="0">
                  <a:pos x="30" y="17"/>
                </a:cxn>
                <a:cxn ang="0">
                  <a:pos x="30" y="20"/>
                </a:cxn>
                <a:cxn ang="0">
                  <a:pos x="29" y="20"/>
                </a:cxn>
                <a:cxn ang="0">
                  <a:pos x="28" y="21"/>
                </a:cxn>
                <a:cxn ang="0">
                  <a:pos x="27" y="21"/>
                </a:cxn>
                <a:cxn ang="0">
                  <a:pos x="26" y="21"/>
                </a:cxn>
                <a:cxn ang="0">
                  <a:pos x="24" y="21"/>
                </a:cxn>
                <a:cxn ang="0">
                  <a:pos x="21" y="20"/>
                </a:cxn>
                <a:cxn ang="0">
                  <a:pos x="18" y="20"/>
                </a:cxn>
                <a:cxn ang="0">
                  <a:pos x="16" y="20"/>
                </a:cxn>
                <a:cxn ang="0">
                  <a:pos x="13" y="19"/>
                </a:cxn>
                <a:cxn ang="0">
                  <a:pos x="11" y="19"/>
                </a:cxn>
                <a:cxn ang="0">
                  <a:pos x="8" y="18"/>
                </a:cxn>
                <a:cxn ang="0">
                  <a:pos x="5" y="18"/>
                </a:cxn>
                <a:cxn ang="0">
                  <a:pos x="4" y="18"/>
                </a:cxn>
                <a:cxn ang="0">
                  <a:pos x="3" y="17"/>
                </a:cxn>
                <a:cxn ang="0">
                  <a:pos x="2" y="16"/>
                </a:cxn>
                <a:cxn ang="0">
                  <a:pos x="0" y="16"/>
                </a:cxn>
                <a:cxn ang="0">
                  <a:pos x="0" y="13"/>
                </a:cxn>
                <a:cxn ang="0">
                  <a:pos x="0" y="9"/>
                </a:cxn>
                <a:cxn ang="0">
                  <a:pos x="0" y="6"/>
                </a:cxn>
                <a:cxn ang="0">
                  <a:pos x="0" y="3"/>
                </a:cxn>
                <a:cxn ang="0">
                  <a:pos x="1" y="2"/>
                </a:cxn>
                <a:cxn ang="0">
                  <a:pos x="2" y="1"/>
                </a:cxn>
                <a:cxn ang="0">
                  <a:pos x="3" y="1"/>
                </a:cxn>
                <a:cxn ang="0">
                  <a:pos x="4" y="0"/>
                </a:cxn>
              </a:cxnLst>
              <a:rect l="0" t="0" r="r" b="b"/>
              <a:pathLst>
                <a:path w="30" h="21">
                  <a:moveTo>
                    <a:pt x="4" y="0"/>
                  </a:moveTo>
                  <a:lnTo>
                    <a:pt x="7" y="0"/>
                  </a:lnTo>
                  <a:lnTo>
                    <a:pt x="10" y="1"/>
                  </a:lnTo>
                  <a:lnTo>
                    <a:pt x="12" y="1"/>
                  </a:lnTo>
                  <a:lnTo>
                    <a:pt x="15" y="2"/>
                  </a:lnTo>
                  <a:lnTo>
                    <a:pt x="18" y="2"/>
                  </a:lnTo>
                  <a:lnTo>
                    <a:pt x="21" y="2"/>
                  </a:lnTo>
                  <a:lnTo>
                    <a:pt x="24" y="3"/>
                  </a:lnTo>
                  <a:lnTo>
                    <a:pt x="27" y="4"/>
                  </a:lnTo>
                  <a:lnTo>
                    <a:pt x="28" y="4"/>
                  </a:lnTo>
                  <a:lnTo>
                    <a:pt x="29" y="5"/>
                  </a:lnTo>
                  <a:lnTo>
                    <a:pt x="29" y="6"/>
                  </a:lnTo>
                  <a:lnTo>
                    <a:pt x="30" y="7"/>
                  </a:lnTo>
                  <a:lnTo>
                    <a:pt x="30" y="11"/>
                  </a:lnTo>
                  <a:lnTo>
                    <a:pt x="30" y="14"/>
                  </a:lnTo>
                  <a:lnTo>
                    <a:pt x="30" y="17"/>
                  </a:lnTo>
                  <a:lnTo>
                    <a:pt x="30" y="20"/>
                  </a:lnTo>
                  <a:lnTo>
                    <a:pt x="29" y="20"/>
                  </a:lnTo>
                  <a:lnTo>
                    <a:pt x="28" y="21"/>
                  </a:lnTo>
                  <a:lnTo>
                    <a:pt x="27" y="21"/>
                  </a:lnTo>
                  <a:lnTo>
                    <a:pt x="26" y="21"/>
                  </a:lnTo>
                  <a:lnTo>
                    <a:pt x="24" y="21"/>
                  </a:lnTo>
                  <a:lnTo>
                    <a:pt x="21" y="20"/>
                  </a:lnTo>
                  <a:lnTo>
                    <a:pt x="18" y="20"/>
                  </a:lnTo>
                  <a:lnTo>
                    <a:pt x="16" y="20"/>
                  </a:lnTo>
                  <a:lnTo>
                    <a:pt x="13" y="19"/>
                  </a:lnTo>
                  <a:lnTo>
                    <a:pt x="11" y="19"/>
                  </a:lnTo>
                  <a:lnTo>
                    <a:pt x="8" y="18"/>
                  </a:lnTo>
                  <a:lnTo>
                    <a:pt x="5" y="18"/>
                  </a:lnTo>
                  <a:lnTo>
                    <a:pt x="4" y="18"/>
                  </a:lnTo>
                  <a:lnTo>
                    <a:pt x="3" y="17"/>
                  </a:lnTo>
                  <a:lnTo>
                    <a:pt x="2" y="16"/>
                  </a:lnTo>
                  <a:lnTo>
                    <a:pt x="0" y="16"/>
                  </a:lnTo>
                  <a:lnTo>
                    <a:pt x="0" y="13"/>
                  </a:lnTo>
                  <a:lnTo>
                    <a:pt x="0" y="9"/>
                  </a:lnTo>
                  <a:lnTo>
                    <a:pt x="0" y="6"/>
                  </a:lnTo>
                  <a:lnTo>
                    <a:pt x="0" y="3"/>
                  </a:lnTo>
                  <a:lnTo>
                    <a:pt x="1" y="2"/>
                  </a:lnTo>
                  <a:lnTo>
                    <a:pt x="2" y="1"/>
                  </a:lnTo>
                  <a:lnTo>
                    <a:pt x="3" y="1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D1D3D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1" name="Freeform 117"/>
            <p:cNvSpPr>
              <a:spLocks/>
            </p:cNvSpPr>
            <p:nvPr/>
          </p:nvSpPr>
          <p:spPr bwMode="auto">
            <a:xfrm>
              <a:off x="3725" y="1835"/>
              <a:ext cx="26" cy="19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5" y="0"/>
                </a:cxn>
                <a:cxn ang="0">
                  <a:pos x="8" y="1"/>
                </a:cxn>
                <a:cxn ang="0">
                  <a:pos x="11" y="1"/>
                </a:cxn>
                <a:cxn ang="0">
                  <a:pos x="13" y="1"/>
                </a:cxn>
                <a:cxn ang="0">
                  <a:pos x="16" y="2"/>
                </a:cxn>
                <a:cxn ang="0">
                  <a:pos x="19" y="2"/>
                </a:cxn>
                <a:cxn ang="0">
                  <a:pos x="21" y="3"/>
                </a:cxn>
                <a:cxn ang="0">
                  <a:pos x="24" y="3"/>
                </a:cxn>
                <a:cxn ang="0">
                  <a:pos x="25" y="4"/>
                </a:cxn>
                <a:cxn ang="0">
                  <a:pos x="25" y="5"/>
                </a:cxn>
                <a:cxn ang="0">
                  <a:pos x="26" y="6"/>
                </a:cxn>
                <a:cxn ang="0">
                  <a:pos x="26" y="7"/>
                </a:cxn>
                <a:cxn ang="0">
                  <a:pos x="26" y="10"/>
                </a:cxn>
                <a:cxn ang="0">
                  <a:pos x="26" y="12"/>
                </a:cxn>
                <a:cxn ang="0">
                  <a:pos x="26" y="15"/>
                </a:cxn>
                <a:cxn ang="0">
                  <a:pos x="26" y="18"/>
                </a:cxn>
                <a:cxn ang="0">
                  <a:pos x="26" y="18"/>
                </a:cxn>
                <a:cxn ang="0">
                  <a:pos x="25" y="19"/>
                </a:cxn>
                <a:cxn ang="0">
                  <a:pos x="24" y="19"/>
                </a:cxn>
                <a:cxn ang="0">
                  <a:pos x="23" y="19"/>
                </a:cxn>
                <a:cxn ang="0">
                  <a:pos x="21" y="19"/>
                </a:cxn>
                <a:cxn ang="0">
                  <a:pos x="19" y="18"/>
                </a:cxn>
                <a:cxn ang="0">
                  <a:pos x="16" y="18"/>
                </a:cxn>
                <a:cxn ang="0">
                  <a:pos x="14" y="18"/>
                </a:cxn>
                <a:cxn ang="0">
                  <a:pos x="11" y="17"/>
                </a:cxn>
                <a:cxn ang="0">
                  <a:pos x="9" y="17"/>
                </a:cxn>
                <a:cxn ang="0">
                  <a:pos x="6" y="17"/>
                </a:cxn>
                <a:cxn ang="0">
                  <a:pos x="4" y="16"/>
                </a:cxn>
                <a:cxn ang="0">
                  <a:pos x="3" y="16"/>
                </a:cxn>
                <a:cxn ang="0">
                  <a:pos x="2" y="15"/>
                </a:cxn>
                <a:cxn ang="0">
                  <a:pos x="1" y="15"/>
                </a:cxn>
                <a:cxn ang="0">
                  <a:pos x="0" y="14"/>
                </a:cxn>
                <a:cxn ang="0">
                  <a:pos x="0" y="11"/>
                </a:cxn>
                <a:cxn ang="0">
                  <a:pos x="0" y="8"/>
                </a:cxn>
                <a:cxn ang="0">
                  <a:pos x="0" y="6"/>
                </a:cxn>
                <a:cxn ang="0">
                  <a:pos x="0" y="3"/>
                </a:cxn>
                <a:cxn ang="0">
                  <a:pos x="0" y="2"/>
                </a:cxn>
                <a:cxn ang="0">
                  <a:pos x="1" y="1"/>
                </a:cxn>
                <a:cxn ang="0">
                  <a:pos x="2" y="0"/>
                </a:cxn>
                <a:cxn ang="0">
                  <a:pos x="3" y="0"/>
                </a:cxn>
              </a:cxnLst>
              <a:rect l="0" t="0" r="r" b="b"/>
              <a:pathLst>
                <a:path w="26" h="19">
                  <a:moveTo>
                    <a:pt x="3" y="0"/>
                  </a:moveTo>
                  <a:lnTo>
                    <a:pt x="5" y="0"/>
                  </a:lnTo>
                  <a:lnTo>
                    <a:pt x="8" y="1"/>
                  </a:lnTo>
                  <a:lnTo>
                    <a:pt x="11" y="1"/>
                  </a:lnTo>
                  <a:lnTo>
                    <a:pt x="13" y="1"/>
                  </a:lnTo>
                  <a:lnTo>
                    <a:pt x="16" y="2"/>
                  </a:lnTo>
                  <a:lnTo>
                    <a:pt x="19" y="2"/>
                  </a:lnTo>
                  <a:lnTo>
                    <a:pt x="21" y="3"/>
                  </a:lnTo>
                  <a:lnTo>
                    <a:pt x="24" y="3"/>
                  </a:lnTo>
                  <a:lnTo>
                    <a:pt x="25" y="4"/>
                  </a:lnTo>
                  <a:lnTo>
                    <a:pt x="25" y="5"/>
                  </a:lnTo>
                  <a:lnTo>
                    <a:pt x="26" y="6"/>
                  </a:lnTo>
                  <a:lnTo>
                    <a:pt x="26" y="7"/>
                  </a:lnTo>
                  <a:lnTo>
                    <a:pt x="26" y="10"/>
                  </a:lnTo>
                  <a:lnTo>
                    <a:pt x="26" y="12"/>
                  </a:lnTo>
                  <a:lnTo>
                    <a:pt x="26" y="15"/>
                  </a:lnTo>
                  <a:lnTo>
                    <a:pt x="26" y="18"/>
                  </a:lnTo>
                  <a:lnTo>
                    <a:pt x="26" y="18"/>
                  </a:lnTo>
                  <a:lnTo>
                    <a:pt x="25" y="19"/>
                  </a:lnTo>
                  <a:lnTo>
                    <a:pt x="24" y="19"/>
                  </a:lnTo>
                  <a:lnTo>
                    <a:pt x="23" y="19"/>
                  </a:lnTo>
                  <a:lnTo>
                    <a:pt x="21" y="19"/>
                  </a:lnTo>
                  <a:lnTo>
                    <a:pt x="19" y="18"/>
                  </a:lnTo>
                  <a:lnTo>
                    <a:pt x="16" y="18"/>
                  </a:lnTo>
                  <a:lnTo>
                    <a:pt x="14" y="18"/>
                  </a:lnTo>
                  <a:lnTo>
                    <a:pt x="11" y="17"/>
                  </a:lnTo>
                  <a:lnTo>
                    <a:pt x="9" y="17"/>
                  </a:lnTo>
                  <a:lnTo>
                    <a:pt x="6" y="17"/>
                  </a:lnTo>
                  <a:lnTo>
                    <a:pt x="4" y="16"/>
                  </a:lnTo>
                  <a:lnTo>
                    <a:pt x="3" y="16"/>
                  </a:lnTo>
                  <a:lnTo>
                    <a:pt x="2" y="15"/>
                  </a:lnTo>
                  <a:lnTo>
                    <a:pt x="1" y="15"/>
                  </a:lnTo>
                  <a:lnTo>
                    <a:pt x="0" y="14"/>
                  </a:lnTo>
                  <a:lnTo>
                    <a:pt x="0" y="11"/>
                  </a:lnTo>
                  <a:lnTo>
                    <a:pt x="0" y="8"/>
                  </a:lnTo>
                  <a:lnTo>
                    <a:pt x="0" y="6"/>
                  </a:lnTo>
                  <a:lnTo>
                    <a:pt x="0" y="3"/>
                  </a:lnTo>
                  <a:lnTo>
                    <a:pt x="0" y="2"/>
                  </a:lnTo>
                  <a:lnTo>
                    <a:pt x="1" y="1"/>
                  </a:lnTo>
                  <a:lnTo>
                    <a:pt x="2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D6D8E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2" name="Freeform 118"/>
            <p:cNvSpPr>
              <a:spLocks/>
            </p:cNvSpPr>
            <p:nvPr/>
          </p:nvSpPr>
          <p:spPr bwMode="auto">
            <a:xfrm>
              <a:off x="3726" y="1836"/>
              <a:ext cx="24" cy="17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5" y="0"/>
                </a:cxn>
                <a:cxn ang="0">
                  <a:pos x="8" y="0"/>
                </a:cxn>
                <a:cxn ang="0">
                  <a:pos x="10" y="1"/>
                </a:cxn>
                <a:cxn ang="0">
                  <a:pos x="12" y="1"/>
                </a:cxn>
                <a:cxn ang="0">
                  <a:pos x="15" y="2"/>
                </a:cxn>
                <a:cxn ang="0">
                  <a:pos x="17" y="2"/>
                </a:cxn>
                <a:cxn ang="0">
                  <a:pos x="19" y="2"/>
                </a:cxn>
                <a:cxn ang="0">
                  <a:pos x="22" y="3"/>
                </a:cxn>
                <a:cxn ang="0">
                  <a:pos x="22" y="3"/>
                </a:cxn>
                <a:cxn ang="0">
                  <a:pos x="23" y="4"/>
                </a:cxn>
                <a:cxn ang="0">
                  <a:pos x="23" y="5"/>
                </a:cxn>
                <a:cxn ang="0">
                  <a:pos x="24" y="6"/>
                </a:cxn>
                <a:cxn ang="0">
                  <a:pos x="24" y="8"/>
                </a:cxn>
                <a:cxn ang="0">
                  <a:pos x="24" y="11"/>
                </a:cxn>
                <a:cxn ang="0">
                  <a:pos x="24" y="14"/>
                </a:cxn>
                <a:cxn ang="0">
                  <a:pos x="24" y="16"/>
                </a:cxn>
                <a:cxn ang="0">
                  <a:pos x="23" y="16"/>
                </a:cxn>
                <a:cxn ang="0">
                  <a:pos x="22" y="17"/>
                </a:cxn>
                <a:cxn ang="0">
                  <a:pos x="22" y="17"/>
                </a:cxn>
                <a:cxn ang="0">
                  <a:pos x="21" y="17"/>
                </a:cxn>
                <a:cxn ang="0">
                  <a:pos x="19" y="17"/>
                </a:cxn>
                <a:cxn ang="0">
                  <a:pos x="17" y="16"/>
                </a:cxn>
                <a:cxn ang="0">
                  <a:pos x="15" y="16"/>
                </a:cxn>
                <a:cxn ang="0">
                  <a:pos x="12" y="16"/>
                </a:cxn>
                <a:cxn ang="0">
                  <a:pos x="10" y="15"/>
                </a:cxn>
                <a:cxn ang="0">
                  <a:pos x="8" y="15"/>
                </a:cxn>
                <a:cxn ang="0">
                  <a:pos x="6" y="15"/>
                </a:cxn>
                <a:cxn ang="0">
                  <a:pos x="4" y="14"/>
                </a:cxn>
                <a:cxn ang="0">
                  <a:pos x="3" y="14"/>
                </a:cxn>
                <a:cxn ang="0">
                  <a:pos x="2" y="13"/>
                </a:cxn>
                <a:cxn ang="0">
                  <a:pos x="1" y="13"/>
                </a:cxn>
                <a:cxn ang="0">
                  <a:pos x="0" y="13"/>
                </a:cxn>
                <a:cxn ang="0">
                  <a:pos x="0" y="10"/>
                </a:cxn>
                <a:cxn ang="0">
                  <a:pos x="0" y="7"/>
                </a:cxn>
                <a:cxn ang="0">
                  <a:pos x="0" y="5"/>
                </a:cxn>
                <a:cxn ang="0">
                  <a:pos x="0" y="2"/>
                </a:cxn>
                <a:cxn ang="0">
                  <a:pos x="1" y="2"/>
                </a:cxn>
                <a:cxn ang="0">
                  <a:pos x="2" y="1"/>
                </a:cxn>
                <a:cxn ang="0">
                  <a:pos x="2" y="0"/>
                </a:cxn>
                <a:cxn ang="0">
                  <a:pos x="3" y="0"/>
                </a:cxn>
              </a:cxnLst>
              <a:rect l="0" t="0" r="r" b="b"/>
              <a:pathLst>
                <a:path w="24" h="17">
                  <a:moveTo>
                    <a:pt x="3" y="0"/>
                  </a:moveTo>
                  <a:lnTo>
                    <a:pt x="5" y="0"/>
                  </a:lnTo>
                  <a:lnTo>
                    <a:pt x="8" y="0"/>
                  </a:lnTo>
                  <a:lnTo>
                    <a:pt x="10" y="1"/>
                  </a:lnTo>
                  <a:lnTo>
                    <a:pt x="12" y="1"/>
                  </a:lnTo>
                  <a:lnTo>
                    <a:pt x="15" y="2"/>
                  </a:lnTo>
                  <a:lnTo>
                    <a:pt x="17" y="2"/>
                  </a:lnTo>
                  <a:lnTo>
                    <a:pt x="19" y="2"/>
                  </a:lnTo>
                  <a:lnTo>
                    <a:pt x="22" y="3"/>
                  </a:lnTo>
                  <a:lnTo>
                    <a:pt x="22" y="3"/>
                  </a:lnTo>
                  <a:lnTo>
                    <a:pt x="23" y="4"/>
                  </a:lnTo>
                  <a:lnTo>
                    <a:pt x="23" y="5"/>
                  </a:lnTo>
                  <a:lnTo>
                    <a:pt x="24" y="6"/>
                  </a:lnTo>
                  <a:lnTo>
                    <a:pt x="24" y="8"/>
                  </a:lnTo>
                  <a:lnTo>
                    <a:pt x="24" y="11"/>
                  </a:lnTo>
                  <a:lnTo>
                    <a:pt x="24" y="14"/>
                  </a:lnTo>
                  <a:lnTo>
                    <a:pt x="24" y="16"/>
                  </a:lnTo>
                  <a:lnTo>
                    <a:pt x="23" y="16"/>
                  </a:lnTo>
                  <a:lnTo>
                    <a:pt x="22" y="17"/>
                  </a:lnTo>
                  <a:lnTo>
                    <a:pt x="22" y="17"/>
                  </a:lnTo>
                  <a:lnTo>
                    <a:pt x="21" y="17"/>
                  </a:lnTo>
                  <a:lnTo>
                    <a:pt x="19" y="17"/>
                  </a:lnTo>
                  <a:lnTo>
                    <a:pt x="17" y="16"/>
                  </a:lnTo>
                  <a:lnTo>
                    <a:pt x="15" y="16"/>
                  </a:lnTo>
                  <a:lnTo>
                    <a:pt x="12" y="16"/>
                  </a:lnTo>
                  <a:lnTo>
                    <a:pt x="10" y="15"/>
                  </a:lnTo>
                  <a:lnTo>
                    <a:pt x="8" y="15"/>
                  </a:lnTo>
                  <a:lnTo>
                    <a:pt x="6" y="15"/>
                  </a:lnTo>
                  <a:lnTo>
                    <a:pt x="4" y="14"/>
                  </a:lnTo>
                  <a:lnTo>
                    <a:pt x="3" y="14"/>
                  </a:lnTo>
                  <a:lnTo>
                    <a:pt x="2" y="13"/>
                  </a:lnTo>
                  <a:lnTo>
                    <a:pt x="1" y="13"/>
                  </a:lnTo>
                  <a:lnTo>
                    <a:pt x="0" y="13"/>
                  </a:lnTo>
                  <a:lnTo>
                    <a:pt x="0" y="10"/>
                  </a:lnTo>
                  <a:lnTo>
                    <a:pt x="0" y="7"/>
                  </a:lnTo>
                  <a:lnTo>
                    <a:pt x="0" y="5"/>
                  </a:lnTo>
                  <a:lnTo>
                    <a:pt x="0" y="2"/>
                  </a:lnTo>
                  <a:lnTo>
                    <a:pt x="1" y="2"/>
                  </a:lnTo>
                  <a:lnTo>
                    <a:pt x="2" y="1"/>
                  </a:lnTo>
                  <a:lnTo>
                    <a:pt x="2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DDE0E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3" name="Freeform 119"/>
            <p:cNvSpPr>
              <a:spLocks/>
            </p:cNvSpPr>
            <p:nvPr/>
          </p:nvSpPr>
          <p:spPr bwMode="auto">
            <a:xfrm>
              <a:off x="3728" y="1837"/>
              <a:ext cx="20" cy="15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4" y="0"/>
                </a:cxn>
                <a:cxn ang="0">
                  <a:pos x="6" y="0"/>
                </a:cxn>
                <a:cxn ang="0">
                  <a:pos x="8" y="1"/>
                </a:cxn>
                <a:cxn ang="0">
                  <a:pos x="10" y="1"/>
                </a:cxn>
                <a:cxn ang="0">
                  <a:pos x="12" y="1"/>
                </a:cxn>
                <a:cxn ang="0">
                  <a:pos x="14" y="2"/>
                </a:cxn>
                <a:cxn ang="0">
                  <a:pos x="16" y="2"/>
                </a:cxn>
                <a:cxn ang="0">
                  <a:pos x="18" y="2"/>
                </a:cxn>
                <a:cxn ang="0">
                  <a:pos x="19" y="3"/>
                </a:cxn>
                <a:cxn ang="0">
                  <a:pos x="19" y="4"/>
                </a:cxn>
                <a:cxn ang="0">
                  <a:pos x="20" y="4"/>
                </a:cxn>
                <a:cxn ang="0">
                  <a:pos x="20" y="5"/>
                </a:cxn>
                <a:cxn ang="0">
                  <a:pos x="20" y="7"/>
                </a:cxn>
                <a:cxn ang="0">
                  <a:pos x="20" y="10"/>
                </a:cxn>
                <a:cxn ang="0">
                  <a:pos x="20" y="12"/>
                </a:cxn>
                <a:cxn ang="0">
                  <a:pos x="20" y="14"/>
                </a:cxn>
                <a:cxn ang="0">
                  <a:pos x="20" y="14"/>
                </a:cxn>
                <a:cxn ang="0">
                  <a:pos x="19" y="15"/>
                </a:cxn>
                <a:cxn ang="0">
                  <a:pos x="19" y="15"/>
                </a:cxn>
                <a:cxn ang="0">
                  <a:pos x="18" y="15"/>
                </a:cxn>
                <a:cxn ang="0">
                  <a:pos x="16" y="15"/>
                </a:cxn>
                <a:cxn ang="0">
                  <a:pos x="14" y="14"/>
                </a:cxn>
                <a:cxn ang="0">
                  <a:pos x="12" y="14"/>
                </a:cxn>
                <a:cxn ang="0">
                  <a:pos x="10" y="14"/>
                </a:cxn>
                <a:cxn ang="0">
                  <a:pos x="8" y="13"/>
                </a:cxn>
                <a:cxn ang="0">
                  <a:pos x="7" y="13"/>
                </a:cxn>
                <a:cxn ang="0">
                  <a:pos x="5" y="13"/>
                </a:cxn>
                <a:cxn ang="0">
                  <a:pos x="3" y="13"/>
                </a:cxn>
                <a:cxn ang="0">
                  <a:pos x="2" y="12"/>
                </a:cxn>
                <a:cxn ang="0">
                  <a:pos x="1" y="12"/>
                </a:cxn>
                <a:cxn ang="0">
                  <a:pos x="0" y="11"/>
                </a:cxn>
                <a:cxn ang="0">
                  <a:pos x="0" y="11"/>
                </a:cxn>
                <a:cxn ang="0">
                  <a:pos x="0" y="9"/>
                </a:cxn>
                <a:cxn ang="0">
                  <a:pos x="0" y="6"/>
                </a:cxn>
                <a:cxn ang="0">
                  <a:pos x="0" y="4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2" y="0"/>
                </a:cxn>
              </a:cxnLst>
              <a:rect l="0" t="0" r="r" b="b"/>
              <a:pathLst>
                <a:path w="20" h="15">
                  <a:moveTo>
                    <a:pt x="2" y="0"/>
                  </a:moveTo>
                  <a:lnTo>
                    <a:pt x="4" y="0"/>
                  </a:lnTo>
                  <a:lnTo>
                    <a:pt x="6" y="0"/>
                  </a:lnTo>
                  <a:lnTo>
                    <a:pt x="8" y="1"/>
                  </a:lnTo>
                  <a:lnTo>
                    <a:pt x="10" y="1"/>
                  </a:lnTo>
                  <a:lnTo>
                    <a:pt x="12" y="1"/>
                  </a:lnTo>
                  <a:lnTo>
                    <a:pt x="14" y="2"/>
                  </a:lnTo>
                  <a:lnTo>
                    <a:pt x="16" y="2"/>
                  </a:lnTo>
                  <a:lnTo>
                    <a:pt x="18" y="2"/>
                  </a:lnTo>
                  <a:lnTo>
                    <a:pt x="19" y="3"/>
                  </a:lnTo>
                  <a:lnTo>
                    <a:pt x="19" y="4"/>
                  </a:lnTo>
                  <a:lnTo>
                    <a:pt x="20" y="4"/>
                  </a:lnTo>
                  <a:lnTo>
                    <a:pt x="20" y="5"/>
                  </a:lnTo>
                  <a:lnTo>
                    <a:pt x="20" y="7"/>
                  </a:lnTo>
                  <a:lnTo>
                    <a:pt x="20" y="10"/>
                  </a:lnTo>
                  <a:lnTo>
                    <a:pt x="20" y="12"/>
                  </a:lnTo>
                  <a:lnTo>
                    <a:pt x="20" y="14"/>
                  </a:lnTo>
                  <a:lnTo>
                    <a:pt x="20" y="14"/>
                  </a:lnTo>
                  <a:lnTo>
                    <a:pt x="19" y="15"/>
                  </a:lnTo>
                  <a:lnTo>
                    <a:pt x="19" y="15"/>
                  </a:lnTo>
                  <a:lnTo>
                    <a:pt x="18" y="15"/>
                  </a:lnTo>
                  <a:lnTo>
                    <a:pt x="16" y="15"/>
                  </a:lnTo>
                  <a:lnTo>
                    <a:pt x="14" y="14"/>
                  </a:lnTo>
                  <a:lnTo>
                    <a:pt x="12" y="14"/>
                  </a:lnTo>
                  <a:lnTo>
                    <a:pt x="10" y="14"/>
                  </a:lnTo>
                  <a:lnTo>
                    <a:pt x="8" y="13"/>
                  </a:lnTo>
                  <a:lnTo>
                    <a:pt x="7" y="13"/>
                  </a:lnTo>
                  <a:lnTo>
                    <a:pt x="5" y="13"/>
                  </a:lnTo>
                  <a:lnTo>
                    <a:pt x="3" y="13"/>
                  </a:lnTo>
                  <a:lnTo>
                    <a:pt x="2" y="12"/>
                  </a:lnTo>
                  <a:lnTo>
                    <a:pt x="1" y="12"/>
                  </a:lnTo>
                  <a:lnTo>
                    <a:pt x="0" y="11"/>
                  </a:lnTo>
                  <a:lnTo>
                    <a:pt x="0" y="11"/>
                  </a:lnTo>
                  <a:lnTo>
                    <a:pt x="0" y="9"/>
                  </a:lnTo>
                  <a:lnTo>
                    <a:pt x="0" y="6"/>
                  </a:lnTo>
                  <a:lnTo>
                    <a:pt x="0" y="4"/>
                  </a:lnTo>
                  <a:lnTo>
                    <a:pt x="0" y="2"/>
                  </a:lnTo>
                  <a:lnTo>
                    <a:pt x="0" y="2"/>
                  </a:lnTo>
                  <a:lnTo>
                    <a:pt x="1" y="1"/>
                  </a:lnTo>
                  <a:lnTo>
                    <a:pt x="1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E2E5E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4" name="Freeform 120"/>
            <p:cNvSpPr>
              <a:spLocks/>
            </p:cNvSpPr>
            <p:nvPr/>
          </p:nvSpPr>
          <p:spPr bwMode="auto">
            <a:xfrm>
              <a:off x="3729" y="1838"/>
              <a:ext cx="18" cy="13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4" y="0"/>
                </a:cxn>
                <a:cxn ang="0">
                  <a:pos x="5" y="0"/>
                </a:cxn>
                <a:cxn ang="0">
                  <a:pos x="7" y="1"/>
                </a:cxn>
                <a:cxn ang="0">
                  <a:pos x="9" y="1"/>
                </a:cxn>
                <a:cxn ang="0">
                  <a:pos x="11" y="1"/>
                </a:cxn>
                <a:cxn ang="0">
                  <a:pos x="13" y="1"/>
                </a:cxn>
                <a:cxn ang="0">
                  <a:pos x="14" y="2"/>
                </a:cxn>
                <a:cxn ang="0">
                  <a:pos x="16" y="2"/>
                </a:cxn>
                <a:cxn ang="0">
                  <a:pos x="16" y="2"/>
                </a:cxn>
                <a:cxn ang="0">
                  <a:pos x="17" y="3"/>
                </a:cxn>
                <a:cxn ang="0">
                  <a:pos x="17" y="4"/>
                </a:cxn>
                <a:cxn ang="0">
                  <a:pos x="18" y="4"/>
                </a:cxn>
                <a:cxn ang="0">
                  <a:pos x="18" y="6"/>
                </a:cxn>
                <a:cxn ang="0">
                  <a:pos x="18" y="8"/>
                </a:cxn>
                <a:cxn ang="0">
                  <a:pos x="18" y="10"/>
                </a:cxn>
                <a:cxn ang="0">
                  <a:pos x="18" y="12"/>
                </a:cxn>
                <a:cxn ang="0">
                  <a:pos x="17" y="12"/>
                </a:cxn>
                <a:cxn ang="0">
                  <a:pos x="17" y="12"/>
                </a:cxn>
                <a:cxn ang="0">
                  <a:pos x="16" y="12"/>
                </a:cxn>
                <a:cxn ang="0">
                  <a:pos x="16" y="13"/>
                </a:cxn>
                <a:cxn ang="0">
                  <a:pos x="14" y="12"/>
                </a:cxn>
                <a:cxn ang="0">
                  <a:pos x="12" y="12"/>
                </a:cxn>
                <a:cxn ang="0">
                  <a:pos x="11" y="12"/>
                </a:cxn>
                <a:cxn ang="0">
                  <a:pos x="9" y="12"/>
                </a:cxn>
                <a:cxn ang="0">
                  <a:pos x="7" y="12"/>
                </a:cxn>
                <a:cxn ang="0">
                  <a:pos x="6" y="11"/>
                </a:cxn>
                <a:cxn ang="0">
                  <a:pos x="4" y="11"/>
                </a:cxn>
                <a:cxn ang="0">
                  <a:pos x="3" y="11"/>
                </a:cxn>
                <a:cxn ang="0">
                  <a:pos x="2" y="11"/>
                </a:cxn>
                <a:cxn ang="0">
                  <a:pos x="1" y="10"/>
                </a:cxn>
                <a:cxn ang="0">
                  <a:pos x="1" y="10"/>
                </a:cxn>
                <a:cxn ang="0">
                  <a:pos x="0" y="9"/>
                </a:cxn>
                <a:cxn ang="0">
                  <a:pos x="0" y="7"/>
                </a:cxn>
                <a:cxn ang="0">
                  <a:pos x="0" y="6"/>
                </a:cxn>
                <a:cxn ang="0">
                  <a:pos x="0" y="4"/>
                </a:cxn>
                <a:cxn ang="0">
                  <a:pos x="0" y="2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2" y="0"/>
                </a:cxn>
              </a:cxnLst>
              <a:rect l="0" t="0" r="r" b="b"/>
              <a:pathLst>
                <a:path w="18" h="13">
                  <a:moveTo>
                    <a:pt x="2" y="0"/>
                  </a:moveTo>
                  <a:lnTo>
                    <a:pt x="4" y="0"/>
                  </a:lnTo>
                  <a:lnTo>
                    <a:pt x="5" y="0"/>
                  </a:lnTo>
                  <a:lnTo>
                    <a:pt x="7" y="1"/>
                  </a:lnTo>
                  <a:lnTo>
                    <a:pt x="9" y="1"/>
                  </a:lnTo>
                  <a:lnTo>
                    <a:pt x="11" y="1"/>
                  </a:lnTo>
                  <a:lnTo>
                    <a:pt x="13" y="1"/>
                  </a:lnTo>
                  <a:lnTo>
                    <a:pt x="14" y="2"/>
                  </a:lnTo>
                  <a:lnTo>
                    <a:pt x="16" y="2"/>
                  </a:lnTo>
                  <a:lnTo>
                    <a:pt x="16" y="2"/>
                  </a:lnTo>
                  <a:lnTo>
                    <a:pt x="17" y="3"/>
                  </a:lnTo>
                  <a:lnTo>
                    <a:pt x="17" y="4"/>
                  </a:lnTo>
                  <a:lnTo>
                    <a:pt x="18" y="4"/>
                  </a:lnTo>
                  <a:lnTo>
                    <a:pt x="18" y="6"/>
                  </a:lnTo>
                  <a:lnTo>
                    <a:pt x="18" y="8"/>
                  </a:lnTo>
                  <a:lnTo>
                    <a:pt x="18" y="10"/>
                  </a:lnTo>
                  <a:lnTo>
                    <a:pt x="18" y="12"/>
                  </a:lnTo>
                  <a:lnTo>
                    <a:pt x="17" y="12"/>
                  </a:lnTo>
                  <a:lnTo>
                    <a:pt x="17" y="12"/>
                  </a:lnTo>
                  <a:lnTo>
                    <a:pt x="16" y="12"/>
                  </a:lnTo>
                  <a:lnTo>
                    <a:pt x="16" y="13"/>
                  </a:lnTo>
                  <a:lnTo>
                    <a:pt x="14" y="12"/>
                  </a:lnTo>
                  <a:lnTo>
                    <a:pt x="12" y="12"/>
                  </a:lnTo>
                  <a:lnTo>
                    <a:pt x="11" y="12"/>
                  </a:lnTo>
                  <a:lnTo>
                    <a:pt x="9" y="12"/>
                  </a:lnTo>
                  <a:lnTo>
                    <a:pt x="7" y="12"/>
                  </a:lnTo>
                  <a:lnTo>
                    <a:pt x="6" y="11"/>
                  </a:lnTo>
                  <a:lnTo>
                    <a:pt x="4" y="11"/>
                  </a:lnTo>
                  <a:lnTo>
                    <a:pt x="3" y="11"/>
                  </a:lnTo>
                  <a:lnTo>
                    <a:pt x="2" y="11"/>
                  </a:lnTo>
                  <a:lnTo>
                    <a:pt x="1" y="10"/>
                  </a:lnTo>
                  <a:lnTo>
                    <a:pt x="1" y="10"/>
                  </a:lnTo>
                  <a:lnTo>
                    <a:pt x="0" y="9"/>
                  </a:lnTo>
                  <a:lnTo>
                    <a:pt x="0" y="7"/>
                  </a:lnTo>
                  <a:lnTo>
                    <a:pt x="0" y="6"/>
                  </a:lnTo>
                  <a:lnTo>
                    <a:pt x="0" y="4"/>
                  </a:lnTo>
                  <a:lnTo>
                    <a:pt x="0" y="2"/>
                  </a:lnTo>
                  <a:lnTo>
                    <a:pt x="0" y="1"/>
                  </a:lnTo>
                  <a:lnTo>
                    <a:pt x="1" y="1"/>
                  </a:lnTo>
                  <a:lnTo>
                    <a:pt x="1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EAEAE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5" name="Freeform 121"/>
            <p:cNvSpPr>
              <a:spLocks/>
            </p:cNvSpPr>
            <p:nvPr/>
          </p:nvSpPr>
          <p:spPr bwMode="auto">
            <a:xfrm>
              <a:off x="3730" y="1839"/>
              <a:ext cx="15" cy="11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4" y="0"/>
                </a:cxn>
                <a:cxn ang="0">
                  <a:pos x="5" y="0"/>
                </a:cxn>
                <a:cxn ang="0">
                  <a:pos x="6" y="0"/>
                </a:cxn>
                <a:cxn ang="0">
                  <a:pos x="8" y="1"/>
                </a:cxn>
                <a:cxn ang="0">
                  <a:pos x="9" y="1"/>
                </a:cxn>
                <a:cxn ang="0">
                  <a:pos x="11" y="1"/>
                </a:cxn>
                <a:cxn ang="0">
                  <a:pos x="12" y="1"/>
                </a:cxn>
                <a:cxn ang="0">
                  <a:pos x="14" y="2"/>
                </a:cxn>
                <a:cxn ang="0">
                  <a:pos x="14" y="2"/>
                </a:cxn>
                <a:cxn ang="0">
                  <a:pos x="15" y="3"/>
                </a:cxn>
                <a:cxn ang="0">
                  <a:pos x="15" y="3"/>
                </a:cxn>
                <a:cxn ang="0">
                  <a:pos x="15" y="4"/>
                </a:cxn>
                <a:cxn ang="0">
                  <a:pos x="15" y="5"/>
                </a:cxn>
                <a:cxn ang="0">
                  <a:pos x="15" y="7"/>
                </a:cxn>
                <a:cxn ang="0">
                  <a:pos x="15" y="8"/>
                </a:cxn>
                <a:cxn ang="0">
                  <a:pos x="15" y="10"/>
                </a:cxn>
                <a:cxn ang="0">
                  <a:pos x="15" y="10"/>
                </a:cxn>
                <a:cxn ang="0">
                  <a:pos x="14" y="10"/>
                </a:cxn>
                <a:cxn ang="0">
                  <a:pos x="14" y="10"/>
                </a:cxn>
                <a:cxn ang="0">
                  <a:pos x="14" y="11"/>
                </a:cxn>
                <a:cxn ang="0">
                  <a:pos x="12" y="10"/>
                </a:cxn>
                <a:cxn ang="0">
                  <a:pos x="11" y="10"/>
                </a:cxn>
                <a:cxn ang="0">
                  <a:pos x="9" y="10"/>
                </a:cxn>
                <a:cxn ang="0">
                  <a:pos x="8" y="10"/>
                </a:cxn>
                <a:cxn ang="0">
                  <a:pos x="7" y="10"/>
                </a:cxn>
                <a:cxn ang="0">
                  <a:pos x="5" y="9"/>
                </a:cxn>
                <a:cxn ang="0">
                  <a:pos x="4" y="9"/>
                </a:cxn>
                <a:cxn ang="0">
                  <a:pos x="3" y="9"/>
                </a:cxn>
                <a:cxn ang="0">
                  <a:pos x="2" y="9"/>
                </a:cxn>
                <a:cxn ang="0">
                  <a:pos x="1" y="8"/>
                </a:cxn>
                <a:cxn ang="0">
                  <a:pos x="1" y="8"/>
                </a:cxn>
                <a:cxn ang="0">
                  <a:pos x="0" y="8"/>
                </a:cxn>
                <a:cxn ang="0">
                  <a:pos x="0" y="6"/>
                </a:cxn>
                <a:cxn ang="0">
                  <a:pos x="0" y="5"/>
                </a:cxn>
                <a:cxn ang="0">
                  <a:pos x="0" y="3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15" h="11">
                  <a:moveTo>
                    <a:pt x="2" y="0"/>
                  </a:moveTo>
                  <a:lnTo>
                    <a:pt x="4" y="0"/>
                  </a:lnTo>
                  <a:lnTo>
                    <a:pt x="5" y="0"/>
                  </a:lnTo>
                  <a:lnTo>
                    <a:pt x="6" y="0"/>
                  </a:lnTo>
                  <a:lnTo>
                    <a:pt x="8" y="1"/>
                  </a:lnTo>
                  <a:lnTo>
                    <a:pt x="9" y="1"/>
                  </a:lnTo>
                  <a:lnTo>
                    <a:pt x="11" y="1"/>
                  </a:lnTo>
                  <a:lnTo>
                    <a:pt x="12" y="1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15" y="3"/>
                  </a:lnTo>
                  <a:lnTo>
                    <a:pt x="15" y="3"/>
                  </a:lnTo>
                  <a:lnTo>
                    <a:pt x="15" y="4"/>
                  </a:lnTo>
                  <a:lnTo>
                    <a:pt x="15" y="5"/>
                  </a:lnTo>
                  <a:lnTo>
                    <a:pt x="15" y="7"/>
                  </a:lnTo>
                  <a:lnTo>
                    <a:pt x="15" y="8"/>
                  </a:lnTo>
                  <a:lnTo>
                    <a:pt x="15" y="10"/>
                  </a:lnTo>
                  <a:lnTo>
                    <a:pt x="15" y="10"/>
                  </a:lnTo>
                  <a:lnTo>
                    <a:pt x="14" y="10"/>
                  </a:lnTo>
                  <a:lnTo>
                    <a:pt x="14" y="10"/>
                  </a:lnTo>
                  <a:lnTo>
                    <a:pt x="14" y="11"/>
                  </a:lnTo>
                  <a:lnTo>
                    <a:pt x="12" y="10"/>
                  </a:lnTo>
                  <a:lnTo>
                    <a:pt x="11" y="10"/>
                  </a:lnTo>
                  <a:lnTo>
                    <a:pt x="9" y="10"/>
                  </a:lnTo>
                  <a:lnTo>
                    <a:pt x="8" y="10"/>
                  </a:lnTo>
                  <a:lnTo>
                    <a:pt x="7" y="10"/>
                  </a:lnTo>
                  <a:lnTo>
                    <a:pt x="5" y="9"/>
                  </a:lnTo>
                  <a:lnTo>
                    <a:pt x="4" y="9"/>
                  </a:lnTo>
                  <a:lnTo>
                    <a:pt x="3" y="9"/>
                  </a:lnTo>
                  <a:lnTo>
                    <a:pt x="2" y="9"/>
                  </a:lnTo>
                  <a:lnTo>
                    <a:pt x="1" y="8"/>
                  </a:lnTo>
                  <a:lnTo>
                    <a:pt x="1" y="8"/>
                  </a:lnTo>
                  <a:lnTo>
                    <a:pt x="0" y="8"/>
                  </a:lnTo>
                  <a:lnTo>
                    <a:pt x="0" y="6"/>
                  </a:lnTo>
                  <a:lnTo>
                    <a:pt x="0" y="5"/>
                  </a:lnTo>
                  <a:lnTo>
                    <a:pt x="0" y="3"/>
                  </a:lnTo>
                  <a:lnTo>
                    <a:pt x="0" y="1"/>
                  </a:lnTo>
                  <a:lnTo>
                    <a:pt x="1" y="1"/>
                  </a:lnTo>
                  <a:lnTo>
                    <a:pt x="1" y="1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2F2F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6" name="Freeform 122"/>
            <p:cNvSpPr>
              <a:spLocks/>
            </p:cNvSpPr>
            <p:nvPr/>
          </p:nvSpPr>
          <p:spPr bwMode="auto">
            <a:xfrm>
              <a:off x="3732" y="1840"/>
              <a:ext cx="12" cy="9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2" y="0"/>
                </a:cxn>
                <a:cxn ang="0">
                  <a:pos x="3" y="0"/>
                </a:cxn>
                <a:cxn ang="0">
                  <a:pos x="4" y="0"/>
                </a:cxn>
                <a:cxn ang="0">
                  <a:pos x="6" y="0"/>
                </a:cxn>
                <a:cxn ang="0">
                  <a:pos x="7" y="1"/>
                </a:cxn>
                <a:cxn ang="0">
                  <a:pos x="8" y="1"/>
                </a:cxn>
                <a:cxn ang="0">
                  <a:pos x="9" y="1"/>
                </a:cxn>
                <a:cxn ang="0">
                  <a:pos x="11" y="1"/>
                </a:cxn>
                <a:cxn ang="0">
                  <a:pos x="11" y="2"/>
                </a:cxn>
                <a:cxn ang="0">
                  <a:pos x="11" y="2"/>
                </a:cxn>
                <a:cxn ang="0">
                  <a:pos x="12" y="2"/>
                </a:cxn>
                <a:cxn ang="0">
                  <a:pos x="12" y="3"/>
                </a:cxn>
                <a:cxn ang="0">
                  <a:pos x="12" y="4"/>
                </a:cxn>
                <a:cxn ang="0">
                  <a:pos x="12" y="5"/>
                </a:cxn>
                <a:cxn ang="0">
                  <a:pos x="12" y="7"/>
                </a:cxn>
                <a:cxn ang="0">
                  <a:pos x="12" y="8"/>
                </a:cxn>
                <a:cxn ang="0">
                  <a:pos x="11" y="8"/>
                </a:cxn>
                <a:cxn ang="0">
                  <a:pos x="11" y="8"/>
                </a:cxn>
                <a:cxn ang="0">
                  <a:pos x="11" y="8"/>
                </a:cxn>
                <a:cxn ang="0">
                  <a:pos x="10" y="9"/>
                </a:cxn>
                <a:cxn ang="0">
                  <a:pos x="9" y="8"/>
                </a:cxn>
                <a:cxn ang="0">
                  <a:pos x="8" y="8"/>
                </a:cxn>
                <a:cxn ang="0">
                  <a:pos x="7" y="8"/>
                </a:cxn>
                <a:cxn ang="0">
                  <a:pos x="6" y="8"/>
                </a:cxn>
                <a:cxn ang="0">
                  <a:pos x="5" y="8"/>
                </a:cxn>
                <a:cxn ang="0">
                  <a:pos x="4" y="8"/>
                </a:cxn>
                <a:cxn ang="0">
                  <a:pos x="3" y="7"/>
                </a:cxn>
                <a:cxn ang="0">
                  <a:pos x="2" y="7"/>
                </a:cxn>
                <a:cxn ang="0">
                  <a:pos x="1" y="7"/>
                </a:cxn>
                <a:cxn ang="0">
                  <a:pos x="1" y="7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0" y="5"/>
                </a:cxn>
                <a:cxn ang="0">
                  <a:pos x="0" y="4"/>
                </a:cxn>
                <a:cxn ang="0">
                  <a:pos x="0" y="2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</a:cxnLst>
              <a:rect l="0" t="0" r="r" b="b"/>
              <a:pathLst>
                <a:path w="12" h="9">
                  <a:moveTo>
                    <a:pt x="1" y="0"/>
                  </a:moveTo>
                  <a:lnTo>
                    <a:pt x="2" y="0"/>
                  </a:lnTo>
                  <a:lnTo>
                    <a:pt x="3" y="0"/>
                  </a:lnTo>
                  <a:lnTo>
                    <a:pt x="4" y="0"/>
                  </a:lnTo>
                  <a:lnTo>
                    <a:pt x="6" y="0"/>
                  </a:lnTo>
                  <a:lnTo>
                    <a:pt x="7" y="1"/>
                  </a:lnTo>
                  <a:lnTo>
                    <a:pt x="8" y="1"/>
                  </a:lnTo>
                  <a:lnTo>
                    <a:pt x="9" y="1"/>
                  </a:lnTo>
                  <a:lnTo>
                    <a:pt x="11" y="1"/>
                  </a:lnTo>
                  <a:lnTo>
                    <a:pt x="11" y="2"/>
                  </a:lnTo>
                  <a:lnTo>
                    <a:pt x="11" y="2"/>
                  </a:lnTo>
                  <a:lnTo>
                    <a:pt x="12" y="2"/>
                  </a:lnTo>
                  <a:lnTo>
                    <a:pt x="12" y="3"/>
                  </a:lnTo>
                  <a:lnTo>
                    <a:pt x="12" y="4"/>
                  </a:lnTo>
                  <a:lnTo>
                    <a:pt x="12" y="5"/>
                  </a:lnTo>
                  <a:lnTo>
                    <a:pt x="12" y="7"/>
                  </a:lnTo>
                  <a:lnTo>
                    <a:pt x="12" y="8"/>
                  </a:lnTo>
                  <a:lnTo>
                    <a:pt x="11" y="8"/>
                  </a:lnTo>
                  <a:lnTo>
                    <a:pt x="11" y="8"/>
                  </a:lnTo>
                  <a:lnTo>
                    <a:pt x="11" y="8"/>
                  </a:lnTo>
                  <a:lnTo>
                    <a:pt x="10" y="9"/>
                  </a:lnTo>
                  <a:lnTo>
                    <a:pt x="9" y="8"/>
                  </a:lnTo>
                  <a:lnTo>
                    <a:pt x="8" y="8"/>
                  </a:lnTo>
                  <a:lnTo>
                    <a:pt x="7" y="8"/>
                  </a:lnTo>
                  <a:lnTo>
                    <a:pt x="6" y="8"/>
                  </a:lnTo>
                  <a:lnTo>
                    <a:pt x="5" y="8"/>
                  </a:lnTo>
                  <a:lnTo>
                    <a:pt x="4" y="8"/>
                  </a:lnTo>
                  <a:lnTo>
                    <a:pt x="3" y="7"/>
                  </a:lnTo>
                  <a:lnTo>
                    <a:pt x="2" y="7"/>
                  </a:lnTo>
                  <a:lnTo>
                    <a:pt x="1" y="7"/>
                  </a:lnTo>
                  <a:lnTo>
                    <a:pt x="1" y="7"/>
                  </a:lnTo>
                  <a:lnTo>
                    <a:pt x="0" y="6"/>
                  </a:lnTo>
                  <a:lnTo>
                    <a:pt x="0" y="6"/>
                  </a:lnTo>
                  <a:lnTo>
                    <a:pt x="0" y="5"/>
                  </a:lnTo>
                  <a:lnTo>
                    <a:pt x="0" y="4"/>
                  </a:lnTo>
                  <a:lnTo>
                    <a:pt x="0" y="2"/>
                  </a:lnTo>
                  <a:lnTo>
                    <a:pt x="0" y="1"/>
                  </a:lnTo>
                  <a:lnTo>
                    <a:pt x="0" y="1"/>
                  </a:lnTo>
                  <a:lnTo>
                    <a:pt x="0" y="0"/>
                  </a:ln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9F9F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7" name="Freeform 123"/>
            <p:cNvSpPr>
              <a:spLocks/>
            </p:cNvSpPr>
            <p:nvPr/>
          </p:nvSpPr>
          <p:spPr bwMode="auto">
            <a:xfrm>
              <a:off x="3733" y="1841"/>
              <a:ext cx="9" cy="6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8" y="1"/>
                </a:cxn>
                <a:cxn ang="0">
                  <a:pos x="9" y="2"/>
                </a:cxn>
                <a:cxn ang="0">
                  <a:pos x="9" y="6"/>
                </a:cxn>
                <a:cxn ang="0">
                  <a:pos x="8" y="6"/>
                </a:cxn>
                <a:cxn ang="0">
                  <a:pos x="1" y="5"/>
                </a:cxn>
                <a:cxn ang="0">
                  <a:pos x="0" y="5"/>
                </a:cxn>
                <a:cxn ang="0">
                  <a:pos x="0" y="1"/>
                </a:cxn>
                <a:cxn ang="0">
                  <a:pos x="1" y="0"/>
                </a:cxn>
              </a:cxnLst>
              <a:rect l="0" t="0" r="r" b="b"/>
              <a:pathLst>
                <a:path w="9" h="6">
                  <a:moveTo>
                    <a:pt x="1" y="0"/>
                  </a:moveTo>
                  <a:lnTo>
                    <a:pt x="8" y="1"/>
                  </a:lnTo>
                  <a:lnTo>
                    <a:pt x="9" y="2"/>
                  </a:lnTo>
                  <a:lnTo>
                    <a:pt x="9" y="6"/>
                  </a:lnTo>
                  <a:lnTo>
                    <a:pt x="8" y="6"/>
                  </a:lnTo>
                  <a:lnTo>
                    <a:pt x="1" y="5"/>
                  </a:lnTo>
                  <a:lnTo>
                    <a:pt x="0" y="5"/>
                  </a:lnTo>
                  <a:lnTo>
                    <a:pt x="0" y="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8" name="Freeform 124"/>
            <p:cNvSpPr>
              <a:spLocks/>
            </p:cNvSpPr>
            <p:nvPr/>
          </p:nvSpPr>
          <p:spPr bwMode="auto">
            <a:xfrm>
              <a:off x="3704" y="1826"/>
              <a:ext cx="10" cy="28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9" y="3"/>
                </a:cxn>
                <a:cxn ang="0">
                  <a:pos x="10" y="8"/>
                </a:cxn>
                <a:cxn ang="0">
                  <a:pos x="10" y="27"/>
                </a:cxn>
                <a:cxn ang="0">
                  <a:pos x="9" y="28"/>
                </a:cxn>
                <a:cxn ang="0">
                  <a:pos x="1" y="26"/>
                </a:cxn>
                <a:cxn ang="0">
                  <a:pos x="0" y="23"/>
                </a:cxn>
                <a:cxn ang="0">
                  <a:pos x="0" y="5"/>
                </a:cxn>
                <a:cxn ang="0">
                  <a:pos x="1" y="0"/>
                </a:cxn>
              </a:cxnLst>
              <a:rect l="0" t="0" r="r" b="b"/>
              <a:pathLst>
                <a:path w="10" h="28">
                  <a:moveTo>
                    <a:pt x="1" y="0"/>
                  </a:moveTo>
                  <a:lnTo>
                    <a:pt x="9" y="3"/>
                  </a:lnTo>
                  <a:lnTo>
                    <a:pt x="10" y="8"/>
                  </a:lnTo>
                  <a:lnTo>
                    <a:pt x="10" y="27"/>
                  </a:lnTo>
                  <a:lnTo>
                    <a:pt x="9" y="28"/>
                  </a:lnTo>
                  <a:lnTo>
                    <a:pt x="1" y="26"/>
                  </a:lnTo>
                  <a:lnTo>
                    <a:pt x="0" y="23"/>
                  </a:lnTo>
                  <a:lnTo>
                    <a:pt x="0" y="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B5BAC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9" name="Freeform 125"/>
            <p:cNvSpPr>
              <a:spLocks/>
            </p:cNvSpPr>
            <p:nvPr/>
          </p:nvSpPr>
          <p:spPr bwMode="auto">
            <a:xfrm>
              <a:off x="3704" y="1827"/>
              <a:ext cx="10" cy="26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2" y="0"/>
                </a:cxn>
                <a:cxn ang="0">
                  <a:pos x="3" y="1"/>
                </a:cxn>
                <a:cxn ang="0">
                  <a:pos x="4" y="1"/>
                </a:cxn>
                <a:cxn ang="0">
                  <a:pos x="5" y="1"/>
                </a:cxn>
                <a:cxn ang="0">
                  <a:pos x="6" y="2"/>
                </a:cxn>
                <a:cxn ang="0">
                  <a:pos x="7" y="2"/>
                </a:cxn>
                <a:cxn ang="0">
                  <a:pos x="8" y="3"/>
                </a:cxn>
                <a:cxn ang="0">
                  <a:pos x="9" y="3"/>
                </a:cxn>
                <a:cxn ang="0">
                  <a:pos x="9" y="4"/>
                </a:cxn>
                <a:cxn ang="0">
                  <a:pos x="9" y="5"/>
                </a:cxn>
                <a:cxn ang="0">
                  <a:pos x="10" y="6"/>
                </a:cxn>
                <a:cxn ang="0">
                  <a:pos x="10" y="8"/>
                </a:cxn>
                <a:cxn ang="0">
                  <a:pos x="10" y="12"/>
                </a:cxn>
                <a:cxn ang="0">
                  <a:pos x="10" y="16"/>
                </a:cxn>
                <a:cxn ang="0">
                  <a:pos x="10" y="20"/>
                </a:cxn>
                <a:cxn ang="0">
                  <a:pos x="10" y="25"/>
                </a:cxn>
                <a:cxn ang="0">
                  <a:pos x="10" y="25"/>
                </a:cxn>
                <a:cxn ang="0">
                  <a:pos x="9" y="25"/>
                </a:cxn>
                <a:cxn ang="0">
                  <a:pos x="9" y="26"/>
                </a:cxn>
                <a:cxn ang="0">
                  <a:pos x="9" y="26"/>
                </a:cxn>
                <a:cxn ang="0">
                  <a:pos x="8" y="26"/>
                </a:cxn>
                <a:cxn ang="0">
                  <a:pos x="7" y="25"/>
                </a:cxn>
                <a:cxn ang="0">
                  <a:pos x="6" y="25"/>
                </a:cxn>
                <a:cxn ang="0">
                  <a:pos x="5" y="25"/>
                </a:cxn>
                <a:cxn ang="0">
                  <a:pos x="4" y="25"/>
                </a:cxn>
                <a:cxn ang="0">
                  <a:pos x="4" y="24"/>
                </a:cxn>
                <a:cxn ang="0">
                  <a:pos x="3" y="24"/>
                </a:cxn>
                <a:cxn ang="0">
                  <a:pos x="2" y="24"/>
                </a:cxn>
                <a:cxn ang="0">
                  <a:pos x="1" y="23"/>
                </a:cxn>
                <a:cxn ang="0">
                  <a:pos x="1" y="22"/>
                </a:cxn>
                <a:cxn ang="0">
                  <a:pos x="1" y="22"/>
                </a:cxn>
                <a:cxn ang="0">
                  <a:pos x="0" y="21"/>
                </a:cxn>
                <a:cxn ang="0">
                  <a:pos x="0" y="17"/>
                </a:cxn>
                <a:cxn ang="0">
                  <a:pos x="0" y="13"/>
                </a:cxn>
                <a:cxn ang="0">
                  <a:pos x="0" y="9"/>
                </a:cxn>
                <a:cxn ang="0">
                  <a:pos x="0" y="5"/>
                </a:cxn>
                <a:cxn ang="0">
                  <a:pos x="1" y="3"/>
                </a:cxn>
                <a:cxn ang="0">
                  <a:pos x="1" y="2"/>
                </a:cxn>
                <a:cxn ang="0">
                  <a:pos x="1" y="1"/>
                </a:cxn>
                <a:cxn ang="0">
                  <a:pos x="1" y="0"/>
                </a:cxn>
              </a:cxnLst>
              <a:rect l="0" t="0" r="r" b="b"/>
              <a:pathLst>
                <a:path w="10" h="26">
                  <a:moveTo>
                    <a:pt x="1" y="0"/>
                  </a:moveTo>
                  <a:lnTo>
                    <a:pt x="2" y="0"/>
                  </a:lnTo>
                  <a:lnTo>
                    <a:pt x="3" y="1"/>
                  </a:lnTo>
                  <a:lnTo>
                    <a:pt x="4" y="1"/>
                  </a:lnTo>
                  <a:lnTo>
                    <a:pt x="5" y="1"/>
                  </a:lnTo>
                  <a:lnTo>
                    <a:pt x="6" y="2"/>
                  </a:lnTo>
                  <a:lnTo>
                    <a:pt x="7" y="2"/>
                  </a:lnTo>
                  <a:lnTo>
                    <a:pt x="8" y="3"/>
                  </a:lnTo>
                  <a:lnTo>
                    <a:pt x="9" y="3"/>
                  </a:lnTo>
                  <a:lnTo>
                    <a:pt x="9" y="4"/>
                  </a:lnTo>
                  <a:lnTo>
                    <a:pt x="9" y="5"/>
                  </a:lnTo>
                  <a:lnTo>
                    <a:pt x="10" y="6"/>
                  </a:lnTo>
                  <a:lnTo>
                    <a:pt x="10" y="8"/>
                  </a:lnTo>
                  <a:lnTo>
                    <a:pt x="10" y="12"/>
                  </a:lnTo>
                  <a:lnTo>
                    <a:pt x="10" y="16"/>
                  </a:lnTo>
                  <a:lnTo>
                    <a:pt x="10" y="20"/>
                  </a:lnTo>
                  <a:lnTo>
                    <a:pt x="10" y="25"/>
                  </a:lnTo>
                  <a:lnTo>
                    <a:pt x="10" y="25"/>
                  </a:lnTo>
                  <a:lnTo>
                    <a:pt x="9" y="25"/>
                  </a:lnTo>
                  <a:lnTo>
                    <a:pt x="9" y="26"/>
                  </a:lnTo>
                  <a:lnTo>
                    <a:pt x="9" y="26"/>
                  </a:lnTo>
                  <a:lnTo>
                    <a:pt x="8" y="26"/>
                  </a:lnTo>
                  <a:lnTo>
                    <a:pt x="7" y="25"/>
                  </a:lnTo>
                  <a:lnTo>
                    <a:pt x="6" y="25"/>
                  </a:lnTo>
                  <a:lnTo>
                    <a:pt x="5" y="25"/>
                  </a:lnTo>
                  <a:lnTo>
                    <a:pt x="4" y="25"/>
                  </a:lnTo>
                  <a:lnTo>
                    <a:pt x="4" y="24"/>
                  </a:lnTo>
                  <a:lnTo>
                    <a:pt x="3" y="24"/>
                  </a:lnTo>
                  <a:lnTo>
                    <a:pt x="2" y="24"/>
                  </a:lnTo>
                  <a:lnTo>
                    <a:pt x="1" y="23"/>
                  </a:lnTo>
                  <a:lnTo>
                    <a:pt x="1" y="22"/>
                  </a:lnTo>
                  <a:lnTo>
                    <a:pt x="1" y="22"/>
                  </a:lnTo>
                  <a:lnTo>
                    <a:pt x="0" y="21"/>
                  </a:lnTo>
                  <a:lnTo>
                    <a:pt x="0" y="17"/>
                  </a:lnTo>
                  <a:lnTo>
                    <a:pt x="0" y="13"/>
                  </a:lnTo>
                  <a:lnTo>
                    <a:pt x="0" y="9"/>
                  </a:lnTo>
                  <a:lnTo>
                    <a:pt x="0" y="5"/>
                  </a:lnTo>
                  <a:lnTo>
                    <a:pt x="1" y="3"/>
                  </a:lnTo>
                  <a:lnTo>
                    <a:pt x="1" y="2"/>
                  </a:lnTo>
                  <a:lnTo>
                    <a:pt x="1" y="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BABFC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0" name="Freeform 126"/>
            <p:cNvSpPr>
              <a:spLocks/>
            </p:cNvSpPr>
            <p:nvPr/>
          </p:nvSpPr>
          <p:spPr bwMode="auto">
            <a:xfrm>
              <a:off x="3705" y="1828"/>
              <a:ext cx="8" cy="24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2" y="1"/>
                </a:cxn>
                <a:cxn ang="0">
                  <a:pos x="3" y="1"/>
                </a:cxn>
                <a:cxn ang="0">
                  <a:pos x="4" y="1"/>
                </a:cxn>
                <a:cxn ang="0">
                  <a:pos x="5" y="2"/>
                </a:cxn>
                <a:cxn ang="0">
                  <a:pos x="6" y="2"/>
                </a:cxn>
                <a:cxn ang="0">
                  <a:pos x="7" y="2"/>
                </a:cxn>
                <a:cxn ang="0">
                  <a:pos x="8" y="3"/>
                </a:cxn>
                <a:cxn ang="0">
                  <a:pos x="8" y="4"/>
                </a:cxn>
                <a:cxn ang="0">
                  <a:pos x="8" y="5"/>
                </a:cxn>
                <a:cxn ang="0">
                  <a:pos x="8" y="6"/>
                </a:cxn>
                <a:cxn ang="0">
                  <a:pos x="8" y="7"/>
                </a:cxn>
                <a:cxn ang="0">
                  <a:pos x="8" y="11"/>
                </a:cxn>
                <a:cxn ang="0">
                  <a:pos x="8" y="15"/>
                </a:cxn>
                <a:cxn ang="0">
                  <a:pos x="8" y="19"/>
                </a:cxn>
                <a:cxn ang="0">
                  <a:pos x="8" y="23"/>
                </a:cxn>
                <a:cxn ang="0">
                  <a:pos x="8" y="23"/>
                </a:cxn>
                <a:cxn ang="0">
                  <a:pos x="8" y="23"/>
                </a:cxn>
                <a:cxn ang="0">
                  <a:pos x="8" y="24"/>
                </a:cxn>
                <a:cxn ang="0">
                  <a:pos x="7" y="24"/>
                </a:cxn>
                <a:cxn ang="0">
                  <a:pos x="7" y="24"/>
                </a:cxn>
                <a:cxn ang="0">
                  <a:pos x="6" y="23"/>
                </a:cxn>
                <a:cxn ang="0">
                  <a:pos x="5" y="23"/>
                </a:cxn>
                <a:cxn ang="0">
                  <a:pos x="4" y="23"/>
                </a:cxn>
                <a:cxn ang="0">
                  <a:pos x="3" y="22"/>
                </a:cxn>
                <a:cxn ang="0">
                  <a:pos x="3" y="22"/>
                </a:cxn>
                <a:cxn ang="0">
                  <a:pos x="2" y="22"/>
                </a:cxn>
                <a:cxn ang="0">
                  <a:pos x="1" y="22"/>
                </a:cxn>
                <a:cxn ang="0">
                  <a:pos x="1" y="21"/>
                </a:cxn>
                <a:cxn ang="0">
                  <a:pos x="0" y="21"/>
                </a:cxn>
                <a:cxn ang="0">
                  <a:pos x="0" y="20"/>
                </a:cxn>
                <a:cxn ang="0">
                  <a:pos x="0" y="19"/>
                </a:cxn>
                <a:cxn ang="0">
                  <a:pos x="0" y="15"/>
                </a:cxn>
                <a:cxn ang="0">
                  <a:pos x="0" y="12"/>
                </a:cxn>
                <a:cxn ang="0">
                  <a:pos x="0" y="8"/>
                </a:cxn>
                <a:cxn ang="0">
                  <a:pos x="0" y="4"/>
                </a:cxn>
                <a:cxn ang="0">
                  <a:pos x="0" y="3"/>
                </a:cxn>
                <a:cxn ang="0">
                  <a:pos x="0" y="2"/>
                </a:cxn>
                <a:cxn ang="0">
                  <a:pos x="0" y="1"/>
                </a:cxn>
                <a:cxn ang="0">
                  <a:pos x="1" y="0"/>
                </a:cxn>
              </a:cxnLst>
              <a:rect l="0" t="0" r="r" b="b"/>
              <a:pathLst>
                <a:path w="8" h="24">
                  <a:moveTo>
                    <a:pt x="1" y="0"/>
                  </a:moveTo>
                  <a:lnTo>
                    <a:pt x="1" y="0"/>
                  </a:lnTo>
                  <a:lnTo>
                    <a:pt x="2" y="1"/>
                  </a:lnTo>
                  <a:lnTo>
                    <a:pt x="3" y="1"/>
                  </a:lnTo>
                  <a:lnTo>
                    <a:pt x="4" y="1"/>
                  </a:lnTo>
                  <a:lnTo>
                    <a:pt x="5" y="2"/>
                  </a:lnTo>
                  <a:lnTo>
                    <a:pt x="6" y="2"/>
                  </a:lnTo>
                  <a:lnTo>
                    <a:pt x="7" y="2"/>
                  </a:lnTo>
                  <a:lnTo>
                    <a:pt x="8" y="3"/>
                  </a:lnTo>
                  <a:lnTo>
                    <a:pt x="8" y="4"/>
                  </a:lnTo>
                  <a:lnTo>
                    <a:pt x="8" y="5"/>
                  </a:lnTo>
                  <a:lnTo>
                    <a:pt x="8" y="6"/>
                  </a:lnTo>
                  <a:lnTo>
                    <a:pt x="8" y="7"/>
                  </a:lnTo>
                  <a:lnTo>
                    <a:pt x="8" y="11"/>
                  </a:lnTo>
                  <a:lnTo>
                    <a:pt x="8" y="15"/>
                  </a:lnTo>
                  <a:lnTo>
                    <a:pt x="8" y="19"/>
                  </a:lnTo>
                  <a:lnTo>
                    <a:pt x="8" y="23"/>
                  </a:lnTo>
                  <a:lnTo>
                    <a:pt x="8" y="23"/>
                  </a:lnTo>
                  <a:lnTo>
                    <a:pt x="8" y="23"/>
                  </a:lnTo>
                  <a:lnTo>
                    <a:pt x="8" y="24"/>
                  </a:lnTo>
                  <a:lnTo>
                    <a:pt x="7" y="24"/>
                  </a:lnTo>
                  <a:lnTo>
                    <a:pt x="7" y="24"/>
                  </a:lnTo>
                  <a:lnTo>
                    <a:pt x="6" y="23"/>
                  </a:lnTo>
                  <a:lnTo>
                    <a:pt x="5" y="23"/>
                  </a:lnTo>
                  <a:lnTo>
                    <a:pt x="4" y="23"/>
                  </a:lnTo>
                  <a:lnTo>
                    <a:pt x="3" y="22"/>
                  </a:lnTo>
                  <a:lnTo>
                    <a:pt x="3" y="22"/>
                  </a:lnTo>
                  <a:lnTo>
                    <a:pt x="2" y="22"/>
                  </a:lnTo>
                  <a:lnTo>
                    <a:pt x="1" y="22"/>
                  </a:lnTo>
                  <a:lnTo>
                    <a:pt x="1" y="21"/>
                  </a:lnTo>
                  <a:lnTo>
                    <a:pt x="0" y="21"/>
                  </a:lnTo>
                  <a:lnTo>
                    <a:pt x="0" y="20"/>
                  </a:lnTo>
                  <a:lnTo>
                    <a:pt x="0" y="19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4"/>
                  </a:lnTo>
                  <a:lnTo>
                    <a:pt x="0" y="3"/>
                  </a:lnTo>
                  <a:lnTo>
                    <a:pt x="0" y="2"/>
                  </a:lnTo>
                  <a:lnTo>
                    <a:pt x="0" y="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1C6C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1" name="Freeform 127"/>
            <p:cNvSpPr>
              <a:spLocks/>
            </p:cNvSpPr>
            <p:nvPr/>
          </p:nvSpPr>
          <p:spPr bwMode="auto">
            <a:xfrm>
              <a:off x="3705" y="1829"/>
              <a:ext cx="8" cy="22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3" y="1"/>
                </a:cxn>
                <a:cxn ang="0">
                  <a:pos x="4" y="1"/>
                </a:cxn>
                <a:cxn ang="0">
                  <a:pos x="5" y="1"/>
                </a:cxn>
                <a:cxn ang="0">
                  <a:pos x="6" y="2"/>
                </a:cxn>
                <a:cxn ang="0">
                  <a:pos x="6" y="2"/>
                </a:cxn>
                <a:cxn ang="0">
                  <a:pos x="7" y="2"/>
                </a:cxn>
                <a:cxn ang="0">
                  <a:pos x="7" y="3"/>
                </a:cxn>
                <a:cxn ang="0">
                  <a:pos x="8" y="4"/>
                </a:cxn>
                <a:cxn ang="0">
                  <a:pos x="8" y="5"/>
                </a:cxn>
                <a:cxn ang="0">
                  <a:pos x="8" y="6"/>
                </a:cxn>
                <a:cxn ang="0">
                  <a:pos x="8" y="10"/>
                </a:cxn>
                <a:cxn ang="0">
                  <a:pos x="8" y="14"/>
                </a:cxn>
                <a:cxn ang="0">
                  <a:pos x="8" y="17"/>
                </a:cxn>
                <a:cxn ang="0">
                  <a:pos x="8" y="21"/>
                </a:cxn>
                <a:cxn ang="0">
                  <a:pos x="8" y="21"/>
                </a:cxn>
                <a:cxn ang="0">
                  <a:pos x="8" y="21"/>
                </a:cxn>
                <a:cxn ang="0">
                  <a:pos x="7" y="21"/>
                </a:cxn>
                <a:cxn ang="0">
                  <a:pos x="7" y="22"/>
                </a:cxn>
                <a:cxn ang="0">
                  <a:pos x="6" y="22"/>
                </a:cxn>
                <a:cxn ang="0">
                  <a:pos x="6" y="21"/>
                </a:cxn>
                <a:cxn ang="0">
                  <a:pos x="5" y="21"/>
                </a:cxn>
                <a:cxn ang="0">
                  <a:pos x="4" y="21"/>
                </a:cxn>
                <a:cxn ang="0">
                  <a:pos x="3" y="21"/>
                </a:cxn>
                <a:cxn ang="0">
                  <a:pos x="3" y="20"/>
                </a:cxn>
                <a:cxn ang="0">
                  <a:pos x="2" y="20"/>
                </a:cxn>
                <a:cxn ang="0">
                  <a:pos x="1" y="20"/>
                </a:cxn>
                <a:cxn ang="0">
                  <a:pos x="1" y="19"/>
                </a:cxn>
                <a:cxn ang="0">
                  <a:pos x="1" y="19"/>
                </a:cxn>
                <a:cxn ang="0">
                  <a:pos x="0" y="18"/>
                </a:cxn>
                <a:cxn ang="0">
                  <a:pos x="0" y="18"/>
                </a:cxn>
                <a:cxn ang="0">
                  <a:pos x="0" y="14"/>
                </a:cxn>
                <a:cxn ang="0">
                  <a:pos x="0" y="11"/>
                </a:cxn>
                <a:cxn ang="0">
                  <a:pos x="0" y="7"/>
                </a:cxn>
                <a:cxn ang="0">
                  <a:pos x="0" y="4"/>
                </a:cxn>
                <a:cxn ang="0">
                  <a:pos x="0" y="3"/>
                </a:cxn>
                <a:cxn ang="0">
                  <a:pos x="0" y="2"/>
                </a:cxn>
                <a:cxn ang="0">
                  <a:pos x="1" y="1"/>
                </a:cxn>
                <a:cxn ang="0">
                  <a:pos x="1" y="0"/>
                </a:cxn>
              </a:cxnLst>
              <a:rect l="0" t="0" r="r" b="b"/>
              <a:pathLst>
                <a:path w="8" h="22">
                  <a:moveTo>
                    <a:pt x="1" y="0"/>
                  </a:moveTo>
                  <a:lnTo>
                    <a:pt x="2" y="0"/>
                  </a:lnTo>
                  <a:lnTo>
                    <a:pt x="2" y="0"/>
                  </a:lnTo>
                  <a:lnTo>
                    <a:pt x="3" y="1"/>
                  </a:lnTo>
                  <a:lnTo>
                    <a:pt x="4" y="1"/>
                  </a:lnTo>
                  <a:lnTo>
                    <a:pt x="5" y="1"/>
                  </a:lnTo>
                  <a:lnTo>
                    <a:pt x="6" y="2"/>
                  </a:lnTo>
                  <a:lnTo>
                    <a:pt x="6" y="2"/>
                  </a:lnTo>
                  <a:lnTo>
                    <a:pt x="7" y="2"/>
                  </a:lnTo>
                  <a:lnTo>
                    <a:pt x="7" y="3"/>
                  </a:lnTo>
                  <a:lnTo>
                    <a:pt x="8" y="4"/>
                  </a:lnTo>
                  <a:lnTo>
                    <a:pt x="8" y="5"/>
                  </a:lnTo>
                  <a:lnTo>
                    <a:pt x="8" y="6"/>
                  </a:lnTo>
                  <a:lnTo>
                    <a:pt x="8" y="10"/>
                  </a:lnTo>
                  <a:lnTo>
                    <a:pt x="8" y="14"/>
                  </a:lnTo>
                  <a:lnTo>
                    <a:pt x="8" y="17"/>
                  </a:lnTo>
                  <a:lnTo>
                    <a:pt x="8" y="21"/>
                  </a:lnTo>
                  <a:lnTo>
                    <a:pt x="8" y="21"/>
                  </a:lnTo>
                  <a:lnTo>
                    <a:pt x="8" y="21"/>
                  </a:lnTo>
                  <a:lnTo>
                    <a:pt x="7" y="21"/>
                  </a:lnTo>
                  <a:lnTo>
                    <a:pt x="7" y="22"/>
                  </a:lnTo>
                  <a:lnTo>
                    <a:pt x="6" y="22"/>
                  </a:lnTo>
                  <a:lnTo>
                    <a:pt x="6" y="21"/>
                  </a:lnTo>
                  <a:lnTo>
                    <a:pt x="5" y="21"/>
                  </a:lnTo>
                  <a:lnTo>
                    <a:pt x="4" y="21"/>
                  </a:lnTo>
                  <a:lnTo>
                    <a:pt x="3" y="21"/>
                  </a:lnTo>
                  <a:lnTo>
                    <a:pt x="3" y="20"/>
                  </a:lnTo>
                  <a:lnTo>
                    <a:pt x="2" y="20"/>
                  </a:lnTo>
                  <a:lnTo>
                    <a:pt x="1" y="20"/>
                  </a:lnTo>
                  <a:lnTo>
                    <a:pt x="1" y="19"/>
                  </a:lnTo>
                  <a:lnTo>
                    <a:pt x="1" y="19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1"/>
                  </a:lnTo>
                  <a:lnTo>
                    <a:pt x="0" y="7"/>
                  </a:lnTo>
                  <a:lnTo>
                    <a:pt x="0" y="4"/>
                  </a:lnTo>
                  <a:lnTo>
                    <a:pt x="0" y="3"/>
                  </a:lnTo>
                  <a:lnTo>
                    <a:pt x="0" y="2"/>
                  </a:lnTo>
                  <a:lnTo>
                    <a:pt x="1" y="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9CED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2" name="Freeform 128"/>
            <p:cNvSpPr>
              <a:spLocks/>
            </p:cNvSpPr>
            <p:nvPr/>
          </p:nvSpPr>
          <p:spPr bwMode="auto">
            <a:xfrm>
              <a:off x="3705" y="1830"/>
              <a:ext cx="8" cy="20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2" y="0"/>
                </a:cxn>
                <a:cxn ang="0">
                  <a:pos x="3" y="0"/>
                </a:cxn>
                <a:cxn ang="0">
                  <a:pos x="3" y="1"/>
                </a:cxn>
                <a:cxn ang="0">
                  <a:pos x="4" y="1"/>
                </a:cxn>
                <a:cxn ang="0">
                  <a:pos x="5" y="1"/>
                </a:cxn>
                <a:cxn ang="0">
                  <a:pos x="6" y="2"/>
                </a:cxn>
                <a:cxn ang="0">
                  <a:pos x="6" y="2"/>
                </a:cxn>
                <a:cxn ang="0">
                  <a:pos x="7" y="2"/>
                </a:cxn>
                <a:cxn ang="0">
                  <a:pos x="7" y="3"/>
                </a:cxn>
                <a:cxn ang="0">
                  <a:pos x="7" y="4"/>
                </a:cxn>
                <a:cxn ang="0">
                  <a:pos x="7" y="5"/>
                </a:cxn>
                <a:cxn ang="0">
                  <a:pos x="8" y="6"/>
                </a:cxn>
                <a:cxn ang="0">
                  <a:pos x="8" y="9"/>
                </a:cxn>
                <a:cxn ang="0">
                  <a:pos x="8" y="12"/>
                </a:cxn>
                <a:cxn ang="0">
                  <a:pos x="8" y="16"/>
                </a:cxn>
                <a:cxn ang="0">
                  <a:pos x="8" y="19"/>
                </a:cxn>
                <a:cxn ang="0">
                  <a:pos x="7" y="19"/>
                </a:cxn>
                <a:cxn ang="0">
                  <a:pos x="7" y="19"/>
                </a:cxn>
                <a:cxn ang="0">
                  <a:pos x="7" y="20"/>
                </a:cxn>
                <a:cxn ang="0">
                  <a:pos x="7" y="20"/>
                </a:cxn>
                <a:cxn ang="0">
                  <a:pos x="6" y="20"/>
                </a:cxn>
                <a:cxn ang="0">
                  <a:pos x="6" y="19"/>
                </a:cxn>
                <a:cxn ang="0">
                  <a:pos x="5" y="19"/>
                </a:cxn>
                <a:cxn ang="0">
                  <a:pos x="4" y="19"/>
                </a:cxn>
                <a:cxn ang="0">
                  <a:pos x="3" y="19"/>
                </a:cxn>
                <a:cxn ang="0">
                  <a:pos x="3" y="19"/>
                </a:cxn>
                <a:cxn ang="0">
                  <a:pos x="2" y="18"/>
                </a:cxn>
                <a:cxn ang="0">
                  <a:pos x="1" y="18"/>
                </a:cxn>
                <a:cxn ang="0">
                  <a:pos x="1" y="18"/>
                </a:cxn>
                <a:cxn ang="0">
                  <a:pos x="1" y="17"/>
                </a:cxn>
                <a:cxn ang="0">
                  <a:pos x="1" y="16"/>
                </a:cxn>
                <a:cxn ang="0">
                  <a:pos x="0" y="16"/>
                </a:cxn>
                <a:cxn ang="0">
                  <a:pos x="0" y="13"/>
                </a:cxn>
                <a:cxn ang="0">
                  <a:pos x="0" y="10"/>
                </a:cxn>
                <a:cxn ang="0">
                  <a:pos x="0" y="7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1" y="2"/>
                </a:cxn>
                <a:cxn ang="0">
                  <a:pos x="1" y="1"/>
                </a:cxn>
                <a:cxn ang="0">
                  <a:pos x="1" y="0"/>
                </a:cxn>
              </a:cxnLst>
              <a:rect l="0" t="0" r="r" b="b"/>
              <a:pathLst>
                <a:path w="8" h="20">
                  <a:moveTo>
                    <a:pt x="1" y="0"/>
                  </a:moveTo>
                  <a:lnTo>
                    <a:pt x="2" y="0"/>
                  </a:lnTo>
                  <a:lnTo>
                    <a:pt x="3" y="0"/>
                  </a:lnTo>
                  <a:lnTo>
                    <a:pt x="3" y="1"/>
                  </a:lnTo>
                  <a:lnTo>
                    <a:pt x="4" y="1"/>
                  </a:lnTo>
                  <a:lnTo>
                    <a:pt x="5" y="1"/>
                  </a:lnTo>
                  <a:lnTo>
                    <a:pt x="6" y="2"/>
                  </a:lnTo>
                  <a:lnTo>
                    <a:pt x="6" y="2"/>
                  </a:lnTo>
                  <a:lnTo>
                    <a:pt x="7" y="2"/>
                  </a:lnTo>
                  <a:lnTo>
                    <a:pt x="7" y="3"/>
                  </a:lnTo>
                  <a:lnTo>
                    <a:pt x="7" y="4"/>
                  </a:lnTo>
                  <a:lnTo>
                    <a:pt x="7" y="5"/>
                  </a:lnTo>
                  <a:lnTo>
                    <a:pt x="8" y="6"/>
                  </a:lnTo>
                  <a:lnTo>
                    <a:pt x="8" y="9"/>
                  </a:lnTo>
                  <a:lnTo>
                    <a:pt x="8" y="12"/>
                  </a:lnTo>
                  <a:lnTo>
                    <a:pt x="8" y="16"/>
                  </a:lnTo>
                  <a:lnTo>
                    <a:pt x="8" y="19"/>
                  </a:lnTo>
                  <a:lnTo>
                    <a:pt x="7" y="19"/>
                  </a:lnTo>
                  <a:lnTo>
                    <a:pt x="7" y="19"/>
                  </a:lnTo>
                  <a:lnTo>
                    <a:pt x="7" y="20"/>
                  </a:lnTo>
                  <a:lnTo>
                    <a:pt x="7" y="20"/>
                  </a:lnTo>
                  <a:lnTo>
                    <a:pt x="6" y="20"/>
                  </a:lnTo>
                  <a:lnTo>
                    <a:pt x="6" y="19"/>
                  </a:lnTo>
                  <a:lnTo>
                    <a:pt x="5" y="19"/>
                  </a:lnTo>
                  <a:lnTo>
                    <a:pt x="4" y="19"/>
                  </a:lnTo>
                  <a:lnTo>
                    <a:pt x="3" y="19"/>
                  </a:lnTo>
                  <a:lnTo>
                    <a:pt x="3" y="19"/>
                  </a:lnTo>
                  <a:lnTo>
                    <a:pt x="2" y="18"/>
                  </a:lnTo>
                  <a:lnTo>
                    <a:pt x="1" y="18"/>
                  </a:lnTo>
                  <a:lnTo>
                    <a:pt x="1" y="18"/>
                  </a:lnTo>
                  <a:lnTo>
                    <a:pt x="1" y="17"/>
                  </a:lnTo>
                  <a:lnTo>
                    <a:pt x="1" y="16"/>
                  </a:lnTo>
                  <a:lnTo>
                    <a:pt x="0" y="16"/>
                  </a:lnTo>
                  <a:lnTo>
                    <a:pt x="0" y="13"/>
                  </a:lnTo>
                  <a:lnTo>
                    <a:pt x="0" y="10"/>
                  </a:lnTo>
                  <a:lnTo>
                    <a:pt x="0" y="7"/>
                  </a:lnTo>
                  <a:lnTo>
                    <a:pt x="0" y="3"/>
                  </a:lnTo>
                  <a:lnTo>
                    <a:pt x="0" y="3"/>
                  </a:lnTo>
                  <a:lnTo>
                    <a:pt x="1" y="2"/>
                  </a:lnTo>
                  <a:lnTo>
                    <a:pt x="1" y="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D1D3D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3" name="Freeform 129"/>
            <p:cNvSpPr>
              <a:spLocks/>
            </p:cNvSpPr>
            <p:nvPr/>
          </p:nvSpPr>
          <p:spPr bwMode="auto">
            <a:xfrm>
              <a:off x="3706" y="1831"/>
              <a:ext cx="6" cy="1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3" y="1"/>
                </a:cxn>
                <a:cxn ang="0">
                  <a:pos x="4" y="1"/>
                </a:cxn>
                <a:cxn ang="0">
                  <a:pos x="4" y="1"/>
                </a:cxn>
                <a:cxn ang="0">
                  <a:pos x="5" y="1"/>
                </a:cxn>
                <a:cxn ang="0">
                  <a:pos x="6" y="2"/>
                </a:cxn>
                <a:cxn ang="0">
                  <a:pos x="6" y="3"/>
                </a:cxn>
                <a:cxn ang="0">
                  <a:pos x="6" y="3"/>
                </a:cxn>
                <a:cxn ang="0">
                  <a:pos x="6" y="4"/>
                </a:cxn>
                <a:cxn ang="0">
                  <a:pos x="6" y="5"/>
                </a:cxn>
                <a:cxn ang="0">
                  <a:pos x="6" y="8"/>
                </a:cxn>
                <a:cxn ang="0">
                  <a:pos x="6" y="11"/>
                </a:cxn>
                <a:cxn ang="0">
                  <a:pos x="6" y="14"/>
                </a:cxn>
                <a:cxn ang="0">
                  <a:pos x="6" y="17"/>
                </a:cxn>
                <a:cxn ang="0">
                  <a:pos x="6" y="17"/>
                </a:cxn>
                <a:cxn ang="0">
                  <a:pos x="6" y="17"/>
                </a:cxn>
                <a:cxn ang="0">
                  <a:pos x="6" y="18"/>
                </a:cxn>
                <a:cxn ang="0">
                  <a:pos x="5" y="18"/>
                </a:cxn>
                <a:cxn ang="0">
                  <a:pos x="4" y="18"/>
                </a:cxn>
                <a:cxn ang="0">
                  <a:pos x="3" y="17"/>
                </a:cxn>
                <a:cxn ang="0">
                  <a:pos x="2" y="17"/>
                </a:cxn>
                <a:cxn ang="0">
                  <a:pos x="1" y="16"/>
                </a:cxn>
                <a:cxn ang="0">
                  <a:pos x="0" y="16"/>
                </a:cxn>
                <a:cxn ang="0">
                  <a:pos x="0" y="15"/>
                </a:cxn>
                <a:cxn ang="0">
                  <a:pos x="0" y="15"/>
                </a:cxn>
                <a:cxn ang="0">
                  <a:pos x="0" y="14"/>
                </a:cxn>
                <a:cxn ang="0">
                  <a:pos x="0" y="12"/>
                </a:cxn>
                <a:cxn ang="0">
                  <a:pos x="0" y="9"/>
                </a:cxn>
                <a:cxn ang="0">
                  <a:pos x="0" y="6"/>
                </a:cxn>
                <a:cxn ang="0">
                  <a:pos x="0" y="3"/>
                </a:cxn>
                <a:cxn ang="0">
                  <a:pos x="0" y="2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</a:cxnLst>
              <a:rect l="0" t="0" r="r" b="b"/>
              <a:pathLst>
                <a:path w="6" h="18">
                  <a:moveTo>
                    <a:pt x="0" y="0"/>
                  </a:moveTo>
                  <a:lnTo>
                    <a:pt x="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3" y="1"/>
                  </a:lnTo>
                  <a:lnTo>
                    <a:pt x="4" y="1"/>
                  </a:lnTo>
                  <a:lnTo>
                    <a:pt x="4" y="1"/>
                  </a:lnTo>
                  <a:lnTo>
                    <a:pt x="5" y="1"/>
                  </a:lnTo>
                  <a:lnTo>
                    <a:pt x="6" y="2"/>
                  </a:lnTo>
                  <a:lnTo>
                    <a:pt x="6" y="3"/>
                  </a:lnTo>
                  <a:lnTo>
                    <a:pt x="6" y="3"/>
                  </a:lnTo>
                  <a:lnTo>
                    <a:pt x="6" y="4"/>
                  </a:lnTo>
                  <a:lnTo>
                    <a:pt x="6" y="5"/>
                  </a:lnTo>
                  <a:lnTo>
                    <a:pt x="6" y="8"/>
                  </a:lnTo>
                  <a:lnTo>
                    <a:pt x="6" y="11"/>
                  </a:lnTo>
                  <a:lnTo>
                    <a:pt x="6" y="14"/>
                  </a:lnTo>
                  <a:lnTo>
                    <a:pt x="6" y="17"/>
                  </a:lnTo>
                  <a:lnTo>
                    <a:pt x="6" y="17"/>
                  </a:lnTo>
                  <a:lnTo>
                    <a:pt x="6" y="17"/>
                  </a:lnTo>
                  <a:lnTo>
                    <a:pt x="6" y="18"/>
                  </a:lnTo>
                  <a:lnTo>
                    <a:pt x="5" y="18"/>
                  </a:lnTo>
                  <a:lnTo>
                    <a:pt x="4" y="18"/>
                  </a:lnTo>
                  <a:lnTo>
                    <a:pt x="3" y="17"/>
                  </a:lnTo>
                  <a:lnTo>
                    <a:pt x="2" y="17"/>
                  </a:lnTo>
                  <a:lnTo>
                    <a:pt x="1" y="16"/>
                  </a:lnTo>
                  <a:lnTo>
                    <a:pt x="0" y="16"/>
                  </a:lnTo>
                  <a:lnTo>
                    <a:pt x="0" y="15"/>
                  </a:lnTo>
                  <a:lnTo>
                    <a:pt x="0" y="15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0" y="9"/>
                  </a:lnTo>
                  <a:lnTo>
                    <a:pt x="0" y="6"/>
                  </a:lnTo>
                  <a:lnTo>
                    <a:pt x="0" y="3"/>
                  </a:lnTo>
                  <a:lnTo>
                    <a:pt x="0" y="2"/>
                  </a:lnTo>
                  <a:lnTo>
                    <a:pt x="0" y="1"/>
                  </a:lnTo>
                  <a:lnTo>
                    <a:pt x="0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6D8E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4" name="Freeform 130"/>
            <p:cNvSpPr>
              <a:spLocks/>
            </p:cNvSpPr>
            <p:nvPr/>
          </p:nvSpPr>
          <p:spPr bwMode="auto">
            <a:xfrm>
              <a:off x="3706" y="1832"/>
              <a:ext cx="6" cy="16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2" y="0"/>
                </a:cxn>
                <a:cxn ang="0">
                  <a:pos x="3" y="1"/>
                </a:cxn>
                <a:cxn ang="0">
                  <a:pos x="4" y="1"/>
                </a:cxn>
                <a:cxn ang="0">
                  <a:pos x="5" y="1"/>
                </a:cxn>
                <a:cxn ang="0">
                  <a:pos x="6" y="2"/>
                </a:cxn>
                <a:cxn ang="0">
                  <a:pos x="6" y="3"/>
                </a:cxn>
                <a:cxn ang="0">
                  <a:pos x="6" y="4"/>
                </a:cxn>
                <a:cxn ang="0">
                  <a:pos x="6" y="4"/>
                </a:cxn>
                <a:cxn ang="0">
                  <a:pos x="6" y="7"/>
                </a:cxn>
                <a:cxn ang="0">
                  <a:pos x="6" y="10"/>
                </a:cxn>
                <a:cxn ang="0">
                  <a:pos x="6" y="12"/>
                </a:cxn>
                <a:cxn ang="0">
                  <a:pos x="6" y="15"/>
                </a:cxn>
                <a:cxn ang="0">
                  <a:pos x="6" y="15"/>
                </a:cxn>
                <a:cxn ang="0">
                  <a:pos x="6" y="15"/>
                </a:cxn>
                <a:cxn ang="0">
                  <a:pos x="5" y="16"/>
                </a:cxn>
                <a:cxn ang="0">
                  <a:pos x="5" y="16"/>
                </a:cxn>
                <a:cxn ang="0">
                  <a:pos x="4" y="15"/>
                </a:cxn>
                <a:cxn ang="0">
                  <a:pos x="3" y="15"/>
                </a:cxn>
                <a:cxn ang="0">
                  <a:pos x="2" y="15"/>
                </a:cxn>
                <a:cxn ang="0">
                  <a:pos x="1" y="14"/>
                </a:cxn>
                <a:cxn ang="0">
                  <a:pos x="1" y="14"/>
                </a:cxn>
                <a:cxn ang="0">
                  <a:pos x="0" y="14"/>
                </a:cxn>
                <a:cxn ang="0">
                  <a:pos x="0" y="13"/>
                </a:cxn>
                <a:cxn ang="0">
                  <a:pos x="0" y="13"/>
                </a:cxn>
                <a:cxn ang="0">
                  <a:pos x="0" y="10"/>
                </a:cxn>
                <a:cxn ang="0">
                  <a:pos x="0" y="8"/>
                </a:cxn>
                <a:cxn ang="0">
                  <a:pos x="0" y="5"/>
                </a:cxn>
                <a:cxn ang="0">
                  <a:pos x="0" y="3"/>
                </a:cxn>
                <a:cxn ang="0">
                  <a:pos x="0" y="2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1" y="0"/>
                </a:cxn>
              </a:cxnLst>
              <a:rect l="0" t="0" r="r" b="b"/>
              <a:pathLst>
                <a:path w="6" h="16">
                  <a:moveTo>
                    <a:pt x="1" y="0"/>
                  </a:moveTo>
                  <a:lnTo>
                    <a:pt x="2" y="0"/>
                  </a:lnTo>
                  <a:lnTo>
                    <a:pt x="3" y="1"/>
                  </a:lnTo>
                  <a:lnTo>
                    <a:pt x="4" y="1"/>
                  </a:lnTo>
                  <a:lnTo>
                    <a:pt x="5" y="1"/>
                  </a:lnTo>
                  <a:lnTo>
                    <a:pt x="6" y="2"/>
                  </a:lnTo>
                  <a:lnTo>
                    <a:pt x="6" y="3"/>
                  </a:lnTo>
                  <a:lnTo>
                    <a:pt x="6" y="4"/>
                  </a:lnTo>
                  <a:lnTo>
                    <a:pt x="6" y="4"/>
                  </a:lnTo>
                  <a:lnTo>
                    <a:pt x="6" y="7"/>
                  </a:lnTo>
                  <a:lnTo>
                    <a:pt x="6" y="10"/>
                  </a:lnTo>
                  <a:lnTo>
                    <a:pt x="6" y="12"/>
                  </a:lnTo>
                  <a:lnTo>
                    <a:pt x="6" y="15"/>
                  </a:lnTo>
                  <a:lnTo>
                    <a:pt x="6" y="15"/>
                  </a:lnTo>
                  <a:lnTo>
                    <a:pt x="6" y="15"/>
                  </a:lnTo>
                  <a:lnTo>
                    <a:pt x="5" y="16"/>
                  </a:lnTo>
                  <a:lnTo>
                    <a:pt x="5" y="16"/>
                  </a:lnTo>
                  <a:lnTo>
                    <a:pt x="4" y="15"/>
                  </a:lnTo>
                  <a:lnTo>
                    <a:pt x="3" y="15"/>
                  </a:lnTo>
                  <a:lnTo>
                    <a:pt x="2" y="15"/>
                  </a:lnTo>
                  <a:lnTo>
                    <a:pt x="1" y="14"/>
                  </a:lnTo>
                  <a:lnTo>
                    <a:pt x="1" y="14"/>
                  </a:lnTo>
                  <a:lnTo>
                    <a:pt x="0" y="14"/>
                  </a:lnTo>
                  <a:lnTo>
                    <a:pt x="0" y="13"/>
                  </a:lnTo>
                  <a:lnTo>
                    <a:pt x="0" y="13"/>
                  </a:lnTo>
                  <a:lnTo>
                    <a:pt x="0" y="10"/>
                  </a:lnTo>
                  <a:lnTo>
                    <a:pt x="0" y="8"/>
                  </a:lnTo>
                  <a:lnTo>
                    <a:pt x="0" y="5"/>
                  </a:lnTo>
                  <a:lnTo>
                    <a:pt x="0" y="3"/>
                  </a:lnTo>
                  <a:lnTo>
                    <a:pt x="0" y="2"/>
                  </a:lnTo>
                  <a:lnTo>
                    <a:pt x="0" y="1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DDE0E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5" name="Freeform 131"/>
            <p:cNvSpPr>
              <a:spLocks/>
            </p:cNvSpPr>
            <p:nvPr/>
          </p:nvSpPr>
          <p:spPr bwMode="auto">
            <a:xfrm>
              <a:off x="3706" y="1833"/>
              <a:ext cx="5" cy="14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2" y="0"/>
                </a:cxn>
                <a:cxn ang="0">
                  <a:pos x="3" y="0"/>
                </a:cxn>
                <a:cxn ang="0">
                  <a:pos x="4" y="1"/>
                </a:cxn>
                <a:cxn ang="0">
                  <a:pos x="5" y="1"/>
                </a:cxn>
                <a:cxn ang="0">
                  <a:pos x="5" y="2"/>
                </a:cxn>
                <a:cxn ang="0">
                  <a:pos x="5" y="2"/>
                </a:cxn>
                <a:cxn ang="0">
                  <a:pos x="5" y="3"/>
                </a:cxn>
                <a:cxn ang="0">
                  <a:pos x="5" y="4"/>
                </a:cxn>
                <a:cxn ang="0">
                  <a:pos x="5" y="6"/>
                </a:cxn>
                <a:cxn ang="0">
                  <a:pos x="5" y="8"/>
                </a:cxn>
                <a:cxn ang="0">
                  <a:pos x="5" y="11"/>
                </a:cxn>
                <a:cxn ang="0">
                  <a:pos x="5" y="13"/>
                </a:cxn>
                <a:cxn ang="0">
                  <a:pos x="5" y="13"/>
                </a:cxn>
                <a:cxn ang="0">
                  <a:pos x="5" y="13"/>
                </a:cxn>
                <a:cxn ang="0">
                  <a:pos x="5" y="14"/>
                </a:cxn>
                <a:cxn ang="0">
                  <a:pos x="5" y="14"/>
                </a:cxn>
                <a:cxn ang="0">
                  <a:pos x="4" y="13"/>
                </a:cxn>
                <a:cxn ang="0">
                  <a:pos x="3" y="13"/>
                </a:cxn>
                <a:cxn ang="0">
                  <a:pos x="2" y="13"/>
                </a:cxn>
                <a:cxn ang="0">
                  <a:pos x="1" y="13"/>
                </a:cxn>
                <a:cxn ang="0">
                  <a:pos x="1" y="12"/>
                </a:cxn>
                <a:cxn ang="0">
                  <a:pos x="1" y="12"/>
                </a:cxn>
                <a:cxn ang="0">
                  <a:pos x="0" y="11"/>
                </a:cxn>
                <a:cxn ang="0">
                  <a:pos x="0" y="11"/>
                </a:cxn>
                <a:cxn ang="0">
                  <a:pos x="0" y="9"/>
                </a:cxn>
                <a:cxn ang="0">
                  <a:pos x="0" y="7"/>
                </a:cxn>
                <a:cxn ang="0">
                  <a:pos x="0" y="4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</a:cxnLst>
              <a:rect l="0" t="0" r="r" b="b"/>
              <a:pathLst>
                <a:path w="5" h="14">
                  <a:moveTo>
                    <a:pt x="1" y="0"/>
                  </a:moveTo>
                  <a:lnTo>
                    <a:pt x="2" y="0"/>
                  </a:lnTo>
                  <a:lnTo>
                    <a:pt x="3" y="0"/>
                  </a:lnTo>
                  <a:lnTo>
                    <a:pt x="4" y="1"/>
                  </a:lnTo>
                  <a:lnTo>
                    <a:pt x="5" y="1"/>
                  </a:lnTo>
                  <a:lnTo>
                    <a:pt x="5" y="2"/>
                  </a:lnTo>
                  <a:lnTo>
                    <a:pt x="5" y="2"/>
                  </a:lnTo>
                  <a:lnTo>
                    <a:pt x="5" y="3"/>
                  </a:lnTo>
                  <a:lnTo>
                    <a:pt x="5" y="4"/>
                  </a:lnTo>
                  <a:lnTo>
                    <a:pt x="5" y="6"/>
                  </a:lnTo>
                  <a:lnTo>
                    <a:pt x="5" y="8"/>
                  </a:lnTo>
                  <a:lnTo>
                    <a:pt x="5" y="11"/>
                  </a:lnTo>
                  <a:lnTo>
                    <a:pt x="5" y="13"/>
                  </a:lnTo>
                  <a:lnTo>
                    <a:pt x="5" y="13"/>
                  </a:lnTo>
                  <a:lnTo>
                    <a:pt x="5" y="13"/>
                  </a:lnTo>
                  <a:lnTo>
                    <a:pt x="5" y="14"/>
                  </a:lnTo>
                  <a:lnTo>
                    <a:pt x="5" y="14"/>
                  </a:lnTo>
                  <a:lnTo>
                    <a:pt x="4" y="13"/>
                  </a:lnTo>
                  <a:lnTo>
                    <a:pt x="3" y="13"/>
                  </a:lnTo>
                  <a:lnTo>
                    <a:pt x="2" y="13"/>
                  </a:lnTo>
                  <a:lnTo>
                    <a:pt x="1" y="13"/>
                  </a:lnTo>
                  <a:lnTo>
                    <a:pt x="1" y="12"/>
                  </a:lnTo>
                  <a:lnTo>
                    <a:pt x="1" y="12"/>
                  </a:lnTo>
                  <a:lnTo>
                    <a:pt x="0" y="11"/>
                  </a:lnTo>
                  <a:lnTo>
                    <a:pt x="0" y="11"/>
                  </a:lnTo>
                  <a:lnTo>
                    <a:pt x="0" y="9"/>
                  </a:lnTo>
                  <a:lnTo>
                    <a:pt x="0" y="7"/>
                  </a:lnTo>
                  <a:lnTo>
                    <a:pt x="0" y="4"/>
                  </a:lnTo>
                  <a:lnTo>
                    <a:pt x="0" y="2"/>
                  </a:lnTo>
                  <a:lnTo>
                    <a:pt x="0" y="2"/>
                  </a:lnTo>
                  <a:lnTo>
                    <a:pt x="1" y="1"/>
                  </a:ln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E2E5E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6" name="Freeform 132"/>
            <p:cNvSpPr>
              <a:spLocks/>
            </p:cNvSpPr>
            <p:nvPr/>
          </p:nvSpPr>
          <p:spPr bwMode="auto">
            <a:xfrm>
              <a:off x="3707" y="1833"/>
              <a:ext cx="4" cy="1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3" y="2"/>
                </a:cxn>
                <a:cxn ang="0">
                  <a:pos x="4" y="2"/>
                </a:cxn>
                <a:cxn ang="0">
                  <a:pos x="4" y="2"/>
                </a:cxn>
                <a:cxn ang="0">
                  <a:pos x="4" y="3"/>
                </a:cxn>
                <a:cxn ang="0">
                  <a:pos x="4" y="4"/>
                </a:cxn>
                <a:cxn ang="0">
                  <a:pos x="4" y="4"/>
                </a:cxn>
                <a:cxn ang="0">
                  <a:pos x="4" y="6"/>
                </a:cxn>
                <a:cxn ang="0">
                  <a:pos x="4" y="8"/>
                </a:cxn>
                <a:cxn ang="0">
                  <a:pos x="4" y="10"/>
                </a:cxn>
                <a:cxn ang="0">
                  <a:pos x="4" y="12"/>
                </a:cxn>
                <a:cxn ang="0">
                  <a:pos x="4" y="12"/>
                </a:cxn>
                <a:cxn ang="0">
                  <a:pos x="4" y="12"/>
                </a:cxn>
                <a:cxn ang="0">
                  <a:pos x="4" y="13"/>
                </a:cxn>
                <a:cxn ang="0">
                  <a:pos x="4" y="13"/>
                </a:cxn>
                <a:cxn ang="0">
                  <a:pos x="3" y="12"/>
                </a:cxn>
                <a:cxn ang="0">
                  <a:pos x="2" y="12"/>
                </a:cxn>
                <a:cxn ang="0">
                  <a:pos x="1" y="12"/>
                </a:cxn>
                <a:cxn ang="0">
                  <a:pos x="0" y="12"/>
                </a:cxn>
                <a:cxn ang="0">
                  <a:pos x="0" y="11"/>
                </a:cxn>
                <a:cxn ang="0">
                  <a:pos x="0" y="11"/>
                </a:cxn>
                <a:cxn ang="0">
                  <a:pos x="0" y="11"/>
                </a:cxn>
                <a:cxn ang="0">
                  <a:pos x="0" y="10"/>
                </a:cxn>
                <a:cxn ang="0">
                  <a:pos x="0" y="8"/>
                </a:cxn>
                <a:cxn ang="0">
                  <a:pos x="0" y="6"/>
                </a:cxn>
                <a:cxn ang="0">
                  <a:pos x="0" y="5"/>
                </a:cxn>
                <a:cxn ang="0">
                  <a:pos x="0" y="3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1"/>
                </a:cxn>
                <a:cxn ang="0">
                  <a:pos x="0" y="0"/>
                </a:cxn>
              </a:cxnLst>
              <a:rect l="0" t="0" r="r" b="b"/>
              <a:pathLst>
                <a:path w="4" h="13">
                  <a:moveTo>
                    <a:pt x="0" y="0"/>
                  </a:moveTo>
                  <a:lnTo>
                    <a:pt x="1" y="1"/>
                  </a:lnTo>
                  <a:lnTo>
                    <a:pt x="2" y="1"/>
                  </a:lnTo>
                  <a:lnTo>
                    <a:pt x="3" y="2"/>
                  </a:lnTo>
                  <a:lnTo>
                    <a:pt x="4" y="2"/>
                  </a:lnTo>
                  <a:lnTo>
                    <a:pt x="4" y="2"/>
                  </a:lnTo>
                  <a:lnTo>
                    <a:pt x="4" y="3"/>
                  </a:lnTo>
                  <a:lnTo>
                    <a:pt x="4" y="4"/>
                  </a:lnTo>
                  <a:lnTo>
                    <a:pt x="4" y="4"/>
                  </a:lnTo>
                  <a:lnTo>
                    <a:pt x="4" y="6"/>
                  </a:lnTo>
                  <a:lnTo>
                    <a:pt x="4" y="8"/>
                  </a:lnTo>
                  <a:lnTo>
                    <a:pt x="4" y="10"/>
                  </a:lnTo>
                  <a:lnTo>
                    <a:pt x="4" y="12"/>
                  </a:lnTo>
                  <a:lnTo>
                    <a:pt x="4" y="12"/>
                  </a:lnTo>
                  <a:lnTo>
                    <a:pt x="4" y="12"/>
                  </a:lnTo>
                  <a:lnTo>
                    <a:pt x="4" y="13"/>
                  </a:lnTo>
                  <a:lnTo>
                    <a:pt x="4" y="13"/>
                  </a:lnTo>
                  <a:lnTo>
                    <a:pt x="3" y="12"/>
                  </a:lnTo>
                  <a:lnTo>
                    <a:pt x="2" y="12"/>
                  </a:lnTo>
                  <a:lnTo>
                    <a:pt x="1" y="12"/>
                  </a:lnTo>
                  <a:lnTo>
                    <a:pt x="0" y="12"/>
                  </a:lnTo>
                  <a:lnTo>
                    <a:pt x="0" y="11"/>
                  </a:lnTo>
                  <a:lnTo>
                    <a:pt x="0" y="11"/>
                  </a:lnTo>
                  <a:lnTo>
                    <a:pt x="0" y="11"/>
                  </a:lnTo>
                  <a:lnTo>
                    <a:pt x="0" y="10"/>
                  </a:lnTo>
                  <a:lnTo>
                    <a:pt x="0" y="8"/>
                  </a:lnTo>
                  <a:lnTo>
                    <a:pt x="0" y="6"/>
                  </a:lnTo>
                  <a:lnTo>
                    <a:pt x="0" y="5"/>
                  </a:lnTo>
                  <a:lnTo>
                    <a:pt x="0" y="3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AEAE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7" name="Freeform 133"/>
            <p:cNvSpPr>
              <a:spLocks/>
            </p:cNvSpPr>
            <p:nvPr/>
          </p:nvSpPr>
          <p:spPr bwMode="auto">
            <a:xfrm>
              <a:off x="3707" y="1835"/>
              <a:ext cx="4" cy="1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2" y="0"/>
                </a:cxn>
                <a:cxn ang="0">
                  <a:pos x="3" y="0"/>
                </a:cxn>
                <a:cxn ang="0">
                  <a:pos x="3" y="1"/>
                </a:cxn>
                <a:cxn ang="0">
                  <a:pos x="4" y="1"/>
                </a:cxn>
                <a:cxn ang="0">
                  <a:pos x="4" y="1"/>
                </a:cxn>
                <a:cxn ang="0">
                  <a:pos x="4" y="2"/>
                </a:cxn>
                <a:cxn ang="0">
                  <a:pos x="4" y="3"/>
                </a:cxn>
                <a:cxn ang="0">
                  <a:pos x="4" y="4"/>
                </a:cxn>
                <a:cxn ang="0">
                  <a:pos x="4" y="6"/>
                </a:cxn>
                <a:cxn ang="0">
                  <a:pos x="4" y="7"/>
                </a:cxn>
                <a:cxn ang="0">
                  <a:pos x="4" y="9"/>
                </a:cxn>
                <a:cxn ang="0">
                  <a:pos x="4" y="9"/>
                </a:cxn>
                <a:cxn ang="0">
                  <a:pos x="4" y="9"/>
                </a:cxn>
                <a:cxn ang="0">
                  <a:pos x="3" y="10"/>
                </a:cxn>
                <a:cxn ang="0">
                  <a:pos x="3" y="10"/>
                </a:cxn>
                <a:cxn ang="0">
                  <a:pos x="3" y="10"/>
                </a:cxn>
                <a:cxn ang="0">
                  <a:pos x="2" y="9"/>
                </a:cxn>
                <a:cxn ang="0">
                  <a:pos x="1" y="9"/>
                </a:cxn>
                <a:cxn ang="0">
                  <a:pos x="1" y="9"/>
                </a:cxn>
                <a:cxn ang="0">
                  <a:pos x="0" y="8"/>
                </a:cxn>
                <a:cxn ang="0">
                  <a:pos x="0" y="8"/>
                </a:cxn>
                <a:cxn ang="0">
                  <a:pos x="0" y="8"/>
                </a:cxn>
                <a:cxn ang="0">
                  <a:pos x="0" y="8"/>
                </a:cxn>
                <a:cxn ang="0">
                  <a:pos x="0" y="6"/>
                </a:cxn>
                <a:cxn ang="0">
                  <a:pos x="0" y="4"/>
                </a:cxn>
                <a:cxn ang="0">
                  <a:pos x="0" y="3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" h="10">
                  <a:moveTo>
                    <a:pt x="0" y="0"/>
                  </a:moveTo>
                  <a:lnTo>
                    <a:pt x="1" y="0"/>
                  </a:lnTo>
                  <a:lnTo>
                    <a:pt x="2" y="0"/>
                  </a:lnTo>
                  <a:lnTo>
                    <a:pt x="3" y="0"/>
                  </a:lnTo>
                  <a:lnTo>
                    <a:pt x="3" y="1"/>
                  </a:lnTo>
                  <a:lnTo>
                    <a:pt x="4" y="1"/>
                  </a:lnTo>
                  <a:lnTo>
                    <a:pt x="4" y="1"/>
                  </a:lnTo>
                  <a:lnTo>
                    <a:pt x="4" y="2"/>
                  </a:lnTo>
                  <a:lnTo>
                    <a:pt x="4" y="3"/>
                  </a:lnTo>
                  <a:lnTo>
                    <a:pt x="4" y="4"/>
                  </a:lnTo>
                  <a:lnTo>
                    <a:pt x="4" y="6"/>
                  </a:lnTo>
                  <a:lnTo>
                    <a:pt x="4" y="7"/>
                  </a:lnTo>
                  <a:lnTo>
                    <a:pt x="4" y="9"/>
                  </a:lnTo>
                  <a:lnTo>
                    <a:pt x="4" y="9"/>
                  </a:lnTo>
                  <a:lnTo>
                    <a:pt x="4" y="9"/>
                  </a:lnTo>
                  <a:lnTo>
                    <a:pt x="3" y="10"/>
                  </a:lnTo>
                  <a:lnTo>
                    <a:pt x="3" y="10"/>
                  </a:lnTo>
                  <a:lnTo>
                    <a:pt x="3" y="10"/>
                  </a:lnTo>
                  <a:lnTo>
                    <a:pt x="2" y="9"/>
                  </a:lnTo>
                  <a:lnTo>
                    <a:pt x="1" y="9"/>
                  </a:lnTo>
                  <a:lnTo>
                    <a:pt x="1" y="9"/>
                  </a:lnTo>
                  <a:lnTo>
                    <a:pt x="0" y="8"/>
                  </a:lnTo>
                  <a:lnTo>
                    <a:pt x="0" y="8"/>
                  </a:lnTo>
                  <a:lnTo>
                    <a:pt x="0" y="8"/>
                  </a:lnTo>
                  <a:lnTo>
                    <a:pt x="0" y="8"/>
                  </a:lnTo>
                  <a:lnTo>
                    <a:pt x="0" y="6"/>
                  </a:lnTo>
                  <a:lnTo>
                    <a:pt x="0" y="4"/>
                  </a:lnTo>
                  <a:lnTo>
                    <a:pt x="0" y="3"/>
                  </a:lnTo>
                  <a:lnTo>
                    <a:pt x="0" y="1"/>
                  </a:lnTo>
                  <a:lnTo>
                    <a:pt x="0" y="1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2F2F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8" name="Freeform 134"/>
            <p:cNvSpPr>
              <a:spLocks/>
            </p:cNvSpPr>
            <p:nvPr/>
          </p:nvSpPr>
          <p:spPr bwMode="auto">
            <a:xfrm>
              <a:off x="3707" y="1835"/>
              <a:ext cx="3" cy="8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3" y="1"/>
                </a:cxn>
                <a:cxn ang="0">
                  <a:pos x="3" y="2"/>
                </a:cxn>
                <a:cxn ang="0">
                  <a:pos x="3" y="2"/>
                </a:cxn>
                <a:cxn ang="0">
                  <a:pos x="3" y="3"/>
                </a:cxn>
                <a:cxn ang="0">
                  <a:pos x="3" y="3"/>
                </a:cxn>
                <a:cxn ang="0">
                  <a:pos x="3" y="4"/>
                </a:cxn>
                <a:cxn ang="0">
                  <a:pos x="3" y="5"/>
                </a:cxn>
                <a:cxn ang="0">
                  <a:pos x="3" y="7"/>
                </a:cxn>
                <a:cxn ang="0">
                  <a:pos x="3" y="8"/>
                </a:cxn>
                <a:cxn ang="0">
                  <a:pos x="3" y="8"/>
                </a:cxn>
                <a:cxn ang="0">
                  <a:pos x="3" y="8"/>
                </a:cxn>
                <a:cxn ang="0">
                  <a:pos x="3" y="8"/>
                </a:cxn>
                <a:cxn ang="0">
                  <a:pos x="3" y="8"/>
                </a:cxn>
                <a:cxn ang="0">
                  <a:pos x="2" y="8"/>
                </a:cxn>
                <a:cxn ang="0">
                  <a:pos x="2" y="8"/>
                </a:cxn>
                <a:cxn ang="0">
                  <a:pos x="1" y="8"/>
                </a:cxn>
                <a:cxn ang="0">
                  <a:pos x="1" y="8"/>
                </a:cxn>
                <a:cxn ang="0">
                  <a:pos x="1" y="8"/>
                </a:cxn>
                <a:cxn ang="0">
                  <a:pos x="1" y="7"/>
                </a:cxn>
                <a:cxn ang="0">
                  <a:pos x="1" y="7"/>
                </a:cxn>
                <a:cxn ang="0">
                  <a:pos x="0" y="7"/>
                </a:cxn>
                <a:cxn ang="0">
                  <a:pos x="0" y="6"/>
                </a:cxn>
                <a:cxn ang="0">
                  <a:pos x="0" y="4"/>
                </a:cxn>
                <a:cxn ang="0">
                  <a:pos x="0" y="3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</a:cxnLst>
              <a:rect l="0" t="0" r="r" b="b"/>
              <a:pathLst>
                <a:path w="3" h="8">
                  <a:moveTo>
                    <a:pt x="1" y="0"/>
                  </a:moveTo>
                  <a:lnTo>
                    <a:pt x="1" y="1"/>
                  </a:lnTo>
                  <a:lnTo>
                    <a:pt x="2" y="1"/>
                  </a:lnTo>
                  <a:lnTo>
                    <a:pt x="2" y="1"/>
                  </a:lnTo>
                  <a:lnTo>
                    <a:pt x="3" y="1"/>
                  </a:lnTo>
                  <a:lnTo>
                    <a:pt x="3" y="2"/>
                  </a:lnTo>
                  <a:lnTo>
                    <a:pt x="3" y="2"/>
                  </a:lnTo>
                  <a:lnTo>
                    <a:pt x="3" y="3"/>
                  </a:lnTo>
                  <a:lnTo>
                    <a:pt x="3" y="3"/>
                  </a:lnTo>
                  <a:lnTo>
                    <a:pt x="3" y="4"/>
                  </a:lnTo>
                  <a:lnTo>
                    <a:pt x="3" y="5"/>
                  </a:lnTo>
                  <a:lnTo>
                    <a:pt x="3" y="7"/>
                  </a:lnTo>
                  <a:lnTo>
                    <a:pt x="3" y="8"/>
                  </a:lnTo>
                  <a:lnTo>
                    <a:pt x="3" y="8"/>
                  </a:lnTo>
                  <a:lnTo>
                    <a:pt x="3" y="8"/>
                  </a:lnTo>
                  <a:lnTo>
                    <a:pt x="3" y="8"/>
                  </a:lnTo>
                  <a:lnTo>
                    <a:pt x="3" y="8"/>
                  </a:lnTo>
                  <a:lnTo>
                    <a:pt x="2" y="8"/>
                  </a:lnTo>
                  <a:lnTo>
                    <a:pt x="2" y="8"/>
                  </a:lnTo>
                  <a:lnTo>
                    <a:pt x="1" y="8"/>
                  </a:lnTo>
                  <a:lnTo>
                    <a:pt x="1" y="8"/>
                  </a:lnTo>
                  <a:lnTo>
                    <a:pt x="1" y="8"/>
                  </a:lnTo>
                  <a:lnTo>
                    <a:pt x="1" y="7"/>
                  </a:lnTo>
                  <a:lnTo>
                    <a:pt x="1" y="7"/>
                  </a:lnTo>
                  <a:lnTo>
                    <a:pt x="0" y="7"/>
                  </a:lnTo>
                  <a:lnTo>
                    <a:pt x="0" y="6"/>
                  </a:lnTo>
                  <a:lnTo>
                    <a:pt x="0" y="4"/>
                  </a:lnTo>
                  <a:lnTo>
                    <a:pt x="0" y="3"/>
                  </a:lnTo>
                  <a:lnTo>
                    <a:pt x="0" y="2"/>
                  </a:lnTo>
                  <a:lnTo>
                    <a:pt x="0" y="2"/>
                  </a:lnTo>
                  <a:lnTo>
                    <a:pt x="1" y="1"/>
                  </a:lnTo>
                  <a:lnTo>
                    <a:pt x="1" y="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9F9F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9" name="Freeform 135"/>
            <p:cNvSpPr>
              <a:spLocks/>
            </p:cNvSpPr>
            <p:nvPr/>
          </p:nvSpPr>
          <p:spPr bwMode="auto">
            <a:xfrm>
              <a:off x="3708" y="1836"/>
              <a:ext cx="2" cy="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1"/>
                </a:cxn>
                <a:cxn ang="0">
                  <a:pos x="2" y="2"/>
                </a:cxn>
                <a:cxn ang="0">
                  <a:pos x="2" y="6"/>
                </a:cxn>
                <a:cxn ang="0">
                  <a:pos x="2" y="7"/>
                </a:cxn>
                <a:cxn ang="0">
                  <a:pos x="0" y="6"/>
                </a:cxn>
                <a:cxn ang="0">
                  <a:pos x="0" y="5"/>
                </a:cxn>
                <a:cxn ang="0">
                  <a:pos x="0" y="2"/>
                </a:cxn>
                <a:cxn ang="0">
                  <a:pos x="0" y="0"/>
                </a:cxn>
              </a:cxnLst>
              <a:rect l="0" t="0" r="r" b="b"/>
              <a:pathLst>
                <a:path w="2" h="7">
                  <a:moveTo>
                    <a:pt x="0" y="0"/>
                  </a:moveTo>
                  <a:lnTo>
                    <a:pt x="2" y="1"/>
                  </a:lnTo>
                  <a:lnTo>
                    <a:pt x="2" y="2"/>
                  </a:lnTo>
                  <a:lnTo>
                    <a:pt x="2" y="6"/>
                  </a:lnTo>
                  <a:lnTo>
                    <a:pt x="2" y="7"/>
                  </a:lnTo>
                  <a:lnTo>
                    <a:pt x="0" y="6"/>
                  </a:lnTo>
                  <a:lnTo>
                    <a:pt x="0" y="5"/>
                  </a:ln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0" name="Freeform 136"/>
            <p:cNvSpPr>
              <a:spLocks/>
            </p:cNvSpPr>
            <p:nvPr/>
          </p:nvSpPr>
          <p:spPr bwMode="auto">
            <a:xfrm>
              <a:off x="3661" y="1828"/>
              <a:ext cx="19" cy="1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" y="3"/>
                </a:cxn>
                <a:cxn ang="0">
                  <a:pos x="19" y="15"/>
                </a:cxn>
                <a:cxn ang="0">
                  <a:pos x="0" y="12"/>
                </a:cxn>
                <a:cxn ang="0">
                  <a:pos x="0" y="0"/>
                </a:cxn>
              </a:cxnLst>
              <a:rect l="0" t="0" r="r" b="b"/>
              <a:pathLst>
                <a:path w="19" h="15">
                  <a:moveTo>
                    <a:pt x="0" y="0"/>
                  </a:moveTo>
                  <a:lnTo>
                    <a:pt x="19" y="3"/>
                  </a:lnTo>
                  <a:lnTo>
                    <a:pt x="19" y="15"/>
                  </a:lnTo>
                  <a:lnTo>
                    <a:pt x="0" y="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88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1" name="Freeform 137"/>
            <p:cNvSpPr>
              <a:spLocks/>
            </p:cNvSpPr>
            <p:nvPr/>
          </p:nvSpPr>
          <p:spPr bwMode="auto">
            <a:xfrm>
              <a:off x="3678" y="1786"/>
              <a:ext cx="36" cy="13"/>
            </a:xfrm>
            <a:custGeom>
              <a:avLst/>
              <a:gdLst/>
              <a:ahLst/>
              <a:cxnLst>
                <a:cxn ang="0">
                  <a:pos x="18" y="0"/>
                </a:cxn>
                <a:cxn ang="0">
                  <a:pos x="22" y="0"/>
                </a:cxn>
                <a:cxn ang="0">
                  <a:pos x="25" y="0"/>
                </a:cxn>
                <a:cxn ang="0">
                  <a:pos x="28" y="1"/>
                </a:cxn>
                <a:cxn ang="0">
                  <a:pos x="31" y="2"/>
                </a:cxn>
                <a:cxn ang="0">
                  <a:pos x="33" y="2"/>
                </a:cxn>
                <a:cxn ang="0">
                  <a:pos x="35" y="4"/>
                </a:cxn>
                <a:cxn ang="0">
                  <a:pos x="36" y="5"/>
                </a:cxn>
                <a:cxn ang="0">
                  <a:pos x="36" y="6"/>
                </a:cxn>
                <a:cxn ang="0">
                  <a:pos x="36" y="7"/>
                </a:cxn>
                <a:cxn ang="0">
                  <a:pos x="35" y="9"/>
                </a:cxn>
                <a:cxn ang="0">
                  <a:pos x="33" y="10"/>
                </a:cxn>
                <a:cxn ang="0">
                  <a:pos x="31" y="11"/>
                </a:cxn>
                <a:cxn ang="0">
                  <a:pos x="28" y="12"/>
                </a:cxn>
                <a:cxn ang="0">
                  <a:pos x="25" y="12"/>
                </a:cxn>
                <a:cxn ang="0">
                  <a:pos x="22" y="13"/>
                </a:cxn>
                <a:cxn ang="0">
                  <a:pos x="18" y="13"/>
                </a:cxn>
                <a:cxn ang="0">
                  <a:pos x="15" y="13"/>
                </a:cxn>
                <a:cxn ang="0">
                  <a:pos x="11" y="12"/>
                </a:cxn>
                <a:cxn ang="0">
                  <a:pos x="8" y="12"/>
                </a:cxn>
                <a:cxn ang="0">
                  <a:pos x="5" y="11"/>
                </a:cxn>
                <a:cxn ang="0">
                  <a:pos x="3" y="10"/>
                </a:cxn>
                <a:cxn ang="0">
                  <a:pos x="2" y="9"/>
                </a:cxn>
                <a:cxn ang="0">
                  <a:pos x="1" y="7"/>
                </a:cxn>
                <a:cxn ang="0">
                  <a:pos x="0" y="6"/>
                </a:cxn>
                <a:cxn ang="0">
                  <a:pos x="1" y="5"/>
                </a:cxn>
                <a:cxn ang="0">
                  <a:pos x="2" y="4"/>
                </a:cxn>
                <a:cxn ang="0">
                  <a:pos x="3" y="2"/>
                </a:cxn>
                <a:cxn ang="0">
                  <a:pos x="5" y="2"/>
                </a:cxn>
                <a:cxn ang="0">
                  <a:pos x="8" y="1"/>
                </a:cxn>
                <a:cxn ang="0">
                  <a:pos x="11" y="0"/>
                </a:cxn>
                <a:cxn ang="0">
                  <a:pos x="15" y="0"/>
                </a:cxn>
                <a:cxn ang="0">
                  <a:pos x="18" y="0"/>
                </a:cxn>
              </a:cxnLst>
              <a:rect l="0" t="0" r="r" b="b"/>
              <a:pathLst>
                <a:path w="36" h="13">
                  <a:moveTo>
                    <a:pt x="18" y="0"/>
                  </a:moveTo>
                  <a:lnTo>
                    <a:pt x="22" y="0"/>
                  </a:lnTo>
                  <a:lnTo>
                    <a:pt x="25" y="0"/>
                  </a:lnTo>
                  <a:lnTo>
                    <a:pt x="28" y="1"/>
                  </a:lnTo>
                  <a:lnTo>
                    <a:pt x="31" y="2"/>
                  </a:lnTo>
                  <a:lnTo>
                    <a:pt x="33" y="2"/>
                  </a:lnTo>
                  <a:lnTo>
                    <a:pt x="35" y="4"/>
                  </a:lnTo>
                  <a:lnTo>
                    <a:pt x="36" y="5"/>
                  </a:lnTo>
                  <a:lnTo>
                    <a:pt x="36" y="6"/>
                  </a:lnTo>
                  <a:lnTo>
                    <a:pt x="36" y="7"/>
                  </a:lnTo>
                  <a:lnTo>
                    <a:pt x="35" y="9"/>
                  </a:lnTo>
                  <a:lnTo>
                    <a:pt x="33" y="10"/>
                  </a:lnTo>
                  <a:lnTo>
                    <a:pt x="31" y="11"/>
                  </a:lnTo>
                  <a:lnTo>
                    <a:pt x="28" y="12"/>
                  </a:lnTo>
                  <a:lnTo>
                    <a:pt x="25" y="12"/>
                  </a:lnTo>
                  <a:lnTo>
                    <a:pt x="22" y="13"/>
                  </a:lnTo>
                  <a:lnTo>
                    <a:pt x="18" y="13"/>
                  </a:lnTo>
                  <a:lnTo>
                    <a:pt x="15" y="13"/>
                  </a:lnTo>
                  <a:lnTo>
                    <a:pt x="11" y="12"/>
                  </a:lnTo>
                  <a:lnTo>
                    <a:pt x="8" y="12"/>
                  </a:lnTo>
                  <a:lnTo>
                    <a:pt x="5" y="11"/>
                  </a:lnTo>
                  <a:lnTo>
                    <a:pt x="3" y="10"/>
                  </a:lnTo>
                  <a:lnTo>
                    <a:pt x="2" y="9"/>
                  </a:lnTo>
                  <a:lnTo>
                    <a:pt x="1" y="7"/>
                  </a:lnTo>
                  <a:lnTo>
                    <a:pt x="0" y="6"/>
                  </a:lnTo>
                  <a:lnTo>
                    <a:pt x="1" y="5"/>
                  </a:lnTo>
                  <a:lnTo>
                    <a:pt x="2" y="4"/>
                  </a:lnTo>
                  <a:lnTo>
                    <a:pt x="3" y="2"/>
                  </a:lnTo>
                  <a:lnTo>
                    <a:pt x="5" y="2"/>
                  </a:lnTo>
                  <a:lnTo>
                    <a:pt x="8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213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2" name="Freeform 138"/>
            <p:cNvSpPr>
              <a:spLocks/>
            </p:cNvSpPr>
            <p:nvPr/>
          </p:nvSpPr>
          <p:spPr bwMode="auto">
            <a:xfrm>
              <a:off x="3764" y="1799"/>
              <a:ext cx="29" cy="11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7" y="0"/>
                </a:cxn>
                <a:cxn ang="0">
                  <a:pos x="20" y="0"/>
                </a:cxn>
                <a:cxn ang="0">
                  <a:pos x="23" y="1"/>
                </a:cxn>
                <a:cxn ang="0">
                  <a:pos x="25" y="2"/>
                </a:cxn>
                <a:cxn ang="0">
                  <a:pos x="26" y="2"/>
                </a:cxn>
                <a:cxn ang="0">
                  <a:pos x="28" y="3"/>
                </a:cxn>
                <a:cxn ang="0">
                  <a:pos x="28" y="4"/>
                </a:cxn>
                <a:cxn ang="0">
                  <a:pos x="29" y="5"/>
                </a:cxn>
                <a:cxn ang="0">
                  <a:pos x="28" y="6"/>
                </a:cxn>
                <a:cxn ang="0">
                  <a:pos x="28" y="8"/>
                </a:cxn>
                <a:cxn ang="0">
                  <a:pos x="26" y="8"/>
                </a:cxn>
                <a:cxn ang="0">
                  <a:pos x="25" y="9"/>
                </a:cxn>
                <a:cxn ang="0">
                  <a:pos x="23" y="10"/>
                </a:cxn>
                <a:cxn ang="0">
                  <a:pos x="20" y="10"/>
                </a:cxn>
                <a:cxn ang="0">
                  <a:pos x="17" y="11"/>
                </a:cxn>
                <a:cxn ang="0">
                  <a:pos x="14" y="11"/>
                </a:cxn>
                <a:cxn ang="0">
                  <a:pos x="11" y="11"/>
                </a:cxn>
                <a:cxn ang="0">
                  <a:pos x="9" y="10"/>
                </a:cxn>
                <a:cxn ang="0">
                  <a:pos x="6" y="10"/>
                </a:cxn>
                <a:cxn ang="0">
                  <a:pos x="4" y="9"/>
                </a:cxn>
                <a:cxn ang="0">
                  <a:pos x="2" y="8"/>
                </a:cxn>
                <a:cxn ang="0">
                  <a:pos x="1" y="8"/>
                </a:cxn>
                <a:cxn ang="0">
                  <a:pos x="0" y="6"/>
                </a:cxn>
                <a:cxn ang="0">
                  <a:pos x="0" y="5"/>
                </a:cxn>
                <a:cxn ang="0">
                  <a:pos x="0" y="4"/>
                </a:cxn>
                <a:cxn ang="0">
                  <a:pos x="1" y="3"/>
                </a:cxn>
                <a:cxn ang="0">
                  <a:pos x="2" y="2"/>
                </a:cxn>
                <a:cxn ang="0">
                  <a:pos x="4" y="2"/>
                </a:cxn>
                <a:cxn ang="0">
                  <a:pos x="6" y="1"/>
                </a:cxn>
                <a:cxn ang="0">
                  <a:pos x="9" y="0"/>
                </a:cxn>
                <a:cxn ang="0">
                  <a:pos x="11" y="0"/>
                </a:cxn>
                <a:cxn ang="0">
                  <a:pos x="14" y="0"/>
                </a:cxn>
              </a:cxnLst>
              <a:rect l="0" t="0" r="r" b="b"/>
              <a:pathLst>
                <a:path w="29" h="11">
                  <a:moveTo>
                    <a:pt x="14" y="0"/>
                  </a:moveTo>
                  <a:lnTo>
                    <a:pt x="17" y="0"/>
                  </a:lnTo>
                  <a:lnTo>
                    <a:pt x="20" y="0"/>
                  </a:lnTo>
                  <a:lnTo>
                    <a:pt x="23" y="1"/>
                  </a:lnTo>
                  <a:lnTo>
                    <a:pt x="25" y="2"/>
                  </a:lnTo>
                  <a:lnTo>
                    <a:pt x="26" y="2"/>
                  </a:lnTo>
                  <a:lnTo>
                    <a:pt x="28" y="3"/>
                  </a:lnTo>
                  <a:lnTo>
                    <a:pt x="28" y="4"/>
                  </a:lnTo>
                  <a:lnTo>
                    <a:pt x="29" y="5"/>
                  </a:lnTo>
                  <a:lnTo>
                    <a:pt x="28" y="6"/>
                  </a:lnTo>
                  <a:lnTo>
                    <a:pt x="28" y="8"/>
                  </a:lnTo>
                  <a:lnTo>
                    <a:pt x="26" y="8"/>
                  </a:lnTo>
                  <a:lnTo>
                    <a:pt x="25" y="9"/>
                  </a:lnTo>
                  <a:lnTo>
                    <a:pt x="23" y="10"/>
                  </a:lnTo>
                  <a:lnTo>
                    <a:pt x="20" y="10"/>
                  </a:lnTo>
                  <a:lnTo>
                    <a:pt x="17" y="11"/>
                  </a:lnTo>
                  <a:lnTo>
                    <a:pt x="14" y="11"/>
                  </a:lnTo>
                  <a:lnTo>
                    <a:pt x="11" y="11"/>
                  </a:lnTo>
                  <a:lnTo>
                    <a:pt x="9" y="10"/>
                  </a:lnTo>
                  <a:lnTo>
                    <a:pt x="6" y="10"/>
                  </a:lnTo>
                  <a:lnTo>
                    <a:pt x="4" y="9"/>
                  </a:lnTo>
                  <a:lnTo>
                    <a:pt x="2" y="8"/>
                  </a:lnTo>
                  <a:lnTo>
                    <a:pt x="1" y="8"/>
                  </a:lnTo>
                  <a:lnTo>
                    <a:pt x="0" y="6"/>
                  </a:lnTo>
                  <a:lnTo>
                    <a:pt x="0" y="5"/>
                  </a:lnTo>
                  <a:lnTo>
                    <a:pt x="0" y="4"/>
                  </a:lnTo>
                  <a:lnTo>
                    <a:pt x="1" y="3"/>
                  </a:lnTo>
                  <a:lnTo>
                    <a:pt x="2" y="2"/>
                  </a:lnTo>
                  <a:lnTo>
                    <a:pt x="4" y="2"/>
                  </a:lnTo>
                  <a:lnTo>
                    <a:pt x="6" y="1"/>
                  </a:lnTo>
                  <a:lnTo>
                    <a:pt x="9" y="0"/>
                  </a:lnTo>
                  <a:lnTo>
                    <a:pt x="11" y="0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213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3" name="Freeform 139"/>
            <p:cNvSpPr>
              <a:spLocks/>
            </p:cNvSpPr>
            <p:nvPr/>
          </p:nvSpPr>
          <p:spPr bwMode="auto">
            <a:xfrm>
              <a:off x="3681" y="1785"/>
              <a:ext cx="29" cy="13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7" y="0"/>
                </a:cxn>
                <a:cxn ang="0">
                  <a:pos x="20" y="0"/>
                </a:cxn>
                <a:cxn ang="0">
                  <a:pos x="22" y="1"/>
                </a:cxn>
                <a:cxn ang="0">
                  <a:pos x="24" y="2"/>
                </a:cxn>
                <a:cxn ang="0">
                  <a:pos x="26" y="3"/>
                </a:cxn>
                <a:cxn ang="0">
                  <a:pos x="28" y="4"/>
                </a:cxn>
                <a:cxn ang="0">
                  <a:pos x="28" y="5"/>
                </a:cxn>
                <a:cxn ang="0">
                  <a:pos x="29" y="6"/>
                </a:cxn>
                <a:cxn ang="0">
                  <a:pos x="28" y="8"/>
                </a:cxn>
                <a:cxn ang="0">
                  <a:pos x="28" y="9"/>
                </a:cxn>
                <a:cxn ang="0">
                  <a:pos x="26" y="10"/>
                </a:cxn>
                <a:cxn ang="0">
                  <a:pos x="24" y="11"/>
                </a:cxn>
                <a:cxn ang="0">
                  <a:pos x="22" y="12"/>
                </a:cxn>
                <a:cxn ang="0">
                  <a:pos x="20" y="13"/>
                </a:cxn>
                <a:cxn ang="0">
                  <a:pos x="17" y="13"/>
                </a:cxn>
                <a:cxn ang="0">
                  <a:pos x="14" y="13"/>
                </a:cxn>
                <a:cxn ang="0">
                  <a:pos x="11" y="13"/>
                </a:cxn>
                <a:cxn ang="0">
                  <a:pos x="9" y="13"/>
                </a:cxn>
                <a:cxn ang="0">
                  <a:pos x="6" y="12"/>
                </a:cxn>
                <a:cxn ang="0">
                  <a:pos x="4" y="11"/>
                </a:cxn>
                <a:cxn ang="0">
                  <a:pos x="2" y="10"/>
                </a:cxn>
                <a:cxn ang="0">
                  <a:pos x="1" y="9"/>
                </a:cxn>
                <a:cxn ang="0">
                  <a:pos x="0" y="8"/>
                </a:cxn>
                <a:cxn ang="0">
                  <a:pos x="0" y="6"/>
                </a:cxn>
                <a:cxn ang="0">
                  <a:pos x="0" y="5"/>
                </a:cxn>
                <a:cxn ang="0">
                  <a:pos x="1" y="4"/>
                </a:cxn>
                <a:cxn ang="0">
                  <a:pos x="2" y="3"/>
                </a:cxn>
                <a:cxn ang="0">
                  <a:pos x="4" y="2"/>
                </a:cxn>
                <a:cxn ang="0">
                  <a:pos x="6" y="1"/>
                </a:cxn>
                <a:cxn ang="0">
                  <a:pos x="9" y="0"/>
                </a:cxn>
                <a:cxn ang="0">
                  <a:pos x="11" y="0"/>
                </a:cxn>
                <a:cxn ang="0">
                  <a:pos x="14" y="0"/>
                </a:cxn>
              </a:cxnLst>
              <a:rect l="0" t="0" r="r" b="b"/>
              <a:pathLst>
                <a:path w="29" h="13">
                  <a:moveTo>
                    <a:pt x="14" y="0"/>
                  </a:moveTo>
                  <a:lnTo>
                    <a:pt x="17" y="0"/>
                  </a:lnTo>
                  <a:lnTo>
                    <a:pt x="20" y="0"/>
                  </a:lnTo>
                  <a:lnTo>
                    <a:pt x="22" y="1"/>
                  </a:lnTo>
                  <a:lnTo>
                    <a:pt x="24" y="2"/>
                  </a:lnTo>
                  <a:lnTo>
                    <a:pt x="26" y="3"/>
                  </a:lnTo>
                  <a:lnTo>
                    <a:pt x="28" y="4"/>
                  </a:lnTo>
                  <a:lnTo>
                    <a:pt x="28" y="5"/>
                  </a:lnTo>
                  <a:lnTo>
                    <a:pt x="29" y="6"/>
                  </a:lnTo>
                  <a:lnTo>
                    <a:pt x="28" y="8"/>
                  </a:lnTo>
                  <a:lnTo>
                    <a:pt x="28" y="9"/>
                  </a:lnTo>
                  <a:lnTo>
                    <a:pt x="26" y="10"/>
                  </a:lnTo>
                  <a:lnTo>
                    <a:pt x="24" y="11"/>
                  </a:lnTo>
                  <a:lnTo>
                    <a:pt x="22" y="12"/>
                  </a:lnTo>
                  <a:lnTo>
                    <a:pt x="20" y="13"/>
                  </a:lnTo>
                  <a:lnTo>
                    <a:pt x="17" y="13"/>
                  </a:lnTo>
                  <a:lnTo>
                    <a:pt x="14" y="13"/>
                  </a:lnTo>
                  <a:lnTo>
                    <a:pt x="11" y="13"/>
                  </a:lnTo>
                  <a:lnTo>
                    <a:pt x="9" y="13"/>
                  </a:lnTo>
                  <a:lnTo>
                    <a:pt x="6" y="12"/>
                  </a:lnTo>
                  <a:lnTo>
                    <a:pt x="4" y="11"/>
                  </a:lnTo>
                  <a:lnTo>
                    <a:pt x="2" y="10"/>
                  </a:lnTo>
                  <a:lnTo>
                    <a:pt x="1" y="9"/>
                  </a:lnTo>
                  <a:lnTo>
                    <a:pt x="0" y="8"/>
                  </a:lnTo>
                  <a:lnTo>
                    <a:pt x="0" y="6"/>
                  </a:lnTo>
                  <a:lnTo>
                    <a:pt x="0" y="5"/>
                  </a:lnTo>
                  <a:lnTo>
                    <a:pt x="1" y="4"/>
                  </a:lnTo>
                  <a:lnTo>
                    <a:pt x="2" y="3"/>
                  </a:lnTo>
                  <a:lnTo>
                    <a:pt x="4" y="2"/>
                  </a:lnTo>
                  <a:lnTo>
                    <a:pt x="6" y="1"/>
                  </a:lnTo>
                  <a:lnTo>
                    <a:pt x="9" y="0"/>
                  </a:lnTo>
                  <a:lnTo>
                    <a:pt x="11" y="0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564C5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4" name="Freeform 140"/>
            <p:cNvSpPr>
              <a:spLocks/>
            </p:cNvSpPr>
            <p:nvPr/>
          </p:nvSpPr>
          <p:spPr bwMode="auto">
            <a:xfrm>
              <a:off x="3681" y="1785"/>
              <a:ext cx="28" cy="12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7" y="0"/>
                </a:cxn>
                <a:cxn ang="0">
                  <a:pos x="19" y="0"/>
                </a:cxn>
                <a:cxn ang="0">
                  <a:pos x="22" y="1"/>
                </a:cxn>
                <a:cxn ang="0">
                  <a:pos x="24" y="2"/>
                </a:cxn>
                <a:cxn ang="0">
                  <a:pos x="25" y="3"/>
                </a:cxn>
                <a:cxn ang="0">
                  <a:pos x="27" y="4"/>
                </a:cxn>
                <a:cxn ang="0">
                  <a:pos x="27" y="5"/>
                </a:cxn>
                <a:cxn ang="0">
                  <a:pos x="28" y="6"/>
                </a:cxn>
                <a:cxn ang="0">
                  <a:pos x="27" y="7"/>
                </a:cxn>
                <a:cxn ang="0">
                  <a:pos x="27" y="9"/>
                </a:cxn>
                <a:cxn ang="0">
                  <a:pos x="25" y="10"/>
                </a:cxn>
                <a:cxn ang="0">
                  <a:pos x="24" y="10"/>
                </a:cxn>
                <a:cxn ang="0">
                  <a:pos x="22" y="11"/>
                </a:cxn>
                <a:cxn ang="0">
                  <a:pos x="19" y="12"/>
                </a:cxn>
                <a:cxn ang="0">
                  <a:pos x="17" y="12"/>
                </a:cxn>
                <a:cxn ang="0">
                  <a:pos x="14" y="12"/>
                </a:cxn>
                <a:cxn ang="0">
                  <a:pos x="11" y="12"/>
                </a:cxn>
                <a:cxn ang="0">
                  <a:pos x="9" y="12"/>
                </a:cxn>
                <a:cxn ang="0">
                  <a:pos x="6" y="11"/>
                </a:cxn>
                <a:cxn ang="0">
                  <a:pos x="4" y="10"/>
                </a:cxn>
                <a:cxn ang="0">
                  <a:pos x="2" y="10"/>
                </a:cxn>
                <a:cxn ang="0">
                  <a:pos x="1" y="9"/>
                </a:cxn>
                <a:cxn ang="0">
                  <a:pos x="1" y="7"/>
                </a:cxn>
                <a:cxn ang="0">
                  <a:pos x="0" y="6"/>
                </a:cxn>
                <a:cxn ang="0">
                  <a:pos x="1" y="5"/>
                </a:cxn>
                <a:cxn ang="0">
                  <a:pos x="1" y="4"/>
                </a:cxn>
                <a:cxn ang="0">
                  <a:pos x="2" y="3"/>
                </a:cxn>
                <a:cxn ang="0">
                  <a:pos x="4" y="2"/>
                </a:cxn>
                <a:cxn ang="0">
                  <a:pos x="6" y="1"/>
                </a:cxn>
                <a:cxn ang="0">
                  <a:pos x="9" y="0"/>
                </a:cxn>
                <a:cxn ang="0">
                  <a:pos x="11" y="0"/>
                </a:cxn>
                <a:cxn ang="0">
                  <a:pos x="14" y="0"/>
                </a:cxn>
              </a:cxnLst>
              <a:rect l="0" t="0" r="r" b="b"/>
              <a:pathLst>
                <a:path w="28" h="12">
                  <a:moveTo>
                    <a:pt x="14" y="0"/>
                  </a:moveTo>
                  <a:lnTo>
                    <a:pt x="17" y="0"/>
                  </a:lnTo>
                  <a:lnTo>
                    <a:pt x="19" y="0"/>
                  </a:lnTo>
                  <a:lnTo>
                    <a:pt x="22" y="1"/>
                  </a:lnTo>
                  <a:lnTo>
                    <a:pt x="24" y="2"/>
                  </a:lnTo>
                  <a:lnTo>
                    <a:pt x="25" y="3"/>
                  </a:lnTo>
                  <a:lnTo>
                    <a:pt x="27" y="4"/>
                  </a:lnTo>
                  <a:lnTo>
                    <a:pt x="27" y="5"/>
                  </a:lnTo>
                  <a:lnTo>
                    <a:pt x="28" y="6"/>
                  </a:lnTo>
                  <a:lnTo>
                    <a:pt x="27" y="7"/>
                  </a:lnTo>
                  <a:lnTo>
                    <a:pt x="27" y="9"/>
                  </a:lnTo>
                  <a:lnTo>
                    <a:pt x="25" y="10"/>
                  </a:lnTo>
                  <a:lnTo>
                    <a:pt x="24" y="10"/>
                  </a:lnTo>
                  <a:lnTo>
                    <a:pt x="22" y="11"/>
                  </a:lnTo>
                  <a:lnTo>
                    <a:pt x="19" y="12"/>
                  </a:lnTo>
                  <a:lnTo>
                    <a:pt x="17" y="12"/>
                  </a:lnTo>
                  <a:lnTo>
                    <a:pt x="14" y="12"/>
                  </a:lnTo>
                  <a:lnTo>
                    <a:pt x="11" y="12"/>
                  </a:lnTo>
                  <a:lnTo>
                    <a:pt x="9" y="12"/>
                  </a:lnTo>
                  <a:lnTo>
                    <a:pt x="6" y="11"/>
                  </a:lnTo>
                  <a:lnTo>
                    <a:pt x="4" y="10"/>
                  </a:lnTo>
                  <a:lnTo>
                    <a:pt x="2" y="10"/>
                  </a:lnTo>
                  <a:lnTo>
                    <a:pt x="1" y="9"/>
                  </a:lnTo>
                  <a:lnTo>
                    <a:pt x="1" y="7"/>
                  </a:lnTo>
                  <a:lnTo>
                    <a:pt x="0" y="6"/>
                  </a:lnTo>
                  <a:lnTo>
                    <a:pt x="1" y="5"/>
                  </a:lnTo>
                  <a:lnTo>
                    <a:pt x="1" y="4"/>
                  </a:lnTo>
                  <a:lnTo>
                    <a:pt x="2" y="3"/>
                  </a:lnTo>
                  <a:lnTo>
                    <a:pt x="4" y="2"/>
                  </a:lnTo>
                  <a:lnTo>
                    <a:pt x="6" y="1"/>
                  </a:lnTo>
                  <a:lnTo>
                    <a:pt x="9" y="0"/>
                  </a:lnTo>
                  <a:lnTo>
                    <a:pt x="11" y="0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5E545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5" name="Freeform 141"/>
            <p:cNvSpPr>
              <a:spLocks/>
            </p:cNvSpPr>
            <p:nvPr/>
          </p:nvSpPr>
          <p:spPr bwMode="auto">
            <a:xfrm>
              <a:off x="3682" y="1785"/>
              <a:ext cx="26" cy="12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15" y="0"/>
                </a:cxn>
                <a:cxn ang="0">
                  <a:pos x="18" y="0"/>
                </a:cxn>
                <a:cxn ang="0">
                  <a:pos x="20" y="1"/>
                </a:cxn>
                <a:cxn ang="0">
                  <a:pos x="22" y="1"/>
                </a:cxn>
                <a:cxn ang="0">
                  <a:pos x="23" y="2"/>
                </a:cxn>
                <a:cxn ang="0">
                  <a:pos x="25" y="3"/>
                </a:cxn>
                <a:cxn ang="0">
                  <a:pos x="26" y="5"/>
                </a:cxn>
                <a:cxn ang="0">
                  <a:pos x="26" y="6"/>
                </a:cxn>
                <a:cxn ang="0">
                  <a:pos x="26" y="7"/>
                </a:cxn>
                <a:cxn ang="0">
                  <a:pos x="25" y="8"/>
                </a:cxn>
                <a:cxn ang="0">
                  <a:pos x="23" y="9"/>
                </a:cxn>
                <a:cxn ang="0">
                  <a:pos x="22" y="10"/>
                </a:cxn>
                <a:cxn ang="0">
                  <a:pos x="20" y="11"/>
                </a:cxn>
                <a:cxn ang="0">
                  <a:pos x="18" y="11"/>
                </a:cxn>
                <a:cxn ang="0">
                  <a:pos x="15" y="12"/>
                </a:cxn>
                <a:cxn ang="0">
                  <a:pos x="13" y="12"/>
                </a:cxn>
                <a:cxn ang="0">
                  <a:pos x="10" y="12"/>
                </a:cxn>
                <a:cxn ang="0">
                  <a:pos x="8" y="11"/>
                </a:cxn>
                <a:cxn ang="0">
                  <a:pos x="6" y="11"/>
                </a:cxn>
                <a:cxn ang="0">
                  <a:pos x="4" y="10"/>
                </a:cxn>
                <a:cxn ang="0">
                  <a:pos x="2" y="9"/>
                </a:cxn>
                <a:cxn ang="0">
                  <a:pos x="1" y="8"/>
                </a:cxn>
                <a:cxn ang="0">
                  <a:pos x="0" y="7"/>
                </a:cxn>
                <a:cxn ang="0">
                  <a:pos x="0" y="6"/>
                </a:cxn>
                <a:cxn ang="0">
                  <a:pos x="0" y="5"/>
                </a:cxn>
                <a:cxn ang="0">
                  <a:pos x="1" y="3"/>
                </a:cxn>
                <a:cxn ang="0">
                  <a:pos x="2" y="2"/>
                </a:cxn>
                <a:cxn ang="0">
                  <a:pos x="4" y="1"/>
                </a:cxn>
                <a:cxn ang="0">
                  <a:pos x="6" y="1"/>
                </a:cxn>
                <a:cxn ang="0">
                  <a:pos x="8" y="0"/>
                </a:cxn>
                <a:cxn ang="0">
                  <a:pos x="10" y="0"/>
                </a:cxn>
                <a:cxn ang="0">
                  <a:pos x="13" y="0"/>
                </a:cxn>
              </a:cxnLst>
              <a:rect l="0" t="0" r="r" b="b"/>
              <a:pathLst>
                <a:path w="26" h="12">
                  <a:moveTo>
                    <a:pt x="13" y="0"/>
                  </a:moveTo>
                  <a:lnTo>
                    <a:pt x="15" y="0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2" y="1"/>
                  </a:lnTo>
                  <a:lnTo>
                    <a:pt x="23" y="2"/>
                  </a:lnTo>
                  <a:lnTo>
                    <a:pt x="25" y="3"/>
                  </a:lnTo>
                  <a:lnTo>
                    <a:pt x="26" y="5"/>
                  </a:lnTo>
                  <a:lnTo>
                    <a:pt x="26" y="6"/>
                  </a:lnTo>
                  <a:lnTo>
                    <a:pt x="26" y="7"/>
                  </a:lnTo>
                  <a:lnTo>
                    <a:pt x="25" y="8"/>
                  </a:lnTo>
                  <a:lnTo>
                    <a:pt x="23" y="9"/>
                  </a:lnTo>
                  <a:lnTo>
                    <a:pt x="22" y="10"/>
                  </a:lnTo>
                  <a:lnTo>
                    <a:pt x="20" y="11"/>
                  </a:lnTo>
                  <a:lnTo>
                    <a:pt x="18" y="11"/>
                  </a:lnTo>
                  <a:lnTo>
                    <a:pt x="15" y="12"/>
                  </a:lnTo>
                  <a:lnTo>
                    <a:pt x="13" y="12"/>
                  </a:lnTo>
                  <a:lnTo>
                    <a:pt x="10" y="12"/>
                  </a:lnTo>
                  <a:lnTo>
                    <a:pt x="8" y="11"/>
                  </a:lnTo>
                  <a:lnTo>
                    <a:pt x="6" y="11"/>
                  </a:lnTo>
                  <a:lnTo>
                    <a:pt x="4" y="10"/>
                  </a:lnTo>
                  <a:lnTo>
                    <a:pt x="2" y="9"/>
                  </a:lnTo>
                  <a:lnTo>
                    <a:pt x="1" y="8"/>
                  </a:lnTo>
                  <a:lnTo>
                    <a:pt x="0" y="7"/>
                  </a:lnTo>
                  <a:lnTo>
                    <a:pt x="0" y="6"/>
                  </a:lnTo>
                  <a:lnTo>
                    <a:pt x="0" y="5"/>
                  </a:lnTo>
                  <a:lnTo>
                    <a:pt x="1" y="3"/>
                  </a:lnTo>
                  <a:lnTo>
                    <a:pt x="2" y="2"/>
                  </a:lnTo>
                  <a:lnTo>
                    <a:pt x="4" y="1"/>
                  </a:lnTo>
                  <a:lnTo>
                    <a:pt x="6" y="1"/>
                  </a:lnTo>
                  <a:lnTo>
                    <a:pt x="8" y="0"/>
                  </a:lnTo>
                  <a:lnTo>
                    <a:pt x="10" y="0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665E6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6" name="Freeform 142"/>
            <p:cNvSpPr>
              <a:spLocks/>
            </p:cNvSpPr>
            <p:nvPr/>
          </p:nvSpPr>
          <p:spPr bwMode="auto">
            <a:xfrm>
              <a:off x="3682" y="1785"/>
              <a:ext cx="25" cy="11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15" y="0"/>
                </a:cxn>
                <a:cxn ang="0">
                  <a:pos x="17" y="0"/>
                </a:cxn>
                <a:cxn ang="0">
                  <a:pos x="19" y="1"/>
                </a:cxn>
                <a:cxn ang="0">
                  <a:pos x="21" y="1"/>
                </a:cxn>
                <a:cxn ang="0">
                  <a:pos x="23" y="2"/>
                </a:cxn>
                <a:cxn ang="0">
                  <a:pos x="24" y="3"/>
                </a:cxn>
                <a:cxn ang="0">
                  <a:pos x="24" y="4"/>
                </a:cxn>
                <a:cxn ang="0">
                  <a:pos x="25" y="5"/>
                </a:cxn>
                <a:cxn ang="0">
                  <a:pos x="24" y="6"/>
                </a:cxn>
                <a:cxn ang="0">
                  <a:pos x="24" y="7"/>
                </a:cxn>
                <a:cxn ang="0">
                  <a:pos x="23" y="8"/>
                </a:cxn>
                <a:cxn ang="0">
                  <a:pos x="21" y="9"/>
                </a:cxn>
                <a:cxn ang="0">
                  <a:pos x="19" y="10"/>
                </a:cxn>
                <a:cxn ang="0">
                  <a:pos x="17" y="10"/>
                </a:cxn>
                <a:cxn ang="0">
                  <a:pos x="15" y="11"/>
                </a:cxn>
                <a:cxn ang="0">
                  <a:pos x="12" y="11"/>
                </a:cxn>
                <a:cxn ang="0">
                  <a:pos x="10" y="11"/>
                </a:cxn>
                <a:cxn ang="0">
                  <a:pos x="8" y="10"/>
                </a:cxn>
                <a:cxn ang="0">
                  <a:pos x="6" y="10"/>
                </a:cxn>
                <a:cxn ang="0">
                  <a:pos x="4" y="9"/>
                </a:cxn>
                <a:cxn ang="0">
                  <a:pos x="2" y="8"/>
                </a:cxn>
                <a:cxn ang="0">
                  <a:pos x="1" y="7"/>
                </a:cxn>
                <a:cxn ang="0">
                  <a:pos x="0" y="6"/>
                </a:cxn>
                <a:cxn ang="0">
                  <a:pos x="0" y="5"/>
                </a:cxn>
                <a:cxn ang="0">
                  <a:pos x="0" y="4"/>
                </a:cxn>
                <a:cxn ang="0">
                  <a:pos x="1" y="3"/>
                </a:cxn>
                <a:cxn ang="0">
                  <a:pos x="2" y="2"/>
                </a:cxn>
                <a:cxn ang="0">
                  <a:pos x="4" y="1"/>
                </a:cxn>
                <a:cxn ang="0">
                  <a:pos x="6" y="1"/>
                </a:cxn>
                <a:cxn ang="0">
                  <a:pos x="8" y="0"/>
                </a:cxn>
                <a:cxn ang="0">
                  <a:pos x="10" y="0"/>
                </a:cxn>
                <a:cxn ang="0">
                  <a:pos x="12" y="0"/>
                </a:cxn>
              </a:cxnLst>
              <a:rect l="0" t="0" r="r" b="b"/>
              <a:pathLst>
                <a:path w="25" h="11">
                  <a:moveTo>
                    <a:pt x="12" y="0"/>
                  </a:moveTo>
                  <a:lnTo>
                    <a:pt x="15" y="0"/>
                  </a:lnTo>
                  <a:lnTo>
                    <a:pt x="17" y="0"/>
                  </a:lnTo>
                  <a:lnTo>
                    <a:pt x="19" y="1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4" y="3"/>
                  </a:lnTo>
                  <a:lnTo>
                    <a:pt x="24" y="4"/>
                  </a:lnTo>
                  <a:lnTo>
                    <a:pt x="25" y="5"/>
                  </a:lnTo>
                  <a:lnTo>
                    <a:pt x="24" y="6"/>
                  </a:lnTo>
                  <a:lnTo>
                    <a:pt x="24" y="7"/>
                  </a:lnTo>
                  <a:lnTo>
                    <a:pt x="23" y="8"/>
                  </a:lnTo>
                  <a:lnTo>
                    <a:pt x="21" y="9"/>
                  </a:lnTo>
                  <a:lnTo>
                    <a:pt x="19" y="10"/>
                  </a:lnTo>
                  <a:lnTo>
                    <a:pt x="17" y="10"/>
                  </a:lnTo>
                  <a:lnTo>
                    <a:pt x="15" y="11"/>
                  </a:lnTo>
                  <a:lnTo>
                    <a:pt x="12" y="11"/>
                  </a:lnTo>
                  <a:lnTo>
                    <a:pt x="10" y="11"/>
                  </a:lnTo>
                  <a:lnTo>
                    <a:pt x="8" y="10"/>
                  </a:lnTo>
                  <a:lnTo>
                    <a:pt x="6" y="10"/>
                  </a:lnTo>
                  <a:lnTo>
                    <a:pt x="4" y="9"/>
                  </a:lnTo>
                  <a:lnTo>
                    <a:pt x="2" y="8"/>
                  </a:lnTo>
                  <a:lnTo>
                    <a:pt x="1" y="7"/>
                  </a:lnTo>
                  <a:lnTo>
                    <a:pt x="0" y="6"/>
                  </a:lnTo>
                  <a:lnTo>
                    <a:pt x="0" y="5"/>
                  </a:lnTo>
                  <a:lnTo>
                    <a:pt x="0" y="4"/>
                  </a:lnTo>
                  <a:lnTo>
                    <a:pt x="1" y="3"/>
                  </a:lnTo>
                  <a:lnTo>
                    <a:pt x="2" y="2"/>
                  </a:lnTo>
                  <a:lnTo>
                    <a:pt x="4" y="1"/>
                  </a:lnTo>
                  <a:lnTo>
                    <a:pt x="6" y="1"/>
                  </a:lnTo>
                  <a:lnTo>
                    <a:pt x="8" y="0"/>
                  </a:lnTo>
                  <a:lnTo>
                    <a:pt x="10" y="0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70666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7" name="Freeform 143"/>
            <p:cNvSpPr>
              <a:spLocks/>
            </p:cNvSpPr>
            <p:nvPr/>
          </p:nvSpPr>
          <p:spPr bwMode="auto">
            <a:xfrm>
              <a:off x="3683" y="1785"/>
              <a:ext cx="23" cy="10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13" y="0"/>
                </a:cxn>
                <a:cxn ang="0">
                  <a:pos x="16" y="0"/>
                </a:cxn>
                <a:cxn ang="0">
                  <a:pos x="18" y="0"/>
                </a:cxn>
                <a:cxn ang="0">
                  <a:pos x="19" y="1"/>
                </a:cxn>
                <a:cxn ang="0">
                  <a:pos x="21" y="2"/>
                </a:cxn>
                <a:cxn ang="0">
                  <a:pos x="22" y="3"/>
                </a:cxn>
                <a:cxn ang="0">
                  <a:pos x="22" y="4"/>
                </a:cxn>
                <a:cxn ang="0">
                  <a:pos x="23" y="5"/>
                </a:cxn>
                <a:cxn ang="0">
                  <a:pos x="22" y="6"/>
                </a:cxn>
                <a:cxn ang="0">
                  <a:pos x="22" y="7"/>
                </a:cxn>
                <a:cxn ang="0">
                  <a:pos x="21" y="8"/>
                </a:cxn>
                <a:cxn ang="0">
                  <a:pos x="19" y="9"/>
                </a:cxn>
                <a:cxn ang="0">
                  <a:pos x="18" y="9"/>
                </a:cxn>
                <a:cxn ang="0">
                  <a:pos x="16" y="10"/>
                </a:cxn>
                <a:cxn ang="0">
                  <a:pos x="13" y="10"/>
                </a:cxn>
                <a:cxn ang="0">
                  <a:pos x="11" y="10"/>
                </a:cxn>
                <a:cxn ang="0">
                  <a:pos x="9" y="10"/>
                </a:cxn>
                <a:cxn ang="0">
                  <a:pos x="7" y="10"/>
                </a:cxn>
                <a:cxn ang="0">
                  <a:pos x="5" y="9"/>
                </a:cxn>
                <a:cxn ang="0">
                  <a:pos x="3" y="9"/>
                </a:cxn>
                <a:cxn ang="0">
                  <a:pos x="2" y="8"/>
                </a:cxn>
                <a:cxn ang="0">
                  <a:pos x="0" y="7"/>
                </a:cxn>
                <a:cxn ang="0">
                  <a:pos x="0" y="6"/>
                </a:cxn>
                <a:cxn ang="0">
                  <a:pos x="0" y="5"/>
                </a:cxn>
                <a:cxn ang="0">
                  <a:pos x="0" y="4"/>
                </a:cxn>
                <a:cxn ang="0">
                  <a:pos x="0" y="3"/>
                </a:cxn>
                <a:cxn ang="0">
                  <a:pos x="2" y="2"/>
                </a:cxn>
                <a:cxn ang="0">
                  <a:pos x="3" y="1"/>
                </a:cxn>
                <a:cxn ang="0">
                  <a:pos x="5" y="0"/>
                </a:cxn>
                <a:cxn ang="0">
                  <a:pos x="7" y="0"/>
                </a:cxn>
                <a:cxn ang="0">
                  <a:pos x="9" y="0"/>
                </a:cxn>
                <a:cxn ang="0">
                  <a:pos x="11" y="0"/>
                </a:cxn>
              </a:cxnLst>
              <a:rect l="0" t="0" r="r" b="b"/>
              <a:pathLst>
                <a:path w="23" h="10">
                  <a:moveTo>
                    <a:pt x="11" y="0"/>
                  </a:moveTo>
                  <a:lnTo>
                    <a:pt x="13" y="0"/>
                  </a:lnTo>
                  <a:lnTo>
                    <a:pt x="16" y="0"/>
                  </a:lnTo>
                  <a:lnTo>
                    <a:pt x="18" y="0"/>
                  </a:lnTo>
                  <a:lnTo>
                    <a:pt x="19" y="1"/>
                  </a:lnTo>
                  <a:lnTo>
                    <a:pt x="21" y="2"/>
                  </a:lnTo>
                  <a:lnTo>
                    <a:pt x="22" y="3"/>
                  </a:lnTo>
                  <a:lnTo>
                    <a:pt x="22" y="4"/>
                  </a:lnTo>
                  <a:lnTo>
                    <a:pt x="23" y="5"/>
                  </a:lnTo>
                  <a:lnTo>
                    <a:pt x="22" y="6"/>
                  </a:lnTo>
                  <a:lnTo>
                    <a:pt x="22" y="7"/>
                  </a:lnTo>
                  <a:lnTo>
                    <a:pt x="21" y="8"/>
                  </a:lnTo>
                  <a:lnTo>
                    <a:pt x="19" y="9"/>
                  </a:lnTo>
                  <a:lnTo>
                    <a:pt x="18" y="9"/>
                  </a:lnTo>
                  <a:lnTo>
                    <a:pt x="16" y="10"/>
                  </a:lnTo>
                  <a:lnTo>
                    <a:pt x="13" y="10"/>
                  </a:lnTo>
                  <a:lnTo>
                    <a:pt x="11" y="10"/>
                  </a:lnTo>
                  <a:lnTo>
                    <a:pt x="9" y="10"/>
                  </a:lnTo>
                  <a:lnTo>
                    <a:pt x="7" y="10"/>
                  </a:lnTo>
                  <a:lnTo>
                    <a:pt x="5" y="9"/>
                  </a:lnTo>
                  <a:lnTo>
                    <a:pt x="3" y="9"/>
                  </a:lnTo>
                  <a:lnTo>
                    <a:pt x="2" y="8"/>
                  </a:lnTo>
                  <a:lnTo>
                    <a:pt x="0" y="7"/>
                  </a:lnTo>
                  <a:lnTo>
                    <a:pt x="0" y="6"/>
                  </a:lnTo>
                  <a:lnTo>
                    <a:pt x="0" y="5"/>
                  </a:lnTo>
                  <a:lnTo>
                    <a:pt x="0" y="4"/>
                  </a:lnTo>
                  <a:lnTo>
                    <a:pt x="0" y="3"/>
                  </a:lnTo>
                  <a:lnTo>
                    <a:pt x="2" y="2"/>
                  </a:lnTo>
                  <a:lnTo>
                    <a:pt x="3" y="1"/>
                  </a:lnTo>
                  <a:lnTo>
                    <a:pt x="5" y="0"/>
                  </a:lnTo>
                  <a:lnTo>
                    <a:pt x="7" y="0"/>
                  </a:lnTo>
                  <a:lnTo>
                    <a:pt x="9" y="0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776D7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8" name="Freeform 144"/>
            <p:cNvSpPr>
              <a:spLocks/>
            </p:cNvSpPr>
            <p:nvPr/>
          </p:nvSpPr>
          <p:spPr bwMode="auto">
            <a:xfrm>
              <a:off x="3683" y="1785"/>
              <a:ext cx="22" cy="9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13" y="0"/>
                </a:cxn>
                <a:cxn ang="0">
                  <a:pos x="15" y="0"/>
                </a:cxn>
                <a:cxn ang="0">
                  <a:pos x="17" y="0"/>
                </a:cxn>
                <a:cxn ang="0">
                  <a:pos x="19" y="1"/>
                </a:cxn>
                <a:cxn ang="0">
                  <a:pos x="20" y="2"/>
                </a:cxn>
                <a:cxn ang="0">
                  <a:pos x="21" y="3"/>
                </a:cxn>
                <a:cxn ang="0">
                  <a:pos x="22" y="3"/>
                </a:cxn>
                <a:cxn ang="0">
                  <a:pos x="22" y="5"/>
                </a:cxn>
                <a:cxn ang="0">
                  <a:pos x="22" y="5"/>
                </a:cxn>
                <a:cxn ang="0">
                  <a:pos x="21" y="6"/>
                </a:cxn>
                <a:cxn ang="0">
                  <a:pos x="20" y="7"/>
                </a:cxn>
                <a:cxn ang="0">
                  <a:pos x="19" y="8"/>
                </a:cxn>
                <a:cxn ang="0">
                  <a:pos x="17" y="9"/>
                </a:cxn>
                <a:cxn ang="0">
                  <a:pos x="15" y="9"/>
                </a:cxn>
                <a:cxn ang="0">
                  <a:pos x="13" y="9"/>
                </a:cxn>
                <a:cxn ang="0">
                  <a:pos x="11" y="9"/>
                </a:cxn>
                <a:cxn ang="0">
                  <a:pos x="9" y="9"/>
                </a:cxn>
                <a:cxn ang="0">
                  <a:pos x="7" y="9"/>
                </a:cxn>
                <a:cxn ang="0">
                  <a:pos x="5" y="9"/>
                </a:cxn>
                <a:cxn ang="0">
                  <a:pos x="3" y="8"/>
                </a:cxn>
                <a:cxn ang="0">
                  <a:pos x="2" y="7"/>
                </a:cxn>
                <a:cxn ang="0">
                  <a:pos x="1" y="6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0" y="3"/>
                </a:cxn>
                <a:cxn ang="0">
                  <a:pos x="1" y="3"/>
                </a:cxn>
                <a:cxn ang="0">
                  <a:pos x="2" y="2"/>
                </a:cxn>
                <a:cxn ang="0">
                  <a:pos x="3" y="1"/>
                </a:cxn>
                <a:cxn ang="0">
                  <a:pos x="5" y="0"/>
                </a:cxn>
                <a:cxn ang="0">
                  <a:pos x="7" y="0"/>
                </a:cxn>
                <a:cxn ang="0">
                  <a:pos x="9" y="0"/>
                </a:cxn>
                <a:cxn ang="0">
                  <a:pos x="11" y="0"/>
                </a:cxn>
              </a:cxnLst>
              <a:rect l="0" t="0" r="r" b="b"/>
              <a:pathLst>
                <a:path w="22" h="9">
                  <a:moveTo>
                    <a:pt x="11" y="0"/>
                  </a:moveTo>
                  <a:lnTo>
                    <a:pt x="13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19" y="1"/>
                  </a:lnTo>
                  <a:lnTo>
                    <a:pt x="20" y="2"/>
                  </a:lnTo>
                  <a:lnTo>
                    <a:pt x="21" y="3"/>
                  </a:lnTo>
                  <a:lnTo>
                    <a:pt x="22" y="3"/>
                  </a:lnTo>
                  <a:lnTo>
                    <a:pt x="22" y="5"/>
                  </a:lnTo>
                  <a:lnTo>
                    <a:pt x="22" y="5"/>
                  </a:lnTo>
                  <a:lnTo>
                    <a:pt x="21" y="6"/>
                  </a:lnTo>
                  <a:lnTo>
                    <a:pt x="20" y="7"/>
                  </a:lnTo>
                  <a:lnTo>
                    <a:pt x="19" y="8"/>
                  </a:lnTo>
                  <a:lnTo>
                    <a:pt x="17" y="9"/>
                  </a:lnTo>
                  <a:lnTo>
                    <a:pt x="15" y="9"/>
                  </a:lnTo>
                  <a:lnTo>
                    <a:pt x="13" y="9"/>
                  </a:lnTo>
                  <a:lnTo>
                    <a:pt x="11" y="9"/>
                  </a:lnTo>
                  <a:lnTo>
                    <a:pt x="9" y="9"/>
                  </a:lnTo>
                  <a:lnTo>
                    <a:pt x="7" y="9"/>
                  </a:lnTo>
                  <a:lnTo>
                    <a:pt x="5" y="9"/>
                  </a:lnTo>
                  <a:lnTo>
                    <a:pt x="3" y="8"/>
                  </a:lnTo>
                  <a:lnTo>
                    <a:pt x="2" y="7"/>
                  </a:lnTo>
                  <a:lnTo>
                    <a:pt x="1" y="6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3"/>
                  </a:lnTo>
                  <a:lnTo>
                    <a:pt x="1" y="3"/>
                  </a:lnTo>
                  <a:lnTo>
                    <a:pt x="2" y="2"/>
                  </a:lnTo>
                  <a:lnTo>
                    <a:pt x="3" y="1"/>
                  </a:lnTo>
                  <a:lnTo>
                    <a:pt x="5" y="0"/>
                  </a:lnTo>
                  <a:lnTo>
                    <a:pt x="7" y="0"/>
                  </a:lnTo>
                  <a:lnTo>
                    <a:pt x="9" y="0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7F757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9" name="Freeform 145"/>
            <p:cNvSpPr>
              <a:spLocks/>
            </p:cNvSpPr>
            <p:nvPr/>
          </p:nvSpPr>
          <p:spPr bwMode="auto">
            <a:xfrm>
              <a:off x="3684" y="1784"/>
              <a:ext cx="20" cy="10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12" y="1"/>
                </a:cxn>
                <a:cxn ang="0">
                  <a:pos x="14" y="1"/>
                </a:cxn>
                <a:cxn ang="0">
                  <a:pos x="15" y="1"/>
                </a:cxn>
                <a:cxn ang="0">
                  <a:pos x="17" y="2"/>
                </a:cxn>
                <a:cxn ang="0">
                  <a:pos x="18" y="3"/>
                </a:cxn>
                <a:cxn ang="0">
                  <a:pos x="19" y="3"/>
                </a:cxn>
                <a:cxn ang="0">
                  <a:pos x="19" y="4"/>
                </a:cxn>
                <a:cxn ang="0">
                  <a:pos x="20" y="5"/>
                </a:cxn>
                <a:cxn ang="0">
                  <a:pos x="19" y="6"/>
                </a:cxn>
                <a:cxn ang="0">
                  <a:pos x="19" y="7"/>
                </a:cxn>
                <a:cxn ang="0">
                  <a:pos x="18" y="8"/>
                </a:cxn>
                <a:cxn ang="0">
                  <a:pos x="17" y="8"/>
                </a:cxn>
                <a:cxn ang="0">
                  <a:pos x="15" y="9"/>
                </a:cxn>
                <a:cxn ang="0">
                  <a:pos x="14" y="9"/>
                </a:cxn>
                <a:cxn ang="0">
                  <a:pos x="12" y="9"/>
                </a:cxn>
                <a:cxn ang="0">
                  <a:pos x="10" y="10"/>
                </a:cxn>
                <a:cxn ang="0">
                  <a:pos x="8" y="9"/>
                </a:cxn>
                <a:cxn ang="0">
                  <a:pos x="6" y="9"/>
                </a:cxn>
                <a:cxn ang="0">
                  <a:pos x="4" y="9"/>
                </a:cxn>
                <a:cxn ang="0">
                  <a:pos x="3" y="8"/>
                </a:cxn>
                <a:cxn ang="0">
                  <a:pos x="1" y="8"/>
                </a:cxn>
                <a:cxn ang="0">
                  <a:pos x="0" y="7"/>
                </a:cxn>
                <a:cxn ang="0">
                  <a:pos x="0" y="6"/>
                </a:cxn>
                <a:cxn ang="0">
                  <a:pos x="0" y="5"/>
                </a:cxn>
                <a:cxn ang="0">
                  <a:pos x="0" y="4"/>
                </a:cxn>
                <a:cxn ang="0">
                  <a:pos x="0" y="3"/>
                </a:cxn>
                <a:cxn ang="0">
                  <a:pos x="1" y="3"/>
                </a:cxn>
                <a:cxn ang="0">
                  <a:pos x="3" y="2"/>
                </a:cxn>
                <a:cxn ang="0">
                  <a:pos x="4" y="1"/>
                </a:cxn>
                <a:cxn ang="0">
                  <a:pos x="6" y="1"/>
                </a:cxn>
                <a:cxn ang="0">
                  <a:pos x="8" y="1"/>
                </a:cxn>
                <a:cxn ang="0">
                  <a:pos x="10" y="0"/>
                </a:cxn>
              </a:cxnLst>
              <a:rect l="0" t="0" r="r" b="b"/>
              <a:pathLst>
                <a:path w="20" h="10">
                  <a:moveTo>
                    <a:pt x="10" y="0"/>
                  </a:moveTo>
                  <a:lnTo>
                    <a:pt x="12" y="1"/>
                  </a:lnTo>
                  <a:lnTo>
                    <a:pt x="14" y="1"/>
                  </a:lnTo>
                  <a:lnTo>
                    <a:pt x="15" y="1"/>
                  </a:lnTo>
                  <a:lnTo>
                    <a:pt x="17" y="2"/>
                  </a:lnTo>
                  <a:lnTo>
                    <a:pt x="18" y="3"/>
                  </a:lnTo>
                  <a:lnTo>
                    <a:pt x="19" y="3"/>
                  </a:lnTo>
                  <a:lnTo>
                    <a:pt x="19" y="4"/>
                  </a:lnTo>
                  <a:lnTo>
                    <a:pt x="20" y="5"/>
                  </a:lnTo>
                  <a:lnTo>
                    <a:pt x="19" y="6"/>
                  </a:lnTo>
                  <a:lnTo>
                    <a:pt x="19" y="7"/>
                  </a:lnTo>
                  <a:lnTo>
                    <a:pt x="18" y="8"/>
                  </a:lnTo>
                  <a:lnTo>
                    <a:pt x="17" y="8"/>
                  </a:lnTo>
                  <a:lnTo>
                    <a:pt x="15" y="9"/>
                  </a:lnTo>
                  <a:lnTo>
                    <a:pt x="14" y="9"/>
                  </a:lnTo>
                  <a:lnTo>
                    <a:pt x="12" y="9"/>
                  </a:lnTo>
                  <a:lnTo>
                    <a:pt x="10" y="10"/>
                  </a:lnTo>
                  <a:lnTo>
                    <a:pt x="8" y="9"/>
                  </a:lnTo>
                  <a:lnTo>
                    <a:pt x="6" y="9"/>
                  </a:lnTo>
                  <a:lnTo>
                    <a:pt x="4" y="9"/>
                  </a:lnTo>
                  <a:lnTo>
                    <a:pt x="3" y="8"/>
                  </a:lnTo>
                  <a:lnTo>
                    <a:pt x="1" y="8"/>
                  </a:lnTo>
                  <a:lnTo>
                    <a:pt x="0" y="7"/>
                  </a:lnTo>
                  <a:lnTo>
                    <a:pt x="0" y="6"/>
                  </a:lnTo>
                  <a:lnTo>
                    <a:pt x="0" y="5"/>
                  </a:lnTo>
                  <a:lnTo>
                    <a:pt x="0" y="4"/>
                  </a:lnTo>
                  <a:lnTo>
                    <a:pt x="0" y="3"/>
                  </a:lnTo>
                  <a:lnTo>
                    <a:pt x="1" y="3"/>
                  </a:lnTo>
                  <a:lnTo>
                    <a:pt x="3" y="2"/>
                  </a:lnTo>
                  <a:lnTo>
                    <a:pt x="4" y="1"/>
                  </a:lnTo>
                  <a:lnTo>
                    <a:pt x="6" y="1"/>
                  </a:lnTo>
                  <a:lnTo>
                    <a:pt x="8" y="1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89828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0" name="Freeform 146"/>
            <p:cNvSpPr>
              <a:spLocks/>
            </p:cNvSpPr>
            <p:nvPr/>
          </p:nvSpPr>
          <p:spPr bwMode="auto">
            <a:xfrm>
              <a:off x="3684" y="1784"/>
              <a:ext cx="19" cy="9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11" y="0"/>
                </a:cxn>
                <a:cxn ang="0">
                  <a:pos x="13" y="1"/>
                </a:cxn>
                <a:cxn ang="0">
                  <a:pos x="15" y="1"/>
                </a:cxn>
                <a:cxn ang="0">
                  <a:pos x="16" y="2"/>
                </a:cxn>
                <a:cxn ang="0">
                  <a:pos x="17" y="2"/>
                </a:cxn>
                <a:cxn ang="0">
                  <a:pos x="18" y="3"/>
                </a:cxn>
                <a:cxn ang="0">
                  <a:pos x="18" y="4"/>
                </a:cxn>
                <a:cxn ang="0">
                  <a:pos x="19" y="5"/>
                </a:cxn>
                <a:cxn ang="0">
                  <a:pos x="18" y="6"/>
                </a:cxn>
                <a:cxn ang="0">
                  <a:pos x="18" y="6"/>
                </a:cxn>
                <a:cxn ang="0">
                  <a:pos x="17" y="7"/>
                </a:cxn>
                <a:cxn ang="0">
                  <a:pos x="16" y="8"/>
                </a:cxn>
                <a:cxn ang="0">
                  <a:pos x="15" y="8"/>
                </a:cxn>
                <a:cxn ang="0">
                  <a:pos x="13" y="8"/>
                </a:cxn>
                <a:cxn ang="0">
                  <a:pos x="11" y="9"/>
                </a:cxn>
                <a:cxn ang="0">
                  <a:pos x="9" y="9"/>
                </a:cxn>
                <a:cxn ang="0">
                  <a:pos x="7" y="9"/>
                </a:cxn>
                <a:cxn ang="0">
                  <a:pos x="6" y="8"/>
                </a:cxn>
                <a:cxn ang="0">
                  <a:pos x="4" y="8"/>
                </a:cxn>
                <a:cxn ang="0">
                  <a:pos x="3" y="8"/>
                </a:cxn>
                <a:cxn ang="0">
                  <a:pos x="2" y="7"/>
                </a:cxn>
                <a:cxn ang="0">
                  <a:pos x="1" y="6"/>
                </a:cxn>
                <a:cxn ang="0">
                  <a:pos x="0" y="6"/>
                </a:cxn>
                <a:cxn ang="0">
                  <a:pos x="0" y="5"/>
                </a:cxn>
                <a:cxn ang="0">
                  <a:pos x="0" y="4"/>
                </a:cxn>
                <a:cxn ang="0">
                  <a:pos x="1" y="3"/>
                </a:cxn>
                <a:cxn ang="0">
                  <a:pos x="2" y="2"/>
                </a:cxn>
                <a:cxn ang="0">
                  <a:pos x="3" y="2"/>
                </a:cxn>
                <a:cxn ang="0">
                  <a:pos x="4" y="1"/>
                </a:cxn>
                <a:cxn ang="0">
                  <a:pos x="6" y="1"/>
                </a:cxn>
                <a:cxn ang="0">
                  <a:pos x="7" y="0"/>
                </a:cxn>
                <a:cxn ang="0">
                  <a:pos x="9" y="0"/>
                </a:cxn>
              </a:cxnLst>
              <a:rect l="0" t="0" r="r" b="b"/>
              <a:pathLst>
                <a:path w="19" h="9">
                  <a:moveTo>
                    <a:pt x="9" y="0"/>
                  </a:moveTo>
                  <a:lnTo>
                    <a:pt x="11" y="0"/>
                  </a:lnTo>
                  <a:lnTo>
                    <a:pt x="13" y="1"/>
                  </a:lnTo>
                  <a:lnTo>
                    <a:pt x="15" y="1"/>
                  </a:lnTo>
                  <a:lnTo>
                    <a:pt x="16" y="2"/>
                  </a:lnTo>
                  <a:lnTo>
                    <a:pt x="17" y="2"/>
                  </a:lnTo>
                  <a:lnTo>
                    <a:pt x="18" y="3"/>
                  </a:lnTo>
                  <a:lnTo>
                    <a:pt x="18" y="4"/>
                  </a:lnTo>
                  <a:lnTo>
                    <a:pt x="19" y="5"/>
                  </a:lnTo>
                  <a:lnTo>
                    <a:pt x="18" y="6"/>
                  </a:lnTo>
                  <a:lnTo>
                    <a:pt x="18" y="6"/>
                  </a:lnTo>
                  <a:lnTo>
                    <a:pt x="17" y="7"/>
                  </a:lnTo>
                  <a:lnTo>
                    <a:pt x="16" y="8"/>
                  </a:lnTo>
                  <a:lnTo>
                    <a:pt x="15" y="8"/>
                  </a:lnTo>
                  <a:lnTo>
                    <a:pt x="13" y="8"/>
                  </a:lnTo>
                  <a:lnTo>
                    <a:pt x="11" y="9"/>
                  </a:lnTo>
                  <a:lnTo>
                    <a:pt x="9" y="9"/>
                  </a:lnTo>
                  <a:lnTo>
                    <a:pt x="7" y="9"/>
                  </a:lnTo>
                  <a:lnTo>
                    <a:pt x="6" y="8"/>
                  </a:lnTo>
                  <a:lnTo>
                    <a:pt x="4" y="8"/>
                  </a:lnTo>
                  <a:lnTo>
                    <a:pt x="3" y="8"/>
                  </a:lnTo>
                  <a:lnTo>
                    <a:pt x="2" y="7"/>
                  </a:lnTo>
                  <a:lnTo>
                    <a:pt x="1" y="6"/>
                  </a:lnTo>
                  <a:lnTo>
                    <a:pt x="0" y="6"/>
                  </a:lnTo>
                  <a:lnTo>
                    <a:pt x="0" y="5"/>
                  </a:lnTo>
                  <a:lnTo>
                    <a:pt x="0" y="4"/>
                  </a:lnTo>
                  <a:lnTo>
                    <a:pt x="1" y="3"/>
                  </a:lnTo>
                  <a:lnTo>
                    <a:pt x="2" y="2"/>
                  </a:lnTo>
                  <a:lnTo>
                    <a:pt x="3" y="2"/>
                  </a:lnTo>
                  <a:lnTo>
                    <a:pt x="4" y="1"/>
                  </a:lnTo>
                  <a:lnTo>
                    <a:pt x="6" y="1"/>
                  </a:lnTo>
                  <a:lnTo>
                    <a:pt x="7" y="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91898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1" name="Freeform 147"/>
            <p:cNvSpPr>
              <a:spLocks/>
            </p:cNvSpPr>
            <p:nvPr/>
          </p:nvSpPr>
          <p:spPr bwMode="auto">
            <a:xfrm>
              <a:off x="3685" y="1784"/>
              <a:ext cx="17" cy="8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10" y="0"/>
                </a:cxn>
                <a:cxn ang="0">
                  <a:pos x="11" y="1"/>
                </a:cxn>
                <a:cxn ang="0">
                  <a:pos x="13" y="1"/>
                </a:cxn>
                <a:cxn ang="0">
                  <a:pos x="14" y="1"/>
                </a:cxn>
                <a:cxn ang="0">
                  <a:pos x="15" y="2"/>
                </a:cxn>
                <a:cxn ang="0">
                  <a:pos x="16" y="3"/>
                </a:cxn>
                <a:cxn ang="0">
                  <a:pos x="16" y="3"/>
                </a:cxn>
                <a:cxn ang="0">
                  <a:pos x="17" y="4"/>
                </a:cxn>
                <a:cxn ang="0">
                  <a:pos x="16" y="5"/>
                </a:cxn>
                <a:cxn ang="0">
                  <a:pos x="16" y="6"/>
                </a:cxn>
                <a:cxn ang="0">
                  <a:pos x="15" y="6"/>
                </a:cxn>
                <a:cxn ang="0">
                  <a:pos x="14" y="7"/>
                </a:cxn>
                <a:cxn ang="0">
                  <a:pos x="13" y="7"/>
                </a:cxn>
                <a:cxn ang="0">
                  <a:pos x="11" y="8"/>
                </a:cxn>
                <a:cxn ang="0">
                  <a:pos x="10" y="8"/>
                </a:cxn>
                <a:cxn ang="0">
                  <a:pos x="8" y="8"/>
                </a:cxn>
                <a:cxn ang="0">
                  <a:pos x="6" y="8"/>
                </a:cxn>
                <a:cxn ang="0">
                  <a:pos x="5" y="8"/>
                </a:cxn>
                <a:cxn ang="0">
                  <a:pos x="3" y="7"/>
                </a:cxn>
                <a:cxn ang="0">
                  <a:pos x="2" y="7"/>
                </a:cxn>
                <a:cxn ang="0">
                  <a:pos x="1" y="6"/>
                </a:cxn>
                <a:cxn ang="0">
                  <a:pos x="0" y="6"/>
                </a:cxn>
                <a:cxn ang="0">
                  <a:pos x="0" y="5"/>
                </a:cxn>
                <a:cxn ang="0">
                  <a:pos x="0" y="4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1" y="2"/>
                </a:cxn>
                <a:cxn ang="0">
                  <a:pos x="2" y="1"/>
                </a:cxn>
                <a:cxn ang="0">
                  <a:pos x="3" y="1"/>
                </a:cxn>
                <a:cxn ang="0">
                  <a:pos x="5" y="1"/>
                </a:cxn>
                <a:cxn ang="0">
                  <a:pos x="6" y="0"/>
                </a:cxn>
                <a:cxn ang="0">
                  <a:pos x="8" y="0"/>
                </a:cxn>
              </a:cxnLst>
              <a:rect l="0" t="0" r="r" b="b"/>
              <a:pathLst>
                <a:path w="17" h="8">
                  <a:moveTo>
                    <a:pt x="8" y="0"/>
                  </a:moveTo>
                  <a:lnTo>
                    <a:pt x="10" y="0"/>
                  </a:lnTo>
                  <a:lnTo>
                    <a:pt x="11" y="1"/>
                  </a:lnTo>
                  <a:lnTo>
                    <a:pt x="13" y="1"/>
                  </a:lnTo>
                  <a:lnTo>
                    <a:pt x="14" y="1"/>
                  </a:lnTo>
                  <a:lnTo>
                    <a:pt x="15" y="2"/>
                  </a:lnTo>
                  <a:lnTo>
                    <a:pt x="16" y="3"/>
                  </a:lnTo>
                  <a:lnTo>
                    <a:pt x="16" y="3"/>
                  </a:lnTo>
                  <a:lnTo>
                    <a:pt x="17" y="4"/>
                  </a:lnTo>
                  <a:lnTo>
                    <a:pt x="16" y="5"/>
                  </a:lnTo>
                  <a:lnTo>
                    <a:pt x="16" y="6"/>
                  </a:lnTo>
                  <a:lnTo>
                    <a:pt x="15" y="6"/>
                  </a:lnTo>
                  <a:lnTo>
                    <a:pt x="14" y="7"/>
                  </a:lnTo>
                  <a:lnTo>
                    <a:pt x="13" y="7"/>
                  </a:lnTo>
                  <a:lnTo>
                    <a:pt x="11" y="8"/>
                  </a:lnTo>
                  <a:lnTo>
                    <a:pt x="10" y="8"/>
                  </a:lnTo>
                  <a:lnTo>
                    <a:pt x="8" y="8"/>
                  </a:lnTo>
                  <a:lnTo>
                    <a:pt x="6" y="8"/>
                  </a:lnTo>
                  <a:lnTo>
                    <a:pt x="5" y="8"/>
                  </a:lnTo>
                  <a:lnTo>
                    <a:pt x="3" y="7"/>
                  </a:lnTo>
                  <a:lnTo>
                    <a:pt x="2" y="7"/>
                  </a:lnTo>
                  <a:lnTo>
                    <a:pt x="1" y="6"/>
                  </a:lnTo>
                  <a:lnTo>
                    <a:pt x="0" y="6"/>
                  </a:lnTo>
                  <a:lnTo>
                    <a:pt x="0" y="5"/>
                  </a:lnTo>
                  <a:lnTo>
                    <a:pt x="0" y="4"/>
                  </a:lnTo>
                  <a:lnTo>
                    <a:pt x="0" y="3"/>
                  </a:lnTo>
                  <a:lnTo>
                    <a:pt x="0" y="3"/>
                  </a:lnTo>
                  <a:lnTo>
                    <a:pt x="1" y="2"/>
                  </a:lnTo>
                  <a:lnTo>
                    <a:pt x="2" y="1"/>
                  </a:lnTo>
                  <a:lnTo>
                    <a:pt x="3" y="1"/>
                  </a:lnTo>
                  <a:lnTo>
                    <a:pt x="5" y="1"/>
                  </a:lnTo>
                  <a:lnTo>
                    <a:pt x="6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99919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2" name="Freeform 148"/>
            <p:cNvSpPr>
              <a:spLocks/>
            </p:cNvSpPr>
            <p:nvPr/>
          </p:nvSpPr>
          <p:spPr bwMode="auto">
            <a:xfrm>
              <a:off x="3685" y="1784"/>
              <a:ext cx="16" cy="7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9" y="0"/>
                </a:cxn>
                <a:cxn ang="0">
                  <a:pos x="11" y="1"/>
                </a:cxn>
                <a:cxn ang="0">
                  <a:pos x="12" y="1"/>
                </a:cxn>
                <a:cxn ang="0">
                  <a:pos x="13" y="1"/>
                </a:cxn>
                <a:cxn ang="0">
                  <a:pos x="14" y="2"/>
                </a:cxn>
                <a:cxn ang="0">
                  <a:pos x="15" y="2"/>
                </a:cxn>
                <a:cxn ang="0">
                  <a:pos x="16" y="3"/>
                </a:cxn>
                <a:cxn ang="0">
                  <a:pos x="16" y="4"/>
                </a:cxn>
                <a:cxn ang="0">
                  <a:pos x="16" y="4"/>
                </a:cxn>
                <a:cxn ang="0">
                  <a:pos x="15" y="5"/>
                </a:cxn>
                <a:cxn ang="0">
                  <a:pos x="14" y="6"/>
                </a:cxn>
                <a:cxn ang="0">
                  <a:pos x="13" y="6"/>
                </a:cxn>
                <a:cxn ang="0">
                  <a:pos x="12" y="7"/>
                </a:cxn>
                <a:cxn ang="0">
                  <a:pos x="11" y="7"/>
                </a:cxn>
                <a:cxn ang="0">
                  <a:pos x="9" y="7"/>
                </a:cxn>
                <a:cxn ang="0">
                  <a:pos x="8" y="7"/>
                </a:cxn>
                <a:cxn ang="0">
                  <a:pos x="6" y="7"/>
                </a:cxn>
                <a:cxn ang="0">
                  <a:pos x="5" y="7"/>
                </a:cxn>
                <a:cxn ang="0">
                  <a:pos x="4" y="7"/>
                </a:cxn>
                <a:cxn ang="0">
                  <a:pos x="2" y="6"/>
                </a:cxn>
                <a:cxn ang="0">
                  <a:pos x="1" y="6"/>
                </a:cxn>
                <a:cxn ang="0">
                  <a:pos x="1" y="5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0" y="3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2" y="1"/>
                </a:cxn>
                <a:cxn ang="0">
                  <a:pos x="4" y="1"/>
                </a:cxn>
                <a:cxn ang="0">
                  <a:pos x="5" y="1"/>
                </a:cxn>
                <a:cxn ang="0">
                  <a:pos x="6" y="0"/>
                </a:cxn>
                <a:cxn ang="0">
                  <a:pos x="8" y="0"/>
                </a:cxn>
              </a:cxnLst>
              <a:rect l="0" t="0" r="r" b="b"/>
              <a:pathLst>
                <a:path w="16" h="7">
                  <a:moveTo>
                    <a:pt x="8" y="0"/>
                  </a:moveTo>
                  <a:lnTo>
                    <a:pt x="9" y="0"/>
                  </a:lnTo>
                  <a:lnTo>
                    <a:pt x="11" y="1"/>
                  </a:lnTo>
                  <a:lnTo>
                    <a:pt x="12" y="1"/>
                  </a:lnTo>
                  <a:lnTo>
                    <a:pt x="13" y="1"/>
                  </a:lnTo>
                  <a:lnTo>
                    <a:pt x="14" y="2"/>
                  </a:lnTo>
                  <a:lnTo>
                    <a:pt x="15" y="2"/>
                  </a:lnTo>
                  <a:lnTo>
                    <a:pt x="16" y="3"/>
                  </a:lnTo>
                  <a:lnTo>
                    <a:pt x="16" y="4"/>
                  </a:lnTo>
                  <a:lnTo>
                    <a:pt x="16" y="4"/>
                  </a:lnTo>
                  <a:lnTo>
                    <a:pt x="15" y="5"/>
                  </a:lnTo>
                  <a:lnTo>
                    <a:pt x="14" y="6"/>
                  </a:lnTo>
                  <a:lnTo>
                    <a:pt x="13" y="6"/>
                  </a:lnTo>
                  <a:lnTo>
                    <a:pt x="12" y="7"/>
                  </a:lnTo>
                  <a:lnTo>
                    <a:pt x="11" y="7"/>
                  </a:lnTo>
                  <a:lnTo>
                    <a:pt x="9" y="7"/>
                  </a:lnTo>
                  <a:lnTo>
                    <a:pt x="8" y="7"/>
                  </a:lnTo>
                  <a:lnTo>
                    <a:pt x="6" y="7"/>
                  </a:lnTo>
                  <a:lnTo>
                    <a:pt x="5" y="7"/>
                  </a:lnTo>
                  <a:lnTo>
                    <a:pt x="4" y="7"/>
                  </a:lnTo>
                  <a:lnTo>
                    <a:pt x="2" y="6"/>
                  </a:lnTo>
                  <a:lnTo>
                    <a:pt x="1" y="6"/>
                  </a:lnTo>
                  <a:lnTo>
                    <a:pt x="1" y="5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3"/>
                  </a:lnTo>
                  <a:lnTo>
                    <a:pt x="1" y="2"/>
                  </a:lnTo>
                  <a:lnTo>
                    <a:pt x="1" y="2"/>
                  </a:lnTo>
                  <a:lnTo>
                    <a:pt x="2" y="1"/>
                  </a:lnTo>
                  <a:lnTo>
                    <a:pt x="4" y="1"/>
                  </a:lnTo>
                  <a:lnTo>
                    <a:pt x="5" y="1"/>
                  </a:lnTo>
                  <a:lnTo>
                    <a:pt x="6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A399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3" name="Freeform 149"/>
            <p:cNvSpPr>
              <a:spLocks/>
            </p:cNvSpPr>
            <p:nvPr/>
          </p:nvSpPr>
          <p:spPr bwMode="auto">
            <a:xfrm>
              <a:off x="3685" y="1784"/>
              <a:ext cx="15" cy="7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9" y="0"/>
                </a:cxn>
                <a:cxn ang="0">
                  <a:pos x="10" y="0"/>
                </a:cxn>
                <a:cxn ang="0">
                  <a:pos x="11" y="1"/>
                </a:cxn>
                <a:cxn ang="0">
                  <a:pos x="13" y="1"/>
                </a:cxn>
                <a:cxn ang="0">
                  <a:pos x="13" y="2"/>
                </a:cxn>
                <a:cxn ang="0">
                  <a:pos x="14" y="2"/>
                </a:cxn>
                <a:cxn ang="0">
                  <a:pos x="14" y="3"/>
                </a:cxn>
                <a:cxn ang="0">
                  <a:pos x="15" y="3"/>
                </a:cxn>
                <a:cxn ang="0">
                  <a:pos x="14" y="4"/>
                </a:cxn>
                <a:cxn ang="0">
                  <a:pos x="14" y="5"/>
                </a:cxn>
                <a:cxn ang="0">
                  <a:pos x="13" y="5"/>
                </a:cxn>
                <a:cxn ang="0">
                  <a:pos x="13" y="6"/>
                </a:cxn>
                <a:cxn ang="0">
                  <a:pos x="11" y="6"/>
                </a:cxn>
                <a:cxn ang="0">
                  <a:pos x="10" y="6"/>
                </a:cxn>
                <a:cxn ang="0">
                  <a:pos x="9" y="7"/>
                </a:cxn>
                <a:cxn ang="0">
                  <a:pos x="8" y="7"/>
                </a:cxn>
                <a:cxn ang="0">
                  <a:pos x="6" y="7"/>
                </a:cxn>
                <a:cxn ang="0">
                  <a:pos x="5" y="6"/>
                </a:cxn>
                <a:cxn ang="0">
                  <a:pos x="4" y="6"/>
                </a:cxn>
                <a:cxn ang="0">
                  <a:pos x="3" y="6"/>
                </a:cxn>
                <a:cxn ang="0">
                  <a:pos x="2" y="5"/>
                </a:cxn>
                <a:cxn ang="0">
                  <a:pos x="1" y="5"/>
                </a:cxn>
                <a:cxn ang="0">
                  <a:pos x="1" y="4"/>
                </a:cxn>
                <a:cxn ang="0">
                  <a:pos x="0" y="3"/>
                </a:cxn>
                <a:cxn ang="0">
                  <a:pos x="1" y="3"/>
                </a:cxn>
                <a:cxn ang="0">
                  <a:pos x="1" y="2"/>
                </a:cxn>
                <a:cxn ang="0">
                  <a:pos x="2" y="2"/>
                </a:cxn>
                <a:cxn ang="0">
                  <a:pos x="3" y="1"/>
                </a:cxn>
                <a:cxn ang="0">
                  <a:pos x="4" y="1"/>
                </a:cxn>
                <a:cxn ang="0">
                  <a:pos x="5" y="0"/>
                </a:cxn>
                <a:cxn ang="0">
                  <a:pos x="6" y="0"/>
                </a:cxn>
                <a:cxn ang="0">
                  <a:pos x="8" y="0"/>
                </a:cxn>
              </a:cxnLst>
              <a:rect l="0" t="0" r="r" b="b"/>
              <a:pathLst>
                <a:path w="15" h="7">
                  <a:moveTo>
                    <a:pt x="8" y="0"/>
                  </a:moveTo>
                  <a:lnTo>
                    <a:pt x="9" y="0"/>
                  </a:lnTo>
                  <a:lnTo>
                    <a:pt x="10" y="0"/>
                  </a:lnTo>
                  <a:lnTo>
                    <a:pt x="11" y="1"/>
                  </a:lnTo>
                  <a:lnTo>
                    <a:pt x="13" y="1"/>
                  </a:lnTo>
                  <a:lnTo>
                    <a:pt x="13" y="2"/>
                  </a:lnTo>
                  <a:lnTo>
                    <a:pt x="14" y="2"/>
                  </a:lnTo>
                  <a:lnTo>
                    <a:pt x="14" y="3"/>
                  </a:lnTo>
                  <a:lnTo>
                    <a:pt x="15" y="3"/>
                  </a:lnTo>
                  <a:lnTo>
                    <a:pt x="14" y="4"/>
                  </a:lnTo>
                  <a:lnTo>
                    <a:pt x="14" y="5"/>
                  </a:lnTo>
                  <a:lnTo>
                    <a:pt x="13" y="5"/>
                  </a:lnTo>
                  <a:lnTo>
                    <a:pt x="13" y="6"/>
                  </a:lnTo>
                  <a:lnTo>
                    <a:pt x="11" y="6"/>
                  </a:lnTo>
                  <a:lnTo>
                    <a:pt x="10" y="6"/>
                  </a:lnTo>
                  <a:lnTo>
                    <a:pt x="9" y="7"/>
                  </a:lnTo>
                  <a:lnTo>
                    <a:pt x="8" y="7"/>
                  </a:lnTo>
                  <a:lnTo>
                    <a:pt x="6" y="7"/>
                  </a:lnTo>
                  <a:lnTo>
                    <a:pt x="5" y="6"/>
                  </a:lnTo>
                  <a:lnTo>
                    <a:pt x="4" y="6"/>
                  </a:lnTo>
                  <a:lnTo>
                    <a:pt x="3" y="6"/>
                  </a:lnTo>
                  <a:lnTo>
                    <a:pt x="2" y="5"/>
                  </a:lnTo>
                  <a:lnTo>
                    <a:pt x="1" y="5"/>
                  </a:lnTo>
                  <a:lnTo>
                    <a:pt x="1" y="4"/>
                  </a:lnTo>
                  <a:lnTo>
                    <a:pt x="0" y="3"/>
                  </a:lnTo>
                  <a:lnTo>
                    <a:pt x="1" y="3"/>
                  </a:lnTo>
                  <a:lnTo>
                    <a:pt x="1" y="2"/>
                  </a:lnTo>
                  <a:lnTo>
                    <a:pt x="2" y="2"/>
                  </a:lnTo>
                  <a:lnTo>
                    <a:pt x="3" y="1"/>
                  </a:lnTo>
                  <a:lnTo>
                    <a:pt x="4" y="1"/>
                  </a:lnTo>
                  <a:lnTo>
                    <a:pt x="5" y="0"/>
                  </a:lnTo>
                  <a:lnTo>
                    <a:pt x="6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AAA3A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4" name="Freeform 150"/>
            <p:cNvSpPr>
              <a:spLocks/>
            </p:cNvSpPr>
            <p:nvPr/>
          </p:nvSpPr>
          <p:spPr bwMode="auto">
            <a:xfrm>
              <a:off x="3686" y="1784"/>
              <a:ext cx="13" cy="6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7" y="0"/>
                </a:cxn>
                <a:cxn ang="0">
                  <a:pos x="9" y="0"/>
                </a:cxn>
                <a:cxn ang="0">
                  <a:pos x="10" y="1"/>
                </a:cxn>
                <a:cxn ang="0">
                  <a:pos x="11" y="1"/>
                </a:cxn>
                <a:cxn ang="0">
                  <a:pos x="12" y="1"/>
                </a:cxn>
                <a:cxn ang="0">
                  <a:pos x="12" y="2"/>
                </a:cxn>
                <a:cxn ang="0">
                  <a:pos x="12" y="2"/>
                </a:cxn>
                <a:cxn ang="0">
                  <a:pos x="13" y="3"/>
                </a:cxn>
                <a:cxn ang="0">
                  <a:pos x="12" y="4"/>
                </a:cxn>
                <a:cxn ang="0">
                  <a:pos x="12" y="4"/>
                </a:cxn>
                <a:cxn ang="0">
                  <a:pos x="12" y="5"/>
                </a:cxn>
                <a:cxn ang="0">
                  <a:pos x="11" y="5"/>
                </a:cxn>
                <a:cxn ang="0">
                  <a:pos x="10" y="5"/>
                </a:cxn>
                <a:cxn ang="0">
                  <a:pos x="9" y="6"/>
                </a:cxn>
                <a:cxn ang="0">
                  <a:pos x="7" y="6"/>
                </a:cxn>
                <a:cxn ang="0">
                  <a:pos x="6" y="6"/>
                </a:cxn>
                <a:cxn ang="0">
                  <a:pos x="5" y="6"/>
                </a:cxn>
                <a:cxn ang="0">
                  <a:pos x="4" y="6"/>
                </a:cxn>
                <a:cxn ang="0">
                  <a:pos x="3" y="5"/>
                </a:cxn>
                <a:cxn ang="0">
                  <a:pos x="2" y="5"/>
                </a:cxn>
                <a:cxn ang="0">
                  <a:pos x="1" y="5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0" y="3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3" y="1"/>
                </a:cxn>
                <a:cxn ang="0">
                  <a:pos x="4" y="0"/>
                </a:cxn>
                <a:cxn ang="0">
                  <a:pos x="5" y="0"/>
                </a:cxn>
                <a:cxn ang="0">
                  <a:pos x="6" y="0"/>
                </a:cxn>
              </a:cxnLst>
              <a:rect l="0" t="0" r="r" b="b"/>
              <a:pathLst>
                <a:path w="13" h="6">
                  <a:moveTo>
                    <a:pt x="6" y="0"/>
                  </a:moveTo>
                  <a:lnTo>
                    <a:pt x="7" y="0"/>
                  </a:lnTo>
                  <a:lnTo>
                    <a:pt x="9" y="0"/>
                  </a:lnTo>
                  <a:lnTo>
                    <a:pt x="10" y="1"/>
                  </a:lnTo>
                  <a:lnTo>
                    <a:pt x="11" y="1"/>
                  </a:lnTo>
                  <a:lnTo>
                    <a:pt x="12" y="1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3" y="3"/>
                  </a:lnTo>
                  <a:lnTo>
                    <a:pt x="12" y="4"/>
                  </a:lnTo>
                  <a:lnTo>
                    <a:pt x="12" y="4"/>
                  </a:lnTo>
                  <a:lnTo>
                    <a:pt x="12" y="5"/>
                  </a:lnTo>
                  <a:lnTo>
                    <a:pt x="11" y="5"/>
                  </a:lnTo>
                  <a:lnTo>
                    <a:pt x="10" y="5"/>
                  </a:lnTo>
                  <a:lnTo>
                    <a:pt x="9" y="6"/>
                  </a:lnTo>
                  <a:lnTo>
                    <a:pt x="7" y="6"/>
                  </a:lnTo>
                  <a:lnTo>
                    <a:pt x="6" y="6"/>
                  </a:lnTo>
                  <a:lnTo>
                    <a:pt x="5" y="6"/>
                  </a:lnTo>
                  <a:lnTo>
                    <a:pt x="4" y="6"/>
                  </a:lnTo>
                  <a:lnTo>
                    <a:pt x="3" y="5"/>
                  </a:lnTo>
                  <a:lnTo>
                    <a:pt x="2" y="5"/>
                  </a:lnTo>
                  <a:lnTo>
                    <a:pt x="1" y="5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3"/>
                  </a:lnTo>
                  <a:lnTo>
                    <a:pt x="0" y="2"/>
                  </a:lnTo>
                  <a:lnTo>
                    <a:pt x="0" y="2"/>
                  </a:lnTo>
                  <a:lnTo>
                    <a:pt x="1" y="1"/>
                  </a:lnTo>
                  <a:lnTo>
                    <a:pt x="2" y="1"/>
                  </a:lnTo>
                  <a:lnTo>
                    <a:pt x="3" y="1"/>
                  </a:lnTo>
                  <a:lnTo>
                    <a:pt x="4" y="0"/>
                  </a:lnTo>
                  <a:lnTo>
                    <a:pt x="5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B2AAA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5" name="Freeform 151"/>
            <p:cNvSpPr>
              <a:spLocks/>
            </p:cNvSpPr>
            <p:nvPr/>
          </p:nvSpPr>
          <p:spPr bwMode="auto">
            <a:xfrm>
              <a:off x="3766" y="1798"/>
              <a:ext cx="23" cy="11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14" y="1"/>
                </a:cxn>
                <a:cxn ang="0">
                  <a:pos x="16" y="1"/>
                </a:cxn>
                <a:cxn ang="0">
                  <a:pos x="18" y="1"/>
                </a:cxn>
                <a:cxn ang="0">
                  <a:pos x="20" y="2"/>
                </a:cxn>
                <a:cxn ang="0">
                  <a:pos x="21" y="3"/>
                </a:cxn>
                <a:cxn ang="0">
                  <a:pos x="22" y="4"/>
                </a:cxn>
                <a:cxn ang="0">
                  <a:pos x="23" y="5"/>
                </a:cxn>
                <a:cxn ang="0">
                  <a:pos x="23" y="6"/>
                </a:cxn>
                <a:cxn ang="0">
                  <a:pos x="23" y="7"/>
                </a:cxn>
                <a:cxn ang="0">
                  <a:pos x="22" y="8"/>
                </a:cxn>
                <a:cxn ang="0">
                  <a:pos x="21" y="9"/>
                </a:cxn>
                <a:cxn ang="0">
                  <a:pos x="20" y="10"/>
                </a:cxn>
                <a:cxn ang="0">
                  <a:pos x="18" y="10"/>
                </a:cxn>
                <a:cxn ang="0">
                  <a:pos x="16" y="11"/>
                </a:cxn>
                <a:cxn ang="0">
                  <a:pos x="14" y="11"/>
                </a:cxn>
                <a:cxn ang="0">
                  <a:pos x="12" y="11"/>
                </a:cxn>
                <a:cxn ang="0">
                  <a:pos x="9" y="11"/>
                </a:cxn>
                <a:cxn ang="0">
                  <a:pos x="7" y="11"/>
                </a:cxn>
                <a:cxn ang="0">
                  <a:pos x="5" y="10"/>
                </a:cxn>
                <a:cxn ang="0">
                  <a:pos x="3" y="10"/>
                </a:cxn>
                <a:cxn ang="0">
                  <a:pos x="2" y="9"/>
                </a:cxn>
                <a:cxn ang="0">
                  <a:pos x="1" y="8"/>
                </a:cxn>
                <a:cxn ang="0">
                  <a:pos x="0" y="7"/>
                </a:cxn>
                <a:cxn ang="0">
                  <a:pos x="0" y="6"/>
                </a:cxn>
                <a:cxn ang="0">
                  <a:pos x="0" y="5"/>
                </a:cxn>
                <a:cxn ang="0">
                  <a:pos x="1" y="4"/>
                </a:cxn>
                <a:cxn ang="0">
                  <a:pos x="2" y="3"/>
                </a:cxn>
                <a:cxn ang="0">
                  <a:pos x="3" y="2"/>
                </a:cxn>
                <a:cxn ang="0">
                  <a:pos x="5" y="1"/>
                </a:cxn>
                <a:cxn ang="0">
                  <a:pos x="7" y="1"/>
                </a:cxn>
                <a:cxn ang="0">
                  <a:pos x="9" y="1"/>
                </a:cxn>
                <a:cxn ang="0">
                  <a:pos x="12" y="0"/>
                </a:cxn>
              </a:cxnLst>
              <a:rect l="0" t="0" r="r" b="b"/>
              <a:pathLst>
                <a:path w="23" h="11">
                  <a:moveTo>
                    <a:pt x="12" y="0"/>
                  </a:moveTo>
                  <a:lnTo>
                    <a:pt x="14" y="1"/>
                  </a:lnTo>
                  <a:lnTo>
                    <a:pt x="16" y="1"/>
                  </a:lnTo>
                  <a:lnTo>
                    <a:pt x="18" y="1"/>
                  </a:lnTo>
                  <a:lnTo>
                    <a:pt x="20" y="2"/>
                  </a:lnTo>
                  <a:lnTo>
                    <a:pt x="21" y="3"/>
                  </a:lnTo>
                  <a:lnTo>
                    <a:pt x="22" y="4"/>
                  </a:lnTo>
                  <a:lnTo>
                    <a:pt x="23" y="5"/>
                  </a:lnTo>
                  <a:lnTo>
                    <a:pt x="23" y="6"/>
                  </a:lnTo>
                  <a:lnTo>
                    <a:pt x="23" y="7"/>
                  </a:lnTo>
                  <a:lnTo>
                    <a:pt x="22" y="8"/>
                  </a:lnTo>
                  <a:lnTo>
                    <a:pt x="21" y="9"/>
                  </a:lnTo>
                  <a:lnTo>
                    <a:pt x="20" y="10"/>
                  </a:lnTo>
                  <a:lnTo>
                    <a:pt x="18" y="10"/>
                  </a:lnTo>
                  <a:lnTo>
                    <a:pt x="16" y="11"/>
                  </a:lnTo>
                  <a:lnTo>
                    <a:pt x="14" y="11"/>
                  </a:lnTo>
                  <a:lnTo>
                    <a:pt x="12" y="11"/>
                  </a:lnTo>
                  <a:lnTo>
                    <a:pt x="9" y="11"/>
                  </a:lnTo>
                  <a:lnTo>
                    <a:pt x="7" y="11"/>
                  </a:lnTo>
                  <a:lnTo>
                    <a:pt x="5" y="10"/>
                  </a:lnTo>
                  <a:lnTo>
                    <a:pt x="3" y="10"/>
                  </a:lnTo>
                  <a:lnTo>
                    <a:pt x="2" y="9"/>
                  </a:lnTo>
                  <a:lnTo>
                    <a:pt x="1" y="8"/>
                  </a:lnTo>
                  <a:lnTo>
                    <a:pt x="0" y="7"/>
                  </a:lnTo>
                  <a:lnTo>
                    <a:pt x="0" y="6"/>
                  </a:lnTo>
                  <a:lnTo>
                    <a:pt x="0" y="5"/>
                  </a:lnTo>
                  <a:lnTo>
                    <a:pt x="1" y="4"/>
                  </a:lnTo>
                  <a:lnTo>
                    <a:pt x="2" y="3"/>
                  </a:lnTo>
                  <a:lnTo>
                    <a:pt x="3" y="2"/>
                  </a:lnTo>
                  <a:lnTo>
                    <a:pt x="5" y="1"/>
                  </a:lnTo>
                  <a:lnTo>
                    <a:pt x="7" y="1"/>
                  </a:lnTo>
                  <a:lnTo>
                    <a:pt x="9" y="1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564C5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6" name="Freeform 152"/>
            <p:cNvSpPr>
              <a:spLocks/>
            </p:cNvSpPr>
            <p:nvPr/>
          </p:nvSpPr>
          <p:spPr bwMode="auto">
            <a:xfrm>
              <a:off x="3766" y="1798"/>
              <a:ext cx="22" cy="11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14" y="1"/>
                </a:cxn>
                <a:cxn ang="0">
                  <a:pos x="16" y="1"/>
                </a:cxn>
                <a:cxn ang="0">
                  <a:pos x="18" y="1"/>
                </a:cxn>
                <a:cxn ang="0">
                  <a:pos x="19" y="2"/>
                </a:cxn>
                <a:cxn ang="0">
                  <a:pos x="21" y="3"/>
                </a:cxn>
                <a:cxn ang="0">
                  <a:pos x="22" y="4"/>
                </a:cxn>
                <a:cxn ang="0">
                  <a:pos x="22" y="4"/>
                </a:cxn>
                <a:cxn ang="0">
                  <a:pos x="22" y="6"/>
                </a:cxn>
                <a:cxn ang="0">
                  <a:pos x="22" y="7"/>
                </a:cxn>
                <a:cxn ang="0">
                  <a:pos x="22" y="7"/>
                </a:cxn>
                <a:cxn ang="0">
                  <a:pos x="21" y="8"/>
                </a:cxn>
                <a:cxn ang="0">
                  <a:pos x="19" y="9"/>
                </a:cxn>
                <a:cxn ang="0">
                  <a:pos x="18" y="10"/>
                </a:cxn>
                <a:cxn ang="0">
                  <a:pos x="16" y="10"/>
                </a:cxn>
                <a:cxn ang="0">
                  <a:pos x="14" y="10"/>
                </a:cxn>
                <a:cxn ang="0">
                  <a:pos x="11" y="11"/>
                </a:cxn>
                <a:cxn ang="0">
                  <a:pos x="9" y="10"/>
                </a:cxn>
                <a:cxn ang="0">
                  <a:pos x="7" y="10"/>
                </a:cxn>
                <a:cxn ang="0">
                  <a:pos x="5" y="10"/>
                </a:cxn>
                <a:cxn ang="0">
                  <a:pos x="3" y="9"/>
                </a:cxn>
                <a:cxn ang="0">
                  <a:pos x="2" y="8"/>
                </a:cxn>
                <a:cxn ang="0">
                  <a:pos x="1" y="7"/>
                </a:cxn>
                <a:cxn ang="0">
                  <a:pos x="0" y="7"/>
                </a:cxn>
                <a:cxn ang="0">
                  <a:pos x="0" y="6"/>
                </a:cxn>
                <a:cxn ang="0">
                  <a:pos x="0" y="4"/>
                </a:cxn>
                <a:cxn ang="0">
                  <a:pos x="1" y="4"/>
                </a:cxn>
                <a:cxn ang="0">
                  <a:pos x="2" y="3"/>
                </a:cxn>
                <a:cxn ang="0">
                  <a:pos x="3" y="2"/>
                </a:cxn>
                <a:cxn ang="0">
                  <a:pos x="5" y="1"/>
                </a:cxn>
                <a:cxn ang="0">
                  <a:pos x="7" y="1"/>
                </a:cxn>
                <a:cxn ang="0">
                  <a:pos x="9" y="1"/>
                </a:cxn>
                <a:cxn ang="0">
                  <a:pos x="11" y="0"/>
                </a:cxn>
              </a:cxnLst>
              <a:rect l="0" t="0" r="r" b="b"/>
              <a:pathLst>
                <a:path w="22" h="11">
                  <a:moveTo>
                    <a:pt x="11" y="0"/>
                  </a:moveTo>
                  <a:lnTo>
                    <a:pt x="14" y="1"/>
                  </a:lnTo>
                  <a:lnTo>
                    <a:pt x="16" y="1"/>
                  </a:lnTo>
                  <a:lnTo>
                    <a:pt x="18" y="1"/>
                  </a:lnTo>
                  <a:lnTo>
                    <a:pt x="19" y="2"/>
                  </a:lnTo>
                  <a:lnTo>
                    <a:pt x="21" y="3"/>
                  </a:lnTo>
                  <a:lnTo>
                    <a:pt x="22" y="4"/>
                  </a:lnTo>
                  <a:lnTo>
                    <a:pt x="22" y="4"/>
                  </a:lnTo>
                  <a:lnTo>
                    <a:pt x="22" y="6"/>
                  </a:lnTo>
                  <a:lnTo>
                    <a:pt x="22" y="7"/>
                  </a:lnTo>
                  <a:lnTo>
                    <a:pt x="22" y="7"/>
                  </a:lnTo>
                  <a:lnTo>
                    <a:pt x="21" y="8"/>
                  </a:lnTo>
                  <a:lnTo>
                    <a:pt x="19" y="9"/>
                  </a:lnTo>
                  <a:lnTo>
                    <a:pt x="18" y="10"/>
                  </a:lnTo>
                  <a:lnTo>
                    <a:pt x="16" y="10"/>
                  </a:lnTo>
                  <a:lnTo>
                    <a:pt x="14" y="10"/>
                  </a:lnTo>
                  <a:lnTo>
                    <a:pt x="11" y="11"/>
                  </a:lnTo>
                  <a:lnTo>
                    <a:pt x="9" y="10"/>
                  </a:lnTo>
                  <a:lnTo>
                    <a:pt x="7" y="10"/>
                  </a:lnTo>
                  <a:lnTo>
                    <a:pt x="5" y="10"/>
                  </a:lnTo>
                  <a:lnTo>
                    <a:pt x="3" y="9"/>
                  </a:lnTo>
                  <a:lnTo>
                    <a:pt x="2" y="8"/>
                  </a:lnTo>
                  <a:lnTo>
                    <a:pt x="1" y="7"/>
                  </a:lnTo>
                  <a:lnTo>
                    <a:pt x="0" y="7"/>
                  </a:lnTo>
                  <a:lnTo>
                    <a:pt x="0" y="6"/>
                  </a:lnTo>
                  <a:lnTo>
                    <a:pt x="0" y="4"/>
                  </a:lnTo>
                  <a:lnTo>
                    <a:pt x="1" y="4"/>
                  </a:lnTo>
                  <a:lnTo>
                    <a:pt x="2" y="3"/>
                  </a:lnTo>
                  <a:lnTo>
                    <a:pt x="3" y="2"/>
                  </a:lnTo>
                  <a:lnTo>
                    <a:pt x="5" y="1"/>
                  </a:lnTo>
                  <a:lnTo>
                    <a:pt x="7" y="1"/>
                  </a:lnTo>
                  <a:lnTo>
                    <a:pt x="9" y="1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5E545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7" name="Freeform 153"/>
            <p:cNvSpPr>
              <a:spLocks/>
            </p:cNvSpPr>
            <p:nvPr/>
          </p:nvSpPr>
          <p:spPr bwMode="auto">
            <a:xfrm>
              <a:off x="3767" y="1798"/>
              <a:ext cx="21" cy="10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12" y="1"/>
                </a:cxn>
                <a:cxn ang="0">
                  <a:pos x="14" y="1"/>
                </a:cxn>
                <a:cxn ang="0">
                  <a:pos x="16" y="1"/>
                </a:cxn>
                <a:cxn ang="0">
                  <a:pos x="18" y="2"/>
                </a:cxn>
                <a:cxn ang="0">
                  <a:pos x="19" y="3"/>
                </a:cxn>
                <a:cxn ang="0">
                  <a:pos x="20" y="3"/>
                </a:cxn>
                <a:cxn ang="0">
                  <a:pos x="21" y="4"/>
                </a:cxn>
                <a:cxn ang="0">
                  <a:pos x="21" y="5"/>
                </a:cxn>
                <a:cxn ang="0">
                  <a:pos x="21" y="6"/>
                </a:cxn>
                <a:cxn ang="0">
                  <a:pos x="20" y="7"/>
                </a:cxn>
                <a:cxn ang="0">
                  <a:pos x="19" y="8"/>
                </a:cxn>
                <a:cxn ang="0">
                  <a:pos x="18" y="9"/>
                </a:cxn>
                <a:cxn ang="0">
                  <a:pos x="16" y="9"/>
                </a:cxn>
                <a:cxn ang="0">
                  <a:pos x="14" y="10"/>
                </a:cxn>
                <a:cxn ang="0">
                  <a:pos x="12" y="10"/>
                </a:cxn>
                <a:cxn ang="0">
                  <a:pos x="10" y="10"/>
                </a:cxn>
                <a:cxn ang="0">
                  <a:pos x="8" y="10"/>
                </a:cxn>
                <a:cxn ang="0">
                  <a:pos x="6" y="10"/>
                </a:cxn>
                <a:cxn ang="0">
                  <a:pos x="4" y="9"/>
                </a:cxn>
                <a:cxn ang="0">
                  <a:pos x="3" y="9"/>
                </a:cxn>
                <a:cxn ang="0">
                  <a:pos x="1" y="8"/>
                </a:cxn>
                <a:cxn ang="0">
                  <a:pos x="1" y="7"/>
                </a:cxn>
                <a:cxn ang="0">
                  <a:pos x="0" y="6"/>
                </a:cxn>
                <a:cxn ang="0">
                  <a:pos x="0" y="5"/>
                </a:cxn>
                <a:cxn ang="0">
                  <a:pos x="0" y="4"/>
                </a:cxn>
                <a:cxn ang="0">
                  <a:pos x="1" y="3"/>
                </a:cxn>
                <a:cxn ang="0">
                  <a:pos x="1" y="3"/>
                </a:cxn>
                <a:cxn ang="0">
                  <a:pos x="3" y="2"/>
                </a:cxn>
                <a:cxn ang="0">
                  <a:pos x="4" y="1"/>
                </a:cxn>
                <a:cxn ang="0">
                  <a:pos x="6" y="1"/>
                </a:cxn>
                <a:cxn ang="0">
                  <a:pos x="8" y="1"/>
                </a:cxn>
                <a:cxn ang="0">
                  <a:pos x="10" y="0"/>
                </a:cxn>
              </a:cxnLst>
              <a:rect l="0" t="0" r="r" b="b"/>
              <a:pathLst>
                <a:path w="21" h="10">
                  <a:moveTo>
                    <a:pt x="10" y="0"/>
                  </a:moveTo>
                  <a:lnTo>
                    <a:pt x="12" y="1"/>
                  </a:lnTo>
                  <a:lnTo>
                    <a:pt x="14" y="1"/>
                  </a:lnTo>
                  <a:lnTo>
                    <a:pt x="16" y="1"/>
                  </a:lnTo>
                  <a:lnTo>
                    <a:pt x="18" y="2"/>
                  </a:lnTo>
                  <a:lnTo>
                    <a:pt x="19" y="3"/>
                  </a:lnTo>
                  <a:lnTo>
                    <a:pt x="20" y="3"/>
                  </a:lnTo>
                  <a:lnTo>
                    <a:pt x="21" y="4"/>
                  </a:lnTo>
                  <a:lnTo>
                    <a:pt x="21" y="5"/>
                  </a:lnTo>
                  <a:lnTo>
                    <a:pt x="21" y="6"/>
                  </a:lnTo>
                  <a:lnTo>
                    <a:pt x="20" y="7"/>
                  </a:lnTo>
                  <a:lnTo>
                    <a:pt x="19" y="8"/>
                  </a:lnTo>
                  <a:lnTo>
                    <a:pt x="18" y="9"/>
                  </a:lnTo>
                  <a:lnTo>
                    <a:pt x="16" y="9"/>
                  </a:lnTo>
                  <a:lnTo>
                    <a:pt x="14" y="10"/>
                  </a:lnTo>
                  <a:lnTo>
                    <a:pt x="12" y="10"/>
                  </a:lnTo>
                  <a:lnTo>
                    <a:pt x="10" y="10"/>
                  </a:lnTo>
                  <a:lnTo>
                    <a:pt x="8" y="10"/>
                  </a:lnTo>
                  <a:lnTo>
                    <a:pt x="6" y="10"/>
                  </a:lnTo>
                  <a:lnTo>
                    <a:pt x="4" y="9"/>
                  </a:lnTo>
                  <a:lnTo>
                    <a:pt x="3" y="9"/>
                  </a:lnTo>
                  <a:lnTo>
                    <a:pt x="1" y="8"/>
                  </a:lnTo>
                  <a:lnTo>
                    <a:pt x="1" y="7"/>
                  </a:lnTo>
                  <a:lnTo>
                    <a:pt x="0" y="6"/>
                  </a:lnTo>
                  <a:lnTo>
                    <a:pt x="0" y="5"/>
                  </a:lnTo>
                  <a:lnTo>
                    <a:pt x="0" y="4"/>
                  </a:lnTo>
                  <a:lnTo>
                    <a:pt x="1" y="3"/>
                  </a:lnTo>
                  <a:lnTo>
                    <a:pt x="1" y="3"/>
                  </a:lnTo>
                  <a:lnTo>
                    <a:pt x="3" y="2"/>
                  </a:lnTo>
                  <a:lnTo>
                    <a:pt x="4" y="1"/>
                  </a:lnTo>
                  <a:lnTo>
                    <a:pt x="6" y="1"/>
                  </a:lnTo>
                  <a:lnTo>
                    <a:pt x="8" y="1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665E6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8" name="Freeform 154"/>
            <p:cNvSpPr>
              <a:spLocks/>
            </p:cNvSpPr>
            <p:nvPr/>
          </p:nvSpPr>
          <p:spPr bwMode="auto">
            <a:xfrm>
              <a:off x="3767" y="1798"/>
              <a:ext cx="20" cy="9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12" y="0"/>
                </a:cxn>
                <a:cxn ang="0">
                  <a:pos x="14" y="1"/>
                </a:cxn>
                <a:cxn ang="0">
                  <a:pos x="15" y="1"/>
                </a:cxn>
                <a:cxn ang="0">
                  <a:pos x="17" y="2"/>
                </a:cxn>
                <a:cxn ang="0">
                  <a:pos x="18" y="2"/>
                </a:cxn>
                <a:cxn ang="0">
                  <a:pos x="19" y="3"/>
                </a:cxn>
                <a:cxn ang="0">
                  <a:pos x="20" y="4"/>
                </a:cxn>
                <a:cxn ang="0">
                  <a:pos x="20" y="5"/>
                </a:cxn>
                <a:cxn ang="0">
                  <a:pos x="20" y="6"/>
                </a:cxn>
                <a:cxn ang="0">
                  <a:pos x="19" y="7"/>
                </a:cxn>
                <a:cxn ang="0">
                  <a:pos x="18" y="7"/>
                </a:cxn>
                <a:cxn ang="0">
                  <a:pos x="17" y="8"/>
                </a:cxn>
                <a:cxn ang="0">
                  <a:pos x="15" y="9"/>
                </a:cxn>
                <a:cxn ang="0">
                  <a:pos x="14" y="9"/>
                </a:cxn>
                <a:cxn ang="0">
                  <a:pos x="12" y="9"/>
                </a:cxn>
                <a:cxn ang="0">
                  <a:pos x="10" y="9"/>
                </a:cxn>
                <a:cxn ang="0">
                  <a:pos x="8" y="9"/>
                </a:cxn>
                <a:cxn ang="0">
                  <a:pos x="6" y="9"/>
                </a:cxn>
                <a:cxn ang="0">
                  <a:pos x="4" y="9"/>
                </a:cxn>
                <a:cxn ang="0">
                  <a:pos x="3" y="8"/>
                </a:cxn>
                <a:cxn ang="0">
                  <a:pos x="2" y="7"/>
                </a:cxn>
                <a:cxn ang="0">
                  <a:pos x="1" y="7"/>
                </a:cxn>
                <a:cxn ang="0">
                  <a:pos x="0" y="6"/>
                </a:cxn>
                <a:cxn ang="0">
                  <a:pos x="0" y="5"/>
                </a:cxn>
                <a:cxn ang="0">
                  <a:pos x="0" y="4"/>
                </a:cxn>
                <a:cxn ang="0">
                  <a:pos x="1" y="3"/>
                </a:cxn>
                <a:cxn ang="0">
                  <a:pos x="2" y="2"/>
                </a:cxn>
                <a:cxn ang="0">
                  <a:pos x="3" y="2"/>
                </a:cxn>
                <a:cxn ang="0">
                  <a:pos x="4" y="1"/>
                </a:cxn>
                <a:cxn ang="0">
                  <a:pos x="6" y="1"/>
                </a:cxn>
                <a:cxn ang="0">
                  <a:pos x="8" y="0"/>
                </a:cxn>
                <a:cxn ang="0">
                  <a:pos x="10" y="0"/>
                </a:cxn>
              </a:cxnLst>
              <a:rect l="0" t="0" r="r" b="b"/>
              <a:pathLst>
                <a:path w="20" h="9">
                  <a:moveTo>
                    <a:pt x="10" y="0"/>
                  </a:moveTo>
                  <a:lnTo>
                    <a:pt x="12" y="0"/>
                  </a:lnTo>
                  <a:lnTo>
                    <a:pt x="14" y="1"/>
                  </a:lnTo>
                  <a:lnTo>
                    <a:pt x="15" y="1"/>
                  </a:lnTo>
                  <a:lnTo>
                    <a:pt x="17" y="2"/>
                  </a:lnTo>
                  <a:lnTo>
                    <a:pt x="18" y="2"/>
                  </a:lnTo>
                  <a:lnTo>
                    <a:pt x="19" y="3"/>
                  </a:lnTo>
                  <a:lnTo>
                    <a:pt x="20" y="4"/>
                  </a:lnTo>
                  <a:lnTo>
                    <a:pt x="20" y="5"/>
                  </a:lnTo>
                  <a:lnTo>
                    <a:pt x="20" y="6"/>
                  </a:lnTo>
                  <a:lnTo>
                    <a:pt x="19" y="7"/>
                  </a:lnTo>
                  <a:lnTo>
                    <a:pt x="18" y="7"/>
                  </a:lnTo>
                  <a:lnTo>
                    <a:pt x="17" y="8"/>
                  </a:lnTo>
                  <a:lnTo>
                    <a:pt x="15" y="9"/>
                  </a:lnTo>
                  <a:lnTo>
                    <a:pt x="14" y="9"/>
                  </a:lnTo>
                  <a:lnTo>
                    <a:pt x="12" y="9"/>
                  </a:lnTo>
                  <a:lnTo>
                    <a:pt x="10" y="9"/>
                  </a:lnTo>
                  <a:lnTo>
                    <a:pt x="8" y="9"/>
                  </a:lnTo>
                  <a:lnTo>
                    <a:pt x="6" y="9"/>
                  </a:lnTo>
                  <a:lnTo>
                    <a:pt x="4" y="9"/>
                  </a:lnTo>
                  <a:lnTo>
                    <a:pt x="3" y="8"/>
                  </a:lnTo>
                  <a:lnTo>
                    <a:pt x="2" y="7"/>
                  </a:lnTo>
                  <a:lnTo>
                    <a:pt x="1" y="7"/>
                  </a:lnTo>
                  <a:lnTo>
                    <a:pt x="0" y="6"/>
                  </a:lnTo>
                  <a:lnTo>
                    <a:pt x="0" y="5"/>
                  </a:lnTo>
                  <a:lnTo>
                    <a:pt x="0" y="4"/>
                  </a:lnTo>
                  <a:lnTo>
                    <a:pt x="1" y="3"/>
                  </a:lnTo>
                  <a:lnTo>
                    <a:pt x="2" y="2"/>
                  </a:lnTo>
                  <a:lnTo>
                    <a:pt x="3" y="2"/>
                  </a:lnTo>
                  <a:lnTo>
                    <a:pt x="4" y="1"/>
                  </a:lnTo>
                  <a:lnTo>
                    <a:pt x="6" y="1"/>
                  </a:lnTo>
                  <a:lnTo>
                    <a:pt x="8" y="0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70666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9" name="Freeform 155"/>
            <p:cNvSpPr>
              <a:spLocks/>
            </p:cNvSpPr>
            <p:nvPr/>
          </p:nvSpPr>
          <p:spPr bwMode="auto">
            <a:xfrm>
              <a:off x="3767" y="1798"/>
              <a:ext cx="19" cy="9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12" y="0"/>
                </a:cxn>
                <a:cxn ang="0">
                  <a:pos x="13" y="1"/>
                </a:cxn>
                <a:cxn ang="0">
                  <a:pos x="15" y="1"/>
                </a:cxn>
                <a:cxn ang="0">
                  <a:pos x="16" y="1"/>
                </a:cxn>
                <a:cxn ang="0">
                  <a:pos x="17" y="2"/>
                </a:cxn>
                <a:cxn ang="0">
                  <a:pos x="18" y="3"/>
                </a:cxn>
                <a:cxn ang="0">
                  <a:pos x="19" y="4"/>
                </a:cxn>
                <a:cxn ang="0">
                  <a:pos x="19" y="4"/>
                </a:cxn>
                <a:cxn ang="0">
                  <a:pos x="19" y="5"/>
                </a:cxn>
                <a:cxn ang="0">
                  <a:pos x="18" y="6"/>
                </a:cxn>
                <a:cxn ang="0">
                  <a:pos x="17" y="7"/>
                </a:cxn>
                <a:cxn ang="0">
                  <a:pos x="16" y="8"/>
                </a:cxn>
                <a:cxn ang="0">
                  <a:pos x="15" y="8"/>
                </a:cxn>
                <a:cxn ang="0">
                  <a:pos x="13" y="9"/>
                </a:cxn>
                <a:cxn ang="0">
                  <a:pos x="12" y="9"/>
                </a:cxn>
                <a:cxn ang="0">
                  <a:pos x="10" y="9"/>
                </a:cxn>
                <a:cxn ang="0">
                  <a:pos x="8" y="9"/>
                </a:cxn>
                <a:cxn ang="0">
                  <a:pos x="6" y="9"/>
                </a:cxn>
                <a:cxn ang="0">
                  <a:pos x="5" y="8"/>
                </a:cxn>
                <a:cxn ang="0">
                  <a:pos x="3" y="8"/>
                </a:cxn>
                <a:cxn ang="0">
                  <a:pos x="2" y="7"/>
                </a:cxn>
                <a:cxn ang="0">
                  <a:pos x="1" y="6"/>
                </a:cxn>
                <a:cxn ang="0">
                  <a:pos x="1" y="5"/>
                </a:cxn>
                <a:cxn ang="0">
                  <a:pos x="0" y="4"/>
                </a:cxn>
                <a:cxn ang="0">
                  <a:pos x="1" y="4"/>
                </a:cxn>
                <a:cxn ang="0">
                  <a:pos x="1" y="3"/>
                </a:cxn>
                <a:cxn ang="0">
                  <a:pos x="2" y="2"/>
                </a:cxn>
                <a:cxn ang="0">
                  <a:pos x="3" y="1"/>
                </a:cxn>
                <a:cxn ang="0">
                  <a:pos x="5" y="1"/>
                </a:cxn>
                <a:cxn ang="0">
                  <a:pos x="6" y="1"/>
                </a:cxn>
                <a:cxn ang="0">
                  <a:pos x="8" y="0"/>
                </a:cxn>
                <a:cxn ang="0">
                  <a:pos x="10" y="0"/>
                </a:cxn>
              </a:cxnLst>
              <a:rect l="0" t="0" r="r" b="b"/>
              <a:pathLst>
                <a:path w="19" h="9">
                  <a:moveTo>
                    <a:pt x="10" y="0"/>
                  </a:moveTo>
                  <a:lnTo>
                    <a:pt x="12" y="0"/>
                  </a:lnTo>
                  <a:lnTo>
                    <a:pt x="13" y="1"/>
                  </a:lnTo>
                  <a:lnTo>
                    <a:pt x="15" y="1"/>
                  </a:lnTo>
                  <a:lnTo>
                    <a:pt x="16" y="1"/>
                  </a:lnTo>
                  <a:lnTo>
                    <a:pt x="17" y="2"/>
                  </a:lnTo>
                  <a:lnTo>
                    <a:pt x="18" y="3"/>
                  </a:lnTo>
                  <a:lnTo>
                    <a:pt x="19" y="4"/>
                  </a:lnTo>
                  <a:lnTo>
                    <a:pt x="19" y="4"/>
                  </a:lnTo>
                  <a:lnTo>
                    <a:pt x="19" y="5"/>
                  </a:lnTo>
                  <a:lnTo>
                    <a:pt x="18" y="6"/>
                  </a:lnTo>
                  <a:lnTo>
                    <a:pt x="17" y="7"/>
                  </a:lnTo>
                  <a:lnTo>
                    <a:pt x="16" y="8"/>
                  </a:lnTo>
                  <a:lnTo>
                    <a:pt x="15" y="8"/>
                  </a:lnTo>
                  <a:lnTo>
                    <a:pt x="13" y="9"/>
                  </a:lnTo>
                  <a:lnTo>
                    <a:pt x="12" y="9"/>
                  </a:lnTo>
                  <a:lnTo>
                    <a:pt x="10" y="9"/>
                  </a:lnTo>
                  <a:lnTo>
                    <a:pt x="8" y="9"/>
                  </a:lnTo>
                  <a:lnTo>
                    <a:pt x="6" y="9"/>
                  </a:lnTo>
                  <a:lnTo>
                    <a:pt x="5" y="8"/>
                  </a:lnTo>
                  <a:lnTo>
                    <a:pt x="3" y="8"/>
                  </a:lnTo>
                  <a:lnTo>
                    <a:pt x="2" y="7"/>
                  </a:lnTo>
                  <a:lnTo>
                    <a:pt x="1" y="6"/>
                  </a:lnTo>
                  <a:lnTo>
                    <a:pt x="1" y="5"/>
                  </a:lnTo>
                  <a:lnTo>
                    <a:pt x="0" y="4"/>
                  </a:lnTo>
                  <a:lnTo>
                    <a:pt x="1" y="4"/>
                  </a:lnTo>
                  <a:lnTo>
                    <a:pt x="1" y="3"/>
                  </a:lnTo>
                  <a:lnTo>
                    <a:pt x="2" y="2"/>
                  </a:lnTo>
                  <a:lnTo>
                    <a:pt x="3" y="1"/>
                  </a:lnTo>
                  <a:lnTo>
                    <a:pt x="5" y="1"/>
                  </a:lnTo>
                  <a:lnTo>
                    <a:pt x="6" y="1"/>
                  </a:lnTo>
                  <a:lnTo>
                    <a:pt x="8" y="0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776D7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0" name="Freeform 156"/>
            <p:cNvSpPr>
              <a:spLocks/>
            </p:cNvSpPr>
            <p:nvPr/>
          </p:nvSpPr>
          <p:spPr bwMode="auto">
            <a:xfrm>
              <a:off x="3768" y="1798"/>
              <a:ext cx="17" cy="8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10" y="0"/>
                </a:cxn>
                <a:cxn ang="0">
                  <a:pos x="12" y="1"/>
                </a:cxn>
                <a:cxn ang="0">
                  <a:pos x="13" y="1"/>
                </a:cxn>
                <a:cxn ang="0">
                  <a:pos x="15" y="1"/>
                </a:cxn>
                <a:cxn ang="0">
                  <a:pos x="16" y="2"/>
                </a:cxn>
                <a:cxn ang="0">
                  <a:pos x="17" y="3"/>
                </a:cxn>
                <a:cxn ang="0">
                  <a:pos x="17" y="3"/>
                </a:cxn>
                <a:cxn ang="0">
                  <a:pos x="17" y="4"/>
                </a:cxn>
                <a:cxn ang="0">
                  <a:pos x="17" y="5"/>
                </a:cxn>
                <a:cxn ang="0">
                  <a:pos x="17" y="6"/>
                </a:cxn>
                <a:cxn ang="0">
                  <a:pos x="16" y="6"/>
                </a:cxn>
                <a:cxn ang="0">
                  <a:pos x="15" y="7"/>
                </a:cxn>
                <a:cxn ang="0">
                  <a:pos x="13" y="7"/>
                </a:cxn>
                <a:cxn ang="0">
                  <a:pos x="12" y="8"/>
                </a:cxn>
                <a:cxn ang="0">
                  <a:pos x="10" y="8"/>
                </a:cxn>
                <a:cxn ang="0">
                  <a:pos x="9" y="8"/>
                </a:cxn>
                <a:cxn ang="0">
                  <a:pos x="7" y="8"/>
                </a:cxn>
                <a:cxn ang="0">
                  <a:pos x="5" y="8"/>
                </a:cxn>
                <a:cxn ang="0">
                  <a:pos x="4" y="7"/>
                </a:cxn>
                <a:cxn ang="0">
                  <a:pos x="2" y="7"/>
                </a:cxn>
                <a:cxn ang="0">
                  <a:pos x="1" y="6"/>
                </a:cxn>
                <a:cxn ang="0">
                  <a:pos x="1" y="6"/>
                </a:cxn>
                <a:cxn ang="0">
                  <a:pos x="0" y="5"/>
                </a:cxn>
                <a:cxn ang="0">
                  <a:pos x="0" y="4"/>
                </a:cxn>
                <a:cxn ang="0">
                  <a:pos x="0" y="3"/>
                </a:cxn>
                <a:cxn ang="0">
                  <a:pos x="1" y="3"/>
                </a:cxn>
                <a:cxn ang="0">
                  <a:pos x="1" y="2"/>
                </a:cxn>
                <a:cxn ang="0">
                  <a:pos x="2" y="1"/>
                </a:cxn>
                <a:cxn ang="0">
                  <a:pos x="4" y="1"/>
                </a:cxn>
                <a:cxn ang="0">
                  <a:pos x="5" y="1"/>
                </a:cxn>
                <a:cxn ang="0">
                  <a:pos x="7" y="0"/>
                </a:cxn>
                <a:cxn ang="0">
                  <a:pos x="9" y="0"/>
                </a:cxn>
              </a:cxnLst>
              <a:rect l="0" t="0" r="r" b="b"/>
              <a:pathLst>
                <a:path w="17" h="8">
                  <a:moveTo>
                    <a:pt x="9" y="0"/>
                  </a:moveTo>
                  <a:lnTo>
                    <a:pt x="10" y="0"/>
                  </a:lnTo>
                  <a:lnTo>
                    <a:pt x="12" y="1"/>
                  </a:lnTo>
                  <a:lnTo>
                    <a:pt x="13" y="1"/>
                  </a:lnTo>
                  <a:lnTo>
                    <a:pt x="15" y="1"/>
                  </a:lnTo>
                  <a:lnTo>
                    <a:pt x="16" y="2"/>
                  </a:lnTo>
                  <a:lnTo>
                    <a:pt x="17" y="3"/>
                  </a:lnTo>
                  <a:lnTo>
                    <a:pt x="17" y="3"/>
                  </a:lnTo>
                  <a:lnTo>
                    <a:pt x="17" y="4"/>
                  </a:lnTo>
                  <a:lnTo>
                    <a:pt x="17" y="5"/>
                  </a:lnTo>
                  <a:lnTo>
                    <a:pt x="17" y="6"/>
                  </a:lnTo>
                  <a:lnTo>
                    <a:pt x="16" y="6"/>
                  </a:lnTo>
                  <a:lnTo>
                    <a:pt x="15" y="7"/>
                  </a:lnTo>
                  <a:lnTo>
                    <a:pt x="13" y="7"/>
                  </a:lnTo>
                  <a:lnTo>
                    <a:pt x="12" y="8"/>
                  </a:lnTo>
                  <a:lnTo>
                    <a:pt x="10" y="8"/>
                  </a:lnTo>
                  <a:lnTo>
                    <a:pt x="9" y="8"/>
                  </a:lnTo>
                  <a:lnTo>
                    <a:pt x="7" y="8"/>
                  </a:lnTo>
                  <a:lnTo>
                    <a:pt x="5" y="8"/>
                  </a:lnTo>
                  <a:lnTo>
                    <a:pt x="4" y="7"/>
                  </a:lnTo>
                  <a:lnTo>
                    <a:pt x="2" y="7"/>
                  </a:lnTo>
                  <a:lnTo>
                    <a:pt x="1" y="6"/>
                  </a:lnTo>
                  <a:lnTo>
                    <a:pt x="1" y="6"/>
                  </a:lnTo>
                  <a:lnTo>
                    <a:pt x="0" y="5"/>
                  </a:lnTo>
                  <a:lnTo>
                    <a:pt x="0" y="4"/>
                  </a:lnTo>
                  <a:lnTo>
                    <a:pt x="0" y="3"/>
                  </a:lnTo>
                  <a:lnTo>
                    <a:pt x="1" y="3"/>
                  </a:lnTo>
                  <a:lnTo>
                    <a:pt x="1" y="2"/>
                  </a:lnTo>
                  <a:lnTo>
                    <a:pt x="2" y="1"/>
                  </a:lnTo>
                  <a:lnTo>
                    <a:pt x="4" y="1"/>
                  </a:lnTo>
                  <a:lnTo>
                    <a:pt x="5" y="1"/>
                  </a:lnTo>
                  <a:lnTo>
                    <a:pt x="7" y="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7F757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1" name="Freeform 157"/>
            <p:cNvSpPr>
              <a:spLocks/>
            </p:cNvSpPr>
            <p:nvPr/>
          </p:nvSpPr>
          <p:spPr bwMode="auto">
            <a:xfrm>
              <a:off x="3768" y="1798"/>
              <a:ext cx="16" cy="8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10" y="0"/>
                </a:cxn>
                <a:cxn ang="0">
                  <a:pos x="11" y="0"/>
                </a:cxn>
                <a:cxn ang="0">
                  <a:pos x="13" y="1"/>
                </a:cxn>
                <a:cxn ang="0">
                  <a:pos x="14" y="1"/>
                </a:cxn>
                <a:cxn ang="0">
                  <a:pos x="15" y="2"/>
                </a:cxn>
                <a:cxn ang="0">
                  <a:pos x="16" y="2"/>
                </a:cxn>
                <a:cxn ang="0">
                  <a:pos x="16" y="3"/>
                </a:cxn>
                <a:cxn ang="0">
                  <a:pos x="16" y="4"/>
                </a:cxn>
                <a:cxn ang="0">
                  <a:pos x="16" y="5"/>
                </a:cxn>
                <a:cxn ang="0">
                  <a:pos x="16" y="5"/>
                </a:cxn>
                <a:cxn ang="0">
                  <a:pos x="15" y="6"/>
                </a:cxn>
                <a:cxn ang="0">
                  <a:pos x="14" y="7"/>
                </a:cxn>
                <a:cxn ang="0">
                  <a:pos x="13" y="7"/>
                </a:cxn>
                <a:cxn ang="0">
                  <a:pos x="11" y="7"/>
                </a:cxn>
                <a:cxn ang="0">
                  <a:pos x="10" y="8"/>
                </a:cxn>
                <a:cxn ang="0">
                  <a:pos x="8" y="8"/>
                </a:cxn>
                <a:cxn ang="0">
                  <a:pos x="7" y="8"/>
                </a:cxn>
                <a:cxn ang="0">
                  <a:pos x="5" y="7"/>
                </a:cxn>
                <a:cxn ang="0">
                  <a:pos x="4" y="7"/>
                </a:cxn>
                <a:cxn ang="0">
                  <a:pos x="3" y="7"/>
                </a:cxn>
                <a:cxn ang="0">
                  <a:pos x="2" y="6"/>
                </a:cxn>
                <a:cxn ang="0">
                  <a:pos x="1" y="5"/>
                </a:cxn>
                <a:cxn ang="0">
                  <a:pos x="0" y="5"/>
                </a:cxn>
                <a:cxn ang="0">
                  <a:pos x="0" y="4"/>
                </a:cxn>
                <a:cxn ang="0">
                  <a:pos x="0" y="3"/>
                </a:cxn>
                <a:cxn ang="0">
                  <a:pos x="1" y="2"/>
                </a:cxn>
                <a:cxn ang="0">
                  <a:pos x="2" y="2"/>
                </a:cxn>
                <a:cxn ang="0">
                  <a:pos x="3" y="1"/>
                </a:cxn>
                <a:cxn ang="0">
                  <a:pos x="4" y="1"/>
                </a:cxn>
                <a:cxn ang="0">
                  <a:pos x="5" y="0"/>
                </a:cxn>
                <a:cxn ang="0">
                  <a:pos x="7" y="0"/>
                </a:cxn>
                <a:cxn ang="0">
                  <a:pos x="8" y="0"/>
                </a:cxn>
              </a:cxnLst>
              <a:rect l="0" t="0" r="r" b="b"/>
              <a:pathLst>
                <a:path w="16" h="8">
                  <a:moveTo>
                    <a:pt x="8" y="0"/>
                  </a:moveTo>
                  <a:lnTo>
                    <a:pt x="10" y="0"/>
                  </a:lnTo>
                  <a:lnTo>
                    <a:pt x="11" y="0"/>
                  </a:lnTo>
                  <a:lnTo>
                    <a:pt x="13" y="1"/>
                  </a:lnTo>
                  <a:lnTo>
                    <a:pt x="14" y="1"/>
                  </a:lnTo>
                  <a:lnTo>
                    <a:pt x="15" y="2"/>
                  </a:lnTo>
                  <a:lnTo>
                    <a:pt x="16" y="2"/>
                  </a:lnTo>
                  <a:lnTo>
                    <a:pt x="16" y="3"/>
                  </a:lnTo>
                  <a:lnTo>
                    <a:pt x="16" y="4"/>
                  </a:lnTo>
                  <a:lnTo>
                    <a:pt x="16" y="5"/>
                  </a:lnTo>
                  <a:lnTo>
                    <a:pt x="16" y="5"/>
                  </a:lnTo>
                  <a:lnTo>
                    <a:pt x="15" y="6"/>
                  </a:lnTo>
                  <a:lnTo>
                    <a:pt x="14" y="7"/>
                  </a:lnTo>
                  <a:lnTo>
                    <a:pt x="13" y="7"/>
                  </a:lnTo>
                  <a:lnTo>
                    <a:pt x="11" y="7"/>
                  </a:lnTo>
                  <a:lnTo>
                    <a:pt x="10" y="8"/>
                  </a:lnTo>
                  <a:lnTo>
                    <a:pt x="8" y="8"/>
                  </a:lnTo>
                  <a:lnTo>
                    <a:pt x="7" y="8"/>
                  </a:lnTo>
                  <a:lnTo>
                    <a:pt x="5" y="7"/>
                  </a:lnTo>
                  <a:lnTo>
                    <a:pt x="4" y="7"/>
                  </a:lnTo>
                  <a:lnTo>
                    <a:pt x="3" y="7"/>
                  </a:lnTo>
                  <a:lnTo>
                    <a:pt x="2" y="6"/>
                  </a:lnTo>
                  <a:lnTo>
                    <a:pt x="1" y="5"/>
                  </a:lnTo>
                  <a:lnTo>
                    <a:pt x="0" y="5"/>
                  </a:lnTo>
                  <a:lnTo>
                    <a:pt x="0" y="4"/>
                  </a:lnTo>
                  <a:lnTo>
                    <a:pt x="0" y="3"/>
                  </a:lnTo>
                  <a:lnTo>
                    <a:pt x="1" y="2"/>
                  </a:lnTo>
                  <a:lnTo>
                    <a:pt x="2" y="2"/>
                  </a:lnTo>
                  <a:lnTo>
                    <a:pt x="3" y="1"/>
                  </a:lnTo>
                  <a:lnTo>
                    <a:pt x="4" y="1"/>
                  </a:lnTo>
                  <a:lnTo>
                    <a:pt x="5" y="0"/>
                  </a:lnTo>
                  <a:lnTo>
                    <a:pt x="7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89828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2" name="Freeform 158"/>
            <p:cNvSpPr>
              <a:spLocks/>
            </p:cNvSpPr>
            <p:nvPr/>
          </p:nvSpPr>
          <p:spPr bwMode="auto">
            <a:xfrm>
              <a:off x="3769" y="1798"/>
              <a:ext cx="15" cy="7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9" y="0"/>
                </a:cxn>
                <a:cxn ang="0">
                  <a:pos x="10" y="0"/>
                </a:cxn>
                <a:cxn ang="0">
                  <a:pos x="11" y="1"/>
                </a:cxn>
                <a:cxn ang="0">
                  <a:pos x="12" y="1"/>
                </a:cxn>
                <a:cxn ang="0">
                  <a:pos x="13" y="1"/>
                </a:cxn>
                <a:cxn ang="0">
                  <a:pos x="14" y="2"/>
                </a:cxn>
                <a:cxn ang="0">
                  <a:pos x="14" y="3"/>
                </a:cxn>
                <a:cxn ang="0">
                  <a:pos x="15" y="4"/>
                </a:cxn>
                <a:cxn ang="0">
                  <a:pos x="14" y="4"/>
                </a:cxn>
                <a:cxn ang="0">
                  <a:pos x="14" y="5"/>
                </a:cxn>
                <a:cxn ang="0">
                  <a:pos x="13" y="6"/>
                </a:cxn>
                <a:cxn ang="0">
                  <a:pos x="12" y="6"/>
                </a:cxn>
                <a:cxn ang="0">
                  <a:pos x="11" y="6"/>
                </a:cxn>
                <a:cxn ang="0">
                  <a:pos x="10" y="7"/>
                </a:cxn>
                <a:cxn ang="0">
                  <a:pos x="9" y="7"/>
                </a:cxn>
                <a:cxn ang="0">
                  <a:pos x="7" y="7"/>
                </a:cxn>
                <a:cxn ang="0">
                  <a:pos x="6" y="7"/>
                </a:cxn>
                <a:cxn ang="0">
                  <a:pos x="4" y="7"/>
                </a:cxn>
                <a:cxn ang="0">
                  <a:pos x="3" y="6"/>
                </a:cxn>
                <a:cxn ang="0">
                  <a:pos x="2" y="6"/>
                </a:cxn>
                <a:cxn ang="0">
                  <a:pos x="1" y="6"/>
                </a:cxn>
                <a:cxn ang="0">
                  <a:pos x="0" y="5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0" y="3"/>
                </a:cxn>
                <a:cxn ang="0">
                  <a:pos x="0" y="2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3" y="1"/>
                </a:cxn>
                <a:cxn ang="0">
                  <a:pos x="4" y="0"/>
                </a:cxn>
                <a:cxn ang="0">
                  <a:pos x="6" y="0"/>
                </a:cxn>
                <a:cxn ang="0">
                  <a:pos x="7" y="0"/>
                </a:cxn>
              </a:cxnLst>
              <a:rect l="0" t="0" r="r" b="b"/>
              <a:pathLst>
                <a:path w="15" h="7">
                  <a:moveTo>
                    <a:pt x="7" y="0"/>
                  </a:moveTo>
                  <a:lnTo>
                    <a:pt x="9" y="0"/>
                  </a:lnTo>
                  <a:lnTo>
                    <a:pt x="10" y="0"/>
                  </a:lnTo>
                  <a:lnTo>
                    <a:pt x="11" y="1"/>
                  </a:lnTo>
                  <a:lnTo>
                    <a:pt x="12" y="1"/>
                  </a:lnTo>
                  <a:lnTo>
                    <a:pt x="13" y="1"/>
                  </a:lnTo>
                  <a:lnTo>
                    <a:pt x="14" y="2"/>
                  </a:lnTo>
                  <a:lnTo>
                    <a:pt x="14" y="3"/>
                  </a:lnTo>
                  <a:lnTo>
                    <a:pt x="15" y="4"/>
                  </a:lnTo>
                  <a:lnTo>
                    <a:pt x="14" y="4"/>
                  </a:lnTo>
                  <a:lnTo>
                    <a:pt x="14" y="5"/>
                  </a:lnTo>
                  <a:lnTo>
                    <a:pt x="13" y="6"/>
                  </a:lnTo>
                  <a:lnTo>
                    <a:pt x="12" y="6"/>
                  </a:lnTo>
                  <a:lnTo>
                    <a:pt x="11" y="6"/>
                  </a:lnTo>
                  <a:lnTo>
                    <a:pt x="10" y="7"/>
                  </a:lnTo>
                  <a:lnTo>
                    <a:pt x="9" y="7"/>
                  </a:lnTo>
                  <a:lnTo>
                    <a:pt x="7" y="7"/>
                  </a:lnTo>
                  <a:lnTo>
                    <a:pt x="6" y="7"/>
                  </a:lnTo>
                  <a:lnTo>
                    <a:pt x="4" y="7"/>
                  </a:lnTo>
                  <a:lnTo>
                    <a:pt x="3" y="6"/>
                  </a:lnTo>
                  <a:lnTo>
                    <a:pt x="2" y="6"/>
                  </a:lnTo>
                  <a:lnTo>
                    <a:pt x="1" y="6"/>
                  </a:lnTo>
                  <a:lnTo>
                    <a:pt x="0" y="5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3"/>
                  </a:lnTo>
                  <a:lnTo>
                    <a:pt x="0" y="2"/>
                  </a:lnTo>
                  <a:lnTo>
                    <a:pt x="1" y="1"/>
                  </a:lnTo>
                  <a:lnTo>
                    <a:pt x="2" y="1"/>
                  </a:lnTo>
                  <a:lnTo>
                    <a:pt x="3" y="1"/>
                  </a:lnTo>
                  <a:lnTo>
                    <a:pt x="4" y="0"/>
                  </a:lnTo>
                  <a:lnTo>
                    <a:pt x="6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91898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3" name="Freeform 159"/>
            <p:cNvSpPr>
              <a:spLocks/>
            </p:cNvSpPr>
            <p:nvPr/>
          </p:nvSpPr>
          <p:spPr bwMode="auto">
            <a:xfrm>
              <a:off x="3769" y="1798"/>
              <a:ext cx="14" cy="6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8" y="0"/>
                </a:cxn>
                <a:cxn ang="0">
                  <a:pos x="10" y="0"/>
                </a:cxn>
                <a:cxn ang="0">
                  <a:pos x="11" y="1"/>
                </a:cxn>
                <a:cxn ang="0">
                  <a:pos x="12" y="1"/>
                </a:cxn>
                <a:cxn ang="0">
                  <a:pos x="13" y="1"/>
                </a:cxn>
                <a:cxn ang="0">
                  <a:pos x="13" y="2"/>
                </a:cxn>
                <a:cxn ang="0">
                  <a:pos x="14" y="3"/>
                </a:cxn>
                <a:cxn ang="0">
                  <a:pos x="14" y="3"/>
                </a:cxn>
                <a:cxn ang="0">
                  <a:pos x="14" y="4"/>
                </a:cxn>
                <a:cxn ang="0">
                  <a:pos x="13" y="4"/>
                </a:cxn>
                <a:cxn ang="0">
                  <a:pos x="13" y="5"/>
                </a:cxn>
                <a:cxn ang="0">
                  <a:pos x="12" y="6"/>
                </a:cxn>
                <a:cxn ang="0">
                  <a:pos x="11" y="6"/>
                </a:cxn>
                <a:cxn ang="0">
                  <a:pos x="10" y="6"/>
                </a:cxn>
                <a:cxn ang="0">
                  <a:pos x="8" y="6"/>
                </a:cxn>
                <a:cxn ang="0">
                  <a:pos x="7" y="6"/>
                </a:cxn>
                <a:cxn ang="0">
                  <a:pos x="5" y="6"/>
                </a:cxn>
                <a:cxn ang="0">
                  <a:pos x="4" y="6"/>
                </a:cxn>
                <a:cxn ang="0">
                  <a:pos x="3" y="6"/>
                </a:cxn>
                <a:cxn ang="0">
                  <a:pos x="2" y="6"/>
                </a:cxn>
                <a:cxn ang="0">
                  <a:pos x="1" y="5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0" y="2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3" y="1"/>
                </a:cxn>
                <a:cxn ang="0">
                  <a:pos x="4" y="0"/>
                </a:cxn>
                <a:cxn ang="0">
                  <a:pos x="5" y="0"/>
                </a:cxn>
                <a:cxn ang="0">
                  <a:pos x="7" y="0"/>
                </a:cxn>
              </a:cxnLst>
              <a:rect l="0" t="0" r="r" b="b"/>
              <a:pathLst>
                <a:path w="14" h="6">
                  <a:moveTo>
                    <a:pt x="7" y="0"/>
                  </a:moveTo>
                  <a:lnTo>
                    <a:pt x="8" y="0"/>
                  </a:lnTo>
                  <a:lnTo>
                    <a:pt x="10" y="0"/>
                  </a:lnTo>
                  <a:lnTo>
                    <a:pt x="11" y="1"/>
                  </a:lnTo>
                  <a:lnTo>
                    <a:pt x="12" y="1"/>
                  </a:lnTo>
                  <a:lnTo>
                    <a:pt x="13" y="1"/>
                  </a:lnTo>
                  <a:lnTo>
                    <a:pt x="13" y="2"/>
                  </a:lnTo>
                  <a:lnTo>
                    <a:pt x="14" y="3"/>
                  </a:lnTo>
                  <a:lnTo>
                    <a:pt x="14" y="3"/>
                  </a:lnTo>
                  <a:lnTo>
                    <a:pt x="14" y="4"/>
                  </a:lnTo>
                  <a:lnTo>
                    <a:pt x="13" y="4"/>
                  </a:lnTo>
                  <a:lnTo>
                    <a:pt x="13" y="5"/>
                  </a:lnTo>
                  <a:lnTo>
                    <a:pt x="12" y="6"/>
                  </a:lnTo>
                  <a:lnTo>
                    <a:pt x="11" y="6"/>
                  </a:lnTo>
                  <a:lnTo>
                    <a:pt x="10" y="6"/>
                  </a:lnTo>
                  <a:lnTo>
                    <a:pt x="8" y="6"/>
                  </a:lnTo>
                  <a:lnTo>
                    <a:pt x="7" y="6"/>
                  </a:lnTo>
                  <a:lnTo>
                    <a:pt x="5" y="6"/>
                  </a:lnTo>
                  <a:lnTo>
                    <a:pt x="4" y="6"/>
                  </a:lnTo>
                  <a:lnTo>
                    <a:pt x="3" y="6"/>
                  </a:lnTo>
                  <a:lnTo>
                    <a:pt x="2" y="6"/>
                  </a:lnTo>
                  <a:lnTo>
                    <a:pt x="1" y="5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2"/>
                  </a:lnTo>
                  <a:lnTo>
                    <a:pt x="1" y="1"/>
                  </a:lnTo>
                  <a:lnTo>
                    <a:pt x="2" y="1"/>
                  </a:lnTo>
                  <a:lnTo>
                    <a:pt x="3" y="1"/>
                  </a:lnTo>
                  <a:lnTo>
                    <a:pt x="4" y="0"/>
                  </a:lnTo>
                  <a:lnTo>
                    <a:pt x="5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99919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4" name="Freeform 160"/>
            <p:cNvSpPr>
              <a:spLocks/>
            </p:cNvSpPr>
            <p:nvPr/>
          </p:nvSpPr>
          <p:spPr bwMode="auto">
            <a:xfrm>
              <a:off x="3769" y="1798"/>
              <a:ext cx="13" cy="6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8" y="0"/>
                </a:cxn>
                <a:cxn ang="0">
                  <a:pos x="9" y="0"/>
                </a:cxn>
                <a:cxn ang="0">
                  <a:pos x="10" y="0"/>
                </a:cxn>
                <a:cxn ang="0">
                  <a:pos x="11" y="1"/>
                </a:cxn>
                <a:cxn ang="0">
                  <a:pos x="12" y="1"/>
                </a:cxn>
                <a:cxn ang="0">
                  <a:pos x="12" y="2"/>
                </a:cxn>
                <a:cxn ang="0">
                  <a:pos x="13" y="2"/>
                </a:cxn>
                <a:cxn ang="0">
                  <a:pos x="13" y="3"/>
                </a:cxn>
                <a:cxn ang="0">
                  <a:pos x="13" y="3"/>
                </a:cxn>
                <a:cxn ang="0">
                  <a:pos x="12" y="4"/>
                </a:cxn>
                <a:cxn ang="0">
                  <a:pos x="12" y="4"/>
                </a:cxn>
                <a:cxn ang="0">
                  <a:pos x="11" y="5"/>
                </a:cxn>
                <a:cxn ang="0">
                  <a:pos x="10" y="5"/>
                </a:cxn>
                <a:cxn ang="0">
                  <a:pos x="9" y="6"/>
                </a:cxn>
                <a:cxn ang="0">
                  <a:pos x="8" y="6"/>
                </a:cxn>
                <a:cxn ang="0">
                  <a:pos x="7" y="6"/>
                </a:cxn>
                <a:cxn ang="0">
                  <a:pos x="5" y="6"/>
                </a:cxn>
                <a:cxn ang="0">
                  <a:pos x="4" y="6"/>
                </a:cxn>
                <a:cxn ang="0">
                  <a:pos x="3" y="5"/>
                </a:cxn>
                <a:cxn ang="0">
                  <a:pos x="2" y="5"/>
                </a:cxn>
                <a:cxn ang="0">
                  <a:pos x="1" y="4"/>
                </a:cxn>
                <a:cxn ang="0">
                  <a:pos x="1" y="4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0" y="2"/>
                </a:cxn>
                <a:cxn ang="0">
                  <a:pos x="1" y="2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3" y="0"/>
                </a:cxn>
                <a:cxn ang="0">
                  <a:pos x="4" y="0"/>
                </a:cxn>
                <a:cxn ang="0">
                  <a:pos x="5" y="0"/>
                </a:cxn>
                <a:cxn ang="0">
                  <a:pos x="7" y="0"/>
                </a:cxn>
              </a:cxnLst>
              <a:rect l="0" t="0" r="r" b="b"/>
              <a:pathLst>
                <a:path w="13" h="6">
                  <a:moveTo>
                    <a:pt x="7" y="0"/>
                  </a:moveTo>
                  <a:lnTo>
                    <a:pt x="8" y="0"/>
                  </a:lnTo>
                  <a:lnTo>
                    <a:pt x="9" y="0"/>
                  </a:lnTo>
                  <a:lnTo>
                    <a:pt x="10" y="0"/>
                  </a:lnTo>
                  <a:lnTo>
                    <a:pt x="11" y="1"/>
                  </a:lnTo>
                  <a:lnTo>
                    <a:pt x="12" y="1"/>
                  </a:lnTo>
                  <a:lnTo>
                    <a:pt x="12" y="2"/>
                  </a:lnTo>
                  <a:lnTo>
                    <a:pt x="13" y="2"/>
                  </a:lnTo>
                  <a:lnTo>
                    <a:pt x="13" y="3"/>
                  </a:lnTo>
                  <a:lnTo>
                    <a:pt x="13" y="3"/>
                  </a:lnTo>
                  <a:lnTo>
                    <a:pt x="12" y="4"/>
                  </a:lnTo>
                  <a:lnTo>
                    <a:pt x="12" y="4"/>
                  </a:lnTo>
                  <a:lnTo>
                    <a:pt x="11" y="5"/>
                  </a:lnTo>
                  <a:lnTo>
                    <a:pt x="10" y="5"/>
                  </a:lnTo>
                  <a:lnTo>
                    <a:pt x="9" y="6"/>
                  </a:lnTo>
                  <a:lnTo>
                    <a:pt x="8" y="6"/>
                  </a:lnTo>
                  <a:lnTo>
                    <a:pt x="7" y="6"/>
                  </a:lnTo>
                  <a:lnTo>
                    <a:pt x="5" y="6"/>
                  </a:lnTo>
                  <a:lnTo>
                    <a:pt x="4" y="6"/>
                  </a:lnTo>
                  <a:lnTo>
                    <a:pt x="3" y="5"/>
                  </a:lnTo>
                  <a:lnTo>
                    <a:pt x="2" y="5"/>
                  </a:lnTo>
                  <a:lnTo>
                    <a:pt x="1" y="4"/>
                  </a:lnTo>
                  <a:lnTo>
                    <a:pt x="1" y="4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2"/>
                  </a:lnTo>
                  <a:lnTo>
                    <a:pt x="1" y="2"/>
                  </a:lnTo>
                  <a:lnTo>
                    <a:pt x="1" y="1"/>
                  </a:lnTo>
                  <a:lnTo>
                    <a:pt x="2" y="1"/>
                  </a:lnTo>
                  <a:lnTo>
                    <a:pt x="3" y="0"/>
                  </a:lnTo>
                  <a:lnTo>
                    <a:pt x="4" y="0"/>
                  </a:lnTo>
                  <a:lnTo>
                    <a:pt x="5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A399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5" name="Freeform 161"/>
            <p:cNvSpPr>
              <a:spLocks/>
            </p:cNvSpPr>
            <p:nvPr/>
          </p:nvSpPr>
          <p:spPr bwMode="auto">
            <a:xfrm>
              <a:off x="3770" y="1798"/>
              <a:ext cx="11" cy="5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7" y="0"/>
                </a:cxn>
                <a:cxn ang="0">
                  <a:pos x="8" y="0"/>
                </a:cxn>
                <a:cxn ang="0">
                  <a:pos x="9" y="0"/>
                </a:cxn>
                <a:cxn ang="0">
                  <a:pos x="9" y="1"/>
                </a:cxn>
                <a:cxn ang="0">
                  <a:pos x="10" y="1"/>
                </a:cxn>
                <a:cxn ang="0">
                  <a:pos x="11" y="1"/>
                </a:cxn>
                <a:cxn ang="0">
                  <a:pos x="11" y="2"/>
                </a:cxn>
                <a:cxn ang="0">
                  <a:pos x="11" y="3"/>
                </a:cxn>
                <a:cxn ang="0">
                  <a:pos x="11" y="3"/>
                </a:cxn>
                <a:cxn ang="0">
                  <a:pos x="11" y="4"/>
                </a:cxn>
                <a:cxn ang="0">
                  <a:pos x="10" y="4"/>
                </a:cxn>
                <a:cxn ang="0">
                  <a:pos x="9" y="4"/>
                </a:cxn>
                <a:cxn ang="0">
                  <a:pos x="9" y="5"/>
                </a:cxn>
                <a:cxn ang="0">
                  <a:pos x="8" y="5"/>
                </a:cxn>
                <a:cxn ang="0">
                  <a:pos x="7" y="5"/>
                </a:cxn>
                <a:cxn ang="0">
                  <a:pos x="6" y="5"/>
                </a:cxn>
                <a:cxn ang="0">
                  <a:pos x="4" y="5"/>
                </a:cxn>
                <a:cxn ang="0">
                  <a:pos x="3" y="5"/>
                </a:cxn>
                <a:cxn ang="0">
                  <a:pos x="2" y="5"/>
                </a:cxn>
                <a:cxn ang="0">
                  <a:pos x="1" y="4"/>
                </a:cxn>
                <a:cxn ang="0">
                  <a:pos x="1" y="4"/>
                </a:cxn>
                <a:cxn ang="0">
                  <a:pos x="0" y="4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0" y="2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2" y="0"/>
                </a:cxn>
                <a:cxn ang="0">
                  <a:pos x="3" y="0"/>
                </a:cxn>
                <a:cxn ang="0">
                  <a:pos x="4" y="0"/>
                </a:cxn>
                <a:cxn ang="0">
                  <a:pos x="6" y="0"/>
                </a:cxn>
              </a:cxnLst>
              <a:rect l="0" t="0" r="r" b="b"/>
              <a:pathLst>
                <a:path w="11" h="5">
                  <a:moveTo>
                    <a:pt x="6" y="0"/>
                  </a:moveTo>
                  <a:lnTo>
                    <a:pt x="7" y="0"/>
                  </a:lnTo>
                  <a:lnTo>
                    <a:pt x="8" y="0"/>
                  </a:lnTo>
                  <a:lnTo>
                    <a:pt x="9" y="0"/>
                  </a:lnTo>
                  <a:lnTo>
                    <a:pt x="9" y="1"/>
                  </a:lnTo>
                  <a:lnTo>
                    <a:pt x="10" y="1"/>
                  </a:lnTo>
                  <a:lnTo>
                    <a:pt x="11" y="1"/>
                  </a:lnTo>
                  <a:lnTo>
                    <a:pt x="11" y="2"/>
                  </a:lnTo>
                  <a:lnTo>
                    <a:pt x="11" y="3"/>
                  </a:lnTo>
                  <a:lnTo>
                    <a:pt x="11" y="3"/>
                  </a:lnTo>
                  <a:lnTo>
                    <a:pt x="11" y="4"/>
                  </a:lnTo>
                  <a:lnTo>
                    <a:pt x="10" y="4"/>
                  </a:lnTo>
                  <a:lnTo>
                    <a:pt x="9" y="4"/>
                  </a:lnTo>
                  <a:lnTo>
                    <a:pt x="9" y="5"/>
                  </a:lnTo>
                  <a:lnTo>
                    <a:pt x="8" y="5"/>
                  </a:lnTo>
                  <a:lnTo>
                    <a:pt x="7" y="5"/>
                  </a:lnTo>
                  <a:lnTo>
                    <a:pt x="6" y="5"/>
                  </a:lnTo>
                  <a:lnTo>
                    <a:pt x="4" y="5"/>
                  </a:lnTo>
                  <a:lnTo>
                    <a:pt x="3" y="5"/>
                  </a:lnTo>
                  <a:lnTo>
                    <a:pt x="2" y="5"/>
                  </a:lnTo>
                  <a:lnTo>
                    <a:pt x="1" y="4"/>
                  </a:lnTo>
                  <a:lnTo>
                    <a:pt x="1" y="4"/>
                  </a:lnTo>
                  <a:lnTo>
                    <a:pt x="0" y="4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2"/>
                  </a:lnTo>
                  <a:lnTo>
                    <a:pt x="0" y="1"/>
                  </a:lnTo>
                  <a:lnTo>
                    <a:pt x="1" y="1"/>
                  </a:lnTo>
                  <a:lnTo>
                    <a:pt x="1" y="1"/>
                  </a:lnTo>
                  <a:lnTo>
                    <a:pt x="2" y="0"/>
                  </a:lnTo>
                  <a:lnTo>
                    <a:pt x="3" y="0"/>
                  </a:lnTo>
                  <a:lnTo>
                    <a:pt x="4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AAA3A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6" name="Freeform 162"/>
            <p:cNvSpPr>
              <a:spLocks/>
            </p:cNvSpPr>
            <p:nvPr/>
          </p:nvSpPr>
          <p:spPr bwMode="auto">
            <a:xfrm>
              <a:off x="3770" y="1798"/>
              <a:ext cx="10" cy="5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7" y="0"/>
                </a:cxn>
                <a:cxn ang="0">
                  <a:pos x="9" y="1"/>
                </a:cxn>
                <a:cxn ang="0">
                  <a:pos x="10" y="1"/>
                </a:cxn>
                <a:cxn ang="0">
                  <a:pos x="10" y="2"/>
                </a:cxn>
                <a:cxn ang="0">
                  <a:pos x="10" y="3"/>
                </a:cxn>
                <a:cxn ang="0">
                  <a:pos x="9" y="4"/>
                </a:cxn>
                <a:cxn ang="0">
                  <a:pos x="7" y="4"/>
                </a:cxn>
                <a:cxn ang="0">
                  <a:pos x="5" y="5"/>
                </a:cxn>
                <a:cxn ang="0">
                  <a:pos x="4" y="5"/>
                </a:cxn>
                <a:cxn ang="0">
                  <a:pos x="3" y="4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1" y="4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2" y="0"/>
                </a:cxn>
                <a:cxn ang="0">
                  <a:pos x="3" y="0"/>
                </a:cxn>
                <a:cxn ang="0">
                  <a:pos x="4" y="0"/>
                </a:cxn>
                <a:cxn ang="0">
                  <a:pos x="5" y="0"/>
                </a:cxn>
              </a:cxnLst>
              <a:rect l="0" t="0" r="r" b="b"/>
              <a:pathLst>
                <a:path w="10" h="5">
                  <a:moveTo>
                    <a:pt x="5" y="0"/>
                  </a:moveTo>
                  <a:lnTo>
                    <a:pt x="7" y="0"/>
                  </a:lnTo>
                  <a:lnTo>
                    <a:pt x="9" y="1"/>
                  </a:lnTo>
                  <a:lnTo>
                    <a:pt x="10" y="1"/>
                  </a:lnTo>
                  <a:lnTo>
                    <a:pt x="10" y="2"/>
                  </a:lnTo>
                  <a:lnTo>
                    <a:pt x="10" y="3"/>
                  </a:lnTo>
                  <a:lnTo>
                    <a:pt x="9" y="4"/>
                  </a:lnTo>
                  <a:lnTo>
                    <a:pt x="7" y="4"/>
                  </a:lnTo>
                  <a:lnTo>
                    <a:pt x="5" y="5"/>
                  </a:lnTo>
                  <a:lnTo>
                    <a:pt x="4" y="5"/>
                  </a:lnTo>
                  <a:lnTo>
                    <a:pt x="3" y="4"/>
                  </a:lnTo>
                  <a:lnTo>
                    <a:pt x="2" y="4"/>
                  </a:lnTo>
                  <a:lnTo>
                    <a:pt x="2" y="4"/>
                  </a:lnTo>
                  <a:lnTo>
                    <a:pt x="1" y="4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1"/>
                  </a:lnTo>
                  <a:lnTo>
                    <a:pt x="1" y="1"/>
                  </a:lnTo>
                  <a:lnTo>
                    <a:pt x="2" y="1"/>
                  </a:lnTo>
                  <a:lnTo>
                    <a:pt x="2" y="0"/>
                  </a:lnTo>
                  <a:lnTo>
                    <a:pt x="3" y="0"/>
                  </a:lnTo>
                  <a:lnTo>
                    <a:pt x="4" y="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B2AAA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7" name="Freeform 163"/>
            <p:cNvSpPr>
              <a:spLocks/>
            </p:cNvSpPr>
            <p:nvPr/>
          </p:nvSpPr>
          <p:spPr bwMode="auto">
            <a:xfrm>
              <a:off x="3837" y="1902"/>
              <a:ext cx="24" cy="37"/>
            </a:xfrm>
            <a:custGeom>
              <a:avLst/>
              <a:gdLst/>
              <a:ahLst/>
              <a:cxnLst>
                <a:cxn ang="0">
                  <a:pos x="0" y="10"/>
                </a:cxn>
                <a:cxn ang="0">
                  <a:pos x="10" y="0"/>
                </a:cxn>
                <a:cxn ang="0">
                  <a:pos x="12" y="3"/>
                </a:cxn>
                <a:cxn ang="0">
                  <a:pos x="14" y="6"/>
                </a:cxn>
                <a:cxn ang="0">
                  <a:pos x="17" y="9"/>
                </a:cxn>
                <a:cxn ang="0">
                  <a:pos x="19" y="13"/>
                </a:cxn>
                <a:cxn ang="0">
                  <a:pos x="20" y="16"/>
                </a:cxn>
                <a:cxn ang="0">
                  <a:pos x="22" y="20"/>
                </a:cxn>
                <a:cxn ang="0">
                  <a:pos x="23" y="24"/>
                </a:cxn>
                <a:cxn ang="0">
                  <a:pos x="24" y="29"/>
                </a:cxn>
                <a:cxn ang="0">
                  <a:pos x="11" y="37"/>
                </a:cxn>
                <a:cxn ang="0">
                  <a:pos x="11" y="32"/>
                </a:cxn>
                <a:cxn ang="0">
                  <a:pos x="10" y="29"/>
                </a:cxn>
                <a:cxn ang="0">
                  <a:pos x="9" y="26"/>
                </a:cxn>
                <a:cxn ang="0">
                  <a:pos x="8" y="23"/>
                </a:cxn>
                <a:cxn ang="0">
                  <a:pos x="7" y="20"/>
                </a:cxn>
                <a:cxn ang="0">
                  <a:pos x="5" y="17"/>
                </a:cxn>
                <a:cxn ang="0">
                  <a:pos x="3" y="14"/>
                </a:cxn>
                <a:cxn ang="0">
                  <a:pos x="0" y="10"/>
                </a:cxn>
              </a:cxnLst>
              <a:rect l="0" t="0" r="r" b="b"/>
              <a:pathLst>
                <a:path w="24" h="37">
                  <a:moveTo>
                    <a:pt x="0" y="10"/>
                  </a:moveTo>
                  <a:lnTo>
                    <a:pt x="10" y="0"/>
                  </a:lnTo>
                  <a:lnTo>
                    <a:pt x="12" y="3"/>
                  </a:lnTo>
                  <a:lnTo>
                    <a:pt x="14" y="6"/>
                  </a:lnTo>
                  <a:lnTo>
                    <a:pt x="17" y="9"/>
                  </a:lnTo>
                  <a:lnTo>
                    <a:pt x="19" y="13"/>
                  </a:lnTo>
                  <a:lnTo>
                    <a:pt x="20" y="16"/>
                  </a:lnTo>
                  <a:lnTo>
                    <a:pt x="22" y="20"/>
                  </a:lnTo>
                  <a:lnTo>
                    <a:pt x="23" y="24"/>
                  </a:lnTo>
                  <a:lnTo>
                    <a:pt x="24" y="29"/>
                  </a:lnTo>
                  <a:lnTo>
                    <a:pt x="11" y="37"/>
                  </a:lnTo>
                  <a:lnTo>
                    <a:pt x="11" y="32"/>
                  </a:lnTo>
                  <a:lnTo>
                    <a:pt x="10" y="29"/>
                  </a:lnTo>
                  <a:lnTo>
                    <a:pt x="9" y="26"/>
                  </a:lnTo>
                  <a:lnTo>
                    <a:pt x="8" y="23"/>
                  </a:lnTo>
                  <a:lnTo>
                    <a:pt x="7" y="20"/>
                  </a:lnTo>
                  <a:lnTo>
                    <a:pt x="5" y="17"/>
                  </a:lnTo>
                  <a:lnTo>
                    <a:pt x="3" y="14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9B939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8" name="Freeform 164"/>
            <p:cNvSpPr>
              <a:spLocks/>
            </p:cNvSpPr>
            <p:nvPr/>
          </p:nvSpPr>
          <p:spPr bwMode="auto">
            <a:xfrm>
              <a:off x="3838" y="1903"/>
              <a:ext cx="22" cy="35"/>
            </a:xfrm>
            <a:custGeom>
              <a:avLst/>
              <a:gdLst/>
              <a:ahLst/>
              <a:cxnLst>
                <a:cxn ang="0">
                  <a:pos x="0" y="10"/>
                </a:cxn>
                <a:cxn ang="0">
                  <a:pos x="1" y="9"/>
                </a:cxn>
                <a:cxn ang="0">
                  <a:pos x="2" y="7"/>
                </a:cxn>
                <a:cxn ang="0">
                  <a:pos x="3" y="6"/>
                </a:cxn>
                <a:cxn ang="0">
                  <a:pos x="4" y="5"/>
                </a:cxn>
                <a:cxn ang="0">
                  <a:pos x="6" y="4"/>
                </a:cxn>
                <a:cxn ang="0">
                  <a:pos x="7" y="2"/>
                </a:cxn>
                <a:cxn ang="0">
                  <a:pos x="8" y="1"/>
                </a:cxn>
                <a:cxn ang="0">
                  <a:pos x="9" y="0"/>
                </a:cxn>
                <a:cxn ang="0">
                  <a:pos x="12" y="3"/>
                </a:cxn>
                <a:cxn ang="0">
                  <a:pos x="14" y="6"/>
                </a:cxn>
                <a:cxn ang="0">
                  <a:pos x="16" y="9"/>
                </a:cxn>
                <a:cxn ang="0">
                  <a:pos x="17" y="12"/>
                </a:cxn>
                <a:cxn ang="0">
                  <a:pos x="19" y="15"/>
                </a:cxn>
                <a:cxn ang="0">
                  <a:pos x="20" y="18"/>
                </a:cxn>
                <a:cxn ang="0">
                  <a:pos x="22" y="22"/>
                </a:cxn>
                <a:cxn ang="0">
                  <a:pos x="22" y="27"/>
                </a:cxn>
                <a:cxn ang="0">
                  <a:pos x="21" y="28"/>
                </a:cxn>
                <a:cxn ang="0">
                  <a:pos x="19" y="29"/>
                </a:cxn>
                <a:cxn ang="0">
                  <a:pos x="18" y="30"/>
                </a:cxn>
                <a:cxn ang="0">
                  <a:pos x="16" y="31"/>
                </a:cxn>
                <a:cxn ang="0">
                  <a:pos x="15" y="32"/>
                </a:cxn>
                <a:cxn ang="0">
                  <a:pos x="13" y="33"/>
                </a:cxn>
                <a:cxn ang="0">
                  <a:pos x="12" y="33"/>
                </a:cxn>
                <a:cxn ang="0">
                  <a:pos x="10" y="35"/>
                </a:cxn>
                <a:cxn ang="0">
                  <a:pos x="10" y="31"/>
                </a:cxn>
                <a:cxn ang="0">
                  <a:pos x="9" y="27"/>
                </a:cxn>
                <a:cxn ang="0">
                  <a:pos x="8" y="24"/>
                </a:cxn>
                <a:cxn ang="0">
                  <a:pos x="7" y="22"/>
                </a:cxn>
                <a:cxn ang="0">
                  <a:pos x="6" y="19"/>
                </a:cxn>
                <a:cxn ang="0">
                  <a:pos x="4" y="16"/>
                </a:cxn>
                <a:cxn ang="0">
                  <a:pos x="2" y="13"/>
                </a:cxn>
                <a:cxn ang="0">
                  <a:pos x="0" y="10"/>
                </a:cxn>
              </a:cxnLst>
              <a:rect l="0" t="0" r="r" b="b"/>
              <a:pathLst>
                <a:path w="22" h="35">
                  <a:moveTo>
                    <a:pt x="0" y="10"/>
                  </a:moveTo>
                  <a:lnTo>
                    <a:pt x="1" y="9"/>
                  </a:lnTo>
                  <a:lnTo>
                    <a:pt x="2" y="7"/>
                  </a:lnTo>
                  <a:lnTo>
                    <a:pt x="3" y="6"/>
                  </a:lnTo>
                  <a:lnTo>
                    <a:pt x="4" y="5"/>
                  </a:lnTo>
                  <a:lnTo>
                    <a:pt x="6" y="4"/>
                  </a:lnTo>
                  <a:lnTo>
                    <a:pt x="7" y="2"/>
                  </a:lnTo>
                  <a:lnTo>
                    <a:pt x="8" y="1"/>
                  </a:lnTo>
                  <a:lnTo>
                    <a:pt x="9" y="0"/>
                  </a:lnTo>
                  <a:lnTo>
                    <a:pt x="12" y="3"/>
                  </a:lnTo>
                  <a:lnTo>
                    <a:pt x="14" y="6"/>
                  </a:lnTo>
                  <a:lnTo>
                    <a:pt x="16" y="9"/>
                  </a:lnTo>
                  <a:lnTo>
                    <a:pt x="17" y="12"/>
                  </a:lnTo>
                  <a:lnTo>
                    <a:pt x="19" y="15"/>
                  </a:lnTo>
                  <a:lnTo>
                    <a:pt x="20" y="18"/>
                  </a:lnTo>
                  <a:lnTo>
                    <a:pt x="22" y="22"/>
                  </a:lnTo>
                  <a:lnTo>
                    <a:pt x="22" y="27"/>
                  </a:lnTo>
                  <a:lnTo>
                    <a:pt x="21" y="28"/>
                  </a:lnTo>
                  <a:lnTo>
                    <a:pt x="19" y="29"/>
                  </a:lnTo>
                  <a:lnTo>
                    <a:pt x="18" y="30"/>
                  </a:lnTo>
                  <a:lnTo>
                    <a:pt x="16" y="31"/>
                  </a:lnTo>
                  <a:lnTo>
                    <a:pt x="15" y="32"/>
                  </a:lnTo>
                  <a:lnTo>
                    <a:pt x="13" y="33"/>
                  </a:lnTo>
                  <a:lnTo>
                    <a:pt x="12" y="33"/>
                  </a:lnTo>
                  <a:lnTo>
                    <a:pt x="10" y="35"/>
                  </a:lnTo>
                  <a:lnTo>
                    <a:pt x="10" y="31"/>
                  </a:lnTo>
                  <a:lnTo>
                    <a:pt x="9" y="27"/>
                  </a:lnTo>
                  <a:lnTo>
                    <a:pt x="8" y="24"/>
                  </a:lnTo>
                  <a:lnTo>
                    <a:pt x="7" y="22"/>
                  </a:lnTo>
                  <a:lnTo>
                    <a:pt x="6" y="19"/>
                  </a:lnTo>
                  <a:lnTo>
                    <a:pt x="4" y="16"/>
                  </a:lnTo>
                  <a:lnTo>
                    <a:pt x="2" y="13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9E969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9" name="Freeform 165"/>
            <p:cNvSpPr>
              <a:spLocks/>
            </p:cNvSpPr>
            <p:nvPr/>
          </p:nvSpPr>
          <p:spPr bwMode="auto">
            <a:xfrm>
              <a:off x="3838" y="1904"/>
              <a:ext cx="22" cy="32"/>
            </a:xfrm>
            <a:custGeom>
              <a:avLst/>
              <a:gdLst/>
              <a:ahLst/>
              <a:cxnLst>
                <a:cxn ang="0">
                  <a:pos x="0" y="10"/>
                </a:cxn>
                <a:cxn ang="0">
                  <a:pos x="1" y="8"/>
                </a:cxn>
                <a:cxn ang="0">
                  <a:pos x="2" y="7"/>
                </a:cxn>
                <a:cxn ang="0">
                  <a:pos x="4" y="6"/>
                </a:cxn>
                <a:cxn ang="0">
                  <a:pos x="5" y="5"/>
                </a:cxn>
                <a:cxn ang="0">
                  <a:pos x="6" y="4"/>
                </a:cxn>
                <a:cxn ang="0">
                  <a:pos x="7" y="2"/>
                </a:cxn>
                <a:cxn ang="0">
                  <a:pos x="9" y="1"/>
                </a:cxn>
                <a:cxn ang="0">
                  <a:pos x="10" y="0"/>
                </a:cxn>
                <a:cxn ang="0">
                  <a:pos x="12" y="3"/>
                </a:cxn>
                <a:cxn ang="0">
                  <a:pos x="14" y="5"/>
                </a:cxn>
                <a:cxn ang="0">
                  <a:pos x="16" y="8"/>
                </a:cxn>
                <a:cxn ang="0">
                  <a:pos x="17" y="11"/>
                </a:cxn>
                <a:cxn ang="0">
                  <a:pos x="19" y="13"/>
                </a:cxn>
                <a:cxn ang="0">
                  <a:pos x="20" y="17"/>
                </a:cxn>
                <a:cxn ang="0">
                  <a:pos x="21" y="20"/>
                </a:cxn>
                <a:cxn ang="0">
                  <a:pos x="22" y="25"/>
                </a:cxn>
                <a:cxn ang="0">
                  <a:pos x="20" y="25"/>
                </a:cxn>
                <a:cxn ang="0">
                  <a:pos x="19" y="26"/>
                </a:cxn>
                <a:cxn ang="0">
                  <a:pos x="17" y="27"/>
                </a:cxn>
                <a:cxn ang="0">
                  <a:pos x="16" y="28"/>
                </a:cxn>
                <a:cxn ang="0">
                  <a:pos x="14" y="29"/>
                </a:cxn>
                <a:cxn ang="0">
                  <a:pos x="13" y="30"/>
                </a:cxn>
                <a:cxn ang="0">
                  <a:pos x="12" y="31"/>
                </a:cxn>
                <a:cxn ang="0">
                  <a:pos x="10" y="32"/>
                </a:cxn>
                <a:cxn ang="0">
                  <a:pos x="10" y="29"/>
                </a:cxn>
                <a:cxn ang="0">
                  <a:pos x="9" y="26"/>
                </a:cxn>
                <a:cxn ang="0">
                  <a:pos x="8" y="23"/>
                </a:cxn>
                <a:cxn ang="0">
                  <a:pos x="7" y="20"/>
                </a:cxn>
                <a:cxn ang="0">
                  <a:pos x="6" y="18"/>
                </a:cxn>
                <a:cxn ang="0">
                  <a:pos x="5" y="15"/>
                </a:cxn>
                <a:cxn ang="0">
                  <a:pos x="2" y="13"/>
                </a:cxn>
                <a:cxn ang="0">
                  <a:pos x="0" y="10"/>
                </a:cxn>
              </a:cxnLst>
              <a:rect l="0" t="0" r="r" b="b"/>
              <a:pathLst>
                <a:path w="22" h="32">
                  <a:moveTo>
                    <a:pt x="0" y="10"/>
                  </a:moveTo>
                  <a:lnTo>
                    <a:pt x="1" y="8"/>
                  </a:lnTo>
                  <a:lnTo>
                    <a:pt x="2" y="7"/>
                  </a:lnTo>
                  <a:lnTo>
                    <a:pt x="4" y="6"/>
                  </a:lnTo>
                  <a:lnTo>
                    <a:pt x="5" y="5"/>
                  </a:lnTo>
                  <a:lnTo>
                    <a:pt x="6" y="4"/>
                  </a:lnTo>
                  <a:lnTo>
                    <a:pt x="7" y="2"/>
                  </a:lnTo>
                  <a:lnTo>
                    <a:pt x="9" y="1"/>
                  </a:lnTo>
                  <a:lnTo>
                    <a:pt x="10" y="0"/>
                  </a:lnTo>
                  <a:lnTo>
                    <a:pt x="12" y="3"/>
                  </a:lnTo>
                  <a:lnTo>
                    <a:pt x="14" y="5"/>
                  </a:lnTo>
                  <a:lnTo>
                    <a:pt x="16" y="8"/>
                  </a:lnTo>
                  <a:lnTo>
                    <a:pt x="17" y="11"/>
                  </a:lnTo>
                  <a:lnTo>
                    <a:pt x="19" y="13"/>
                  </a:lnTo>
                  <a:lnTo>
                    <a:pt x="20" y="17"/>
                  </a:lnTo>
                  <a:lnTo>
                    <a:pt x="21" y="20"/>
                  </a:lnTo>
                  <a:lnTo>
                    <a:pt x="22" y="25"/>
                  </a:lnTo>
                  <a:lnTo>
                    <a:pt x="20" y="25"/>
                  </a:lnTo>
                  <a:lnTo>
                    <a:pt x="19" y="26"/>
                  </a:lnTo>
                  <a:lnTo>
                    <a:pt x="17" y="27"/>
                  </a:lnTo>
                  <a:lnTo>
                    <a:pt x="16" y="28"/>
                  </a:lnTo>
                  <a:lnTo>
                    <a:pt x="14" y="29"/>
                  </a:lnTo>
                  <a:lnTo>
                    <a:pt x="13" y="30"/>
                  </a:lnTo>
                  <a:lnTo>
                    <a:pt x="12" y="31"/>
                  </a:lnTo>
                  <a:lnTo>
                    <a:pt x="10" y="32"/>
                  </a:lnTo>
                  <a:lnTo>
                    <a:pt x="10" y="29"/>
                  </a:lnTo>
                  <a:lnTo>
                    <a:pt x="9" y="26"/>
                  </a:lnTo>
                  <a:lnTo>
                    <a:pt x="8" y="23"/>
                  </a:lnTo>
                  <a:lnTo>
                    <a:pt x="7" y="20"/>
                  </a:lnTo>
                  <a:lnTo>
                    <a:pt x="6" y="18"/>
                  </a:lnTo>
                  <a:lnTo>
                    <a:pt x="5" y="15"/>
                  </a:lnTo>
                  <a:lnTo>
                    <a:pt x="2" y="13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A09B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0" name="Freeform 166"/>
            <p:cNvSpPr>
              <a:spLocks/>
            </p:cNvSpPr>
            <p:nvPr/>
          </p:nvSpPr>
          <p:spPr bwMode="auto">
            <a:xfrm>
              <a:off x="3839" y="1905"/>
              <a:ext cx="20" cy="30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1" y="8"/>
                </a:cxn>
                <a:cxn ang="0">
                  <a:pos x="2" y="7"/>
                </a:cxn>
                <a:cxn ang="0">
                  <a:pos x="3" y="6"/>
                </a:cxn>
                <a:cxn ang="0">
                  <a:pos x="5" y="5"/>
                </a:cxn>
                <a:cxn ang="0">
                  <a:pos x="6" y="3"/>
                </a:cxn>
                <a:cxn ang="0">
                  <a:pos x="7" y="2"/>
                </a:cxn>
                <a:cxn ang="0">
                  <a:pos x="8" y="1"/>
                </a:cxn>
                <a:cxn ang="0">
                  <a:pos x="9" y="0"/>
                </a:cxn>
                <a:cxn ang="0">
                  <a:pos x="11" y="2"/>
                </a:cxn>
                <a:cxn ang="0">
                  <a:pos x="13" y="5"/>
                </a:cxn>
                <a:cxn ang="0">
                  <a:pos x="15" y="7"/>
                </a:cxn>
                <a:cxn ang="0">
                  <a:pos x="16" y="9"/>
                </a:cxn>
                <a:cxn ang="0">
                  <a:pos x="18" y="12"/>
                </a:cxn>
                <a:cxn ang="0">
                  <a:pos x="19" y="15"/>
                </a:cxn>
                <a:cxn ang="0">
                  <a:pos x="20" y="18"/>
                </a:cxn>
                <a:cxn ang="0">
                  <a:pos x="20" y="22"/>
                </a:cxn>
                <a:cxn ang="0">
                  <a:pos x="19" y="23"/>
                </a:cxn>
                <a:cxn ang="0">
                  <a:pos x="18" y="24"/>
                </a:cxn>
                <a:cxn ang="0">
                  <a:pos x="16" y="25"/>
                </a:cxn>
                <a:cxn ang="0">
                  <a:pos x="15" y="26"/>
                </a:cxn>
                <a:cxn ang="0">
                  <a:pos x="13" y="27"/>
                </a:cxn>
                <a:cxn ang="0">
                  <a:pos x="12" y="28"/>
                </a:cxn>
                <a:cxn ang="0">
                  <a:pos x="10" y="29"/>
                </a:cxn>
                <a:cxn ang="0">
                  <a:pos x="9" y="30"/>
                </a:cxn>
                <a:cxn ang="0">
                  <a:pos x="8" y="27"/>
                </a:cxn>
                <a:cxn ang="0">
                  <a:pos x="8" y="24"/>
                </a:cxn>
                <a:cxn ang="0">
                  <a:pos x="7" y="22"/>
                </a:cxn>
                <a:cxn ang="0">
                  <a:pos x="6" y="19"/>
                </a:cxn>
                <a:cxn ang="0">
                  <a:pos x="5" y="17"/>
                </a:cxn>
                <a:cxn ang="0">
                  <a:pos x="4" y="15"/>
                </a:cxn>
                <a:cxn ang="0">
                  <a:pos x="2" y="12"/>
                </a:cxn>
                <a:cxn ang="0">
                  <a:pos x="0" y="9"/>
                </a:cxn>
              </a:cxnLst>
              <a:rect l="0" t="0" r="r" b="b"/>
              <a:pathLst>
                <a:path w="20" h="30">
                  <a:moveTo>
                    <a:pt x="0" y="9"/>
                  </a:moveTo>
                  <a:lnTo>
                    <a:pt x="1" y="8"/>
                  </a:lnTo>
                  <a:lnTo>
                    <a:pt x="2" y="7"/>
                  </a:lnTo>
                  <a:lnTo>
                    <a:pt x="3" y="6"/>
                  </a:lnTo>
                  <a:lnTo>
                    <a:pt x="5" y="5"/>
                  </a:lnTo>
                  <a:lnTo>
                    <a:pt x="6" y="3"/>
                  </a:lnTo>
                  <a:lnTo>
                    <a:pt x="7" y="2"/>
                  </a:lnTo>
                  <a:lnTo>
                    <a:pt x="8" y="1"/>
                  </a:lnTo>
                  <a:lnTo>
                    <a:pt x="9" y="0"/>
                  </a:lnTo>
                  <a:lnTo>
                    <a:pt x="11" y="2"/>
                  </a:lnTo>
                  <a:lnTo>
                    <a:pt x="13" y="5"/>
                  </a:lnTo>
                  <a:lnTo>
                    <a:pt x="15" y="7"/>
                  </a:lnTo>
                  <a:lnTo>
                    <a:pt x="16" y="9"/>
                  </a:lnTo>
                  <a:lnTo>
                    <a:pt x="18" y="12"/>
                  </a:lnTo>
                  <a:lnTo>
                    <a:pt x="19" y="15"/>
                  </a:lnTo>
                  <a:lnTo>
                    <a:pt x="20" y="18"/>
                  </a:lnTo>
                  <a:lnTo>
                    <a:pt x="20" y="22"/>
                  </a:lnTo>
                  <a:lnTo>
                    <a:pt x="19" y="23"/>
                  </a:lnTo>
                  <a:lnTo>
                    <a:pt x="18" y="24"/>
                  </a:lnTo>
                  <a:lnTo>
                    <a:pt x="16" y="25"/>
                  </a:lnTo>
                  <a:lnTo>
                    <a:pt x="15" y="26"/>
                  </a:lnTo>
                  <a:lnTo>
                    <a:pt x="13" y="27"/>
                  </a:lnTo>
                  <a:lnTo>
                    <a:pt x="12" y="28"/>
                  </a:lnTo>
                  <a:lnTo>
                    <a:pt x="10" y="29"/>
                  </a:lnTo>
                  <a:lnTo>
                    <a:pt x="9" y="30"/>
                  </a:lnTo>
                  <a:lnTo>
                    <a:pt x="8" y="27"/>
                  </a:lnTo>
                  <a:lnTo>
                    <a:pt x="8" y="24"/>
                  </a:lnTo>
                  <a:lnTo>
                    <a:pt x="7" y="22"/>
                  </a:lnTo>
                  <a:lnTo>
                    <a:pt x="6" y="19"/>
                  </a:lnTo>
                  <a:lnTo>
                    <a:pt x="5" y="17"/>
                  </a:lnTo>
                  <a:lnTo>
                    <a:pt x="4" y="15"/>
                  </a:lnTo>
                  <a:lnTo>
                    <a:pt x="2" y="12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A5A09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1" name="Freeform 167"/>
            <p:cNvSpPr>
              <a:spLocks/>
            </p:cNvSpPr>
            <p:nvPr/>
          </p:nvSpPr>
          <p:spPr bwMode="auto">
            <a:xfrm>
              <a:off x="3839" y="1906"/>
              <a:ext cx="20" cy="28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1" y="8"/>
                </a:cxn>
                <a:cxn ang="0">
                  <a:pos x="3" y="7"/>
                </a:cxn>
                <a:cxn ang="0">
                  <a:pos x="4" y="6"/>
                </a:cxn>
                <a:cxn ang="0">
                  <a:pos x="5" y="5"/>
                </a:cxn>
                <a:cxn ang="0">
                  <a:pos x="6" y="3"/>
                </a:cxn>
                <a:cxn ang="0">
                  <a:pos x="8" y="2"/>
                </a:cxn>
                <a:cxn ang="0">
                  <a:pos x="9" y="1"/>
                </a:cxn>
                <a:cxn ang="0">
                  <a:pos x="10" y="0"/>
                </a:cxn>
                <a:cxn ang="0">
                  <a:pos x="12" y="2"/>
                </a:cxn>
                <a:cxn ang="0">
                  <a:pos x="13" y="4"/>
                </a:cxn>
                <a:cxn ang="0">
                  <a:pos x="15" y="6"/>
                </a:cxn>
                <a:cxn ang="0">
                  <a:pos x="16" y="8"/>
                </a:cxn>
                <a:cxn ang="0">
                  <a:pos x="17" y="11"/>
                </a:cxn>
                <a:cxn ang="0">
                  <a:pos x="18" y="13"/>
                </a:cxn>
                <a:cxn ang="0">
                  <a:pos x="19" y="16"/>
                </a:cxn>
                <a:cxn ang="0">
                  <a:pos x="20" y="20"/>
                </a:cxn>
                <a:cxn ang="0">
                  <a:pos x="19" y="21"/>
                </a:cxn>
                <a:cxn ang="0">
                  <a:pos x="17" y="22"/>
                </a:cxn>
                <a:cxn ang="0">
                  <a:pos x="16" y="23"/>
                </a:cxn>
                <a:cxn ang="0">
                  <a:pos x="14" y="24"/>
                </a:cxn>
                <a:cxn ang="0">
                  <a:pos x="13" y="25"/>
                </a:cxn>
                <a:cxn ang="0">
                  <a:pos x="11" y="26"/>
                </a:cxn>
                <a:cxn ang="0">
                  <a:pos x="10" y="27"/>
                </a:cxn>
                <a:cxn ang="0">
                  <a:pos x="9" y="28"/>
                </a:cxn>
                <a:cxn ang="0">
                  <a:pos x="8" y="25"/>
                </a:cxn>
                <a:cxn ang="0">
                  <a:pos x="8" y="22"/>
                </a:cxn>
                <a:cxn ang="0">
                  <a:pos x="7" y="20"/>
                </a:cxn>
                <a:cxn ang="0">
                  <a:pos x="6" y="18"/>
                </a:cxn>
                <a:cxn ang="0">
                  <a:pos x="5" y="16"/>
                </a:cxn>
                <a:cxn ang="0">
                  <a:pos x="4" y="14"/>
                </a:cxn>
                <a:cxn ang="0">
                  <a:pos x="2" y="12"/>
                </a:cxn>
                <a:cxn ang="0">
                  <a:pos x="0" y="9"/>
                </a:cxn>
              </a:cxnLst>
              <a:rect l="0" t="0" r="r" b="b"/>
              <a:pathLst>
                <a:path w="20" h="28">
                  <a:moveTo>
                    <a:pt x="0" y="9"/>
                  </a:moveTo>
                  <a:lnTo>
                    <a:pt x="1" y="8"/>
                  </a:lnTo>
                  <a:lnTo>
                    <a:pt x="3" y="7"/>
                  </a:lnTo>
                  <a:lnTo>
                    <a:pt x="4" y="6"/>
                  </a:lnTo>
                  <a:lnTo>
                    <a:pt x="5" y="5"/>
                  </a:lnTo>
                  <a:lnTo>
                    <a:pt x="6" y="3"/>
                  </a:lnTo>
                  <a:lnTo>
                    <a:pt x="8" y="2"/>
                  </a:lnTo>
                  <a:lnTo>
                    <a:pt x="9" y="1"/>
                  </a:lnTo>
                  <a:lnTo>
                    <a:pt x="10" y="0"/>
                  </a:lnTo>
                  <a:lnTo>
                    <a:pt x="12" y="2"/>
                  </a:lnTo>
                  <a:lnTo>
                    <a:pt x="13" y="4"/>
                  </a:lnTo>
                  <a:lnTo>
                    <a:pt x="15" y="6"/>
                  </a:lnTo>
                  <a:lnTo>
                    <a:pt x="16" y="8"/>
                  </a:lnTo>
                  <a:lnTo>
                    <a:pt x="17" y="11"/>
                  </a:lnTo>
                  <a:lnTo>
                    <a:pt x="18" y="13"/>
                  </a:lnTo>
                  <a:lnTo>
                    <a:pt x="19" y="16"/>
                  </a:lnTo>
                  <a:lnTo>
                    <a:pt x="20" y="20"/>
                  </a:lnTo>
                  <a:lnTo>
                    <a:pt x="19" y="21"/>
                  </a:lnTo>
                  <a:lnTo>
                    <a:pt x="17" y="22"/>
                  </a:lnTo>
                  <a:lnTo>
                    <a:pt x="16" y="23"/>
                  </a:lnTo>
                  <a:lnTo>
                    <a:pt x="14" y="24"/>
                  </a:lnTo>
                  <a:lnTo>
                    <a:pt x="13" y="25"/>
                  </a:lnTo>
                  <a:lnTo>
                    <a:pt x="11" y="26"/>
                  </a:lnTo>
                  <a:lnTo>
                    <a:pt x="10" y="27"/>
                  </a:lnTo>
                  <a:lnTo>
                    <a:pt x="9" y="28"/>
                  </a:lnTo>
                  <a:lnTo>
                    <a:pt x="8" y="25"/>
                  </a:lnTo>
                  <a:lnTo>
                    <a:pt x="8" y="22"/>
                  </a:lnTo>
                  <a:lnTo>
                    <a:pt x="7" y="20"/>
                  </a:lnTo>
                  <a:lnTo>
                    <a:pt x="6" y="18"/>
                  </a:lnTo>
                  <a:lnTo>
                    <a:pt x="5" y="16"/>
                  </a:lnTo>
                  <a:lnTo>
                    <a:pt x="4" y="14"/>
                  </a:lnTo>
                  <a:lnTo>
                    <a:pt x="2" y="12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A8A3A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2" name="Freeform 168"/>
            <p:cNvSpPr>
              <a:spLocks/>
            </p:cNvSpPr>
            <p:nvPr/>
          </p:nvSpPr>
          <p:spPr bwMode="auto">
            <a:xfrm>
              <a:off x="3840" y="1907"/>
              <a:ext cx="18" cy="25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1" y="8"/>
                </a:cxn>
                <a:cxn ang="0">
                  <a:pos x="2" y="7"/>
                </a:cxn>
                <a:cxn ang="0">
                  <a:pos x="4" y="6"/>
                </a:cxn>
                <a:cxn ang="0">
                  <a:pos x="5" y="4"/>
                </a:cxn>
                <a:cxn ang="0">
                  <a:pos x="6" y="3"/>
                </a:cxn>
                <a:cxn ang="0">
                  <a:pos x="7" y="2"/>
                </a:cxn>
                <a:cxn ang="0">
                  <a:pos x="8" y="1"/>
                </a:cxn>
                <a:cxn ang="0">
                  <a:pos x="10" y="0"/>
                </a:cxn>
                <a:cxn ang="0">
                  <a:pos x="11" y="2"/>
                </a:cxn>
                <a:cxn ang="0">
                  <a:pos x="13" y="4"/>
                </a:cxn>
                <a:cxn ang="0">
                  <a:pos x="14" y="6"/>
                </a:cxn>
                <a:cxn ang="0">
                  <a:pos x="15" y="7"/>
                </a:cxn>
                <a:cxn ang="0">
                  <a:pos x="16" y="9"/>
                </a:cxn>
                <a:cxn ang="0">
                  <a:pos x="17" y="12"/>
                </a:cxn>
                <a:cxn ang="0">
                  <a:pos x="18" y="14"/>
                </a:cxn>
                <a:cxn ang="0">
                  <a:pos x="18" y="18"/>
                </a:cxn>
                <a:cxn ang="0">
                  <a:pos x="17" y="19"/>
                </a:cxn>
                <a:cxn ang="0">
                  <a:pos x="16" y="19"/>
                </a:cxn>
                <a:cxn ang="0">
                  <a:pos x="14" y="21"/>
                </a:cxn>
                <a:cxn ang="0">
                  <a:pos x="13" y="21"/>
                </a:cxn>
                <a:cxn ang="0">
                  <a:pos x="12" y="22"/>
                </a:cxn>
                <a:cxn ang="0">
                  <a:pos x="10" y="24"/>
                </a:cxn>
                <a:cxn ang="0">
                  <a:pos x="9" y="24"/>
                </a:cxn>
                <a:cxn ang="0">
                  <a:pos x="7" y="25"/>
                </a:cxn>
                <a:cxn ang="0">
                  <a:pos x="7" y="23"/>
                </a:cxn>
                <a:cxn ang="0">
                  <a:pos x="6" y="21"/>
                </a:cxn>
                <a:cxn ang="0">
                  <a:pos x="6" y="19"/>
                </a:cxn>
                <a:cxn ang="0">
                  <a:pos x="5" y="17"/>
                </a:cxn>
                <a:cxn ang="0">
                  <a:pos x="4" y="15"/>
                </a:cxn>
                <a:cxn ang="0">
                  <a:pos x="3" y="14"/>
                </a:cxn>
                <a:cxn ang="0">
                  <a:pos x="2" y="11"/>
                </a:cxn>
                <a:cxn ang="0">
                  <a:pos x="0" y="9"/>
                </a:cxn>
              </a:cxnLst>
              <a:rect l="0" t="0" r="r" b="b"/>
              <a:pathLst>
                <a:path w="18" h="25">
                  <a:moveTo>
                    <a:pt x="0" y="9"/>
                  </a:moveTo>
                  <a:lnTo>
                    <a:pt x="1" y="8"/>
                  </a:lnTo>
                  <a:lnTo>
                    <a:pt x="2" y="7"/>
                  </a:lnTo>
                  <a:lnTo>
                    <a:pt x="4" y="6"/>
                  </a:lnTo>
                  <a:lnTo>
                    <a:pt x="5" y="4"/>
                  </a:lnTo>
                  <a:lnTo>
                    <a:pt x="6" y="3"/>
                  </a:lnTo>
                  <a:lnTo>
                    <a:pt x="7" y="2"/>
                  </a:lnTo>
                  <a:lnTo>
                    <a:pt x="8" y="1"/>
                  </a:lnTo>
                  <a:lnTo>
                    <a:pt x="10" y="0"/>
                  </a:lnTo>
                  <a:lnTo>
                    <a:pt x="11" y="2"/>
                  </a:lnTo>
                  <a:lnTo>
                    <a:pt x="13" y="4"/>
                  </a:lnTo>
                  <a:lnTo>
                    <a:pt x="14" y="6"/>
                  </a:lnTo>
                  <a:lnTo>
                    <a:pt x="15" y="7"/>
                  </a:lnTo>
                  <a:lnTo>
                    <a:pt x="16" y="9"/>
                  </a:lnTo>
                  <a:lnTo>
                    <a:pt x="17" y="12"/>
                  </a:lnTo>
                  <a:lnTo>
                    <a:pt x="18" y="14"/>
                  </a:lnTo>
                  <a:lnTo>
                    <a:pt x="18" y="18"/>
                  </a:lnTo>
                  <a:lnTo>
                    <a:pt x="17" y="19"/>
                  </a:lnTo>
                  <a:lnTo>
                    <a:pt x="16" y="19"/>
                  </a:lnTo>
                  <a:lnTo>
                    <a:pt x="14" y="21"/>
                  </a:lnTo>
                  <a:lnTo>
                    <a:pt x="13" y="21"/>
                  </a:lnTo>
                  <a:lnTo>
                    <a:pt x="12" y="22"/>
                  </a:lnTo>
                  <a:lnTo>
                    <a:pt x="10" y="24"/>
                  </a:lnTo>
                  <a:lnTo>
                    <a:pt x="9" y="24"/>
                  </a:lnTo>
                  <a:lnTo>
                    <a:pt x="7" y="25"/>
                  </a:lnTo>
                  <a:lnTo>
                    <a:pt x="7" y="23"/>
                  </a:lnTo>
                  <a:lnTo>
                    <a:pt x="6" y="21"/>
                  </a:lnTo>
                  <a:lnTo>
                    <a:pt x="6" y="19"/>
                  </a:lnTo>
                  <a:lnTo>
                    <a:pt x="5" y="17"/>
                  </a:lnTo>
                  <a:lnTo>
                    <a:pt x="4" y="15"/>
                  </a:lnTo>
                  <a:lnTo>
                    <a:pt x="3" y="14"/>
                  </a:lnTo>
                  <a:lnTo>
                    <a:pt x="2" y="11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AAA8A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3" name="Freeform 169"/>
            <p:cNvSpPr>
              <a:spLocks/>
            </p:cNvSpPr>
            <p:nvPr/>
          </p:nvSpPr>
          <p:spPr bwMode="auto">
            <a:xfrm>
              <a:off x="3840" y="1908"/>
              <a:ext cx="18" cy="23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2" y="7"/>
                </a:cxn>
                <a:cxn ang="0">
                  <a:pos x="3" y="6"/>
                </a:cxn>
                <a:cxn ang="0">
                  <a:pos x="4" y="5"/>
                </a:cxn>
                <a:cxn ang="0">
                  <a:pos x="5" y="4"/>
                </a:cxn>
                <a:cxn ang="0">
                  <a:pos x="7" y="3"/>
                </a:cxn>
                <a:cxn ang="0">
                  <a:pos x="8" y="2"/>
                </a:cxn>
                <a:cxn ang="0">
                  <a:pos x="9" y="1"/>
                </a:cxn>
                <a:cxn ang="0">
                  <a:pos x="10" y="0"/>
                </a:cxn>
                <a:cxn ang="0">
                  <a:pos x="12" y="2"/>
                </a:cxn>
                <a:cxn ang="0">
                  <a:pos x="13" y="3"/>
                </a:cxn>
                <a:cxn ang="0">
                  <a:pos x="14" y="5"/>
                </a:cxn>
                <a:cxn ang="0">
                  <a:pos x="15" y="6"/>
                </a:cxn>
                <a:cxn ang="0">
                  <a:pos x="16" y="8"/>
                </a:cxn>
                <a:cxn ang="0">
                  <a:pos x="17" y="10"/>
                </a:cxn>
                <a:cxn ang="0">
                  <a:pos x="17" y="12"/>
                </a:cxn>
                <a:cxn ang="0">
                  <a:pos x="18" y="15"/>
                </a:cxn>
                <a:cxn ang="0">
                  <a:pos x="17" y="16"/>
                </a:cxn>
                <a:cxn ang="0">
                  <a:pos x="15" y="17"/>
                </a:cxn>
                <a:cxn ang="0">
                  <a:pos x="14" y="18"/>
                </a:cxn>
                <a:cxn ang="0">
                  <a:pos x="13" y="19"/>
                </a:cxn>
                <a:cxn ang="0">
                  <a:pos x="11" y="20"/>
                </a:cxn>
                <a:cxn ang="0">
                  <a:pos x="10" y="21"/>
                </a:cxn>
                <a:cxn ang="0">
                  <a:pos x="9" y="22"/>
                </a:cxn>
                <a:cxn ang="0">
                  <a:pos x="7" y="23"/>
                </a:cxn>
                <a:cxn ang="0">
                  <a:pos x="7" y="21"/>
                </a:cxn>
                <a:cxn ang="0">
                  <a:pos x="6" y="19"/>
                </a:cxn>
                <a:cxn ang="0">
                  <a:pos x="6" y="18"/>
                </a:cxn>
                <a:cxn ang="0">
                  <a:pos x="5" y="16"/>
                </a:cxn>
                <a:cxn ang="0">
                  <a:pos x="4" y="15"/>
                </a:cxn>
                <a:cxn ang="0">
                  <a:pos x="3" y="13"/>
                </a:cxn>
                <a:cxn ang="0">
                  <a:pos x="2" y="11"/>
                </a:cxn>
                <a:cxn ang="0">
                  <a:pos x="0" y="8"/>
                </a:cxn>
              </a:cxnLst>
              <a:rect l="0" t="0" r="r" b="b"/>
              <a:pathLst>
                <a:path w="18" h="23">
                  <a:moveTo>
                    <a:pt x="0" y="8"/>
                  </a:moveTo>
                  <a:lnTo>
                    <a:pt x="2" y="7"/>
                  </a:lnTo>
                  <a:lnTo>
                    <a:pt x="3" y="6"/>
                  </a:lnTo>
                  <a:lnTo>
                    <a:pt x="4" y="5"/>
                  </a:lnTo>
                  <a:lnTo>
                    <a:pt x="5" y="4"/>
                  </a:lnTo>
                  <a:lnTo>
                    <a:pt x="7" y="3"/>
                  </a:lnTo>
                  <a:lnTo>
                    <a:pt x="8" y="2"/>
                  </a:lnTo>
                  <a:lnTo>
                    <a:pt x="9" y="1"/>
                  </a:lnTo>
                  <a:lnTo>
                    <a:pt x="10" y="0"/>
                  </a:lnTo>
                  <a:lnTo>
                    <a:pt x="12" y="2"/>
                  </a:lnTo>
                  <a:lnTo>
                    <a:pt x="13" y="3"/>
                  </a:lnTo>
                  <a:lnTo>
                    <a:pt x="14" y="5"/>
                  </a:lnTo>
                  <a:lnTo>
                    <a:pt x="15" y="6"/>
                  </a:lnTo>
                  <a:lnTo>
                    <a:pt x="16" y="8"/>
                  </a:lnTo>
                  <a:lnTo>
                    <a:pt x="17" y="10"/>
                  </a:lnTo>
                  <a:lnTo>
                    <a:pt x="17" y="12"/>
                  </a:lnTo>
                  <a:lnTo>
                    <a:pt x="18" y="15"/>
                  </a:lnTo>
                  <a:lnTo>
                    <a:pt x="17" y="16"/>
                  </a:lnTo>
                  <a:lnTo>
                    <a:pt x="15" y="17"/>
                  </a:lnTo>
                  <a:lnTo>
                    <a:pt x="14" y="18"/>
                  </a:lnTo>
                  <a:lnTo>
                    <a:pt x="13" y="19"/>
                  </a:lnTo>
                  <a:lnTo>
                    <a:pt x="11" y="20"/>
                  </a:lnTo>
                  <a:lnTo>
                    <a:pt x="10" y="21"/>
                  </a:lnTo>
                  <a:lnTo>
                    <a:pt x="9" y="22"/>
                  </a:lnTo>
                  <a:lnTo>
                    <a:pt x="7" y="23"/>
                  </a:lnTo>
                  <a:lnTo>
                    <a:pt x="7" y="21"/>
                  </a:lnTo>
                  <a:lnTo>
                    <a:pt x="6" y="19"/>
                  </a:lnTo>
                  <a:lnTo>
                    <a:pt x="6" y="18"/>
                  </a:lnTo>
                  <a:lnTo>
                    <a:pt x="5" y="16"/>
                  </a:lnTo>
                  <a:lnTo>
                    <a:pt x="4" y="15"/>
                  </a:lnTo>
                  <a:lnTo>
                    <a:pt x="3" y="13"/>
                  </a:lnTo>
                  <a:lnTo>
                    <a:pt x="2" y="11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AFAAA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4" name="Freeform 170"/>
            <p:cNvSpPr>
              <a:spLocks/>
            </p:cNvSpPr>
            <p:nvPr/>
          </p:nvSpPr>
          <p:spPr bwMode="auto">
            <a:xfrm>
              <a:off x="3841" y="1909"/>
              <a:ext cx="17" cy="21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1" y="7"/>
                </a:cxn>
                <a:cxn ang="0">
                  <a:pos x="3" y="6"/>
                </a:cxn>
                <a:cxn ang="0">
                  <a:pos x="4" y="5"/>
                </a:cxn>
                <a:cxn ang="0">
                  <a:pos x="5" y="4"/>
                </a:cxn>
                <a:cxn ang="0">
                  <a:pos x="6" y="3"/>
                </a:cxn>
                <a:cxn ang="0">
                  <a:pos x="7" y="2"/>
                </a:cxn>
                <a:cxn ang="0">
                  <a:pos x="9" y="1"/>
                </a:cxn>
                <a:cxn ang="0">
                  <a:pos x="10" y="0"/>
                </a:cxn>
                <a:cxn ang="0">
                  <a:pos x="11" y="2"/>
                </a:cxn>
                <a:cxn ang="0">
                  <a:pos x="12" y="3"/>
                </a:cxn>
                <a:cxn ang="0">
                  <a:pos x="13" y="4"/>
                </a:cxn>
                <a:cxn ang="0">
                  <a:pos x="14" y="5"/>
                </a:cxn>
                <a:cxn ang="0">
                  <a:pos x="14" y="7"/>
                </a:cxn>
                <a:cxn ang="0">
                  <a:pos x="15" y="8"/>
                </a:cxn>
                <a:cxn ang="0">
                  <a:pos x="16" y="10"/>
                </a:cxn>
                <a:cxn ang="0">
                  <a:pos x="17" y="13"/>
                </a:cxn>
                <a:cxn ang="0">
                  <a:pos x="15" y="14"/>
                </a:cxn>
                <a:cxn ang="0">
                  <a:pos x="14" y="15"/>
                </a:cxn>
                <a:cxn ang="0">
                  <a:pos x="13" y="16"/>
                </a:cxn>
                <a:cxn ang="0">
                  <a:pos x="11" y="17"/>
                </a:cxn>
                <a:cxn ang="0">
                  <a:pos x="10" y="18"/>
                </a:cxn>
                <a:cxn ang="0">
                  <a:pos x="9" y="19"/>
                </a:cxn>
                <a:cxn ang="0">
                  <a:pos x="7" y="20"/>
                </a:cxn>
                <a:cxn ang="0">
                  <a:pos x="6" y="21"/>
                </a:cxn>
                <a:cxn ang="0">
                  <a:pos x="5" y="19"/>
                </a:cxn>
                <a:cxn ang="0">
                  <a:pos x="5" y="17"/>
                </a:cxn>
                <a:cxn ang="0">
                  <a:pos x="4" y="16"/>
                </a:cxn>
                <a:cxn ang="0">
                  <a:pos x="4" y="15"/>
                </a:cxn>
                <a:cxn ang="0">
                  <a:pos x="3" y="14"/>
                </a:cxn>
                <a:cxn ang="0">
                  <a:pos x="3" y="12"/>
                </a:cxn>
                <a:cxn ang="0">
                  <a:pos x="2" y="11"/>
                </a:cxn>
                <a:cxn ang="0">
                  <a:pos x="0" y="8"/>
                </a:cxn>
              </a:cxnLst>
              <a:rect l="0" t="0" r="r" b="b"/>
              <a:pathLst>
                <a:path w="17" h="21">
                  <a:moveTo>
                    <a:pt x="0" y="8"/>
                  </a:moveTo>
                  <a:lnTo>
                    <a:pt x="1" y="7"/>
                  </a:lnTo>
                  <a:lnTo>
                    <a:pt x="3" y="6"/>
                  </a:lnTo>
                  <a:lnTo>
                    <a:pt x="4" y="5"/>
                  </a:lnTo>
                  <a:lnTo>
                    <a:pt x="5" y="4"/>
                  </a:lnTo>
                  <a:lnTo>
                    <a:pt x="6" y="3"/>
                  </a:lnTo>
                  <a:lnTo>
                    <a:pt x="7" y="2"/>
                  </a:lnTo>
                  <a:lnTo>
                    <a:pt x="9" y="1"/>
                  </a:lnTo>
                  <a:lnTo>
                    <a:pt x="10" y="0"/>
                  </a:lnTo>
                  <a:lnTo>
                    <a:pt x="11" y="2"/>
                  </a:lnTo>
                  <a:lnTo>
                    <a:pt x="12" y="3"/>
                  </a:lnTo>
                  <a:lnTo>
                    <a:pt x="13" y="4"/>
                  </a:lnTo>
                  <a:lnTo>
                    <a:pt x="14" y="5"/>
                  </a:lnTo>
                  <a:lnTo>
                    <a:pt x="14" y="7"/>
                  </a:lnTo>
                  <a:lnTo>
                    <a:pt x="15" y="8"/>
                  </a:lnTo>
                  <a:lnTo>
                    <a:pt x="16" y="10"/>
                  </a:lnTo>
                  <a:lnTo>
                    <a:pt x="17" y="13"/>
                  </a:lnTo>
                  <a:lnTo>
                    <a:pt x="15" y="14"/>
                  </a:lnTo>
                  <a:lnTo>
                    <a:pt x="14" y="15"/>
                  </a:lnTo>
                  <a:lnTo>
                    <a:pt x="13" y="16"/>
                  </a:lnTo>
                  <a:lnTo>
                    <a:pt x="11" y="17"/>
                  </a:lnTo>
                  <a:lnTo>
                    <a:pt x="10" y="18"/>
                  </a:lnTo>
                  <a:lnTo>
                    <a:pt x="9" y="19"/>
                  </a:lnTo>
                  <a:lnTo>
                    <a:pt x="7" y="20"/>
                  </a:lnTo>
                  <a:lnTo>
                    <a:pt x="6" y="21"/>
                  </a:lnTo>
                  <a:lnTo>
                    <a:pt x="5" y="19"/>
                  </a:lnTo>
                  <a:lnTo>
                    <a:pt x="5" y="17"/>
                  </a:lnTo>
                  <a:lnTo>
                    <a:pt x="4" y="16"/>
                  </a:lnTo>
                  <a:lnTo>
                    <a:pt x="4" y="15"/>
                  </a:lnTo>
                  <a:lnTo>
                    <a:pt x="3" y="14"/>
                  </a:lnTo>
                  <a:lnTo>
                    <a:pt x="3" y="12"/>
                  </a:lnTo>
                  <a:lnTo>
                    <a:pt x="2" y="11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B2AFA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5" name="Freeform 171"/>
            <p:cNvSpPr>
              <a:spLocks/>
            </p:cNvSpPr>
            <p:nvPr/>
          </p:nvSpPr>
          <p:spPr bwMode="auto">
            <a:xfrm>
              <a:off x="3842" y="1910"/>
              <a:ext cx="15" cy="19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1" y="7"/>
                </a:cxn>
                <a:cxn ang="0">
                  <a:pos x="2" y="6"/>
                </a:cxn>
                <a:cxn ang="0">
                  <a:pos x="3" y="5"/>
                </a:cxn>
                <a:cxn ang="0">
                  <a:pos x="5" y="4"/>
                </a:cxn>
                <a:cxn ang="0">
                  <a:pos x="6" y="3"/>
                </a:cxn>
                <a:cxn ang="0">
                  <a:pos x="7" y="2"/>
                </a:cxn>
                <a:cxn ang="0">
                  <a:pos x="8" y="1"/>
                </a:cxn>
                <a:cxn ang="0">
                  <a:pos x="9" y="0"/>
                </a:cxn>
                <a:cxn ang="0">
                  <a:pos x="11" y="2"/>
                </a:cxn>
                <a:cxn ang="0">
                  <a:pos x="11" y="2"/>
                </a:cxn>
                <a:cxn ang="0">
                  <a:pos x="12" y="4"/>
                </a:cxn>
                <a:cxn ang="0">
                  <a:pos x="13" y="4"/>
                </a:cxn>
                <a:cxn ang="0">
                  <a:pos x="13" y="5"/>
                </a:cxn>
                <a:cxn ang="0">
                  <a:pos x="13" y="7"/>
                </a:cxn>
                <a:cxn ang="0">
                  <a:pos x="14" y="8"/>
                </a:cxn>
                <a:cxn ang="0">
                  <a:pos x="15" y="11"/>
                </a:cxn>
                <a:cxn ang="0">
                  <a:pos x="14" y="12"/>
                </a:cxn>
                <a:cxn ang="0">
                  <a:pos x="12" y="13"/>
                </a:cxn>
                <a:cxn ang="0">
                  <a:pos x="11" y="14"/>
                </a:cxn>
                <a:cxn ang="0">
                  <a:pos x="10" y="15"/>
                </a:cxn>
                <a:cxn ang="0">
                  <a:pos x="9" y="16"/>
                </a:cxn>
                <a:cxn ang="0">
                  <a:pos x="7" y="17"/>
                </a:cxn>
                <a:cxn ang="0">
                  <a:pos x="6" y="18"/>
                </a:cxn>
                <a:cxn ang="0">
                  <a:pos x="5" y="19"/>
                </a:cxn>
                <a:cxn ang="0">
                  <a:pos x="4" y="16"/>
                </a:cxn>
                <a:cxn ang="0">
                  <a:pos x="3" y="14"/>
                </a:cxn>
                <a:cxn ang="0">
                  <a:pos x="2" y="12"/>
                </a:cxn>
                <a:cxn ang="0">
                  <a:pos x="0" y="8"/>
                </a:cxn>
              </a:cxnLst>
              <a:rect l="0" t="0" r="r" b="b"/>
              <a:pathLst>
                <a:path w="15" h="19">
                  <a:moveTo>
                    <a:pt x="0" y="8"/>
                  </a:moveTo>
                  <a:lnTo>
                    <a:pt x="1" y="7"/>
                  </a:lnTo>
                  <a:lnTo>
                    <a:pt x="2" y="6"/>
                  </a:lnTo>
                  <a:lnTo>
                    <a:pt x="3" y="5"/>
                  </a:lnTo>
                  <a:lnTo>
                    <a:pt x="5" y="4"/>
                  </a:lnTo>
                  <a:lnTo>
                    <a:pt x="6" y="3"/>
                  </a:lnTo>
                  <a:lnTo>
                    <a:pt x="7" y="2"/>
                  </a:lnTo>
                  <a:lnTo>
                    <a:pt x="8" y="1"/>
                  </a:lnTo>
                  <a:lnTo>
                    <a:pt x="9" y="0"/>
                  </a:lnTo>
                  <a:lnTo>
                    <a:pt x="11" y="2"/>
                  </a:lnTo>
                  <a:lnTo>
                    <a:pt x="11" y="2"/>
                  </a:lnTo>
                  <a:lnTo>
                    <a:pt x="12" y="4"/>
                  </a:lnTo>
                  <a:lnTo>
                    <a:pt x="13" y="4"/>
                  </a:lnTo>
                  <a:lnTo>
                    <a:pt x="13" y="5"/>
                  </a:lnTo>
                  <a:lnTo>
                    <a:pt x="13" y="7"/>
                  </a:lnTo>
                  <a:lnTo>
                    <a:pt x="14" y="8"/>
                  </a:lnTo>
                  <a:lnTo>
                    <a:pt x="15" y="11"/>
                  </a:lnTo>
                  <a:lnTo>
                    <a:pt x="14" y="12"/>
                  </a:lnTo>
                  <a:lnTo>
                    <a:pt x="12" y="13"/>
                  </a:lnTo>
                  <a:lnTo>
                    <a:pt x="11" y="14"/>
                  </a:lnTo>
                  <a:lnTo>
                    <a:pt x="10" y="15"/>
                  </a:lnTo>
                  <a:lnTo>
                    <a:pt x="9" y="16"/>
                  </a:lnTo>
                  <a:lnTo>
                    <a:pt x="7" y="17"/>
                  </a:lnTo>
                  <a:lnTo>
                    <a:pt x="6" y="18"/>
                  </a:lnTo>
                  <a:lnTo>
                    <a:pt x="5" y="19"/>
                  </a:lnTo>
                  <a:lnTo>
                    <a:pt x="4" y="16"/>
                  </a:lnTo>
                  <a:lnTo>
                    <a:pt x="3" y="14"/>
                  </a:lnTo>
                  <a:lnTo>
                    <a:pt x="2" y="12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B5B2B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6" name="Freeform 172"/>
            <p:cNvSpPr>
              <a:spLocks/>
            </p:cNvSpPr>
            <p:nvPr/>
          </p:nvSpPr>
          <p:spPr bwMode="auto">
            <a:xfrm>
              <a:off x="3842" y="1911"/>
              <a:ext cx="15" cy="16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1" y="7"/>
                </a:cxn>
                <a:cxn ang="0">
                  <a:pos x="3" y="6"/>
                </a:cxn>
                <a:cxn ang="0">
                  <a:pos x="4" y="5"/>
                </a:cxn>
                <a:cxn ang="0">
                  <a:pos x="5" y="4"/>
                </a:cxn>
                <a:cxn ang="0">
                  <a:pos x="6" y="3"/>
                </a:cxn>
                <a:cxn ang="0">
                  <a:pos x="8" y="2"/>
                </a:cxn>
                <a:cxn ang="0">
                  <a:pos x="9" y="1"/>
                </a:cxn>
                <a:cxn ang="0">
                  <a:pos x="10" y="0"/>
                </a:cxn>
                <a:cxn ang="0">
                  <a:pos x="12" y="2"/>
                </a:cxn>
                <a:cxn ang="0">
                  <a:pos x="12" y="3"/>
                </a:cxn>
                <a:cxn ang="0">
                  <a:pos x="13" y="5"/>
                </a:cxn>
                <a:cxn ang="0">
                  <a:pos x="15" y="8"/>
                </a:cxn>
                <a:cxn ang="0">
                  <a:pos x="13" y="9"/>
                </a:cxn>
                <a:cxn ang="0">
                  <a:pos x="12" y="10"/>
                </a:cxn>
                <a:cxn ang="0">
                  <a:pos x="11" y="11"/>
                </a:cxn>
                <a:cxn ang="0">
                  <a:pos x="10" y="12"/>
                </a:cxn>
                <a:cxn ang="0">
                  <a:pos x="8" y="13"/>
                </a:cxn>
                <a:cxn ang="0">
                  <a:pos x="7" y="14"/>
                </a:cxn>
                <a:cxn ang="0">
                  <a:pos x="6" y="15"/>
                </a:cxn>
                <a:cxn ang="0">
                  <a:pos x="5" y="16"/>
                </a:cxn>
                <a:cxn ang="0">
                  <a:pos x="4" y="14"/>
                </a:cxn>
                <a:cxn ang="0">
                  <a:pos x="3" y="13"/>
                </a:cxn>
                <a:cxn ang="0">
                  <a:pos x="2" y="11"/>
                </a:cxn>
                <a:cxn ang="0">
                  <a:pos x="0" y="8"/>
                </a:cxn>
              </a:cxnLst>
              <a:rect l="0" t="0" r="r" b="b"/>
              <a:pathLst>
                <a:path w="15" h="16">
                  <a:moveTo>
                    <a:pt x="0" y="8"/>
                  </a:moveTo>
                  <a:lnTo>
                    <a:pt x="1" y="7"/>
                  </a:lnTo>
                  <a:lnTo>
                    <a:pt x="3" y="6"/>
                  </a:lnTo>
                  <a:lnTo>
                    <a:pt x="4" y="5"/>
                  </a:lnTo>
                  <a:lnTo>
                    <a:pt x="5" y="4"/>
                  </a:lnTo>
                  <a:lnTo>
                    <a:pt x="6" y="3"/>
                  </a:lnTo>
                  <a:lnTo>
                    <a:pt x="8" y="2"/>
                  </a:lnTo>
                  <a:lnTo>
                    <a:pt x="9" y="1"/>
                  </a:lnTo>
                  <a:lnTo>
                    <a:pt x="10" y="0"/>
                  </a:lnTo>
                  <a:lnTo>
                    <a:pt x="12" y="2"/>
                  </a:lnTo>
                  <a:lnTo>
                    <a:pt x="12" y="3"/>
                  </a:lnTo>
                  <a:lnTo>
                    <a:pt x="13" y="5"/>
                  </a:lnTo>
                  <a:lnTo>
                    <a:pt x="15" y="8"/>
                  </a:lnTo>
                  <a:lnTo>
                    <a:pt x="13" y="9"/>
                  </a:lnTo>
                  <a:lnTo>
                    <a:pt x="12" y="10"/>
                  </a:lnTo>
                  <a:lnTo>
                    <a:pt x="11" y="11"/>
                  </a:lnTo>
                  <a:lnTo>
                    <a:pt x="10" y="12"/>
                  </a:lnTo>
                  <a:lnTo>
                    <a:pt x="8" y="13"/>
                  </a:lnTo>
                  <a:lnTo>
                    <a:pt x="7" y="14"/>
                  </a:lnTo>
                  <a:lnTo>
                    <a:pt x="6" y="15"/>
                  </a:lnTo>
                  <a:lnTo>
                    <a:pt x="5" y="16"/>
                  </a:lnTo>
                  <a:lnTo>
                    <a:pt x="4" y="14"/>
                  </a:lnTo>
                  <a:lnTo>
                    <a:pt x="3" y="13"/>
                  </a:lnTo>
                  <a:lnTo>
                    <a:pt x="2" y="11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BAB7B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7" name="Freeform 173"/>
            <p:cNvSpPr>
              <a:spLocks/>
            </p:cNvSpPr>
            <p:nvPr/>
          </p:nvSpPr>
          <p:spPr bwMode="auto">
            <a:xfrm>
              <a:off x="3843" y="1912"/>
              <a:ext cx="13" cy="14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1" y="7"/>
                </a:cxn>
                <a:cxn ang="0">
                  <a:pos x="2" y="6"/>
                </a:cxn>
                <a:cxn ang="0">
                  <a:pos x="4" y="5"/>
                </a:cxn>
                <a:cxn ang="0">
                  <a:pos x="5" y="4"/>
                </a:cxn>
                <a:cxn ang="0">
                  <a:pos x="6" y="3"/>
                </a:cxn>
                <a:cxn ang="0">
                  <a:pos x="7" y="2"/>
                </a:cxn>
                <a:cxn ang="0">
                  <a:pos x="8" y="1"/>
                </a:cxn>
                <a:cxn ang="0">
                  <a:pos x="10" y="0"/>
                </a:cxn>
                <a:cxn ang="0">
                  <a:pos x="11" y="2"/>
                </a:cxn>
                <a:cxn ang="0">
                  <a:pos x="11" y="2"/>
                </a:cxn>
                <a:cxn ang="0">
                  <a:pos x="12" y="3"/>
                </a:cxn>
                <a:cxn ang="0">
                  <a:pos x="13" y="6"/>
                </a:cxn>
                <a:cxn ang="0">
                  <a:pos x="12" y="7"/>
                </a:cxn>
                <a:cxn ang="0">
                  <a:pos x="11" y="8"/>
                </a:cxn>
                <a:cxn ang="0">
                  <a:pos x="10" y="9"/>
                </a:cxn>
                <a:cxn ang="0">
                  <a:pos x="8" y="10"/>
                </a:cxn>
                <a:cxn ang="0">
                  <a:pos x="7" y="11"/>
                </a:cxn>
                <a:cxn ang="0">
                  <a:pos x="6" y="12"/>
                </a:cxn>
                <a:cxn ang="0">
                  <a:pos x="5" y="13"/>
                </a:cxn>
                <a:cxn ang="0">
                  <a:pos x="3" y="14"/>
                </a:cxn>
                <a:cxn ang="0">
                  <a:pos x="2" y="13"/>
                </a:cxn>
                <a:cxn ang="0">
                  <a:pos x="2" y="12"/>
                </a:cxn>
                <a:cxn ang="0">
                  <a:pos x="1" y="10"/>
                </a:cxn>
                <a:cxn ang="0">
                  <a:pos x="0" y="8"/>
                </a:cxn>
              </a:cxnLst>
              <a:rect l="0" t="0" r="r" b="b"/>
              <a:pathLst>
                <a:path w="13" h="14">
                  <a:moveTo>
                    <a:pt x="0" y="8"/>
                  </a:moveTo>
                  <a:lnTo>
                    <a:pt x="1" y="7"/>
                  </a:lnTo>
                  <a:lnTo>
                    <a:pt x="2" y="6"/>
                  </a:lnTo>
                  <a:lnTo>
                    <a:pt x="4" y="5"/>
                  </a:lnTo>
                  <a:lnTo>
                    <a:pt x="5" y="4"/>
                  </a:lnTo>
                  <a:lnTo>
                    <a:pt x="6" y="3"/>
                  </a:lnTo>
                  <a:lnTo>
                    <a:pt x="7" y="2"/>
                  </a:lnTo>
                  <a:lnTo>
                    <a:pt x="8" y="1"/>
                  </a:lnTo>
                  <a:lnTo>
                    <a:pt x="10" y="0"/>
                  </a:lnTo>
                  <a:lnTo>
                    <a:pt x="11" y="2"/>
                  </a:lnTo>
                  <a:lnTo>
                    <a:pt x="11" y="2"/>
                  </a:lnTo>
                  <a:lnTo>
                    <a:pt x="12" y="3"/>
                  </a:lnTo>
                  <a:lnTo>
                    <a:pt x="13" y="6"/>
                  </a:lnTo>
                  <a:lnTo>
                    <a:pt x="12" y="7"/>
                  </a:lnTo>
                  <a:lnTo>
                    <a:pt x="11" y="8"/>
                  </a:lnTo>
                  <a:lnTo>
                    <a:pt x="10" y="9"/>
                  </a:lnTo>
                  <a:lnTo>
                    <a:pt x="8" y="10"/>
                  </a:lnTo>
                  <a:lnTo>
                    <a:pt x="7" y="11"/>
                  </a:lnTo>
                  <a:lnTo>
                    <a:pt x="6" y="12"/>
                  </a:lnTo>
                  <a:lnTo>
                    <a:pt x="5" y="13"/>
                  </a:lnTo>
                  <a:lnTo>
                    <a:pt x="3" y="14"/>
                  </a:lnTo>
                  <a:lnTo>
                    <a:pt x="2" y="13"/>
                  </a:lnTo>
                  <a:lnTo>
                    <a:pt x="2" y="12"/>
                  </a:lnTo>
                  <a:lnTo>
                    <a:pt x="1" y="10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BCBCB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8" name="Freeform 174"/>
            <p:cNvSpPr>
              <a:spLocks/>
            </p:cNvSpPr>
            <p:nvPr/>
          </p:nvSpPr>
          <p:spPr bwMode="auto">
            <a:xfrm>
              <a:off x="3843" y="1913"/>
              <a:ext cx="13" cy="12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0" y="0"/>
                </a:cxn>
                <a:cxn ang="0">
                  <a:pos x="11" y="1"/>
                </a:cxn>
                <a:cxn ang="0">
                  <a:pos x="11" y="1"/>
                </a:cxn>
                <a:cxn ang="0">
                  <a:pos x="11" y="2"/>
                </a:cxn>
                <a:cxn ang="0">
                  <a:pos x="13" y="3"/>
                </a:cxn>
                <a:cxn ang="0">
                  <a:pos x="3" y="12"/>
                </a:cxn>
                <a:cxn ang="0">
                  <a:pos x="2" y="11"/>
                </a:cxn>
                <a:cxn ang="0">
                  <a:pos x="2" y="11"/>
                </a:cxn>
                <a:cxn ang="0">
                  <a:pos x="1" y="10"/>
                </a:cxn>
                <a:cxn ang="0">
                  <a:pos x="0" y="7"/>
                </a:cxn>
              </a:cxnLst>
              <a:rect l="0" t="0" r="r" b="b"/>
              <a:pathLst>
                <a:path w="13" h="12">
                  <a:moveTo>
                    <a:pt x="0" y="7"/>
                  </a:moveTo>
                  <a:lnTo>
                    <a:pt x="10" y="0"/>
                  </a:lnTo>
                  <a:lnTo>
                    <a:pt x="11" y="1"/>
                  </a:lnTo>
                  <a:lnTo>
                    <a:pt x="11" y="1"/>
                  </a:lnTo>
                  <a:lnTo>
                    <a:pt x="11" y="2"/>
                  </a:lnTo>
                  <a:lnTo>
                    <a:pt x="13" y="3"/>
                  </a:lnTo>
                  <a:lnTo>
                    <a:pt x="3" y="12"/>
                  </a:lnTo>
                  <a:lnTo>
                    <a:pt x="2" y="11"/>
                  </a:lnTo>
                  <a:lnTo>
                    <a:pt x="2" y="11"/>
                  </a:lnTo>
                  <a:lnTo>
                    <a:pt x="1" y="10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BFBFB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9" name="Freeform 175"/>
            <p:cNvSpPr>
              <a:spLocks/>
            </p:cNvSpPr>
            <p:nvPr/>
          </p:nvSpPr>
          <p:spPr bwMode="auto">
            <a:xfrm>
              <a:off x="3880" y="1838"/>
              <a:ext cx="15" cy="166"/>
            </a:xfrm>
            <a:custGeom>
              <a:avLst/>
              <a:gdLst/>
              <a:ahLst/>
              <a:cxnLst>
                <a:cxn ang="0">
                  <a:pos x="6" y="1"/>
                </a:cxn>
                <a:cxn ang="0">
                  <a:pos x="13" y="25"/>
                </a:cxn>
                <a:cxn ang="0">
                  <a:pos x="15" y="54"/>
                </a:cxn>
                <a:cxn ang="0">
                  <a:pos x="15" y="84"/>
                </a:cxn>
                <a:cxn ang="0">
                  <a:pos x="14" y="114"/>
                </a:cxn>
                <a:cxn ang="0">
                  <a:pos x="13" y="142"/>
                </a:cxn>
                <a:cxn ang="0">
                  <a:pos x="9" y="159"/>
                </a:cxn>
                <a:cxn ang="0">
                  <a:pos x="3" y="166"/>
                </a:cxn>
                <a:cxn ang="0">
                  <a:pos x="8" y="151"/>
                </a:cxn>
                <a:cxn ang="0">
                  <a:pos x="10" y="116"/>
                </a:cxn>
                <a:cxn ang="0">
                  <a:pos x="10" y="83"/>
                </a:cxn>
                <a:cxn ang="0">
                  <a:pos x="10" y="53"/>
                </a:cxn>
                <a:cxn ang="0">
                  <a:pos x="8" y="26"/>
                </a:cxn>
                <a:cxn ang="0">
                  <a:pos x="0" y="0"/>
                </a:cxn>
                <a:cxn ang="0">
                  <a:pos x="6" y="1"/>
                </a:cxn>
              </a:cxnLst>
              <a:rect l="0" t="0" r="r" b="b"/>
              <a:pathLst>
                <a:path w="15" h="166">
                  <a:moveTo>
                    <a:pt x="6" y="1"/>
                  </a:moveTo>
                  <a:lnTo>
                    <a:pt x="13" y="25"/>
                  </a:lnTo>
                  <a:lnTo>
                    <a:pt x="15" y="54"/>
                  </a:lnTo>
                  <a:lnTo>
                    <a:pt x="15" y="84"/>
                  </a:lnTo>
                  <a:lnTo>
                    <a:pt x="14" y="114"/>
                  </a:lnTo>
                  <a:lnTo>
                    <a:pt x="13" y="142"/>
                  </a:lnTo>
                  <a:lnTo>
                    <a:pt x="9" y="159"/>
                  </a:lnTo>
                  <a:lnTo>
                    <a:pt x="3" y="166"/>
                  </a:lnTo>
                  <a:lnTo>
                    <a:pt x="8" y="151"/>
                  </a:lnTo>
                  <a:lnTo>
                    <a:pt x="10" y="116"/>
                  </a:lnTo>
                  <a:lnTo>
                    <a:pt x="10" y="83"/>
                  </a:lnTo>
                  <a:lnTo>
                    <a:pt x="10" y="53"/>
                  </a:lnTo>
                  <a:lnTo>
                    <a:pt x="8" y="26"/>
                  </a:lnTo>
                  <a:lnTo>
                    <a:pt x="0" y="0"/>
                  </a:lnTo>
                  <a:lnTo>
                    <a:pt x="6" y="1"/>
                  </a:lnTo>
                  <a:close/>
                </a:path>
              </a:pathLst>
            </a:custGeom>
            <a:solidFill>
              <a:srgbClr val="56607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0" name="Freeform 176"/>
            <p:cNvSpPr>
              <a:spLocks/>
            </p:cNvSpPr>
            <p:nvPr/>
          </p:nvSpPr>
          <p:spPr bwMode="auto">
            <a:xfrm>
              <a:off x="3655" y="1862"/>
              <a:ext cx="150" cy="116"/>
            </a:xfrm>
            <a:custGeom>
              <a:avLst/>
              <a:gdLst/>
              <a:ahLst/>
              <a:cxnLst>
                <a:cxn ang="0">
                  <a:pos x="43" y="0"/>
                </a:cxn>
                <a:cxn ang="0">
                  <a:pos x="150" y="14"/>
                </a:cxn>
                <a:cxn ang="0">
                  <a:pos x="145" y="17"/>
                </a:cxn>
                <a:cxn ang="0">
                  <a:pos x="54" y="5"/>
                </a:cxn>
                <a:cxn ang="0">
                  <a:pos x="50" y="5"/>
                </a:cxn>
                <a:cxn ang="0">
                  <a:pos x="46" y="5"/>
                </a:cxn>
                <a:cxn ang="0">
                  <a:pos x="44" y="5"/>
                </a:cxn>
                <a:cxn ang="0">
                  <a:pos x="41" y="5"/>
                </a:cxn>
                <a:cxn ang="0">
                  <a:pos x="39" y="5"/>
                </a:cxn>
                <a:cxn ang="0">
                  <a:pos x="37" y="6"/>
                </a:cxn>
                <a:cxn ang="0">
                  <a:pos x="34" y="7"/>
                </a:cxn>
                <a:cxn ang="0">
                  <a:pos x="31" y="8"/>
                </a:cxn>
                <a:cxn ang="0">
                  <a:pos x="24" y="11"/>
                </a:cxn>
                <a:cxn ang="0">
                  <a:pos x="18" y="14"/>
                </a:cxn>
                <a:cxn ang="0">
                  <a:pos x="14" y="19"/>
                </a:cxn>
                <a:cxn ang="0">
                  <a:pos x="10" y="25"/>
                </a:cxn>
                <a:cxn ang="0">
                  <a:pos x="8" y="32"/>
                </a:cxn>
                <a:cxn ang="0">
                  <a:pos x="6" y="38"/>
                </a:cxn>
                <a:cxn ang="0">
                  <a:pos x="5" y="46"/>
                </a:cxn>
                <a:cxn ang="0">
                  <a:pos x="5" y="53"/>
                </a:cxn>
                <a:cxn ang="0">
                  <a:pos x="6" y="60"/>
                </a:cxn>
                <a:cxn ang="0">
                  <a:pos x="7" y="68"/>
                </a:cxn>
                <a:cxn ang="0">
                  <a:pos x="9" y="74"/>
                </a:cxn>
                <a:cxn ang="0">
                  <a:pos x="12" y="81"/>
                </a:cxn>
                <a:cxn ang="0">
                  <a:pos x="16" y="86"/>
                </a:cxn>
                <a:cxn ang="0">
                  <a:pos x="20" y="91"/>
                </a:cxn>
                <a:cxn ang="0">
                  <a:pos x="24" y="95"/>
                </a:cxn>
                <a:cxn ang="0">
                  <a:pos x="30" y="97"/>
                </a:cxn>
                <a:cxn ang="0">
                  <a:pos x="104" y="111"/>
                </a:cxn>
                <a:cxn ang="0">
                  <a:pos x="104" y="116"/>
                </a:cxn>
                <a:cxn ang="0">
                  <a:pos x="27" y="102"/>
                </a:cxn>
                <a:cxn ang="0">
                  <a:pos x="21" y="99"/>
                </a:cxn>
                <a:cxn ang="0">
                  <a:pos x="16" y="95"/>
                </a:cxn>
                <a:cxn ang="0">
                  <a:pos x="12" y="91"/>
                </a:cxn>
                <a:cxn ang="0">
                  <a:pos x="8" y="85"/>
                </a:cxn>
                <a:cxn ang="0">
                  <a:pos x="5" y="78"/>
                </a:cxn>
                <a:cxn ang="0">
                  <a:pos x="3" y="71"/>
                </a:cxn>
                <a:cxn ang="0">
                  <a:pos x="1" y="64"/>
                </a:cxn>
                <a:cxn ang="0">
                  <a:pos x="0" y="56"/>
                </a:cxn>
                <a:cxn ang="0">
                  <a:pos x="0" y="49"/>
                </a:cxn>
                <a:cxn ang="0">
                  <a:pos x="1" y="41"/>
                </a:cxn>
                <a:cxn ang="0">
                  <a:pos x="3" y="34"/>
                </a:cxn>
                <a:cxn ang="0">
                  <a:pos x="5" y="27"/>
                </a:cxn>
                <a:cxn ang="0">
                  <a:pos x="9" y="20"/>
                </a:cxn>
                <a:cxn ang="0">
                  <a:pos x="13" y="14"/>
                </a:cxn>
                <a:cxn ang="0">
                  <a:pos x="18" y="9"/>
                </a:cxn>
                <a:cxn ang="0">
                  <a:pos x="25" y="5"/>
                </a:cxn>
                <a:cxn ang="0">
                  <a:pos x="43" y="0"/>
                </a:cxn>
              </a:cxnLst>
              <a:rect l="0" t="0" r="r" b="b"/>
              <a:pathLst>
                <a:path w="150" h="116">
                  <a:moveTo>
                    <a:pt x="43" y="0"/>
                  </a:moveTo>
                  <a:lnTo>
                    <a:pt x="150" y="14"/>
                  </a:lnTo>
                  <a:lnTo>
                    <a:pt x="145" y="17"/>
                  </a:lnTo>
                  <a:lnTo>
                    <a:pt x="54" y="5"/>
                  </a:lnTo>
                  <a:lnTo>
                    <a:pt x="50" y="5"/>
                  </a:lnTo>
                  <a:lnTo>
                    <a:pt x="46" y="5"/>
                  </a:lnTo>
                  <a:lnTo>
                    <a:pt x="44" y="5"/>
                  </a:lnTo>
                  <a:lnTo>
                    <a:pt x="41" y="5"/>
                  </a:lnTo>
                  <a:lnTo>
                    <a:pt x="39" y="5"/>
                  </a:lnTo>
                  <a:lnTo>
                    <a:pt x="37" y="6"/>
                  </a:lnTo>
                  <a:lnTo>
                    <a:pt x="34" y="7"/>
                  </a:lnTo>
                  <a:lnTo>
                    <a:pt x="31" y="8"/>
                  </a:lnTo>
                  <a:lnTo>
                    <a:pt x="24" y="11"/>
                  </a:lnTo>
                  <a:lnTo>
                    <a:pt x="18" y="14"/>
                  </a:lnTo>
                  <a:lnTo>
                    <a:pt x="14" y="19"/>
                  </a:lnTo>
                  <a:lnTo>
                    <a:pt x="10" y="25"/>
                  </a:lnTo>
                  <a:lnTo>
                    <a:pt x="8" y="32"/>
                  </a:lnTo>
                  <a:lnTo>
                    <a:pt x="6" y="38"/>
                  </a:lnTo>
                  <a:lnTo>
                    <a:pt x="5" y="46"/>
                  </a:lnTo>
                  <a:lnTo>
                    <a:pt x="5" y="53"/>
                  </a:lnTo>
                  <a:lnTo>
                    <a:pt x="6" y="60"/>
                  </a:lnTo>
                  <a:lnTo>
                    <a:pt x="7" y="68"/>
                  </a:lnTo>
                  <a:lnTo>
                    <a:pt x="9" y="74"/>
                  </a:lnTo>
                  <a:lnTo>
                    <a:pt x="12" y="81"/>
                  </a:lnTo>
                  <a:lnTo>
                    <a:pt x="16" y="86"/>
                  </a:lnTo>
                  <a:lnTo>
                    <a:pt x="20" y="91"/>
                  </a:lnTo>
                  <a:lnTo>
                    <a:pt x="24" y="95"/>
                  </a:lnTo>
                  <a:lnTo>
                    <a:pt x="30" y="97"/>
                  </a:lnTo>
                  <a:lnTo>
                    <a:pt x="104" y="111"/>
                  </a:lnTo>
                  <a:lnTo>
                    <a:pt x="104" y="116"/>
                  </a:lnTo>
                  <a:lnTo>
                    <a:pt x="27" y="102"/>
                  </a:lnTo>
                  <a:lnTo>
                    <a:pt x="21" y="99"/>
                  </a:lnTo>
                  <a:lnTo>
                    <a:pt x="16" y="95"/>
                  </a:lnTo>
                  <a:lnTo>
                    <a:pt x="12" y="91"/>
                  </a:lnTo>
                  <a:lnTo>
                    <a:pt x="8" y="85"/>
                  </a:lnTo>
                  <a:lnTo>
                    <a:pt x="5" y="78"/>
                  </a:lnTo>
                  <a:lnTo>
                    <a:pt x="3" y="71"/>
                  </a:lnTo>
                  <a:lnTo>
                    <a:pt x="1" y="64"/>
                  </a:lnTo>
                  <a:lnTo>
                    <a:pt x="0" y="56"/>
                  </a:lnTo>
                  <a:lnTo>
                    <a:pt x="0" y="49"/>
                  </a:lnTo>
                  <a:lnTo>
                    <a:pt x="1" y="41"/>
                  </a:lnTo>
                  <a:lnTo>
                    <a:pt x="3" y="34"/>
                  </a:lnTo>
                  <a:lnTo>
                    <a:pt x="5" y="27"/>
                  </a:lnTo>
                  <a:lnTo>
                    <a:pt x="9" y="20"/>
                  </a:lnTo>
                  <a:lnTo>
                    <a:pt x="13" y="14"/>
                  </a:lnTo>
                  <a:lnTo>
                    <a:pt x="18" y="9"/>
                  </a:lnTo>
                  <a:lnTo>
                    <a:pt x="25" y="5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726B6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1" name="Freeform 177"/>
            <p:cNvSpPr>
              <a:spLocks/>
            </p:cNvSpPr>
            <p:nvPr/>
          </p:nvSpPr>
          <p:spPr bwMode="auto">
            <a:xfrm>
              <a:off x="3661" y="1869"/>
              <a:ext cx="101" cy="103"/>
            </a:xfrm>
            <a:custGeom>
              <a:avLst/>
              <a:gdLst/>
              <a:ahLst/>
              <a:cxnLst>
                <a:cxn ang="0">
                  <a:pos x="35" y="0"/>
                </a:cxn>
                <a:cxn ang="0">
                  <a:pos x="91" y="7"/>
                </a:cxn>
                <a:cxn ang="0">
                  <a:pos x="98" y="14"/>
                </a:cxn>
                <a:cxn ang="0">
                  <a:pos x="101" y="25"/>
                </a:cxn>
                <a:cxn ang="0">
                  <a:pos x="97" y="96"/>
                </a:cxn>
                <a:cxn ang="0">
                  <a:pos x="89" y="103"/>
                </a:cxn>
                <a:cxn ang="0">
                  <a:pos x="19" y="89"/>
                </a:cxn>
                <a:cxn ang="0">
                  <a:pos x="6" y="73"/>
                </a:cxn>
                <a:cxn ang="0">
                  <a:pos x="4" y="68"/>
                </a:cxn>
                <a:cxn ang="0">
                  <a:pos x="2" y="63"/>
                </a:cxn>
                <a:cxn ang="0">
                  <a:pos x="1" y="57"/>
                </a:cxn>
                <a:cxn ang="0">
                  <a:pos x="0" y="52"/>
                </a:cxn>
                <a:cxn ang="0">
                  <a:pos x="0" y="46"/>
                </a:cxn>
                <a:cxn ang="0">
                  <a:pos x="0" y="41"/>
                </a:cxn>
                <a:cxn ang="0">
                  <a:pos x="1" y="35"/>
                </a:cxn>
                <a:cxn ang="0">
                  <a:pos x="2" y="30"/>
                </a:cxn>
                <a:cxn ang="0">
                  <a:pos x="4" y="25"/>
                </a:cxn>
                <a:cxn ang="0">
                  <a:pos x="7" y="20"/>
                </a:cxn>
                <a:cxn ang="0">
                  <a:pos x="10" y="15"/>
                </a:cxn>
                <a:cxn ang="0">
                  <a:pos x="13" y="11"/>
                </a:cxn>
                <a:cxn ang="0">
                  <a:pos x="18" y="8"/>
                </a:cxn>
                <a:cxn ang="0">
                  <a:pos x="23" y="4"/>
                </a:cxn>
                <a:cxn ang="0">
                  <a:pos x="29" y="2"/>
                </a:cxn>
                <a:cxn ang="0">
                  <a:pos x="35" y="0"/>
                </a:cxn>
              </a:cxnLst>
              <a:rect l="0" t="0" r="r" b="b"/>
              <a:pathLst>
                <a:path w="101" h="103">
                  <a:moveTo>
                    <a:pt x="35" y="0"/>
                  </a:moveTo>
                  <a:lnTo>
                    <a:pt x="91" y="7"/>
                  </a:lnTo>
                  <a:lnTo>
                    <a:pt x="98" y="14"/>
                  </a:lnTo>
                  <a:lnTo>
                    <a:pt x="101" y="25"/>
                  </a:lnTo>
                  <a:lnTo>
                    <a:pt x="97" y="96"/>
                  </a:lnTo>
                  <a:lnTo>
                    <a:pt x="89" y="103"/>
                  </a:lnTo>
                  <a:lnTo>
                    <a:pt x="19" y="89"/>
                  </a:lnTo>
                  <a:lnTo>
                    <a:pt x="6" y="73"/>
                  </a:lnTo>
                  <a:lnTo>
                    <a:pt x="4" y="68"/>
                  </a:lnTo>
                  <a:lnTo>
                    <a:pt x="2" y="63"/>
                  </a:lnTo>
                  <a:lnTo>
                    <a:pt x="1" y="57"/>
                  </a:lnTo>
                  <a:lnTo>
                    <a:pt x="0" y="52"/>
                  </a:lnTo>
                  <a:lnTo>
                    <a:pt x="0" y="46"/>
                  </a:lnTo>
                  <a:lnTo>
                    <a:pt x="0" y="41"/>
                  </a:lnTo>
                  <a:lnTo>
                    <a:pt x="1" y="35"/>
                  </a:lnTo>
                  <a:lnTo>
                    <a:pt x="2" y="30"/>
                  </a:lnTo>
                  <a:lnTo>
                    <a:pt x="4" y="25"/>
                  </a:lnTo>
                  <a:lnTo>
                    <a:pt x="7" y="20"/>
                  </a:lnTo>
                  <a:lnTo>
                    <a:pt x="10" y="15"/>
                  </a:lnTo>
                  <a:lnTo>
                    <a:pt x="13" y="11"/>
                  </a:lnTo>
                  <a:lnTo>
                    <a:pt x="18" y="8"/>
                  </a:lnTo>
                  <a:lnTo>
                    <a:pt x="23" y="4"/>
                  </a:lnTo>
                  <a:lnTo>
                    <a:pt x="29" y="2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564C5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2" name="Freeform 178"/>
            <p:cNvSpPr>
              <a:spLocks/>
            </p:cNvSpPr>
            <p:nvPr/>
          </p:nvSpPr>
          <p:spPr bwMode="auto">
            <a:xfrm>
              <a:off x="3661" y="1869"/>
              <a:ext cx="94" cy="102"/>
            </a:xfrm>
            <a:custGeom>
              <a:avLst/>
              <a:gdLst/>
              <a:ahLst/>
              <a:cxnLst>
                <a:cxn ang="0">
                  <a:pos x="35" y="0"/>
                </a:cxn>
                <a:cxn ang="0">
                  <a:pos x="84" y="7"/>
                </a:cxn>
                <a:cxn ang="0">
                  <a:pos x="91" y="14"/>
                </a:cxn>
                <a:cxn ang="0">
                  <a:pos x="94" y="25"/>
                </a:cxn>
                <a:cxn ang="0">
                  <a:pos x="91" y="95"/>
                </a:cxn>
                <a:cxn ang="0">
                  <a:pos x="84" y="102"/>
                </a:cxn>
                <a:cxn ang="0">
                  <a:pos x="19" y="89"/>
                </a:cxn>
                <a:cxn ang="0">
                  <a:pos x="6" y="73"/>
                </a:cxn>
                <a:cxn ang="0">
                  <a:pos x="4" y="68"/>
                </a:cxn>
                <a:cxn ang="0">
                  <a:pos x="2" y="63"/>
                </a:cxn>
                <a:cxn ang="0">
                  <a:pos x="1" y="57"/>
                </a:cxn>
                <a:cxn ang="0">
                  <a:pos x="0" y="52"/>
                </a:cxn>
                <a:cxn ang="0">
                  <a:pos x="0" y="46"/>
                </a:cxn>
                <a:cxn ang="0">
                  <a:pos x="0" y="41"/>
                </a:cxn>
                <a:cxn ang="0">
                  <a:pos x="1" y="35"/>
                </a:cxn>
                <a:cxn ang="0">
                  <a:pos x="2" y="30"/>
                </a:cxn>
                <a:cxn ang="0">
                  <a:pos x="4" y="25"/>
                </a:cxn>
                <a:cxn ang="0">
                  <a:pos x="7" y="20"/>
                </a:cxn>
                <a:cxn ang="0">
                  <a:pos x="10" y="15"/>
                </a:cxn>
                <a:cxn ang="0">
                  <a:pos x="13" y="11"/>
                </a:cxn>
                <a:cxn ang="0">
                  <a:pos x="18" y="8"/>
                </a:cxn>
                <a:cxn ang="0">
                  <a:pos x="23" y="4"/>
                </a:cxn>
                <a:cxn ang="0">
                  <a:pos x="29" y="2"/>
                </a:cxn>
                <a:cxn ang="0">
                  <a:pos x="35" y="0"/>
                </a:cxn>
              </a:cxnLst>
              <a:rect l="0" t="0" r="r" b="b"/>
              <a:pathLst>
                <a:path w="94" h="102">
                  <a:moveTo>
                    <a:pt x="35" y="0"/>
                  </a:moveTo>
                  <a:lnTo>
                    <a:pt x="84" y="7"/>
                  </a:lnTo>
                  <a:lnTo>
                    <a:pt x="91" y="14"/>
                  </a:lnTo>
                  <a:lnTo>
                    <a:pt x="94" y="25"/>
                  </a:lnTo>
                  <a:lnTo>
                    <a:pt x="91" y="95"/>
                  </a:lnTo>
                  <a:lnTo>
                    <a:pt x="84" y="102"/>
                  </a:lnTo>
                  <a:lnTo>
                    <a:pt x="19" y="89"/>
                  </a:lnTo>
                  <a:lnTo>
                    <a:pt x="6" y="73"/>
                  </a:lnTo>
                  <a:lnTo>
                    <a:pt x="4" y="68"/>
                  </a:lnTo>
                  <a:lnTo>
                    <a:pt x="2" y="63"/>
                  </a:lnTo>
                  <a:lnTo>
                    <a:pt x="1" y="57"/>
                  </a:lnTo>
                  <a:lnTo>
                    <a:pt x="0" y="52"/>
                  </a:lnTo>
                  <a:lnTo>
                    <a:pt x="0" y="46"/>
                  </a:lnTo>
                  <a:lnTo>
                    <a:pt x="0" y="41"/>
                  </a:lnTo>
                  <a:lnTo>
                    <a:pt x="1" y="35"/>
                  </a:lnTo>
                  <a:lnTo>
                    <a:pt x="2" y="30"/>
                  </a:lnTo>
                  <a:lnTo>
                    <a:pt x="4" y="25"/>
                  </a:lnTo>
                  <a:lnTo>
                    <a:pt x="7" y="20"/>
                  </a:lnTo>
                  <a:lnTo>
                    <a:pt x="10" y="15"/>
                  </a:lnTo>
                  <a:lnTo>
                    <a:pt x="13" y="11"/>
                  </a:lnTo>
                  <a:lnTo>
                    <a:pt x="18" y="8"/>
                  </a:lnTo>
                  <a:lnTo>
                    <a:pt x="23" y="4"/>
                  </a:lnTo>
                  <a:lnTo>
                    <a:pt x="29" y="2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9B939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3" name="Freeform 179"/>
            <p:cNvSpPr>
              <a:spLocks/>
            </p:cNvSpPr>
            <p:nvPr/>
          </p:nvSpPr>
          <p:spPr bwMode="auto">
            <a:xfrm>
              <a:off x="3662" y="1869"/>
              <a:ext cx="89" cy="98"/>
            </a:xfrm>
            <a:custGeom>
              <a:avLst/>
              <a:gdLst/>
              <a:ahLst/>
              <a:cxnLst>
                <a:cxn ang="0">
                  <a:pos x="37" y="1"/>
                </a:cxn>
                <a:cxn ang="0">
                  <a:pos x="42" y="1"/>
                </a:cxn>
                <a:cxn ang="0">
                  <a:pos x="48" y="2"/>
                </a:cxn>
                <a:cxn ang="0">
                  <a:pos x="54" y="3"/>
                </a:cxn>
                <a:cxn ang="0">
                  <a:pos x="60" y="4"/>
                </a:cxn>
                <a:cxn ang="0">
                  <a:pos x="66" y="5"/>
                </a:cxn>
                <a:cxn ang="0">
                  <a:pos x="71" y="6"/>
                </a:cxn>
                <a:cxn ang="0">
                  <a:pos x="77" y="7"/>
                </a:cxn>
                <a:cxn ang="0">
                  <a:pos x="81" y="8"/>
                </a:cxn>
                <a:cxn ang="0">
                  <a:pos x="83" y="10"/>
                </a:cxn>
                <a:cxn ang="0">
                  <a:pos x="84" y="11"/>
                </a:cxn>
                <a:cxn ang="0">
                  <a:pos x="86" y="13"/>
                </a:cxn>
                <a:cxn ang="0">
                  <a:pos x="87" y="16"/>
                </a:cxn>
                <a:cxn ang="0">
                  <a:pos x="88" y="21"/>
                </a:cxn>
                <a:cxn ang="0">
                  <a:pos x="88" y="41"/>
                </a:cxn>
                <a:cxn ang="0">
                  <a:pos x="87" y="74"/>
                </a:cxn>
                <a:cxn ang="0">
                  <a:pos x="86" y="92"/>
                </a:cxn>
                <a:cxn ang="0">
                  <a:pos x="84" y="94"/>
                </a:cxn>
                <a:cxn ang="0">
                  <a:pos x="83" y="95"/>
                </a:cxn>
                <a:cxn ang="0">
                  <a:pos x="81" y="97"/>
                </a:cxn>
                <a:cxn ang="0">
                  <a:pos x="76" y="97"/>
                </a:cxn>
                <a:cxn ang="0">
                  <a:pos x="68" y="95"/>
                </a:cxn>
                <a:cxn ang="0">
                  <a:pos x="60" y="94"/>
                </a:cxn>
                <a:cxn ang="0">
                  <a:pos x="53" y="92"/>
                </a:cxn>
                <a:cxn ang="0">
                  <a:pos x="45" y="91"/>
                </a:cxn>
                <a:cxn ang="0">
                  <a:pos x="37" y="89"/>
                </a:cxn>
                <a:cxn ang="0">
                  <a:pos x="29" y="88"/>
                </a:cxn>
                <a:cxn ang="0">
                  <a:pos x="21" y="86"/>
                </a:cxn>
                <a:cxn ang="0">
                  <a:pos x="16" y="83"/>
                </a:cxn>
                <a:cxn ang="0">
                  <a:pos x="13" y="80"/>
                </a:cxn>
                <a:cxn ang="0">
                  <a:pos x="10" y="76"/>
                </a:cxn>
                <a:cxn ang="0">
                  <a:pos x="7" y="72"/>
                </a:cxn>
                <a:cxn ang="0">
                  <a:pos x="3" y="66"/>
                </a:cxn>
                <a:cxn ang="0">
                  <a:pos x="1" y="55"/>
                </a:cxn>
                <a:cxn ang="0">
                  <a:pos x="0" y="45"/>
                </a:cxn>
                <a:cxn ang="0">
                  <a:pos x="1" y="34"/>
                </a:cxn>
                <a:cxn ang="0">
                  <a:pos x="4" y="24"/>
                </a:cxn>
                <a:cxn ang="0">
                  <a:pos x="9" y="15"/>
                </a:cxn>
                <a:cxn ang="0">
                  <a:pos x="17" y="8"/>
                </a:cxn>
                <a:cxn ang="0">
                  <a:pos x="27" y="2"/>
                </a:cxn>
              </a:cxnLst>
              <a:rect l="0" t="0" r="r" b="b"/>
              <a:pathLst>
                <a:path w="89" h="98">
                  <a:moveTo>
                    <a:pt x="34" y="0"/>
                  </a:moveTo>
                  <a:lnTo>
                    <a:pt x="37" y="1"/>
                  </a:lnTo>
                  <a:lnTo>
                    <a:pt x="39" y="1"/>
                  </a:lnTo>
                  <a:lnTo>
                    <a:pt x="42" y="1"/>
                  </a:lnTo>
                  <a:lnTo>
                    <a:pt x="45" y="2"/>
                  </a:lnTo>
                  <a:lnTo>
                    <a:pt x="48" y="2"/>
                  </a:lnTo>
                  <a:lnTo>
                    <a:pt x="51" y="3"/>
                  </a:lnTo>
                  <a:lnTo>
                    <a:pt x="54" y="3"/>
                  </a:lnTo>
                  <a:lnTo>
                    <a:pt x="57" y="4"/>
                  </a:lnTo>
                  <a:lnTo>
                    <a:pt x="60" y="4"/>
                  </a:lnTo>
                  <a:lnTo>
                    <a:pt x="63" y="4"/>
                  </a:lnTo>
                  <a:lnTo>
                    <a:pt x="66" y="5"/>
                  </a:lnTo>
                  <a:lnTo>
                    <a:pt x="68" y="5"/>
                  </a:lnTo>
                  <a:lnTo>
                    <a:pt x="71" y="6"/>
                  </a:lnTo>
                  <a:lnTo>
                    <a:pt x="74" y="6"/>
                  </a:lnTo>
                  <a:lnTo>
                    <a:pt x="77" y="7"/>
                  </a:lnTo>
                  <a:lnTo>
                    <a:pt x="80" y="7"/>
                  </a:lnTo>
                  <a:lnTo>
                    <a:pt x="81" y="8"/>
                  </a:lnTo>
                  <a:lnTo>
                    <a:pt x="82" y="9"/>
                  </a:lnTo>
                  <a:lnTo>
                    <a:pt x="83" y="10"/>
                  </a:lnTo>
                  <a:lnTo>
                    <a:pt x="83" y="10"/>
                  </a:lnTo>
                  <a:lnTo>
                    <a:pt x="84" y="11"/>
                  </a:lnTo>
                  <a:lnTo>
                    <a:pt x="85" y="12"/>
                  </a:lnTo>
                  <a:lnTo>
                    <a:pt x="86" y="13"/>
                  </a:lnTo>
                  <a:lnTo>
                    <a:pt x="87" y="14"/>
                  </a:lnTo>
                  <a:lnTo>
                    <a:pt x="87" y="16"/>
                  </a:lnTo>
                  <a:lnTo>
                    <a:pt x="88" y="19"/>
                  </a:lnTo>
                  <a:lnTo>
                    <a:pt x="88" y="21"/>
                  </a:lnTo>
                  <a:lnTo>
                    <a:pt x="89" y="24"/>
                  </a:lnTo>
                  <a:lnTo>
                    <a:pt x="88" y="41"/>
                  </a:lnTo>
                  <a:lnTo>
                    <a:pt x="88" y="57"/>
                  </a:lnTo>
                  <a:lnTo>
                    <a:pt x="87" y="74"/>
                  </a:lnTo>
                  <a:lnTo>
                    <a:pt x="87" y="91"/>
                  </a:lnTo>
                  <a:lnTo>
                    <a:pt x="86" y="92"/>
                  </a:lnTo>
                  <a:lnTo>
                    <a:pt x="85" y="93"/>
                  </a:lnTo>
                  <a:lnTo>
                    <a:pt x="84" y="94"/>
                  </a:lnTo>
                  <a:lnTo>
                    <a:pt x="83" y="94"/>
                  </a:lnTo>
                  <a:lnTo>
                    <a:pt x="83" y="95"/>
                  </a:lnTo>
                  <a:lnTo>
                    <a:pt x="82" y="96"/>
                  </a:lnTo>
                  <a:lnTo>
                    <a:pt x="81" y="97"/>
                  </a:lnTo>
                  <a:lnTo>
                    <a:pt x="80" y="98"/>
                  </a:lnTo>
                  <a:lnTo>
                    <a:pt x="76" y="97"/>
                  </a:lnTo>
                  <a:lnTo>
                    <a:pt x="72" y="96"/>
                  </a:lnTo>
                  <a:lnTo>
                    <a:pt x="68" y="95"/>
                  </a:lnTo>
                  <a:lnTo>
                    <a:pt x="64" y="95"/>
                  </a:lnTo>
                  <a:lnTo>
                    <a:pt x="60" y="94"/>
                  </a:lnTo>
                  <a:lnTo>
                    <a:pt x="57" y="93"/>
                  </a:lnTo>
                  <a:lnTo>
                    <a:pt x="53" y="92"/>
                  </a:lnTo>
                  <a:lnTo>
                    <a:pt x="49" y="91"/>
                  </a:lnTo>
                  <a:lnTo>
                    <a:pt x="45" y="91"/>
                  </a:lnTo>
                  <a:lnTo>
                    <a:pt x="41" y="90"/>
                  </a:lnTo>
                  <a:lnTo>
                    <a:pt x="37" y="89"/>
                  </a:lnTo>
                  <a:lnTo>
                    <a:pt x="33" y="88"/>
                  </a:lnTo>
                  <a:lnTo>
                    <a:pt x="29" y="88"/>
                  </a:lnTo>
                  <a:lnTo>
                    <a:pt x="26" y="87"/>
                  </a:lnTo>
                  <a:lnTo>
                    <a:pt x="21" y="86"/>
                  </a:lnTo>
                  <a:lnTo>
                    <a:pt x="18" y="85"/>
                  </a:lnTo>
                  <a:lnTo>
                    <a:pt x="16" y="83"/>
                  </a:lnTo>
                  <a:lnTo>
                    <a:pt x="15" y="82"/>
                  </a:lnTo>
                  <a:lnTo>
                    <a:pt x="13" y="80"/>
                  </a:lnTo>
                  <a:lnTo>
                    <a:pt x="11" y="78"/>
                  </a:lnTo>
                  <a:lnTo>
                    <a:pt x="10" y="76"/>
                  </a:lnTo>
                  <a:lnTo>
                    <a:pt x="8" y="74"/>
                  </a:lnTo>
                  <a:lnTo>
                    <a:pt x="7" y="72"/>
                  </a:lnTo>
                  <a:lnTo>
                    <a:pt x="5" y="71"/>
                  </a:lnTo>
                  <a:lnTo>
                    <a:pt x="3" y="66"/>
                  </a:lnTo>
                  <a:lnTo>
                    <a:pt x="2" y="61"/>
                  </a:lnTo>
                  <a:lnTo>
                    <a:pt x="1" y="55"/>
                  </a:lnTo>
                  <a:lnTo>
                    <a:pt x="0" y="50"/>
                  </a:lnTo>
                  <a:lnTo>
                    <a:pt x="0" y="45"/>
                  </a:lnTo>
                  <a:lnTo>
                    <a:pt x="0" y="39"/>
                  </a:lnTo>
                  <a:lnTo>
                    <a:pt x="1" y="34"/>
                  </a:lnTo>
                  <a:lnTo>
                    <a:pt x="2" y="29"/>
                  </a:lnTo>
                  <a:lnTo>
                    <a:pt x="4" y="24"/>
                  </a:lnTo>
                  <a:lnTo>
                    <a:pt x="6" y="20"/>
                  </a:lnTo>
                  <a:lnTo>
                    <a:pt x="9" y="15"/>
                  </a:lnTo>
                  <a:lnTo>
                    <a:pt x="12" y="11"/>
                  </a:lnTo>
                  <a:lnTo>
                    <a:pt x="17" y="8"/>
                  </a:lnTo>
                  <a:lnTo>
                    <a:pt x="21" y="5"/>
                  </a:lnTo>
                  <a:lnTo>
                    <a:pt x="27" y="2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9E969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4" name="Freeform 180"/>
            <p:cNvSpPr>
              <a:spLocks/>
            </p:cNvSpPr>
            <p:nvPr/>
          </p:nvSpPr>
          <p:spPr bwMode="auto">
            <a:xfrm>
              <a:off x="3663" y="1870"/>
              <a:ext cx="85" cy="93"/>
            </a:xfrm>
            <a:custGeom>
              <a:avLst/>
              <a:gdLst/>
              <a:ahLst/>
              <a:cxnLst>
                <a:cxn ang="0">
                  <a:pos x="35" y="0"/>
                </a:cxn>
                <a:cxn ang="0">
                  <a:pos x="40" y="1"/>
                </a:cxn>
                <a:cxn ang="0">
                  <a:pos x="46" y="2"/>
                </a:cxn>
                <a:cxn ang="0">
                  <a:pos x="51" y="3"/>
                </a:cxn>
                <a:cxn ang="0">
                  <a:pos x="57" y="3"/>
                </a:cxn>
                <a:cxn ang="0">
                  <a:pos x="62" y="4"/>
                </a:cxn>
                <a:cxn ang="0">
                  <a:pos x="68" y="5"/>
                </a:cxn>
                <a:cxn ang="0">
                  <a:pos x="73" y="6"/>
                </a:cxn>
                <a:cxn ang="0">
                  <a:pos x="77" y="7"/>
                </a:cxn>
                <a:cxn ang="0">
                  <a:pos x="78" y="9"/>
                </a:cxn>
                <a:cxn ang="0">
                  <a:pos x="80" y="10"/>
                </a:cxn>
                <a:cxn ang="0">
                  <a:pos x="82" y="12"/>
                </a:cxn>
                <a:cxn ang="0">
                  <a:pos x="83" y="15"/>
                </a:cxn>
                <a:cxn ang="0">
                  <a:pos x="84" y="20"/>
                </a:cxn>
                <a:cxn ang="0">
                  <a:pos x="84" y="38"/>
                </a:cxn>
                <a:cxn ang="0">
                  <a:pos x="83" y="70"/>
                </a:cxn>
                <a:cxn ang="0">
                  <a:pos x="82" y="87"/>
                </a:cxn>
                <a:cxn ang="0">
                  <a:pos x="80" y="89"/>
                </a:cxn>
                <a:cxn ang="0">
                  <a:pos x="78" y="90"/>
                </a:cxn>
                <a:cxn ang="0">
                  <a:pos x="77" y="92"/>
                </a:cxn>
                <a:cxn ang="0">
                  <a:pos x="72" y="92"/>
                </a:cxn>
                <a:cxn ang="0">
                  <a:pos x="65" y="91"/>
                </a:cxn>
                <a:cxn ang="0">
                  <a:pos x="57" y="89"/>
                </a:cxn>
                <a:cxn ang="0">
                  <a:pos x="50" y="88"/>
                </a:cxn>
                <a:cxn ang="0">
                  <a:pos x="43" y="86"/>
                </a:cxn>
                <a:cxn ang="0">
                  <a:pos x="35" y="85"/>
                </a:cxn>
                <a:cxn ang="0">
                  <a:pos x="28" y="83"/>
                </a:cxn>
                <a:cxn ang="0">
                  <a:pos x="20" y="82"/>
                </a:cxn>
                <a:cxn ang="0">
                  <a:pos x="15" y="79"/>
                </a:cxn>
                <a:cxn ang="0">
                  <a:pos x="12" y="76"/>
                </a:cxn>
                <a:cxn ang="0">
                  <a:pos x="9" y="72"/>
                </a:cxn>
                <a:cxn ang="0">
                  <a:pos x="6" y="69"/>
                </a:cxn>
                <a:cxn ang="0">
                  <a:pos x="3" y="62"/>
                </a:cxn>
                <a:cxn ang="0">
                  <a:pos x="0" y="52"/>
                </a:cxn>
                <a:cxn ang="0">
                  <a:pos x="0" y="42"/>
                </a:cxn>
                <a:cxn ang="0">
                  <a:pos x="0" y="32"/>
                </a:cxn>
                <a:cxn ang="0">
                  <a:pos x="3" y="23"/>
                </a:cxn>
                <a:cxn ang="0">
                  <a:pos x="8" y="14"/>
                </a:cxn>
                <a:cxn ang="0">
                  <a:pos x="16" y="7"/>
                </a:cxn>
                <a:cxn ang="0">
                  <a:pos x="26" y="2"/>
                </a:cxn>
              </a:cxnLst>
              <a:rect l="0" t="0" r="r" b="b"/>
              <a:pathLst>
                <a:path w="85" h="93">
                  <a:moveTo>
                    <a:pt x="32" y="0"/>
                  </a:moveTo>
                  <a:lnTo>
                    <a:pt x="35" y="0"/>
                  </a:lnTo>
                  <a:lnTo>
                    <a:pt x="37" y="1"/>
                  </a:lnTo>
                  <a:lnTo>
                    <a:pt x="40" y="1"/>
                  </a:lnTo>
                  <a:lnTo>
                    <a:pt x="43" y="1"/>
                  </a:lnTo>
                  <a:lnTo>
                    <a:pt x="46" y="2"/>
                  </a:lnTo>
                  <a:lnTo>
                    <a:pt x="48" y="2"/>
                  </a:lnTo>
                  <a:lnTo>
                    <a:pt x="51" y="3"/>
                  </a:lnTo>
                  <a:lnTo>
                    <a:pt x="54" y="3"/>
                  </a:lnTo>
                  <a:lnTo>
                    <a:pt x="57" y="3"/>
                  </a:lnTo>
                  <a:lnTo>
                    <a:pt x="59" y="4"/>
                  </a:lnTo>
                  <a:lnTo>
                    <a:pt x="62" y="4"/>
                  </a:lnTo>
                  <a:lnTo>
                    <a:pt x="65" y="5"/>
                  </a:lnTo>
                  <a:lnTo>
                    <a:pt x="68" y="5"/>
                  </a:lnTo>
                  <a:lnTo>
                    <a:pt x="71" y="5"/>
                  </a:lnTo>
                  <a:lnTo>
                    <a:pt x="73" y="6"/>
                  </a:lnTo>
                  <a:lnTo>
                    <a:pt x="76" y="6"/>
                  </a:lnTo>
                  <a:lnTo>
                    <a:pt x="77" y="7"/>
                  </a:lnTo>
                  <a:lnTo>
                    <a:pt x="78" y="8"/>
                  </a:lnTo>
                  <a:lnTo>
                    <a:pt x="78" y="9"/>
                  </a:lnTo>
                  <a:lnTo>
                    <a:pt x="79" y="10"/>
                  </a:lnTo>
                  <a:lnTo>
                    <a:pt x="80" y="10"/>
                  </a:lnTo>
                  <a:lnTo>
                    <a:pt x="81" y="11"/>
                  </a:lnTo>
                  <a:lnTo>
                    <a:pt x="82" y="12"/>
                  </a:lnTo>
                  <a:lnTo>
                    <a:pt x="82" y="13"/>
                  </a:lnTo>
                  <a:lnTo>
                    <a:pt x="83" y="15"/>
                  </a:lnTo>
                  <a:lnTo>
                    <a:pt x="84" y="18"/>
                  </a:lnTo>
                  <a:lnTo>
                    <a:pt x="84" y="20"/>
                  </a:lnTo>
                  <a:lnTo>
                    <a:pt x="85" y="23"/>
                  </a:lnTo>
                  <a:lnTo>
                    <a:pt x="84" y="38"/>
                  </a:lnTo>
                  <a:lnTo>
                    <a:pt x="84" y="54"/>
                  </a:lnTo>
                  <a:lnTo>
                    <a:pt x="83" y="70"/>
                  </a:lnTo>
                  <a:lnTo>
                    <a:pt x="82" y="86"/>
                  </a:lnTo>
                  <a:lnTo>
                    <a:pt x="82" y="87"/>
                  </a:lnTo>
                  <a:lnTo>
                    <a:pt x="81" y="88"/>
                  </a:lnTo>
                  <a:lnTo>
                    <a:pt x="80" y="89"/>
                  </a:lnTo>
                  <a:lnTo>
                    <a:pt x="79" y="90"/>
                  </a:lnTo>
                  <a:lnTo>
                    <a:pt x="78" y="90"/>
                  </a:lnTo>
                  <a:lnTo>
                    <a:pt x="78" y="91"/>
                  </a:lnTo>
                  <a:lnTo>
                    <a:pt x="77" y="92"/>
                  </a:lnTo>
                  <a:lnTo>
                    <a:pt x="76" y="93"/>
                  </a:lnTo>
                  <a:lnTo>
                    <a:pt x="72" y="92"/>
                  </a:lnTo>
                  <a:lnTo>
                    <a:pt x="69" y="91"/>
                  </a:lnTo>
                  <a:lnTo>
                    <a:pt x="65" y="91"/>
                  </a:lnTo>
                  <a:lnTo>
                    <a:pt x="61" y="90"/>
                  </a:lnTo>
                  <a:lnTo>
                    <a:pt x="57" y="89"/>
                  </a:lnTo>
                  <a:lnTo>
                    <a:pt x="54" y="88"/>
                  </a:lnTo>
                  <a:lnTo>
                    <a:pt x="50" y="88"/>
                  </a:lnTo>
                  <a:lnTo>
                    <a:pt x="46" y="87"/>
                  </a:lnTo>
                  <a:lnTo>
                    <a:pt x="43" y="86"/>
                  </a:lnTo>
                  <a:lnTo>
                    <a:pt x="39" y="85"/>
                  </a:lnTo>
                  <a:lnTo>
                    <a:pt x="35" y="85"/>
                  </a:lnTo>
                  <a:lnTo>
                    <a:pt x="31" y="84"/>
                  </a:lnTo>
                  <a:lnTo>
                    <a:pt x="28" y="83"/>
                  </a:lnTo>
                  <a:lnTo>
                    <a:pt x="24" y="82"/>
                  </a:lnTo>
                  <a:lnTo>
                    <a:pt x="20" y="82"/>
                  </a:lnTo>
                  <a:lnTo>
                    <a:pt x="17" y="81"/>
                  </a:lnTo>
                  <a:lnTo>
                    <a:pt x="15" y="79"/>
                  </a:lnTo>
                  <a:lnTo>
                    <a:pt x="14" y="77"/>
                  </a:lnTo>
                  <a:lnTo>
                    <a:pt x="12" y="76"/>
                  </a:lnTo>
                  <a:lnTo>
                    <a:pt x="11" y="74"/>
                  </a:lnTo>
                  <a:lnTo>
                    <a:pt x="9" y="72"/>
                  </a:lnTo>
                  <a:lnTo>
                    <a:pt x="8" y="70"/>
                  </a:lnTo>
                  <a:lnTo>
                    <a:pt x="6" y="69"/>
                  </a:lnTo>
                  <a:lnTo>
                    <a:pt x="5" y="67"/>
                  </a:lnTo>
                  <a:lnTo>
                    <a:pt x="3" y="62"/>
                  </a:lnTo>
                  <a:lnTo>
                    <a:pt x="2" y="57"/>
                  </a:lnTo>
                  <a:lnTo>
                    <a:pt x="0" y="52"/>
                  </a:lnTo>
                  <a:lnTo>
                    <a:pt x="0" y="47"/>
                  </a:lnTo>
                  <a:lnTo>
                    <a:pt x="0" y="42"/>
                  </a:lnTo>
                  <a:lnTo>
                    <a:pt x="0" y="37"/>
                  </a:lnTo>
                  <a:lnTo>
                    <a:pt x="0" y="32"/>
                  </a:lnTo>
                  <a:lnTo>
                    <a:pt x="2" y="27"/>
                  </a:lnTo>
                  <a:lnTo>
                    <a:pt x="3" y="23"/>
                  </a:lnTo>
                  <a:lnTo>
                    <a:pt x="5" y="18"/>
                  </a:lnTo>
                  <a:lnTo>
                    <a:pt x="8" y="14"/>
                  </a:lnTo>
                  <a:lnTo>
                    <a:pt x="12" y="10"/>
                  </a:lnTo>
                  <a:lnTo>
                    <a:pt x="16" y="7"/>
                  </a:lnTo>
                  <a:lnTo>
                    <a:pt x="20" y="4"/>
                  </a:lnTo>
                  <a:lnTo>
                    <a:pt x="26" y="2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A39B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5" name="Freeform 181"/>
            <p:cNvSpPr>
              <a:spLocks/>
            </p:cNvSpPr>
            <p:nvPr/>
          </p:nvSpPr>
          <p:spPr bwMode="auto">
            <a:xfrm>
              <a:off x="3663" y="1870"/>
              <a:ext cx="81" cy="89"/>
            </a:xfrm>
            <a:custGeom>
              <a:avLst/>
              <a:gdLst/>
              <a:ahLst/>
              <a:cxnLst>
                <a:cxn ang="0">
                  <a:pos x="33" y="1"/>
                </a:cxn>
                <a:cxn ang="0">
                  <a:pos x="39" y="1"/>
                </a:cxn>
                <a:cxn ang="0">
                  <a:pos x="44" y="2"/>
                </a:cxn>
                <a:cxn ang="0">
                  <a:pos x="49" y="3"/>
                </a:cxn>
                <a:cxn ang="0">
                  <a:pos x="54" y="4"/>
                </a:cxn>
                <a:cxn ang="0">
                  <a:pos x="60" y="5"/>
                </a:cxn>
                <a:cxn ang="0">
                  <a:pos x="65" y="5"/>
                </a:cxn>
                <a:cxn ang="0">
                  <a:pos x="70" y="6"/>
                </a:cxn>
                <a:cxn ang="0">
                  <a:pos x="73" y="7"/>
                </a:cxn>
                <a:cxn ang="0">
                  <a:pos x="75" y="9"/>
                </a:cxn>
                <a:cxn ang="0">
                  <a:pos x="77" y="10"/>
                </a:cxn>
                <a:cxn ang="0">
                  <a:pos x="78" y="12"/>
                </a:cxn>
                <a:cxn ang="0">
                  <a:pos x="79" y="15"/>
                </a:cxn>
                <a:cxn ang="0">
                  <a:pos x="81" y="20"/>
                </a:cxn>
                <a:cxn ang="0">
                  <a:pos x="81" y="37"/>
                </a:cxn>
                <a:cxn ang="0">
                  <a:pos x="79" y="68"/>
                </a:cxn>
                <a:cxn ang="0">
                  <a:pos x="78" y="83"/>
                </a:cxn>
                <a:cxn ang="0">
                  <a:pos x="77" y="85"/>
                </a:cxn>
                <a:cxn ang="0">
                  <a:pos x="75" y="86"/>
                </a:cxn>
                <a:cxn ang="0">
                  <a:pos x="73" y="88"/>
                </a:cxn>
                <a:cxn ang="0">
                  <a:pos x="69" y="88"/>
                </a:cxn>
                <a:cxn ang="0">
                  <a:pos x="62" y="87"/>
                </a:cxn>
                <a:cxn ang="0">
                  <a:pos x="55" y="85"/>
                </a:cxn>
                <a:cxn ang="0">
                  <a:pos x="48" y="84"/>
                </a:cxn>
                <a:cxn ang="0">
                  <a:pos x="41" y="82"/>
                </a:cxn>
                <a:cxn ang="0">
                  <a:pos x="34" y="81"/>
                </a:cxn>
                <a:cxn ang="0">
                  <a:pos x="27" y="80"/>
                </a:cxn>
                <a:cxn ang="0">
                  <a:pos x="20" y="78"/>
                </a:cxn>
                <a:cxn ang="0">
                  <a:pos x="15" y="76"/>
                </a:cxn>
                <a:cxn ang="0">
                  <a:pos x="12" y="72"/>
                </a:cxn>
                <a:cxn ang="0">
                  <a:pos x="9" y="69"/>
                </a:cxn>
                <a:cxn ang="0">
                  <a:pos x="7" y="66"/>
                </a:cxn>
                <a:cxn ang="0">
                  <a:pos x="4" y="60"/>
                </a:cxn>
                <a:cxn ang="0">
                  <a:pos x="1" y="50"/>
                </a:cxn>
                <a:cxn ang="0">
                  <a:pos x="0" y="41"/>
                </a:cxn>
                <a:cxn ang="0">
                  <a:pos x="1" y="31"/>
                </a:cxn>
                <a:cxn ang="0">
                  <a:pos x="4" y="22"/>
                </a:cxn>
                <a:cxn ang="0">
                  <a:pos x="8" y="14"/>
                </a:cxn>
                <a:cxn ang="0">
                  <a:pos x="15" y="7"/>
                </a:cxn>
                <a:cxn ang="0">
                  <a:pos x="25" y="2"/>
                </a:cxn>
              </a:cxnLst>
              <a:rect l="0" t="0" r="r" b="b"/>
              <a:pathLst>
                <a:path w="81" h="89">
                  <a:moveTo>
                    <a:pt x="31" y="0"/>
                  </a:moveTo>
                  <a:lnTo>
                    <a:pt x="33" y="1"/>
                  </a:lnTo>
                  <a:lnTo>
                    <a:pt x="36" y="1"/>
                  </a:lnTo>
                  <a:lnTo>
                    <a:pt x="39" y="1"/>
                  </a:lnTo>
                  <a:lnTo>
                    <a:pt x="41" y="2"/>
                  </a:lnTo>
                  <a:lnTo>
                    <a:pt x="44" y="2"/>
                  </a:lnTo>
                  <a:lnTo>
                    <a:pt x="47" y="3"/>
                  </a:lnTo>
                  <a:lnTo>
                    <a:pt x="49" y="3"/>
                  </a:lnTo>
                  <a:lnTo>
                    <a:pt x="52" y="3"/>
                  </a:lnTo>
                  <a:lnTo>
                    <a:pt x="54" y="4"/>
                  </a:lnTo>
                  <a:lnTo>
                    <a:pt x="57" y="4"/>
                  </a:lnTo>
                  <a:lnTo>
                    <a:pt x="60" y="5"/>
                  </a:lnTo>
                  <a:lnTo>
                    <a:pt x="62" y="5"/>
                  </a:lnTo>
                  <a:lnTo>
                    <a:pt x="65" y="5"/>
                  </a:lnTo>
                  <a:lnTo>
                    <a:pt x="68" y="6"/>
                  </a:lnTo>
                  <a:lnTo>
                    <a:pt x="70" y="6"/>
                  </a:lnTo>
                  <a:lnTo>
                    <a:pt x="73" y="7"/>
                  </a:lnTo>
                  <a:lnTo>
                    <a:pt x="73" y="7"/>
                  </a:lnTo>
                  <a:lnTo>
                    <a:pt x="74" y="8"/>
                  </a:lnTo>
                  <a:lnTo>
                    <a:pt x="75" y="9"/>
                  </a:lnTo>
                  <a:lnTo>
                    <a:pt x="76" y="10"/>
                  </a:lnTo>
                  <a:lnTo>
                    <a:pt x="77" y="10"/>
                  </a:lnTo>
                  <a:lnTo>
                    <a:pt x="78" y="11"/>
                  </a:lnTo>
                  <a:lnTo>
                    <a:pt x="78" y="12"/>
                  </a:lnTo>
                  <a:lnTo>
                    <a:pt x="79" y="13"/>
                  </a:lnTo>
                  <a:lnTo>
                    <a:pt x="79" y="15"/>
                  </a:lnTo>
                  <a:lnTo>
                    <a:pt x="80" y="17"/>
                  </a:lnTo>
                  <a:lnTo>
                    <a:pt x="81" y="20"/>
                  </a:lnTo>
                  <a:lnTo>
                    <a:pt x="81" y="22"/>
                  </a:lnTo>
                  <a:lnTo>
                    <a:pt x="81" y="37"/>
                  </a:lnTo>
                  <a:lnTo>
                    <a:pt x="80" y="52"/>
                  </a:lnTo>
                  <a:lnTo>
                    <a:pt x="79" y="68"/>
                  </a:lnTo>
                  <a:lnTo>
                    <a:pt x="79" y="83"/>
                  </a:lnTo>
                  <a:lnTo>
                    <a:pt x="78" y="83"/>
                  </a:lnTo>
                  <a:lnTo>
                    <a:pt x="78" y="84"/>
                  </a:lnTo>
                  <a:lnTo>
                    <a:pt x="77" y="85"/>
                  </a:lnTo>
                  <a:lnTo>
                    <a:pt x="76" y="86"/>
                  </a:lnTo>
                  <a:lnTo>
                    <a:pt x="75" y="86"/>
                  </a:lnTo>
                  <a:lnTo>
                    <a:pt x="74" y="87"/>
                  </a:lnTo>
                  <a:lnTo>
                    <a:pt x="73" y="88"/>
                  </a:lnTo>
                  <a:lnTo>
                    <a:pt x="73" y="89"/>
                  </a:lnTo>
                  <a:lnTo>
                    <a:pt x="69" y="88"/>
                  </a:lnTo>
                  <a:lnTo>
                    <a:pt x="66" y="87"/>
                  </a:lnTo>
                  <a:lnTo>
                    <a:pt x="62" y="87"/>
                  </a:lnTo>
                  <a:lnTo>
                    <a:pt x="59" y="86"/>
                  </a:lnTo>
                  <a:lnTo>
                    <a:pt x="55" y="85"/>
                  </a:lnTo>
                  <a:lnTo>
                    <a:pt x="52" y="85"/>
                  </a:lnTo>
                  <a:lnTo>
                    <a:pt x="48" y="84"/>
                  </a:lnTo>
                  <a:lnTo>
                    <a:pt x="45" y="83"/>
                  </a:lnTo>
                  <a:lnTo>
                    <a:pt x="41" y="82"/>
                  </a:lnTo>
                  <a:lnTo>
                    <a:pt x="38" y="82"/>
                  </a:lnTo>
                  <a:lnTo>
                    <a:pt x="34" y="81"/>
                  </a:lnTo>
                  <a:lnTo>
                    <a:pt x="30" y="80"/>
                  </a:lnTo>
                  <a:lnTo>
                    <a:pt x="27" y="80"/>
                  </a:lnTo>
                  <a:lnTo>
                    <a:pt x="23" y="79"/>
                  </a:lnTo>
                  <a:lnTo>
                    <a:pt x="20" y="78"/>
                  </a:lnTo>
                  <a:lnTo>
                    <a:pt x="16" y="77"/>
                  </a:lnTo>
                  <a:lnTo>
                    <a:pt x="15" y="76"/>
                  </a:lnTo>
                  <a:lnTo>
                    <a:pt x="14" y="74"/>
                  </a:lnTo>
                  <a:lnTo>
                    <a:pt x="12" y="72"/>
                  </a:lnTo>
                  <a:lnTo>
                    <a:pt x="11" y="71"/>
                  </a:lnTo>
                  <a:lnTo>
                    <a:pt x="9" y="69"/>
                  </a:lnTo>
                  <a:lnTo>
                    <a:pt x="8" y="67"/>
                  </a:lnTo>
                  <a:lnTo>
                    <a:pt x="7" y="66"/>
                  </a:lnTo>
                  <a:lnTo>
                    <a:pt x="5" y="64"/>
                  </a:lnTo>
                  <a:lnTo>
                    <a:pt x="4" y="60"/>
                  </a:lnTo>
                  <a:lnTo>
                    <a:pt x="2" y="55"/>
                  </a:lnTo>
                  <a:lnTo>
                    <a:pt x="1" y="50"/>
                  </a:lnTo>
                  <a:lnTo>
                    <a:pt x="0" y="45"/>
                  </a:lnTo>
                  <a:lnTo>
                    <a:pt x="0" y="41"/>
                  </a:lnTo>
                  <a:lnTo>
                    <a:pt x="0" y="36"/>
                  </a:lnTo>
                  <a:lnTo>
                    <a:pt x="1" y="31"/>
                  </a:lnTo>
                  <a:lnTo>
                    <a:pt x="2" y="27"/>
                  </a:lnTo>
                  <a:lnTo>
                    <a:pt x="4" y="22"/>
                  </a:lnTo>
                  <a:lnTo>
                    <a:pt x="6" y="18"/>
                  </a:lnTo>
                  <a:lnTo>
                    <a:pt x="8" y="14"/>
                  </a:lnTo>
                  <a:lnTo>
                    <a:pt x="12" y="10"/>
                  </a:lnTo>
                  <a:lnTo>
                    <a:pt x="15" y="7"/>
                  </a:lnTo>
                  <a:lnTo>
                    <a:pt x="20" y="4"/>
                  </a:lnTo>
                  <a:lnTo>
                    <a:pt x="25" y="2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A59E9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6" name="Freeform 182"/>
            <p:cNvSpPr>
              <a:spLocks/>
            </p:cNvSpPr>
            <p:nvPr/>
          </p:nvSpPr>
          <p:spPr bwMode="auto">
            <a:xfrm>
              <a:off x="3664" y="1871"/>
              <a:ext cx="77" cy="84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36" y="1"/>
                </a:cxn>
                <a:cxn ang="0">
                  <a:pos x="41" y="2"/>
                </a:cxn>
                <a:cxn ang="0">
                  <a:pos x="46" y="2"/>
                </a:cxn>
                <a:cxn ang="0">
                  <a:pos x="51" y="3"/>
                </a:cxn>
                <a:cxn ang="0">
                  <a:pos x="56" y="4"/>
                </a:cxn>
                <a:cxn ang="0">
                  <a:pos x="61" y="5"/>
                </a:cxn>
                <a:cxn ang="0">
                  <a:pos x="66" y="5"/>
                </a:cxn>
                <a:cxn ang="0">
                  <a:pos x="70" y="6"/>
                </a:cxn>
                <a:cxn ang="0">
                  <a:pos x="71" y="8"/>
                </a:cxn>
                <a:cxn ang="0">
                  <a:pos x="72" y="9"/>
                </a:cxn>
                <a:cxn ang="0">
                  <a:pos x="74" y="11"/>
                </a:cxn>
                <a:cxn ang="0">
                  <a:pos x="75" y="14"/>
                </a:cxn>
                <a:cxn ang="0">
                  <a:pos x="76" y="18"/>
                </a:cxn>
                <a:cxn ang="0">
                  <a:pos x="76" y="35"/>
                </a:cxn>
                <a:cxn ang="0">
                  <a:pos x="75" y="64"/>
                </a:cxn>
                <a:cxn ang="0">
                  <a:pos x="74" y="79"/>
                </a:cxn>
                <a:cxn ang="0">
                  <a:pos x="72" y="80"/>
                </a:cxn>
                <a:cxn ang="0">
                  <a:pos x="71" y="82"/>
                </a:cxn>
                <a:cxn ang="0">
                  <a:pos x="70" y="83"/>
                </a:cxn>
                <a:cxn ang="0">
                  <a:pos x="65" y="83"/>
                </a:cxn>
                <a:cxn ang="0">
                  <a:pos x="59" y="82"/>
                </a:cxn>
                <a:cxn ang="0">
                  <a:pos x="52" y="81"/>
                </a:cxn>
                <a:cxn ang="0">
                  <a:pos x="45" y="79"/>
                </a:cxn>
                <a:cxn ang="0">
                  <a:pos x="39" y="78"/>
                </a:cxn>
                <a:cxn ang="0">
                  <a:pos x="32" y="76"/>
                </a:cxn>
                <a:cxn ang="0">
                  <a:pos x="25" y="75"/>
                </a:cxn>
                <a:cxn ang="0">
                  <a:pos x="19" y="74"/>
                </a:cxn>
                <a:cxn ang="0">
                  <a:pos x="14" y="71"/>
                </a:cxn>
                <a:cxn ang="0">
                  <a:pos x="11" y="68"/>
                </a:cxn>
                <a:cxn ang="0">
                  <a:pos x="9" y="65"/>
                </a:cxn>
                <a:cxn ang="0">
                  <a:pos x="6" y="62"/>
                </a:cxn>
                <a:cxn ang="0">
                  <a:pos x="3" y="56"/>
                </a:cxn>
                <a:cxn ang="0">
                  <a:pos x="1" y="47"/>
                </a:cxn>
                <a:cxn ang="0">
                  <a:pos x="0" y="38"/>
                </a:cxn>
                <a:cxn ang="0">
                  <a:pos x="1" y="29"/>
                </a:cxn>
                <a:cxn ang="0">
                  <a:pos x="3" y="21"/>
                </a:cxn>
                <a:cxn ang="0">
                  <a:pos x="8" y="13"/>
                </a:cxn>
                <a:cxn ang="0">
                  <a:pos x="14" y="6"/>
                </a:cxn>
                <a:cxn ang="0">
                  <a:pos x="24" y="2"/>
                </a:cxn>
              </a:cxnLst>
              <a:rect l="0" t="0" r="r" b="b"/>
              <a:pathLst>
                <a:path w="77" h="84">
                  <a:moveTo>
                    <a:pt x="29" y="0"/>
                  </a:moveTo>
                  <a:lnTo>
                    <a:pt x="31" y="0"/>
                  </a:lnTo>
                  <a:lnTo>
                    <a:pt x="34" y="1"/>
                  </a:lnTo>
                  <a:lnTo>
                    <a:pt x="36" y="1"/>
                  </a:lnTo>
                  <a:lnTo>
                    <a:pt x="39" y="1"/>
                  </a:lnTo>
                  <a:lnTo>
                    <a:pt x="41" y="2"/>
                  </a:lnTo>
                  <a:lnTo>
                    <a:pt x="44" y="2"/>
                  </a:lnTo>
                  <a:lnTo>
                    <a:pt x="46" y="2"/>
                  </a:lnTo>
                  <a:lnTo>
                    <a:pt x="49" y="3"/>
                  </a:lnTo>
                  <a:lnTo>
                    <a:pt x="51" y="3"/>
                  </a:lnTo>
                  <a:lnTo>
                    <a:pt x="54" y="3"/>
                  </a:lnTo>
                  <a:lnTo>
                    <a:pt x="56" y="4"/>
                  </a:lnTo>
                  <a:lnTo>
                    <a:pt x="59" y="4"/>
                  </a:lnTo>
                  <a:lnTo>
                    <a:pt x="61" y="5"/>
                  </a:lnTo>
                  <a:lnTo>
                    <a:pt x="64" y="5"/>
                  </a:lnTo>
                  <a:lnTo>
                    <a:pt x="66" y="5"/>
                  </a:lnTo>
                  <a:lnTo>
                    <a:pt x="69" y="6"/>
                  </a:lnTo>
                  <a:lnTo>
                    <a:pt x="70" y="6"/>
                  </a:lnTo>
                  <a:lnTo>
                    <a:pt x="70" y="7"/>
                  </a:lnTo>
                  <a:lnTo>
                    <a:pt x="71" y="8"/>
                  </a:lnTo>
                  <a:lnTo>
                    <a:pt x="72" y="9"/>
                  </a:lnTo>
                  <a:lnTo>
                    <a:pt x="72" y="9"/>
                  </a:lnTo>
                  <a:lnTo>
                    <a:pt x="73" y="10"/>
                  </a:lnTo>
                  <a:lnTo>
                    <a:pt x="74" y="11"/>
                  </a:lnTo>
                  <a:lnTo>
                    <a:pt x="75" y="12"/>
                  </a:lnTo>
                  <a:lnTo>
                    <a:pt x="75" y="14"/>
                  </a:lnTo>
                  <a:lnTo>
                    <a:pt x="76" y="16"/>
                  </a:lnTo>
                  <a:lnTo>
                    <a:pt x="76" y="18"/>
                  </a:lnTo>
                  <a:lnTo>
                    <a:pt x="77" y="20"/>
                  </a:lnTo>
                  <a:lnTo>
                    <a:pt x="76" y="35"/>
                  </a:lnTo>
                  <a:lnTo>
                    <a:pt x="76" y="49"/>
                  </a:lnTo>
                  <a:lnTo>
                    <a:pt x="75" y="64"/>
                  </a:lnTo>
                  <a:lnTo>
                    <a:pt x="75" y="78"/>
                  </a:lnTo>
                  <a:lnTo>
                    <a:pt x="74" y="79"/>
                  </a:lnTo>
                  <a:lnTo>
                    <a:pt x="73" y="79"/>
                  </a:lnTo>
                  <a:lnTo>
                    <a:pt x="72" y="80"/>
                  </a:lnTo>
                  <a:lnTo>
                    <a:pt x="72" y="81"/>
                  </a:lnTo>
                  <a:lnTo>
                    <a:pt x="71" y="82"/>
                  </a:lnTo>
                  <a:lnTo>
                    <a:pt x="70" y="82"/>
                  </a:lnTo>
                  <a:lnTo>
                    <a:pt x="70" y="83"/>
                  </a:lnTo>
                  <a:lnTo>
                    <a:pt x="69" y="84"/>
                  </a:lnTo>
                  <a:lnTo>
                    <a:pt x="65" y="83"/>
                  </a:lnTo>
                  <a:lnTo>
                    <a:pt x="62" y="82"/>
                  </a:lnTo>
                  <a:lnTo>
                    <a:pt x="59" y="82"/>
                  </a:lnTo>
                  <a:lnTo>
                    <a:pt x="55" y="81"/>
                  </a:lnTo>
                  <a:lnTo>
                    <a:pt x="52" y="81"/>
                  </a:lnTo>
                  <a:lnTo>
                    <a:pt x="49" y="80"/>
                  </a:lnTo>
                  <a:lnTo>
                    <a:pt x="45" y="79"/>
                  </a:lnTo>
                  <a:lnTo>
                    <a:pt x="42" y="78"/>
                  </a:lnTo>
                  <a:lnTo>
                    <a:pt x="39" y="78"/>
                  </a:lnTo>
                  <a:lnTo>
                    <a:pt x="35" y="77"/>
                  </a:lnTo>
                  <a:lnTo>
                    <a:pt x="32" y="76"/>
                  </a:lnTo>
                  <a:lnTo>
                    <a:pt x="29" y="76"/>
                  </a:lnTo>
                  <a:lnTo>
                    <a:pt x="25" y="75"/>
                  </a:lnTo>
                  <a:lnTo>
                    <a:pt x="22" y="74"/>
                  </a:lnTo>
                  <a:lnTo>
                    <a:pt x="19" y="74"/>
                  </a:lnTo>
                  <a:lnTo>
                    <a:pt x="15" y="73"/>
                  </a:lnTo>
                  <a:lnTo>
                    <a:pt x="14" y="71"/>
                  </a:lnTo>
                  <a:lnTo>
                    <a:pt x="13" y="70"/>
                  </a:lnTo>
                  <a:lnTo>
                    <a:pt x="11" y="68"/>
                  </a:lnTo>
                  <a:lnTo>
                    <a:pt x="10" y="67"/>
                  </a:lnTo>
                  <a:lnTo>
                    <a:pt x="9" y="65"/>
                  </a:lnTo>
                  <a:lnTo>
                    <a:pt x="7" y="64"/>
                  </a:lnTo>
                  <a:lnTo>
                    <a:pt x="6" y="62"/>
                  </a:lnTo>
                  <a:lnTo>
                    <a:pt x="5" y="60"/>
                  </a:lnTo>
                  <a:lnTo>
                    <a:pt x="3" y="56"/>
                  </a:lnTo>
                  <a:lnTo>
                    <a:pt x="2" y="52"/>
                  </a:lnTo>
                  <a:lnTo>
                    <a:pt x="1" y="47"/>
                  </a:lnTo>
                  <a:lnTo>
                    <a:pt x="0" y="43"/>
                  </a:lnTo>
                  <a:lnTo>
                    <a:pt x="0" y="38"/>
                  </a:lnTo>
                  <a:lnTo>
                    <a:pt x="0" y="34"/>
                  </a:lnTo>
                  <a:lnTo>
                    <a:pt x="1" y="29"/>
                  </a:lnTo>
                  <a:lnTo>
                    <a:pt x="2" y="25"/>
                  </a:lnTo>
                  <a:lnTo>
                    <a:pt x="3" y="21"/>
                  </a:lnTo>
                  <a:lnTo>
                    <a:pt x="5" y="17"/>
                  </a:lnTo>
                  <a:lnTo>
                    <a:pt x="8" y="13"/>
                  </a:lnTo>
                  <a:lnTo>
                    <a:pt x="11" y="10"/>
                  </a:lnTo>
                  <a:lnTo>
                    <a:pt x="14" y="6"/>
                  </a:lnTo>
                  <a:lnTo>
                    <a:pt x="19" y="4"/>
                  </a:lnTo>
                  <a:lnTo>
                    <a:pt x="24" y="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A89EA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7" name="Freeform 183"/>
            <p:cNvSpPr>
              <a:spLocks/>
            </p:cNvSpPr>
            <p:nvPr/>
          </p:nvSpPr>
          <p:spPr bwMode="auto">
            <a:xfrm>
              <a:off x="3665" y="1871"/>
              <a:ext cx="72" cy="80"/>
            </a:xfrm>
            <a:custGeom>
              <a:avLst/>
              <a:gdLst/>
              <a:ahLst/>
              <a:cxnLst>
                <a:cxn ang="0">
                  <a:pos x="29" y="1"/>
                </a:cxn>
                <a:cxn ang="0">
                  <a:pos x="34" y="2"/>
                </a:cxn>
                <a:cxn ang="0">
                  <a:pos x="39" y="2"/>
                </a:cxn>
                <a:cxn ang="0">
                  <a:pos x="44" y="3"/>
                </a:cxn>
                <a:cxn ang="0">
                  <a:pos x="48" y="4"/>
                </a:cxn>
                <a:cxn ang="0">
                  <a:pos x="53" y="4"/>
                </a:cxn>
                <a:cxn ang="0">
                  <a:pos x="58" y="5"/>
                </a:cxn>
                <a:cxn ang="0">
                  <a:pos x="62" y="6"/>
                </a:cxn>
                <a:cxn ang="0">
                  <a:pos x="65" y="7"/>
                </a:cxn>
                <a:cxn ang="0">
                  <a:pos x="67" y="8"/>
                </a:cxn>
                <a:cxn ang="0">
                  <a:pos x="68" y="9"/>
                </a:cxn>
                <a:cxn ang="0">
                  <a:pos x="70" y="11"/>
                </a:cxn>
                <a:cxn ang="0">
                  <a:pos x="71" y="14"/>
                </a:cxn>
                <a:cxn ang="0">
                  <a:pos x="72" y="18"/>
                </a:cxn>
                <a:cxn ang="0">
                  <a:pos x="72" y="33"/>
                </a:cxn>
                <a:cxn ang="0">
                  <a:pos x="71" y="61"/>
                </a:cxn>
                <a:cxn ang="0">
                  <a:pos x="70" y="75"/>
                </a:cxn>
                <a:cxn ang="0">
                  <a:pos x="68" y="76"/>
                </a:cxn>
                <a:cxn ang="0">
                  <a:pos x="67" y="78"/>
                </a:cxn>
                <a:cxn ang="0">
                  <a:pos x="65" y="79"/>
                </a:cxn>
                <a:cxn ang="0">
                  <a:pos x="61" y="79"/>
                </a:cxn>
                <a:cxn ang="0">
                  <a:pos x="55" y="78"/>
                </a:cxn>
                <a:cxn ang="0">
                  <a:pos x="49" y="77"/>
                </a:cxn>
                <a:cxn ang="0">
                  <a:pos x="43" y="75"/>
                </a:cxn>
                <a:cxn ang="0">
                  <a:pos x="36" y="74"/>
                </a:cxn>
                <a:cxn ang="0">
                  <a:pos x="30" y="73"/>
                </a:cxn>
                <a:cxn ang="0">
                  <a:pos x="24" y="72"/>
                </a:cxn>
                <a:cxn ang="0">
                  <a:pos x="17" y="70"/>
                </a:cxn>
                <a:cxn ang="0">
                  <a:pos x="13" y="68"/>
                </a:cxn>
                <a:cxn ang="0">
                  <a:pos x="10" y="65"/>
                </a:cxn>
                <a:cxn ang="0">
                  <a:pos x="8" y="62"/>
                </a:cxn>
                <a:cxn ang="0">
                  <a:pos x="5" y="59"/>
                </a:cxn>
                <a:cxn ang="0">
                  <a:pos x="3" y="54"/>
                </a:cxn>
                <a:cxn ang="0">
                  <a:pos x="0" y="45"/>
                </a:cxn>
                <a:cxn ang="0">
                  <a:pos x="0" y="37"/>
                </a:cxn>
                <a:cxn ang="0">
                  <a:pos x="0" y="28"/>
                </a:cxn>
                <a:cxn ang="0">
                  <a:pos x="3" y="20"/>
                </a:cxn>
                <a:cxn ang="0">
                  <a:pos x="7" y="13"/>
                </a:cxn>
                <a:cxn ang="0">
                  <a:pos x="13" y="7"/>
                </a:cxn>
                <a:cxn ang="0">
                  <a:pos x="22" y="2"/>
                </a:cxn>
              </a:cxnLst>
              <a:rect l="0" t="0" r="r" b="b"/>
              <a:pathLst>
                <a:path w="72" h="80">
                  <a:moveTo>
                    <a:pt x="27" y="0"/>
                  </a:moveTo>
                  <a:lnTo>
                    <a:pt x="29" y="1"/>
                  </a:lnTo>
                  <a:lnTo>
                    <a:pt x="32" y="1"/>
                  </a:lnTo>
                  <a:lnTo>
                    <a:pt x="34" y="2"/>
                  </a:lnTo>
                  <a:lnTo>
                    <a:pt x="36" y="2"/>
                  </a:lnTo>
                  <a:lnTo>
                    <a:pt x="39" y="2"/>
                  </a:lnTo>
                  <a:lnTo>
                    <a:pt x="41" y="3"/>
                  </a:lnTo>
                  <a:lnTo>
                    <a:pt x="44" y="3"/>
                  </a:lnTo>
                  <a:lnTo>
                    <a:pt x="46" y="3"/>
                  </a:lnTo>
                  <a:lnTo>
                    <a:pt x="48" y="4"/>
                  </a:lnTo>
                  <a:lnTo>
                    <a:pt x="51" y="4"/>
                  </a:lnTo>
                  <a:lnTo>
                    <a:pt x="53" y="4"/>
                  </a:lnTo>
                  <a:lnTo>
                    <a:pt x="55" y="5"/>
                  </a:lnTo>
                  <a:lnTo>
                    <a:pt x="58" y="5"/>
                  </a:lnTo>
                  <a:lnTo>
                    <a:pt x="60" y="5"/>
                  </a:lnTo>
                  <a:lnTo>
                    <a:pt x="62" y="6"/>
                  </a:lnTo>
                  <a:lnTo>
                    <a:pt x="65" y="6"/>
                  </a:lnTo>
                  <a:lnTo>
                    <a:pt x="65" y="7"/>
                  </a:lnTo>
                  <a:lnTo>
                    <a:pt x="66" y="7"/>
                  </a:lnTo>
                  <a:lnTo>
                    <a:pt x="67" y="8"/>
                  </a:lnTo>
                  <a:lnTo>
                    <a:pt x="67" y="9"/>
                  </a:lnTo>
                  <a:lnTo>
                    <a:pt x="68" y="9"/>
                  </a:lnTo>
                  <a:lnTo>
                    <a:pt x="69" y="10"/>
                  </a:lnTo>
                  <a:lnTo>
                    <a:pt x="70" y="11"/>
                  </a:lnTo>
                  <a:lnTo>
                    <a:pt x="70" y="12"/>
                  </a:lnTo>
                  <a:lnTo>
                    <a:pt x="71" y="14"/>
                  </a:lnTo>
                  <a:lnTo>
                    <a:pt x="71" y="16"/>
                  </a:lnTo>
                  <a:lnTo>
                    <a:pt x="72" y="18"/>
                  </a:lnTo>
                  <a:lnTo>
                    <a:pt x="72" y="20"/>
                  </a:lnTo>
                  <a:lnTo>
                    <a:pt x="72" y="33"/>
                  </a:lnTo>
                  <a:lnTo>
                    <a:pt x="71" y="47"/>
                  </a:lnTo>
                  <a:lnTo>
                    <a:pt x="71" y="61"/>
                  </a:lnTo>
                  <a:lnTo>
                    <a:pt x="70" y="74"/>
                  </a:lnTo>
                  <a:lnTo>
                    <a:pt x="70" y="75"/>
                  </a:lnTo>
                  <a:lnTo>
                    <a:pt x="69" y="76"/>
                  </a:lnTo>
                  <a:lnTo>
                    <a:pt x="68" y="76"/>
                  </a:lnTo>
                  <a:lnTo>
                    <a:pt x="67" y="77"/>
                  </a:lnTo>
                  <a:lnTo>
                    <a:pt x="67" y="78"/>
                  </a:lnTo>
                  <a:lnTo>
                    <a:pt x="66" y="78"/>
                  </a:lnTo>
                  <a:lnTo>
                    <a:pt x="65" y="79"/>
                  </a:lnTo>
                  <a:lnTo>
                    <a:pt x="65" y="80"/>
                  </a:lnTo>
                  <a:lnTo>
                    <a:pt x="61" y="79"/>
                  </a:lnTo>
                  <a:lnTo>
                    <a:pt x="58" y="79"/>
                  </a:lnTo>
                  <a:lnTo>
                    <a:pt x="55" y="78"/>
                  </a:lnTo>
                  <a:lnTo>
                    <a:pt x="52" y="77"/>
                  </a:lnTo>
                  <a:lnTo>
                    <a:pt x="49" y="77"/>
                  </a:lnTo>
                  <a:lnTo>
                    <a:pt x="46" y="76"/>
                  </a:lnTo>
                  <a:lnTo>
                    <a:pt x="43" y="75"/>
                  </a:lnTo>
                  <a:lnTo>
                    <a:pt x="39" y="75"/>
                  </a:lnTo>
                  <a:lnTo>
                    <a:pt x="36" y="74"/>
                  </a:lnTo>
                  <a:lnTo>
                    <a:pt x="33" y="73"/>
                  </a:lnTo>
                  <a:lnTo>
                    <a:pt x="30" y="73"/>
                  </a:lnTo>
                  <a:lnTo>
                    <a:pt x="27" y="72"/>
                  </a:lnTo>
                  <a:lnTo>
                    <a:pt x="24" y="72"/>
                  </a:lnTo>
                  <a:lnTo>
                    <a:pt x="21" y="71"/>
                  </a:lnTo>
                  <a:lnTo>
                    <a:pt x="17" y="70"/>
                  </a:lnTo>
                  <a:lnTo>
                    <a:pt x="14" y="70"/>
                  </a:lnTo>
                  <a:lnTo>
                    <a:pt x="13" y="68"/>
                  </a:lnTo>
                  <a:lnTo>
                    <a:pt x="12" y="67"/>
                  </a:lnTo>
                  <a:lnTo>
                    <a:pt x="10" y="65"/>
                  </a:lnTo>
                  <a:lnTo>
                    <a:pt x="9" y="64"/>
                  </a:lnTo>
                  <a:lnTo>
                    <a:pt x="8" y="62"/>
                  </a:lnTo>
                  <a:lnTo>
                    <a:pt x="7" y="61"/>
                  </a:lnTo>
                  <a:lnTo>
                    <a:pt x="5" y="59"/>
                  </a:lnTo>
                  <a:lnTo>
                    <a:pt x="4" y="58"/>
                  </a:lnTo>
                  <a:lnTo>
                    <a:pt x="3" y="54"/>
                  </a:lnTo>
                  <a:lnTo>
                    <a:pt x="1" y="50"/>
                  </a:lnTo>
                  <a:lnTo>
                    <a:pt x="0" y="45"/>
                  </a:lnTo>
                  <a:lnTo>
                    <a:pt x="0" y="41"/>
                  </a:lnTo>
                  <a:lnTo>
                    <a:pt x="0" y="37"/>
                  </a:lnTo>
                  <a:lnTo>
                    <a:pt x="0" y="32"/>
                  </a:lnTo>
                  <a:lnTo>
                    <a:pt x="0" y="28"/>
                  </a:lnTo>
                  <a:lnTo>
                    <a:pt x="1" y="24"/>
                  </a:lnTo>
                  <a:lnTo>
                    <a:pt x="3" y="20"/>
                  </a:lnTo>
                  <a:lnTo>
                    <a:pt x="5" y="16"/>
                  </a:lnTo>
                  <a:lnTo>
                    <a:pt x="7" y="13"/>
                  </a:lnTo>
                  <a:lnTo>
                    <a:pt x="10" y="10"/>
                  </a:lnTo>
                  <a:lnTo>
                    <a:pt x="13" y="7"/>
                  </a:lnTo>
                  <a:lnTo>
                    <a:pt x="17" y="4"/>
                  </a:lnTo>
                  <a:lnTo>
                    <a:pt x="22" y="2"/>
                  </a:lnTo>
                  <a:lnTo>
                    <a:pt x="27" y="0"/>
                  </a:lnTo>
                  <a:close/>
                </a:path>
              </a:pathLst>
            </a:custGeom>
            <a:solidFill>
              <a:srgbClr val="ADA3A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8" name="Freeform 184"/>
            <p:cNvSpPr>
              <a:spLocks/>
            </p:cNvSpPr>
            <p:nvPr/>
          </p:nvSpPr>
          <p:spPr bwMode="auto">
            <a:xfrm>
              <a:off x="3665" y="1872"/>
              <a:ext cx="69" cy="75"/>
            </a:xfrm>
            <a:custGeom>
              <a:avLst/>
              <a:gdLst/>
              <a:ahLst/>
              <a:cxnLst>
                <a:cxn ang="0">
                  <a:pos x="28" y="1"/>
                </a:cxn>
                <a:cxn ang="0">
                  <a:pos x="33" y="1"/>
                </a:cxn>
                <a:cxn ang="0">
                  <a:pos x="37" y="2"/>
                </a:cxn>
                <a:cxn ang="0">
                  <a:pos x="42" y="2"/>
                </a:cxn>
                <a:cxn ang="0">
                  <a:pos x="46" y="3"/>
                </a:cxn>
                <a:cxn ang="0">
                  <a:pos x="51" y="4"/>
                </a:cxn>
                <a:cxn ang="0">
                  <a:pos x="55" y="4"/>
                </a:cxn>
                <a:cxn ang="0">
                  <a:pos x="59" y="5"/>
                </a:cxn>
                <a:cxn ang="0">
                  <a:pos x="63" y="6"/>
                </a:cxn>
                <a:cxn ang="0">
                  <a:pos x="66" y="9"/>
                </a:cxn>
                <a:cxn ang="0">
                  <a:pos x="67" y="12"/>
                </a:cxn>
                <a:cxn ang="0">
                  <a:pos x="68" y="16"/>
                </a:cxn>
                <a:cxn ang="0">
                  <a:pos x="68" y="31"/>
                </a:cxn>
                <a:cxn ang="0">
                  <a:pos x="67" y="57"/>
                </a:cxn>
                <a:cxn ang="0">
                  <a:pos x="66" y="71"/>
                </a:cxn>
                <a:cxn ang="0">
                  <a:pos x="63" y="73"/>
                </a:cxn>
                <a:cxn ang="0">
                  <a:pos x="59" y="74"/>
                </a:cxn>
                <a:cxn ang="0">
                  <a:pos x="53" y="73"/>
                </a:cxn>
                <a:cxn ang="0">
                  <a:pos x="47" y="72"/>
                </a:cxn>
                <a:cxn ang="0">
                  <a:pos x="41" y="71"/>
                </a:cxn>
                <a:cxn ang="0">
                  <a:pos x="35" y="69"/>
                </a:cxn>
                <a:cxn ang="0">
                  <a:pos x="29" y="68"/>
                </a:cxn>
                <a:cxn ang="0">
                  <a:pos x="23" y="67"/>
                </a:cxn>
                <a:cxn ang="0">
                  <a:pos x="17" y="66"/>
                </a:cxn>
                <a:cxn ang="0">
                  <a:pos x="13" y="64"/>
                </a:cxn>
                <a:cxn ang="0">
                  <a:pos x="11" y="61"/>
                </a:cxn>
                <a:cxn ang="0">
                  <a:pos x="8" y="58"/>
                </a:cxn>
                <a:cxn ang="0">
                  <a:pos x="6" y="55"/>
                </a:cxn>
                <a:cxn ang="0">
                  <a:pos x="3" y="50"/>
                </a:cxn>
                <a:cxn ang="0">
                  <a:pos x="1" y="42"/>
                </a:cxn>
                <a:cxn ang="0">
                  <a:pos x="0" y="34"/>
                </a:cxn>
                <a:cxn ang="0">
                  <a:pos x="1" y="26"/>
                </a:cxn>
                <a:cxn ang="0">
                  <a:pos x="3" y="19"/>
                </a:cxn>
                <a:cxn ang="0">
                  <a:pos x="7" y="12"/>
                </a:cxn>
                <a:cxn ang="0">
                  <a:pos x="13" y="6"/>
                </a:cxn>
                <a:cxn ang="0">
                  <a:pos x="21" y="2"/>
                </a:cxn>
              </a:cxnLst>
              <a:rect l="0" t="0" r="r" b="b"/>
              <a:pathLst>
                <a:path w="69" h="75">
                  <a:moveTo>
                    <a:pt x="26" y="0"/>
                  </a:moveTo>
                  <a:lnTo>
                    <a:pt x="28" y="1"/>
                  </a:lnTo>
                  <a:lnTo>
                    <a:pt x="31" y="1"/>
                  </a:lnTo>
                  <a:lnTo>
                    <a:pt x="33" y="1"/>
                  </a:lnTo>
                  <a:lnTo>
                    <a:pt x="35" y="1"/>
                  </a:lnTo>
                  <a:lnTo>
                    <a:pt x="37" y="2"/>
                  </a:lnTo>
                  <a:lnTo>
                    <a:pt x="40" y="2"/>
                  </a:lnTo>
                  <a:lnTo>
                    <a:pt x="42" y="2"/>
                  </a:lnTo>
                  <a:lnTo>
                    <a:pt x="44" y="3"/>
                  </a:lnTo>
                  <a:lnTo>
                    <a:pt x="46" y="3"/>
                  </a:lnTo>
                  <a:lnTo>
                    <a:pt x="48" y="3"/>
                  </a:lnTo>
                  <a:lnTo>
                    <a:pt x="51" y="4"/>
                  </a:lnTo>
                  <a:lnTo>
                    <a:pt x="53" y="4"/>
                  </a:lnTo>
                  <a:lnTo>
                    <a:pt x="55" y="4"/>
                  </a:lnTo>
                  <a:lnTo>
                    <a:pt x="57" y="5"/>
                  </a:lnTo>
                  <a:lnTo>
                    <a:pt x="59" y="5"/>
                  </a:lnTo>
                  <a:lnTo>
                    <a:pt x="62" y="5"/>
                  </a:lnTo>
                  <a:lnTo>
                    <a:pt x="63" y="6"/>
                  </a:lnTo>
                  <a:lnTo>
                    <a:pt x="64" y="8"/>
                  </a:lnTo>
                  <a:lnTo>
                    <a:pt x="66" y="9"/>
                  </a:lnTo>
                  <a:lnTo>
                    <a:pt x="67" y="11"/>
                  </a:lnTo>
                  <a:lnTo>
                    <a:pt x="67" y="12"/>
                  </a:lnTo>
                  <a:lnTo>
                    <a:pt x="68" y="14"/>
                  </a:lnTo>
                  <a:lnTo>
                    <a:pt x="68" y="16"/>
                  </a:lnTo>
                  <a:lnTo>
                    <a:pt x="69" y="18"/>
                  </a:lnTo>
                  <a:lnTo>
                    <a:pt x="68" y="31"/>
                  </a:lnTo>
                  <a:lnTo>
                    <a:pt x="68" y="44"/>
                  </a:lnTo>
                  <a:lnTo>
                    <a:pt x="67" y="57"/>
                  </a:lnTo>
                  <a:lnTo>
                    <a:pt x="67" y="70"/>
                  </a:lnTo>
                  <a:lnTo>
                    <a:pt x="66" y="71"/>
                  </a:lnTo>
                  <a:lnTo>
                    <a:pt x="64" y="72"/>
                  </a:lnTo>
                  <a:lnTo>
                    <a:pt x="63" y="73"/>
                  </a:lnTo>
                  <a:lnTo>
                    <a:pt x="62" y="75"/>
                  </a:lnTo>
                  <a:lnTo>
                    <a:pt x="59" y="74"/>
                  </a:lnTo>
                  <a:lnTo>
                    <a:pt x="56" y="74"/>
                  </a:lnTo>
                  <a:lnTo>
                    <a:pt x="53" y="73"/>
                  </a:lnTo>
                  <a:lnTo>
                    <a:pt x="50" y="72"/>
                  </a:lnTo>
                  <a:lnTo>
                    <a:pt x="47" y="72"/>
                  </a:lnTo>
                  <a:lnTo>
                    <a:pt x="44" y="71"/>
                  </a:lnTo>
                  <a:lnTo>
                    <a:pt x="41" y="71"/>
                  </a:lnTo>
                  <a:lnTo>
                    <a:pt x="38" y="70"/>
                  </a:lnTo>
                  <a:lnTo>
                    <a:pt x="35" y="69"/>
                  </a:lnTo>
                  <a:lnTo>
                    <a:pt x="32" y="69"/>
                  </a:lnTo>
                  <a:lnTo>
                    <a:pt x="29" y="68"/>
                  </a:lnTo>
                  <a:lnTo>
                    <a:pt x="26" y="68"/>
                  </a:lnTo>
                  <a:lnTo>
                    <a:pt x="23" y="67"/>
                  </a:lnTo>
                  <a:lnTo>
                    <a:pt x="20" y="66"/>
                  </a:lnTo>
                  <a:lnTo>
                    <a:pt x="17" y="66"/>
                  </a:lnTo>
                  <a:lnTo>
                    <a:pt x="14" y="65"/>
                  </a:lnTo>
                  <a:lnTo>
                    <a:pt x="13" y="64"/>
                  </a:lnTo>
                  <a:lnTo>
                    <a:pt x="12" y="62"/>
                  </a:lnTo>
                  <a:lnTo>
                    <a:pt x="11" y="61"/>
                  </a:lnTo>
                  <a:lnTo>
                    <a:pt x="9" y="60"/>
                  </a:lnTo>
                  <a:lnTo>
                    <a:pt x="8" y="58"/>
                  </a:lnTo>
                  <a:lnTo>
                    <a:pt x="7" y="57"/>
                  </a:lnTo>
                  <a:lnTo>
                    <a:pt x="6" y="55"/>
                  </a:lnTo>
                  <a:lnTo>
                    <a:pt x="5" y="54"/>
                  </a:lnTo>
                  <a:lnTo>
                    <a:pt x="3" y="50"/>
                  </a:lnTo>
                  <a:lnTo>
                    <a:pt x="2" y="46"/>
                  </a:lnTo>
                  <a:lnTo>
                    <a:pt x="1" y="42"/>
                  </a:lnTo>
                  <a:lnTo>
                    <a:pt x="1" y="38"/>
                  </a:lnTo>
                  <a:lnTo>
                    <a:pt x="0" y="34"/>
                  </a:lnTo>
                  <a:lnTo>
                    <a:pt x="1" y="30"/>
                  </a:lnTo>
                  <a:lnTo>
                    <a:pt x="1" y="26"/>
                  </a:lnTo>
                  <a:lnTo>
                    <a:pt x="2" y="22"/>
                  </a:lnTo>
                  <a:lnTo>
                    <a:pt x="3" y="19"/>
                  </a:lnTo>
                  <a:lnTo>
                    <a:pt x="5" y="15"/>
                  </a:lnTo>
                  <a:lnTo>
                    <a:pt x="7" y="12"/>
                  </a:lnTo>
                  <a:lnTo>
                    <a:pt x="10" y="9"/>
                  </a:lnTo>
                  <a:lnTo>
                    <a:pt x="13" y="6"/>
                  </a:lnTo>
                  <a:lnTo>
                    <a:pt x="17" y="4"/>
                  </a:lnTo>
                  <a:lnTo>
                    <a:pt x="21" y="2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AFA5A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9" name="Freeform 185"/>
            <p:cNvSpPr>
              <a:spLocks/>
            </p:cNvSpPr>
            <p:nvPr/>
          </p:nvSpPr>
          <p:spPr bwMode="auto">
            <a:xfrm>
              <a:off x="3666" y="1873"/>
              <a:ext cx="64" cy="70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30" y="1"/>
                </a:cxn>
                <a:cxn ang="0">
                  <a:pos x="35" y="1"/>
                </a:cxn>
                <a:cxn ang="0">
                  <a:pos x="39" y="2"/>
                </a:cxn>
                <a:cxn ang="0">
                  <a:pos x="43" y="3"/>
                </a:cxn>
                <a:cxn ang="0">
                  <a:pos x="47" y="3"/>
                </a:cxn>
                <a:cxn ang="0">
                  <a:pos x="51" y="4"/>
                </a:cxn>
                <a:cxn ang="0">
                  <a:pos x="55" y="4"/>
                </a:cxn>
                <a:cxn ang="0">
                  <a:pos x="59" y="6"/>
                </a:cxn>
                <a:cxn ang="0">
                  <a:pos x="61" y="8"/>
                </a:cxn>
                <a:cxn ang="0">
                  <a:pos x="63" y="11"/>
                </a:cxn>
                <a:cxn ang="0">
                  <a:pos x="64" y="15"/>
                </a:cxn>
                <a:cxn ang="0">
                  <a:pos x="64" y="29"/>
                </a:cxn>
                <a:cxn ang="0">
                  <a:pos x="63" y="53"/>
                </a:cxn>
                <a:cxn ang="0">
                  <a:pos x="61" y="66"/>
                </a:cxn>
                <a:cxn ang="0">
                  <a:pos x="59" y="69"/>
                </a:cxn>
                <a:cxn ang="0">
                  <a:pos x="55" y="69"/>
                </a:cxn>
                <a:cxn ang="0">
                  <a:pos x="49" y="68"/>
                </a:cxn>
                <a:cxn ang="0">
                  <a:pos x="44" y="67"/>
                </a:cxn>
                <a:cxn ang="0">
                  <a:pos x="38" y="66"/>
                </a:cxn>
                <a:cxn ang="0">
                  <a:pos x="32" y="65"/>
                </a:cxn>
                <a:cxn ang="0">
                  <a:pos x="27" y="64"/>
                </a:cxn>
                <a:cxn ang="0">
                  <a:pos x="21" y="63"/>
                </a:cxn>
                <a:cxn ang="0">
                  <a:pos x="16" y="61"/>
                </a:cxn>
                <a:cxn ang="0">
                  <a:pos x="12" y="59"/>
                </a:cxn>
                <a:cxn ang="0">
                  <a:pos x="10" y="57"/>
                </a:cxn>
                <a:cxn ang="0">
                  <a:pos x="7" y="54"/>
                </a:cxn>
                <a:cxn ang="0">
                  <a:pos x="5" y="51"/>
                </a:cxn>
                <a:cxn ang="0">
                  <a:pos x="2" y="43"/>
                </a:cxn>
                <a:cxn ang="0">
                  <a:pos x="0" y="28"/>
                </a:cxn>
                <a:cxn ang="0">
                  <a:pos x="5" y="14"/>
                </a:cxn>
                <a:cxn ang="0">
                  <a:pos x="16" y="3"/>
                </a:cxn>
              </a:cxnLst>
              <a:rect l="0" t="0" r="r" b="b"/>
              <a:pathLst>
                <a:path w="64" h="70">
                  <a:moveTo>
                    <a:pt x="24" y="0"/>
                  </a:moveTo>
                  <a:lnTo>
                    <a:pt x="26" y="0"/>
                  </a:lnTo>
                  <a:lnTo>
                    <a:pt x="29" y="0"/>
                  </a:lnTo>
                  <a:lnTo>
                    <a:pt x="30" y="1"/>
                  </a:lnTo>
                  <a:lnTo>
                    <a:pt x="33" y="1"/>
                  </a:lnTo>
                  <a:lnTo>
                    <a:pt x="35" y="1"/>
                  </a:lnTo>
                  <a:lnTo>
                    <a:pt x="37" y="1"/>
                  </a:lnTo>
                  <a:lnTo>
                    <a:pt x="39" y="2"/>
                  </a:lnTo>
                  <a:lnTo>
                    <a:pt x="41" y="2"/>
                  </a:lnTo>
                  <a:lnTo>
                    <a:pt x="43" y="3"/>
                  </a:lnTo>
                  <a:lnTo>
                    <a:pt x="45" y="3"/>
                  </a:lnTo>
                  <a:lnTo>
                    <a:pt x="47" y="3"/>
                  </a:lnTo>
                  <a:lnTo>
                    <a:pt x="49" y="3"/>
                  </a:lnTo>
                  <a:lnTo>
                    <a:pt x="51" y="4"/>
                  </a:lnTo>
                  <a:lnTo>
                    <a:pt x="53" y="4"/>
                  </a:lnTo>
                  <a:lnTo>
                    <a:pt x="55" y="4"/>
                  </a:lnTo>
                  <a:lnTo>
                    <a:pt x="58" y="5"/>
                  </a:lnTo>
                  <a:lnTo>
                    <a:pt x="59" y="6"/>
                  </a:lnTo>
                  <a:lnTo>
                    <a:pt x="60" y="7"/>
                  </a:lnTo>
                  <a:lnTo>
                    <a:pt x="61" y="8"/>
                  </a:lnTo>
                  <a:lnTo>
                    <a:pt x="62" y="10"/>
                  </a:lnTo>
                  <a:lnTo>
                    <a:pt x="63" y="11"/>
                  </a:lnTo>
                  <a:lnTo>
                    <a:pt x="63" y="13"/>
                  </a:lnTo>
                  <a:lnTo>
                    <a:pt x="64" y="15"/>
                  </a:lnTo>
                  <a:lnTo>
                    <a:pt x="64" y="17"/>
                  </a:lnTo>
                  <a:lnTo>
                    <a:pt x="64" y="29"/>
                  </a:lnTo>
                  <a:lnTo>
                    <a:pt x="63" y="41"/>
                  </a:lnTo>
                  <a:lnTo>
                    <a:pt x="63" y="53"/>
                  </a:lnTo>
                  <a:lnTo>
                    <a:pt x="62" y="65"/>
                  </a:lnTo>
                  <a:lnTo>
                    <a:pt x="61" y="66"/>
                  </a:lnTo>
                  <a:lnTo>
                    <a:pt x="60" y="67"/>
                  </a:lnTo>
                  <a:lnTo>
                    <a:pt x="59" y="69"/>
                  </a:lnTo>
                  <a:lnTo>
                    <a:pt x="58" y="70"/>
                  </a:lnTo>
                  <a:lnTo>
                    <a:pt x="55" y="69"/>
                  </a:lnTo>
                  <a:lnTo>
                    <a:pt x="52" y="69"/>
                  </a:lnTo>
                  <a:lnTo>
                    <a:pt x="49" y="68"/>
                  </a:lnTo>
                  <a:lnTo>
                    <a:pt x="46" y="67"/>
                  </a:lnTo>
                  <a:lnTo>
                    <a:pt x="44" y="67"/>
                  </a:lnTo>
                  <a:lnTo>
                    <a:pt x="41" y="66"/>
                  </a:lnTo>
                  <a:lnTo>
                    <a:pt x="38" y="66"/>
                  </a:lnTo>
                  <a:lnTo>
                    <a:pt x="35" y="65"/>
                  </a:lnTo>
                  <a:lnTo>
                    <a:pt x="32" y="65"/>
                  </a:lnTo>
                  <a:lnTo>
                    <a:pt x="30" y="64"/>
                  </a:lnTo>
                  <a:lnTo>
                    <a:pt x="27" y="64"/>
                  </a:lnTo>
                  <a:lnTo>
                    <a:pt x="24" y="63"/>
                  </a:lnTo>
                  <a:lnTo>
                    <a:pt x="21" y="63"/>
                  </a:lnTo>
                  <a:lnTo>
                    <a:pt x="19" y="62"/>
                  </a:lnTo>
                  <a:lnTo>
                    <a:pt x="16" y="61"/>
                  </a:lnTo>
                  <a:lnTo>
                    <a:pt x="13" y="61"/>
                  </a:lnTo>
                  <a:lnTo>
                    <a:pt x="12" y="59"/>
                  </a:lnTo>
                  <a:lnTo>
                    <a:pt x="11" y="58"/>
                  </a:lnTo>
                  <a:lnTo>
                    <a:pt x="10" y="57"/>
                  </a:lnTo>
                  <a:lnTo>
                    <a:pt x="9" y="55"/>
                  </a:lnTo>
                  <a:lnTo>
                    <a:pt x="7" y="54"/>
                  </a:lnTo>
                  <a:lnTo>
                    <a:pt x="6" y="53"/>
                  </a:lnTo>
                  <a:lnTo>
                    <a:pt x="5" y="51"/>
                  </a:lnTo>
                  <a:lnTo>
                    <a:pt x="4" y="50"/>
                  </a:lnTo>
                  <a:lnTo>
                    <a:pt x="2" y="43"/>
                  </a:lnTo>
                  <a:lnTo>
                    <a:pt x="0" y="35"/>
                  </a:lnTo>
                  <a:lnTo>
                    <a:pt x="0" y="28"/>
                  </a:lnTo>
                  <a:lnTo>
                    <a:pt x="2" y="21"/>
                  </a:lnTo>
                  <a:lnTo>
                    <a:pt x="5" y="14"/>
                  </a:lnTo>
                  <a:lnTo>
                    <a:pt x="9" y="8"/>
                  </a:lnTo>
                  <a:lnTo>
                    <a:pt x="16" y="3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B2A8A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70" name="Freeform 186"/>
            <p:cNvSpPr>
              <a:spLocks/>
            </p:cNvSpPr>
            <p:nvPr/>
          </p:nvSpPr>
          <p:spPr bwMode="auto">
            <a:xfrm>
              <a:off x="3667" y="1873"/>
              <a:ext cx="60" cy="66"/>
            </a:xfrm>
            <a:custGeom>
              <a:avLst/>
              <a:gdLst/>
              <a:ahLst/>
              <a:cxnLst>
                <a:cxn ang="0">
                  <a:pos x="24" y="1"/>
                </a:cxn>
                <a:cxn ang="0">
                  <a:pos x="28" y="1"/>
                </a:cxn>
                <a:cxn ang="0">
                  <a:pos x="32" y="2"/>
                </a:cxn>
                <a:cxn ang="0">
                  <a:pos x="36" y="2"/>
                </a:cxn>
                <a:cxn ang="0">
                  <a:pos x="40" y="3"/>
                </a:cxn>
                <a:cxn ang="0">
                  <a:pos x="44" y="4"/>
                </a:cxn>
                <a:cxn ang="0">
                  <a:pos x="48" y="4"/>
                </a:cxn>
                <a:cxn ang="0">
                  <a:pos x="52" y="5"/>
                </a:cxn>
                <a:cxn ang="0">
                  <a:pos x="55" y="6"/>
                </a:cxn>
                <a:cxn ang="0">
                  <a:pos x="57" y="8"/>
                </a:cxn>
                <a:cxn ang="0">
                  <a:pos x="58" y="11"/>
                </a:cxn>
                <a:cxn ang="0">
                  <a:pos x="59" y="15"/>
                </a:cxn>
                <a:cxn ang="0">
                  <a:pos x="59" y="28"/>
                </a:cxn>
                <a:cxn ang="0">
                  <a:pos x="58" y="50"/>
                </a:cxn>
                <a:cxn ang="0">
                  <a:pos x="57" y="62"/>
                </a:cxn>
                <a:cxn ang="0">
                  <a:pos x="55" y="65"/>
                </a:cxn>
                <a:cxn ang="0">
                  <a:pos x="51" y="65"/>
                </a:cxn>
                <a:cxn ang="0">
                  <a:pos x="46" y="64"/>
                </a:cxn>
                <a:cxn ang="0">
                  <a:pos x="41" y="63"/>
                </a:cxn>
                <a:cxn ang="0">
                  <a:pos x="35" y="62"/>
                </a:cxn>
                <a:cxn ang="0">
                  <a:pos x="30" y="61"/>
                </a:cxn>
                <a:cxn ang="0">
                  <a:pos x="25" y="60"/>
                </a:cxn>
                <a:cxn ang="0">
                  <a:pos x="20" y="59"/>
                </a:cxn>
                <a:cxn ang="0">
                  <a:pos x="14" y="58"/>
                </a:cxn>
                <a:cxn ang="0">
                  <a:pos x="11" y="56"/>
                </a:cxn>
                <a:cxn ang="0">
                  <a:pos x="9" y="53"/>
                </a:cxn>
                <a:cxn ang="0">
                  <a:pos x="7" y="51"/>
                </a:cxn>
                <a:cxn ang="0">
                  <a:pos x="5" y="49"/>
                </a:cxn>
                <a:cxn ang="0">
                  <a:pos x="1" y="41"/>
                </a:cxn>
                <a:cxn ang="0">
                  <a:pos x="0" y="27"/>
                </a:cxn>
                <a:cxn ang="0">
                  <a:pos x="4" y="13"/>
                </a:cxn>
                <a:cxn ang="0">
                  <a:pos x="14" y="3"/>
                </a:cxn>
              </a:cxnLst>
              <a:rect l="0" t="0" r="r" b="b"/>
              <a:pathLst>
                <a:path w="60" h="66">
                  <a:moveTo>
                    <a:pt x="22" y="0"/>
                  </a:moveTo>
                  <a:lnTo>
                    <a:pt x="24" y="1"/>
                  </a:lnTo>
                  <a:lnTo>
                    <a:pt x="26" y="1"/>
                  </a:lnTo>
                  <a:lnTo>
                    <a:pt x="28" y="1"/>
                  </a:lnTo>
                  <a:lnTo>
                    <a:pt x="30" y="1"/>
                  </a:lnTo>
                  <a:lnTo>
                    <a:pt x="32" y="2"/>
                  </a:lnTo>
                  <a:lnTo>
                    <a:pt x="34" y="2"/>
                  </a:lnTo>
                  <a:lnTo>
                    <a:pt x="36" y="2"/>
                  </a:lnTo>
                  <a:lnTo>
                    <a:pt x="38" y="3"/>
                  </a:lnTo>
                  <a:lnTo>
                    <a:pt x="40" y="3"/>
                  </a:lnTo>
                  <a:lnTo>
                    <a:pt x="42" y="3"/>
                  </a:lnTo>
                  <a:lnTo>
                    <a:pt x="44" y="4"/>
                  </a:lnTo>
                  <a:lnTo>
                    <a:pt x="46" y="4"/>
                  </a:lnTo>
                  <a:lnTo>
                    <a:pt x="48" y="4"/>
                  </a:lnTo>
                  <a:lnTo>
                    <a:pt x="50" y="4"/>
                  </a:lnTo>
                  <a:lnTo>
                    <a:pt x="52" y="5"/>
                  </a:lnTo>
                  <a:lnTo>
                    <a:pt x="54" y="5"/>
                  </a:lnTo>
                  <a:lnTo>
                    <a:pt x="55" y="6"/>
                  </a:lnTo>
                  <a:lnTo>
                    <a:pt x="56" y="7"/>
                  </a:lnTo>
                  <a:lnTo>
                    <a:pt x="57" y="8"/>
                  </a:lnTo>
                  <a:lnTo>
                    <a:pt x="58" y="10"/>
                  </a:lnTo>
                  <a:lnTo>
                    <a:pt x="58" y="11"/>
                  </a:lnTo>
                  <a:lnTo>
                    <a:pt x="59" y="13"/>
                  </a:lnTo>
                  <a:lnTo>
                    <a:pt x="59" y="15"/>
                  </a:lnTo>
                  <a:lnTo>
                    <a:pt x="60" y="16"/>
                  </a:lnTo>
                  <a:lnTo>
                    <a:pt x="59" y="28"/>
                  </a:lnTo>
                  <a:lnTo>
                    <a:pt x="59" y="39"/>
                  </a:lnTo>
                  <a:lnTo>
                    <a:pt x="58" y="50"/>
                  </a:lnTo>
                  <a:lnTo>
                    <a:pt x="58" y="61"/>
                  </a:lnTo>
                  <a:lnTo>
                    <a:pt x="57" y="62"/>
                  </a:lnTo>
                  <a:lnTo>
                    <a:pt x="56" y="63"/>
                  </a:lnTo>
                  <a:lnTo>
                    <a:pt x="55" y="65"/>
                  </a:lnTo>
                  <a:lnTo>
                    <a:pt x="54" y="66"/>
                  </a:lnTo>
                  <a:lnTo>
                    <a:pt x="51" y="65"/>
                  </a:lnTo>
                  <a:lnTo>
                    <a:pt x="48" y="65"/>
                  </a:lnTo>
                  <a:lnTo>
                    <a:pt x="46" y="64"/>
                  </a:lnTo>
                  <a:lnTo>
                    <a:pt x="43" y="64"/>
                  </a:lnTo>
                  <a:lnTo>
                    <a:pt x="41" y="63"/>
                  </a:lnTo>
                  <a:lnTo>
                    <a:pt x="38" y="63"/>
                  </a:lnTo>
                  <a:lnTo>
                    <a:pt x="35" y="62"/>
                  </a:lnTo>
                  <a:lnTo>
                    <a:pt x="33" y="62"/>
                  </a:lnTo>
                  <a:lnTo>
                    <a:pt x="30" y="61"/>
                  </a:lnTo>
                  <a:lnTo>
                    <a:pt x="28" y="60"/>
                  </a:lnTo>
                  <a:lnTo>
                    <a:pt x="25" y="60"/>
                  </a:lnTo>
                  <a:lnTo>
                    <a:pt x="22" y="59"/>
                  </a:lnTo>
                  <a:lnTo>
                    <a:pt x="20" y="59"/>
                  </a:lnTo>
                  <a:lnTo>
                    <a:pt x="17" y="58"/>
                  </a:lnTo>
                  <a:lnTo>
                    <a:pt x="14" y="58"/>
                  </a:lnTo>
                  <a:lnTo>
                    <a:pt x="12" y="57"/>
                  </a:lnTo>
                  <a:lnTo>
                    <a:pt x="11" y="56"/>
                  </a:lnTo>
                  <a:lnTo>
                    <a:pt x="10" y="55"/>
                  </a:lnTo>
                  <a:lnTo>
                    <a:pt x="9" y="53"/>
                  </a:lnTo>
                  <a:lnTo>
                    <a:pt x="8" y="52"/>
                  </a:lnTo>
                  <a:lnTo>
                    <a:pt x="7" y="51"/>
                  </a:lnTo>
                  <a:lnTo>
                    <a:pt x="6" y="50"/>
                  </a:lnTo>
                  <a:lnTo>
                    <a:pt x="5" y="49"/>
                  </a:lnTo>
                  <a:lnTo>
                    <a:pt x="4" y="48"/>
                  </a:lnTo>
                  <a:lnTo>
                    <a:pt x="1" y="41"/>
                  </a:lnTo>
                  <a:lnTo>
                    <a:pt x="0" y="34"/>
                  </a:lnTo>
                  <a:lnTo>
                    <a:pt x="0" y="27"/>
                  </a:lnTo>
                  <a:lnTo>
                    <a:pt x="1" y="20"/>
                  </a:lnTo>
                  <a:lnTo>
                    <a:pt x="4" y="13"/>
                  </a:lnTo>
                  <a:lnTo>
                    <a:pt x="8" y="8"/>
                  </a:lnTo>
                  <a:lnTo>
                    <a:pt x="14" y="3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B5AAA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71" name="Freeform 187"/>
            <p:cNvSpPr>
              <a:spLocks/>
            </p:cNvSpPr>
            <p:nvPr/>
          </p:nvSpPr>
          <p:spPr bwMode="auto">
            <a:xfrm>
              <a:off x="3668" y="1874"/>
              <a:ext cx="55" cy="61"/>
            </a:xfrm>
            <a:custGeom>
              <a:avLst/>
              <a:gdLst/>
              <a:ahLst/>
              <a:cxnLst>
                <a:cxn ang="0">
                  <a:pos x="22" y="0"/>
                </a:cxn>
                <a:cxn ang="0">
                  <a:pos x="26" y="1"/>
                </a:cxn>
                <a:cxn ang="0">
                  <a:pos x="30" y="1"/>
                </a:cxn>
                <a:cxn ang="0">
                  <a:pos x="33" y="2"/>
                </a:cxn>
                <a:cxn ang="0">
                  <a:pos x="37" y="2"/>
                </a:cxn>
                <a:cxn ang="0">
                  <a:pos x="40" y="3"/>
                </a:cxn>
                <a:cxn ang="0">
                  <a:pos x="44" y="3"/>
                </a:cxn>
                <a:cxn ang="0">
                  <a:pos x="48" y="4"/>
                </a:cxn>
                <a:cxn ang="0">
                  <a:pos x="51" y="5"/>
                </a:cxn>
                <a:cxn ang="0">
                  <a:pos x="53" y="7"/>
                </a:cxn>
                <a:cxn ang="0">
                  <a:pos x="54" y="10"/>
                </a:cxn>
                <a:cxn ang="0">
                  <a:pos x="55" y="13"/>
                </a:cxn>
                <a:cxn ang="0">
                  <a:pos x="55" y="25"/>
                </a:cxn>
                <a:cxn ang="0">
                  <a:pos x="54" y="46"/>
                </a:cxn>
                <a:cxn ang="0">
                  <a:pos x="53" y="58"/>
                </a:cxn>
                <a:cxn ang="0">
                  <a:pos x="51" y="60"/>
                </a:cxn>
                <a:cxn ang="0">
                  <a:pos x="47" y="60"/>
                </a:cxn>
                <a:cxn ang="0">
                  <a:pos x="42" y="59"/>
                </a:cxn>
                <a:cxn ang="0">
                  <a:pos x="37" y="58"/>
                </a:cxn>
                <a:cxn ang="0">
                  <a:pos x="33" y="57"/>
                </a:cxn>
                <a:cxn ang="0">
                  <a:pos x="28" y="56"/>
                </a:cxn>
                <a:cxn ang="0">
                  <a:pos x="23" y="55"/>
                </a:cxn>
                <a:cxn ang="0">
                  <a:pos x="18" y="54"/>
                </a:cxn>
                <a:cxn ang="0">
                  <a:pos x="13" y="54"/>
                </a:cxn>
                <a:cxn ang="0">
                  <a:pos x="10" y="52"/>
                </a:cxn>
                <a:cxn ang="0">
                  <a:pos x="8" y="50"/>
                </a:cxn>
                <a:cxn ang="0">
                  <a:pos x="6" y="47"/>
                </a:cxn>
                <a:cxn ang="0">
                  <a:pos x="4" y="45"/>
                </a:cxn>
                <a:cxn ang="0">
                  <a:pos x="1" y="37"/>
                </a:cxn>
                <a:cxn ang="0">
                  <a:pos x="0" y="24"/>
                </a:cxn>
                <a:cxn ang="0">
                  <a:pos x="3" y="12"/>
                </a:cxn>
                <a:cxn ang="0">
                  <a:pos x="13" y="3"/>
                </a:cxn>
              </a:cxnLst>
              <a:rect l="0" t="0" r="r" b="b"/>
              <a:pathLst>
                <a:path w="55" h="61">
                  <a:moveTo>
                    <a:pt x="21" y="0"/>
                  </a:moveTo>
                  <a:lnTo>
                    <a:pt x="22" y="0"/>
                  </a:lnTo>
                  <a:lnTo>
                    <a:pt x="24" y="0"/>
                  </a:lnTo>
                  <a:lnTo>
                    <a:pt x="26" y="1"/>
                  </a:lnTo>
                  <a:lnTo>
                    <a:pt x="28" y="1"/>
                  </a:lnTo>
                  <a:lnTo>
                    <a:pt x="30" y="1"/>
                  </a:lnTo>
                  <a:lnTo>
                    <a:pt x="31" y="2"/>
                  </a:lnTo>
                  <a:lnTo>
                    <a:pt x="33" y="2"/>
                  </a:lnTo>
                  <a:lnTo>
                    <a:pt x="35" y="2"/>
                  </a:lnTo>
                  <a:lnTo>
                    <a:pt x="37" y="2"/>
                  </a:lnTo>
                  <a:lnTo>
                    <a:pt x="39" y="3"/>
                  </a:lnTo>
                  <a:lnTo>
                    <a:pt x="40" y="3"/>
                  </a:lnTo>
                  <a:lnTo>
                    <a:pt x="42" y="3"/>
                  </a:lnTo>
                  <a:lnTo>
                    <a:pt x="44" y="3"/>
                  </a:lnTo>
                  <a:lnTo>
                    <a:pt x="46" y="4"/>
                  </a:lnTo>
                  <a:lnTo>
                    <a:pt x="48" y="4"/>
                  </a:lnTo>
                  <a:lnTo>
                    <a:pt x="50" y="4"/>
                  </a:lnTo>
                  <a:lnTo>
                    <a:pt x="51" y="5"/>
                  </a:lnTo>
                  <a:lnTo>
                    <a:pt x="52" y="6"/>
                  </a:lnTo>
                  <a:lnTo>
                    <a:pt x="53" y="7"/>
                  </a:lnTo>
                  <a:lnTo>
                    <a:pt x="54" y="8"/>
                  </a:lnTo>
                  <a:lnTo>
                    <a:pt x="54" y="10"/>
                  </a:lnTo>
                  <a:lnTo>
                    <a:pt x="54" y="11"/>
                  </a:lnTo>
                  <a:lnTo>
                    <a:pt x="55" y="13"/>
                  </a:lnTo>
                  <a:lnTo>
                    <a:pt x="55" y="15"/>
                  </a:lnTo>
                  <a:lnTo>
                    <a:pt x="55" y="25"/>
                  </a:lnTo>
                  <a:lnTo>
                    <a:pt x="54" y="36"/>
                  </a:lnTo>
                  <a:lnTo>
                    <a:pt x="54" y="46"/>
                  </a:lnTo>
                  <a:lnTo>
                    <a:pt x="54" y="57"/>
                  </a:lnTo>
                  <a:lnTo>
                    <a:pt x="53" y="58"/>
                  </a:lnTo>
                  <a:lnTo>
                    <a:pt x="52" y="59"/>
                  </a:lnTo>
                  <a:lnTo>
                    <a:pt x="51" y="60"/>
                  </a:lnTo>
                  <a:lnTo>
                    <a:pt x="50" y="61"/>
                  </a:lnTo>
                  <a:lnTo>
                    <a:pt x="47" y="60"/>
                  </a:lnTo>
                  <a:lnTo>
                    <a:pt x="45" y="60"/>
                  </a:lnTo>
                  <a:lnTo>
                    <a:pt x="42" y="59"/>
                  </a:lnTo>
                  <a:lnTo>
                    <a:pt x="40" y="59"/>
                  </a:lnTo>
                  <a:lnTo>
                    <a:pt x="37" y="58"/>
                  </a:lnTo>
                  <a:lnTo>
                    <a:pt x="35" y="58"/>
                  </a:lnTo>
                  <a:lnTo>
                    <a:pt x="33" y="57"/>
                  </a:lnTo>
                  <a:lnTo>
                    <a:pt x="30" y="57"/>
                  </a:lnTo>
                  <a:lnTo>
                    <a:pt x="28" y="56"/>
                  </a:lnTo>
                  <a:lnTo>
                    <a:pt x="25" y="56"/>
                  </a:lnTo>
                  <a:lnTo>
                    <a:pt x="23" y="55"/>
                  </a:lnTo>
                  <a:lnTo>
                    <a:pt x="20" y="55"/>
                  </a:lnTo>
                  <a:lnTo>
                    <a:pt x="18" y="54"/>
                  </a:lnTo>
                  <a:lnTo>
                    <a:pt x="15" y="54"/>
                  </a:lnTo>
                  <a:lnTo>
                    <a:pt x="13" y="54"/>
                  </a:lnTo>
                  <a:lnTo>
                    <a:pt x="11" y="53"/>
                  </a:lnTo>
                  <a:lnTo>
                    <a:pt x="10" y="52"/>
                  </a:lnTo>
                  <a:lnTo>
                    <a:pt x="9" y="51"/>
                  </a:lnTo>
                  <a:lnTo>
                    <a:pt x="8" y="50"/>
                  </a:lnTo>
                  <a:lnTo>
                    <a:pt x="7" y="48"/>
                  </a:lnTo>
                  <a:lnTo>
                    <a:pt x="6" y="47"/>
                  </a:lnTo>
                  <a:lnTo>
                    <a:pt x="5" y="46"/>
                  </a:lnTo>
                  <a:lnTo>
                    <a:pt x="4" y="45"/>
                  </a:lnTo>
                  <a:lnTo>
                    <a:pt x="3" y="44"/>
                  </a:lnTo>
                  <a:lnTo>
                    <a:pt x="1" y="37"/>
                  </a:lnTo>
                  <a:lnTo>
                    <a:pt x="0" y="31"/>
                  </a:lnTo>
                  <a:lnTo>
                    <a:pt x="0" y="24"/>
                  </a:lnTo>
                  <a:lnTo>
                    <a:pt x="1" y="18"/>
                  </a:lnTo>
                  <a:lnTo>
                    <a:pt x="3" y="12"/>
                  </a:lnTo>
                  <a:lnTo>
                    <a:pt x="7" y="7"/>
                  </a:lnTo>
                  <a:lnTo>
                    <a:pt x="13" y="3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BAAFB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72" name="Freeform 188"/>
            <p:cNvSpPr>
              <a:spLocks/>
            </p:cNvSpPr>
            <p:nvPr/>
          </p:nvSpPr>
          <p:spPr bwMode="auto">
            <a:xfrm>
              <a:off x="3668" y="1874"/>
              <a:ext cx="52" cy="57"/>
            </a:xfrm>
            <a:custGeom>
              <a:avLst/>
              <a:gdLst/>
              <a:ahLst/>
              <a:cxnLst>
                <a:cxn ang="0">
                  <a:pos x="20" y="0"/>
                </a:cxn>
                <a:cxn ang="0">
                  <a:pos x="23" y="1"/>
                </a:cxn>
                <a:cxn ang="0">
                  <a:pos x="26" y="2"/>
                </a:cxn>
                <a:cxn ang="0">
                  <a:pos x="30" y="2"/>
                </a:cxn>
                <a:cxn ang="0">
                  <a:pos x="33" y="2"/>
                </a:cxn>
                <a:cxn ang="0">
                  <a:pos x="36" y="3"/>
                </a:cxn>
                <a:cxn ang="0">
                  <a:pos x="40" y="3"/>
                </a:cxn>
                <a:cxn ang="0">
                  <a:pos x="43" y="4"/>
                </a:cxn>
                <a:cxn ang="0">
                  <a:pos x="46" y="4"/>
                </a:cxn>
                <a:cxn ang="0">
                  <a:pos x="47" y="5"/>
                </a:cxn>
                <a:cxn ang="0">
                  <a:pos x="48" y="6"/>
                </a:cxn>
                <a:cxn ang="0">
                  <a:pos x="49" y="7"/>
                </a:cxn>
                <a:cxn ang="0">
                  <a:pos x="50" y="8"/>
                </a:cxn>
                <a:cxn ang="0">
                  <a:pos x="51" y="10"/>
                </a:cxn>
                <a:cxn ang="0">
                  <a:pos x="51" y="11"/>
                </a:cxn>
                <a:cxn ang="0">
                  <a:pos x="51" y="13"/>
                </a:cxn>
                <a:cxn ang="0">
                  <a:pos x="52" y="14"/>
                </a:cxn>
                <a:cxn ang="0">
                  <a:pos x="51" y="24"/>
                </a:cxn>
                <a:cxn ang="0">
                  <a:pos x="51" y="34"/>
                </a:cxn>
                <a:cxn ang="0">
                  <a:pos x="51" y="43"/>
                </a:cxn>
                <a:cxn ang="0">
                  <a:pos x="50" y="53"/>
                </a:cxn>
                <a:cxn ang="0">
                  <a:pos x="49" y="54"/>
                </a:cxn>
                <a:cxn ang="0">
                  <a:pos x="48" y="55"/>
                </a:cxn>
                <a:cxn ang="0">
                  <a:pos x="47" y="56"/>
                </a:cxn>
                <a:cxn ang="0">
                  <a:pos x="46" y="57"/>
                </a:cxn>
                <a:cxn ang="0">
                  <a:pos x="44" y="56"/>
                </a:cxn>
                <a:cxn ang="0">
                  <a:pos x="42" y="56"/>
                </a:cxn>
                <a:cxn ang="0">
                  <a:pos x="40" y="55"/>
                </a:cxn>
                <a:cxn ang="0">
                  <a:pos x="37" y="55"/>
                </a:cxn>
                <a:cxn ang="0">
                  <a:pos x="35" y="54"/>
                </a:cxn>
                <a:cxn ang="0">
                  <a:pos x="33" y="54"/>
                </a:cxn>
                <a:cxn ang="0">
                  <a:pos x="31" y="54"/>
                </a:cxn>
                <a:cxn ang="0">
                  <a:pos x="28" y="53"/>
                </a:cxn>
                <a:cxn ang="0">
                  <a:pos x="26" y="53"/>
                </a:cxn>
                <a:cxn ang="0">
                  <a:pos x="24" y="52"/>
                </a:cxn>
                <a:cxn ang="0">
                  <a:pos x="22" y="52"/>
                </a:cxn>
                <a:cxn ang="0">
                  <a:pos x="20" y="51"/>
                </a:cxn>
                <a:cxn ang="0">
                  <a:pos x="17" y="51"/>
                </a:cxn>
                <a:cxn ang="0">
                  <a:pos x="15" y="50"/>
                </a:cxn>
                <a:cxn ang="0">
                  <a:pos x="13" y="50"/>
                </a:cxn>
                <a:cxn ang="0">
                  <a:pos x="11" y="49"/>
                </a:cxn>
                <a:cxn ang="0">
                  <a:pos x="10" y="48"/>
                </a:cxn>
                <a:cxn ang="0">
                  <a:pos x="9" y="47"/>
                </a:cxn>
                <a:cxn ang="0">
                  <a:pos x="8" y="46"/>
                </a:cxn>
                <a:cxn ang="0">
                  <a:pos x="7" y="45"/>
                </a:cxn>
                <a:cxn ang="0">
                  <a:pos x="6" y="44"/>
                </a:cxn>
                <a:cxn ang="0">
                  <a:pos x="5" y="43"/>
                </a:cxn>
                <a:cxn ang="0">
                  <a:pos x="4" y="42"/>
                </a:cxn>
                <a:cxn ang="0">
                  <a:pos x="3" y="41"/>
                </a:cxn>
                <a:cxn ang="0">
                  <a:pos x="1" y="35"/>
                </a:cxn>
                <a:cxn ang="0">
                  <a:pos x="0" y="29"/>
                </a:cxn>
                <a:cxn ang="0">
                  <a:pos x="0" y="23"/>
                </a:cxn>
                <a:cxn ang="0">
                  <a:pos x="1" y="17"/>
                </a:cxn>
                <a:cxn ang="0">
                  <a:pos x="4" y="12"/>
                </a:cxn>
                <a:cxn ang="0">
                  <a:pos x="7" y="7"/>
                </a:cxn>
                <a:cxn ang="0">
                  <a:pos x="13" y="3"/>
                </a:cxn>
                <a:cxn ang="0">
                  <a:pos x="20" y="0"/>
                </a:cxn>
              </a:cxnLst>
              <a:rect l="0" t="0" r="r" b="b"/>
              <a:pathLst>
                <a:path w="52" h="57">
                  <a:moveTo>
                    <a:pt x="20" y="0"/>
                  </a:moveTo>
                  <a:lnTo>
                    <a:pt x="23" y="1"/>
                  </a:lnTo>
                  <a:lnTo>
                    <a:pt x="26" y="2"/>
                  </a:lnTo>
                  <a:lnTo>
                    <a:pt x="30" y="2"/>
                  </a:lnTo>
                  <a:lnTo>
                    <a:pt x="33" y="2"/>
                  </a:lnTo>
                  <a:lnTo>
                    <a:pt x="36" y="3"/>
                  </a:lnTo>
                  <a:lnTo>
                    <a:pt x="40" y="3"/>
                  </a:lnTo>
                  <a:lnTo>
                    <a:pt x="43" y="4"/>
                  </a:lnTo>
                  <a:lnTo>
                    <a:pt x="46" y="4"/>
                  </a:lnTo>
                  <a:lnTo>
                    <a:pt x="47" y="5"/>
                  </a:lnTo>
                  <a:lnTo>
                    <a:pt x="48" y="6"/>
                  </a:lnTo>
                  <a:lnTo>
                    <a:pt x="49" y="7"/>
                  </a:lnTo>
                  <a:lnTo>
                    <a:pt x="50" y="8"/>
                  </a:lnTo>
                  <a:lnTo>
                    <a:pt x="51" y="10"/>
                  </a:lnTo>
                  <a:lnTo>
                    <a:pt x="51" y="11"/>
                  </a:lnTo>
                  <a:lnTo>
                    <a:pt x="51" y="13"/>
                  </a:lnTo>
                  <a:lnTo>
                    <a:pt x="52" y="14"/>
                  </a:lnTo>
                  <a:lnTo>
                    <a:pt x="51" y="24"/>
                  </a:lnTo>
                  <a:lnTo>
                    <a:pt x="51" y="34"/>
                  </a:lnTo>
                  <a:lnTo>
                    <a:pt x="51" y="43"/>
                  </a:lnTo>
                  <a:lnTo>
                    <a:pt x="50" y="53"/>
                  </a:lnTo>
                  <a:lnTo>
                    <a:pt x="49" y="54"/>
                  </a:lnTo>
                  <a:lnTo>
                    <a:pt x="48" y="55"/>
                  </a:lnTo>
                  <a:lnTo>
                    <a:pt x="47" y="56"/>
                  </a:lnTo>
                  <a:lnTo>
                    <a:pt x="46" y="57"/>
                  </a:lnTo>
                  <a:lnTo>
                    <a:pt x="44" y="56"/>
                  </a:lnTo>
                  <a:lnTo>
                    <a:pt x="42" y="56"/>
                  </a:lnTo>
                  <a:lnTo>
                    <a:pt x="40" y="55"/>
                  </a:lnTo>
                  <a:lnTo>
                    <a:pt x="37" y="55"/>
                  </a:lnTo>
                  <a:lnTo>
                    <a:pt x="35" y="54"/>
                  </a:lnTo>
                  <a:lnTo>
                    <a:pt x="33" y="54"/>
                  </a:lnTo>
                  <a:lnTo>
                    <a:pt x="31" y="54"/>
                  </a:lnTo>
                  <a:lnTo>
                    <a:pt x="28" y="53"/>
                  </a:lnTo>
                  <a:lnTo>
                    <a:pt x="26" y="53"/>
                  </a:lnTo>
                  <a:lnTo>
                    <a:pt x="24" y="52"/>
                  </a:lnTo>
                  <a:lnTo>
                    <a:pt x="22" y="52"/>
                  </a:lnTo>
                  <a:lnTo>
                    <a:pt x="20" y="51"/>
                  </a:lnTo>
                  <a:lnTo>
                    <a:pt x="17" y="51"/>
                  </a:lnTo>
                  <a:lnTo>
                    <a:pt x="15" y="50"/>
                  </a:lnTo>
                  <a:lnTo>
                    <a:pt x="13" y="50"/>
                  </a:lnTo>
                  <a:lnTo>
                    <a:pt x="11" y="49"/>
                  </a:lnTo>
                  <a:lnTo>
                    <a:pt x="10" y="48"/>
                  </a:lnTo>
                  <a:lnTo>
                    <a:pt x="9" y="47"/>
                  </a:lnTo>
                  <a:lnTo>
                    <a:pt x="8" y="46"/>
                  </a:lnTo>
                  <a:lnTo>
                    <a:pt x="7" y="45"/>
                  </a:lnTo>
                  <a:lnTo>
                    <a:pt x="6" y="44"/>
                  </a:lnTo>
                  <a:lnTo>
                    <a:pt x="5" y="43"/>
                  </a:lnTo>
                  <a:lnTo>
                    <a:pt x="4" y="42"/>
                  </a:lnTo>
                  <a:lnTo>
                    <a:pt x="3" y="41"/>
                  </a:lnTo>
                  <a:lnTo>
                    <a:pt x="1" y="35"/>
                  </a:lnTo>
                  <a:lnTo>
                    <a:pt x="0" y="29"/>
                  </a:lnTo>
                  <a:lnTo>
                    <a:pt x="0" y="23"/>
                  </a:lnTo>
                  <a:lnTo>
                    <a:pt x="1" y="17"/>
                  </a:lnTo>
                  <a:lnTo>
                    <a:pt x="4" y="12"/>
                  </a:lnTo>
                  <a:lnTo>
                    <a:pt x="7" y="7"/>
                  </a:lnTo>
                  <a:lnTo>
                    <a:pt x="13" y="3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BCB2B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73" name="Freeform 189"/>
            <p:cNvSpPr>
              <a:spLocks/>
            </p:cNvSpPr>
            <p:nvPr/>
          </p:nvSpPr>
          <p:spPr bwMode="auto">
            <a:xfrm>
              <a:off x="3669" y="1875"/>
              <a:ext cx="47" cy="52"/>
            </a:xfrm>
            <a:custGeom>
              <a:avLst/>
              <a:gdLst/>
              <a:ahLst/>
              <a:cxnLst>
                <a:cxn ang="0">
                  <a:pos x="18" y="0"/>
                </a:cxn>
                <a:cxn ang="0">
                  <a:pos x="21" y="1"/>
                </a:cxn>
                <a:cxn ang="0">
                  <a:pos x="24" y="1"/>
                </a:cxn>
                <a:cxn ang="0">
                  <a:pos x="27" y="2"/>
                </a:cxn>
                <a:cxn ang="0">
                  <a:pos x="30" y="2"/>
                </a:cxn>
                <a:cxn ang="0">
                  <a:pos x="33" y="2"/>
                </a:cxn>
                <a:cxn ang="0">
                  <a:pos x="36" y="3"/>
                </a:cxn>
                <a:cxn ang="0">
                  <a:pos x="39" y="3"/>
                </a:cxn>
                <a:cxn ang="0">
                  <a:pos x="42" y="4"/>
                </a:cxn>
                <a:cxn ang="0">
                  <a:pos x="43" y="5"/>
                </a:cxn>
                <a:cxn ang="0">
                  <a:pos x="44" y="5"/>
                </a:cxn>
                <a:cxn ang="0">
                  <a:pos x="45" y="6"/>
                </a:cxn>
                <a:cxn ang="0">
                  <a:pos x="46" y="7"/>
                </a:cxn>
                <a:cxn ang="0">
                  <a:pos x="46" y="9"/>
                </a:cxn>
                <a:cxn ang="0">
                  <a:pos x="47" y="10"/>
                </a:cxn>
                <a:cxn ang="0">
                  <a:pos x="47" y="11"/>
                </a:cxn>
                <a:cxn ang="0">
                  <a:pos x="47" y="13"/>
                </a:cxn>
                <a:cxn ang="0">
                  <a:pos x="47" y="22"/>
                </a:cxn>
                <a:cxn ang="0">
                  <a:pos x="47" y="30"/>
                </a:cxn>
                <a:cxn ang="0">
                  <a:pos x="46" y="39"/>
                </a:cxn>
                <a:cxn ang="0">
                  <a:pos x="46" y="48"/>
                </a:cxn>
                <a:cxn ang="0">
                  <a:pos x="45" y="49"/>
                </a:cxn>
                <a:cxn ang="0">
                  <a:pos x="44" y="50"/>
                </a:cxn>
                <a:cxn ang="0">
                  <a:pos x="43" y="51"/>
                </a:cxn>
                <a:cxn ang="0">
                  <a:pos x="42" y="52"/>
                </a:cxn>
                <a:cxn ang="0">
                  <a:pos x="40" y="51"/>
                </a:cxn>
                <a:cxn ang="0">
                  <a:pos x="38" y="51"/>
                </a:cxn>
                <a:cxn ang="0">
                  <a:pos x="36" y="50"/>
                </a:cxn>
                <a:cxn ang="0">
                  <a:pos x="34" y="50"/>
                </a:cxn>
                <a:cxn ang="0">
                  <a:pos x="32" y="50"/>
                </a:cxn>
                <a:cxn ang="0">
                  <a:pos x="30" y="49"/>
                </a:cxn>
                <a:cxn ang="0">
                  <a:pos x="28" y="49"/>
                </a:cxn>
                <a:cxn ang="0">
                  <a:pos x="26" y="48"/>
                </a:cxn>
                <a:cxn ang="0">
                  <a:pos x="24" y="48"/>
                </a:cxn>
                <a:cxn ang="0">
                  <a:pos x="22" y="48"/>
                </a:cxn>
                <a:cxn ang="0">
                  <a:pos x="20" y="47"/>
                </a:cxn>
                <a:cxn ang="0">
                  <a:pos x="18" y="47"/>
                </a:cxn>
                <a:cxn ang="0">
                  <a:pos x="16" y="46"/>
                </a:cxn>
                <a:cxn ang="0">
                  <a:pos x="14" y="46"/>
                </a:cxn>
                <a:cxn ang="0">
                  <a:pos x="12" y="45"/>
                </a:cxn>
                <a:cxn ang="0">
                  <a:pos x="9" y="45"/>
                </a:cxn>
                <a:cxn ang="0">
                  <a:pos x="9" y="44"/>
                </a:cxn>
                <a:cxn ang="0">
                  <a:pos x="8" y="43"/>
                </a:cxn>
                <a:cxn ang="0">
                  <a:pos x="7" y="42"/>
                </a:cxn>
                <a:cxn ang="0">
                  <a:pos x="6" y="41"/>
                </a:cxn>
                <a:cxn ang="0">
                  <a:pos x="5" y="40"/>
                </a:cxn>
                <a:cxn ang="0">
                  <a:pos x="4" y="39"/>
                </a:cxn>
                <a:cxn ang="0">
                  <a:pos x="4" y="38"/>
                </a:cxn>
                <a:cxn ang="0">
                  <a:pos x="3" y="37"/>
                </a:cxn>
                <a:cxn ang="0">
                  <a:pos x="1" y="32"/>
                </a:cxn>
                <a:cxn ang="0">
                  <a:pos x="0" y="26"/>
                </a:cxn>
                <a:cxn ang="0">
                  <a:pos x="0" y="21"/>
                </a:cxn>
                <a:cxn ang="0">
                  <a:pos x="1" y="15"/>
                </a:cxn>
                <a:cxn ang="0">
                  <a:pos x="3" y="10"/>
                </a:cxn>
                <a:cxn ang="0">
                  <a:pos x="7" y="6"/>
                </a:cxn>
                <a:cxn ang="0">
                  <a:pos x="12" y="3"/>
                </a:cxn>
                <a:cxn ang="0">
                  <a:pos x="18" y="0"/>
                </a:cxn>
              </a:cxnLst>
              <a:rect l="0" t="0" r="r" b="b"/>
              <a:pathLst>
                <a:path w="47" h="52">
                  <a:moveTo>
                    <a:pt x="18" y="0"/>
                  </a:moveTo>
                  <a:lnTo>
                    <a:pt x="21" y="1"/>
                  </a:lnTo>
                  <a:lnTo>
                    <a:pt x="24" y="1"/>
                  </a:lnTo>
                  <a:lnTo>
                    <a:pt x="27" y="2"/>
                  </a:lnTo>
                  <a:lnTo>
                    <a:pt x="30" y="2"/>
                  </a:lnTo>
                  <a:lnTo>
                    <a:pt x="33" y="2"/>
                  </a:lnTo>
                  <a:lnTo>
                    <a:pt x="36" y="3"/>
                  </a:lnTo>
                  <a:lnTo>
                    <a:pt x="39" y="3"/>
                  </a:lnTo>
                  <a:lnTo>
                    <a:pt x="42" y="4"/>
                  </a:lnTo>
                  <a:lnTo>
                    <a:pt x="43" y="5"/>
                  </a:lnTo>
                  <a:lnTo>
                    <a:pt x="44" y="5"/>
                  </a:lnTo>
                  <a:lnTo>
                    <a:pt x="45" y="6"/>
                  </a:lnTo>
                  <a:lnTo>
                    <a:pt x="46" y="7"/>
                  </a:lnTo>
                  <a:lnTo>
                    <a:pt x="46" y="9"/>
                  </a:lnTo>
                  <a:lnTo>
                    <a:pt x="47" y="10"/>
                  </a:lnTo>
                  <a:lnTo>
                    <a:pt x="47" y="11"/>
                  </a:lnTo>
                  <a:lnTo>
                    <a:pt x="47" y="13"/>
                  </a:lnTo>
                  <a:lnTo>
                    <a:pt x="47" y="22"/>
                  </a:lnTo>
                  <a:lnTo>
                    <a:pt x="47" y="30"/>
                  </a:lnTo>
                  <a:lnTo>
                    <a:pt x="46" y="39"/>
                  </a:lnTo>
                  <a:lnTo>
                    <a:pt x="46" y="48"/>
                  </a:lnTo>
                  <a:lnTo>
                    <a:pt x="45" y="49"/>
                  </a:lnTo>
                  <a:lnTo>
                    <a:pt x="44" y="50"/>
                  </a:lnTo>
                  <a:lnTo>
                    <a:pt x="43" y="51"/>
                  </a:lnTo>
                  <a:lnTo>
                    <a:pt x="42" y="52"/>
                  </a:lnTo>
                  <a:lnTo>
                    <a:pt x="40" y="51"/>
                  </a:lnTo>
                  <a:lnTo>
                    <a:pt x="38" y="51"/>
                  </a:lnTo>
                  <a:lnTo>
                    <a:pt x="36" y="50"/>
                  </a:lnTo>
                  <a:lnTo>
                    <a:pt x="34" y="50"/>
                  </a:lnTo>
                  <a:lnTo>
                    <a:pt x="32" y="50"/>
                  </a:lnTo>
                  <a:lnTo>
                    <a:pt x="30" y="49"/>
                  </a:lnTo>
                  <a:lnTo>
                    <a:pt x="28" y="49"/>
                  </a:lnTo>
                  <a:lnTo>
                    <a:pt x="26" y="48"/>
                  </a:lnTo>
                  <a:lnTo>
                    <a:pt x="24" y="48"/>
                  </a:lnTo>
                  <a:lnTo>
                    <a:pt x="22" y="48"/>
                  </a:lnTo>
                  <a:lnTo>
                    <a:pt x="20" y="47"/>
                  </a:lnTo>
                  <a:lnTo>
                    <a:pt x="18" y="47"/>
                  </a:lnTo>
                  <a:lnTo>
                    <a:pt x="16" y="46"/>
                  </a:lnTo>
                  <a:lnTo>
                    <a:pt x="14" y="46"/>
                  </a:lnTo>
                  <a:lnTo>
                    <a:pt x="12" y="45"/>
                  </a:lnTo>
                  <a:lnTo>
                    <a:pt x="9" y="45"/>
                  </a:lnTo>
                  <a:lnTo>
                    <a:pt x="9" y="44"/>
                  </a:lnTo>
                  <a:lnTo>
                    <a:pt x="8" y="43"/>
                  </a:lnTo>
                  <a:lnTo>
                    <a:pt x="7" y="42"/>
                  </a:lnTo>
                  <a:lnTo>
                    <a:pt x="6" y="41"/>
                  </a:lnTo>
                  <a:lnTo>
                    <a:pt x="5" y="40"/>
                  </a:lnTo>
                  <a:lnTo>
                    <a:pt x="4" y="39"/>
                  </a:lnTo>
                  <a:lnTo>
                    <a:pt x="4" y="38"/>
                  </a:lnTo>
                  <a:lnTo>
                    <a:pt x="3" y="37"/>
                  </a:lnTo>
                  <a:lnTo>
                    <a:pt x="1" y="32"/>
                  </a:lnTo>
                  <a:lnTo>
                    <a:pt x="0" y="26"/>
                  </a:lnTo>
                  <a:lnTo>
                    <a:pt x="0" y="21"/>
                  </a:lnTo>
                  <a:lnTo>
                    <a:pt x="1" y="15"/>
                  </a:lnTo>
                  <a:lnTo>
                    <a:pt x="3" y="10"/>
                  </a:lnTo>
                  <a:lnTo>
                    <a:pt x="7" y="6"/>
                  </a:lnTo>
                  <a:lnTo>
                    <a:pt x="12" y="3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BFB5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74" name="Freeform 190"/>
            <p:cNvSpPr>
              <a:spLocks/>
            </p:cNvSpPr>
            <p:nvPr/>
          </p:nvSpPr>
          <p:spPr bwMode="auto">
            <a:xfrm>
              <a:off x="3670" y="1876"/>
              <a:ext cx="43" cy="47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19" y="0"/>
                </a:cxn>
                <a:cxn ang="0">
                  <a:pos x="22" y="1"/>
                </a:cxn>
                <a:cxn ang="0">
                  <a:pos x="24" y="1"/>
                </a:cxn>
                <a:cxn ang="0">
                  <a:pos x="27" y="1"/>
                </a:cxn>
                <a:cxn ang="0">
                  <a:pos x="30" y="2"/>
                </a:cxn>
                <a:cxn ang="0">
                  <a:pos x="33" y="2"/>
                </a:cxn>
                <a:cxn ang="0">
                  <a:pos x="35" y="3"/>
                </a:cxn>
                <a:cxn ang="0">
                  <a:pos x="38" y="3"/>
                </a:cxn>
                <a:cxn ang="0">
                  <a:pos x="39" y="4"/>
                </a:cxn>
                <a:cxn ang="0">
                  <a:pos x="40" y="5"/>
                </a:cxn>
                <a:cxn ang="0">
                  <a:pos x="41" y="5"/>
                </a:cxn>
                <a:cxn ang="0">
                  <a:pos x="42" y="6"/>
                </a:cxn>
                <a:cxn ang="0">
                  <a:pos x="42" y="7"/>
                </a:cxn>
                <a:cxn ang="0">
                  <a:pos x="42" y="9"/>
                </a:cxn>
                <a:cxn ang="0">
                  <a:pos x="42" y="10"/>
                </a:cxn>
                <a:cxn ang="0">
                  <a:pos x="43" y="11"/>
                </a:cxn>
                <a:cxn ang="0">
                  <a:pos x="42" y="19"/>
                </a:cxn>
                <a:cxn ang="0">
                  <a:pos x="42" y="27"/>
                </a:cxn>
                <a:cxn ang="0">
                  <a:pos x="42" y="35"/>
                </a:cxn>
                <a:cxn ang="0">
                  <a:pos x="42" y="43"/>
                </a:cxn>
                <a:cxn ang="0">
                  <a:pos x="41" y="44"/>
                </a:cxn>
                <a:cxn ang="0">
                  <a:pos x="40" y="45"/>
                </a:cxn>
                <a:cxn ang="0">
                  <a:pos x="39" y="46"/>
                </a:cxn>
                <a:cxn ang="0">
                  <a:pos x="38" y="47"/>
                </a:cxn>
                <a:cxn ang="0">
                  <a:pos x="36" y="46"/>
                </a:cxn>
                <a:cxn ang="0">
                  <a:pos x="35" y="46"/>
                </a:cxn>
                <a:cxn ang="0">
                  <a:pos x="33" y="46"/>
                </a:cxn>
                <a:cxn ang="0">
                  <a:pos x="31" y="45"/>
                </a:cxn>
                <a:cxn ang="0">
                  <a:pos x="29" y="45"/>
                </a:cxn>
                <a:cxn ang="0">
                  <a:pos x="27" y="44"/>
                </a:cxn>
                <a:cxn ang="0">
                  <a:pos x="25" y="44"/>
                </a:cxn>
                <a:cxn ang="0">
                  <a:pos x="23" y="44"/>
                </a:cxn>
                <a:cxn ang="0">
                  <a:pos x="21" y="43"/>
                </a:cxn>
                <a:cxn ang="0">
                  <a:pos x="19" y="43"/>
                </a:cxn>
                <a:cxn ang="0">
                  <a:pos x="18" y="42"/>
                </a:cxn>
                <a:cxn ang="0">
                  <a:pos x="16" y="42"/>
                </a:cxn>
                <a:cxn ang="0">
                  <a:pos x="14" y="42"/>
                </a:cxn>
                <a:cxn ang="0">
                  <a:pos x="12" y="41"/>
                </a:cxn>
                <a:cxn ang="0">
                  <a:pos x="10" y="41"/>
                </a:cxn>
                <a:cxn ang="0">
                  <a:pos x="8" y="40"/>
                </a:cxn>
                <a:cxn ang="0">
                  <a:pos x="8" y="40"/>
                </a:cxn>
                <a:cxn ang="0">
                  <a:pos x="7" y="39"/>
                </a:cxn>
                <a:cxn ang="0">
                  <a:pos x="6" y="38"/>
                </a:cxn>
                <a:cxn ang="0">
                  <a:pos x="5" y="37"/>
                </a:cxn>
                <a:cxn ang="0">
                  <a:pos x="5" y="36"/>
                </a:cxn>
                <a:cxn ang="0">
                  <a:pos x="4" y="35"/>
                </a:cxn>
                <a:cxn ang="0">
                  <a:pos x="3" y="34"/>
                </a:cxn>
                <a:cxn ang="0">
                  <a:pos x="2" y="33"/>
                </a:cxn>
                <a:cxn ang="0">
                  <a:pos x="1" y="29"/>
                </a:cxn>
                <a:cxn ang="0">
                  <a:pos x="0" y="24"/>
                </a:cxn>
                <a:cxn ang="0">
                  <a:pos x="0" y="18"/>
                </a:cxn>
                <a:cxn ang="0">
                  <a:pos x="1" y="14"/>
                </a:cxn>
                <a:cxn ang="0">
                  <a:pos x="3" y="9"/>
                </a:cxn>
                <a:cxn ang="0">
                  <a:pos x="6" y="5"/>
                </a:cxn>
                <a:cxn ang="0">
                  <a:pos x="10" y="2"/>
                </a:cxn>
                <a:cxn ang="0">
                  <a:pos x="16" y="0"/>
                </a:cxn>
              </a:cxnLst>
              <a:rect l="0" t="0" r="r" b="b"/>
              <a:pathLst>
                <a:path w="43" h="47">
                  <a:moveTo>
                    <a:pt x="16" y="0"/>
                  </a:moveTo>
                  <a:lnTo>
                    <a:pt x="19" y="0"/>
                  </a:lnTo>
                  <a:lnTo>
                    <a:pt x="22" y="1"/>
                  </a:lnTo>
                  <a:lnTo>
                    <a:pt x="24" y="1"/>
                  </a:lnTo>
                  <a:lnTo>
                    <a:pt x="27" y="1"/>
                  </a:lnTo>
                  <a:lnTo>
                    <a:pt x="30" y="2"/>
                  </a:lnTo>
                  <a:lnTo>
                    <a:pt x="33" y="2"/>
                  </a:lnTo>
                  <a:lnTo>
                    <a:pt x="35" y="3"/>
                  </a:lnTo>
                  <a:lnTo>
                    <a:pt x="38" y="3"/>
                  </a:lnTo>
                  <a:lnTo>
                    <a:pt x="39" y="4"/>
                  </a:lnTo>
                  <a:lnTo>
                    <a:pt x="40" y="5"/>
                  </a:lnTo>
                  <a:lnTo>
                    <a:pt x="41" y="5"/>
                  </a:lnTo>
                  <a:lnTo>
                    <a:pt x="42" y="6"/>
                  </a:lnTo>
                  <a:lnTo>
                    <a:pt x="42" y="7"/>
                  </a:lnTo>
                  <a:lnTo>
                    <a:pt x="42" y="9"/>
                  </a:lnTo>
                  <a:lnTo>
                    <a:pt x="42" y="10"/>
                  </a:lnTo>
                  <a:lnTo>
                    <a:pt x="43" y="11"/>
                  </a:lnTo>
                  <a:lnTo>
                    <a:pt x="42" y="19"/>
                  </a:lnTo>
                  <a:lnTo>
                    <a:pt x="42" y="27"/>
                  </a:lnTo>
                  <a:lnTo>
                    <a:pt x="42" y="35"/>
                  </a:lnTo>
                  <a:lnTo>
                    <a:pt x="42" y="43"/>
                  </a:lnTo>
                  <a:lnTo>
                    <a:pt x="41" y="44"/>
                  </a:lnTo>
                  <a:lnTo>
                    <a:pt x="40" y="45"/>
                  </a:lnTo>
                  <a:lnTo>
                    <a:pt x="39" y="46"/>
                  </a:lnTo>
                  <a:lnTo>
                    <a:pt x="38" y="47"/>
                  </a:lnTo>
                  <a:lnTo>
                    <a:pt x="36" y="46"/>
                  </a:lnTo>
                  <a:lnTo>
                    <a:pt x="35" y="46"/>
                  </a:lnTo>
                  <a:lnTo>
                    <a:pt x="33" y="46"/>
                  </a:lnTo>
                  <a:lnTo>
                    <a:pt x="31" y="45"/>
                  </a:lnTo>
                  <a:lnTo>
                    <a:pt x="29" y="45"/>
                  </a:lnTo>
                  <a:lnTo>
                    <a:pt x="27" y="44"/>
                  </a:lnTo>
                  <a:lnTo>
                    <a:pt x="25" y="44"/>
                  </a:lnTo>
                  <a:lnTo>
                    <a:pt x="23" y="44"/>
                  </a:lnTo>
                  <a:lnTo>
                    <a:pt x="21" y="43"/>
                  </a:lnTo>
                  <a:lnTo>
                    <a:pt x="19" y="43"/>
                  </a:lnTo>
                  <a:lnTo>
                    <a:pt x="18" y="42"/>
                  </a:lnTo>
                  <a:lnTo>
                    <a:pt x="16" y="42"/>
                  </a:lnTo>
                  <a:lnTo>
                    <a:pt x="14" y="42"/>
                  </a:lnTo>
                  <a:lnTo>
                    <a:pt x="12" y="41"/>
                  </a:lnTo>
                  <a:lnTo>
                    <a:pt x="10" y="41"/>
                  </a:lnTo>
                  <a:lnTo>
                    <a:pt x="8" y="40"/>
                  </a:lnTo>
                  <a:lnTo>
                    <a:pt x="8" y="40"/>
                  </a:lnTo>
                  <a:lnTo>
                    <a:pt x="7" y="39"/>
                  </a:lnTo>
                  <a:lnTo>
                    <a:pt x="6" y="38"/>
                  </a:lnTo>
                  <a:lnTo>
                    <a:pt x="5" y="37"/>
                  </a:lnTo>
                  <a:lnTo>
                    <a:pt x="5" y="36"/>
                  </a:lnTo>
                  <a:lnTo>
                    <a:pt x="4" y="35"/>
                  </a:lnTo>
                  <a:lnTo>
                    <a:pt x="3" y="34"/>
                  </a:lnTo>
                  <a:lnTo>
                    <a:pt x="2" y="33"/>
                  </a:lnTo>
                  <a:lnTo>
                    <a:pt x="1" y="29"/>
                  </a:lnTo>
                  <a:lnTo>
                    <a:pt x="0" y="24"/>
                  </a:lnTo>
                  <a:lnTo>
                    <a:pt x="0" y="18"/>
                  </a:lnTo>
                  <a:lnTo>
                    <a:pt x="1" y="14"/>
                  </a:lnTo>
                  <a:lnTo>
                    <a:pt x="3" y="9"/>
                  </a:lnTo>
                  <a:lnTo>
                    <a:pt x="6" y="5"/>
                  </a:lnTo>
                  <a:lnTo>
                    <a:pt x="10" y="2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C4B7B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75" name="Freeform 191"/>
            <p:cNvSpPr>
              <a:spLocks/>
            </p:cNvSpPr>
            <p:nvPr/>
          </p:nvSpPr>
          <p:spPr bwMode="auto">
            <a:xfrm>
              <a:off x="3671" y="1876"/>
              <a:ext cx="38" cy="43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7" y="1"/>
                </a:cxn>
                <a:cxn ang="0">
                  <a:pos x="19" y="1"/>
                </a:cxn>
                <a:cxn ang="0">
                  <a:pos x="22" y="1"/>
                </a:cxn>
                <a:cxn ang="0">
                  <a:pos x="24" y="2"/>
                </a:cxn>
                <a:cxn ang="0">
                  <a:pos x="27" y="2"/>
                </a:cxn>
                <a:cxn ang="0">
                  <a:pos x="29" y="2"/>
                </a:cxn>
                <a:cxn ang="0">
                  <a:pos x="32" y="3"/>
                </a:cxn>
                <a:cxn ang="0">
                  <a:pos x="34" y="3"/>
                </a:cxn>
                <a:cxn ang="0">
                  <a:pos x="35" y="4"/>
                </a:cxn>
                <a:cxn ang="0">
                  <a:pos x="36" y="5"/>
                </a:cxn>
                <a:cxn ang="0">
                  <a:pos x="37" y="5"/>
                </a:cxn>
                <a:cxn ang="0">
                  <a:pos x="37" y="6"/>
                </a:cxn>
                <a:cxn ang="0">
                  <a:pos x="37" y="7"/>
                </a:cxn>
                <a:cxn ang="0">
                  <a:pos x="38" y="8"/>
                </a:cxn>
                <a:cxn ang="0">
                  <a:pos x="38" y="9"/>
                </a:cxn>
                <a:cxn ang="0">
                  <a:pos x="38" y="11"/>
                </a:cxn>
                <a:cxn ang="0">
                  <a:pos x="38" y="18"/>
                </a:cxn>
                <a:cxn ang="0">
                  <a:pos x="38" y="25"/>
                </a:cxn>
                <a:cxn ang="0">
                  <a:pos x="37" y="32"/>
                </a:cxn>
                <a:cxn ang="0">
                  <a:pos x="37" y="40"/>
                </a:cxn>
                <a:cxn ang="0">
                  <a:pos x="37" y="40"/>
                </a:cxn>
                <a:cxn ang="0">
                  <a:pos x="36" y="41"/>
                </a:cxn>
                <a:cxn ang="0">
                  <a:pos x="35" y="42"/>
                </a:cxn>
                <a:cxn ang="0">
                  <a:pos x="34" y="43"/>
                </a:cxn>
                <a:cxn ang="0">
                  <a:pos x="31" y="42"/>
                </a:cxn>
                <a:cxn ang="0">
                  <a:pos x="27" y="41"/>
                </a:cxn>
                <a:cxn ang="0">
                  <a:pos x="24" y="40"/>
                </a:cxn>
                <a:cxn ang="0">
                  <a:pos x="21" y="40"/>
                </a:cxn>
                <a:cxn ang="0">
                  <a:pos x="17" y="39"/>
                </a:cxn>
                <a:cxn ang="0">
                  <a:pos x="14" y="39"/>
                </a:cxn>
                <a:cxn ang="0">
                  <a:pos x="11" y="38"/>
                </a:cxn>
                <a:cxn ang="0">
                  <a:pos x="7" y="37"/>
                </a:cxn>
                <a:cxn ang="0">
                  <a:pos x="7" y="36"/>
                </a:cxn>
                <a:cxn ang="0">
                  <a:pos x="6" y="36"/>
                </a:cxn>
                <a:cxn ang="0">
                  <a:pos x="5" y="35"/>
                </a:cxn>
                <a:cxn ang="0">
                  <a:pos x="5" y="34"/>
                </a:cxn>
                <a:cxn ang="0">
                  <a:pos x="4" y="33"/>
                </a:cxn>
                <a:cxn ang="0">
                  <a:pos x="3" y="32"/>
                </a:cxn>
                <a:cxn ang="0">
                  <a:pos x="2" y="32"/>
                </a:cxn>
                <a:cxn ang="0">
                  <a:pos x="2" y="31"/>
                </a:cxn>
                <a:cxn ang="0">
                  <a:pos x="0" y="26"/>
                </a:cxn>
                <a:cxn ang="0">
                  <a:pos x="0" y="22"/>
                </a:cxn>
                <a:cxn ang="0">
                  <a:pos x="0" y="17"/>
                </a:cxn>
                <a:cxn ang="0">
                  <a:pos x="0" y="13"/>
                </a:cxn>
                <a:cxn ang="0">
                  <a:pos x="2" y="9"/>
                </a:cxn>
                <a:cxn ang="0">
                  <a:pos x="5" y="5"/>
                </a:cxn>
                <a:cxn ang="0">
                  <a:pos x="9" y="2"/>
                </a:cxn>
                <a:cxn ang="0">
                  <a:pos x="14" y="0"/>
                </a:cxn>
              </a:cxnLst>
              <a:rect l="0" t="0" r="r" b="b"/>
              <a:pathLst>
                <a:path w="38" h="43">
                  <a:moveTo>
                    <a:pt x="14" y="0"/>
                  </a:moveTo>
                  <a:lnTo>
                    <a:pt x="17" y="1"/>
                  </a:lnTo>
                  <a:lnTo>
                    <a:pt x="19" y="1"/>
                  </a:lnTo>
                  <a:lnTo>
                    <a:pt x="22" y="1"/>
                  </a:lnTo>
                  <a:lnTo>
                    <a:pt x="24" y="2"/>
                  </a:lnTo>
                  <a:lnTo>
                    <a:pt x="27" y="2"/>
                  </a:lnTo>
                  <a:lnTo>
                    <a:pt x="29" y="2"/>
                  </a:lnTo>
                  <a:lnTo>
                    <a:pt x="32" y="3"/>
                  </a:lnTo>
                  <a:lnTo>
                    <a:pt x="34" y="3"/>
                  </a:lnTo>
                  <a:lnTo>
                    <a:pt x="35" y="4"/>
                  </a:lnTo>
                  <a:lnTo>
                    <a:pt x="36" y="5"/>
                  </a:lnTo>
                  <a:lnTo>
                    <a:pt x="37" y="5"/>
                  </a:lnTo>
                  <a:lnTo>
                    <a:pt x="37" y="6"/>
                  </a:lnTo>
                  <a:lnTo>
                    <a:pt x="37" y="7"/>
                  </a:lnTo>
                  <a:lnTo>
                    <a:pt x="38" y="8"/>
                  </a:lnTo>
                  <a:lnTo>
                    <a:pt x="38" y="9"/>
                  </a:lnTo>
                  <a:lnTo>
                    <a:pt x="38" y="11"/>
                  </a:lnTo>
                  <a:lnTo>
                    <a:pt x="38" y="18"/>
                  </a:lnTo>
                  <a:lnTo>
                    <a:pt x="38" y="25"/>
                  </a:lnTo>
                  <a:lnTo>
                    <a:pt x="37" y="32"/>
                  </a:lnTo>
                  <a:lnTo>
                    <a:pt x="37" y="40"/>
                  </a:lnTo>
                  <a:lnTo>
                    <a:pt x="37" y="40"/>
                  </a:lnTo>
                  <a:lnTo>
                    <a:pt x="36" y="41"/>
                  </a:lnTo>
                  <a:lnTo>
                    <a:pt x="35" y="42"/>
                  </a:lnTo>
                  <a:lnTo>
                    <a:pt x="34" y="43"/>
                  </a:lnTo>
                  <a:lnTo>
                    <a:pt x="31" y="42"/>
                  </a:lnTo>
                  <a:lnTo>
                    <a:pt x="27" y="41"/>
                  </a:lnTo>
                  <a:lnTo>
                    <a:pt x="24" y="40"/>
                  </a:lnTo>
                  <a:lnTo>
                    <a:pt x="21" y="40"/>
                  </a:lnTo>
                  <a:lnTo>
                    <a:pt x="17" y="39"/>
                  </a:lnTo>
                  <a:lnTo>
                    <a:pt x="14" y="39"/>
                  </a:lnTo>
                  <a:lnTo>
                    <a:pt x="11" y="38"/>
                  </a:lnTo>
                  <a:lnTo>
                    <a:pt x="7" y="37"/>
                  </a:lnTo>
                  <a:lnTo>
                    <a:pt x="7" y="36"/>
                  </a:lnTo>
                  <a:lnTo>
                    <a:pt x="6" y="36"/>
                  </a:lnTo>
                  <a:lnTo>
                    <a:pt x="5" y="35"/>
                  </a:lnTo>
                  <a:lnTo>
                    <a:pt x="5" y="34"/>
                  </a:lnTo>
                  <a:lnTo>
                    <a:pt x="4" y="33"/>
                  </a:lnTo>
                  <a:lnTo>
                    <a:pt x="3" y="32"/>
                  </a:lnTo>
                  <a:lnTo>
                    <a:pt x="2" y="32"/>
                  </a:lnTo>
                  <a:lnTo>
                    <a:pt x="2" y="31"/>
                  </a:lnTo>
                  <a:lnTo>
                    <a:pt x="0" y="26"/>
                  </a:lnTo>
                  <a:lnTo>
                    <a:pt x="0" y="22"/>
                  </a:lnTo>
                  <a:lnTo>
                    <a:pt x="0" y="17"/>
                  </a:lnTo>
                  <a:lnTo>
                    <a:pt x="0" y="13"/>
                  </a:lnTo>
                  <a:lnTo>
                    <a:pt x="2" y="9"/>
                  </a:lnTo>
                  <a:lnTo>
                    <a:pt x="5" y="5"/>
                  </a:lnTo>
                  <a:lnTo>
                    <a:pt x="9" y="2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C6BAC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76" name="Freeform 192"/>
            <p:cNvSpPr>
              <a:spLocks/>
            </p:cNvSpPr>
            <p:nvPr/>
          </p:nvSpPr>
          <p:spPr bwMode="auto">
            <a:xfrm>
              <a:off x="3671" y="1877"/>
              <a:ext cx="35" cy="38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15" y="0"/>
                </a:cxn>
                <a:cxn ang="0">
                  <a:pos x="18" y="1"/>
                </a:cxn>
                <a:cxn ang="0">
                  <a:pos x="20" y="1"/>
                </a:cxn>
                <a:cxn ang="0">
                  <a:pos x="22" y="1"/>
                </a:cxn>
                <a:cxn ang="0">
                  <a:pos x="24" y="1"/>
                </a:cxn>
                <a:cxn ang="0">
                  <a:pos x="27" y="2"/>
                </a:cxn>
                <a:cxn ang="0">
                  <a:pos x="29" y="2"/>
                </a:cxn>
                <a:cxn ang="0">
                  <a:pos x="31" y="3"/>
                </a:cxn>
                <a:cxn ang="0">
                  <a:pos x="32" y="3"/>
                </a:cxn>
                <a:cxn ang="0">
                  <a:pos x="32" y="4"/>
                </a:cxn>
                <a:cxn ang="0">
                  <a:pos x="33" y="4"/>
                </a:cxn>
                <a:cxn ang="0">
                  <a:pos x="34" y="5"/>
                </a:cxn>
                <a:cxn ang="0">
                  <a:pos x="34" y="6"/>
                </a:cxn>
                <a:cxn ang="0">
                  <a:pos x="34" y="7"/>
                </a:cxn>
                <a:cxn ang="0">
                  <a:pos x="34" y="8"/>
                </a:cxn>
                <a:cxn ang="0">
                  <a:pos x="35" y="9"/>
                </a:cxn>
                <a:cxn ang="0">
                  <a:pos x="34" y="16"/>
                </a:cxn>
                <a:cxn ang="0">
                  <a:pos x="34" y="22"/>
                </a:cxn>
                <a:cxn ang="0">
                  <a:pos x="34" y="28"/>
                </a:cxn>
                <a:cxn ang="0">
                  <a:pos x="34" y="35"/>
                </a:cxn>
                <a:cxn ang="0">
                  <a:pos x="33" y="36"/>
                </a:cxn>
                <a:cxn ang="0">
                  <a:pos x="32" y="36"/>
                </a:cxn>
                <a:cxn ang="0">
                  <a:pos x="32" y="37"/>
                </a:cxn>
                <a:cxn ang="0">
                  <a:pos x="31" y="38"/>
                </a:cxn>
                <a:cxn ang="0">
                  <a:pos x="28" y="37"/>
                </a:cxn>
                <a:cxn ang="0">
                  <a:pos x="25" y="36"/>
                </a:cxn>
                <a:cxn ang="0">
                  <a:pos x="22" y="36"/>
                </a:cxn>
                <a:cxn ang="0">
                  <a:pos x="19" y="35"/>
                </a:cxn>
                <a:cxn ang="0">
                  <a:pos x="16" y="35"/>
                </a:cxn>
                <a:cxn ang="0">
                  <a:pos x="13" y="34"/>
                </a:cxn>
                <a:cxn ang="0">
                  <a:pos x="10" y="33"/>
                </a:cxn>
                <a:cxn ang="0">
                  <a:pos x="7" y="33"/>
                </a:cxn>
                <a:cxn ang="0">
                  <a:pos x="6" y="31"/>
                </a:cxn>
                <a:cxn ang="0">
                  <a:pos x="5" y="30"/>
                </a:cxn>
                <a:cxn ang="0">
                  <a:pos x="4" y="28"/>
                </a:cxn>
                <a:cxn ang="0">
                  <a:pos x="2" y="27"/>
                </a:cxn>
                <a:cxn ang="0">
                  <a:pos x="1" y="23"/>
                </a:cxn>
                <a:cxn ang="0">
                  <a:pos x="0" y="19"/>
                </a:cxn>
                <a:cxn ang="0">
                  <a:pos x="0" y="15"/>
                </a:cxn>
                <a:cxn ang="0">
                  <a:pos x="1" y="11"/>
                </a:cxn>
                <a:cxn ang="0">
                  <a:pos x="2" y="7"/>
                </a:cxn>
                <a:cxn ang="0">
                  <a:pos x="5" y="4"/>
                </a:cxn>
                <a:cxn ang="0">
                  <a:pos x="8" y="2"/>
                </a:cxn>
                <a:cxn ang="0">
                  <a:pos x="13" y="0"/>
                </a:cxn>
              </a:cxnLst>
              <a:rect l="0" t="0" r="r" b="b"/>
              <a:pathLst>
                <a:path w="35" h="38">
                  <a:moveTo>
                    <a:pt x="13" y="0"/>
                  </a:moveTo>
                  <a:lnTo>
                    <a:pt x="15" y="0"/>
                  </a:lnTo>
                  <a:lnTo>
                    <a:pt x="18" y="1"/>
                  </a:lnTo>
                  <a:lnTo>
                    <a:pt x="20" y="1"/>
                  </a:lnTo>
                  <a:lnTo>
                    <a:pt x="22" y="1"/>
                  </a:lnTo>
                  <a:lnTo>
                    <a:pt x="24" y="1"/>
                  </a:lnTo>
                  <a:lnTo>
                    <a:pt x="27" y="2"/>
                  </a:lnTo>
                  <a:lnTo>
                    <a:pt x="29" y="2"/>
                  </a:lnTo>
                  <a:lnTo>
                    <a:pt x="31" y="3"/>
                  </a:lnTo>
                  <a:lnTo>
                    <a:pt x="32" y="3"/>
                  </a:lnTo>
                  <a:lnTo>
                    <a:pt x="32" y="4"/>
                  </a:lnTo>
                  <a:lnTo>
                    <a:pt x="33" y="4"/>
                  </a:lnTo>
                  <a:lnTo>
                    <a:pt x="34" y="5"/>
                  </a:lnTo>
                  <a:lnTo>
                    <a:pt x="34" y="6"/>
                  </a:lnTo>
                  <a:lnTo>
                    <a:pt x="34" y="7"/>
                  </a:lnTo>
                  <a:lnTo>
                    <a:pt x="34" y="8"/>
                  </a:lnTo>
                  <a:lnTo>
                    <a:pt x="35" y="9"/>
                  </a:lnTo>
                  <a:lnTo>
                    <a:pt x="34" y="16"/>
                  </a:lnTo>
                  <a:lnTo>
                    <a:pt x="34" y="22"/>
                  </a:lnTo>
                  <a:lnTo>
                    <a:pt x="34" y="28"/>
                  </a:lnTo>
                  <a:lnTo>
                    <a:pt x="34" y="35"/>
                  </a:lnTo>
                  <a:lnTo>
                    <a:pt x="33" y="36"/>
                  </a:lnTo>
                  <a:lnTo>
                    <a:pt x="32" y="36"/>
                  </a:lnTo>
                  <a:lnTo>
                    <a:pt x="32" y="37"/>
                  </a:lnTo>
                  <a:lnTo>
                    <a:pt x="31" y="38"/>
                  </a:lnTo>
                  <a:lnTo>
                    <a:pt x="28" y="37"/>
                  </a:lnTo>
                  <a:lnTo>
                    <a:pt x="25" y="36"/>
                  </a:lnTo>
                  <a:lnTo>
                    <a:pt x="22" y="36"/>
                  </a:lnTo>
                  <a:lnTo>
                    <a:pt x="19" y="35"/>
                  </a:lnTo>
                  <a:lnTo>
                    <a:pt x="16" y="35"/>
                  </a:lnTo>
                  <a:lnTo>
                    <a:pt x="13" y="34"/>
                  </a:lnTo>
                  <a:lnTo>
                    <a:pt x="10" y="33"/>
                  </a:lnTo>
                  <a:lnTo>
                    <a:pt x="7" y="33"/>
                  </a:lnTo>
                  <a:lnTo>
                    <a:pt x="6" y="31"/>
                  </a:lnTo>
                  <a:lnTo>
                    <a:pt x="5" y="30"/>
                  </a:lnTo>
                  <a:lnTo>
                    <a:pt x="4" y="28"/>
                  </a:lnTo>
                  <a:lnTo>
                    <a:pt x="2" y="27"/>
                  </a:lnTo>
                  <a:lnTo>
                    <a:pt x="1" y="23"/>
                  </a:lnTo>
                  <a:lnTo>
                    <a:pt x="0" y="19"/>
                  </a:lnTo>
                  <a:lnTo>
                    <a:pt x="0" y="15"/>
                  </a:lnTo>
                  <a:lnTo>
                    <a:pt x="1" y="11"/>
                  </a:lnTo>
                  <a:lnTo>
                    <a:pt x="2" y="7"/>
                  </a:lnTo>
                  <a:lnTo>
                    <a:pt x="5" y="4"/>
                  </a:lnTo>
                  <a:lnTo>
                    <a:pt x="8" y="2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C9BCC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77" name="Freeform 193"/>
            <p:cNvSpPr>
              <a:spLocks/>
            </p:cNvSpPr>
            <p:nvPr/>
          </p:nvSpPr>
          <p:spPr bwMode="auto">
            <a:xfrm>
              <a:off x="3672" y="1877"/>
              <a:ext cx="30" cy="34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13" y="1"/>
                </a:cxn>
                <a:cxn ang="0">
                  <a:pos x="15" y="1"/>
                </a:cxn>
                <a:cxn ang="0">
                  <a:pos x="17" y="1"/>
                </a:cxn>
                <a:cxn ang="0">
                  <a:pos x="19" y="2"/>
                </a:cxn>
                <a:cxn ang="0">
                  <a:pos x="21" y="2"/>
                </a:cxn>
                <a:cxn ang="0">
                  <a:pos x="23" y="2"/>
                </a:cxn>
                <a:cxn ang="0">
                  <a:pos x="25" y="2"/>
                </a:cxn>
                <a:cxn ang="0">
                  <a:pos x="27" y="3"/>
                </a:cxn>
                <a:cxn ang="0">
                  <a:pos x="28" y="3"/>
                </a:cxn>
                <a:cxn ang="0">
                  <a:pos x="28" y="4"/>
                </a:cxn>
                <a:cxn ang="0">
                  <a:pos x="29" y="4"/>
                </a:cxn>
                <a:cxn ang="0">
                  <a:pos x="29" y="5"/>
                </a:cxn>
                <a:cxn ang="0">
                  <a:pos x="30" y="6"/>
                </a:cxn>
                <a:cxn ang="0">
                  <a:pos x="30" y="7"/>
                </a:cxn>
                <a:cxn ang="0">
                  <a:pos x="30" y="8"/>
                </a:cxn>
                <a:cxn ang="0">
                  <a:pos x="30" y="8"/>
                </a:cxn>
                <a:cxn ang="0">
                  <a:pos x="30" y="14"/>
                </a:cxn>
                <a:cxn ang="0">
                  <a:pos x="30" y="20"/>
                </a:cxn>
                <a:cxn ang="0">
                  <a:pos x="30" y="26"/>
                </a:cxn>
                <a:cxn ang="0">
                  <a:pos x="29" y="31"/>
                </a:cxn>
                <a:cxn ang="0">
                  <a:pos x="29" y="32"/>
                </a:cxn>
                <a:cxn ang="0">
                  <a:pos x="28" y="32"/>
                </a:cxn>
                <a:cxn ang="0">
                  <a:pos x="28" y="33"/>
                </a:cxn>
                <a:cxn ang="0">
                  <a:pos x="27" y="34"/>
                </a:cxn>
                <a:cxn ang="0">
                  <a:pos x="24" y="33"/>
                </a:cxn>
                <a:cxn ang="0">
                  <a:pos x="22" y="32"/>
                </a:cxn>
                <a:cxn ang="0">
                  <a:pos x="19" y="32"/>
                </a:cxn>
                <a:cxn ang="0">
                  <a:pos x="17" y="31"/>
                </a:cxn>
                <a:cxn ang="0">
                  <a:pos x="14" y="31"/>
                </a:cxn>
                <a:cxn ang="0">
                  <a:pos x="11" y="30"/>
                </a:cxn>
                <a:cxn ang="0">
                  <a:pos x="9" y="30"/>
                </a:cxn>
                <a:cxn ang="0">
                  <a:pos x="6" y="29"/>
                </a:cxn>
                <a:cxn ang="0">
                  <a:pos x="5" y="28"/>
                </a:cxn>
                <a:cxn ang="0">
                  <a:pos x="4" y="27"/>
                </a:cxn>
                <a:cxn ang="0">
                  <a:pos x="3" y="26"/>
                </a:cxn>
                <a:cxn ang="0">
                  <a:pos x="2" y="24"/>
                </a:cxn>
                <a:cxn ang="0">
                  <a:pos x="1" y="21"/>
                </a:cxn>
                <a:cxn ang="0">
                  <a:pos x="0" y="17"/>
                </a:cxn>
                <a:cxn ang="0">
                  <a:pos x="0" y="14"/>
                </a:cxn>
                <a:cxn ang="0">
                  <a:pos x="1" y="10"/>
                </a:cxn>
                <a:cxn ang="0">
                  <a:pos x="2" y="7"/>
                </a:cxn>
                <a:cxn ang="0">
                  <a:pos x="4" y="4"/>
                </a:cxn>
                <a:cxn ang="0">
                  <a:pos x="7" y="2"/>
                </a:cxn>
                <a:cxn ang="0">
                  <a:pos x="11" y="0"/>
                </a:cxn>
              </a:cxnLst>
              <a:rect l="0" t="0" r="r" b="b"/>
              <a:pathLst>
                <a:path w="30" h="34">
                  <a:moveTo>
                    <a:pt x="11" y="0"/>
                  </a:moveTo>
                  <a:lnTo>
                    <a:pt x="13" y="1"/>
                  </a:lnTo>
                  <a:lnTo>
                    <a:pt x="15" y="1"/>
                  </a:lnTo>
                  <a:lnTo>
                    <a:pt x="17" y="1"/>
                  </a:lnTo>
                  <a:lnTo>
                    <a:pt x="19" y="2"/>
                  </a:lnTo>
                  <a:lnTo>
                    <a:pt x="21" y="2"/>
                  </a:lnTo>
                  <a:lnTo>
                    <a:pt x="23" y="2"/>
                  </a:lnTo>
                  <a:lnTo>
                    <a:pt x="25" y="2"/>
                  </a:lnTo>
                  <a:lnTo>
                    <a:pt x="27" y="3"/>
                  </a:lnTo>
                  <a:lnTo>
                    <a:pt x="28" y="3"/>
                  </a:lnTo>
                  <a:lnTo>
                    <a:pt x="28" y="4"/>
                  </a:lnTo>
                  <a:lnTo>
                    <a:pt x="29" y="4"/>
                  </a:lnTo>
                  <a:lnTo>
                    <a:pt x="29" y="5"/>
                  </a:lnTo>
                  <a:lnTo>
                    <a:pt x="30" y="6"/>
                  </a:lnTo>
                  <a:lnTo>
                    <a:pt x="30" y="7"/>
                  </a:lnTo>
                  <a:lnTo>
                    <a:pt x="30" y="8"/>
                  </a:lnTo>
                  <a:lnTo>
                    <a:pt x="30" y="8"/>
                  </a:lnTo>
                  <a:lnTo>
                    <a:pt x="30" y="14"/>
                  </a:lnTo>
                  <a:lnTo>
                    <a:pt x="30" y="20"/>
                  </a:lnTo>
                  <a:lnTo>
                    <a:pt x="30" y="26"/>
                  </a:lnTo>
                  <a:lnTo>
                    <a:pt x="29" y="31"/>
                  </a:lnTo>
                  <a:lnTo>
                    <a:pt x="29" y="32"/>
                  </a:lnTo>
                  <a:lnTo>
                    <a:pt x="28" y="32"/>
                  </a:lnTo>
                  <a:lnTo>
                    <a:pt x="28" y="33"/>
                  </a:lnTo>
                  <a:lnTo>
                    <a:pt x="27" y="34"/>
                  </a:lnTo>
                  <a:lnTo>
                    <a:pt x="24" y="33"/>
                  </a:lnTo>
                  <a:lnTo>
                    <a:pt x="22" y="32"/>
                  </a:lnTo>
                  <a:lnTo>
                    <a:pt x="19" y="32"/>
                  </a:lnTo>
                  <a:lnTo>
                    <a:pt x="17" y="31"/>
                  </a:lnTo>
                  <a:lnTo>
                    <a:pt x="14" y="31"/>
                  </a:lnTo>
                  <a:lnTo>
                    <a:pt x="11" y="30"/>
                  </a:lnTo>
                  <a:lnTo>
                    <a:pt x="9" y="30"/>
                  </a:lnTo>
                  <a:lnTo>
                    <a:pt x="6" y="29"/>
                  </a:lnTo>
                  <a:lnTo>
                    <a:pt x="5" y="28"/>
                  </a:lnTo>
                  <a:lnTo>
                    <a:pt x="4" y="27"/>
                  </a:lnTo>
                  <a:lnTo>
                    <a:pt x="3" y="26"/>
                  </a:lnTo>
                  <a:lnTo>
                    <a:pt x="2" y="24"/>
                  </a:lnTo>
                  <a:lnTo>
                    <a:pt x="1" y="21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1" y="10"/>
                  </a:lnTo>
                  <a:lnTo>
                    <a:pt x="2" y="7"/>
                  </a:lnTo>
                  <a:lnTo>
                    <a:pt x="4" y="4"/>
                  </a:lnTo>
                  <a:lnTo>
                    <a:pt x="7" y="2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CEC1C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78" name="Freeform 194"/>
            <p:cNvSpPr>
              <a:spLocks/>
            </p:cNvSpPr>
            <p:nvPr/>
          </p:nvSpPr>
          <p:spPr bwMode="auto">
            <a:xfrm>
              <a:off x="3673" y="1878"/>
              <a:ext cx="26" cy="29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23" y="2"/>
                </a:cxn>
                <a:cxn ang="0">
                  <a:pos x="25" y="4"/>
                </a:cxn>
                <a:cxn ang="0">
                  <a:pos x="26" y="7"/>
                </a:cxn>
                <a:cxn ang="0">
                  <a:pos x="25" y="27"/>
                </a:cxn>
                <a:cxn ang="0">
                  <a:pos x="23" y="29"/>
                </a:cxn>
                <a:cxn ang="0">
                  <a:pos x="5" y="25"/>
                </a:cxn>
                <a:cxn ang="0">
                  <a:pos x="1" y="21"/>
                </a:cxn>
                <a:cxn ang="0">
                  <a:pos x="0" y="18"/>
                </a:cxn>
                <a:cxn ang="0">
                  <a:pos x="0" y="15"/>
                </a:cxn>
                <a:cxn ang="0">
                  <a:pos x="0" y="12"/>
                </a:cxn>
                <a:cxn ang="0">
                  <a:pos x="0" y="9"/>
                </a:cxn>
                <a:cxn ang="0">
                  <a:pos x="1" y="6"/>
                </a:cxn>
                <a:cxn ang="0">
                  <a:pos x="3" y="3"/>
                </a:cxn>
                <a:cxn ang="0">
                  <a:pos x="6" y="2"/>
                </a:cxn>
                <a:cxn ang="0">
                  <a:pos x="9" y="0"/>
                </a:cxn>
              </a:cxnLst>
              <a:rect l="0" t="0" r="r" b="b"/>
              <a:pathLst>
                <a:path w="26" h="29">
                  <a:moveTo>
                    <a:pt x="9" y="0"/>
                  </a:moveTo>
                  <a:lnTo>
                    <a:pt x="23" y="2"/>
                  </a:lnTo>
                  <a:lnTo>
                    <a:pt x="25" y="4"/>
                  </a:lnTo>
                  <a:lnTo>
                    <a:pt x="26" y="7"/>
                  </a:lnTo>
                  <a:lnTo>
                    <a:pt x="25" y="27"/>
                  </a:lnTo>
                  <a:lnTo>
                    <a:pt x="23" y="29"/>
                  </a:lnTo>
                  <a:lnTo>
                    <a:pt x="5" y="25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0" y="9"/>
                  </a:lnTo>
                  <a:lnTo>
                    <a:pt x="1" y="6"/>
                  </a:lnTo>
                  <a:lnTo>
                    <a:pt x="3" y="3"/>
                  </a:lnTo>
                  <a:lnTo>
                    <a:pt x="6" y="2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D1C4C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79" name="Freeform 195"/>
            <p:cNvSpPr>
              <a:spLocks/>
            </p:cNvSpPr>
            <p:nvPr/>
          </p:nvSpPr>
          <p:spPr bwMode="auto">
            <a:xfrm>
              <a:off x="3673" y="1878"/>
              <a:ext cx="73" cy="82"/>
            </a:xfrm>
            <a:custGeom>
              <a:avLst/>
              <a:gdLst/>
              <a:ahLst/>
              <a:cxnLst>
                <a:cxn ang="0">
                  <a:pos x="40" y="0"/>
                </a:cxn>
                <a:cxn ang="0">
                  <a:pos x="47" y="2"/>
                </a:cxn>
                <a:cxn ang="0">
                  <a:pos x="54" y="5"/>
                </a:cxn>
                <a:cxn ang="0">
                  <a:pos x="60" y="10"/>
                </a:cxn>
                <a:cxn ang="0">
                  <a:pos x="65" y="15"/>
                </a:cxn>
                <a:cxn ang="0">
                  <a:pos x="69" y="22"/>
                </a:cxn>
                <a:cxn ang="0">
                  <a:pos x="72" y="29"/>
                </a:cxn>
                <a:cxn ang="0">
                  <a:pos x="73" y="37"/>
                </a:cxn>
                <a:cxn ang="0">
                  <a:pos x="73" y="45"/>
                </a:cxn>
                <a:cxn ang="0">
                  <a:pos x="72" y="53"/>
                </a:cxn>
                <a:cxn ang="0">
                  <a:pos x="69" y="61"/>
                </a:cxn>
                <a:cxn ang="0">
                  <a:pos x="65" y="67"/>
                </a:cxn>
                <a:cxn ang="0">
                  <a:pos x="60" y="73"/>
                </a:cxn>
                <a:cxn ang="0">
                  <a:pos x="54" y="77"/>
                </a:cxn>
                <a:cxn ang="0">
                  <a:pos x="47" y="80"/>
                </a:cxn>
                <a:cxn ang="0">
                  <a:pos x="40" y="82"/>
                </a:cxn>
                <a:cxn ang="0">
                  <a:pos x="33" y="82"/>
                </a:cxn>
                <a:cxn ang="0">
                  <a:pos x="26" y="80"/>
                </a:cxn>
                <a:cxn ang="0">
                  <a:pos x="19" y="77"/>
                </a:cxn>
                <a:cxn ang="0">
                  <a:pos x="13" y="73"/>
                </a:cxn>
                <a:cxn ang="0">
                  <a:pos x="8" y="67"/>
                </a:cxn>
                <a:cxn ang="0">
                  <a:pos x="4" y="61"/>
                </a:cxn>
                <a:cxn ang="0">
                  <a:pos x="1" y="53"/>
                </a:cxn>
                <a:cxn ang="0">
                  <a:pos x="0" y="45"/>
                </a:cxn>
                <a:cxn ang="0">
                  <a:pos x="0" y="37"/>
                </a:cxn>
                <a:cxn ang="0">
                  <a:pos x="1" y="29"/>
                </a:cxn>
                <a:cxn ang="0">
                  <a:pos x="4" y="22"/>
                </a:cxn>
                <a:cxn ang="0">
                  <a:pos x="8" y="15"/>
                </a:cxn>
                <a:cxn ang="0">
                  <a:pos x="13" y="10"/>
                </a:cxn>
                <a:cxn ang="0">
                  <a:pos x="19" y="5"/>
                </a:cxn>
                <a:cxn ang="0">
                  <a:pos x="26" y="2"/>
                </a:cxn>
                <a:cxn ang="0">
                  <a:pos x="33" y="0"/>
                </a:cxn>
              </a:cxnLst>
              <a:rect l="0" t="0" r="r" b="b"/>
              <a:pathLst>
                <a:path w="73" h="82">
                  <a:moveTo>
                    <a:pt x="36" y="0"/>
                  </a:moveTo>
                  <a:lnTo>
                    <a:pt x="40" y="0"/>
                  </a:lnTo>
                  <a:lnTo>
                    <a:pt x="44" y="1"/>
                  </a:lnTo>
                  <a:lnTo>
                    <a:pt x="47" y="2"/>
                  </a:lnTo>
                  <a:lnTo>
                    <a:pt x="51" y="3"/>
                  </a:lnTo>
                  <a:lnTo>
                    <a:pt x="54" y="5"/>
                  </a:lnTo>
                  <a:lnTo>
                    <a:pt x="57" y="7"/>
                  </a:lnTo>
                  <a:lnTo>
                    <a:pt x="60" y="10"/>
                  </a:lnTo>
                  <a:lnTo>
                    <a:pt x="62" y="12"/>
                  </a:lnTo>
                  <a:lnTo>
                    <a:pt x="65" y="15"/>
                  </a:lnTo>
                  <a:lnTo>
                    <a:pt x="67" y="18"/>
                  </a:lnTo>
                  <a:lnTo>
                    <a:pt x="69" y="22"/>
                  </a:lnTo>
                  <a:lnTo>
                    <a:pt x="70" y="25"/>
                  </a:lnTo>
                  <a:lnTo>
                    <a:pt x="72" y="29"/>
                  </a:lnTo>
                  <a:lnTo>
                    <a:pt x="73" y="33"/>
                  </a:lnTo>
                  <a:lnTo>
                    <a:pt x="73" y="37"/>
                  </a:lnTo>
                  <a:lnTo>
                    <a:pt x="73" y="41"/>
                  </a:lnTo>
                  <a:lnTo>
                    <a:pt x="73" y="45"/>
                  </a:lnTo>
                  <a:lnTo>
                    <a:pt x="73" y="49"/>
                  </a:lnTo>
                  <a:lnTo>
                    <a:pt x="72" y="53"/>
                  </a:lnTo>
                  <a:lnTo>
                    <a:pt x="70" y="57"/>
                  </a:lnTo>
                  <a:lnTo>
                    <a:pt x="69" y="61"/>
                  </a:lnTo>
                  <a:lnTo>
                    <a:pt x="67" y="64"/>
                  </a:lnTo>
                  <a:lnTo>
                    <a:pt x="65" y="67"/>
                  </a:lnTo>
                  <a:lnTo>
                    <a:pt x="62" y="70"/>
                  </a:lnTo>
                  <a:lnTo>
                    <a:pt x="60" y="73"/>
                  </a:lnTo>
                  <a:lnTo>
                    <a:pt x="57" y="75"/>
                  </a:lnTo>
                  <a:lnTo>
                    <a:pt x="54" y="77"/>
                  </a:lnTo>
                  <a:lnTo>
                    <a:pt x="51" y="79"/>
                  </a:lnTo>
                  <a:lnTo>
                    <a:pt x="47" y="80"/>
                  </a:lnTo>
                  <a:lnTo>
                    <a:pt x="44" y="81"/>
                  </a:lnTo>
                  <a:lnTo>
                    <a:pt x="40" y="82"/>
                  </a:lnTo>
                  <a:lnTo>
                    <a:pt x="36" y="82"/>
                  </a:lnTo>
                  <a:lnTo>
                    <a:pt x="33" y="82"/>
                  </a:lnTo>
                  <a:lnTo>
                    <a:pt x="29" y="81"/>
                  </a:lnTo>
                  <a:lnTo>
                    <a:pt x="26" y="80"/>
                  </a:lnTo>
                  <a:lnTo>
                    <a:pt x="22" y="79"/>
                  </a:lnTo>
                  <a:lnTo>
                    <a:pt x="19" y="77"/>
                  </a:lnTo>
                  <a:lnTo>
                    <a:pt x="16" y="75"/>
                  </a:lnTo>
                  <a:lnTo>
                    <a:pt x="13" y="73"/>
                  </a:lnTo>
                  <a:lnTo>
                    <a:pt x="10" y="70"/>
                  </a:lnTo>
                  <a:lnTo>
                    <a:pt x="8" y="67"/>
                  </a:lnTo>
                  <a:lnTo>
                    <a:pt x="6" y="64"/>
                  </a:lnTo>
                  <a:lnTo>
                    <a:pt x="4" y="61"/>
                  </a:lnTo>
                  <a:lnTo>
                    <a:pt x="3" y="57"/>
                  </a:lnTo>
                  <a:lnTo>
                    <a:pt x="1" y="53"/>
                  </a:lnTo>
                  <a:lnTo>
                    <a:pt x="0" y="49"/>
                  </a:lnTo>
                  <a:lnTo>
                    <a:pt x="0" y="45"/>
                  </a:lnTo>
                  <a:lnTo>
                    <a:pt x="0" y="41"/>
                  </a:lnTo>
                  <a:lnTo>
                    <a:pt x="0" y="37"/>
                  </a:lnTo>
                  <a:lnTo>
                    <a:pt x="0" y="33"/>
                  </a:lnTo>
                  <a:lnTo>
                    <a:pt x="1" y="29"/>
                  </a:lnTo>
                  <a:lnTo>
                    <a:pt x="3" y="25"/>
                  </a:lnTo>
                  <a:lnTo>
                    <a:pt x="4" y="22"/>
                  </a:lnTo>
                  <a:lnTo>
                    <a:pt x="6" y="18"/>
                  </a:lnTo>
                  <a:lnTo>
                    <a:pt x="8" y="15"/>
                  </a:lnTo>
                  <a:lnTo>
                    <a:pt x="10" y="12"/>
                  </a:lnTo>
                  <a:lnTo>
                    <a:pt x="13" y="10"/>
                  </a:lnTo>
                  <a:lnTo>
                    <a:pt x="16" y="7"/>
                  </a:lnTo>
                  <a:lnTo>
                    <a:pt x="19" y="5"/>
                  </a:lnTo>
                  <a:lnTo>
                    <a:pt x="22" y="3"/>
                  </a:lnTo>
                  <a:lnTo>
                    <a:pt x="26" y="2"/>
                  </a:lnTo>
                  <a:lnTo>
                    <a:pt x="29" y="1"/>
                  </a:lnTo>
                  <a:lnTo>
                    <a:pt x="33" y="0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44445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80" name="Freeform 196"/>
            <p:cNvSpPr>
              <a:spLocks/>
            </p:cNvSpPr>
            <p:nvPr/>
          </p:nvSpPr>
          <p:spPr bwMode="auto">
            <a:xfrm>
              <a:off x="3676" y="1880"/>
              <a:ext cx="71" cy="80"/>
            </a:xfrm>
            <a:custGeom>
              <a:avLst/>
              <a:gdLst/>
              <a:ahLst/>
              <a:cxnLst>
                <a:cxn ang="0">
                  <a:pos x="39" y="1"/>
                </a:cxn>
                <a:cxn ang="0">
                  <a:pos x="46" y="2"/>
                </a:cxn>
                <a:cxn ang="0">
                  <a:pos x="53" y="5"/>
                </a:cxn>
                <a:cxn ang="0">
                  <a:pos x="58" y="10"/>
                </a:cxn>
                <a:cxn ang="0">
                  <a:pos x="63" y="15"/>
                </a:cxn>
                <a:cxn ang="0">
                  <a:pos x="67" y="21"/>
                </a:cxn>
                <a:cxn ang="0">
                  <a:pos x="70" y="28"/>
                </a:cxn>
                <a:cxn ang="0">
                  <a:pos x="71" y="36"/>
                </a:cxn>
                <a:cxn ang="0">
                  <a:pos x="71" y="44"/>
                </a:cxn>
                <a:cxn ang="0">
                  <a:pos x="70" y="52"/>
                </a:cxn>
                <a:cxn ang="0">
                  <a:pos x="67" y="59"/>
                </a:cxn>
                <a:cxn ang="0">
                  <a:pos x="63" y="66"/>
                </a:cxn>
                <a:cxn ang="0">
                  <a:pos x="58" y="71"/>
                </a:cxn>
                <a:cxn ang="0">
                  <a:pos x="53" y="75"/>
                </a:cxn>
                <a:cxn ang="0">
                  <a:pos x="46" y="78"/>
                </a:cxn>
                <a:cxn ang="0">
                  <a:pos x="39" y="80"/>
                </a:cxn>
                <a:cxn ang="0">
                  <a:pos x="32" y="80"/>
                </a:cxn>
                <a:cxn ang="0">
                  <a:pos x="25" y="78"/>
                </a:cxn>
                <a:cxn ang="0">
                  <a:pos x="19" y="75"/>
                </a:cxn>
                <a:cxn ang="0">
                  <a:pos x="13" y="71"/>
                </a:cxn>
                <a:cxn ang="0">
                  <a:pos x="8" y="66"/>
                </a:cxn>
                <a:cxn ang="0">
                  <a:pos x="5" y="59"/>
                </a:cxn>
                <a:cxn ang="0">
                  <a:pos x="2" y="52"/>
                </a:cxn>
                <a:cxn ang="0">
                  <a:pos x="0" y="44"/>
                </a:cxn>
                <a:cxn ang="0">
                  <a:pos x="0" y="36"/>
                </a:cxn>
                <a:cxn ang="0">
                  <a:pos x="2" y="28"/>
                </a:cxn>
                <a:cxn ang="0">
                  <a:pos x="5" y="21"/>
                </a:cxn>
                <a:cxn ang="0">
                  <a:pos x="8" y="15"/>
                </a:cxn>
                <a:cxn ang="0">
                  <a:pos x="13" y="10"/>
                </a:cxn>
                <a:cxn ang="0">
                  <a:pos x="19" y="5"/>
                </a:cxn>
                <a:cxn ang="0">
                  <a:pos x="25" y="2"/>
                </a:cxn>
                <a:cxn ang="0">
                  <a:pos x="32" y="1"/>
                </a:cxn>
              </a:cxnLst>
              <a:rect l="0" t="0" r="r" b="b"/>
              <a:pathLst>
                <a:path w="71" h="80">
                  <a:moveTo>
                    <a:pt x="36" y="0"/>
                  </a:moveTo>
                  <a:lnTo>
                    <a:pt x="39" y="1"/>
                  </a:lnTo>
                  <a:lnTo>
                    <a:pt x="43" y="1"/>
                  </a:lnTo>
                  <a:lnTo>
                    <a:pt x="46" y="2"/>
                  </a:lnTo>
                  <a:lnTo>
                    <a:pt x="50" y="4"/>
                  </a:lnTo>
                  <a:lnTo>
                    <a:pt x="53" y="5"/>
                  </a:lnTo>
                  <a:lnTo>
                    <a:pt x="56" y="7"/>
                  </a:lnTo>
                  <a:lnTo>
                    <a:pt x="58" y="10"/>
                  </a:lnTo>
                  <a:lnTo>
                    <a:pt x="61" y="12"/>
                  </a:lnTo>
                  <a:lnTo>
                    <a:pt x="63" y="15"/>
                  </a:lnTo>
                  <a:lnTo>
                    <a:pt x="65" y="18"/>
                  </a:lnTo>
                  <a:lnTo>
                    <a:pt x="67" y="21"/>
                  </a:lnTo>
                  <a:lnTo>
                    <a:pt x="69" y="25"/>
                  </a:lnTo>
                  <a:lnTo>
                    <a:pt x="70" y="28"/>
                  </a:lnTo>
                  <a:lnTo>
                    <a:pt x="71" y="32"/>
                  </a:lnTo>
                  <a:lnTo>
                    <a:pt x="71" y="36"/>
                  </a:lnTo>
                  <a:lnTo>
                    <a:pt x="71" y="40"/>
                  </a:lnTo>
                  <a:lnTo>
                    <a:pt x="71" y="44"/>
                  </a:lnTo>
                  <a:lnTo>
                    <a:pt x="71" y="48"/>
                  </a:lnTo>
                  <a:lnTo>
                    <a:pt x="70" y="52"/>
                  </a:lnTo>
                  <a:lnTo>
                    <a:pt x="69" y="56"/>
                  </a:lnTo>
                  <a:lnTo>
                    <a:pt x="67" y="59"/>
                  </a:lnTo>
                  <a:lnTo>
                    <a:pt x="65" y="63"/>
                  </a:lnTo>
                  <a:lnTo>
                    <a:pt x="63" y="66"/>
                  </a:lnTo>
                  <a:lnTo>
                    <a:pt x="61" y="68"/>
                  </a:lnTo>
                  <a:lnTo>
                    <a:pt x="58" y="71"/>
                  </a:lnTo>
                  <a:lnTo>
                    <a:pt x="56" y="73"/>
                  </a:lnTo>
                  <a:lnTo>
                    <a:pt x="53" y="75"/>
                  </a:lnTo>
                  <a:lnTo>
                    <a:pt x="50" y="77"/>
                  </a:lnTo>
                  <a:lnTo>
                    <a:pt x="46" y="78"/>
                  </a:lnTo>
                  <a:lnTo>
                    <a:pt x="43" y="79"/>
                  </a:lnTo>
                  <a:lnTo>
                    <a:pt x="39" y="80"/>
                  </a:lnTo>
                  <a:lnTo>
                    <a:pt x="36" y="80"/>
                  </a:lnTo>
                  <a:lnTo>
                    <a:pt x="32" y="80"/>
                  </a:lnTo>
                  <a:lnTo>
                    <a:pt x="29" y="79"/>
                  </a:lnTo>
                  <a:lnTo>
                    <a:pt x="25" y="78"/>
                  </a:lnTo>
                  <a:lnTo>
                    <a:pt x="22" y="77"/>
                  </a:lnTo>
                  <a:lnTo>
                    <a:pt x="19" y="75"/>
                  </a:lnTo>
                  <a:lnTo>
                    <a:pt x="16" y="73"/>
                  </a:lnTo>
                  <a:lnTo>
                    <a:pt x="13" y="71"/>
                  </a:lnTo>
                  <a:lnTo>
                    <a:pt x="11" y="68"/>
                  </a:lnTo>
                  <a:lnTo>
                    <a:pt x="8" y="66"/>
                  </a:lnTo>
                  <a:lnTo>
                    <a:pt x="6" y="63"/>
                  </a:lnTo>
                  <a:lnTo>
                    <a:pt x="5" y="59"/>
                  </a:lnTo>
                  <a:lnTo>
                    <a:pt x="3" y="56"/>
                  </a:lnTo>
                  <a:lnTo>
                    <a:pt x="2" y="52"/>
                  </a:lnTo>
                  <a:lnTo>
                    <a:pt x="1" y="48"/>
                  </a:lnTo>
                  <a:lnTo>
                    <a:pt x="0" y="44"/>
                  </a:lnTo>
                  <a:lnTo>
                    <a:pt x="0" y="40"/>
                  </a:lnTo>
                  <a:lnTo>
                    <a:pt x="0" y="36"/>
                  </a:lnTo>
                  <a:lnTo>
                    <a:pt x="1" y="32"/>
                  </a:lnTo>
                  <a:lnTo>
                    <a:pt x="2" y="28"/>
                  </a:lnTo>
                  <a:lnTo>
                    <a:pt x="3" y="25"/>
                  </a:lnTo>
                  <a:lnTo>
                    <a:pt x="5" y="21"/>
                  </a:lnTo>
                  <a:lnTo>
                    <a:pt x="6" y="18"/>
                  </a:lnTo>
                  <a:lnTo>
                    <a:pt x="8" y="15"/>
                  </a:lnTo>
                  <a:lnTo>
                    <a:pt x="11" y="12"/>
                  </a:lnTo>
                  <a:lnTo>
                    <a:pt x="13" y="10"/>
                  </a:lnTo>
                  <a:lnTo>
                    <a:pt x="16" y="7"/>
                  </a:lnTo>
                  <a:lnTo>
                    <a:pt x="19" y="5"/>
                  </a:lnTo>
                  <a:lnTo>
                    <a:pt x="22" y="4"/>
                  </a:lnTo>
                  <a:lnTo>
                    <a:pt x="25" y="2"/>
                  </a:lnTo>
                  <a:lnTo>
                    <a:pt x="29" y="1"/>
                  </a:lnTo>
                  <a:lnTo>
                    <a:pt x="32" y="1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DDD1D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81" name="Freeform 197"/>
            <p:cNvSpPr>
              <a:spLocks/>
            </p:cNvSpPr>
            <p:nvPr/>
          </p:nvSpPr>
          <p:spPr bwMode="auto">
            <a:xfrm>
              <a:off x="3676" y="1880"/>
              <a:ext cx="68" cy="77"/>
            </a:xfrm>
            <a:custGeom>
              <a:avLst/>
              <a:gdLst/>
              <a:ahLst/>
              <a:cxnLst>
                <a:cxn ang="0">
                  <a:pos x="38" y="1"/>
                </a:cxn>
                <a:cxn ang="0">
                  <a:pos x="44" y="2"/>
                </a:cxn>
                <a:cxn ang="0">
                  <a:pos x="50" y="5"/>
                </a:cxn>
                <a:cxn ang="0">
                  <a:pos x="56" y="9"/>
                </a:cxn>
                <a:cxn ang="0">
                  <a:pos x="60" y="14"/>
                </a:cxn>
                <a:cxn ang="0">
                  <a:pos x="64" y="20"/>
                </a:cxn>
                <a:cxn ang="0">
                  <a:pos x="66" y="27"/>
                </a:cxn>
                <a:cxn ang="0">
                  <a:pos x="68" y="35"/>
                </a:cxn>
                <a:cxn ang="0">
                  <a:pos x="68" y="42"/>
                </a:cxn>
                <a:cxn ang="0">
                  <a:pos x="66" y="50"/>
                </a:cxn>
                <a:cxn ang="0">
                  <a:pos x="64" y="57"/>
                </a:cxn>
                <a:cxn ang="0">
                  <a:pos x="60" y="63"/>
                </a:cxn>
                <a:cxn ang="0">
                  <a:pos x="56" y="68"/>
                </a:cxn>
                <a:cxn ang="0">
                  <a:pos x="50" y="72"/>
                </a:cxn>
                <a:cxn ang="0">
                  <a:pos x="44" y="75"/>
                </a:cxn>
                <a:cxn ang="0">
                  <a:pos x="38" y="76"/>
                </a:cxn>
                <a:cxn ang="0">
                  <a:pos x="30" y="76"/>
                </a:cxn>
                <a:cxn ang="0">
                  <a:pos x="24" y="75"/>
                </a:cxn>
                <a:cxn ang="0">
                  <a:pos x="18" y="72"/>
                </a:cxn>
                <a:cxn ang="0">
                  <a:pos x="13" y="68"/>
                </a:cxn>
                <a:cxn ang="0">
                  <a:pos x="8" y="63"/>
                </a:cxn>
                <a:cxn ang="0">
                  <a:pos x="4" y="57"/>
                </a:cxn>
                <a:cxn ang="0">
                  <a:pos x="2" y="50"/>
                </a:cxn>
                <a:cxn ang="0">
                  <a:pos x="0" y="42"/>
                </a:cxn>
                <a:cxn ang="0">
                  <a:pos x="0" y="35"/>
                </a:cxn>
                <a:cxn ang="0">
                  <a:pos x="2" y="27"/>
                </a:cxn>
                <a:cxn ang="0">
                  <a:pos x="4" y="20"/>
                </a:cxn>
                <a:cxn ang="0">
                  <a:pos x="8" y="14"/>
                </a:cxn>
                <a:cxn ang="0">
                  <a:pos x="13" y="9"/>
                </a:cxn>
                <a:cxn ang="0">
                  <a:pos x="18" y="5"/>
                </a:cxn>
                <a:cxn ang="0">
                  <a:pos x="24" y="2"/>
                </a:cxn>
                <a:cxn ang="0">
                  <a:pos x="30" y="1"/>
                </a:cxn>
              </a:cxnLst>
              <a:rect l="0" t="0" r="r" b="b"/>
              <a:pathLst>
                <a:path w="68" h="77">
                  <a:moveTo>
                    <a:pt x="34" y="0"/>
                  </a:moveTo>
                  <a:lnTo>
                    <a:pt x="38" y="1"/>
                  </a:lnTo>
                  <a:lnTo>
                    <a:pt x="41" y="1"/>
                  </a:lnTo>
                  <a:lnTo>
                    <a:pt x="44" y="2"/>
                  </a:lnTo>
                  <a:lnTo>
                    <a:pt x="47" y="3"/>
                  </a:lnTo>
                  <a:lnTo>
                    <a:pt x="50" y="5"/>
                  </a:lnTo>
                  <a:lnTo>
                    <a:pt x="53" y="7"/>
                  </a:lnTo>
                  <a:lnTo>
                    <a:pt x="56" y="9"/>
                  </a:lnTo>
                  <a:lnTo>
                    <a:pt x="58" y="12"/>
                  </a:lnTo>
                  <a:lnTo>
                    <a:pt x="60" y="14"/>
                  </a:lnTo>
                  <a:lnTo>
                    <a:pt x="62" y="17"/>
                  </a:lnTo>
                  <a:lnTo>
                    <a:pt x="64" y="20"/>
                  </a:lnTo>
                  <a:lnTo>
                    <a:pt x="65" y="24"/>
                  </a:lnTo>
                  <a:lnTo>
                    <a:pt x="66" y="27"/>
                  </a:lnTo>
                  <a:lnTo>
                    <a:pt x="67" y="31"/>
                  </a:lnTo>
                  <a:lnTo>
                    <a:pt x="68" y="35"/>
                  </a:lnTo>
                  <a:lnTo>
                    <a:pt x="68" y="38"/>
                  </a:lnTo>
                  <a:lnTo>
                    <a:pt x="68" y="42"/>
                  </a:lnTo>
                  <a:lnTo>
                    <a:pt x="67" y="46"/>
                  </a:lnTo>
                  <a:lnTo>
                    <a:pt x="66" y="50"/>
                  </a:lnTo>
                  <a:lnTo>
                    <a:pt x="65" y="53"/>
                  </a:lnTo>
                  <a:lnTo>
                    <a:pt x="64" y="57"/>
                  </a:lnTo>
                  <a:lnTo>
                    <a:pt x="62" y="60"/>
                  </a:lnTo>
                  <a:lnTo>
                    <a:pt x="60" y="63"/>
                  </a:lnTo>
                  <a:lnTo>
                    <a:pt x="58" y="65"/>
                  </a:lnTo>
                  <a:lnTo>
                    <a:pt x="56" y="68"/>
                  </a:lnTo>
                  <a:lnTo>
                    <a:pt x="53" y="70"/>
                  </a:lnTo>
                  <a:lnTo>
                    <a:pt x="50" y="72"/>
                  </a:lnTo>
                  <a:lnTo>
                    <a:pt x="47" y="74"/>
                  </a:lnTo>
                  <a:lnTo>
                    <a:pt x="44" y="75"/>
                  </a:lnTo>
                  <a:lnTo>
                    <a:pt x="41" y="76"/>
                  </a:lnTo>
                  <a:lnTo>
                    <a:pt x="38" y="76"/>
                  </a:lnTo>
                  <a:lnTo>
                    <a:pt x="34" y="77"/>
                  </a:lnTo>
                  <a:lnTo>
                    <a:pt x="30" y="76"/>
                  </a:lnTo>
                  <a:lnTo>
                    <a:pt x="27" y="76"/>
                  </a:lnTo>
                  <a:lnTo>
                    <a:pt x="24" y="75"/>
                  </a:lnTo>
                  <a:lnTo>
                    <a:pt x="21" y="74"/>
                  </a:lnTo>
                  <a:lnTo>
                    <a:pt x="18" y="72"/>
                  </a:lnTo>
                  <a:lnTo>
                    <a:pt x="15" y="70"/>
                  </a:lnTo>
                  <a:lnTo>
                    <a:pt x="13" y="68"/>
                  </a:lnTo>
                  <a:lnTo>
                    <a:pt x="10" y="65"/>
                  </a:lnTo>
                  <a:lnTo>
                    <a:pt x="8" y="63"/>
                  </a:lnTo>
                  <a:lnTo>
                    <a:pt x="6" y="60"/>
                  </a:lnTo>
                  <a:lnTo>
                    <a:pt x="4" y="57"/>
                  </a:lnTo>
                  <a:lnTo>
                    <a:pt x="3" y="53"/>
                  </a:lnTo>
                  <a:lnTo>
                    <a:pt x="2" y="50"/>
                  </a:lnTo>
                  <a:lnTo>
                    <a:pt x="1" y="46"/>
                  </a:lnTo>
                  <a:lnTo>
                    <a:pt x="0" y="42"/>
                  </a:lnTo>
                  <a:lnTo>
                    <a:pt x="0" y="38"/>
                  </a:lnTo>
                  <a:lnTo>
                    <a:pt x="0" y="35"/>
                  </a:lnTo>
                  <a:lnTo>
                    <a:pt x="1" y="31"/>
                  </a:lnTo>
                  <a:lnTo>
                    <a:pt x="2" y="27"/>
                  </a:lnTo>
                  <a:lnTo>
                    <a:pt x="3" y="24"/>
                  </a:lnTo>
                  <a:lnTo>
                    <a:pt x="4" y="20"/>
                  </a:lnTo>
                  <a:lnTo>
                    <a:pt x="6" y="17"/>
                  </a:lnTo>
                  <a:lnTo>
                    <a:pt x="8" y="14"/>
                  </a:lnTo>
                  <a:lnTo>
                    <a:pt x="10" y="12"/>
                  </a:lnTo>
                  <a:lnTo>
                    <a:pt x="13" y="9"/>
                  </a:lnTo>
                  <a:lnTo>
                    <a:pt x="15" y="7"/>
                  </a:lnTo>
                  <a:lnTo>
                    <a:pt x="18" y="5"/>
                  </a:lnTo>
                  <a:lnTo>
                    <a:pt x="21" y="3"/>
                  </a:lnTo>
                  <a:lnTo>
                    <a:pt x="24" y="2"/>
                  </a:lnTo>
                  <a:lnTo>
                    <a:pt x="27" y="1"/>
                  </a:lnTo>
                  <a:lnTo>
                    <a:pt x="30" y="1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B2AAA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82" name="Freeform 198"/>
            <p:cNvSpPr>
              <a:spLocks/>
            </p:cNvSpPr>
            <p:nvPr/>
          </p:nvSpPr>
          <p:spPr bwMode="auto">
            <a:xfrm>
              <a:off x="3762" y="1913"/>
              <a:ext cx="71" cy="77"/>
            </a:xfrm>
            <a:custGeom>
              <a:avLst/>
              <a:gdLst/>
              <a:ahLst/>
              <a:cxnLst>
                <a:cxn ang="0">
                  <a:pos x="39" y="0"/>
                </a:cxn>
                <a:cxn ang="0">
                  <a:pos x="46" y="2"/>
                </a:cxn>
                <a:cxn ang="0">
                  <a:pos x="52" y="5"/>
                </a:cxn>
                <a:cxn ang="0">
                  <a:pos x="58" y="9"/>
                </a:cxn>
                <a:cxn ang="0">
                  <a:pos x="63" y="14"/>
                </a:cxn>
                <a:cxn ang="0">
                  <a:pos x="66" y="20"/>
                </a:cxn>
                <a:cxn ang="0">
                  <a:pos x="69" y="27"/>
                </a:cxn>
                <a:cxn ang="0">
                  <a:pos x="71" y="34"/>
                </a:cxn>
                <a:cxn ang="0">
                  <a:pos x="71" y="43"/>
                </a:cxn>
                <a:cxn ang="0">
                  <a:pos x="69" y="50"/>
                </a:cxn>
                <a:cxn ang="0">
                  <a:pos x="66" y="57"/>
                </a:cxn>
                <a:cxn ang="0">
                  <a:pos x="63" y="63"/>
                </a:cxn>
                <a:cxn ang="0">
                  <a:pos x="58" y="68"/>
                </a:cxn>
                <a:cxn ang="0">
                  <a:pos x="52" y="73"/>
                </a:cxn>
                <a:cxn ang="0">
                  <a:pos x="46" y="75"/>
                </a:cxn>
                <a:cxn ang="0">
                  <a:pos x="39" y="77"/>
                </a:cxn>
                <a:cxn ang="0">
                  <a:pos x="32" y="77"/>
                </a:cxn>
                <a:cxn ang="0">
                  <a:pos x="25" y="75"/>
                </a:cxn>
                <a:cxn ang="0">
                  <a:pos x="19" y="73"/>
                </a:cxn>
                <a:cxn ang="0">
                  <a:pos x="13" y="68"/>
                </a:cxn>
                <a:cxn ang="0">
                  <a:pos x="8" y="63"/>
                </a:cxn>
                <a:cxn ang="0">
                  <a:pos x="4" y="57"/>
                </a:cxn>
                <a:cxn ang="0">
                  <a:pos x="2" y="50"/>
                </a:cxn>
                <a:cxn ang="0">
                  <a:pos x="0" y="43"/>
                </a:cxn>
                <a:cxn ang="0">
                  <a:pos x="0" y="34"/>
                </a:cxn>
                <a:cxn ang="0">
                  <a:pos x="2" y="27"/>
                </a:cxn>
                <a:cxn ang="0">
                  <a:pos x="4" y="20"/>
                </a:cxn>
                <a:cxn ang="0">
                  <a:pos x="8" y="14"/>
                </a:cxn>
                <a:cxn ang="0">
                  <a:pos x="13" y="9"/>
                </a:cxn>
                <a:cxn ang="0">
                  <a:pos x="19" y="5"/>
                </a:cxn>
                <a:cxn ang="0">
                  <a:pos x="25" y="2"/>
                </a:cxn>
                <a:cxn ang="0">
                  <a:pos x="32" y="0"/>
                </a:cxn>
              </a:cxnLst>
              <a:rect l="0" t="0" r="r" b="b"/>
              <a:pathLst>
                <a:path w="71" h="77">
                  <a:moveTo>
                    <a:pt x="36" y="0"/>
                  </a:moveTo>
                  <a:lnTo>
                    <a:pt x="39" y="0"/>
                  </a:lnTo>
                  <a:lnTo>
                    <a:pt x="43" y="1"/>
                  </a:lnTo>
                  <a:lnTo>
                    <a:pt x="46" y="2"/>
                  </a:lnTo>
                  <a:lnTo>
                    <a:pt x="49" y="3"/>
                  </a:lnTo>
                  <a:lnTo>
                    <a:pt x="52" y="5"/>
                  </a:lnTo>
                  <a:lnTo>
                    <a:pt x="55" y="6"/>
                  </a:lnTo>
                  <a:lnTo>
                    <a:pt x="58" y="9"/>
                  </a:lnTo>
                  <a:lnTo>
                    <a:pt x="60" y="11"/>
                  </a:lnTo>
                  <a:lnTo>
                    <a:pt x="63" y="14"/>
                  </a:lnTo>
                  <a:lnTo>
                    <a:pt x="65" y="17"/>
                  </a:lnTo>
                  <a:lnTo>
                    <a:pt x="66" y="20"/>
                  </a:lnTo>
                  <a:lnTo>
                    <a:pt x="68" y="23"/>
                  </a:lnTo>
                  <a:lnTo>
                    <a:pt x="69" y="27"/>
                  </a:lnTo>
                  <a:lnTo>
                    <a:pt x="70" y="31"/>
                  </a:lnTo>
                  <a:lnTo>
                    <a:pt x="71" y="34"/>
                  </a:lnTo>
                  <a:lnTo>
                    <a:pt x="71" y="39"/>
                  </a:lnTo>
                  <a:lnTo>
                    <a:pt x="71" y="43"/>
                  </a:lnTo>
                  <a:lnTo>
                    <a:pt x="70" y="46"/>
                  </a:lnTo>
                  <a:lnTo>
                    <a:pt x="69" y="50"/>
                  </a:lnTo>
                  <a:lnTo>
                    <a:pt x="68" y="54"/>
                  </a:lnTo>
                  <a:lnTo>
                    <a:pt x="66" y="57"/>
                  </a:lnTo>
                  <a:lnTo>
                    <a:pt x="65" y="60"/>
                  </a:lnTo>
                  <a:lnTo>
                    <a:pt x="63" y="63"/>
                  </a:lnTo>
                  <a:lnTo>
                    <a:pt x="60" y="66"/>
                  </a:lnTo>
                  <a:lnTo>
                    <a:pt x="58" y="68"/>
                  </a:lnTo>
                  <a:lnTo>
                    <a:pt x="55" y="71"/>
                  </a:lnTo>
                  <a:lnTo>
                    <a:pt x="52" y="73"/>
                  </a:lnTo>
                  <a:lnTo>
                    <a:pt x="49" y="74"/>
                  </a:lnTo>
                  <a:lnTo>
                    <a:pt x="46" y="75"/>
                  </a:lnTo>
                  <a:lnTo>
                    <a:pt x="43" y="77"/>
                  </a:lnTo>
                  <a:lnTo>
                    <a:pt x="39" y="77"/>
                  </a:lnTo>
                  <a:lnTo>
                    <a:pt x="36" y="77"/>
                  </a:lnTo>
                  <a:lnTo>
                    <a:pt x="32" y="77"/>
                  </a:lnTo>
                  <a:lnTo>
                    <a:pt x="28" y="77"/>
                  </a:lnTo>
                  <a:lnTo>
                    <a:pt x="25" y="75"/>
                  </a:lnTo>
                  <a:lnTo>
                    <a:pt x="22" y="74"/>
                  </a:lnTo>
                  <a:lnTo>
                    <a:pt x="19" y="73"/>
                  </a:lnTo>
                  <a:lnTo>
                    <a:pt x="16" y="71"/>
                  </a:lnTo>
                  <a:lnTo>
                    <a:pt x="13" y="68"/>
                  </a:lnTo>
                  <a:lnTo>
                    <a:pt x="10" y="66"/>
                  </a:lnTo>
                  <a:lnTo>
                    <a:pt x="8" y="63"/>
                  </a:lnTo>
                  <a:lnTo>
                    <a:pt x="6" y="60"/>
                  </a:lnTo>
                  <a:lnTo>
                    <a:pt x="4" y="57"/>
                  </a:lnTo>
                  <a:lnTo>
                    <a:pt x="3" y="54"/>
                  </a:lnTo>
                  <a:lnTo>
                    <a:pt x="2" y="50"/>
                  </a:lnTo>
                  <a:lnTo>
                    <a:pt x="1" y="46"/>
                  </a:lnTo>
                  <a:lnTo>
                    <a:pt x="0" y="43"/>
                  </a:lnTo>
                  <a:lnTo>
                    <a:pt x="0" y="39"/>
                  </a:lnTo>
                  <a:lnTo>
                    <a:pt x="0" y="34"/>
                  </a:lnTo>
                  <a:lnTo>
                    <a:pt x="1" y="31"/>
                  </a:lnTo>
                  <a:lnTo>
                    <a:pt x="2" y="27"/>
                  </a:lnTo>
                  <a:lnTo>
                    <a:pt x="3" y="23"/>
                  </a:lnTo>
                  <a:lnTo>
                    <a:pt x="4" y="20"/>
                  </a:lnTo>
                  <a:lnTo>
                    <a:pt x="6" y="17"/>
                  </a:lnTo>
                  <a:lnTo>
                    <a:pt x="8" y="14"/>
                  </a:lnTo>
                  <a:lnTo>
                    <a:pt x="10" y="11"/>
                  </a:lnTo>
                  <a:lnTo>
                    <a:pt x="13" y="9"/>
                  </a:lnTo>
                  <a:lnTo>
                    <a:pt x="16" y="6"/>
                  </a:lnTo>
                  <a:lnTo>
                    <a:pt x="19" y="5"/>
                  </a:lnTo>
                  <a:lnTo>
                    <a:pt x="22" y="3"/>
                  </a:lnTo>
                  <a:lnTo>
                    <a:pt x="25" y="2"/>
                  </a:lnTo>
                  <a:lnTo>
                    <a:pt x="28" y="1"/>
                  </a:lnTo>
                  <a:lnTo>
                    <a:pt x="32" y="0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594F6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83" name="Freeform 199"/>
            <p:cNvSpPr>
              <a:spLocks/>
            </p:cNvSpPr>
            <p:nvPr/>
          </p:nvSpPr>
          <p:spPr bwMode="auto">
            <a:xfrm>
              <a:off x="3758" y="1914"/>
              <a:ext cx="71" cy="78"/>
            </a:xfrm>
            <a:custGeom>
              <a:avLst/>
              <a:gdLst/>
              <a:ahLst/>
              <a:cxnLst>
                <a:cxn ang="0">
                  <a:pos x="40" y="1"/>
                </a:cxn>
                <a:cxn ang="0">
                  <a:pos x="46" y="2"/>
                </a:cxn>
                <a:cxn ang="0">
                  <a:pos x="53" y="5"/>
                </a:cxn>
                <a:cxn ang="0">
                  <a:pos x="58" y="9"/>
                </a:cxn>
                <a:cxn ang="0">
                  <a:pos x="63" y="15"/>
                </a:cxn>
                <a:cxn ang="0">
                  <a:pos x="67" y="21"/>
                </a:cxn>
                <a:cxn ang="0">
                  <a:pos x="70" y="28"/>
                </a:cxn>
                <a:cxn ang="0">
                  <a:pos x="71" y="35"/>
                </a:cxn>
                <a:cxn ang="0">
                  <a:pos x="71" y="43"/>
                </a:cxn>
                <a:cxn ang="0">
                  <a:pos x="70" y="51"/>
                </a:cxn>
                <a:cxn ang="0">
                  <a:pos x="67" y="58"/>
                </a:cxn>
                <a:cxn ang="0">
                  <a:pos x="63" y="64"/>
                </a:cxn>
                <a:cxn ang="0">
                  <a:pos x="58" y="69"/>
                </a:cxn>
                <a:cxn ang="0">
                  <a:pos x="53" y="73"/>
                </a:cxn>
                <a:cxn ang="0">
                  <a:pos x="46" y="76"/>
                </a:cxn>
                <a:cxn ang="0">
                  <a:pos x="40" y="78"/>
                </a:cxn>
                <a:cxn ang="0">
                  <a:pos x="32" y="78"/>
                </a:cxn>
                <a:cxn ang="0">
                  <a:pos x="25" y="76"/>
                </a:cxn>
                <a:cxn ang="0">
                  <a:pos x="19" y="73"/>
                </a:cxn>
                <a:cxn ang="0">
                  <a:pos x="13" y="69"/>
                </a:cxn>
                <a:cxn ang="0">
                  <a:pos x="9" y="64"/>
                </a:cxn>
                <a:cxn ang="0">
                  <a:pos x="5" y="58"/>
                </a:cxn>
                <a:cxn ang="0">
                  <a:pos x="2" y="51"/>
                </a:cxn>
                <a:cxn ang="0">
                  <a:pos x="1" y="43"/>
                </a:cxn>
                <a:cxn ang="0">
                  <a:pos x="1" y="35"/>
                </a:cxn>
                <a:cxn ang="0">
                  <a:pos x="2" y="28"/>
                </a:cxn>
                <a:cxn ang="0">
                  <a:pos x="5" y="21"/>
                </a:cxn>
                <a:cxn ang="0">
                  <a:pos x="9" y="15"/>
                </a:cxn>
                <a:cxn ang="0">
                  <a:pos x="13" y="9"/>
                </a:cxn>
                <a:cxn ang="0">
                  <a:pos x="19" y="5"/>
                </a:cxn>
                <a:cxn ang="0">
                  <a:pos x="25" y="2"/>
                </a:cxn>
                <a:cxn ang="0">
                  <a:pos x="32" y="1"/>
                </a:cxn>
              </a:cxnLst>
              <a:rect l="0" t="0" r="r" b="b"/>
              <a:pathLst>
                <a:path w="71" h="78">
                  <a:moveTo>
                    <a:pt x="36" y="0"/>
                  </a:moveTo>
                  <a:lnTo>
                    <a:pt x="40" y="1"/>
                  </a:lnTo>
                  <a:lnTo>
                    <a:pt x="43" y="1"/>
                  </a:lnTo>
                  <a:lnTo>
                    <a:pt x="46" y="2"/>
                  </a:lnTo>
                  <a:lnTo>
                    <a:pt x="50" y="4"/>
                  </a:lnTo>
                  <a:lnTo>
                    <a:pt x="53" y="5"/>
                  </a:lnTo>
                  <a:lnTo>
                    <a:pt x="56" y="7"/>
                  </a:lnTo>
                  <a:lnTo>
                    <a:pt x="58" y="9"/>
                  </a:lnTo>
                  <a:lnTo>
                    <a:pt x="61" y="12"/>
                  </a:lnTo>
                  <a:lnTo>
                    <a:pt x="63" y="15"/>
                  </a:lnTo>
                  <a:lnTo>
                    <a:pt x="65" y="18"/>
                  </a:lnTo>
                  <a:lnTo>
                    <a:pt x="67" y="21"/>
                  </a:lnTo>
                  <a:lnTo>
                    <a:pt x="69" y="24"/>
                  </a:lnTo>
                  <a:lnTo>
                    <a:pt x="70" y="28"/>
                  </a:lnTo>
                  <a:lnTo>
                    <a:pt x="71" y="31"/>
                  </a:lnTo>
                  <a:lnTo>
                    <a:pt x="71" y="35"/>
                  </a:lnTo>
                  <a:lnTo>
                    <a:pt x="71" y="39"/>
                  </a:lnTo>
                  <a:lnTo>
                    <a:pt x="71" y="43"/>
                  </a:lnTo>
                  <a:lnTo>
                    <a:pt x="71" y="47"/>
                  </a:lnTo>
                  <a:lnTo>
                    <a:pt x="70" y="51"/>
                  </a:lnTo>
                  <a:lnTo>
                    <a:pt x="69" y="54"/>
                  </a:lnTo>
                  <a:lnTo>
                    <a:pt x="67" y="58"/>
                  </a:lnTo>
                  <a:lnTo>
                    <a:pt x="65" y="61"/>
                  </a:lnTo>
                  <a:lnTo>
                    <a:pt x="63" y="64"/>
                  </a:lnTo>
                  <a:lnTo>
                    <a:pt x="61" y="67"/>
                  </a:lnTo>
                  <a:lnTo>
                    <a:pt x="58" y="69"/>
                  </a:lnTo>
                  <a:lnTo>
                    <a:pt x="56" y="71"/>
                  </a:lnTo>
                  <a:lnTo>
                    <a:pt x="53" y="73"/>
                  </a:lnTo>
                  <a:lnTo>
                    <a:pt x="50" y="75"/>
                  </a:lnTo>
                  <a:lnTo>
                    <a:pt x="46" y="76"/>
                  </a:lnTo>
                  <a:lnTo>
                    <a:pt x="43" y="77"/>
                  </a:lnTo>
                  <a:lnTo>
                    <a:pt x="40" y="78"/>
                  </a:lnTo>
                  <a:lnTo>
                    <a:pt x="36" y="78"/>
                  </a:lnTo>
                  <a:lnTo>
                    <a:pt x="32" y="78"/>
                  </a:lnTo>
                  <a:lnTo>
                    <a:pt x="29" y="77"/>
                  </a:lnTo>
                  <a:lnTo>
                    <a:pt x="25" y="76"/>
                  </a:lnTo>
                  <a:lnTo>
                    <a:pt x="22" y="75"/>
                  </a:lnTo>
                  <a:lnTo>
                    <a:pt x="19" y="73"/>
                  </a:lnTo>
                  <a:lnTo>
                    <a:pt x="16" y="71"/>
                  </a:lnTo>
                  <a:lnTo>
                    <a:pt x="13" y="69"/>
                  </a:lnTo>
                  <a:lnTo>
                    <a:pt x="11" y="67"/>
                  </a:lnTo>
                  <a:lnTo>
                    <a:pt x="9" y="64"/>
                  </a:lnTo>
                  <a:lnTo>
                    <a:pt x="7" y="61"/>
                  </a:lnTo>
                  <a:lnTo>
                    <a:pt x="5" y="58"/>
                  </a:lnTo>
                  <a:lnTo>
                    <a:pt x="3" y="54"/>
                  </a:lnTo>
                  <a:lnTo>
                    <a:pt x="2" y="51"/>
                  </a:lnTo>
                  <a:lnTo>
                    <a:pt x="1" y="47"/>
                  </a:lnTo>
                  <a:lnTo>
                    <a:pt x="1" y="43"/>
                  </a:lnTo>
                  <a:lnTo>
                    <a:pt x="0" y="39"/>
                  </a:lnTo>
                  <a:lnTo>
                    <a:pt x="1" y="35"/>
                  </a:lnTo>
                  <a:lnTo>
                    <a:pt x="1" y="31"/>
                  </a:lnTo>
                  <a:lnTo>
                    <a:pt x="2" y="28"/>
                  </a:lnTo>
                  <a:lnTo>
                    <a:pt x="3" y="24"/>
                  </a:lnTo>
                  <a:lnTo>
                    <a:pt x="5" y="21"/>
                  </a:lnTo>
                  <a:lnTo>
                    <a:pt x="7" y="18"/>
                  </a:lnTo>
                  <a:lnTo>
                    <a:pt x="9" y="15"/>
                  </a:lnTo>
                  <a:lnTo>
                    <a:pt x="11" y="12"/>
                  </a:lnTo>
                  <a:lnTo>
                    <a:pt x="13" y="9"/>
                  </a:lnTo>
                  <a:lnTo>
                    <a:pt x="16" y="7"/>
                  </a:lnTo>
                  <a:lnTo>
                    <a:pt x="19" y="5"/>
                  </a:lnTo>
                  <a:lnTo>
                    <a:pt x="22" y="4"/>
                  </a:lnTo>
                  <a:lnTo>
                    <a:pt x="25" y="2"/>
                  </a:lnTo>
                  <a:lnTo>
                    <a:pt x="29" y="1"/>
                  </a:lnTo>
                  <a:lnTo>
                    <a:pt x="32" y="1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89827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84" name="Freeform 200"/>
            <p:cNvSpPr>
              <a:spLocks/>
            </p:cNvSpPr>
            <p:nvPr/>
          </p:nvSpPr>
          <p:spPr bwMode="auto">
            <a:xfrm>
              <a:off x="3755" y="1921"/>
              <a:ext cx="68" cy="73"/>
            </a:xfrm>
            <a:custGeom>
              <a:avLst/>
              <a:gdLst/>
              <a:ahLst/>
              <a:cxnLst>
                <a:cxn ang="0">
                  <a:pos x="36" y="0"/>
                </a:cxn>
                <a:cxn ang="0">
                  <a:pos x="43" y="2"/>
                </a:cxn>
                <a:cxn ang="0">
                  <a:pos x="49" y="4"/>
                </a:cxn>
                <a:cxn ang="0">
                  <a:pos x="54" y="8"/>
                </a:cxn>
                <a:cxn ang="0">
                  <a:pos x="59" y="13"/>
                </a:cxn>
                <a:cxn ang="0">
                  <a:pos x="63" y="19"/>
                </a:cxn>
                <a:cxn ang="0">
                  <a:pos x="66" y="26"/>
                </a:cxn>
                <a:cxn ang="0">
                  <a:pos x="67" y="33"/>
                </a:cxn>
                <a:cxn ang="0">
                  <a:pos x="68" y="40"/>
                </a:cxn>
                <a:cxn ang="0">
                  <a:pos x="67" y="48"/>
                </a:cxn>
                <a:cxn ang="0">
                  <a:pos x="64" y="54"/>
                </a:cxn>
                <a:cxn ang="0">
                  <a:pos x="61" y="60"/>
                </a:cxn>
                <a:cxn ang="0">
                  <a:pos x="57" y="65"/>
                </a:cxn>
                <a:cxn ang="0">
                  <a:pos x="51" y="69"/>
                </a:cxn>
                <a:cxn ang="0">
                  <a:pos x="46" y="72"/>
                </a:cxn>
                <a:cxn ang="0">
                  <a:pos x="39" y="73"/>
                </a:cxn>
                <a:cxn ang="0">
                  <a:pos x="32" y="73"/>
                </a:cxn>
                <a:cxn ang="0">
                  <a:pos x="26" y="72"/>
                </a:cxn>
                <a:cxn ang="0">
                  <a:pos x="19" y="69"/>
                </a:cxn>
                <a:cxn ang="0">
                  <a:pos x="14" y="65"/>
                </a:cxn>
                <a:cxn ang="0">
                  <a:pos x="9" y="60"/>
                </a:cxn>
                <a:cxn ang="0">
                  <a:pos x="5" y="54"/>
                </a:cxn>
                <a:cxn ang="0">
                  <a:pos x="2" y="48"/>
                </a:cxn>
                <a:cxn ang="0">
                  <a:pos x="1" y="40"/>
                </a:cxn>
                <a:cxn ang="0">
                  <a:pos x="0" y="33"/>
                </a:cxn>
                <a:cxn ang="0">
                  <a:pos x="2" y="26"/>
                </a:cxn>
                <a:cxn ang="0">
                  <a:pos x="4" y="19"/>
                </a:cxn>
                <a:cxn ang="0">
                  <a:pos x="7" y="13"/>
                </a:cxn>
                <a:cxn ang="0">
                  <a:pos x="12" y="8"/>
                </a:cxn>
                <a:cxn ang="0">
                  <a:pos x="17" y="4"/>
                </a:cxn>
                <a:cxn ang="0">
                  <a:pos x="23" y="2"/>
                </a:cxn>
                <a:cxn ang="0">
                  <a:pos x="29" y="0"/>
                </a:cxn>
              </a:cxnLst>
              <a:rect l="0" t="0" r="r" b="b"/>
              <a:pathLst>
                <a:path w="68" h="73">
                  <a:moveTo>
                    <a:pt x="33" y="0"/>
                  </a:moveTo>
                  <a:lnTo>
                    <a:pt x="36" y="0"/>
                  </a:lnTo>
                  <a:lnTo>
                    <a:pt x="39" y="1"/>
                  </a:lnTo>
                  <a:lnTo>
                    <a:pt x="43" y="2"/>
                  </a:lnTo>
                  <a:lnTo>
                    <a:pt x="46" y="3"/>
                  </a:lnTo>
                  <a:lnTo>
                    <a:pt x="49" y="4"/>
                  </a:lnTo>
                  <a:lnTo>
                    <a:pt x="52" y="6"/>
                  </a:lnTo>
                  <a:lnTo>
                    <a:pt x="54" y="8"/>
                  </a:lnTo>
                  <a:lnTo>
                    <a:pt x="57" y="11"/>
                  </a:lnTo>
                  <a:lnTo>
                    <a:pt x="59" y="13"/>
                  </a:lnTo>
                  <a:lnTo>
                    <a:pt x="61" y="16"/>
                  </a:lnTo>
                  <a:lnTo>
                    <a:pt x="63" y="19"/>
                  </a:lnTo>
                  <a:lnTo>
                    <a:pt x="65" y="22"/>
                  </a:lnTo>
                  <a:lnTo>
                    <a:pt x="66" y="26"/>
                  </a:lnTo>
                  <a:lnTo>
                    <a:pt x="67" y="29"/>
                  </a:lnTo>
                  <a:lnTo>
                    <a:pt x="67" y="33"/>
                  </a:lnTo>
                  <a:lnTo>
                    <a:pt x="68" y="37"/>
                  </a:lnTo>
                  <a:lnTo>
                    <a:pt x="68" y="40"/>
                  </a:lnTo>
                  <a:lnTo>
                    <a:pt x="67" y="44"/>
                  </a:lnTo>
                  <a:lnTo>
                    <a:pt x="67" y="48"/>
                  </a:lnTo>
                  <a:lnTo>
                    <a:pt x="66" y="51"/>
                  </a:lnTo>
                  <a:lnTo>
                    <a:pt x="64" y="54"/>
                  </a:lnTo>
                  <a:lnTo>
                    <a:pt x="63" y="57"/>
                  </a:lnTo>
                  <a:lnTo>
                    <a:pt x="61" y="60"/>
                  </a:lnTo>
                  <a:lnTo>
                    <a:pt x="59" y="63"/>
                  </a:lnTo>
                  <a:lnTo>
                    <a:pt x="57" y="65"/>
                  </a:lnTo>
                  <a:lnTo>
                    <a:pt x="54" y="67"/>
                  </a:lnTo>
                  <a:lnTo>
                    <a:pt x="51" y="69"/>
                  </a:lnTo>
                  <a:lnTo>
                    <a:pt x="49" y="70"/>
                  </a:lnTo>
                  <a:lnTo>
                    <a:pt x="46" y="72"/>
                  </a:lnTo>
                  <a:lnTo>
                    <a:pt x="42" y="73"/>
                  </a:lnTo>
                  <a:lnTo>
                    <a:pt x="39" y="73"/>
                  </a:lnTo>
                  <a:lnTo>
                    <a:pt x="36" y="73"/>
                  </a:lnTo>
                  <a:lnTo>
                    <a:pt x="32" y="73"/>
                  </a:lnTo>
                  <a:lnTo>
                    <a:pt x="29" y="73"/>
                  </a:lnTo>
                  <a:lnTo>
                    <a:pt x="26" y="72"/>
                  </a:lnTo>
                  <a:lnTo>
                    <a:pt x="22" y="70"/>
                  </a:lnTo>
                  <a:lnTo>
                    <a:pt x="19" y="69"/>
                  </a:lnTo>
                  <a:lnTo>
                    <a:pt x="16" y="67"/>
                  </a:lnTo>
                  <a:lnTo>
                    <a:pt x="14" y="65"/>
                  </a:lnTo>
                  <a:lnTo>
                    <a:pt x="11" y="63"/>
                  </a:lnTo>
                  <a:lnTo>
                    <a:pt x="9" y="60"/>
                  </a:lnTo>
                  <a:lnTo>
                    <a:pt x="7" y="57"/>
                  </a:lnTo>
                  <a:lnTo>
                    <a:pt x="5" y="54"/>
                  </a:lnTo>
                  <a:lnTo>
                    <a:pt x="4" y="51"/>
                  </a:lnTo>
                  <a:lnTo>
                    <a:pt x="2" y="48"/>
                  </a:lnTo>
                  <a:lnTo>
                    <a:pt x="1" y="44"/>
                  </a:lnTo>
                  <a:lnTo>
                    <a:pt x="1" y="40"/>
                  </a:lnTo>
                  <a:lnTo>
                    <a:pt x="0" y="37"/>
                  </a:lnTo>
                  <a:lnTo>
                    <a:pt x="0" y="33"/>
                  </a:lnTo>
                  <a:lnTo>
                    <a:pt x="1" y="29"/>
                  </a:lnTo>
                  <a:lnTo>
                    <a:pt x="2" y="26"/>
                  </a:lnTo>
                  <a:lnTo>
                    <a:pt x="3" y="22"/>
                  </a:lnTo>
                  <a:lnTo>
                    <a:pt x="4" y="19"/>
                  </a:lnTo>
                  <a:lnTo>
                    <a:pt x="5" y="16"/>
                  </a:lnTo>
                  <a:lnTo>
                    <a:pt x="7" y="13"/>
                  </a:lnTo>
                  <a:lnTo>
                    <a:pt x="9" y="11"/>
                  </a:lnTo>
                  <a:lnTo>
                    <a:pt x="12" y="8"/>
                  </a:lnTo>
                  <a:lnTo>
                    <a:pt x="14" y="6"/>
                  </a:lnTo>
                  <a:lnTo>
                    <a:pt x="17" y="4"/>
                  </a:lnTo>
                  <a:lnTo>
                    <a:pt x="20" y="3"/>
                  </a:lnTo>
                  <a:lnTo>
                    <a:pt x="23" y="2"/>
                  </a:lnTo>
                  <a:lnTo>
                    <a:pt x="26" y="1"/>
                  </a:lnTo>
                  <a:lnTo>
                    <a:pt x="29" y="0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B2AAA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85" name="Freeform 201"/>
            <p:cNvSpPr>
              <a:spLocks/>
            </p:cNvSpPr>
            <p:nvPr/>
          </p:nvSpPr>
          <p:spPr bwMode="auto">
            <a:xfrm>
              <a:off x="3756" y="1922"/>
              <a:ext cx="63" cy="69"/>
            </a:xfrm>
            <a:custGeom>
              <a:avLst/>
              <a:gdLst/>
              <a:ahLst/>
              <a:cxnLst>
                <a:cxn ang="0">
                  <a:pos x="33" y="0"/>
                </a:cxn>
                <a:cxn ang="0">
                  <a:pos x="39" y="2"/>
                </a:cxn>
                <a:cxn ang="0">
                  <a:pos x="45" y="4"/>
                </a:cxn>
                <a:cxn ang="0">
                  <a:pos x="51" y="8"/>
                </a:cxn>
                <a:cxn ang="0">
                  <a:pos x="55" y="12"/>
                </a:cxn>
                <a:cxn ang="0">
                  <a:pos x="59" y="18"/>
                </a:cxn>
                <a:cxn ang="0">
                  <a:pos x="61" y="24"/>
                </a:cxn>
                <a:cxn ang="0">
                  <a:pos x="63" y="31"/>
                </a:cxn>
                <a:cxn ang="0">
                  <a:pos x="63" y="38"/>
                </a:cxn>
                <a:cxn ang="0">
                  <a:pos x="62" y="44"/>
                </a:cxn>
                <a:cxn ang="0">
                  <a:pos x="60" y="51"/>
                </a:cxn>
                <a:cxn ang="0">
                  <a:pos x="57" y="56"/>
                </a:cxn>
                <a:cxn ang="0">
                  <a:pos x="53" y="61"/>
                </a:cxn>
                <a:cxn ang="0">
                  <a:pos x="48" y="64"/>
                </a:cxn>
                <a:cxn ang="0">
                  <a:pos x="42" y="67"/>
                </a:cxn>
                <a:cxn ang="0">
                  <a:pos x="36" y="68"/>
                </a:cxn>
                <a:cxn ang="0">
                  <a:pos x="30" y="68"/>
                </a:cxn>
                <a:cxn ang="0">
                  <a:pos x="23" y="67"/>
                </a:cxn>
                <a:cxn ang="0">
                  <a:pos x="18" y="64"/>
                </a:cxn>
                <a:cxn ang="0">
                  <a:pos x="12" y="61"/>
                </a:cxn>
                <a:cxn ang="0">
                  <a:pos x="8" y="56"/>
                </a:cxn>
                <a:cxn ang="0">
                  <a:pos x="4" y="51"/>
                </a:cxn>
                <a:cxn ang="0">
                  <a:pos x="2" y="44"/>
                </a:cxn>
                <a:cxn ang="0">
                  <a:pos x="0" y="38"/>
                </a:cxn>
                <a:cxn ang="0">
                  <a:pos x="0" y="31"/>
                </a:cxn>
                <a:cxn ang="0">
                  <a:pos x="1" y="24"/>
                </a:cxn>
                <a:cxn ang="0">
                  <a:pos x="3" y="18"/>
                </a:cxn>
                <a:cxn ang="0">
                  <a:pos x="6" y="12"/>
                </a:cxn>
                <a:cxn ang="0">
                  <a:pos x="10" y="8"/>
                </a:cxn>
                <a:cxn ang="0">
                  <a:pos x="15" y="4"/>
                </a:cxn>
                <a:cxn ang="0">
                  <a:pos x="21" y="2"/>
                </a:cxn>
                <a:cxn ang="0">
                  <a:pos x="27" y="0"/>
                </a:cxn>
              </a:cxnLst>
              <a:rect l="0" t="0" r="r" b="b"/>
              <a:pathLst>
                <a:path w="63" h="69">
                  <a:moveTo>
                    <a:pt x="30" y="0"/>
                  </a:moveTo>
                  <a:lnTo>
                    <a:pt x="33" y="0"/>
                  </a:lnTo>
                  <a:lnTo>
                    <a:pt x="36" y="1"/>
                  </a:lnTo>
                  <a:lnTo>
                    <a:pt x="39" y="2"/>
                  </a:lnTo>
                  <a:lnTo>
                    <a:pt x="42" y="3"/>
                  </a:lnTo>
                  <a:lnTo>
                    <a:pt x="45" y="4"/>
                  </a:lnTo>
                  <a:lnTo>
                    <a:pt x="48" y="6"/>
                  </a:lnTo>
                  <a:lnTo>
                    <a:pt x="51" y="8"/>
                  </a:lnTo>
                  <a:lnTo>
                    <a:pt x="53" y="10"/>
                  </a:lnTo>
                  <a:lnTo>
                    <a:pt x="55" y="12"/>
                  </a:lnTo>
                  <a:lnTo>
                    <a:pt x="57" y="15"/>
                  </a:lnTo>
                  <a:lnTo>
                    <a:pt x="59" y="18"/>
                  </a:lnTo>
                  <a:lnTo>
                    <a:pt x="60" y="21"/>
                  </a:lnTo>
                  <a:lnTo>
                    <a:pt x="61" y="24"/>
                  </a:lnTo>
                  <a:lnTo>
                    <a:pt x="62" y="27"/>
                  </a:lnTo>
                  <a:lnTo>
                    <a:pt x="63" y="31"/>
                  </a:lnTo>
                  <a:lnTo>
                    <a:pt x="63" y="34"/>
                  </a:lnTo>
                  <a:lnTo>
                    <a:pt x="63" y="38"/>
                  </a:lnTo>
                  <a:lnTo>
                    <a:pt x="63" y="41"/>
                  </a:lnTo>
                  <a:lnTo>
                    <a:pt x="62" y="44"/>
                  </a:lnTo>
                  <a:lnTo>
                    <a:pt x="61" y="48"/>
                  </a:lnTo>
                  <a:lnTo>
                    <a:pt x="60" y="51"/>
                  </a:lnTo>
                  <a:lnTo>
                    <a:pt x="58" y="53"/>
                  </a:lnTo>
                  <a:lnTo>
                    <a:pt x="57" y="56"/>
                  </a:lnTo>
                  <a:lnTo>
                    <a:pt x="55" y="58"/>
                  </a:lnTo>
                  <a:lnTo>
                    <a:pt x="53" y="61"/>
                  </a:lnTo>
                  <a:lnTo>
                    <a:pt x="50" y="63"/>
                  </a:lnTo>
                  <a:lnTo>
                    <a:pt x="48" y="64"/>
                  </a:lnTo>
                  <a:lnTo>
                    <a:pt x="45" y="66"/>
                  </a:lnTo>
                  <a:lnTo>
                    <a:pt x="42" y="67"/>
                  </a:lnTo>
                  <a:lnTo>
                    <a:pt x="39" y="68"/>
                  </a:lnTo>
                  <a:lnTo>
                    <a:pt x="36" y="68"/>
                  </a:lnTo>
                  <a:lnTo>
                    <a:pt x="33" y="69"/>
                  </a:lnTo>
                  <a:lnTo>
                    <a:pt x="30" y="68"/>
                  </a:lnTo>
                  <a:lnTo>
                    <a:pt x="26" y="68"/>
                  </a:lnTo>
                  <a:lnTo>
                    <a:pt x="23" y="67"/>
                  </a:lnTo>
                  <a:lnTo>
                    <a:pt x="20" y="66"/>
                  </a:lnTo>
                  <a:lnTo>
                    <a:pt x="18" y="64"/>
                  </a:lnTo>
                  <a:lnTo>
                    <a:pt x="15" y="63"/>
                  </a:lnTo>
                  <a:lnTo>
                    <a:pt x="12" y="61"/>
                  </a:lnTo>
                  <a:lnTo>
                    <a:pt x="10" y="58"/>
                  </a:lnTo>
                  <a:lnTo>
                    <a:pt x="8" y="56"/>
                  </a:lnTo>
                  <a:lnTo>
                    <a:pt x="6" y="53"/>
                  </a:lnTo>
                  <a:lnTo>
                    <a:pt x="4" y="51"/>
                  </a:lnTo>
                  <a:lnTo>
                    <a:pt x="3" y="48"/>
                  </a:lnTo>
                  <a:lnTo>
                    <a:pt x="2" y="44"/>
                  </a:lnTo>
                  <a:lnTo>
                    <a:pt x="1" y="41"/>
                  </a:lnTo>
                  <a:lnTo>
                    <a:pt x="0" y="38"/>
                  </a:lnTo>
                  <a:lnTo>
                    <a:pt x="0" y="34"/>
                  </a:lnTo>
                  <a:lnTo>
                    <a:pt x="0" y="31"/>
                  </a:lnTo>
                  <a:lnTo>
                    <a:pt x="0" y="27"/>
                  </a:lnTo>
                  <a:lnTo>
                    <a:pt x="1" y="24"/>
                  </a:lnTo>
                  <a:lnTo>
                    <a:pt x="2" y="21"/>
                  </a:lnTo>
                  <a:lnTo>
                    <a:pt x="3" y="18"/>
                  </a:lnTo>
                  <a:lnTo>
                    <a:pt x="5" y="15"/>
                  </a:lnTo>
                  <a:lnTo>
                    <a:pt x="6" y="12"/>
                  </a:lnTo>
                  <a:lnTo>
                    <a:pt x="8" y="10"/>
                  </a:lnTo>
                  <a:lnTo>
                    <a:pt x="10" y="8"/>
                  </a:lnTo>
                  <a:lnTo>
                    <a:pt x="13" y="6"/>
                  </a:lnTo>
                  <a:lnTo>
                    <a:pt x="15" y="4"/>
                  </a:lnTo>
                  <a:lnTo>
                    <a:pt x="18" y="3"/>
                  </a:lnTo>
                  <a:lnTo>
                    <a:pt x="21" y="2"/>
                  </a:lnTo>
                  <a:lnTo>
                    <a:pt x="24" y="1"/>
                  </a:lnTo>
                  <a:lnTo>
                    <a:pt x="27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B7AFA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86" name="Freeform 202"/>
            <p:cNvSpPr>
              <a:spLocks/>
            </p:cNvSpPr>
            <p:nvPr/>
          </p:nvSpPr>
          <p:spPr bwMode="auto">
            <a:xfrm>
              <a:off x="3756" y="1923"/>
              <a:ext cx="60" cy="64"/>
            </a:xfrm>
            <a:custGeom>
              <a:avLst/>
              <a:gdLst/>
              <a:ahLst/>
              <a:cxnLst>
                <a:cxn ang="0">
                  <a:pos x="32" y="0"/>
                </a:cxn>
                <a:cxn ang="0">
                  <a:pos x="38" y="1"/>
                </a:cxn>
                <a:cxn ang="0">
                  <a:pos x="43" y="4"/>
                </a:cxn>
                <a:cxn ang="0">
                  <a:pos x="48" y="7"/>
                </a:cxn>
                <a:cxn ang="0">
                  <a:pos x="52" y="12"/>
                </a:cxn>
                <a:cxn ang="0">
                  <a:pos x="55" y="17"/>
                </a:cxn>
                <a:cxn ang="0">
                  <a:pos x="58" y="22"/>
                </a:cxn>
                <a:cxn ang="0">
                  <a:pos x="59" y="29"/>
                </a:cxn>
                <a:cxn ang="0">
                  <a:pos x="60" y="35"/>
                </a:cxn>
                <a:cxn ang="0">
                  <a:pos x="59" y="41"/>
                </a:cxn>
                <a:cxn ang="0">
                  <a:pos x="56" y="47"/>
                </a:cxn>
                <a:cxn ang="0">
                  <a:pos x="54" y="52"/>
                </a:cxn>
                <a:cxn ang="0">
                  <a:pos x="50" y="57"/>
                </a:cxn>
                <a:cxn ang="0">
                  <a:pos x="45" y="60"/>
                </a:cxn>
                <a:cxn ang="0">
                  <a:pos x="40" y="63"/>
                </a:cxn>
                <a:cxn ang="0">
                  <a:pos x="34" y="64"/>
                </a:cxn>
                <a:cxn ang="0">
                  <a:pos x="28" y="64"/>
                </a:cxn>
                <a:cxn ang="0">
                  <a:pos x="22" y="63"/>
                </a:cxn>
                <a:cxn ang="0">
                  <a:pos x="17" y="60"/>
                </a:cxn>
                <a:cxn ang="0">
                  <a:pos x="12" y="57"/>
                </a:cxn>
                <a:cxn ang="0">
                  <a:pos x="8" y="52"/>
                </a:cxn>
                <a:cxn ang="0">
                  <a:pos x="5" y="47"/>
                </a:cxn>
                <a:cxn ang="0">
                  <a:pos x="2" y="41"/>
                </a:cxn>
                <a:cxn ang="0">
                  <a:pos x="1" y="35"/>
                </a:cxn>
                <a:cxn ang="0">
                  <a:pos x="0" y="29"/>
                </a:cxn>
                <a:cxn ang="0">
                  <a:pos x="1" y="22"/>
                </a:cxn>
                <a:cxn ang="0">
                  <a:pos x="3" y="17"/>
                </a:cxn>
                <a:cxn ang="0">
                  <a:pos x="6" y="12"/>
                </a:cxn>
                <a:cxn ang="0">
                  <a:pos x="10" y="7"/>
                </a:cxn>
                <a:cxn ang="0">
                  <a:pos x="15" y="4"/>
                </a:cxn>
                <a:cxn ang="0">
                  <a:pos x="20" y="1"/>
                </a:cxn>
                <a:cxn ang="0">
                  <a:pos x="26" y="0"/>
                </a:cxn>
              </a:cxnLst>
              <a:rect l="0" t="0" r="r" b="b"/>
              <a:pathLst>
                <a:path w="60" h="64">
                  <a:moveTo>
                    <a:pt x="29" y="0"/>
                  </a:moveTo>
                  <a:lnTo>
                    <a:pt x="32" y="0"/>
                  </a:lnTo>
                  <a:lnTo>
                    <a:pt x="35" y="1"/>
                  </a:lnTo>
                  <a:lnTo>
                    <a:pt x="38" y="1"/>
                  </a:lnTo>
                  <a:lnTo>
                    <a:pt x="40" y="2"/>
                  </a:lnTo>
                  <a:lnTo>
                    <a:pt x="43" y="4"/>
                  </a:lnTo>
                  <a:lnTo>
                    <a:pt x="45" y="5"/>
                  </a:lnTo>
                  <a:lnTo>
                    <a:pt x="48" y="7"/>
                  </a:lnTo>
                  <a:lnTo>
                    <a:pt x="50" y="9"/>
                  </a:lnTo>
                  <a:lnTo>
                    <a:pt x="52" y="12"/>
                  </a:lnTo>
                  <a:lnTo>
                    <a:pt x="54" y="14"/>
                  </a:lnTo>
                  <a:lnTo>
                    <a:pt x="55" y="17"/>
                  </a:lnTo>
                  <a:lnTo>
                    <a:pt x="57" y="19"/>
                  </a:lnTo>
                  <a:lnTo>
                    <a:pt x="58" y="22"/>
                  </a:lnTo>
                  <a:lnTo>
                    <a:pt x="59" y="25"/>
                  </a:lnTo>
                  <a:lnTo>
                    <a:pt x="59" y="29"/>
                  </a:lnTo>
                  <a:lnTo>
                    <a:pt x="60" y="32"/>
                  </a:lnTo>
                  <a:lnTo>
                    <a:pt x="60" y="35"/>
                  </a:lnTo>
                  <a:lnTo>
                    <a:pt x="59" y="38"/>
                  </a:lnTo>
                  <a:lnTo>
                    <a:pt x="59" y="41"/>
                  </a:lnTo>
                  <a:lnTo>
                    <a:pt x="58" y="44"/>
                  </a:lnTo>
                  <a:lnTo>
                    <a:pt x="56" y="47"/>
                  </a:lnTo>
                  <a:lnTo>
                    <a:pt x="55" y="50"/>
                  </a:lnTo>
                  <a:lnTo>
                    <a:pt x="54" y="52"/>
                  </a:lnTo>
                  <a:lnTo>
                    <a:pt x="52" y="55"/>
                  </a:lnTo>
                  <a:lnTo>
                    <a:pt x="50" y="57"/>
                  </a:lnTo>
                  <a:lnTo>
                    <a:pt x="47" y="58"/>
                  </a:lnTo>
                  <a:lnTo>
                    <a:pt x="45" y="60"/>
                  </a:lnTo>
                  <a:lnTo>
                    <a:pt x="43" y="61"/>
                  </a:lnTo>
                  <a:lnTo>
                    <a:pt x="40" y="63"/>
                  </a:lnTo>
                  <a:lnTo>
                    <a:pt x="37" y="63"/>
                  </a:lnTo>
                  <a:lnTo>
                    <a:pt x="34" y="64"/>
                  </a:lnTo>
                  <a:lnTo>
                    <a:pt x="31" y="64"/>
                  </a:lnTo>
                  <a:lnTo>
                    <a:pt x="28" y="64"/>
                  </a:lnTo>
                  <a:lnTo>
                    <a:pt x="25" y="63"/>
                  </a:lnTo>
                  <a:lnTo>
                    <a:pt x="22" y="63"/>
                  </a:lnTo>
                  <a:lnTo>
                    <a:pt x="20" y="61"/>
                  </a:lnTo>
                  <a:lnTo>
                    <a:pt x="17" y="60"/>
                  </a:lnTo>
                  <a:lnTo>
                    <a:pt x="15" y="58"/>
                  </a:lnTo>
                  <a:lnTo>
                    <a:pt x="12" y="57"/>
                  </a:lnTo>
                  <a:lnTo>
                    <a:pt x="10" y="55"/>
                  </a:lnTo>
                  <a:lnTo>
                    <a:pt x="8" y="52"/>
                  </a:lnTo>
                  <a:lnTo>
                    <a:pt x="6" y="50"/>
                  </a:lnTo>
                  <a:lnTo>
                    <a:pt x="5" y="47"/>
                  </a:lnTo>
                  <a:lnTo>
                    <a:pt x="3" y="44"/>
                  </a:lnTo>
                  <a:lnTo>
                    <a:pt x="2" y="41"/>
                  </a:lnTo>
                  <a:lnTo>
                    <a:pt x="1" y="38"/>
                  </a:lnTo>
                  <a:lnTo>
                    <a:pt x="1" y="35"/>
                  </a:lnTo>
                  <a:lnTo>
                    <a:pt x="0" y="32"/>
                  </a:lnTo>
                  <a:lnTo>
                    <a:pt x="0" y="29"/>
                  </a:lnTo>
                  <a:lnTo>
                    <a:pt x="1" y="25"/>
                  </a:lnTo>
                  <a:lnTo>
                    <a:pt x="1" y="22"/>
                  </a:lnTo>
                  <a:lnTo>
                    <a:pt x="2" y="19"/>
                  </a:lnTo>
                  <a:lnTo>
                    <a:pt x="3" y="17"/>
                  </a:lnTo>
                  <a:lnTo>
                    <a:pt x="5" y="14"/>
                  </a:lnTo>
                  <a:lnTo>
                    <a:pt x="6" y="12"/>
                  </a:lnTo>
                  <a:lnTo>
                    <a:pt x="8" y="9"/>
                  </a:lnTo>
                  <a:lnTo>
                    <a:pt x="10" y="7"/>
                  </a:lnTo>
                  <a:lnTo>
                    <a:pt x="12" y="5"/>
                  </a:lnTo>
                  <a:lnTo>
                    <a:pt x="15" y="4"/>
                  </a:lnTo>
                  <a:lnTo>
                    <a:pt x="17" y="2"/>
                  </a:lnTo>
                  <a:lnTo>
                    <a:pt x="20" y="1"/>
                  </a:lnTo>
                  <a:lnTo>
                    <a:pt x="23" y="1"/>
                  </a:lnTo>
                  <a:lnTo>
                    <a:pt x="26" y="0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B7B2B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87" name="Freeform 203"/>
            <p:cNvSpPr>
              <a:spLocks/>
            </p:cNvSpPr>
            <p:nvPr/>
          </p:nvSpPr>
          <p:spPr bwMode="auto">
            <a:xfrm>
              <a:off x="3757" y="1923"/>
              <a:ext cx="55" cy="60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29" y="1"/>
                </a:cxn>
                <a:cxn ang="0">
                  <a:pos x="32" y="1"/>
                </a:cxn>
                <a:cxn ang="0">
                  <a:pos x="34" y="2"/>
                </a:cxn>
                <a:cxn ang="0">
                  <a:pos x="37" y="3"/>
                </a:cxn>
                <a:cxn ang="0">
                  <a:pos x="39" y="4"/>
                </a:cxn>
                <a:cxn ang="0">
                  <a:pos x="42" y="6"/>
                </a:cxn>
                <a:cxn ang="0">
                  <a:pos x="44" y="7"/>
                </a:cxn>
                <a:cxn ang="0">
                  <a:pos x="46" y="9"/>
                </a:cxn>
                <a:cxn ang="0">
                  <a:pos x="48" y="11"/>
                </a:cxn>
                <a:cxn ang="0">
                  <a:pos x="50" y="14"/>
                </a:cxn>
                <a:cxn ang="0">
                  <a:pos x="51" y="16"/>
                </a:cxn>
                <a:cxn ang="0">
                  <a:pos x="52" y="19"/>
                </a:cxn>
                <a:cxn ang="0">
                  <a:pos x="53" y="22"/>
                </a:cxn>
                <a:cxn ang="0">
                  <a:pos x="54" y="24"/>
                </a:cxn>
                <a:cxn ang="0">
                  <a:pos x="55" y="27"/>
                </a:cxn>
                <a:cxn ang="0">
                  <a:pos x="55" y="30"/>
                </a:cxn>
                <a:cxn ang="0">
                  <a:pos x="55" y="36"/>
                </a:cxn>
                <a:cxn ang="0">
                  <a:pos x="53" y="42"/>
                </a:cxn>
                <a:cxn ang="0">
                  <a:pos x="51" y="47"/>
                </a:cxn>
                <a:cxn ang="0">
                  <a:pos x="48" y="52"/>
                </a:cxn>
                <a:cxn ang="0">
                  <a:pos x="44" y="55"/>
                </a:cxn>
                <a:cxn ang="0">
                  <a:pos x="39" y="58"/>
                </a:cxn>
                <a:cxn ang="0">
                  <a:pos x="34" y="60"/>
                </a:cxn>
                <a:cxn ang="0">
                  <a:pos x="28" y="60"/>
                </a:cxn>
                <a:cxn ang="0">
                  <a:pos x="26" y="60"/>
                </a:cxn>
                <a:cxn ang="0">
                  <a:pos x="23" y="60"/>
                </a:cxn>
                <a:cxn ang="0">
                  <a:pos x="20" y="59"/>
                </a:cxn>
                <a:cxn ang="0">
                  <a:pos x="18" y="58"/>
                </a:cxn>
                <a:cxn ang="0">
                  <a:pos x="15" y="57"/>
                </a:cxn>
                <a:cxn ang="0">
                  <a:pos x="13" y="55"/>
                </a:cxn>
                <a:cxn ang="0">
                  <a:pos x="11" y="54"/>
                </a:cxn>
                <a:cxn ang="0">
                  <a:pos x="9" y="52"/>
                </a:cxn>
                <a:cxn ang="0">
                  <a:pos x="7" y="50"/>
                </a:cxn>
                <a:cxn ang="0">
                  <a:pos x="5" y="47"/>
                </a:cxn>
                <a:cxn ang="0">
                  <a:pos x="4" y="45"/>
                </a:cxn>
                <a:cxn ang="0">
                  <a:pos x="2" y="42"/>
                </a:cxn>
                <a:cxn ang="0">
                  <a:pos x="1" y="39"/>
                </a:cxn>
                <a:cxn ang="0">
                  <a:pos x="1" y="36"/>
                </a:cxn>
                <a:cxn ang="0">
                  <a:pos x="0" y="33"/>
                </a:cxn>
                <a:cxn ang="0">
                  <a:pos x="0" y="30"/>
                </a:cxn>
                <a:cxn ang="0">
                  <a:pos x="0" y="24"/>
                </a:cxn>
                <a:cxn ang="0">
                  <a:pos x="1" y="19"/>
                </a:cxn>
                <a:cxn ang="0">
                  <a:pos x="4" y="14"/>
                </a:cxn>
                <a:cxn ang="0">
                  <a:pos x="7" y="9"/>
                </a:cxn>
                <a:cxn ang="0">
                  <a:pos x="11" y="6"/>
                </a:cxn>
                <a:cxn ang="0">
                  <a:pos x="15" y="3"/>
                </a:cxn>
                <a:cxn ang="0">
                  <a:pos x="21" y="1"/>
                </a:cxn>
                <a:cxn ang="0">
                  <a:pos x="26" y="0"/>
                </a:cxn>
              </a:cxnLst>
              <a:rect l="0" t="0" r="r" b="b"/>
              <a:pathLst>
                <a:path w="55" h="60">
                  <a:moveTo>
                    <a:pt x="26" y="0"/>
                  </a:moveTo>
                  <a:lnTo>
                    <a:pt x="29" y="1"/>
                  </a:lnTo>
                  <a:lnTo>
                    <a:pt x="32" y="1"/>
                  </a:lnTo>
                  <a:lnTo>
                    <a:pt x="34" y="2"/>
                  </a:lnTo>
                  <a:lnTo>
                    <a:pt x="37" y="3"/>
                  </a:lnTo>
                  <a:lnTo>
                    <a:pt x="39" y="4"/>
                  </a:lnTo>
                  <a:lnTo>
                    <a:pt x="42" y="6"/>
                  </a:lnTo>
                  <a:lnTo>
                    <a:pt x="44" y="7"/>
                  </a:lnTo>
                  <a:lnTo>
                    <a:pt x="46" y="9"/>
                  </a:lnTo>
                  <a:lnTo>
                    <a:pt x="48" y="11"/>
                  </a:lnTo>
                  <a:lnTo>
                    <a:pt x="50" y="14"/>
                  </a:lnTo>
                  <a:lnTo>
                    <a:pt x="51" y="16"/>
                  </a:lnTo>
                  <a:lnTo>
                    <a:pt x="52" y="19"/>
                  </a:lnTo>
                  <a:lnTo>
                    <a:pt x="53" y="22"/>
                  </a:lnTo>
                  <a:lnTo>
                    <a:pt x="54" y="24"/>
                  </a:lnTo>
                  <a:lnTo>
                    <a:pt x="55" y="27"/>
                  </a:lnTo>
                  <a:lnTo>
                    <a:pt x="55" y="30"/>
                  </a:lnTo>
                  <a:lnTo>
                    <a:pt x="55" y="36"/>
                  </a:lnTo>
                  <a:lnTo>
                    <a:pt x="53" y="42"/>
                  </a:lnTo>
                  <a:lnTo>
                    <a:pt x="51" y="47"/>
                  </a:lnTo>
                  <a:lnTo>
                    <a:pt x="48" y="52"/>
                  </a:lnTo>
                  <a:lnTo>
                    <a:pt x="44" y="55"/>
                  </a:lnTo>
                  <a:lnTo>
                    <a:pt x="39" y="58"/>
                  </a:lnTo>
                  <a:lnTo>
                    <a:pt x="34" y="60"/>
                  </a:lnTo>
                  <a:lnTo>
                    <a:pt x="28" y="60"/>
                  </a:lnTo>
                  <a:lnTo>
                    <a:pt x="26" y="60"/>
                  </a:lnTo>
                  <a:lnTo>
                    <a:pt x="23" y="60"/>
                  </a:lnTo>
                  <a:lnTo>
                    <a:pt x="20" y="59"/>
                  </a:lnTo>
                  <a:lnTo>
                    <a:pt x="18" y="58"/>
                  </a:lnTo>
                  <a:lnTo>
                    <a:pt x="15" y="57"/>
                  </a:lnTo>
                  <a:lnTo>
                    <a:pt x="13" y="55"/>
                  </a:lnTo>
                  <a:lnTo>
                    <a:pt x="11" y="54"/>
                  </a:lnTo>
                  <a:lnTo>
                    <a:pt x="9" y="52"/>
                  </a:lnTo>
                  <a:lnTo>
                    <a:pt x="7" y="50"/>
                  </a:lnTo>
                  <a:lnTo>
                    <a:pt x="5" y="47"/>
                  </a:lnTo>
                  <a:lnTo>
                    <a:pt x="4" y="45"/>
                  </a:lnTo>
                  <a:lnTo>
                    <a:pt x="2" y="42"/>
                  </a:lnTo>
                  <a:lnTo>
                    <a:pt x="1" y="39"/>
                  </a:lnTo>
                  <a:lnTo>
                    <a:pt x="1" y="36"/>
                  </a:lnTo>
                  <a:lnTo>
                    <a:pt x="0" y="33"/>
                  </a:lnTo>
                  <a:lnTo>
                    <a:pt x="0" y="30"/>
                  </a:lnTo>
                  <a:lnTo>
                    <a:pt x="0" y="24"/>
                  </a:lnTo>
                  <a:lnTo>
                    <a:pt x="1" y="19"/>
                  </a:lnTo>
                  <a:lnTo>
                    <a:pt x="4" y="14"/>
                  </a:lnTo>
                  <a:lnTo>
                    <a:pt x="7" y="9"/>
                  </a:lnTo>
                  <a:lnTo>
                    <a:pt x="11" y="6"/>
                  </a:lnTo>
                  <a:lnTo>
                    <a:pt x="15" y="3"/>
                  </a:lnTo>
                  <a:lnTo>
                    <a:pt x="21" y="1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BCB7B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88" name="Freeform 204"/>
            <p:cNvSpPr>
              <a:spLocks/>
            </p:cNvSpPr>
            <p:nvPr/>
          </p:nvSpPr>
          <p:spPr bwMode="auto">
            <a:xfrm>
              <a:off x="3757" y="1924"/>
              <a:ext cx="51" cy="56"/>
            </a:xfrm>
            <a:custGeom>
              <a:avLst/>
              <a:gdLst/>
              <a:ahLst/>
              <a:cxnLst>
                <a:cxn ang="0">
                  <a:pos x="25" y="0"/>
                </a:cxn>
                <a:cxn ang="0">
                  <a:pos x="30" y="1"/>
                </a:cxn>
                <a:cxn ang="0">
                  <a:pos x="34" y="2"/>
                </a:cxn>
                <a:cxn ang="0">
                  <a:pos x="39" y="5"/>
                </a:cxn>
                <a:cxn ang="0">
                  <a:pos x="43" y="8"/>
                </a:cxn>
                <a:cxn ang="0">
                  <a:pos x="46" y="13"/>
                </a:cxn>
                <a:cxn ang="0">
                  <a:pos x="49" y="17"/>
                </a:cxn>
                <a:cxn ang="0">
                  <a:pos x="50" y="22"/>
                </a:cxn>
                <a:cxn ang="0">
                  <a:pos x="51" y="28"/>
                </a:cxn>
                <a:cxn ang="0">
                  <a:pos x="51" y="34"/>
                </a:cxn>
                <a:cxn ang="0">
                  <a:pos x="50" y="39"/>
                </a:cxn>
                <a:cxn ang="0">
                  <a:pos x="47" y="43"/>
                </a:cxn>
                <a:cxn ang="0">
                  <a:pos x="44" y="48"/>
                </a:cxn>
                <a:cxn ang="0">
                  <a:pos x="41" y="51"/>
                </a:cxn>
                <a:cxn ang="0">
                  <a:pos x="37" y="54"/>
                </a:cxn>
                <a:cxn ang="0">
                  <a:pos x="32" y="55"/>
                </a:cxn>
                <a:cxn ang="0">
                  <a:pos x="27" y="56"/>
                </a:cxn>
                <a:cxn ang="0">
                  <a:pos x="22" y="55"/>
                </a:cxn>
                <a:cxn ang="0">
                  <a:pos x="17" y="54"/>
                </a:cxn>
                <a:cxn ang="0">
                  <a:pos x="12" y="51"/>
                </a:cxn>
                <a:cxn ang="0">
                  <a:pos x="8" y="48"/>
                </a:cxn>
                <a:cxn ang="0">
                  <a:pos x="5" y="43"/>
                </a:cxn>
                <a:cxn ang="0">
                  <a:pos x="3" y="39"/>
                </a:cxn>
                <a:cxn ang="0">
                  <a:pos x="1" y="34"/>
                </a:cxn>
                <a:cxn ang="0">
                  <a:pos x="0" y="28"/>
                </a:cxn>
                <a:cxn ang="0">
                  <a:pos x="1" y="22"/>
                </a:cxn>
                <a:cxn ang="0">
                  <a:pos x="2" y="17"/>
                </a:cxn>
                <a:cxn ang="0">
                  <a:pos x="4" y="13"/>
                </a:cxn>
                <a:cxn ang="0">
                  <a:pos x="7" y="8"/>
                </a:cxn>
                <a:cxn ang="0">
                  <a:pos x="11" y="5"/>
                </a:cxn>
                <a:cxn ang="0">
                  <a:pos x="15" y="2"/>
                </a:cxn>
                <a:cxn ang="0">
                  <a:pos x="20" y="1"/>
                </a:cxn>
                <a:cxn ang="0">
                  <a:pos x="25" y="0"/>
                </a:cxn>
              </a:cxnLst>
              <a:rect l="0" t="0" r="r" b="b"/>
              <a:pathLst>
                <a:path w="51" h="56">
                  <a:moveTo>
                    <a:pt x="25" y="0"/>
                  </a:moveTo>
                  <a:lnTo>
                    <a:pt x="30" y="1"/>
                  </a:lnTo>
                  <a:lnTo>
                    <a:pt x="34" y="2"/>
                  </a:lnTo>
                  <a:lnTo>
                    <a:pt x="39" y="5"/>
                  </a:lnTo>
                  <a:lnTo>
                    <a:pt x="43" y="8"/>
                  </a:lnTo>
                  <a:lnTo>
                    <a:pt x="46" y="13"/>
                  </a:lnTo>
                  <a:lnTo>
                    <a:pt x="49" y="17"/>
                  </a:lnTo>
                  <a:lnTo>
                    <a:pt x="50" y="22"/>
                  </a:lnTo>
                  <a:lnTo>
                    <a:pt x="51" y="28"/>
                  </a:lnTo>
                  <a:lnTo>
                    <a:pt x="51" y="34"/>
                  </a:lnTo>
                  <a:lnTo>
                    <a:pt x="50" y="39"/>
                  </a:lnTo>
                  <a:lnTo>
                    <a:pt x="47" y="43"/>
                  </a:lnTo>
                  <a:lnTo>
                    <a:pt x="44" y="48"/>
                  </a:lnTo>
                  <a:lnTo>
                    <a:pt x="41" y="51"/>
                  </a:lnTo>
                  <a:lnTo>
                    <a:pt x="37" y="54"/>
                  </a:lnTo>
                  <a:lnTo>
                    <a:pt x="32" y="55"/>
                  </a:lnTo>
                  <a:lnTo>
                    <a:pt x="27" y="56"/>
                  </a:lnTo>
                  <a:lnTo>
                    <a:pt x="22" y="55"/>
                  </a:lnTo>
                  <a:lnTo>
                    <a:pt x="17" y="54"/>
                  </a:lnTo>
                  <a:lnTo>
                    <a:pt x="12" y="51"/>
                  </a:lnTo>
                  <a:lnTo>
                    <a:pt x="8" y="48"/>
                  </a:lnTo>
                  <a:lnTo>
                    <a:pt x="5" y="43"/>
                  </a:lnTo>
                  <a:lnTo>
                    <a:pt x="3" y="39"/>
                  </a:lnTo>
                  <a:lnTo>
                    <a:pt x="1" y="34"/>
                  </a:lnTo>
                  <a:lnTo>
                    <a:pt x="0" y="28"/>
                  </a:lnTo>
                  <a:lnTo>
                    <a:pt x="1" y="22"/>
                  </a:lnTo>
                  <a:lnTo>
                    <a:pt x="2" y="17"/>
                  </a:lnTo>
                  <a:lnTo>
                    <a:pt x="4" y="13"/>
                  </a:lnTo>
                  <a:lnTo>
                    <a:pt x="7" y="8"/>
                  </a:lnTo>
                  <a:lnTo>
                    <a:pt x="11" y="5"/>
                  </a:lnTo>
                  <a:lnTo>
                    <a:pt x="15" y="2"/>
                  </a:lnTo>
                  <a:lnTo>
                    <a:pt x="20" y="1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C1BCB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89" name="Freeform 205"/>
            <p:cNvSpPr>
              <a:spLocks/>
            </p:cNvSpPr>
            <p:nvPr/>
          </p:nvSpPr>
          <p:spPr bwMode="auto">
            <a:xfrm>
              <a:off x="3758" y="1925"/>
              <a:ext cx="47" cy="51"/>
            </a:xfrm>
            <a:custGeom>
              <a:avLst/>
              <a:gdLst/>
              <a:ahLst/>
              <a:cxnLst>
                <a:cxn ang="0">
                  <a:pos x="22" y="0"/>
                </a:cxn>
                <a:cxn ang="0">
                  <a:pos x="27" y="1"/>
                </a:cxn>
                <a:cxn ang="0">
                  <a:pos x="31" y="2"/>
                </a:cxn>
                <a:cxn ang="0">
                  <a:pos x="35" y="5"/>
                </a:cxn>
                <a:cxn ang="0">
                  <a:pos x="39" y="8"/>
                </a:cxn>
                <a:cxn ang="0">
                  <a:pos x="42" y="11"/>
                </a:cxn>
                <a:cxn ang="0">
                  <a:pos x="44" y="16"/>
                </a:cxn>
                <a:cxn ang="0">
                  <a:pos x="46" y="21"/>
                </a:cxn>
                <a:cxn ang="0">
                  <a:pos x="47" y="26"/>
                </a:cxn>
                <a:cxn ang="0">
                  <a:pos x="46" y="31"/>
                </a:cxn>
                <a:cxn ang="0">
                  <a:pos x="45" y="35"/>
                </a:cxn>
                <a:cxn ang="0">
                  <a:pos x="43" y="40"/>
                </a:cxn>
                <a:cxn ang="0">
                  <a:pos x="40" y="44"/>
                </a:cxn>
                <a:cxn ang="0">
                  <a:pos x="37" y="47"/>
                </a:cxn>
                <a:cxn ang="0">
                  <a:pos x="33" y="49"/>
                </a:cxn>
                <a:cxn ang="0">
                  <a:pos x="29" y="51"/>
                </a:cxn>
                <a:cxn ang="0">
                  <a:pos x="24" y="51"/>
                </a:cxn>
                <a:cxn ang="0">
                  <a:pos x="19" y="51"/>
                </a:cxn>
                <a:cxn ang="0">
                  <a:pos x="15" y="49"/>
                </a:cxn>
                <a:cxn ang="0">
                  <a:pos x="11" y="47"/>
                </a:cxn>
                <a:cxn ang="0">
                  <a:pos x="7" y="44"/>
                </a:cxn>
                <a:cxn ang="0">
                  <a:pos x="4" y="40"/>
                </a:cxn>
                <a:cxn ang="0">
                  <a:pos x="2" y="35"/>
                </a:cxn>
                <a:cxn ang="0">
                  <a:pos x="0" y="31"/>
                </a:cxn>
                <a:cxn ang="0">
                  <a:pos x="0" y="26"/>
                </a:cxn>
                <a:cxn ang="0">
                  <a:pos x="0" y="21"/>
                </a:cxn>
                <a:cxn ang="0">
                  <a:pos x="1" y="16"/>
                </a:cxn>
                <a:cxn ang="0">
                  <a:pos x="3" y="11"/>
                </a:cxn>
                <a:cxn ang="0">
                  <a:pos x="6" y="8"/>
                </a:cxn>
                <a:cxn ang="0">
                  <a:pos x="9" y="5"/>
                </a:cxn>
                <a:cxn ang="0">
                  <a:pos x="13" y="2"/>
                </a:cxn>
                <a:cxn ang="0">
                  <a:pos x="17" y="1"/>
                </a:cxn>
                <a:cxn ang="0">
                  <a:pos x="22" y="0"/>
                </a:cxn>
              </a:cxnLst>
              <a:rect l="0" t="0" r="r" b="b"/>
              <a:pathLst>
                <a:path w="47" h="51">
                  <a:moveTo>
                    <a:pt x="22" y="0"/>
                  </a:moveTo>
                  <a:lnTo>
                    <a:pt x="27" y="1"/>
                  </a:lnTo>
                  <a:lnTo>
                    <a:pt x="31" y="2"/>
                  </a:lnTo>
                  <a:lnTo>
                    <a:pt x="35" y="5"/>
                  </a:lnTo>
                  <a:lnTo>
                    <a:pt x="39" y="8"/>
                  </a:lnTo>
                  <a:lnTo>
                    <a:pt x="42" y="11"/>
                  </a:lnTo>
                  <a:lnTo>
                    <a:pt x="44" y="16"/>
                  </a:lnTo>
                  <a:lnTo>
                    <a:pt x="46" y="21"/>
                  </a:lnTo>
                  <a:lnTo>
                    <a:pt x="47" y="26"/>
                  </a:lnTo>
                  <a:lnTo>
                    <a:pt x="46" y="31"/>
                  </a:lnTo>
                  <a:lnTo>
                    <a:pt x="45" y="35"/>
                  </a:lnTo>
                  <a:lnTo>
                    <a:pt x="43" y="40"/>
                  </a:lnTo>
                  <a:lnTo>
                    <a:pt x="40" y="44"/>
                  </a:lnTo>
                  <a:lnTo>
                    <a:pt x="37" y="47"/>
                  </a:lnTo>
                  <a:lnTo>
                    <a:pt x="33" y="49"/>
                  </a:lnTo>
                  <a:lnTo>
                    <a:pt x="29" y="51"/>
                  </a:lnTo>
                  <a:lnTo>
                    <a:pt x="24" y="51"/>
                  </a:lnTo>
                  <a:lnTo>
                    <a:pt x="19" y="51"/>
                  </a:lnTo>
                  <a:lnTo>
                    <a:pt x="15" y="49"/>
                  </a:lnTo>
                  <a:lnTo>
                    <a:pt x="11" y="47"/>
                  </a:lnTo>
                  <a:lnTo>
                    <a:pt x="7" y="44"/>
                  </a:lnTo>
                  <a:lnTo>
                    <a:pt x="4" y="40"/>
                  </a:lnTo>
                  <a:lnTo>
                    <a:pt x="2" y="35"/>
                  </a:lnTo>
                  <a:lnTo>
                    <a:pt x="0" y="31"/>
                  </a:lnTo>
                  <a:lnTo>
                    <a:pt x="0" y="26"/>
                  </a:lnTo>
                  <a:lnTo>
                    <a:pt x="0" y="21"/>
                  </a:lnTo>
                  <a:lnTo>
                    <a:pt x="1" y="16"/>
                  </a:lnTo>
                  <a:lnTo>
                    <a:pt x="3" y="11"/>
                  </a:lnTo>
                  <a:lnTo>
                    <a:pt x="6" y="8"/>
                  </a:lnTo>
                  <a:lnTo>
                    <a:pt x="9" y="5"/>
                  </a:lnTo>
                  <a:lnTo>
                    <a:pt x="13" y="2"/>
                  </a:lnTo>
                  <a:lnTo>
                    <a:pt x="17" y="1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C6C1C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0" name="Freeform 206"/>
            <p:cNvSpPr>
              <a:spLocks/>
            </p:cNvSpPr>
            <p:nvPr/>
          </p:nvSpPr>
          <p:spPr bwMode="auto">
            <a:xfrm>
              <a:off x="3758" y="1926"/>
              <a:ext cx="43" cy="47"/>
            </a:xfrm>
            <a:custGeom>
              <a:avLst/>
              <a:gdLst/>
              <a:ahLst/>
              <a:cxnLst>
                <a:cxn ang="0">
                  <a:pos x="20" y="0"/>
                </a:cxn>
                <a:cxn ang="0">
                  <a:pos x="25" y="1"/>
                </a:cxn>
                <a:cxn ang="0">
                  <a:pos x="29" y="2"/>
                </a:cxn>
                <a:cxn ang="0">
                  <a:pos x="33" y="4"/>
                </a:cxn>
                <a:cxn ang="0">
                  <a:pos x="36" y="7"/>
                </a:cxn>
                <a:cxn ang="0">
                  <a:pos x="39" y="10"/>
                </a:cxn>
                <a:cxn ang="0">
                  <a:pos x="41" y="14"/>
                </a:cxn>
                <a:cxn ang="0">
                  <a:pos x="42" y="19"/>
                </a:cxn>
                <a:cxn ang="0">
                  <a:pos x="43" y="23"/>
                </a:cxn>
                <a:cxn ang="0">
                  <a:pos x="43" y="28"/>
                </a:cxn>
                <a:cxn ang="0">
                  <a:pos x="42" y="32"/>
                </a:cxn>
                <a:cxn ang="0">
                  <a:pos x="40" y="36"/>
                </a:cxn>
                <a:cxn ang="0">
                  <a:pos x="37" y="40"/>
                </a:cxn>
                <a:cxn ang="0">
                  <a:pos x="34" y="43"/>
                </a:cxn>
                <a:cxn ang="0">
                  <a:pos x="31" y="45"/>
                </a:cxn>
                <a:cxn ang="0">
                  <a:pos x="27" y="46"/>
                </a:cxn>
                <a:cxn ang="0">
                  <a:pos x="22" y="47"/>
                </a:cxn>
                <a:cxn ang="0">
                  <a:pos x="18" y="46"/>
                </a:cxn>
                <a:cxn ang="0">
                  <a:pos x="14" y="45"/>
                </a:cxn>
                <a:cxn ang="0">
                  <a:pos x="10" y="43"/>
                </a:cxn>
                <a:cxn ang="0">
                  <a:pos x="7" y="40"/>
                </a:cxn>
                <a:cxn ang="0">
                  <a:pos x="4" y="36"/>
                </a:cxn>
                <a:cxn ang="0">
                  <a:pos x="2" y="32"/>
                </a:cxn>
                <a:cxn ang="0">
                  <a:pos x="1" y="28"/>
                </a:cxn>
                <a:cxn ang="0">
                  <a:pos x="0" y="23"/>
                </a:cxn>
                <a:cxn ang="0">
                  <a:pos x="0" y="19"/>
                </a:cxn>
                <a:cxn ang="0">
                  <a:pos x="1" y="14"/>
                </a:cxn>
                <a:cxn ang="0">
                  <a:pos x="3" y="10"/>
                </a:cxn>
                <a:cxn ang="0">
                  <a:pos x="6" y="7"/>
                </a:cxn>
                <a:cxn ang="0">
                  <a:pos x="9" y="4"/>
                </a:cxn>
                <a:cxn ang="0">
                  <a:pos x="12" y="2"/>
                </a:cxn>
                <a:cxn ang="0">
                  <a:pos x="16" y="1"/>
                </a:cxn>
                <a:cxn ang="0">
                  <a:pos x="20" y="0"/>
                </a:cxn>
              </a:cxnLst>
              <a:rect l="0" t="0" r="r" b="b"/>
              <a:pathLst>
                <a:path w="43" h="47">
                  <a:moveTo>
                    <a:pt x="20" y="0"/>
                  </a:moveTo>
                  <a:lnTo>
                    <a:pt x="25" y="1"/>
                  </a:lnTo>
                  <a:lnTo>
                    <a:pt x="29" y="2"/>
                  </a:lnTo>
                  <a:lnTo>
                    <a:pt x="33" y="4"/>
                  </a:lnTo>
                  <a:lnTo>
                    <a:pt x="36" y="7"/>
                  </a:lnTo>
                  <a:lnTo>
                    <a:pt x="39" y="10"/>
                  </a:lnTo>
                  <a:lnTo>
                    <a:pt x="41" y="14"/>
                  </a:lnTo>
                  <a:lnTo>
                    <a:pt x="42" y="19"/>
                  </a:lnTo>
                  <a:lnTo>
                    <a:pt x="43" y="23"/>
                  </a:lnTo>
                  <a:lnTo>
                    <a:pt x="43" y="28"/>
                  </a:lnTo>
                  <a:lnTo>
                    <a:pt x="42" y="32"/>
                  </a:lnTo>
                  <a:lnTo>
                    <a:pt x="40" y="36"/>
                  </a:lnTo>
                  <a:lnTo>
                    <a:pt x="37" y="40"/>
                  </a:lnTo>
                  <a:lnTo>
                    <a:pt x="34" y="43"/>
                  </a:lnTo>
                  <a:lnTo>
                    <a:pt x="31" y="45"/>
                  </a:lnTo>
                  <a:lnTo>
                    <a:pt x="27" y="46"/>
                  </a:lnTo>
                  <a:lnTo>
                    <a:pt x="22" y="47"/>
                  </a:lnTo>
                  <a:lnTo>
                    <a:pt x="18" y="46"/>
                  </a:lnTo>
                  <a:lnTo>
                    <a:pt x="14" y="45"/>
                  </a:lnTo>
                  <a:lnTo>
                    <a:pt x="10" y="43"/>
                  </a:lnTo>
                  <a:lnTo>
                    <a:pt x="7" y="40"/>
                  </a:lnTo>
                  <a:lnTo>
                    <a:pt x="4" y="36"/>
                  </a:lnTo>
                  <a:lnTo>
                    <a:pt x="2" y="32"/>
                  </a:lnTo>
                  <a:lnTo>
                    <a:pt x="1" y="28"/>
                  </a:lnTo>
                  <a:lnTo>
                    <a:pt x="0" y="23"/>
                  </a:lnTo>
                  <a:lnTo>
                    <a:pt x="0" y="19"/>
                  </a:lnTo>
                  <a:lnTo>
                    <a:pt x="1" y="14"/>
                  </a:lnTo>
                  <a:lnTo>
                    <a:pt x="3" y="10"/>
                  </a:lnTo>
                  <a:lnTo>
                    <a:pt x="6" y="7"/>
                  </a:lnTo>
                  <a:lnTo>
                    <a:pt x="9" y="4"/>
                  </a:lnTo>
                  <a:lnTo>
                    <a:pt x="12" y="2"/>
                  </a:lnTo>
                  <a:lnTo>
                    <a:pt x="16" y="1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C6C4C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1" name="Freeform 207"/>
            <p:cNvSpPr>
              <a:spLocks/>
            </p:cNvSpPr>
            <p:nvPr/>
          </p:nvSpPr>
          <p:spPr bwMode="auto">
            <a:xfrm>
              <a:off x="3759" y="1927"/>
              <a:ext cx="38" cy="42"/>
            </a:xfrm>
            <a:custGeom>
              <a:avLst/>
              <a:gdLst/>
              <a:ahLst/>
              <a:cxnLst>
                <a:cxn ang="0">
                  <a:pos x="18" y="0"/>
                </a:cxn>
                <a:cxn ang="0">
                  <a:pos x="22" y="0"/>
                </a:cxn>
                <a:cxn ang="0">
                  <a:pos x="26" y="2"/>
                </a:cxn>
                <a:cxn ang="0">
                  <a:pos x="29" y="4"/>
                </a:cxn>
                <a:cxn ang="0">
                  <a:pos x="32" y="6"/>
                </a:cxn>
                <a:cxn ang="0">
                  <a:pos x="34" y="9"/>
                </a:cxn>
                <a:cxn ang="0">
                  <a:pos x="36" y="13"/>
                </a:cxn>
                <a:cxn ang="0">
                  <a:pos x="38" y="17"/>
                </a:cxn>
                <a:cxn ang="0">
                  <a:pos x="38" y="21"/>
                </a:cxn>
                <a:cxn ang="0">
                  <a:pos x="38" y="25"/>
                </a:cxn>
                <a:cxn ang="0">
                  <a:pos x="37" y="29"/>
                </a:cxn>
                <a:cxn ang="0">
                  <a:pos x="35" y="33"/>
                </a:cxn>
                <a:cxn ang="0">
                  <a:pos x="33" y="36"/>
                </a:cxn>
                <a:cxn ang="0">
                  <a:pos x="30" y="38"/>
                </a:cxn>
                <a:cxn ang="0">
                  <a:pos x="27" y="40"/>
                </a:cxn>
                <a:cxn ang="0">
                  <a:pos x="23" y="42"/>
                </a:cxn>
                <a:cxn ang="0">
                  <a:pos x="20" y="42"/>
                </a:cxn>
                <a:cxn ang="0">
                  <a:pos x="16" y="42"/>
                </a:cxn>
                <a:cxn ang="0">
                  <a:pos x="12" y="40"/>
                </a:cxn>
                <a:cxn ang="0">
                  <a:pos x="9" y="38"/>
                </a:cxn>
                <a:cxn ang="0">
                  <a:pos x="6" y="36"/>
                </a:cxn>
                <a:cxn ang="0">
                  <a:pos x="3" y="33"/>
                </a:cxn>
                <a:cxn ang="0">
                  <a:pos x="1" y="29"/>
                </a:cxn>
                <a:cxn ang="0">
                  <a:pos x="0" y="25"/>
                </a:cxn>
                <a:cxn ang="0">
                  <a:pos x="0" y="21"/>
                </a:cxn>
                <a:cxn ang="0">
                  <a:pos x="0" y="17"/>
                </a:cxn>
                <a:cxn ang="0">
                  <a:pos x="1" y="13"/>
                </a:cxn>
                <a:cxn ang="0">
                  <a:pos x="2" y="9"/>
                </a:cxn>
                <a:cxn ang="0">
                  <a:pos x="5" y="6"/>
                </a:cxn>
                <a:cxn ang="0">
                  <a:pos x="7" y="4"/>
                </a:cxn>
                <a:cxn ang="0">
                  <a:pos x="10" y="2"/>
                </a:cxn>
                <a:cxn ang="0">
                  <a:pos x="14" y="0"/>
                </a:cxn>
                <a:cxn ang="0">
                  <a:pos x="18" y="0"/>
                </a:cxn>
              </a:cxnLst>
              <a:rect l="0" t="0" r="r" b="b"/>
              <a:pathLst>
                <a:path w="38" h="42">
                  <a:moveTo>
                    <a:pt x="18" y="0"/>
                  </a:moveTo>
                  <a:lnTo>
                    <a:pt x="22" y="0"/>
                  </a:lnTo>
                  <a:lnTo>
                    <a:pt x="26" y="2"/>
                  </a:lnTo>
                  <a:lnTo>
                    <a:pt x="29" y="4"/>
                  </a:lnTo>
                  <a:lnTo>
                    <a:pt x="32" y="6"/>
                  </a:lnTo>
                  <a:lnTo>
                    <a:pt x="34" y="9"/>
                  </a:lnTo>
                  <a:lnTo>
                    <a:pt x="36" y="13"/>
                  </a:lnTo>
                  <a:lnTo>
                    <a:pt x="38" y="17"/>
                  </a:lnTo>
                  <a:lnTo>
                    <a:pt x="38" y="21"/>
                  </a:lnTo>
                  <a:lnTo>
                    <a:pt x="38" y="25"/>
                  </a:lnTo>
                  <a:lnTo>
                    <a:pt x="37" y="29"/>
                  </a:lnTo>
                  <a:lnTo>
                    <a:pt x="35" y="33"/>
                  </a:lnTo>
                  <a:lnTo>
                    <a:pt x="33" y="36"/>
                  </a:lnTo>
                  <a:lnTo>
                    <a:pt x="30" y="38"/>
                  </a:lnTo>
                  <a:lnTo>
                    <a:pt x="27" y="40"/>
                  </a:lnTo>
                  <a:lnTo>
                    <a:pt x="23" y="42"/>
                  </a:lnTo>
                  <a:lnTo>
                    <a:pt x="20" y="42"/>
                  </a:lnTo>
                  <a:lnTo>
                    <a:pt x="16" y="42"/>
                  </a:lnTo>
                  <a:lnTo>
                    <a:pt x="12" y="40"/>
                  </a:lnTo>
                  <a:lnTo>
                    <a:pt x="9" y="38"/>
                  </a:lnTo>
                  <a:lnTo>
                    <a:pt x="6" y="36"/>
                  </a:lnTo>
                  <a:lnTo>
                    <a:pt x="3" y="33"/>
                  </a:lnTo>
                  <a:lnTo>
                    <a:pt x="1" y="29"/>
                  </a:lnTo>
                  <a:lnTo>
                    <a:pt x="0" y="25"/>
                  </a:lnTo>
                  <a:lnTo>
                    <a:pt x="0" y="21"/>
                  </a:lnTo>
                  <a:lnTo>
                    <a:pt x="0" y="17"/>
                  </a:lnTo>
                  <a:lnTo>
                    <a:pt x="1" y="13"/>
                  </a:lnTo>
                  <a:lnTo>
                    <a:pt x="2" y="9"/>
                  </a:lnTo>
                  <a:lnTo>
                    <a:pt x="5" y="6"/>
                  </a:lnTo>
                  <a:lnTo>
                    <a:pt x="7" y="4"/>
                  </a:lnTo>
                  <a:lnTo>
                    <a:pt x="10" y="2"/>
                  </a:lnTo>
                  <a:lnTo>
                    <a:pt x="14" y="0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CCC9C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2" name="Freeform 208"/>
            <p:cNvSpPr>
              <a:spLocks/>
            </p:cNvSpPr>
            <p:nvPr/>
          </p:nvSpPr>
          <p:spPr bwMode="auto">
            <a:xfrm>
              <a:off x="3759" y="1928"/>
              <a:ext cx="34" cy="37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20" y="0"/>
                </a:cxn>
                <a:cxn ang="0">
                  <a:pos x="23" y="1"/>
                </a:cxn>
                <a:cxn ang="0">
                  <a:pos x="26" y="3"/>
                </a:cxn>
                <a:cxn ang="0">
                  <a:pos x="29" y="5"/>
                </a:cxn>
                <a:cxn ang="0">
                  <a:pos x="31" y="8"/>
                </a:cxn>
                <a:cxn ang="0">
                  <a:pos x="33" y="11"/>
                </a:cxn>
                <a:cxn ang="0">
                  <a:pos x="34" y="15"/>
                </a:cxn>
                <a:cxn ang="0">
                  <a:pos x="34" y="18"/>
                </a:cxn>
                <a:cxn ang="0">
                  <a:pos x="34" y="22"/>
                </a:cxn>
                <a:cxn ang="0">
                  <a:pos x="33" y="26"/>
                </a:cxn>
                <a:cxn ang="0">
                  <a:pos x="32" y="29"/>
                </a:cxn>
                <a:cxn ang="0">
                  <a:pos x="30" y="32"/>
                </a:cxn>
                <a:cxn ang="0">
                  <a:pos x="28" y="34"/>
                </a:cxn>
                <a:cxn ang="0">
                  <a:pos x="25" y="36"/>
                </a:cxn>
                <a:cxn ang="0">
                  <a:pos x="22" y="37"/>
                </a:cxn>
                <a:cxn ang="0">
                  <a:pos x="18" y="37"/>
                </a:cxn>
                <a:cxn ang="0">
                  <a:pos x="15" y="37"/>
                </a:cxn>
                <a:cxn ang="0">
                  <a:pos x="11" y="36"/>
                </a:cxn>
                <a:cxn ang="0">
                  <a:pos x="8" y="34"/>
                </a:cxn>
                <a:cxn ang="0">
                  <a:pos x="6" y="32"/>
                </a:cxn>
                <a:cxn ang="0">
                  <a:pos x="3" y="29"/>
                </a:cxn>
                <a:cxn ang="0">
                  <a:pos x="2" y="26"/>
                </a:cxn>
                <a:cxn ang="0">
                  <a:pos x="0" y="22"/>
                </a:cxn>
                <a:cxn ang="0">
                  <a:pos x="0" y="18"/>
                </a:cxn>
                <a:cxn ang="0">
                  <a:pos x="0" y="15"/>
                </a:cxn>
                <a:cxn ang="0">
                  <a:pos x="1" y="11"/>
                </a:cxn>
                <a:cxn ang="0">
                  <a:pos x="3" y="8"/>
                </a:cxn>
                <a:cxn ang="0">
                  <a:pos x="5" y="5"/>
                </a:cxn>
                <a:cxn ang="0">
                  <a:pos x="7" y="3"/>
                </a:cxn>
                <a:cxn ang="0">
                  <a:pos x="10" y="1"/>
                </a:cxn>
                <a:cxn ang="0">
                  <a:pos x="13" y="0"/>
                </a:cxn>
                <a:cxn ang="0">
                  <a:pos x="17" y="0"/>
                </a:cxn>
              </a:cxnLst>
              <a:rect l="0" t="0" r="r" b="b"/>
              <a:pathLst>
                <a:path w="34" h="37">
                  <a:moveTo>
                    <a:pt x="17" y="0"/>
                  </a:moveTo>
                  <a:lnTo>
                    <a:pt x="20" y="0"/>
                  </a:lnTo>
                  <a:lnTo>
                    <a:pt x="23" y="1"/>
                  </a:lnTo>
                  <a:lnTo>
                    <a:pt x="26" y="3"/>
                  </a:lnTo>
                  <a:lnTo>
                    <a:pt x="29" y="5"/>
                  </a:lnTo>
                  <a:lnTo>
                    <a:pt x="31" y="8"/>
                  </a:lnTo>
                  <a:lnTo>
                    <a:pt x="33" y="11"/>
                  </a:lnTo>
                  <a:lnTo>
                    <a:pt x="34" y="15"/>
                  </a:lnTo>
                  <a:lnTo>
                    <a:pt x="34" y="18"/>
                  </a:lnTo>
                  <a:lnTo>
                    <a:pt x="34" y="22"/>
                  </a:lnTo>
                  <a:lnTo>
                    <a:pt x="33" y="26"/>
                  </a:lnTo>
                  <a:lnTo>
                    <a:pt x="32" y="29"/>
                  </a:lnTo>
                  <a:lnTo>
                    <a:pt x="30" y="32"/>
                  </a:lnTo>
                  <a:lnTo>
                    <a:pt x="28" y="34"/>
                  </a:lnTo>
                  <a:lnTo>
                    <a:pt x="25" y="36"/>
                  </a:lnTo>
                  <a:lnTo>
                    <a:pt x="22" y="37"/>
                  </a:lnTo>
                  <a:lnTo>
                    <a:pt x="18" y="37"/>
                  </a:lnTo>
                  <a:lnTo>
                    <a:pt x="15" y="37"/>
                  </a:lnTo>
                  <a:lnTo>
                    <a:pt x="11" y="36"/>
                  </a:lnTo>
                  <a:lnTo>
                    <a:pt x="8" y="34"/>
                  </a:lnTo>
                  <a:lnTo>
                    <a:pt x="6" y="32"/>
                  </a:lnTo>
                  <a:lnTo>
                    <a:pt x="3" y="29"/>
                  </a:lnTo>
                  <a:lnTo>
                    <a:pt x="2" y="26"/>
                  </a:lnTo>
                  <a:lnTo>
                    <a:pt x="0" y="22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1" y="11"/>
                  </a:lnTo>
                  <a:lnTo>
                    <a:pt x="3" y="8"/>
                  </a:lnTo>
                  <a:lnTo>
                    <a:pt x="5" y="5"/>
                  </a:lnTo>
                  <a:lnTo>
                    <a:pt x="7" y="3"/>
                  </a:lnTo>
                  <a:lnTo>
                    <a:pt x="10" y="1"/>
                  </a:lnTo>
                  <a:lnTo>
                    <a:pt x="13" y="0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D1CED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3" name="Freeform 209"/>
            <p:cNvSpPr>
              <a:spLocks/>
            </p:cNvSpPr>
            <p:nvPr/>
          </p:nvSpPr>
          <p:spPr bwMode="auto">
            <a:xfrm>
              <a:off x="3759" y="1929"/>
              <a:ext cx="31" cy="33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18" y="0"/>
                </a:cxn>
                <a:cxn ang="0">
                  <a:pos x="21" y="1"/>
                </a:cxn>
                <a:cxn ang="0">
                  <a:pos x="23" y="2"/>
                </a:cxn>
                <a:cxn ang="0">
                  <a:pos x="26" y="4"/>
                </a:cxn>
                <a:cxn ang="0">
                  <a:pos x="28" y="7"/>
                </a:cxn>
                <a:cxn ang="0">
                  <a:pos x="29" y="10"/>
                </a:cxn>
                <a:cxn ang="0">
                  <a:pos x="31" y="13"/>
                </a:cxn>
                <a:cxn ang="0">
                  <a:pos x="31" y="16"/>
                </a:cxn>
                <a:cxn ang="0">
                  <a:pos x="31" y="19"/>
                </a:cxn>
                <a:cxn ang="0">
                  <a:pos x="30" y="23"/>
                </a:cxn>
                <a:cxn ang="0">
                  <a:pos x="29" y="25"/>
                </a:cxn>
                <a:cxn ang="0">
                  <a:pos x="27" y="28"/>
                </a:cxn>
                <a:cxn ang="0">
                  <a:pos x="25" y="30"/>
                </a:cxn>
                <a:cxn ang="0">
                  <a:pos x="22" y="31"/>
                </a:cxn>
                <a:cxn ang="0">
                  <a:pos x="19" y="32"/>
                </a:cxn>
                <a:cxn ang="0">
                  <a:pos x="16" y="33"/>
                </a:cxn>
                <a:cxn ang="0">
                  <a:pos x="13" y="32"/>
                </a:cxn>
                <a:cxn ang="0">
                  <a:pos x="10" y="31"/>
                </a:cxn>
                <a:cxn ang="0">
                  <a:pos x="8" y="30"/>
                </a:cxn>
                <a:cxn ang="0">
                  <a:pos x="5" y="28"/>
                </a:cxn>
                <a:cxn ang="0">
                  <a:pos x="3" y="25"/>
                </a:cxn>
                <a:cxn ang="0">
                  <a:pos x="2" y="23"/>
                </a:cxn>
                <a:cxn ang="0">
                  <a:pos x="1" y="19"/>
                </a:cxn>
                <a:cxn ang="0">
                  <a:pos x="0" y="16"/>
                </a:cxn>
                <a:cxn ang="0">
                  <a:pos x="1" y="13"/>
                </a:cxn>
                <a:cxn ang="0">
                  <a:pos x="1" y="10"/>
                </a:cxn>
                <a:cxn ang="0">
                  <a:pos x="3" y="7"/>
                </a:cxn>
                <a:cxn ang="0">
                  <a:pos x="5" y="4"/>
                </a:cxn>
                <a:cxn ang="0">
                  <a:pos x="7" y="2"/>
                </a:cxn>
                <a:cxn ang="0">
                  <a:pos x="9" y="1"/>
                </a:cxn>
                <a:cxn ang="0">
                  <a:pos x="12" y="0"/>
                </a:cxn>
                <a:cxn ang="0">
                  <a:pos x="15" y="0"/>
                </a:cxn>
              </a:cxnLst>
              <a:rect l="0" t="0" r="r" b="b"/>
              <a:pathLst>
                <a:path w="31" h="33">
                  <a:moveTo>
                    <a:pt x="15" y="0"/>
                  </a:move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4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1" y="13"/>
                  </a:lnTo>
                  <a:lnTo>
                    <a:pt x="31" y="16"/>
                  </a:lnTo>
                  <a:lnTo>
                    <a:pt x="31" y="19"/>
                  </a:lnTo>
                  <a:lnTo>
                    <a:pt x="30" y="23"/>
                  </a:lnTo>
                  <a:lnTo>
                    <a:pt x="29" y="25"/>
                  </a:lnTo>
                  <a:lnTo>
                    <a:pt x="27" y="28"/>
                  </a:lnTo>
                  <a:lnTo>
                    <a:pt x="25" y="30"/>
                  </a:lnTo>
                  <a:lnTo>
                    <a:pt x="22" y="31"/>
                  </a:lnTo>
                  <a:lnTo>
                    <a:pt x="19" y="32"/>
                  </a:lnTo>
                  <a:lnTo>
                    <a:pt x="16" y="33"/>
                  </a:lnTo>
                  <a:lnTo>
                    <a:pt x="13" y="32"/>
                  </a:lnTo>
                  <a:lnTo>
                    <a:pt x="10" y="31"/>
                  </a:lnTo>
                  <a:lnTo>
                    <a:pt x="8" y="30"/>
                  </a:lnTo>
                  <a:lnTo>
                    <a:pt x="5" y="28"/>
                  </a:lnTo>
                  <a:lnTo>
                    <a:pt x="3" y="25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6"/>
                  </a:lnTo>
                  <a:lnTo>
                    <a:pt x="1" y="13"/>
                  </a:lnTo>
                  <a:lnTo>
                    <a:pt x="1" y="10"/>
                  </a:lnTo>
                  <a:lnTo>
                    <a:pt x="3" y="7"/>
                  </a:lnTo>
                  <a:lnTo>
                    <a:pt x="5" y="4"/>
                  </a:lnTo>
                  <a:lnTo>
                    <a:pt x="7" y="2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D6D3D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4" name="Freeform 210"/>
            <p:cNvSpPr>
              <a:spLocks/>
            </p:cNvSpPr>
            <p:nvPr/>
          </p:nvSpPr>
          <p:spPr bwMode="auto">
            <a:xfrm>
              <a:off x="3760" y="1929"/>
              <a:ext cx="26" cy="29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15" y="1"/>
                </a:cxn>
                <a:cxn ang="0">
                  <a:pos x="18" y="2"/>
                </a:cxn>
                <a:cxn ang="0">
                  <a:pos x="20" y="3"/>
                </a:cxn>
                <a:cxn ang="0">
                  <a:pos x="22" y="5"/>
                </a:cxn>
                <a:cxn ang="0">
                  <a:pos x="24" y="7"/>
                </a:cxn>
                <a:cxn ang="0">
                  <a:pos x="25" y="9"/>
                </a:cxn>
                <a:cxn ang="0">
                  <a:pos x="26" y="12"/>
                </a:cxn>
                <a:cxn ang="0">
                  <a:pos x="26" y="15"/>
                </a:cxn>
                <a:cxn ang="0">
                  <a:pos x="26" y="17"/>
                </a:cxn>
                <a:cxn ang="0">
                  <a:pos x="25" y="20"/>
                </a:cxn>
                <a:cxn ang="0">
                  <a:pos x="24" y="23"/>
                </a:cxn>
                <a:cxn ang="0">
                  <a:pos x="23" y="25"/>
                </a:cxn>
                <a:cxn ang="0">
                  <a:pos x="21" y="27"/>
                </a:cxn>
                <a:cxn ang="0">
                  <a:pos x="19" y="28"/>
                </a:cxn>
                <a:cxn ang="0">
                  <a:pos x="16" y="29"/>
                </a:cxn>
                <a:cxn ang="0">
                  <a:pos x="14" y="29"/>
                </a:cxn>
                <a:cxn ang="0">
                  <a:pos x="11" y="29"/>
                </a:cxn>
                <a:cxn ang="0">
                  <a:pos x="8" y="28"/>
                </a:cxn>
                <a:cxn ang="0">
                  <a:pos x="6" y="27"/>
                </a:cxn>
                <a:cxn ang="0">
                  <a:pos x="4" y="25"/>
                </a:cxn>
                <a:cxn ang="0">
                  <a:pos x="2" y="23"/>
                </a:cxn>
                <a:cxn ang="0">
                  <a:pos x="1" y="20"/>
                </a:cxn>
                <a:cxn ang="0">
                  <a:pos x="0" y="17"/>
                </a:cxn>
                <a:cxn ang="0">
                  <a:pos x="0" y="15"/>
                </a:cxn>
                <a:cxn ang="0">
                  <a:pos x="0" y="12"/>
                </a:cxn>
                <a:cxn ang="0">
                  <a:pos x="1" y="9"/>
                </a:cxn>
                <a:cxn ang="0">
                  <a:pos x="2" y="7"/>
                </a:cxn>
                <a:cxn ang="0">
                  <a:pos x="3" y="5"/>
                </a:cxn>
                <a:cxn ang="0">
                  <a:pos x="5" y="3"/>
                </a:cxn>
                <a:cxn ang="0">
                  <a:pos x="7" y="2"/>
                </a:cxn>
                <a:cxn ang="0">
                  <a:pos x="10" y="1"/>
                </a:cxn>
                <a:cxn ang="0">
                  <a:pos x="12" y="0"/>
                </a:cxn>
              </a:cxnLst>
              <a:rect l="0" t="0" r="r" b="b"/>
              <a:pathLst>
                <a:path w="26" h="29">
                  <a:moveTo>
                    <a:pt x="12" y="0"/>
                  </a:moveTo>
                  <a:lnTo>
                    <a:pt x="15" y="1"/>
                  </a:lnTo>
                  <a:lnTo>
                    <a:pt x="18" y="2"/>
                  </a:lnTo>
                  <a:lnTo>
                    <a:pt x="20" y="3"/>
                  </a:lnTo>
                  <a:lnTo>
                    <a:pt x="22" y="5"/>
                  </a:lnTo>
                  <a:lnTo>
                    <a:pt x="24" y="7"/>
                  </a:lnTo>
                  <a:lnTo>
                    <a:pt x="25" y="9"/>
                  </a:lnTo>
                  <a:lnTo>
                    <a:pt x="26" y="12"/>
                  </a:lnTo>
                  <a:lnTo>
                    <a:pt x="26" y="15"/>
                  </a:lnTo>
                  <a:lnTo>
                    <a:pt x="26" y="17"/>
                  </a:lnTo>
                  <a:lnTo>
                    <a:pt x="25" y="20"/>
                  </a:lnTo>
                  <a:lnTo>
                    <a:pt x="24" y="23"/>
                  </a:lnTo>
                  <a:lnTo>
                    <a:pt x="23" y="25"/>
                  </a:lnTo>
                  <a:lnTo>
                    <a:pt x="21" y="27"/>
                  </a:lnTo>
                  <a:lnTo>
                    <a:pt x="19" y="28"/>
                  </a:lnTo>
                  <a:lnTo>
                    <a:pt x="16" y="29"/>
                  </a:lnTo>
                  <a:lnTo>
                    <a:pt x="14" y="29"/>
                  </a:lnTo>
                  <a:lnTo>
                    <a:pt x="11" y="29"/>
                  </a:lnTo>
                  <a:lnTo>
                    <a:pt x="8" y="28"/>
                  </a:lnTo>
                  <a:lnTo>
                    <a:pt x="6" y="27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7"/>
                  </a:lnTo>
                  <a:lnTo>
                    <a:pt x="3" y="5"/>
                  </a:lnTo>
                  <a:lnTo>
                    <a:pt x="5" y="3"/>
                  </a:lnTo>
                  <a:lnTo>
                    <a:pt x="7" y="2"/>
                  </a:lnTo>
                  <a:lnTo>
                    <a:pt x="10" y="1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D6D6D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5" name="Freeform 211"/>
            <p:cNvSpPr>
              <a:spLocks/>
            </p:cNvSpPr>
            <p:nvPr/>
          </p:nvSpPr>
          <p:spPr bwMode="auto">
            <a:xfrm>
              <a:off x="3760" y="1930"/>
              <a:ext cx="23" cy="24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13" y="0"/>
                </a:cxn>
                <a:cxn ang="0">
                  <a:pos x="15" y="1"/>
                </a:cxn>
                <a:cxn ang="0">
                  <a:pos x="17" y="2"/>
                </a:cxn>
                <a:cxn ang="0">
                  <a:pos x="19" y="4"/>
                </a:cxn>
                <a:cxn ang="0">
                  <a:pos x="20" y="6"/>
                </a:cxn>
                <a:cxn ang="0">
                  <a:pos x="21" y="8"/>
                </a:cxn>
                <a:cxn ang="0">
                  <a:pos x="22" y="10"/>
                </a:cxn>
                <a:cxn ang="0">
                  <a:pos x="23" y="12"/>
                </a:cxn>
                <a:cxn ang="0">
                  <a:pos x="22" y="15"/>
                </a:cxn>
                <a:cxn ang="0">
                  <a:pos x="22" y="17"/>
                </a:cxn>
                <a:cxn ang="0">
                  <a:pos x="21" y="19"/>
                </a:cxn>
                <a:cxn ang="0">
                  <a:pos x="19" y="21"/>
                </a:cxn>
                <a:cxn ang="0">
                  <a:pos x="18" y="22"/>
                </a:cxn>
                <a:cxn ang="0">
                  <a:pos x="16" y="23"/>
                </a:cxn>
                <a:cxn ang="0">
                  <a:pos x="14" y="24"/>
                </a:cxn>
                <a:cxn ang="0">
                  <a:pos x="12" y="24"/>
                </a:cxn>
                <a:cxn ang="0">
                  <a:pos x="10" y="24"/>
                </a:cxn>
                <a:cxn ang="0">
                  <a:pos x="8" y="23"/>
                </a:cxn>
                <a:cxn ang="0">
                  <a:pos x="6" y="22"/>
                </a:cxn>
                <a:cxn ang="0">
                  <a:pos x="4" y="21"/>
                </a:cxn>
                <a:cxn ang="0">
                  <a:pos x="3" y="19"/>
                </a:cxn>
                <a:cxn ang="0">
                  <a:pos x="1" y="17"/>
                </a:cxn>
                <a:cxn ang="0">
                  <a:pos x="1" y="15"/>
                </a:cxn>
                <a:cxn ang="0">
                  <a:pos x="0" y="12"/>
                </a:cxn>
                <a:cxn ang="0">
                  <a:pos x="1" y="10"/>
                </a:cxn>
                <a:cxn ang="0">
                  <a:pos x="1" y="8"/>
                </a:cxn>
                <a:cxn ang="0">
                  <a:pos x="2" y="6"/>
                </a:cxn>
                <a:cxn ang="0">
                  <a:pos x="3" y="4"/>
                </a:cxn>
                <a:cxn ang="0">
                  <a:pos x="5" y="2"/>
                </a:cxn>
                <a:cxn ang="0">
                  <a:pos x="7" y="1"/>
                </a:cxn>
                <a:cxn ang="0">
                  <a:pos x="9" y="0"/>
                </a:cxn>
                <a:cxn ang="0">
                  <a:pos x="11" y="0"/>
                </a:cxn>
              </a:cxnLst>
              <a:rect l="0" t="0" r="r" b="b"/>
              <a:pathLst>
                <a:path w="23" h="24">
                  <a:moveTo>
                    <a:pt x="11" y="0"/>
                  </a:moveTo>
                  <a:lnTo>
                    <a:pt x="13" y="0"/>
                  </a:lnTo>
                  <a:lnTo>
                    <a:pt x="15" y="1"/>
                  </a:lnTo>
                  <a:lnTo>
                    <a:pt x="17" y="2"/>
                  </a:lnTo>
                  <a:lnTo>
                    <a:pt x="19" y="4"/>
                  </a:lnTo>
                  <a:lnTo>
                    <a:pt x="20" y="6"/>
                  </a:lnTo>
                  <a:lnTo>
                    <a:pt x="21" y="8"/>
                  </a:lnTo>
                  <a:lnTo>
                    <a:pt x="22" y="10"/>
                  </a:lnTo>
                  <a:lnTo>
                    <a:pt x="23" y="12"/>
                  </a:lnTo>
                  <a:lnTo>
                    <a:pt x="22" y="15"/>
                  </a:lnTo>
                  <a:lnTo>
                    <a:pt x="22" y="17"/>
                  </a:lnTo>
                  <a:lnTo>
                    <a:pt x="21" y="19"/>
                  </a:lnTo>
                  <a:lnTo>
                    <a:pt x="19" y="21"/>
                  </a:lnTo>
                  <a:lnTo>
                    <a:pt x="18" y="22"/>
                  </a:lnTo>
                  <a:lnTo>
                    <a:pt x="16" y="23"/>
                  </a:lnTo>
                  <a:lnTo>
                    <a:pt x="14" y="24"/>
                  </a:lnTo>
                  <a:lnTo>
                    <a:pt x="12" y="24"/>
                  </a:lnTo>
                  <a:lnTo>
                    <a:pt x="10" y="24"/>
                  </a:lnTo>
                  <a:lnTo>
                    <a:pt x="8" y="23"/>
                  </a:lnTo>
                  <a:lnTo>
                    <a:pt x="6" y="22"/>
                  </a:lnTo>
                  <a:lnTo>
                    <a:pt x="4" y="21"/>
                  </a:lnTo>
                  <a:lnTo>
                    <a:pt x="3" y="19"/>
                  </a:lnTo>
                  <a:lnTo>
                    <a:pt x="1" y="17"/>
                  </a:lnTo>
                  <a:lnTo>
                    <a:pt x="1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1" y="8"/>
                  </a:lnTo>
                  <a:lnTo>
                    <a:pt x="2" y="6"/>
                  </a:lnTo>
                  <a:lnTo>
                    <a:pt x="3" y="4"/>
                  </a:lnTo>
                  <a:lnTo>
                    <a:pt x="5" y="2"/>
                  </a:lnTo>
                  <a:lnTo>
                    <a:pt x="7" y="1"/>
                  </a:lnTo>
                  <a:lnTo>
                    <a:pt x="9" y="0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DBDBE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6" name="Freeform 212"/>
            <p:cNvSpPr>
              <a:spLocks/>
            </p:cNvSpPr>
            <p:nvPr/>
          </p:nvSpPr>
          <p:spPr bwMode="auto">
            <a:xfrm>
              <a:off x="3768" y="1935"/>
              <a:ext cx="40" cy="44"/>
            </a:xfrm>
            <a:custGeom>
              <a:avLst/>
              <a:gdLst/>
              <a:ahLst/>
              <a:cxnLst>
                <a:cxn ang="0">
                  <a:pos x="18" y="0"/>
                </a:cxn>
                <a:cxn ang="0">
                  <a:pos x="22" y="1"/>
                </a:cxn>
                <a:cxn ang="0">
                  <a:pos x="26" y="2"/>
                </a:cxn>
                <a:cxn ang="0">
                  <a:pos x="30" y="4"/>
                </a:cxn>
                <a:cxn ang="0">
                  <a:pos x="33" y="6"/>
                </a:cxn>
                <a:cxn ang="0">
                  <a:pos x="36" y="9"/>
                </a:cxn>
                <a:cxn ang="0">
                  <a:pos x="38" y="13"/>
                </a:cxn>
                <a:cxn ang="0">
                  <a:pos x="39" y="17"/>
                </a:cxn>
                <a:cxn ang="0">
                  <a:pos x="40" y="21"/>
                </a:cxn>
                <a:cxn ang="0">
                  <a:pos x="40" y="26"/>
                </a:cxn>
                <a:cxn ang="0">
                  <a:pos x="39" y="30"/>
                </a:cxn>
                <a:cxn ang="0">
                  <a:pos x="38" y="34"/>
                </a:cxn>
                <a:cxn ang="0">
                  <a:pos x="36" y="37"/>
                </a:cxn>
                <a:cxn ang="0">
                  <a:pos x="33" y="40"/>
                </a:cxn>
                <a:cxn ang="0">
                  <a:pos x="30" y="42"/>
                </a:cxn>
                <a:cxn ang="0">
                  <a:pos x="26" y="43"/>
                </a:cxn>
                <a:cxn ang="0">
                  <a:pos x="22" y="44"/>
                </a:cxn>
                <a:cxn ang="0">
                  <a:pos x="18" y="44"/>
                </a:cxn>
                <a:cxn ang="0">
                  <a:pos x="14" y="43"/>
                </a:cxn>
                <a:cxn ang="0">
                  <a:pos x="11" y="41"/>
                </a:cxn>
                <a:cxn ang="0">
                  <a:pos x="7" y="38"/>
                </a:cxn>
                <a:cxn ang="0">
                  <a:pos x="5" y="35"/>
                </a:cxn>
                <a:cxn ang="0">
                  <a:pos x="2" y="32"/>
                </a:cxn>
                <a:cxn ang="0">
                  <a:pos x="1" y="28"/>
                </a:cxn>
                <a:cxn ang="0">
                  <a:pos x="0" y="23"/>
                </a:cxn>
                <a:cxn ang="0">
                  <a:pos x="0" y="19"/>
                </a:cxn>
                <a:cxn ang="0">
                  <a:pos x="1" y="15"/>
                </a:cxn>
                <a:cxn ang="0">
                  <a:pos x="2" y="11"/>
                </a:cxn>
                <a:cxn ang="0">
                  <a:pos x="4" y="7"/>
                </a:cxn>
                <a:cxn ang="0">
                  <a:pos x="7" y="5"/>
                </a:cxn>
                <a:cxn ang="0">
                  <a:pos x="10" y="3"/>
                </a:cxn>
                <a:cxn ang="0">
                  <a:pos x="14" y="1"/>
                </a:cxn>
                <a:cxn ang="0">
                  <a:pos x="18" y="0"/>
                </a:cxn>
              </a:cxnLst>
              <a:rect l="0" t="0" r="r" b="b"/>
              <a:pathLst>
                <a:path w="40" h="44">
                  <a:moveTo>
                    <a:pt x="18" y="0"/>
                  </a:moveTo>
                  <a:lnTo>
                    <a:pt x="22" y="1"/>
                  </a:lnTo>
                  <a:lnTo>
                    <a:pt x="26" y="2"/>
                  </a:lnTo>
                  <a:lnTo>
                    <a:pt x="30" y="4"/>
                  </a:lnTo>
                  <a:lnTo>
                    <a:pt x="33" y="6"/>
                  </a:lnTo>
                  <a:lnTo>
                    <a:pt x="36" y="9"/>
                  </a:lnTo>
                  <a:lnTo>
                    <a:pt x="38" y="13"/>
                  </a:lnTo>
                  <a:lnTo>
                    <a:pt x="39" y="17"/>
                  </a:lnTo>
                  <a:lnTo>
                    <a:pt x="40" y="21"/>
                  </a:lnTo>
                  <a:lnTo>
                    <a:pt x="40" y="26"/>
                  </a:lnTo>
                  <a:lnTo>
                    <a:pt x="39" y="30"/>
                  </a:lnTo>
                  <a:lnTo>
                    <a:pt x="38" y="34"/>
                  </a:lnTo>
                  <a:lnTo>
                    <a:pt x="36" y="37"/>
                  </a:lnTo>
                  <a:lnTo>
                    <a:pt x="33" y="40"/>
                  </a:lnTo>
                  <a:lnTo>
                    <a:pt x="30" y="42"/>
                  </a:lnTo>
                  <a:lnTo>
                    <a:pt x="26" y="43"/>
                  </a:lnTo>
                  <a:lnTo>
                    <a:pt x="22" y="44"/>
                  </a:lnTo>
                  <a:lnTo>
                    <a:pt x="18" y="44"/>
                  </a:lnTo>
                  <a:lnTo>
                    <a:pt x="14" y="43"/>
                  </a:lnTo>
                  <a:lnTo>
                    <a:pt x="11" y="41"/>
                  </a:lnTo>
                  <a:lnTo>
                    <a:pt x="7" y="38"/>
                  </a:lnTo>
                  <a:lnTo>
                    <a:pt x="5" y="35"/>
                  </a:lnTo>
                  <a:lnTo>
                    <a:pt x="2" y="32"/>
                  </a:lnTo>
                  <a:lnTo>
                    <a:pt x="1" y="28"/>
                  </a:lnTo>
                  <a:lnTo>
                    <a:pt x="0" y="23"/>
                  </a:lnTo>
                  <a:lnTo>
                    <a:pt x="0" y="19"/>
                  </a:lnTo>
                  <a:lnTo>
                    <a:pt x="1" y="15"/>
                  </a:lnTo>
                  <a:lnTo>
                    <a:pt x="2" y="11"/>
                  </a:lnTo>
                  <a:lnTo>
                    <a:pt x="4" y="7"/>
                  </a:lnTo>
                  <a:lnTo>
                    <a:pt x="7" y="5"/>
                  </a:lnTo>
                  <a:lnTo>
                    <a:pt x="10" y="3"/>
                  </a:lnTo>
                  <a:lnTo>
                    <a:pt x="14" y="1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3D3A3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7" name="Freeform 213"/>
            <p:cNvSpPr>
              <a:spLocks/>
            </p:cNvSpPr>
            <p:nvPr/>
          </p:nvSpPr>
          <p:spPr bwMode="auto">
            <a:xfrm>
              <a:off x="3772" y="1945"/>
              <a:ext cx="32" cy="24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27" y="2"/>
                </a:cxn>
                <a:cxn ang="0">
                  <a:pos x="29" y="3"/>
                </a:cxn>
                <a:cxn ang="0">
                  <a:pos x="30" y="4"/>
                </a:cxn>
                <a:cxn ang="0">
                  <a:pos x="31" y="5"/>
                </a:cxn>
                <a:cxn ang="0">
                  <a:pos x="32" y="7"/>
                </a:cxn>
                <a:cxn ang="0">
                  <a:pos x="32" y="20"/>
                </a:cxn>
                <a:cxn ang="0">
                  <a:pos x="31" y="22"/>
                </a:cxn>
                <a:cxn ang="0">
                  <a:pos x="30" y="23"/>
                </a:cxn>
                <a:cxn ang="0">
                  <a:pos x="29" y="24"/>
                </a:cxn>
                <a:cxn ang="0">
                  <a:pos x="27" y="24"/>
                </a:cxn>
                <a:cxn ang="0">
                  <a:pos x="5" y="22"/>
                </a:cxn>
                <a:cxn ang="0">
                  <a:pos x="3" y="21"/>
                </a:cxn>
                <a:cxn ang="0">
                  <a:pos x="2" y="20"/>
                </a:cxn>
                <a:cxn ang="0">
                  <a:pos x="1" y="19"/>
                </a:cxn>
                <a:cxn ang="0">
                  <a:pos x="0" y="17"/>
                </a:cxn>
                <a:cxn ang="0">
                  <a:pos x="0" y="4"/>
                </a:cxn>
                <a:cxn ang="0">
                  <a:pos x="1" y="2"/>
                </a:cxn>
                <a:cxn ang="0">
                  <a:pos x="2" y="1"/>
                </a:cxn>
                <a:cxn ang="0">
                  <a:pos x="3" y="0"/>
                </a:cxn>
                <a:cxn ang="0">
                  <a:pos x="5" y="0"/>
                </a:cxn>
              </a:cxnLst>
              <a:rect l="0" t="0" r="r" b="b"/>
              <a:pathLst>
                <a:path w="32" h="24">
                  <a:moveTo>
                    <a:pt x="5" y="0"/>
                  </a:moveTo>
                  <a:lnTo>
                    <a:pt x="27" y="2"/>
                  </a:lnTo>
                  <a:lnTo>
                    <a:pt x="29" y="3"/>
                  </a:lnTo>
                  <a:lnTo>
                    <a:pt x="30" y="4"/>
                  </a:lnTo>
                  <a:lnTo>
                    <a:pt x="31" y="5"/>
                  </a:lnTo>
                  <a:lnTo>
                    <a:pt x="32" y="7"/>
                  </a:lnTo>
                  <a:lnTo>
                    <a:pt x="32" y="20"/>
                  </a:lnTo>
                  <a:lnTo>
                    <a:pt x="31" y="22"/>
                  </a:lnTo>
                  <a:lnTo>
                    <a:pt x="30" y="23"/>
                  </a:lnTo>
                  <a:lnTo>
                    <a:pt x="29" y="24"/>
                  </a:lnTo>
                  <a:lnTo>
                    <a:pt x="27" y="24"/>
                  </a:lnTo>
                  <a:lnTo>
                    <a:pt x="5" y="22"/>
                  </a:lnTo>
                  <a:lnTo>
                    <a:pt x="3" y="21"/>
                  </a:lnTo>
                  <a:lnTo>
                    <a:pt x="2" y="20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4"/>
                  </a:lnTo>
                  <a:lnTo>
                    <a:pt x="1" y="2"/>
                  </a:lnTo>
                  <a:lnTo>
                    <a:pt x="2" y="1"/>
                  </a:lnTo>
                  <a:lnTo>
                    <a:pt x="3" y="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00000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8" name="Freeform 214"/>
            <p:cNvSpPr>
              <a:spLocks/>
            </p:cNvSpPr>
            <p:nvPr/>
          </p:nvSpPr>
          <p:spPr bwMode="auto">
            <a:xfrm>
              <a:off x="3783" y="1948"/>
              <a:ext cx="18" cy="19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10" y="0"/>
                </a:cxn>
                <a:cxn ang="0">
                  <a:pos x="11" y="1"/>
                </a:cxn>
                <a:cxn ang="0">
                  <a:pos x="13" y="2"/>
                </a:cxn>
                <a:cxn ang="0">
                  <a:pos x="14" y="3"/>
                </a:cxn>
                <a:cxn ang="0">
                  <a:pos x="16" y="4"/>
                </a:cxn>
                <a:cxn ang="0">
                  <a:pos x="17" y="6"/>
                </a:cxn>
                <a:cxn ang="0">
                  <a:pos x="18" y="7"/>
                </a:cxn>
                <a:cxn ang="0">
                  <a:pos x="18" y="9"/>
                </a:cxn>
                <a:cxn ang="0">
                  <a:pos x="18" y="11"/>
                </a:cxn>
                <a:cxn ang="0">
                  <a:pos x="18" y="13"/>
                </a:cxn>
                <a:cxn ang="0">
                  <a:pos x="17" y="15"/>
                </a:cxn>
                <a:cxn ang="0">
                  <a:pos x="16" y="16"/>
                </a:cxn>
                <a:cxn ang="0">
                  <a:pos x="15" y="17"/>
                </a:cxn>
                <a:cxn ang="0">
                  <a:pos x="14" y="18"/>
                </a:cxn>
                <a:cxn ang="0">
                  <a:pos x="12" y="19"/>
                </a:cxn>
                <a:cxn ang="0">
                  <a:pos x="11" y="19"/>
                </a:cxn>
                <a:cxn ang="0">
                  <a:pos x="9" y="19"/>
                </a:cxn>
                <a:cxn ang="0">
                  <a:pos x="7" y="18"/>
                </a:cxn>
                <a:cxn ang="0">
                  <a:pos x="5" y="17"/>
                </a:cxn>
                <a:cxn ang="0">
                  <a:pos x="4" y="16"/>
                </a:cxn>
                <a:cxn ang="0">
                  <a:pos x="3" y="15"/>
                </a:cxn>
                <a:cxn ang="0">
                  <a:pos x="2" y="13"/>
                </a:cxn>
                <a:cxn ang="0">
                  <a:pos x="1" y="11"/>
                </a:cxn>
                <a:cxn ang="0">
                  <a:pos x="0" y="9"/>
                </a:cxn>
                <a:cxn ang="0">
                  <a:pos x="0" y="7"/>
                </a:cxn>
                <a:cxn ang="0">
                  <a:pos x="1" y="6"/>
                </a:cxn>
                <a:cxn ang="0">
                  <a:pos x="1" y="4"/>
                </a:cxn>
                <a:cxn ang="0">
                  <a:pos x="2" y="3"/>
                </a:cxn>
                <a:cxn ang="0">
                  <a:pos x="3" y="2"/>
                </a:cxn>
                <a:cxn ang="0">
                  <a:pos x="5" y="1"/>
                </a:cxn>
                <a:cxn ang="0">
                  <a:pos x="6" y="0"/>
                </a:cxn>
                <a:cxn ang="0">
                  <a:pos x="8" y="0"/>
                </a:cxn>
              </a:cxnLst>
              <a:rect l="0" t="0" r="r" b="b"/>
              <a:pathLst>
                <a:path w="18" h="19">
                  <a:moveTo>
                    <a:pt x="8" y="0"/>
                  </a:moveTo>
                  <a:lnTo>
                    <a:pt x="10" y="0"/>
                  </a:lnTo>
                  <a:lnTo>
                    <a:pt x="11" y="1"/>
                  </a:lnTo>
                  <a:lnTo>
                    <a:pt x="13" y="2"/>
                  </a:lnTo>
                  <a:lnTo>
                    <a:pt x="14" y="3"/>
                  </a:lnTo>
                  <a:lnTo>
                    <a:pt x="16" y="4"/>
                  </a:lnTo>
                  <a:lnTo>
                    <a:pt x="17" y="6"/>
                  </a:lnTo>
                  <a:lnTo>
                    <a:pt x="18" y="7"/>
                  </a:lnTo>
                  <a:lnTo>
                    <a:pt x="18" y="9"/>
                  </a:lnTo>
                  <a:lnTo>
                    <a:pt x="18" y="11"/>
                  </a:lnTo>
                  <a:lnTo>
                    <a:pt x="18" y="13"/>
                  </a:lnTo>
                  <a:lnTo>
                    <a:pt x="17" y="15"/>
                  </a:lnTo>
                  <a:lnTo>
                    <a:pt x="16" y="16"/>
                  </a:lnTo>
                  <a:lnTo>
                    <a:pt x="15" y="17"/>
                  </a:lnTo>
                  <a:lnTo>
                    <a:pt x="14" y="18"/>
                  </a:lnTo>
                  <a:lnTo>
                    <a:pt x="12" y="19"/>
                  </a:lnTo>
                  <a:lnTo>
                    <a:pt x="11" y="19"/>
                  </a:lnTo>
                  <a:lnTo>
                    <a:pt x="9" y="19"/>
                  </a:lnTo>
                  <a:lnTo>
                    <a:pt x="7" y="18"/>
                  </a:lnTo>
                  <a:lnTo>
                    <a:pt x="5" y="17"/>
                  </a:lnTo>
                  <a:lnTo>
                    <a:pt x="4" y="16"/>
                  </a:lnTo>
                  <a:lnTo>
                    <a:pt x="3" y="15"/>
                  </a:lnTo>
                  <a:lnTo>
                    <a:pt x="2" y="13"/>
                  </a:lnTo>
                  <a:lnTo>
                    <a:pt x="1" y="11"/>
                  </a:lnTo>
                  <a:lnTo>
                    <a:pt x="0" y="9"/>
                  </a:lnTo>
                  <a:lnTo>
                    <a:pt x="0" y="7"/>
                  </a:lnTo>
                  <a:lnTo>
                    <a:pt x="1" y="6"/>
                  </a:lnTo>
                  <a:lnTo>
                    <a:pt x="1" y="4"/>
                  </a:lnTo>
                  <a:lnTo>
                    <a:pt x="2" y="3"/>
                  </a:lnTo>
                  <a:lnTo>
                    <a:pt x="3" y="2"/>
                  </a:lnTo>
                  <a:lnTo>
                    <a:pt x="5" y="1"/>
                  </a:lnTo>
                  <a:lnTo>
                    <a:pt x="6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356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9" name="Freeform 215"/>
            <p:cNvSpPr>
              <a:spLocks/>
            </p:cNvSpPr>
            <p:nvPr/>
          </p:nvSpPr>
          <p:spPr bwMode="auto">
            <a:xfrm>
              <a:off x="3784" y="1949"/>
              <a:ext cx="16" cy="17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8" y="0"/>
                </a:cxn>
                <a:cxn ang="0">
                  <a:pos x="10" y="0"/>
                </a:cxn>
                <a:cxn ang="0">
                  <a:pos x="12" y="1"/>
                </a:cxn>
                <a:cxn ang="0">
                  <a:pos x="13" y="2"/>
                </a:cxn>
                <a:cxn ang="0">
                  <a:pos x="14" y="3"/>
                </a:cxn>
                <a:cxn ang="0">
                  <a:pos x="15" y="5"/>
                </a:cxn>
                <a:cxn ang="0">
                  <a:pos x="16" y="7"/>
                </a:cxn>
                <a:cxn ang="0">
                  <a:pos x="16" y="8"/>
                </a:cxn>
                <a:cxn ang="0">
                  <a:pos x="16" y="10"/>
                </a:cxn>
                <a:cxn ang="0">
                  <a:pos x="16" y="12"/>
                </a:cxn>
                <a:cxn ang="0">
                  <a:pos x="16" y="13"/>
                </a:cxn>
                <a:cxn ang="0">
                  <a:pos x="15" y="14"/>
                </a:cxn>
                <a:cxn ang="0">
                  <a:pos x="14" y="15"/>
                </a:cxn>
                <a:cxn ang="0">
                  <a:pos x="13" y="16"/>
                </a:cxn>
                <a:cxn ang="0">
                  <a:pos x="11" y="17"/>
                </a:cxn>
                <a:cxn ang="0">
                  <a:pos x="9" y="17"/>
                </a:cxn>
                <a:cxn ang="0">
                  <a:pos x="8" y="17"/>
                </a:cxn>
                <a:cxn ang="0">
                  <a:pos x="6" y="16"/>
                </a:cxn>
                <a:cxn ang="0">
                  <a:pos x="4" y="15"/>
                </a:cxn>
                <a:cxn ang="0">
                  <a:pos x="3" y="14"/>
                </a:cxn>
                <a:cxn ang="0">
                  <a:pos x="2" y="13"/>
                </a:cxn>
                <a:cxn ang="0">
                  <a:pos x="1" y="12"/>
                </a:cxn>
                <a:cxn ang="0">
                  <a:pos x="0" y="10"/>
                </a:cxn>
                <a:cxn ang="0">
                  <a:pos x="0" y="8"/>
                </a:cxn>
                <a:cxn ang="0">
                  <a:pos x="0" y="7"/>
                </a:cxn>
                <a:cxn ang="0">
                  <a:pos x="0" y="5"/>
                </a:cxn>
                <a:cxn ang="0">
                  <a:pos x="0" y="3"/>
                </a:cxn>
                <a:cxn ang="0">
                  <a:pos x="1" y="2"/>
                </a:cxn>
                <a:cxn ang="0">
                  <a:pos x="2" y="1"/>
                </a:cxn>
                <a:cxn ang="0">
                  <a:pos x="4" y="0"/>
                </a:cxn>
                <a:cxn ang="0">
                  <a:pos x="5" y="0"/>
                </a:cxn>
                <a:cxn ang="0">
                  <a:pos x="7" y="0"/>
                </a:cxn>
              </a:cxnLst>
              <a:rect l="0" t="0" r="r" b="b"/>
              <a:pathLst>
                <a:path w="16" h="17">
                  <a:moveTo>
                    <a:pt x="7" y="0"/>
                  </a:moveTo>
                  <a:lnTo>
                    <a:pt x="8" y="0"/>
                  </a:lnTo>
                  <a:lnTo>
                    <a:pt x="10" y="0"/>
                  </a:lnTo>
                  <a:lnTo>
                    <a:pt x="12" y="1"/>
                  </a:lnTo>
                  <a:lnTo>
                    <a:pt x="13" y="2"/>
                  </a:lnTo>
                  <a:lnTo>
                    <a:pt x="14" y="3"/>
                  </a:lnTo>
                  <a:lnTo>
                    <a:pt x="15" y="5"/>
                  </a:lnTo>
                  <a:lnTo>
                    <a:pt x="16" y="7"/>
                  </a:lnTo>
                  <a:lnTo>
                    <a:pt x="16" y="8"/>
                  </a:lnTo>
                  <a:lnTo>
                    <a:pt x="16" y="10"/>
                  </a:lnTo>
                  <a:lnTo>
                    <a:pt x="16" y="12"/>
                  </a:lnTo>
                  <a:lnTo>
                    <a:pt x="16" y="13"/>
                  </a:lnTo>
                  <a:lnTo>
                    <a:pt x="15" y="14"/>
                  </a:lnTo>
                  <a:lnTo>
                    <a:pt x="14" y="15"/>
                  </a:lnTo>
                  <a:lnTo>
                    <a:pt x="13" y="16"/>
                  </a:lnTo>
                  <a:lnTo>
                    <a:pt x="11" y="17"/>
                  </a:lnTo>
                  <a:lnTo>
                    <a:pt x="9" y="17"/>
                  </a:lnTo>
                  <a:lnTo>
                    <a:pt x="8" y="17"/>
                  </a:lnTo>
                  <a:lnTo>
                    <a:pt x="6" y="16"/>
                  </a:lnTo>
                  <a:lnTo>
                    <a:pt x="4" y="15"/>
                  </a:lnTo>
                  <a:lnTo>
                    <a:pt x="3" y="14"/>
                  </a:lnTo>
                  <a:lnTo>
                    <a:pt x="2" y="13"/>
                  </a:lnTo>
                  <a:lnTo>
                    <a:pt x="1" y="12"/>
                  </a:lnTo>
                  <a:lnTo>
                    <a:pt x="0" y="10"/>
                  </a:lnTo>
                  <a:lnTo>
                    <a:pt x="0" y="8"/>
                  </a:lnTo>
                  <a:lnTo>
                    <a:pt x="0" y="7"/>
                  </a:lnTo>
                  <a:lnTo>
                    <a:pt x="0" y="5"/>
                  </a:lnTo>
                  <a:lnTo>
                    <a:pt x="0" y="3"/>
                  </a:lnTo>
                  <a:lnTo>
                    <a:pt x="1" y="2"/>
                  </a:lnTo>
                  <a:lnTo>
                    <a:pt x="2" y="1"/>
                  </a:lnTo>
                  <a:lnTo>
                    <a:pt x="4" y="0"/>
                  </a:lnTo>
                  <a:lnTo>
                    <a:pt x="5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003A7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0" name="Freeform 216"/>
            <p:cNvSpPr>
              <a:spLocks/>
            </p:cNvSpPr>
            <p:nvPr/>
          </p:nvSpPr>
          <p:spPr bwMode="auto">
            <a:xfrm>
              <a:off x="3784" y="1949"/>
              <a:ext cx="16" cy="16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8" y="0"/>
                </a:cxn>
                <a:cxn ang="0">
                  <a:pos x="10" y="1"/>
                </a:cxn>
                <a:cxn ang="0">
                  <a:pos x="11" y="1"/>
                </a:cxn>
                <a:cxn ang="0">
                  <a:pos x="13" y="2"/>
                </a:cxn>
                <a:cxn ang="0">
                  <a:pos x="14" y="4"/>
                </a:cxn>
                <a:cxn ang="0">
                  <a:pos x="15" y="5"/>
                </a:cxn>
                <a:cxn ang="0">
                  <a:pos x="15" y="7"/>
                </a:cxn>
                <a:cxn ang="0">
                  <a:pos x="16" y="8"/>
                </a:cxn>
                <a:cxn ang="0">
                  <a:pos x="16" y="10"/>
                </a:cxn>
                <a:cxn ang="0">
                  <a:pos x="16" y="11"/>
                </a:cxn>
                <a:cxn ang="0">
                  <a:pos x="15" y="13"/>
                </a:cxn>
                <a:cxn ang="0">
                  <a:pos x="14" y="14"/>
                </a:cxn>
                <a:cxn ang="0">
                  <a:pos x="13" y="15"/>
                </a:cxn>
                <a:cxn ang="0">
                  <a:pos x="12" y="16"/>
                </a:cxn>
                <a:cxn ang="0">
                  <a:pos x="11" y="16"/>
                </a:cxn>
                <a:cxn ang="0">
                  <a:pos x="9" y="16"/>
                </a:cxn>
                <a:cxn ang="0">
                  <a:pos x="7" y="16"/>
                </a:cxn>
                <a:cxn ang="0">
                  <a:pos x="6" y="16"/>
                </a:cxn>
                <a:cxn ang="0">
                  <a:pos x="4" y="15"/>
                </a:cxn>
                <a:cxn ang="0">
                  <a:pos x="3" y="14"/>
                </a:cxn>
                <a:cxn ang="0">
                  <a:pos x="2" y="13"/>
                </a:cxn>
                <a:cxn ang="0">
                  <a:pos x="1" y="11"/>
                </a:cxn>
                <a:cxn ang="0">
                  <a:pos x="0" y="10"/>
                </a:cxn>
                <a:cxn ang="0">
                  <a:pos x="0" y="8"/>
                </a:cxn>
                <a:cxn ang="0">
                  <a:pos x="0" y="7"/>
                </a:cxn>
                <a:cxn ang="0">
                  <a:pos x="0" y="5"/>
                </a:cxn>
                <a:cxn ang="0">
                  <a:pos x="1" y="4"/>
                </a:cxn>
                <a:cxn ang="0">
                  <a:pos x="2" y="2"/>
                </a:cxn>
                <a:cxn ang="0">
                  <a:pos x="3" y="1"/>
                </a:cxn>
                <a:cxn ang="0">
                  <a:pos x="4" y="1"/>
                </a:cxn>
                <a:cxn ang="0">
                  <a:pos x="5" y="0"/>
                </a:cxn>
                <a:cxn ang="0">
                  <a:pos x="7" y="0"/>
                </a:cxn>
              </a:cxnLst>
              <a:rect l="0" t="0" r="r" b="b"/>
              <a:pathLst>
                <a:path w="16" h="16">
                  <a:moveTo>
                    <a:pt x="7" y="0"/>
                  </a:moveTo>
                  <a:lnTo>
                    <a:pt x="8" y="0"/>
                  </a:lnTo>
                  <a:lnTo>
                    <a:pt x="10" y="1"/>
                  </a:lnTo>
                  <a:lnTo>
                    <a:pt x="11" y="1"/>
                  </a:lnTo>
                  <a:lnTo>
                    <a:pt x="13" y="2"/>
                  </a:lnTo>
                  <a:lnTo>
                    <a:pt x="14" y="4"/>
                  </a:lnTo>
                  <a:lnTo>
                    <a:pt x="15" y="5"/>
                  </a:lnTo>
                  <a:lnTo>
                    <a:pt x="15" y="7"/>
                  </a:lnTo>
                  <a:lnTo>
                    <a:pt x="16" y="8"/>
                  </a:lnTo>
                  <a:lnTo>
                    <a:pt x="16" y="10"/>
                  </a:lnTo>
                  <a:lnTo>
                    <a:pt x="16" y="11"/>
                  </a:lnTo>
                  <a:lnTo>
                    <a:pt x="15" y="13"/>
                  </a:lnTo>
                  <a:lnTo>
                    <a:pt x="14" y="14"/>
                  </a:lnTo>
                  <a:lnTo>
                    <a:pt x="13" y="15"/>
                  </a:lnTo>
                  <a:lnTo>
                    <a:pt x="12" y="16"/>
                  </a:lnTo>
                  <a:lnTo>
                    <a:pt x="11" y="16"/>
                  </a:lnTo>
                  <a:lnTo>
                    <a:pt x="9" y="16"/>
                  </a:lnTo>
                  <a:lnTo>
                    <a:pt x="7" y="16"/>
                  </a:lnTo>
                  <a:lnTo>
                    <a:pt x="6" y="16"/>
                  </a:lnTo>
                  <a:lnTo>
                    <a:pt x="4" y="15"/>
                  </a:lnTo>
                  <a:lnTo>
                    <a:pt x="3" y="14"/>
                  </a:lnTo>
                  <a:lnTo>
                    <a:pt x="2" y="13"/>
                  </a:lnTo>
                  <a:lnTo>
                    <a:pt x="1" y="11"/>
                  </a:lnTo>
                  <a:lnTo>
                    <a:pt x="0" y="10"/>
                  </a:lnTo>
                  <a:lnTo>
                    <a:pt x="0" y="8"/>
                  </a:lnTo>
                  <a:lnTo>
                    <a:pt x="0" y="7"/>
                  </a:lnTo>
                  <a:lnTo>
                    <a:pt x="0" y="5"/>
                  </a:lnTo>
                  <a:lnTo>
                    <a:pt x="1" y="4"/>
                  </a:lnTo>
                  <a:lnTo>
                    <a:pt x="2" y="2"/>
                  </a:lnTo>
                  <a:lnTo>
                    <a:pt x="3" y="1"/>
                  </a:lnTo>
                  <a:lnTo>
                    <a:pt x="4" y="1"/>
                  </a:lnTo>
                  <a:lnTo>
                    <a:pt x="5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00427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1" name="Freeform 217"/>
            <p:cNvSpPr>
              <a:spLocks/>
            </p:cNvSpPr>
            <p:nvPr/>
          </p:nvSpPr>
          <p:spPr bwMode="auto">
            <a:xfrm>
              <a:off x="3784" y="1949"/>
              <a:ext cx="15" cy="16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8" y="1"/>
                </a:cxn>
                <a:cxn ang="0">
                  <a:pos x="10" y="1"/>
                </a:cxn>
                <a:cxn ang="0">
                  <a:pos x="11" y="2"/>
                </a:cxn>
                <a:cxn ang="0">
                  <a:pos x="12" y="3"/>
                </a:cxn>
                <a:cxn ang="0">
                  <a:pos x="13" y="4"/>
                </a:cxn>
                <a:cxn ang="0">
                  <a:pos x="14" y="5"/>
                </a:cxn>
                <a:cxn ang="0">
                  <a:pos x="15" y="6"/>
                </a:cxn>
                <a:cxn ang="0">
                  <a:pos x="15" y="8"/>
                </a:cxn>
                <a:cxn ang="0">
                  <a:pos x="15" y="10"/>
                </a:cxn>
                <a:cxn ang="0">
                  <a:pos x="15" y="11"/>
                </a:cxn>
                <a:cxn ang="0">
                  <a:pos x="14" y="12"/>
                </a:cxn>
                <a:cxn ang="0">
                  <a:pos x="14" y="13"/>
                </a:cxn>
                <a:cxn ang="0">
                  <a:pos x="13" y="14"/>
                </a:cxn>
                <a:cxn ang="0">
                  <a:pos x="12" y="15"/>
                </a:cxn>
                <a:cxn ang="0">
                  <a:pos x="10" y="15"/>
                </a:cxn>
                <a:cxn ang="0">
                  <a:pos x="9" y="16"/>
                </a:cxn>
                <a:cxn ang="0">
                  <a:pos x="7" y="15"/>
                </a:cxn>
                <a:cxn ang="0">
                  <a:pos x="6" y="15"/>
                </a:cxn>
                <a:cxn ang="0">
                  <a:pos x="5" y="14"/>
                </a:cxn>
                <a:cxn ang="0">
                  <a:pos x="3" y="13"/>
                </a:cxn>
                <a:cxn ang="0">
                  <a:pos x="2" y="12"/>
                </a:cxn>
                <a:cxn ang="0">
                  <a:pos x="1" y="11"/>
                </a:cxn>
                <a:cxn ang="0">
                  <a:pos x="1" y="10"/>
                </a:cxn>
                <a:cxn ang="0">
                  <a:pos x="1" y="8"/>
                </a:cxn>
                <a:cxn ang="0">
                  <a:pos x="0" y="6"/>
                </a:cxn>
                <a:cxn ang="0">
                  <a:pos x="1" y="5"/>
                </a:cxn>
                <a:cxn ang="0">
                  <a:pos x="1" y="4"/>
                </a:cxn>
                <a:cxn ang="0">
                  <a:pos x="2" y="3"/>
                </a:cxn>
                <a:cxn ang="0">
                  <a:pos x="3" y="2"/>
                </a:cxn>
                <a:cxn ang="0">
                  <a:pos x="4" y="1"/>
                </a:cxn>
                <a:cxn ang="0">
                  <a:pos x="5" y="1"/>
                </a:cxn>
                <a:cxn ang="0">
                  <a:pos x="7" y="0"/>
                </a:cxn>
              </a:cxnLst>
              <a:rect l="0" t="0" r="r" b="b"/>
              <a:pathLst>
                <a:path w="15" h="16">
                  <a:moveTo>
                    <a:pt x="7" y="0"/>
                  </a:moveTo>
                  <a:lnTo>
                    <a:pt x="8" y="1"/>
                  </a:lnTo>
                  <a:lnTo>
                    <a:pt x="10" y="1"/>
                  </a:lnTo>
                  <a:lnTo>
                    <a:pt x="11" y="2"/>
                  </a:lnTo>
                  <a:lnTo>
                    <a:pt x="12" y="3"/>
                  </a:lnTo>
                  <a:lnTo>
                    <a:pt x="13" y="4"/>
                  </a:lnTo>
                  <a:lnTo>
                    <a:pt x="14" y="5"/>
                  </a:lnTo>
                  <a:lnTo>
                    <a:pt x="15" y="6"/>
                  </a:lnTo>
                  <a:lnTo>
                    <a:pt x="15" y="8"/>
                  </a:lnTo>
                  <a:lnTo>
                    <a:pt x="15" y="10"/>
                  </a:lnTo>
                  <a:lnTo>
                    <a:pt x="15" y="11"/>
                  </a:lnTo>
                  <a:lnTo>
                    <a:pt x="14" y="12"/>
                  </a:lnTo>
                  <a:lnTo>
                    <a:pt x="14" y="13"/>
                  </a:lnTo>
                  <a:lnTo>
                    <a:pt x="13" y="14"/>
                  </a:lnTo>
                  <a:lnTo>
                    <a:pt x="12" y="15"/>
                  </a:lnTo>
                  <a:lnTo>
                    <a:pt x="10" y="15"/>
                  </a:lnTo>
                  <a:lnTo>
                    <a:pt x="9" y="16"/>
                  </a:lnTo>
                  <a:lnTo>
                    <a:pt x="7" y="15"/>
                  </a:lnTo>
                  <a:lnTo>
                    <a:pt x="6" y="15"/>
                  </a:lnTo>
                  <a:lnTo>
                    <a:pt x="5" y="14"/>
                  </a:lnTo>
                  <a:lnTo>
                    <a:pt x="3" y="13"/>
                  </a:lnTo>
                  <a:lnTo>
                    <a:pt x="2" y="12"/>
                  </a:lnTo>
                  <a:lnTo>
                    <a:pt x="1" y="11"/>
                  </a:lnTo>
                  <a:lnTo>
                    <a:pt x="1" y="10"/>
                  </a:lnTo>
                  <a:lnTo>
                    <a:pt x="1" y="8"/>
                  </a:lnTo>
                  <a:lnTo>
                    <a:pt x="0" y="6"/>
                  </a:lnTo>
                  <a:lnTo>
                    <a:pt x="1" y="5"/>
                  </a:lnTo>
                  <a:lnTo>
                    <a:pt x="1" y="4"/>
                  </a:lnTo>
                  <a:lnTo>
                    <a:pt x="2" y="3"/>
                  </a:lnTo>
                  <a:lnTo>
                    <a:pt x="3" y="2"/>
                  </a:lnTo>
                  <a:lnTo>
                    <a:pt x="4" y="1"/>
                  </a:lnTo>
                  <a:lnTo>
                    <a:pt x="5" y="1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00447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2" name="Freeform 218"/>
            <p:cNvSpPr>
              <a:spLocks/>
            </p:cNvSpPr>
            <p:nvPr/>
          </p:nvSpPr>
          <p:spPr bwMode="auto">
            <a:xfrm>
              <a:off x="3785" y="1950"/>
              <a:ext cx="13" cy="14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7" y="0"/>
                </a:cxn>
                <a:cxn ang="0">
                  <a:pos x="8" y="0"/>
                </a:cxn>
                <a:cxn ang="0">
                  <a:pos x="10" y="1"/>
                </a:cxn>
                <a:cxn ang="0">
                  <a:pos x="11" y="2"/>
                </a:cxn>
                <a:cxn ang="0">
                  <a:pos x="12" y="3"/>
                </a:cxn>
                <a:cxn ang="0">
                  <a:pos x="13" y="4"/>
                </a:cxn>
                <a:cxn ang="0">
                  <a:pos x="13" y="6"/>
                </a:cxn>
                <a:cxn ang="0">
                  <a:pos x="13" y="7"/>
                </a:cxn>
                <a:cxn ang="0">
                  <a:pos x="13" y="8"/>
                </a:cxn>
                <a:cxn ang="0">
                  <a:pos x="13" y="10"/>
                </a:cxn>
                <a:cxn ang="0">
                  <a:pos x="13" y="11"/>
                </a:cxn>
                <a:cxn ang="0">
                  <a:pos x="12" y="12"/>
                </a:cxn>
                <a:cxn ang="0">
                  <a:pos x="11" y="13"/>
                </a:cxn>
                <a:cxn ang="0">
                  <a:pos x="10" y="13"/>
                </a:cxn>
                <a:cxn ang="0">
                  <a:pos x="9" y="14"/>
                </a:cxn>
                <a:cxn ang="0">
                  <a:pos x="8" y="14"/>
                </a:cxn>
                <a:cxn ang="0">
                  <a:pos x="6" y="14"/>
                </a:cxn>
                <a:cxn ang="0">
                  <a:pos x="5" y="13"/>
                </a:cxn>
                <a:cxn ang="0">
                  <a:pos x="4" y="13"/>
                </a:cxn>
                <a:cxn ang="0">
                  <a:pos x="3" y="12"/>
                </a:cxn>
                <a:cxn ang="0">
                  <a:pos x="2" y="11"/>
                </a:cxn>
                <a:cxn ang="0">
                  <a:pos x="1" y="10"/>
                </a:cxn>
                <a:cxn ang="0">
                  <a:pos x="0" y="8"/>
                </a:cxn>
                <a:cxn ang="0">
                  <a:pos x="0" y="7"/>
                </a:cxn>
                <a:cxn ang="0">
                  <a:pos x="0" y="6"/>
                </a:cxn>
                <a:cxn ang="0">
                  <a:pos x="0" y="4"/>
                </a:cxn>
                <a:cxn ang="0">
                  <a:pos x="1" y="3"/>
                </a:cxn>
                <a:cxn ang="0">
                  <a:pos x="1" y="2"/>
                </a:cxn>
                <a:cxn ang="0">
                  <a:pos x="2" y="1"/>
                </a:cxn>
                <a:cxn ang="0">
                  <a:pos x="3" y="0"/>
                </a:cxn>
                <a:cxn ang="0">
                  <a:pos x="4" y="0"/>
                </a:cxn>
                <a:cxn ang="0">
                  <a:pos x="6" y="0"/>
                </a:cxn>
              </a:cxnLst>
              <a:rect l="0" t="0" r="r" b="b"/>
              <a:pathLst>
                <a:path w="13" h="14">
                  <a:moveTo>
                    <a:pt x="6" y="0"/>
                  </a:moveTo>
                  <a:lnTo>
                    <a:pt x="7" y="0"/>
                  </a:lnTo>
                  <a:lnTo>
                    <a:pt x="8" y="0"/>
                  </a:lnTo>
                  <a:lnTo>
                    <a:pt x="10" y="1"/>
                  </a:lnTo>
                  <a:lnTo>
                    <a:pt x="11" y="2"/>
                  </a:lnTo>
                  <a:lnTo>
                    <a:pt x="12" y="3"/>
                  </a:lnTo>
                  <a:lnTo>
                    <a:pt x="13" y="4"/>
                  </a:lnTo>
                  <a:lnTo>
                    <a:pt x="13" y="6"/>
                  </a:lnTo>
                  <a:lnTo>
                    <a:pt x="13" y="7"/>
                  </a:lnTo>
                  <a:lnTo>
                    <a:pt x="13" y="8"/>
                  </a:lnTo>
                  <a:lnTo>
                    <a:pt x="13" y="10"/>
                  </a:lnTo>
                  <a:lnTo>
                    <a:pt x="13" y="11"/>
                  </a:lnTo>
                  <a:lnTo>
                    <a:pt x="12" y="12"/>
                  </a:lnTo>
                  <a:lnTo>
                    <a:pt x="11" y="13"/>
                  </a:lnTo>
                  <a:lnTo>
                    <a:pt x="10" y="13"/>
                  </a:lnTo>
                  <a:lnTo>
                    <a:pt x="9" y="14"/>
                  </a:lnTo>
                  <a:lnTo>
                    <a:pt x="8" y="14"/>
                  </a:lnTo>
                  <a:lnTo>
                    <a:pt x="6" y="14"/>
                  </a:lnTo>
                  <a:lnTo>
                    <a:pt x="5" y="13"/>
                  </a:lnTo>
                  <a:lnTo>
                    <a:pt x="4" y="13"/>
                  </a:lnTo>
                  <a:lnTo>
                    <a:pt x="3" y="12"/>
                  </a:lnTo>
                  <a:lnTo>
                    <a:pt x="2" y="11"/>
                  </a:lnTo>
                  <a:lnTo>
                    <a:pt x="1" y="10"/>
                  </a:lnTo>
                  <a:lnTo>
                    <a:pt x="0" y="8"/>
                  </a:lnTo>
                  <a:lnTo>
                    <a:pt x="0" y="7"/>
                  </a:lnTo>
                  <a:lnTo>
                    <a:pt x="0" y="6"/>
                  </a:lnTo>
                  <a:lnTo>
                    <a:pt x="0" y="4"/>
                  </a:lnTo>
                  <a:lnTo>
                    <a:pt x="1" y="3"/>
                  </a:lnTo>
                  <a:lnTo>
                    <a:pt x="1" y="2"/>
                  </a:lnTo>
                  <a:lnTo>
                    <a:pt x="2" y="1"/>
                  </a:lnTo>
                  <a:lnTo>
                    <a:pt x="3" y="0"/>
                  </a:lnTo>
                  <a:lnTo>
                    <a:pt x="4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2497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3" name="Freeform 219"/>
            <p:cNvSpPr>
              <a:spLocks/>
            </p:cNvSpPr>
            <p:nvPr/>
          </p:nvSpPr>
          <p:spPr bwMode="auto">
            <a:xfrm>
              <a:off x="3785" y="1950"/>
              <a:ext cx="13" cy="13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7" y="0"/>
                </a:cxn>
                <a:cxn ang="0">
                  <a:pos x="8" y="1"/>
                </a:cxn>
                <a:cxn ang="0">
                  <a:pos x="9" y="1"/>
                </a:cxn>
                <a:cxn ang="0">
                  <a:pos x="10" y="2"/>
                </a:cxn>
                <a:cxn ang="0">
                  <a:pos x="11" y="3"/>
                </a:cxn>
                <a:cxn ang="0">
                  <a:pos x="12" y="4"/>
                </a:cxn>
                <a:cxn ang="0">
                  <a:pos x="12" y="5"/>
                </a:cxn>
                <a:cxn ang="0">
                  <a:pos x="13" y="7"/>
                </a:cxn>
                <a:cxn ang="0">
                  <a:pos x="13" y="8"/>
                </a:cxn>
                <a:cxn ang="0">
                  <a:pos x="13" y="9"/>
                </a:cxn>
                <a:cxn ang="0">
                  <a:pos x="12" y="10"/>
                </a:cxn>
                <a:cxn ang="0">
                  <a:pos x="12" y="12"/>
                </a:cxn>
                <a:cxn ang="0">
                  <a:pos x="11" y="12"/>
                </a:cxn>
                <a:cxn ang="0">
                  <a:pos x="10" y="13"/>
                </a:cxn>
                <a:cxn ang="0">
                  <a:pos x="9" y="13"/>
                </a:cxn>
                <a:cxn ang="0">
                  <a:pos x="7" y="13"/>
                </a:cxn>
                <a:cxn ang="0">
                  <a:pos x="6" y="13"/>
                </a:cxn>
                <a:cxn ang="0">
                  <a:pos x="5" y="13"/>
                </a:cxn>
                <a:cxn ang="0">
                  <a:pos x="4" y="12"/>
                </a:cxn>
                <a:cxn ang="0">
                  <a:pos x="3" y="12"/>
                </a:cxn>
                <a:cxn ang="0">
                  <a:pos x="2" y="10"/>
                </a:cxn>
                <a:cxn ang="0">
                  <a:pos x="1" y="9"/>
                </a:cxn>
                <a:cxn ang="0">
                  <a:pos x="1" y="8"/>
                </a:cxn>
                <a:cxn ang="0">
                  <a:pos x="0" y="7"/>
                </a:cxn>
                <a:cxn ang="0">
                  <a:pos x="0" y="5"/>
                </a:cxn>
                <a:cxn ang="0">
                  <a:pos x="0" y="4"/>
                </a:cxn>
                <a:cxn ang="0">
                  <a:pos x="1" y="3"/>
                </a:cxn>
                <a:cxn ang="0">
                  <a:pos x="2" y="2"/>
                </a:cxn>
                <a:cxn ang="0">
                  <a:pos x="2" y="1"/>
                </a:cxn>
                <a:cxn ang="0">
                  <a:pos x="3" y="1"/>
                </a:cxn>
                <a:cxn ang="0">
                  <a:pos x="4" y="0"/>
                </a:cxn>
                <a:cxn ang="0">
                  <a:pos x="6" y="0"/>
                </a:cxn>
              </a:cxnLst>
              <a:rect l="0" t="0" r="r" b="b"/>
              <a:pathLst>
                <a:path w="13" h="13">
                  <a:moveTo>
                    <a:pt x="6" y="0"/>
                  </a:moveTo>
                  <a:lnTo>
                    <a:pt x="7" y="0"/>
                  </a:lnTo>
                  <a:lnTo>
                    <a:pt x="8" y="1"/>
                  </a:lnTo>
                  <a:lnTo>
                    <a:pt x="9" y="1"/>
                  </a:lnTo>
                  <a:lnTo>
                    <a:pt x="10" y="2"/>
                  </a:lnTo>
                  <a:lnTo>
                    <a:pt x="11" y="3"/>
                  </a:lnTo>
                  <a:lnTo>
                    <a:pt x="12" y="4"/>
                  </a:lnTo>
                  <a:lnTo>
                    <a:pt x="12" y="5"/>
                  </a:lnTo>
                  <a:lnTo>
                    <a:pt x="13" y="7"/>
                  </a:lnTo>
                  <a:lnTo>
                    <a:pt x="13" y="8"/>
                  </a:lnTo>
                  <a:lnTo>
                    <a:pt x="13" y="9"/>
                  </a:lnTo>
                  <a:lnTo>
                    <a:pt x="12" y="10"/>
                  </a:lnTo>
                  <a:lnTo>
                    <a:pt x="12" y="12"/>
                  </a:lnTo>
                  <a:lnTo>
                    <a:pt x="11" y="12"/>
                  </a:lnTo>
                  <a:lnTo>
                    <a:pt x="10" y="13"/>
                  </a:lnTo>
                  <a:lnTo>
                    <a:pt x="9" y="13"/>
                  </a:lnTo>
                  <a:lnTo>
                    <a:pt x="7" y="13"/>
                  </a:lnTo>
                  <a:lnTo>
                    <a:pt x="6" y="13"/>
                  </a:lnTo>
                  <a:lnTo>
                    <a:pt x="5" y="13"/>
                  </a:lnTo>
                  <a:lnTo>
                    <a:pt x="4" y="12"/>
                  </a:lnTo>
                  <a:lnTo>
                    <a:pt x="3" y="12"/>
                  </a:lnTo>
                  <a:lnTo>
                    <a:pt x="2" y="10"/>
                  </a:lnTo>
                  <a:lnTo>
                    <a:pt x="1" y="9"/>
                  </a:lnTo>
                  <a:lnTo>
                    <a:pt x="1" y="8"/>
                  </a:lnTo>
                  <a:lnTo>
                    <a:pt x="0" y="7"/>
                  </a:lnTo>
                  <a:lnTo>
                    <a:pt x="0" y="5"/>
                  </a:lnTo>
                  <a:lnTo>
                    <a:pt x="0" y="4"/>
                  </a:lnTo>
                  <a:lnTo>
                    <a:pt x="1" y="3"/>
                  </a:lnTo>
                  <a:lnTo>
                    <a:pt x="2" y="2"/>
                  </a:lnTo>
                  <a:lnTo>
                    <a:pt x="2" y="1"/>
                  </a:lnTo>
                  <a:lnTo>
                    <a:pt x="3" y="1"/>
                  </a:lnTo>
                  <a:lnTo>
                    <a:pt x="4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F517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4" name="Freeform 220"/>
            <p:cNvSpPr>
              <a:spLocks/>
            </p:cNvSpPr>
            <p:nvPr/>
          </p:nvSpPr>
          <p:spPr bwMode="auto">
            <a:xfrm>
              <a:off x="3786" y="1951"/>
              <a:ext cx="11" cy="12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6" y="0"/>
                </a:cxn>
                <a:cxn ang="0">
                  <a:pos x="7" y="0"/>
                </a:cxn>
                <a:cxn ang="0">
                  <a:pos x="8" y="1"/>
                </a:cxn>
                <a:cxn ang="0">
                  <a:pos x="9" y="1"/>
                </a:cxn>
                <a:cxn ang="0">
                  <a:pos x="10" y="2"/>
                </a:cxn>
                <a:cxn ang="0">
                  <a:pos x="10" y="3"/>
                </a:cxn>
                <a:cxn ang="0">
                  <a:pos x="11" y="4"/>
                </a:cxn>
                <a:cxn ang="0">
                  <a:pos x="11" y="6"/>
                </a:cxn>
                <a:cxn ang="0">
                  <a:pos x="11" y="7"/>
                </a:cxn>
                <a:cxn ang="0">
                  <a:pos x="11" y="8"/>
                </a:cxn>
                <a:cxn ang="0">
                  <a:pos x="11" y="9"/>
                </a:cxn>
                <a:cxn ang="0">
                  <a:pos x="10" y="10"/>
                </a:cxn>
                <a:cxn ang="0">
                  <a:pos x="9" y="11"/>
                </a:cxn>
                <a:cxn ang="0">
                  <a:pos x="8" y="11"/>
                </a:cxn>
                <a:cxn ang="0">
                  <a:pos x="7" y="12"/>
                </a:cxn>
                <a:cxn ang="0">
                  <a:pos x="6" y="12"/>
                </a:cxn>
                <a:cxn ang="0">
                  <a:pos x="5" y="12"/>
                </a:cxn>
                <a:cxn ang="0">
                  <a:pos x="4" y="11"/>
                </a:cxn>
                <a:cxn ang="0">
                  <a:pos x="3" y="11"/>
                </a:cxn>
                <a:cxn ang="0">
                  <a:pos x="2" y="10"/>
                </a:cxn>
                <a:cxn ang="0">
                  <a:pos x="1" y="9"/>
                </a:cxn>
                <a:cxn ang="0">
                  <a:pos x="1" y="8"/>
                </a:cxn>
                <a:cxn ang="0">
                  <a:pos x="0" y="7"/>
                </a:cxn>
                <a:cxn ang="0">
                  <a:pos x="0" y="6"/>
                </a:cxn>
                <a:cxn ang="0">
                  <a:pos x="0" y="4"/>
                </a:cxn>
                <a:cxn ang="0">
                  <a:pos x="0" y="3"/>
                </a:cxn>
                <a:cxn ang="0">
                  <a:pos x="0" y="2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2" y="0"/>
                </a:cxn>
                <a:cxn ang="0">
                  <a:pos x="4" y="0"/>
                </a:cxn>
                <a:cxn ang="0">
                  <a:pos x="5" y="0"/>
                </a:cxn>
              </a:cxnLst>
              <a:rect l="0" t="0" r="r" b="b"/>
              <a:pathLst>
                <a:path w="11" h="12">
                  <a:moveTo>
                    <a:pt x="5" y="0"/>
                  </a:moveTo>
                  <a:lnTo>
                    <a:pt x="6" y="0"/>
                  </a:lnTo>
                  <a:lnTo>
                    <a:pt x="7" y="0"/>
                  </a:lnTo>
                  <a:lnTo>
                    <a:pt x="8" y="1"/>
                  </a:lnTo>
                  <a:lnTo>
                    <a:pt x="9" y="1"/>
                  </a:lnTo>
                  <a:lnTo>
                    <a:pt x="10" y="2"/>
                  </a:lnTo>
                  <a:lnTo>
                    <a:pt x="10" y="3"/>
                  </a:lnTo>
                  <a:lnTo>
                    <a:pt x="11" y="4"/>
                  </a:lnTo>
                  <a:lnTo>
                    <a:pt x="11" y="6"/>
                  </a:lnTo>
                  <a:lnTo>
                    <a:pt x="11" y="7"/>
                  </a:lnTo>
                  <a:lnTo>
                    <a:pt x="11" y="8"/>
                  </a:lnTo>
                  <a:lnTo>
                    <a:pt x="11" y="9"/>
                  </a:lnTo>
                  <a:lnTo>
                    <a:pt x="10" y="10"/>
                  </a:lnTo>
                  <a:lnTo>
                    <a:pt x="9" y="11"/>
                  </a:lnTo>
                  <a:lnTo>
                    <a:pt x="8" y="11"/>
                  </a:lnTo>
                  <a:lnTo>
                    <a:pt x="7" y="12"/>
                  </a:lnTo>
                  <a:lnTo>
                    <a:pt x="6" y="12"/>
                  </a:lnTo>
                  <a:lnTo>
                    <a:pt x="5" y="12"/>
                  </a:lnTo>
                  <a:lnTo>
                    <a:pt x="4" y="11"/>
                  </a:lnTo>
                  <a:lnTo>
                    <a:pt x="3" y="11"/>
                  </a:lnTo>
                  <a:lnTo>
                    <a:pt x="2" y="10"/>
                  </a:lnTo>
                  <a:lnTo>
                    <a:pt x="1" y="9"/>
                  </a:lnTo>
                  <a:lnTo>
                    <a:pt x="1" y="8"/>
                  </a:lnTo>
                  <a:lnTo>
                    <a:pt x="0" y="7"/>
                  </a:lnTo>
                  <a:lnTo>
                    <a:pt x="0" y="6"/>
                  </a:lnTo>
                  <a:lnTo>
                    <a:pt x="0" y="4"/>
                  </a:lnTo>
                  <a:lnTo>
                    <a:pt x="0" y="3"/>
                  </a:lnTo>
                  <a:lnTo>
                    <a:pt x="0" y="2"/>
                  </a:lnTo>
                  <a:lnTo>
                    <a:pt x="1" y="1"/>
                  </a:lnTo>
                  <a:lnTo>
                    <a:pt x="2" y="1"/>
                  </a:lnTo>
                  <a:lnTo>
                    <a:pt x="2" y="0"/>
                  </a:lnTo>
                  <a:lnTo>
                    <a:pt x="4" y="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1E567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5" name="Freeform 221"/>
            <p:cNvSpPr>
              <a:spLocks/>
            </p:cNvSpPr>
            <p:nvPr/>
          </p:nvSpPr>
          <p:spPr bwMode="auto">
            <a:xfrm>
              <a:off x="3786" y="1951"/>
              <a:ext cx="11" cy="11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6" y="0"/>
                </a:cxn>
                <a:cxn ang="0">
                  <a:pos x="7" y="1"/>
                </a:cxn>
                <a:cxn ang="0">
                  <a:pos x="8" y="1"/>
                </a:cxn>
                <a:cxn ang="0">
                  <a:pos x="8" y="2"/>
                </a:cxn>
                <a:cxn ang="0">
                  <a:pos x="9" y="3"/>
                </a:cxn>
                <a:cxn ang="0">
                  <a:pos x="10" y="4"/>
                </a:cxn>
                <a:cxn ang="0">
                  <a:pos x="10" y="5"/>
                </a:cxn>
                <a:cxn ang="0">
                  <a:pos x="11" y="6"/>
                </a:cxn>
                <a:cxn ang="0">
                  <a:pos x="10" y="8"/>
                </a:cxn>
                <a:cxn ang="0">
                  <a:pos x="9" y="9"/>
                </a:cxn>
                <a:cxn ang="0">
                  <a:pos x="8" y="11"/>
                </a:cxn>
                <a:cxn ang="0">
                  <a:pos x="6" y="11"/>
                </a:cxn>
                <a:cxn ang="0">
                  <a:pos x="5" y="11"/>
                </a:cxn>
                <a:cxn ang="0">
                  <a:pos x="4" y="11"/>
                </a:cxn>
                <a:cxn ang="0">
                  <a:pos x="3" y="10"/>
                </a:cxn>
                <a:cxn ang="0">
                  <a:pos x="2" y="9"/>
                </a:cxn>
                <a:cxn ang="0">
                  <a:pos x="1" y="9"/>
                </a:cxn>
                <a:cxn ang="0">
                  <a:pos x="1" y="8"/>
                </a:cxn>
                <a:cxn ang="0">
                  <a:pos x="0" y="7"/>
                </a:cxn>
                <a:cxn ang="0">
                  <a:pos x="0" y="6"/>
                </a:cxn>
                <a:cxn ang="0">
                  <a:pos x="0" y="4"/>
                </a:cxn>
                <a:cxn ang="0">
                  <a:pos x="1" y="2"/>
                </a:cxn>
                <a:cxn ang="0">
                  <a:pos x="3" y="1"/>
                </a:cxn>
                <a:cxn ang="0">
                  <a:pos x="5" y="0"/>
                </a:cxn>
              </a:cxnLst>
              <a:rect l="0" t="0" r="r" b="b"/>
              <a:pathLst>
                <a:path w="11" h="11">
                  <a:moveTo>
                    <a:pt x="5" y="0"/>
                  </a:moveTo>
                  <a:lnTo>
                    <a:pt x="6" y="0"/>
                  </a:lnTo>
                  <a:lnTo>
                    <a:pt x="7" y="1"/>
                  </a:lnTo>
                  <a:lnTo>
                    <a:pt x="8" y="1"/>
                  </a:lnTo>
                  <a:lnTo>
                    <a:pt x="8" y="2"/>
                  </a:lnTo>
                  <a:lnTo>
                    <a:pt x="9" y="3"/>
                  </a:lnTo>
                  <a:lnTo>
                    <a:pt x="10" y="4"/>
                  </a:lnTo>
                  <a:lnTo>
                    <a:pt x="10" y="5"/>
                  </a:lnTo>
                  <a:lnTo>
                    <a:pt x="11" y="6"/>
                  </a:lnTo>
                  <a:lnTo>
                    <a:pt x="10" y="8"/>
                  </a:lnTo>
                  <a:lnTo>
                    <a:pt x="9" y="9"/>
                  </a:lnTo>
                  <a:lnTo>
                    <a:pt x="8" y="11"/>
                  </a:lnTo>
                  <a:lnTo>
                    <a:pt x="6" y="11"/>
                  </a:lnTo>
                  <a:lnTo>
                    <a:pt x="5" y="11"/>
                  </a:lnTo>
                  <a:lnTo>
                    <a:pt x="4" y="11"/>
                  </a:lnTo>
                  <a:lnTo>
                    <a:pt x="3" y="10"/>
                  </a:lnTo>
                  <a:lnTo>
                    <a:pt x="2" y="9"/>
                  </a:lnTo>
                  <a:lnTo>
                    <a:pt x="1" y="9"/>
                  </a:lnTo>
                  <a:lnTo>
                    <a:pt x="1" y="8"/>
                  </a:lnTo>
                  <a:lnTo>
                    <a:pt x="0" y="7"/>
                  </a:lnTo>
                  <a:lnTo>
                    <a:pt x="0" y="6"/>
                  </a:lnTo>
                  <a:lnTo>
                    <a:pt x="0" y="4"/>
                  </a:lnTo>
                  <a:lnTo>
                    <a:pt x="1" y="2"/>
                  </a:lnTo>
                  <a:lnTo>
                    <a:pt x="3" y="1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2B5E7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6" name="Freeform 222"/>
            <p:cNvSpPr>
              <a:spLocks/>
            </p:cNvSpPr>
            <p:nvPr/>
          </p:nvSpPr>
          <p:spPr bwMode="auto">
            <a:xfrm>
              <a:off x="3787" y="1952"/>
              <a:ext cx="9" cy="9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4" y="0"/>
                </a:cxn>
                <a:cxn ang="0">
                  <a:pos x="5" y="0"/>
                </a:cxn>
                <a:cxn ang="0">
                  <a:pos x="6" y="0"/>
                </a:cxn>
                <a:cxn ang="0">
                  <a:pos x="7" y="1"/>
                </a:cxn>
                <a:cxn ang="0">
                  <a:pos x="8" y="2"/>
                </a:cxn>
                <a:cxn ang="0">
                  <a:pos x="8" y="3"/>
                </a:cxn>
                <a:cxn ang="0">
                  <a:pos x="9" y="3"/>
                </a:cxn>
                <a:cxn ang="0">
                  <a:pos x="9" y="4"/>
                </a:cxn>
                <a:cxn ang="0">
                  <a:pos x="9" y="6"/>
                </a:cxn>
                <a:cxn ang="0">
                  <a:pos x="8" y="8"/>
                </a:cxn>
                <a:cxn ang="0">
                  <a:pos x="7" y="9"/>
                </a:cxn>
                <a:cxn ang="0">
                  <a:pos x="5" y="9"/>
                </a:cxn>
                <a:cxn ang="0">
                  <a:pos x="4" y="9"/>
                </a:cxn>
                <a:cxn ang="0">
                  <a:pos x="3" y="9"/>
                </a:cxn>
                <a:cxn ang="0">
                  <a:pos x="2" y="8"/>
                </a:cxn>
                <a:cxn ang="0">
                  <a:pos x="1" y="8"/>
                </a:cxn>
                <a:cxn ang="0">
                  <a:pos x="1" y="7"/>
                </a:cxn>
                <a:cxn ang="0">
                  <a:pos x="0" y="6"/>
                </a:cxn>
                <a:cxn ang="0">
                  <a:pos x="0" y="5"/>
                </a:cxn>
                <a:cxn ang="0">
                  <a:pos x="0" y="4"/>
                </a:cxn>
                <a:cxn ang="0">
                  <a:pos x="0" y="3"/>
                </a:cxn>
                <a:cxn ang="0">
                  <a:pos x="0" y="1"/>
                </a:cxn>
                <a:cxn ang="0">
                  <a:pos x="2" y="0"/>
                </a:cxn>
                <a:cxn ang="0">
                  <a:pos x="4" y="0"/>
                </a:cxn>
              </a:cxnLst>
              <a:rect l="0" t="0" r="r" b="b"/>
              <a:pathLst>
                <a:path w="9" h="9">
                  <a:moveTo>
                    <a:pt x="4" y="0"/>
                  </a:moveTo>
                  <a:lnTo>
                    <a:pt x="4" y="0"/>
                  </a:lnTo>
                  <a:lnTo>
                    <a:pt x="5" y="0"/>
                  </a:lnTo>
                  <a:lnTo>
                    <a:pt x="6" y="0"/>
                  </a:lnTo>
                  <a:lnTo>
                    <a:pt x="7" y="1"/>
                  </a:lnTo>
                  <a:lnTo>
                    <a:pt x="8" y="2"/>
                  </a:lnTo>
                  <a:lnTo>
                    <a:pt x="8" y="3"/>
                  </a:lnTo>
                  <a:lnTo>
                    <a:pt x="9" y="3"/>
                  </a:lnTo>
                  <a:lnTo>
                    <a:pt x="9" y="4"/>
                  </a:lnTo>
                  <a:lnTo>
                    <a:pt x="9" y="6"/>
                  </a:lnTo>
                  <a:lnTo>
                    <a:pt x="8" y="8"/>
                  </a:lnTo>
                  <a:lnTo>
                    <a:pt x="7" y="9"/>
                  </a:lnTo>
                  <a:lnTo>
                    <a:pt x="5" y="9"/>
                  </a:lnTo>
                  <a:lnTo>
                    <a:pt x="4" y="9"/>
                  </a:lnTo>
                  <a:lnTo>
                    <a:pt x="3" y="9"/>
                  </a:lnTo>
                  <a:lnTo>
                    <a:pt x="2" y="8"/>
                  </a:lnTo>
                  <a:lnTo>
                    <a:pt x="1" y="8"/>
                  </a:lnTo>
                  <a:lnTo>
                    <a:pt x="1" y="7"/>
                  </a:lnTo>
                  <a:lnTo>
                    <a:pt x="0" y="6"/>
                  </a:lnTo>
                  <a:lnTo>
                    <a:pt x="0" y="5"/>
                  </a:lnTo>
                  <a:lnTo>
                    <a:pt x="0" y="4"/>
                  </a:lnTo>
                  <a:lnTo>
                    <a:pt x="0" y="3"/>
                  </a:lnTo>
                  <a:lnTo>
                    <a:pt x="0" y="1"/>
                  </a:lnTo>
                  <a:lnTo>
                    <a:pt x="2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38638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7" name="Freeform 223"/>
            <p:cNvSpPr>
              <a:spLocks/>
            </p:cNvSpPr>
            <p:nvPr/>
          </p:nvSpPr>
          <p:spPr bwMode="auto">
            <a:xfrm>
              <a:off x="3787" y="1952"/>
              <a:ext cx="8" cy="9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5" y="0"/>
                </a:cxn>
                <a:cxn ang="0">
                  <a:pos x="7" y="1"/>
                </a:cxn>
                <a:cxn ang="0">
                  <a:pos x="8" y="3"/>
                </a:cxn>
                <a:cxn ang="0">
                  <a:pos x="8" y="4"/>
                </a:cxn>
                <a:cxn ang="0">
                  <a:pos x="8" y="6"/>
                </a:cxn>
                <a:cxn ang="0">
                  <a:pos x="7" y="7"/>
                </a:cxn>
                <a:cxn ang="0">
                  <a:pos x="6" y="8"/>
                </a:cxn>
                <a:cxn ang="0">
                  <a:pos x="5" y="9"/>
                </a:cxn>
                <a:cxn ang="0">
                  <a:pos x="3" y="8"/>
                </a:cxn>
                <a:cxn ang="0">
                  <a:pos x="2" y="7"/>
                </a:cxn>
                <a:cxn ang="0">
                  <a:pos x="1" y="6"/>
                </a:cxn>
                <a:cxn ang="0">
                  <a:pos x="0" y="4"/>
                </a:cxn>
                <a:cxn ang="0">
                  <a:pos x="0" y="3"/>
                </a:cxn>
                <a:cxn ang="0">
                  <a:pos x="1" y="1"/>
                </a:cxn>
                <a:cxn ang="0">
                  <a:pos x="2" y="0"/>
                </a:cxn>
                <a:cxn ang="0">
                  <a:pos x="4" y="0"/>
                </a:cxn>
              </a:cxnLst>
              <a:rect l="0" t="0" r="r" b="b"/>
              <a:pathLst>
                <a:path w="8" h="9">
                  <a:moveTo>
                    <a:pt x="4" y="0"/>
                  </a:moveTo>
                  <a:lnTo>
                    <a:pt x="5" y="0"/>
                  </a:lnTo>
                  <a:lnTo>
                    <a:pt x="7" y="1"/>
                  </a:lnTo>
                  <a:lnTo>
                    <a:pt x="8" y="3"/>
                  </a:lnTo>
                  <a:lnTo>
                    <a:pt x="8" y="4"/>
                  </a:lnTo>
                  <a:lnTo>
                    <a:pt x="8" y="6"/>
                  </a:lnTo>
                  <a:lnTo>
                    <a:pt x="7" y="7"/>
                  </a:lnTo>
                  <a:lnTo>
                    <a:pt x="6" y="8"/>
                  </a:lnTo>
                  <a:lnTo>
                    <a:pt x="5" y="9"/>
                  </a:lnTo>
                  <a:lnTo>
                    <a:pt x="3" y="8"/>
                  </a:lnTo>
                  <a:lnTo>
                    <a:pt x="2" y="7"/>
                  </a:lnTo>
                  <a:lnTo>
                    <a:pt x="1" y="6"/>
                  </a:lnTo>
                  <a:lnTo>
                    <a:pt x="0" y="4"/>
                  </a:lnTo>
                  <a:lnTo>
                    <a:pt x="0" y="3"/>
                  </a:lnTo>
                  <a:lnTo>
                    <a:pt x="1" y="1"/>
                  </a:lnTo>
                  <a:lnTo>
                    <a:pt x="2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42668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8" name="Freeform 224"/>
            <p:cNvSpPr>
              <a:spLocks/>
            </p:cNvSpPr>
            <p:nvPr/>
          </p:nvSpPr>
          <p:spPr bwMode="auto">
            <a:xfrm>
              <a:off x="3787" y="1952"/>
              <a:ext cx="8" cy="8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5" y="1"/>
                </a:cxn>
                <a:cxn ang="0">
                  <a:pos x="6" y="1"/>
                </a:cxn>
                <a:cxn ang="0">
                  <a:pos x="7" y="3"/>
                </a:cxn>
                <a:cxn ang="0">
                  <a:pos x="8" y="4"/>
                </a:cxn>
                <a:cxn ang="0">
                  <a:pos x="8" y="6"/>
                </a:cxn>
                <a:cxn ang="0">
                  <a:pos x="7" y="7"/>
                </a:cxn>
                <a:cxn ang="0">
                  <a:pos x="6" y="8"/>
                </a:cxn>
                <a:cxn ang="0">
                  <a:pos x="4" y="8"/>
                </a:cxn>
                <a:cxn ang="0">
                  <a:pos x="3" y="8"/>
                </a:cxn>
                <a:cxn ang="0">
                  <a:pos x="2" y="7"/>
                </a:cxn>
                <a:cxn ang="0">
                  <a:pos x="1" y="6"/>
                </a:cxn>
                <a:cxn ang="0">
                  <a:pos x="0" y="4"/>
                </a:cxn>
                <a:cxn ang="0">
                  <a:pos x="0" y="3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3" y="0"/>
                </a:cxn>
              </a:cxnLst>
              <a:rect l="0" t="0" r="r" b="b"/>
              <a:pathLst>
                <a:path w="8" h="8">
                  <a:moveTo>
                    <a:pt x="3" y="0"/>
                  </a:moveTo>
                  <a:lnTo>
                    <a:pt x="5" y="1"/>
                  </a:lnTo>
                  <a:lnTo>
                    <a:pt x="6" y="1"/>
                  </a:lnTo>
                  <a:lnTo>
                    <a:pt x="7" y="3"/>
                  </a:lnTo>
                  <a:lnTo>
                    <a:pt x="8" y="4"/>
                  </a:lnTo>
                  <a:lnTo>
                    <a:pt x="8" y="6"/>
                  </a:lnTo>
                  <a:lnTo>
                    <a:pt x="7" y="7"/>
                  </a:lnTo>
                  <a:lnTo>
                    <a:pt x="6" y="8"/>
                  </a:lnTo>
                  <a:lnTo>
                    <a:pt x="4" y="8"/>
                  </a:lnTo>
                  <a:lnTo>
                    <a:pt x="3" y="8"/>
                  </a:lnTo>
                  <a:lnTo>
                    <a:pt x="2" y="7"/>
                  </a:lnTo>
                  <a:lnTo>
                    <a:pt x="1" y="6"/>
                  </a:lnTo>
                  <a:lnTo>
                    <a:pt x="0" y="4"/>
                  </a:lnTo>
                  <a:lnTo>
                    <a:pt x="0" y="3"/>
                  </a:lnTo>
                  <a:lnTo>
                    <a:pt x="1" y="1"/>
                  </a:lnTo>
                  <a:lnTo>
                    <a:pt x="2" y="1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516D8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9" name="Freeform 225"/>
            <p:cNvSpPr>
              <a:spLocks/>
            </p:cNvSpPr>
            <p:nvPr/>
          </p:nvSpPr>
          <p:spPr bwMode="auto">
            <a:xfrm>
              <a:off x="3788" y="1953"/>
              <a:ext cx="6" cy="6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4" y="0"/>
                </a:cxn>
                <a:cxn ang="0">
                  <a:pos x="5" y="1"/>
                </a:cxn>
                <a:cxn ang="0">
                  <a:pos x="6" y="2"/>
                </a:cxn>
                <a:cxn ang="0">
                  <a:pos x="6" y="3"/>
                </a:cxn>
                <a:cxn ang="0">
                  <a:pos x="6" y="4"/>
                </a:cxn>
                <a:cxn ang="0">
                  <a:pos x="5" y="5"/>
                </a:cxn>
                <a:cxn ang="0">
                  <a:pos x="4" y="6"/>
                </a:cxn>
                <a:cxn ang="0">
                  <a:pos x="3" y="6"/>
                </a:cxn>
                <a:cxn ang="0">
                  <a:pos x="2" y="6"/>
                </a:cxn>
                <a:cxn ang="0">
                  <a:pos x="1" y="5"/>
                </a:cxn>
                <a:cxn ang="0">
                  <a:pos x="0" y="4"/>
                </a:cxn>
                <a:cxn ang="0">
                  <a:pos x="0" y="3"/>
                </a:cxn>
                <a:cxn ang="0">
                  <a:pos x="0" y="2"/>
                </a:cxn>
                <a:cxn ang="0">
                  <a:pos x="0" y="1"/>
                </a:cxn>
                <a:cxn ang="0">
                  <a:pos x="1" y="0"/>
                </a:cxn>
                <a:cxn ang="0">
                  <a:pos x="2" y="0"/>
                </a:cxn>
              </a:cxnLst>
              <a:rect l="0" t="0" r="r" b="b"/>
              <a:pathLst>
                <a:path w="6" h="6">
                  <a:moveTo>
                    <a:pt x="2" y="0"/>
                  </a:moveTo>
                  <a:lnTo>
                    <a:pt x="4" y="0"/>
                  </a:lnTo>
                  <a:lnTo>
                    <a:pt x="5" y="1"/>
                  </a:lnTo>
                  <a:lnTo>
                    <a:pt x="6" y="2"/>
                  </a:lnTo>
                  <a:lnTo>
                    <a:pt x="6" y="3"/>
                  </a:lnTo>
                  <a:lnTo>
                    <a:pt x="6" y="4"/>
                  </a:lnTo>
                  <a:lnTo>
                    <a:pt x="5" y="5"/>
                  </a:lnTo>
                  <a:lnTo>
                    <a:pt x="4" y="6"/>
                  </a:lnTo>
                  <a:lnTo>
                    <a:pt x="3" y="6"/>
                  </a:lnTo>
                  <a:lnTo>
                    <a:pt x="2" y="6"/>
                  </a:lnTo>
                  <a:lnTo>
                    <a:pt x="1" y="5"/>
                  </a:lnTo>
                  <a:lnTo>
                    <a:pt x="0" y="4"/>
                  </a:lnTo>
                  <a:lnTo>
                    <a:pt x="0" y="3"/>
                  </a:lnTo>
                  <a:lnTo>
                    <a:pt x="0" y="2"/>
                  </a:lnTo>
                  <a:lnTo>
                    <a:pt x="0" y="1"/>
                  </a:lnTo>
                  <a:lnTo>
                    <a:pt x="1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5E728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0" name="Freeform 226"/>
            <p:cNvSpPr>
              <a:spLocks/>
            </p:cNvSpPr>
            <p:nvPr/>
          </p:nvSpPr>
          <p:spPr bwMode="auto">
            <a:xfrm>
              <a:off x="3824" y="1918"/>
              <a:ext cx="19" cy="29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9" y="0"/>
                </a:cxn>
                <a:cxn ang="0">
                  <a:pos x="11" y="2"/>
                </a:cxn>
                <a:cxn ang="0">
                  <a:pos x="13" y="5"/>
                </a:cxn>
                <a:cxn ang="0">
                  <a:pos x="15" y="7"/>
                </a:cxn>
                <a:cxn ang="0">
                  <a:pos x="16" y="10"/>
                </a:cxn>
                <a:cxn ang="0">
                  <a:pos x="17" y="13"/>
                </a:cxn>
                <a:cxn ang="0">
                  <a:pos x="18" y="15"/>
                </a:cxn>
                <a:cxn ang="0">
                  <a:pos x="18" y="19"/>
                </a:cxn>
                <a:cxn ang="0">
                  <a:pos x="19" y="22"/>
                </a:cxn>
                <a:cxn ang="0">
                  <a:pos x="9" y="29"/>
                </a:cxn>
                <a:cxn ang="0">
                  <a:pos x="9" y="25"/>
                </a:cxn>
                <a:cxn ang="0">
                  <a:pos x="8" y="22"/>
                </a:cxn>
                <a:cxn ang="0">
                  <a:pos x="7" y="20"/>
                </a:cxn>
                <a:cxn ang="0">
                  <a:pos x="7" y="17"/>
                </a:cxn>
                <a:cxn ang="0">
                  <a:pos x="6" y="15"/>
                </a:cxn>
                <a:cxn ang="0">
                  <a:pos x="4" y="12"/>
                </a:cxn>
                <a:cxn ang="0">
                  <a:pos x="2" y="10"/>
                </a:cxn>
                <a:cxn ang="0">
                  <a:pos x="0" y="7"/>
                </a:cxn>
              </a:cxnLst>
              <a:rect l="0" t="0" r="r" b="b"/>
              <a:pathLst>
                <a:path w="19" h="29">
                  <a:moveTo>
                    <a:pt x="0" y="7"/>
                  </a:moveTo>
                  <a:lnTo>
                    <a:pt x="9" y="0"/>
                  </a:lnTo>
                  <a:lnTo>
                    <a:pt x="11" y="2"/>
                  </a:lnTo>
                  <a:lnTo>
                    <a:pt x="13" y="5"/>
                  </a:lnTo>
                  <a:lnTo>
                    <a:pt x="15" y="7"/>
                  </a:lnTo>
                  <a:lnTo>
                    <a:pt x="16" y="10"/>
                  </a:lnTo>
                  <a:lnTo>
                    <a:pt x="17" y="13"/>
                  </a:lnTo>
                  <a:lnTo>
                    <a:pt x="18" y="15"/>
                  </a:lnTo>
                  <a:lnTo>
                    <a:pt x="18" y="19"/>
                  </a:lnTo>
                  <a:lnTo>
                    <a:pt x="19" y="22"/>
                  </a:lnTo>
                  <a:lnTo>
                    <a:pt x="9" y="29"/>
                  </a:lnTo>
                  <a:lnTo>
                    <a:pt x="9" y="25"/>
                  </a:lnTo>
                  <a:lnTo>
                    <a:pt x="8" y="22"/>
                  </a:lnTo>
                  <a:lnTo>
                    <a:pt x="7" y="20"/>
                  </a:lnTo>
                  <a:lnTo>
                    <a:pt x="7" y="17"/>
                  </a:lnTo>
                  <a:lnTo>
                    <a:pt x="6" y="15"/>
                  </a:lnTo>
                  <a:lnTo>
                    <a:pt x="4" y="12"/>
                  </a:lnTo>
                  <a:lnTo>
                    <a:pt x="2" y="10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9B939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1" name="Freeform 227"/>
            <p:cNvSpPr>
              <a:spLocks/>
            </p:cNvSpPr>
            <p:nvPr/>
          </p:nvSpPr>
          <p:spPr bwMode="auto">
            <a:xfrm>
              <a:off x="3824" y="1918"/>
              <a:ext cx="18" cy="28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" y="6"/>
                </a:cxn>
                <a:cxn ang="0">
                  <a:pos x="2" y="6"/>
                </a:cxn>
                <a:cxn ang="0">
                  <a:pos x="3" y="5"/>
                </a:cxn>
                <a:cxn ang="0">
                  <a:pos x="5" y="4"/>
                </a:cxn>
                <a:cxn ang="0">
                  <a:pos x="6" y="3"/>
                </a:cxn>
                <a:cxn ang="0">
                  <a:pos x="7" y="2"/>
                </a:cxn>
                <a:cxn ang="0">
                  <a:pos x="8" y="1"/>
                </a:cxn>
                <a:cxn ang="0">
                  <a:pos x="9" y="0"/>
                </a:cxn>
                <a:cxn ang="0">
                  <a:pos x="11" y="3"/>
                </a:cxn>
                <a:cxn ang="0">
                  <a:pos x="13" y="5"/>
                </a:cxn>
                <a:cxn ang="0">
                  <a:pos x="14" y="7"/>
                </a:cxn>
                <a:cxn ang="0">
                  <a:pos x="16" y="10"/>
                </a:cxn>
                <a:cxn ang="0">
                  <a:pos x="17" y="12"/>
                </a:cxn>
                <a:cxn ang="0">
                  <a:pos x="17" y="15"/>
                </a:cxn>
                <a:cxn ang="0">
                  <a:pos x="18" y="18"/>
                </a:cxn>
                <a:cxn ang="0">
                  <a:pos x="18" y="21"/>
                </a:cxn>
                <a:cxn ang="0">
                  <a:pos x="17" y="22"/>
                </a:cxn>
                <a:cxn ang="0">
                  <a:pos x="16" y="23"/>
                </a:cxn>
                <a:cxn ang="0">
                  <a:pos x="15" y="24"/>
                </a:cxn>
                <a:cxn ang="0">
                  <a:pos x="14" y="24"/>
                </a:cxn>
                <a:cxn ang="0">
                  <a:pos x="13" y="25"/>
                </a:cxn>
                <a:cxn ang="0">
                  <a:pos x="11" y="26"/>
                </a:cxn>
                <a:cxn ang="0">
                  <a:pos x="10" y="27"/>
                </a:cxn>
                <a:cxn ang="0">
                  <a:pos x="9" y="28"/>
                </a:cxn>
                <a:cxn ang="0">
                  <a:pos x="9" y="25"/>
                </a:cxn>
                <a:cxn ang="0">
                  <a:pos x="8" y="22"/>
                </a:cxn>
                <a:cxn ang="0">
                  <a:pos x="7" y="19"/>
                </a:cxn>
                <a:cxn ang="0">
                  <a:pos x="7" y="17"/>
                </a:cxn>
                <a:cxn ang="0">
                  <a:pos x="6" y="15"/>
                </a:cxn>
                <a:cxn ang="0">
                  <a:pos x="4" y="13"/>
                </a:cxn>
                <a:cxn ang="0">
                  <a:pos x="2" y="10"/>
                </a:cxn>
                <a:cxn ang="0">
                  <a:pos x="0" y="7"/>
                </a:cxn>
              </a:cxnLst>
              <a:rect l="0" t="0" r="r" b="b"/>
              <a:pathLst>
                <a:path w="18" h="28">
                  <a:moveTo>
                    <a:pt x="0" y="7"/>
                  </a:moveTo>
                  <a:lnTo>
                    <a:pt x="1" y="6"/>
                  </a:lnTo>
                  <a:lnTo>
                    <a:pt x="2" y="6"/>
                  </a:lnTo>
                  <a:lnTo>
                    <a:pt x="3" y="5"/>
                  </a:lnTo>
                  <a:lnTo>
                    <a:pt x="5" y="4"/>
                  </a:lnTo>
                  <a:lnTo>
                    <a:pt x="6" y="3"/>
                  </a:lnTo>
                  <a:lnTo>
                    <a:pt x="7" y="2"/>
                  </a:lnTo>
                  <a:lnTo>
                    <a:pt x="8" y="1"/>
                  </a:lnTo>
                  <a:lnTo>
                    <a:pt x="9" y="0"/>
                  </a:lnTo>
                  <a:lnTo>
                    <a:pt x="11" y="3"/>
                  </a:lnTo>
                  <a:lnTo>
                    <a:pt x="13" y="5"/>
                  </a:lnTo>
                  <a:lnTo>
                    <a:pt x="14" y="7"/>
                  </a:lnTo>
                  <a:lnTo>
                    <a:pt x="16" y="10"/>
                  </a:lnTo>
                  <a:lnTo>
                    <a:pt x="17" y="12"/>
                  </a:lnTo>
                  <a:lnTo>
                    <a:pt x="17" y="15"/>
                  </a:lnTo>
                  <a:lnTo>
                    <a:pt x="18" y="18"/>
                  </a:lnTo>
                  <a:lnTo>
                    <a:pt x="18" y="21"/>
                  </a:lnTo>
                  <a:lnTo>
                    <a:pt x="17" y="22"/>
                  </a:lnTo>
                  <a:lnTo>
                    <a:pt x="16" y="23"/>
                  </a:lnTo>
                  <a:lnTo>
                    <a:pt x="15" y="24"/>
                  </a:lnTo>
                  <a:lnTo>
                    <a:pt x="14" y="24"/>
                  </a:lnTo>
                  <a:lnTo>
                    <a:pt x="13" y="25"/>
                  </a:lnTo>
                  <a:lnTo>
                    <a:pt x="11" y="26"/>
                  </a:lnTo>
                  <a:lnTo>
                    <a:pt x="10" y="27"/>
                  </a:lnTo>
                  <a:lnTo>
                    <a:pt x="9" y="28"/>
                  </a:lnTo>
                  <a:lnTo>
                    <a:pt x="9" y="25"/>
                  </a:lnTo>
                  <a:lnTo>
                    <a:pt x="8" y="22"/>
                  </a:lnTo>
                  <a:lnTo>
                    <a:pt x="7" y="19"/>
                  </a:lnTo>
                  <a:lnTo>
                    <a:pt x="7" y="17"/>
                  </a:lnTo>
                  <a:lnTo>
                    <a:pt x="6" y="15"/>
                  </a:lnTo>
                  <a:lnTo>
                    <a:pt x="4" y="13"/>
                  </a:lnTo>
                  <a:lnTo>
                    <a:pt x="2" y="10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9E969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2" name="Freeform 228"/>
            <p:cNvSpPr>
              <a:spLocks/>
            </p:cNvSpPr>
            <p:nvPr/>
          </p:nvSpPr>
          <p:spPr bwMode="auto">
            <a:xfrm>
              <a:off x="3824" y="1919"/>
              <a:ext cx="18" cy="26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" y="6"/>
                </a:cxn>
                <a:cxn ang="0">
                  <a:pos x="3" y="5"/>
                </a:cxn>
                <a:cxn ang="0">
                  <a:pos x="4" y="4"/>
                </a:cxn>
                <a:cxn ang="0">
                  <a:pos x="5" y="3"/>
                </a:cxn>
                <a:cxn ang="0">
                  <a:pos x="6" y="3"/>
                </a:cxn>
                <a:cxn ang="0">
                  <a:pos x="7" y="2"/>
                </a:cxn>
                <a:cxn ang="0">
                  <a:pos x="9" y="1"/>
                </a:cxn>
                <a:cxn ang="0">
                  <a:pos x="10" y="0"/>
                </a:cxn>
                <a:cxn ang="0">
                  <a:pos x="12" y="2"/>
                </a:cxn>
                <a:cxn ang="0">
                  <a:pos x="13" y="4"/>
                </a:cxn>
                <a:cxn ang="0">
                  <a:pos x="15" y="6"/>
                </a:cxn>
                <a:cxn ang="0">
                  <a:pos x="16" y="8"/>
                </a:cxn>
                <a:cxn ang="0">
                  <a:pos x="17" y="11"/>
                </a:cxn>
                <a:cxn ang="0">
                  <a:pos x="17" y="13"/>
                </a:cxn>
                <a:cxn ang="0">
                  <a:pos x="18" y="16"/>
                </a:cxn>
                <a:cxn ang="0">
                  <a:pos x="18" y="19"/>
                </a:cxn>
                <a:cxn ang="0">
                  <a:pos x="17" y="20"/>
                </a:cxn>
                <a:cxn ang="0">
                  <a:pos x="16" y="21"/>
                </a:cxn>
                <a:cxn ang="0">
                  <a:pos x="15" y="22"/>
                </a:cxn>
                <a:cxn ang="0">
                  <a:pos x="14" y="22"/>
                </a:cxn>
                <a:cxn ang="0">
                  <a:pos x="12" y="23"/>
                </a:cxn>
                <a:cxn ang="0">
                  <a:pos x="11" y="24"/>
                </a:cxn>
                <a:cxn ang="0">
                  <a:pos x="10" y="25"/>
                </a:cxn>
                <a:cxn ang="0">
                  <a:pos x="9" y="26"/>
                </a:cxn>
                <a:cxn ang="0">
                  <a:pos x="8" y="23"/>
                </a:cxn>
                <a:cxn ang="0">
                  <a:pos x="8" y="20"/>
                </a:cxn>
                <a:cxn ang="0">
                  <a:pos x="7" y="18"/>
                </a:cxn>
                <a:cxn ang="0">
                  <a:pos x="7" y="16"/>
                </a:cxn>
                <a:cxn ang="0">
                  <a:pos x="6" y="14"/>
                </a:cxn>
                <a:cxn ang="0">
                  <a:pos x="4" y="12"/>
                </a:cxn>
                <a:cxn ang="0">
                  <a:pos x="3" y="10"/>
                </a:cxn>
                <a:cxn ang="0">
                  <a:pos x="0" y="7"/>
                </a:cxn>
              </a:cxnLst>
              <a:rect l="0" t="0" r="r" b="b"/>
              <a:pathLst>
                <a:path w="18" h="26">
                  <a:moveTo>
                    <a:pt x="0" y="7"/>
                  </a:moveTo>
                  <a:lnTo>
                    <a:pt x="1" y="6"/>
                  </a:lnTo>
                  <a:lnTo>
                    <a:pt x="3" y="5"/>
                  </a:lnTo>
                  <a:lnTo>
                    <a:pt x="4" y="4"/>
                  </a:lnTo>
                  <a:lnTo>
                    <a:pt x="5" y="3"/>
                  </a:lnTo>
                  <a:lnTo>
                    <a:pt x="6" y="3"/>
                  </a:lnTo>
                  <a:lnTo>
                    <a:pt x="7" y="2"/>
                  </a:lnTo>
                  <a:lnTo>
                    <a:pt x="9" y="1"/>
                  </a:lnTo>
                  <a:lnTo>
                    <a:pt x="10" y="0"/>
                  </a:lnTo>
                  <a:lnTo>
                    <a:pt x="12" y="2"/>
                  </a:lnTo>
                  <a:lnTo>
                    <a:pt x="13" y="4"/>
                  </a:lnTo>
                  <a:lnTo>
                    <a:pt x="15" y="6"/>
                  </a:lnTo>
                  <a:lnTo>
                    <a:pt x="16" y="8"/>
                  </a:lnTo>
                  <a:lnTo>
                    <a:pt x="17" y="11"/>
                  </a:lnTo>
                  <a:lnTo>
                    <a:pt x="17" y="13"/>
                  </a:lnTo>
                  <a:lnTo>
                    <a:pt x="18" y="16"/>
                  </a:lnTo>
                  <a:lnTo>
                    <a:pt x="18" y="19"/>
                  </a:lnTo>
                  <a:lnTo>
                    <a:pt x="17" y="20"/>
                  </a:lnTo>
                  <a:lnTo>
                    <a:pt x="16" y="21"/>
                  </a:lnTo>
                  <a:lnTo>
                    <a:pt x="15" y="22"/>
                  </a:lnTo>
                  <a:lnTo>
                    <a:pt x="14" y="22"/>
                  </a:lnTo>
                  <a:lnTo>
                    <a:pt x="12" y="23"/>
                  </a:lnTo>
                  <a:lnTo>
                    <a:pt x="11" y="24"/>
                  </a:lnTo>
                  <a:lnTo>
                    <a:pt x="10" y="25"/>
                  </a:lnTo>
                  <a:lnTo>
                    <a:pt x="9" y="26"/>
                  </a:lnTo>
                  <a:lnTo>
                    <a:pt x="8" y="23"/>
                  </a:lnTo>
                  <a:lnTo>
                    <a:pt x="8" y="20"/>
                  </a:lnTo>
                  <a:lnTo>
                    <a:pt x="7" y="18"/>
                  </a:lnTo>
                  <a:lnTo>
                    <a:pt x="7" y="16"/>
                  </a:lnTo>
                  <a:lnTo>
                    <a:pt x="6" y="14"/>
                  </a:lnTo>
                  <a:lnTo>
                    <a:pt x="4" y="12"/>
                  </a:lnTo>
                  <a:lnTo>
                    <a:pt x="3" y="10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A09B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3" name="Freeform 229"/>
            <p:cNvSpPr>
              <a:spLocks/>
            </p:cNvSpPr>
            <p:nvPr/>
          </p:nvSpPr>
          <p:spPr bwMode="auto">
            <a:xfrm>
              <a:off x="3825" y="1920"/>
              <a:ext cx="17" cy="24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" y="6"/>
                </a:cxn>
                <a:cxn ang="0">
                  <a:pos x="2" y="5"/>
                </a:cxn>
                <a:cxn ang="0">
                  <a:pos x="3" y="4"/>
                </a:cxn>
                <a:cxn ang="0">
                  <a:pos x="5" y="3"/>
                </a:cxn>
                <a:cxn ang="0">
                  <a:pos x="6" y="2"/>
                </a:cxn>
                <a:cxn ang="0">
                  <a:pos x="7" y="2"/>
                </a:cxn>
                <a:cxn ang="0">
                  <a:pos x="8" y="1"/>
                </a:cxn>
                <a:cxn ang="0">
                  <a:pos x="9" y="0"/>
                </a:cxn>
                <a:cxn ang="0">
                  <a:pos x="11" y="2"/>
                </a:cxn>
                <a:cxn ang="0">
                  <a:pos x="12" y="4"/>
                </a:cxn>
                <a:cxn ang="0">
                  <a:pos x="13" y="5"/>
                </a:cxn>
                <a:cxn ang="0">
                  <a:pos x="15" y="7"/>
                </a:cxn>
                <a:cxn ang="0">
                  <a:pos x="15" y="9"/>
                </a:cxn>
                <a:cxn ang="0">
                  <a:pos x="16" y="12"/>
                </a:cxn>
                <a:cxn ang="0">
                  <a:pos x="16" y="14"/>
                </a:cxn>
                <a:cxn ang="0">
                  <a:pos x="17" y="17"/>
                </a:cxn>
                <a:cxn ang="0">
                  <a:pos x="16" y="18"/>
                </a:cxn>
                <a:cxn ang="0">
                  <a:pos x="15" y="19"/>
                </a:cxn>
                <a:cxn ang="0">
                  <a:pos x="13" y="20"/>
                </a:cxn>
                <a:cxn ang="0">
                  <a:pos x="12" y="20"/>
                </a:cxn>
                <a:cxn ang="0">
                  <a:pos x="11" y="21"/>
                </a:cxn>
                <a:cxn ang="0">
                  <a:pos x="10" y="22"/>
                </a:cxn>
                <a:cxn ang="0">
                  <a:pos x="9" y="23"/>
                </a:cxn>
                <a:cxn ang="0">
                  <a:pos x="8" y="24"/>
                </a:cxn>
                <a:cxn ang="0">
                  <a:pos x="7" y="21"/>
                </a:cxn>
                <a:cxn ang="0">
                  <a:pos x="7" y="19"/>
                </a:cxn>
                <a:cxn ang="0">
                  <a:pos x="6" y="17"/>
                </a:cxn>
                <a:cxn ang="0">
                  <a:pos x="5" y="15"/>
                </a:cxn>
                <a:cxn ang="0">
                  <a:pos x="5" y="13"/>
                </a:cxn>
                <a:cxn ang="0">
                  <a:pos x="3" y="11"/>
                </a:cxn>
                <a:cxn ang="0">
                  <a:pos x="2" y="9"/>
                </a:cxn>
                <a:cxn ang="0">
                  <a:pos x="0" y="7"/>
                </a:cxn>
              </a:cxnLst>
              <a:rect l="0" t="0" r="r" b="b"/>
              <a:pathLst>
                <a:path w="17" h="24">
                  <a:moveTo>
                    <a:pt x="0" y="7"/>
                  </a:moveTo>
                  <a:lnTo>
                    <a:pt x="1" y="6"/>
                  </a:lnTo>
                  <a:lnTo>
                    <a:pt x="2" y="5"/>
                  </a:lnTo>
                  <a:lnTo>
                    <a:pt x="3" y="4"/>
                  </a:lnTo>
                  <a:lnTo>
                    <a:pt x="5" y="3"/>
                  </a:lnTo>
                  <a:lnTo>
                    <a:pt x="6" y="2"/>
                  </a:lnTo>
                  <a:lnTo>
                    <a:pt x="7" y="2"/>
                  </a:lnTo>
                  <a:lnTo>
                    <a:pt x="8" y="1"/>
                  </a:lnTo>
                  <a:lnTo>
                    <a:pt x="9" y="0"/>
                  </a:lnTo>
                  <a:lnTo>
                    <a:pt x="11" y="2"/>
                  </a:lnTo>
                  <a:lnTo>
                    <a:pt x="12" y="4"/>
                  </a:lnTo>
                  <a:lnTo>
                    <a:pt x="13" y="5"/>
                  </a:lnTo>
                  <a:lnTo>
                    <a:pt x="15" y="7"/>
                  </a:lnTo>
                  <a:lnTo>
                    <a:pt x="15" y="9"/>
                  </a:lnTo>
                  <a:lnTo>
                    <a:pt x="16" y="12"/>
                  </a:lnTo>
                  <a:lnTo>
                    <a:pt x="16" y="14"/>
                  </a:lnTo>
                  <a:lnTo>
                    <a:pt x="17" y="17"/>
                  </a:lnTo>
                  <a:lnTo>
                    <a:pt x="16" y="18"/>
                  </a:lnTo>
                  <a:lnTo>
                    <a:pt x="15" y="19"/>
                  </a:lnTo>
                  <a:lnTo>
                    <a:pt x="13" y="20"/>
                  </a:lnTo>
                  <a:lnTo>
                    <a:pt x="12" y="20"/>
                  </a:lnTo>
                  <a:lnTo>
                    <a:pt x="11" y="21"/>
                  </a:lnTo>
                  <a:lnTo>
                    <a:pt x="10" y="22"/>
                  </a:lnTo>
                  <a:lnTo>
                    <a:pt x="9" y="23"/>
                  </a:lnTo>
                  <a:lnTo>
                    <a:pt x="8" y="24"/>
                  </a:lnTo>
                  <a:lnTo>
                    <a:pt x="7" y="21"/>
                  </a:lnTo>
                  <a:lnTo>
                    <a:pt x="7" y="19"/>
                  </a:lnTo>
                  <a:lnTo>
                    <a:pt x="6" y="17"/>
                  </a:lnTo>
                  <a:lnTo>
                    <a:pt x="5" y="15"/>
                  </a:lnTo>
                  <a:lnTo>
                    <a:pt x="5" y="13"/>
                  </a:lnTo>
                  <a:lnTo>
                    <a:pt x="3" y="11"/>
                  </a:lnTo>
                  <a:lnTo>
                    <a:pt x="2" y="9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A5A09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4" name="Freeform 230"/>
            <p:cNvSpPr>
              <a:spLocks/>
            </p:cNvSpPr>
            <p:nvPr/>
          </p:nvSpPr>
          <p:spPr bwMode="auto">
            <a:xfrm>
              <a:off x="3825" y="1921"/>
              <a:ext cx="16" cy="22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2" y="5"/>
                </a:cxn>
                <a:cxn ang="0">
                  <a:pos x="3" y="5"/>
                </a:cxn>
                <a:cxn ang="0">
                  <a:pos x="4" y="4"/>
                </a:cxn>
                <a:cxn ang="0">
                  <a:pos x="5" y="3"/>
                </a:cxn>
                <a:cxn ang="0">
                  <a:pos x="6" y="2"/>
                </a:cxn>
                <a:cxn ang="0">
                  <a:pos x="7" y="1"/>
                </a:cxn>
                <a:cxn ang="0">
                  <a:pos x="8" y="0"/>
                </a:cxn>
                <a:cxn ang="0">
                  <a:pos x="9" y="0"/>
                </a:cxn>
                <a:cxn ang="0">
                  <a:pos x="11" y="1"/>
                </a:cxn>
                <a:cxn ang="0">
                  <a:pos x="12" y="3"/>
                </a:cxn>
                <a:cxn ang="0">
                  <a:pos x="13" y="4"/>
                </a:cxn>
                <a:cxn ang="0">
                  <a:pos x="14" y="6"/>
                </a:cxn>
                <a:cxn ang="0">
                  <a:pos x="15" y="8"/>
                </a:cxn>
                <a:cxn ang="0">
                  <a:pos x="16" y="10"/>
                </a:cxn>
                <a:cxn ang="0">
                  <a:pos x="16" y="12"/>
                </a:cxn>
                <a:cxn ang="0">
                  <a:pos x="16" y="15"/>
                </a:cxn>
                <a:cxn ang="0">
                  <a:pos x="15" y="16"/>
                </a:cxn>
                <a:cxn ang="0">
                  <a:pos x="14" y="17"/>
                </a:cxn>
                <a:cxn ang="0">
                  <a:pos x="13" y="18"/>
                </a:cxn>
                <a:cxn ang="0">
                  <a:pos x="12" y="18"/>
                </a:cxn>
                <a:cxn ang="0">
                  <a:pos x="11" y="19"/>
                </a:cxn>
                <a:cxn ang="0">
                  <a:pos x="10" y="20"/>
                </a:cxn>
                <a:cxn ang="0">
                  <a:pos x="9" y="21"/>
                </a:cxn>
                <a:cxn ang="0">
                  <a:pos x="8" y="22"/>
                </a:cxn>
                <a:cxn ang="0">
                  <a:pos x="7" y="19"/>
                </a:cxn>
                <a:cxn ang="0">
                  <a:pos x="6" y="17"/>
                </a:cxn>
                <a:cxn ang="0">
                  <a:pos x="6" y="15"/>
                </a:cxn>
                <a:cxn ang="0">
                  <a:pos x="5" y="14"/>
                </a:cxn>
                <a:cxn ang="0">
                  <a:pos x="5" y="12"/>
                </a:cxn>
                <a:cxn ang="0">
                  <a:pos x="3" y="10"/>
                </a:cxn>
                <a:cxn ang="0">
                  <a:pos x="2" y="8"/>
                </a:cxn>
                <a:cxn ang="0">
                  <a:pos x="0" y="6"/>
                </a:cxn>
              </a:cxnLst>
              <a:rect l="0" t="0" r="r" b="b"/>
              <a:pathLst>
                <a:path w="16" h="22">
                  <a:moveTo>
                    <a:pt x="0" y="6"/>
                  </a:moveTo>
                  <a:lnTo>
                    <a:pt x="2" y="5"/>
                  </a:lnTo>
                  <a:lnTo>
                    <a:pt x="3" y="5"/>
                  </a:lnTo>
                  <a:lnTo>
                    <a:pt x="4" y="4"/>
                  </a:lnTo>
                  <a:lnTo>
                    <a:pt x="5" y="3"/>
                  </a:lnTo>
                  <a:lnTo>
                    <a:pt x="6" y="2"/>
                  </a:lnTo>
                  <a:lnTo>
                    <a:pt x="7" y="1"/>
                  </a:lnTo>
                  <a:lnTo>
                    <a:pt x="8" y="0"/>
                  </a:lnTo>
                  <a:lnTo>
                    <a:pt x="9" y="0"/>
                  </a:lnTo>
                  <a:lnTo>
                    <a:pt x="11" y="1"/>
                  </a:lnTo>
                  <a:lnTo>
                    <a:pt x="12" y="3"/>
                  </a:lnTo>
                  <a:lnTo>
                    <a:pt x="13" y="4"/>
                  </a:lnTo>
                  <a:lnTo>
                    <a:pt x="14" y="6"/>
                  </a:lnTo>
                  <a:lnTo>
                    <a:pt x="15" y="8"/>
                  </a:lnTo>
                  <a:lnTo>
                    <a:pt x="16" y="10"/>
                  </a:lnTo>
                  <a:lnTo>
                    <a:pt x="16" y="12"/>
                  </a:lnTo>
                  <a:lnTo>
                    <a:pt x="16" y="15"/>
                  </a:lnTo>
                  <a:lnTo>
                    <a:pt x="15" y="16"/>
                  </a:lnTo>
                  <a:lnTo>
                    <a:pt x="14" y="17"/>
                  </a:lnTo>
                  <a:lnTo>
                    <a:pt x="13" y="18"/>
                  </a:lnTo>
                  <a:lnTo>
                    <a:pt x="12" y="18"/>
                  </a:lnTo>
                  <a:lnTo>
                    <a:pt x="11" y="19"/>
                  </a:lnTo>
                  <a:lnTo>
                    <a:pt x="10" y="20"/>
                  </a:lnTo>
                  <a:lnTo>
                    <a:pt x="9" y="21"/>
                  </a:lnTo>
                  <a:lnTo>
                    <a:pt x="8" y="22"/>
                  </a:lnTo>
                  <a:lnTo>
                    <a:pt x="7" y="19"/>
                  </a:lnTo>
                  <a:lnTo>
                    <a:pt x="6" y="17"/>
                  </a:lnTo>
                  <a:lnTo>
                    <a:pt x="6" y="15"/>
                  </a:lnTo>
                  <a:lnTo>
                    <a:pt x="5" y="14"/>
                  </a:lnTo>
                  <a:lnTo>
                    <a:pt x="5" y="12"/>
                  </a:lnTo>
                  <a:lnTo>
                    <a:pt x="3" y="10"/>
                  </a:lnTo>
                  <a:lnTo>
                    <a:pt x="2" y="8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A8A3A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5" name="Freeform 231"/>
            <p:cNvSpPr>
              <a:spLocks/>
            </p:cNvSpPr>
            <p:nvPr/>
          </p:nvSpPr>
          <p:spPr bwMode="auto">
            <a:xfrm>
              <a:off x="3826" y="1921"/>
              <a:ext cx="15" cy="21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" y="6"/>
                </a:cxn>
                <a:cxn ang="0">
                  <a:pos x="2" y="5"/>
                </a:cxn>
                <a:cxn ang="0">
                  <a:pos x="3" y="4"/>
                </a:cxn>
                <a:cxn ang="0">
                  <a:pos x="4" y="4"/>
                </a:cxn>
                <a:cxn ang="0">
                  <a:pos x="5" y="3"/>
                </a:cxn>
                <a:cxn ang="0">
                  <a:pos x="7" y="2"/>
                </a:cxn>
                <a:cxn ang="0">
                  <a:pos x="8" y="1"/>
                </a:cxn>
                <a:cxn ang="0">
                  <a:pos x="9" y="0"/>
                </a:cxn>
                <a:cxn ang="0">
                  <a:pos x="10" y="2"/>
                </a:cxn>
                <a:cxn ang="0">
                  <a:pos x="12" y="3"/>
                </a:cxn>
                <a:cxn ang="0">
                  <a:pos x="12" y="5"/>
                </a:cxn>
                <a:cxn ang="0">
                  <a:pos x="13" y="6"/>
                </a:cxn>
                <a:cxn ang="0">
                  <a:pos x="14" y="8"/>
                </a:cxn>
                <a:cxn ang="0">
                  <a:pos x="14" y="9"/>
                </a:cxn>
                <a:cxn ang="0">
                  <a:pos x="15" y="11"/>
                </a:cxn>
                <a:cxn ang="0">
                  <a:pos x="15" y="14"/>
                </a:cxn>
                <a:cxn ang="0">
                  <a:pos x="14" y="15"/>
                </a:cxn>
                <a:cxn ang="0">
                  <a:pos x="13" y="16"/>
                </a:cxn>
                <a:cxn ang="0">
                  <a:pos x="12" y="17"/>
                </a:cxn>
                <a:cxn ang="0">
                  <a:pos x="11" y="17"/>
                </a:cxn>
                <a:cxn ang="0">
                  <a:pos x="10" y="18"/>
                </a:cxn>
                <a:cxn ang="0">
                  <a:pos x="9" y="19"/>
                </a:cxn>
                <a:cxn ang="0">
                  <a:pos x="7" y="20"/>
                </a:cxn>
                <a:cxn ang="0">
                  <a:pos x="6" y="21"/>
                </a:cxn>
                <a:cxn ang="0">
                  <a:pos x="6" y="18"/>
                </a:cxn>
                <a:cxn ang="0">
                  <a:pos x="5" y="17"/>
                </a:cxn>
                <a:cxn ang="0">
                  <a:pos x="5" y="15"/>
                </a:cxn>
                <a:cxn ang="0">
                  <a:pos x="4" y="14"/>
                </a:cxn>
                <a:cxn ang="0">
                  <a:pos x="4" y="12"/>
                </a:cxn>
                <a:cxn ang="0">
                  <a:pos x="3" y="11"/>
                </a:cxn>
                <a:cxn ang="0">
                  <a:pos x="2" y="9"/>
                </a:cxn>
                <a:cxn ang="0">
                  <a:pos x="0" y="7"/>
                </a:cxn>
              </a:cxnLst>
              <a:rect l="0" t="0" r="r" b="b"/>
              <a:pathLst>
                <a:path w="15" h="21">
                  <a:moveTo>
                    <a:pt x="0" y="7"/>
                  </a:moveTo>
                  <a:lnTo>
                    <a:pt x="1" y="6"/>
                  </a:lnTo>
                  <a:lnTo>
                    <a:pt x="2" y="5"/>
                  </a:lnTo>
                  <a:lnTo>
                    <a:pt x="3" y="4"/>
                  </a:lnTo>
                  <a:lnTo>
                    <a:pt x="4" y="4"/>
                  </a:lnTo>
                  <a:lnTo>
                    <a:pt x="5" y="3"/>
                  </a:lnTo>
                  <a:lnTo>
                    <a:pt x="7" y="2"/>
                  </a:lnTo>
                  <a:lnTo>
                    <a:pt x="8" y="1"/>
                  </a:lnTo>
                  <a:lnTo>
                    <a:pt x="9" y="0"/>
                  </a:lnTo>
                  <a:lnTo>
                    <a:pt x="10" y="2"/>
                  </a:lnTo>
                  <a:lnTo>
                    <a:pt x="12" y="3"/>
                  </a:lnTo>
                  <a:lnTo>
                    <a:pt x="12" y="5"/>
                  </a:lnTo>
                  <a:lnTo>
                    <a:pt x="13" y="6"/>
                  </a:lnTo>
                  <a:lnTo>
                    <a:pt x="14" y="8"/>
                  </a:lnTo>
                  <a:lnTo>
                    <a:pt x="14" y="9"/>
                  </a:lnTo>
                  <a:lnTo>
                    <a:pt x="15" y="11"/>
                  </a:lnTo>
                  <a:lnTo>
                    <a:pt x="15" y="14"/>
                  </a:lnTo>
                  <a:lnTo>
                    <a:pt x="14" y="15"/>
                  </a:lnTo>
                  <a:lnTo>
                    <a:pt x="13" y="16"/>
                  </a:lnTo>
                  <a:lnTo>
                    <a:pt x="12" y="17"/>
                  </a:lnTo>
                  <a:lnTo>
                    <a:pt x="11" y="17"/>
                  </a:lnTo>
                  <a:lnTo>
                    <a:pt x="10" y="18"/>
                  </a:lnTo>
                  <a:lnTo>
                    <a:pt x="9" y="19"/>
                  </a:lnTo>
                  <a:lnTo>
                    <a:pt x="7" y="20"/>
                  </a:lnTo>
                  <a:lnTo>
                    <a:pt x="6" y="21"/>
                  </a:lnTo>
                  <a:lnTo>
                    <a:pt x="6" y="18"/>
                  </a:lnTo>
                  <a:lnTo>
                    <a:pt x="5" y="17"/>
                  </a:lnTo>
                  <a:lnTo>
                    <a:pt x="5" y="15"/>
                  </a:lnTo>
                  <a:lnTo>
                    <a:pt x="4" y="14"/>
                  </a:lnTo>
                  <a:lnTo>
                    <a:pt x="4" y="12"/>
                  </a:lnTo>
                  <a:lnTo>
                    <a:pt x="3" y="11"/>
                  </a:lnTo>
                  <a:lnTo>
                    <a:pt x="2" y="9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AAA8A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6" name="Freeform 232"/>
            <p:cNvSpPr>
              <a:spLocks/>
            </p:cNvSpPr>
            <p:nvPr/>
          </p:nvSpPr>
          <p:spPr bwMode="auto">
            <a:xfrm>
              <a:off x="3827" y="1922"/>
              <a:ext cx="14" cy="18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1" y="6"/>
                </a:cxn>
                <a:cxn ang="0">
                  <a:pos x="2" y="5"/>
                </a:cxn>
                <a:cxn ang="0">
                  <a:pos x="3" y="4"/>
                </a:cxn>
                <a:cxn ang="0">
                  <a:pos x="4" y="3"/>
                </a:cxn>
                <a:cxn ang="0">
                  <a:pos x="5" y="2"/>
                </a:cxn>
                <a:cxn ang="0">
                  <a:pos x="6" y="2"/>
                </a:cxn>
                <a:cxn ang="0">
                  <a:pos x="7" y="1"/>
                </a:cxn>
                <a:cxn ang="0">
                  <a:pos x="8" y="0"/>
                </a:cxn>
                <a:cxn ang="0">
                  <a:pos x="10" y="2"/>
                </a:cxn>
                <a:cxn ang="0">
                  <a:pos x="11" y="3"/>
                </a:cxn>
                <a:cxn ang="0">
                  <a:pos x="11" y="4"/>
                </a:cxn>
                <a:cxn ang="0">
                  <a:pos x="12" y="5"/>
                </a:cxn>
                <a:cxn ang="0">
                  <a:pos x="13" y="6"/>
                </a:cxn>
                <a:cxn ang="0">
                  <a:pos x="13" y="8"/>
                </a:cxn>
                <a:cxn ang="0">
                  <a:pos x="14" y="10"/>
                </a:cxn>
                <a:cxn ang="0">
                  <a:pos x="14" y="12"/>
                </a:cxn>
                <a:cxn ang="0">
                  <a:pos x="13" y="13"/>
                </a:cxn>
                <a:cxn ang="0">
                  <a:pos x="12" y="14"/>
                </a:cxn>
                <a:cxn ang="0">
                  <a:pos x="11" y="14"/>
                </a:cxn>
                <a:cxn ang="0">
                  <a:pos x="10" y="15"/>
                </a:cxn>
                <a:cxn ang="0">
                  <a:pos x="8" y="16"/>
                </a:cxn>
                <a:cxn ang="0">
                  <a:pos x="7" y="17"/>
                </a:cxn>
                <a:cxn ang="0">
                  <a:pos x="6" y="18"/>
                </a:cxn>
                <a:cxn ang="0">
                  <a:pos x="5" y="18"/>
                </a:cxn>
                <a:cxn ang="0">
                  <a:pos x="5" y="17"/>
                </a:cxn>
                <a:cxn ang="0">
                  <a:pos x="4" y="15"/>
                </a:cxn>
                <a:cxn ang="0">
                  <a:pos x="4" y="14"/>
                </a:cxn>
                <a:cxn ang="0">
                  <a:pos x="3" y="13"/>
                </a:cxn>
                <a:cxn ang="0">
                  <a:pos x="3" y="11"/>
                </a:cxn>
                <a:cxn ang="0">
                  <a:pos x="2" y="10"/>
                </a:cxn>
                <a:cxn ang="0">
                  <a:pos x="1" y="8"/>
                </a:cxn>
                <a:cxn ang="0">
                  <a:pos x="0" y="6"/>
                </a:cxn>
              </a:cxnLst>
              <a:rect l="0" t="0" r="r" b="b"/>
              <a:pathLst>
                <a:path w="14" h="18">
                  <a:moveTo>
                    <a:pt x="0" y="6"/>
                  </a:moveTo>
                  <a:lnTo>
                    <a:pt x="1" y="6"/>
                  </a:lnTo>
                  <a:lnTo>
                    <a:pt x="2" y="5"/>
                  </a:lnTo>
                  <a:lnTo>
                    <a:pt x="3" y="4"/>
                  </a:lnTo>
                  <a:lnTo>
                    <a:pt x="4" y="3"/>
                  </a:lnTo>
                  <a:lnTo>
                    <a:pt x="5" y="2"/>
                  </a:lnTo>
                  <a:lnTo>
                    <a:pt x="6" y="2"/>
                  </a:lnTo>
                  <a:lnTo>
                    <a:pt x="7" y="1"/>
                  </a:lnTo>
                  <a:lnTo>
                    <a:pt x="8" y="0"/>
                  </a:lnTo>
                  <a:lnTo>
                    <a:pt x="10" y="2"/>
                  </a:lnTo>
                  <a:lnTo>
                    <a:pt x="11" y="3"/>
                  </a:lnTo>
                  <a:lnTo>
                    <a:pt x="11" y="4"/>
                  </a:lnTo>
                  <a:lnTo>
                    <a:pt x="12" y="5"/>
                  </a:lnTo>
                  <a:lnTo>
                    <a:pt x="13" y="6"/>
                  </a:lnTo>
                  <a:lnTo>
                    <a:pt x="13" y="8"/>
                  </a:lnTo>
                  <a:lnTo>
                    <a:pt x="14" y="10"/>
                  </a:lnTo>
                  <a:lnTo>
                    <a:pt x="14" y="12"/>
                  </a:lnTo>
                  <a:lnTo>
                    <a:pt x="13" y="13"/>
                  </a:lnTo>
                  <a:lnTo>
                    <a:pt x="12" y="14"/>
                  </a:lnTo>
                  <a:lnTo>
                    <a:pt x="11" y="14"/>
                  </a:lnTo>
                  <a:lnTo>
                    <a:pt x="10" y="15"/>
                  </a:lnTo>
                  <a:lnTo>
                    <a:pt x="8" y="16"/>
                  </a:lnTo>
                  <a:lnTo>
                    <a:pt x="7" y="17"/>
                  </a:lnTo>
                  <a:lnTo>
                    <a:pt x="6" y="18"/>
                  </a:lnTo>
                  <a:lnTo>
                    <a:pt x="5" y="18"/>
                  </a:lnTo>
                  <a:lnTo>
                    <a:pt x="5" y="17"/>
                  </a:lnTo>
                  <a:lnTo>
                    <a:pt x="4" y="15"/>
                  </a:lnTo>
                  <a:lnTo>
                    <a:pt x="4" y="14"/>
                  </a:lnTo>
                  <a:lnTo>
                    <a:pt x="3" y="13"/>
                  </a:lnTo>
                  <a:lnTo>
                    <a:pt x="3" y="11"/>
                  </a:lnTo>
                  <a:lnTo>
                    <a:pt x="2" y="10"/>
                  </a:lnTo>
                  <a:lnTo>
                    <a:pt x="1" y="8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AFAAA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7" name="Freeform 233"/>
            <p:cNvSpPr>
              <a:spLocks/>
            </p:cNvSpPr>
            <p:nvPr/>
          </p:nvSpPr>
          <p:spPr bwMode="auto">
            <a:xfrm>
              <a:off x="3827" y="1923"/>
              <a:ext cx="14" cy="16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1" y="5"/>
                </a:cxn>
                <a:cxn ang="0">
                  <a:pos x="2" y="5"/>
                </a:cxn>
                <a:cxn ang="0">
                  <a:pos x="3" y="4"/>
                </a:cxn>
                <a:cxn ang="0">
                  <a:pos x="4" y="3"/>
                </a:cxn>
                <a:cxn ang="0">
                  <a:pos x="5" y="2"/>
                </a:cxn>
                <a:cxn ang="0">
                  <a:pos x="6" y="1"/>
                </a:cxn>
                <a:cxn ang="0">
                  <a:pos x="8" y="1"/>
                </a:cxn>
                <a:cxn ang="0">
                  <a:pos x="9" y="0"/>
                </a:cxn>
                <a:cxn ang="0">
                  <a:pos x="11" y="2"/>
                </a:cxn>
                <a:cxn ang="0">
                  <a:pos x="12" y="4"/>
                </a:cxn>
                <a:cxn ang="0">
                  <a:pos x="13" y="6"/>
                </a:cxn>
                <a:cxn ang="0">
                  <a:pos x="14" y="10"/>
                </a:cxn>
                <a:cxn ang="0">
                  <a:pos x="13" y="11"/>
                </a:cxn>
                <a:cxn ang="0">
                  <a:pos x="11" y="12"/>
                </a:cxn>
                <a:cxn ang="0">
                  <a:pos x="10" y="12"/>
                </a:cxn>
                <a:cxn ang="0">
                  <a:pos x="9" y="13"/>
                </a:cxn>
                <a:cxn ang="0">
                  <a:pos x="8" y="14"/>
                </a:cxn>
                <a:cxn ang="0">
                  <a:pos x="7" y="15"/>
                </a:cxn>
                <a:cxn ang="0">
                  <a:pos x="6" y="16"/>
                </a:cxn>
                <a:cxn ang="0">
                  <a:pos x="5" y="16"/>
                </a:cxn>
                <a:cxn ang="0">
                  <a:pos x="4" y="14"/>
                </a:cxn>
                <a:cxn ang="0">
                  <a:pos x="3" y="12"/>
                </a:cxn>
                <a:cxn ang="0">
                  <a:pos x="2" y="9"/>
                </a:cxn>
                <a:cxn ang="0">
                  <a:pos x="0" y="6"/>
                </a:cxn>
              </a:cxnLst>
              <a:rect l="0" t="0" r="r" b="b"/>
              <a:pathLst>
                <a:path w="14" h="16">
                  <a:moveTo>
                    <a:pt x="0" y="6"/>
                  </a:moveTo>
                  <a:lnTo>
                    <a:pt x="1" y="5"/>
                  </a:lnTo>
                  <a:lnTo>
                    <a:pt x="2" y="5"/>
                  </a:lnTo>
                  <a:lnTo>
                    <a:pt x="3" y="4"/>
                  </a:lnTo>
                  <a:lnTo>
                    <a:pt x="4" y="3"/>
                  </a:lnTo>
                  <a:lnTo>
                    <a:pt x="5" y="2"/>
                  </a:lnTo>
                  <a:lnTo>
                    <a:pt x="6" y="1"/>
                  </a:lnTo>
                  <a:lnTo>
                    <a:pt x="8" y="1"/>
                  </a:lnTo>
                  <a:lnTo>
                    <a:pt x="9" y="0"/>
                  </a:lnTo>
                  <a:lnTo>
                    <a:pt x="11" y="2"/>
                  </a:lnTo>
                  <a:lnTo>
                    <a:pt x="12" y="4"/>
                  </a:lnTo>
                  <a:lnTo>
                    <a:pt x="13" y="6"/>
                  </a:lnTo>
                  <a:lnTo>
                    <a:pt x="14" y="10"/>
                  </a:lnTo>
                  <a:lnTo>
                    <a:pt x="13" y="11"/>
                  </a:lnTo>
                  <a:lnTo>
                    <a:pt x="11" y="12"/>
                  </a:lnTo>
                  <a:lnTo>
                    <a:pt x="10" y="12"/>
                  </a:lnTo>
                  <a:lnTo>
                    <a:pt x="9" y="13"/>
                  </a:lnTo>
                  <a:lnTo>
                    <a:pt x="8" y="14"/>
                  </a:lnTo>
                  <a:lnTo>
                    <a:pt x="7" y="15"/>
                  </a:lnTo>
                  <a:lnTo>
                    <a:pt x="6" y="16"/>
                  </a:lnTo>
                  <a:lnTo>
                    <a:pt x="5" y="16"/>
                  </a:lnTo>
                  <a:lnTo>
                    <a:pt x="4" y="14"/>
                  </a:lnTo>
                  <a:lnTo>
                    <a:pt x="3" y="12"/>
                  </a:lnTo>
                  <a:lnTo>
                    <a:pt x="2" y="9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B2AFA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8" name="Freeform 234"/>
            <p:cNvSpPr>
              <a:spLocks/>
            </p:cNvSpPr>
            <p:nvPr/>
          </p:nvSpPr>
          <p:spPr bwMode="auto">
            <a:xfrm>
              <a:off x="3827" y="1923"/>
              <a:ext cx="13" cy="15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" y="6"/>
                </a:cxn>
                <a:cxn ang="0">
                  <a:pos x="3" y="5"/>
                </a:cxn>
                <a:cxn ang="0">
                  <a:pos x="4" y="4"/>
                </a:cxn>
                <a:cxn ang="0">
                  <a:pos x="5" y="4"/>
                </a:cxn>
                <a:cxn ang="0">
                  <a:pos x="6" y="3"/>
                </a:cxn>
                <a:cxn ang="0">
                  <a:pos x="7" y="2"/>
                </a:cxn>
                <a:cxn ang="0">
                  <a:pos x="8" y="1"/>
                </a:cxn>
                <a:cxn ang="0">
                  <a:pos x="9" y="0"/>
                </a:cxn>
                <a:cxn ang="0">
                  <a:pos x="11" y="2"/>
                </a:cxn>
                <a:cxn ang="0">
                  <a:pos x="12" y="4"/>
                </a:cxn>
                <a:cxn ang="0">
                  <a:pos x="12" y="6"/>
                </a:cxn>
                <a:cxn ang="0">
                  <a:pos x="13" y="9"/>
                </a:cxn>
                <a:cxn ang="0">
                  <a:pos x="12" y="10"/>
                </a:cxn>
                <a:cxn ang="0">
                  <a:pos x="11" y="10"/>
                </a:cxn>
                <a:cxn ang="0">
                  <a:pos x="10" y="11"/>
                </a:cxn>
                <a:cxn ang="0">
                  <a:pos x="9" y="12"/>
                </a:cxn>
                <a:cxn ang="0">
                  <a:pos x="8" y="13"/>
                </a:cxn>
                <a:cxn ang="0">
                  <a:pos x="7" y="14"/>
                </a:cxn>
                <a:cxn ang="0">
                  <a:pos x="6" y="15"/>
                </a:cxn>
                <a:cxn ang="0">
                  <a:pos x="5" y="15"/>
                </a:cxn>
                <a:cxn ang="0">
                  <a:pos x="4" y="13"/>
                </a:cxn>
                <a:cxn ang="0">
                  <a:pos x="3" y="12"/>
                </a:cxn>
                <a:cxn ang="0">
                  <a:pos x="2" y="10"/>
                </a:cxn>
                <a:cxn ang="0">
                  <a:pos x="0" y="7"/>
                </a:cxn>
              </a:cxnLst>
              <a:rect l="0" t="0" r="r" b="b"/>
              <a:pathLst>
                <a:path w="13" h="15">
                  <a:moveTo>
                    <a:pt x="0" y="7"/>
                  </a:moveTo>
                  <a:lnTo>
                    <a:pt x="1" y="6"/>
                  </a:lnTo>
                  <a:lnTo>
                    <a:pt x="3" y="5"/>
                  </a:lnTo>
                  <a:lnTo>
                    <a:pt x="4" y="4"/>
                  </a:lnTo>
                  <a:lnTo>
                    <a:pt x="5" y="4"/>
                  </a:lnTo>
                  <a:lnTo>
                    <a:pt x="6" y="3"/>
                  </a:lnTo>
                  <a:lnTo>
                    <a:pt x="7" y="2"/>
                  </a:lnTo>
                  <a:lnTo>
                    <a:pt x="8" y="1"/>
                  </a:lnTo>
                  <a:lnTo>
                    <a:pt x="9" y="0"/>
                  </a:lnTo>
                  <a:lnTo>
                    <a:pt x="11" y="2"/>
                  </a:lnTo>
                  <a:lnTo>
                    <a:pt x="12" y="4"/>
                  </a:lnTo>
                  <a:lnTo>
                    <a:pt x="12" y="6"/>
                  </a:lnTo>
                  <a:lnTo>
                    <a:pt x="13" y="9"/>
                  </a:lnTo>
                  <a:lnTo>
                    <a:pt x="12" y="10"/>
                  </a:lnTo>
                  <a:lnTo>
                    <a:pt x="11" y="10"/>
                  </a:lnTo>
                  <a:lnTo>
                    <a:pt x="10" y="11"/>
                  </a:lnTo>
                  <a:lnTo>
                    <a:pt x="9" y="12"/>
                  </a:lnTo>
                  <a:lnTo>
                    <a:pt x="8" y="13"/>
                  </a:lnTo>
                  <a:lnTo>
                    <a:pt x="7" y="14"/>
                  </a:lnTo>
                  <a:lnTo>
                    <a:pt x="6" y="15"/>
                  </a:lnTo>
                  <a:lnTo>
                    <a:pt x="5" y="15"/>
                  </a:lnTo>
                  <a:lnTo>
                    <a:pt x="4" y="13"/>
                  </a:lnTo>
                  <a:lnTo>
                    <a:pt x="3" y="12"/>
                  </a:lnTo>
                  <a:lnTo>
                    <a:pt x="2" y="10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B5B2B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9" name="Freeform 235"/>
            <p:cNvSpPr>
              <a:spLocks/>
            </p:cNvSpPr>
            <p:nvPr/>
          </p:nvSpPr>
          <p:spPr bwMode="auto">
            <a:xfrm>
              <a:off x="3828" y="1924"/>
              <a:ext cx="12" cy="13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1" y="5"/>
                </a:cxn>
                <a:cxn ang="0">
                  <a:pos x="2" y="5"/>
                </a:cxn>
                <a:cxn ang="0">
                  <a:pos x="3" y="4"/>
                </a:cxn>
                <a:cxn ang="0">
                  <a:pos x="4" y="3"/>
                </a:cxn>
                <a:cxn ang="0">
                  <a:pos x="5" y="2"/>
                </a:cxn>
                <a:cxn ang="0">
                  <a:pos x="6" y="2"/>
                </a:cxn>
                <a:cxn ang="0">
                  <a:pos x="7" y="1"/>
                </a:cxn>
                <a:cxn ang="0">
                  <a:pos x="8" y="0"/>
                </a:cxn>
                <a:cxn ang="0">
                  <a:pos x="10" y="2"/>
                </a:cxn>
                <a:cxn ang="0">
                  <a:pos x="10" y="3"/>
                </a:cxn>
                <a:cxn ang="0">
                  <a:pos x="11" y="4"/>
                </a:cxn>
                <a:cxn ang="0">
                  <a:pos x="12" y="7"/>
                </a:cxn>
                <a:cxn ang="0">
                  <a:pos x="11" y="7"/>
                </a:cxn>
                <a:cxn ang="0">
                  <a:pos x="10" y="8"/>
                </a:cxn>
                <a:cxn ang="0">
                  <a:pos x="9" y="9"/>
                </a:cxn>
                <a:cxn ang="0">
                  <a:pos x="8" y="10"/>
                </a:cxn>
                <a:cxn ang="0">
                  <a:pos x="7" y="11"/>
                </a:cxn>
                <a:cxn ang="0">
                  <a:pos x="6" y="12"/>
                </a:cxn>
                <a:cxn ang="0">
                  <a:pos x="5" y="12"/>
                </a:cxn>
                <a:cxn ang="0">
                  <a:pos x="4" y="13"/>
                </a:cxn>
                <a:cxn ang="0">
                  <a:pos x="3" y="12"/>
                </a:cxn>
                <a:cxn ang="0">
                  <a:pos x="2" y="11"/>
                </a:cxn>
                <a:cxn ang="0">
                  <a:pos x="1" y="9"/>
                </a:cxn>
                <a:cxn ang="0">
                  <a:pos x="0" y="6"/>
                </a:cxn>
              </a:cxnLst>
              <a:rect l="0" t="0" r="r" b="b"/>
              <a:pathLst>
                <a:path w="12" h="13">
                  <a:moveTo>
                    <a:pt x="0" y="6"/>
                  </a:moveTo>
                  <a:lnTo>
                    <a:pt x="1" y="5"/>
                  </a:lnTo>
                  <a:lnTo>
                    <a:pt x="2" y="5"/>
                  </a:lnTo>
                  <a:lnTo>
                    <a:pt x="3" y="4"/>
                  </a:lnTo>
                  <a:lnTo>
                    <a:pt x="4" y="3"/>
                  </a:lnTo>
                  <a:lnTo>
                    <a:pt x="5" y="2"/>
                  </a:lnTo>
                  <a:lnTo>
                    <a:pt x="6" y="2"/>
                  </a:lnTo>
                  <a:lnTo>
                    <a:pt x="7" y="1"/>
                  </a:lnTo>
                  <a:lnTo>
                    <a:pt x="8" y="0"/>
                  </a:lnTo>
                  <a:lnTo>
                    <a:pt x="10" y="2"/>
                  </a:lnTo>
                  <a:lnTo>
                    <a:pt x="10" y="3"/>
                  </a:lnTo>
                  <a:lnTo>
                    <a:pt x="11" y="4"/>
                  </a:lnTo>
                  <a:lnTo>
                    <a:pt x="12" y="7"/>
                  </a:lnTo>
                  <a:lnTo>
                    <a:pt x="11" y="7"/>
                  </a:lnTo>
                  <a:lnTo>
                    <a:pt x="10" y="8"/>
                  </a:lnTo>
                  <a:lnTo>
                    <a:pt x="9" y="9"/>
                  </a:lnTo>
                  <a:lnTo>
                    <a:pt x="8" y="10"/>
                  </a:lnTo>
                  <a:lnTo>
                    <a:pt x="7" y="11"/>
                  </a:lnTo>
                  <a:lnTo>
                    <a:pt x="6" y="12"/>
                  </a:lnTo>
                  <a:lnTo>
                    <a:pt x="5" y="12"/>
                  </a:lnTo>
                  <a:lnTo>
                    <a:pt x="4" y="13"/>
                  </a:lnTo>
                  <a:lnTo>
                    <a:pt x="3" y="12"/>
                  </a:lnTo>
                  <a:lnTo>
                    <a:pt x="2" y="11"/>
                  </a:lnTo>
                  <a:lnTo>
                    <a:pt x="1" y="9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BAB7B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0" name="Freeform 236"/>
            <p:cNvSpPr>
              <a:spLocks/>
            </p:cNvSpPr>
            <p:nvPr/>
          </p:nvSpPr>
          <p:spPr bwMode="auto">
            <a:xfrm>
              <a:off x="3828" y="1925"/>
              <a:ext cx="12" cy="11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2" y="5"/>
                </a:cxn>
                <a:cxn ang="0">
                  <a:pos x="3" y="4"/>
                </a:cxn>
                <a:cxn ang="0">
                  <a:pos x="4" y="4"/>
                </a:cxn>
                <a:cxn ang="0">
                  <a:pos x="5" y="3"/>
                </a:cxn>
                <a:cxn ang="0">
                  <a:pos x="6" y="2"/>
                </a:cxn>
                <a:cxn ang="0">
                  <a:pos x="7" y="1"/>
                </a:cxn>
                <a:cxn ang="0">
                  <a:pos x="8" y="1"/>
                </a:cxn>
                <a:cxn ang="0">
                  <a:pos x="9" y="0"/>
                </a:cxn>
                <a:cxn ang="0">
                  <a:pos x="10" y="1"/>
                </a:cxn>
                <a:cxn ang="0">
                  <a:pos x="10" y="1"/>
                </a:cxn>
                <a:cxn ang="0">
                  <a:pos x="11" y="2"/>
                </a:cxn>
                <a:cxn ang="0">
                  <a:pos x="12" y="5"/>
                </a:cxn>
                <a:cxn ang="0">
                  <a:pos x="11" y="6"/>
                </a:cxn>
                <a:cxn ang="0">
                  <a:pos x="10" y="6"/>
                </a:cxn>
                <a:cxn ang="0">
                  <a:pos x="9" y="7"/>
                </a:cxn>
                <a:cxn ang="0">
                  <a:pos x="8" y="8"/>
                </a:cxn>
                <a:cxn ang="0">
                  <a:pos x="7" y="9"/>
                </a:cxn>
                <a:cxn ang="0">
                  <a:pos x="6" y="10"/>
                </a:cxn>
                <a:cxn ang="0">
                  <a:pos x="5" y="10"/>
                </a:cxn>
                <a:cxn ang="0">
                  <a:pos x="3" y="11"/>
                </a:cxn>
                <a:cxn ang="0">
                  <a:pos x="3" y="10"/>
                </a:cxn>
                <a:cxn ang="0">
                  <a:pos x="2" y="9"/>
                </a:cxn>
                <a:cxn ang="0">
                  <a:pos x="2" y="8"/>
                </a:cxn>
                <a:cxn ang="0">
                  <a:pos x="0" y="6"/>
                </a:cxn>
              </a:cxnLst>
              <a:rect l="0" t="0" r="r" b="b"/>
              <a:pathLst>
                <a:path w="12" h="11">
                  <a:moveTo>
                    <a:pt x="0" y="6"/>
                  </a:moveTo>
                  <a:lnTo>
                    <a:pt x="2" y="5"/>
                  </a:lnTo>
                  <a:lnTo>
                    <a:pt x="3" y="4"/>
                  </a:lnTo>
                  <a:lnTo>
                    <a:pt x="4" y="4"/>
                  </a:lnTo>
                  <a:lnTo>
                    <a:pt x="5" y="3"/>
                  </a:lnTo>
                  <a:lnTo>
                    <a:pt x="6" y="2"/>
                  </a:lnTo>
                  <a:lnTo>
                    <a:pt x="7" y="1"/>
                  </a:lnTo>
                  <a:lnTo>
                    <a:pt x="8" y="1"/>
                  </a:lnTo>
                  <a:lnTo>
                    <a:pt x="9" y="0"/>
                  </a:lnTo>
                  <a:lnTo>
                    <a:pt x="10" y="1"/>
                  </a:lnTo>
                  <a:lnTo>
                    <a:pt x="10" y="1"/>
                  </a:lnTo>
                  <a:lnTo>
                    <a:pt x="11" y="2"/>
                  </a:lnTo>
                  <a:lnTo>
                    <a:pt x="12" y="5"/>
                  </a:lnTo>
                  <a:lnTo>
                    <a:pt x="11" y="6"/>
                  </a:lnTo>
                  <a:lnTo>
                    <a:pt x="10" y="6"/>
                  </a:lnTo>
                  <a:lnTo>
                    <a:pt x="9" y="7"/>
                  </a:lnTo>
                  <a:lnTo>
                    <a:pt x="8" y="8"/>
                  </a:lnTo>
                  <a:lnTo>
                    <a:pt x="7" y="9"/>
                  </a:lnTo>
                  <a:lnTo>
                    <a:pt x="6" y="10"/>
                  </a:lnTo>
                  <a:lnTo>
                    <a:pt x="5" y="10"/>
                  </a:lnTo>
                  <a:lnTo>
                    <a:pt x="3" y="11"/>
                  </a:lnTo>
                  <a:lnTo>
                    <a:pt x="3" y="10"/>
                  </a:lnTo>
                  <a:lnTo>
                    <a:pt x="2" y="9"/>
                  </a:lnTo>
                  <a:lnTo>
                    <a:pt x="2" y="8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BCBCB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1" name="Freeform 237"/>
            <p:cNvSpPr>
              <a:spLocks/>
            </p:cNvSpPr>
            <p:nvPr/>
          </p:nvSpPr>
          <p:spPr bwMode="auto">
            <a:xfrm>
              <a:off x="3829" y="1926"/>
              <a:ext cx="11" cy="9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8" y="0"/>
                </a:cxn>
                <a:cxn ang="0">
                  <a:pos x="9" y="0"/>
                </a:cxn>
                <a:cxn ang="0">
                  <a:pos x="9" y="0"/>
                </a:cxn>
                <a:cxn ang="0">
                  <a:pos x="9" y="1"/>
                </a:cxn>
                <a:cxn ang="0">
                  <a:pos x="11" y="2"/>
                </a:cxn>
                <a:cxn ang="0">
                  <a:pos x="2" y="9"/>
                </a:cxn>
                <a:cxn ang="0">
                  <a:pos x="1" y="9"/>
                </a:cxn>
                <a:cxn ang="0">
                  <a:pos x="1" y="8"/>
                </a:cxn>
                <a:cxn ang="0">
                  <a:pos x="1" y="7"/>
                </a:cxn>
                <a:cxn ang="0">
                  <a:pos x="0" y="6"/>
                </a:cxn>
              </a:cxnLst>
              <a:rect l="0" t="0" r="r" b="b"/>
              <a:pathLst>
                <a:path w="11" h="9">
                  <a:moveTo>
                    <a:pt x="0" y="6"/>
                  </a:moveTo>
                  <a:lnTo>
                    <a:pt x="8" y="0"/>
                  </a:lnTo>
                  <a:lnTo>
                    <a:pt x="9" y="0"/>
                  </a:lnTo>
                  <a:lnTo>
                    <a:pt x="9" y="0"/>
                  </a:lnTo>
                  <a:lnTo>
                    <a:pt x="9" y="1"/>
                  </a:lnTo>
                  <a:lnTo>
                    <a:pt x="11" y="2"/>
                  </a:lnTo>
                  <a:lnTo>
                    <a:pt x="2" y="9"/>
                  </a:lnTo>
                  <a:lnTo>
                    <a:pt x="1" y="9"/>
                  </a:lnTo>
                  <a:lnTo>
                    <a:pt x="1" y="8"/>
                  </a:lnTo>
                  <a:lnTo>
                    <a:pt x="1" y="7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BFBFB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2" name="Freeform 238"/>
            <p:cNvSpPr>
              <a:spLocks/>
            </p:cNvSpPr>
            <p:nvPr/>
          </p:nvSpPr>
          <p:spPr bwMode="auto">
            <a:xfrm>
              <a:off x="3813" y="1928"/>
              <a:ext cx="15" cy="23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7" y="0"/>
                </a:cxn>
                <a:cxn ang="0">
                  <a:pos x="9" y="2"/>
                </a:cxn>
                <a:cxn ang="0">
                  <a:pos x="10" y="4"/>
                </a:cxn>
                <a:cxn ang="0">
                  <a:pos x="12" y="6"/>
                </a:cxn>
                <a:cxn ang="0">
                  <a:pos x="13" y="8"/>
                </a:cxn>
                <a:cxn ang="0">
                  <a:pos x="14" y="10"/>
                </a:cxn>
                <a:cxn ang="0">
                  <a:pos x="14" y="13"/>
                </a:cxn>
                <a:cxn ang="0">
                  <a:pos x="15" y="15"/>
                </a:cxn>
                <a:cxn ang="0">
                  <a:pos x="15" y="18"/>
                </a:cxn>
                <a:cxn ang="0">
                  <a:pos x="7" y="23"/>
                </a:cxn>
                <a:cxn ang="0">
                  <a:pos x="7" y="21"/>
                </a:cxn>
                <a:cxn ang="0">
                  <a:pos x="7" y="18"/>
                </a:cxn>
                <a:cxn ang="0">
                  <a:pos x="6" y="16"/>
                </a:cxn>
                <a:cxn ang="0">
                  <a:pos x="5" y="14"/>
                </a:cxn>
                <a:cxn ang="0">
                  <a:pos x="4" y="12"/>
                </a:cxn>
                <a:cxn ang="0">
                  <a:pos x="3" y="10"/>
                </a:cxn>
                <a:cxn ang="0">
                  <a:pos x="2" y="8"/>
                </a:cxn>
                <a:cxn ang="0">
                  <a:pos x="0" y="6"/>
                </a:cxn>
              </a:cxnLst>
              <a:rect l="0" t="0" r="r" b="b"/>
              <a:pathLst>
                <a:path w="15" h="23">
                  <a:moveTo>
                    <a:pt x="0" y="6"/>
                  </a:moveTo>
                  <a:lnTo>
                    <a:pt x="7" y="0"/>
                  </a:lnTo>
                  <a:lnTo>
                    <a:pt x="9" y="2"/>
                  </a:lnTo>
                  <a:lnTo>
                    <a:pt x="10" y="4"/>
                  </a:lnTo>
                  <a:lnTo>
                    <a:pt x="12" y="6"/>
                  </a:lnTo>
                  <a:lnTo>
                    <a:pt x="13" y="8"/>
                  </a:lnTo>
                  <a:lnTo>
                    <a:pt x="14" y="10"/>
                  </a:lnTo>
                  <a:lnTo>
                    <a:pt x="14" y="13"/>
                  </a:lnTo>
                  <a:lnTo>
                    <a:pt x="15" y="15"/>
                  </a:lnTo>
                  <a:lnTo>
                    <a:pt x="15" y="18"/>
                  </a:lnTo>
                  <a:lnTo>
                    <a:pt x="7" y="23"/>
                  </a:lnTo>
                  <a:lnTo>
                    <a:pt x="7" y="21"/>
                  </a:lnTo>
                  <a:lnTo>
                    <a:pt x="7" y="18"/>
                  </a:lnTo>
                  <a:lnTo>
                    <a:pt x="6" y="16"/>
                  </a:lnTo>
                  <a:lnTo>
                    <a:pt x="5" y="14"/>
                  </a:lnTo>
                  <a:lnTo>
                    <a:pt x="4" y="12"/>
                  </a:lnTo>
                  <a:lnTo>
                    <a:pt x="3" y="10"/>
                  </a:lnTo>
                  <a:lnTo>
                    <a:pt x="2" y="8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9B939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3" name="Freeform 239"/>
            <p:cNvSpPr>
              <a:spLocks/>
            </p:cNvSpPr>
            <p:nvPr/>
          </p:nvSpPr>
          <p:spPr bwMode="auto">
            <a:xfrm>
              <a:off x="3813" y="1929"/>
              <a:ext cx="15" cy="21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1" y="5"/>
                </a:cxn>
                <a:cxn ang="0">
                  <a:pos x="2" y="4"/>
                </a:cxn>
                <a:cxn ang="0">
                  <a:pos x="3" y="3"/>
                </a:cxn>
                <a:cxn ang="0">
                  <a:pos x="4" y="3"/>
                </a:cxn>
                <a:cxn ang="0">
                  <a:pos x="5" y="2"/>
                </a:cxn>
                <a:cxn ang="0">
                  <a:pos x="5" y="1"/>
                </a:cxn>
                <a:cxn ang="0">
                  <a:pos x="6" y="1"/>
                </a:cxn>
                <a:cxn ang="0">
                  <a:pos x="7" y="0"/>
                </a:cxn>
                <a:cxn ang="0">
                  <a:pos x="9" y="2"/>
                </a:cxn>
                <a:cxn ang="0">
                  <a:pos x="10" y="3"/>
                </a:cxn>
                <a:cxn ang="0">
                  <a:pos x="12" y="5"/>
                </a:cxn>
                <a:cxn ang="0">
                  <a:pos x="13" y="7"/>
                </a:cxn>
                <a:cxn ang="0">
                  <a:pos x="13" y="9"/>
                </a:cxn>
                <a:cxn ang="0">
                  <a:pos x="14" y="11"/>
                </a:cxn>
                <a:cxn ang="0">
                  <a:pos x="14" y="14"/>
                </a:cxn>
                <a:cxn ang="0">
                  <a:pos x="15" y="16"/>
                </a:cxn>
                <a:cxn ang="0">
                  <a:pos x="14" y="17"/>
                </a:cxn>
                <a:cxn ang="0">
                  <a:pos x="13" y="18"/>
                </a:cxn>
                <a:cxn ang="0">
                  <a:pos x="12" y="18"/>
                </a:cxn>
                <a:cxn ang="0">
                  <a:pos x="11" y="19"/>
                </a:cxn>
                <a:cxn ang="0">
                  <a:pos x="10" y="20"/>
                </a:cxn>
                <a:cxn ang="0">
                  <a:pos x="9" y="20"/>
                </a:cxn>
                <a:cxn ang="0">
                  <a:pos x="8" y="21"/>
                </a:cxn>
                <a:cxn ang="0">
                  <a:pos x="7" y="21"/>
                </a:cxn>
                <a:cxn ang="0">
                  <a:pos x="7" y="19"/>
                </a:cxn>
                <a:cxn ang="0">
                  <a:pos x="7" y="17"/>
                </a:cxn>
                <a:cxn ang="0">
                  <a:pos x="6" y="15"/>
                </a:cxn>
                <a:cxn ang="0">
                  <a:pos x="5" y="13"/>
                </a:cxn>
                <a:cxn ang="0">
                  <a:pos x="5" y="11"/>
                </a:cxn>
                <a:cxn ang="0">
                  <a:pos x="3" y="9"/>
                </a:cxn>
                <a:cxn ang="0">
                  <a:pos x="2" y="7"/>
                </a:cxn>
                <a:cxn ang="0">
                  <a:pos x="0" y="5"/>
                </a:cxn>
              </a:cxnLst>
              <a:rect l="0" t="0" r="r" b="b"/>
              <a:pathLst>
                <a:path w="15" h="21">
                  <a:moveTo>
                    <a:pt x="0" y="5"/>
                  </a:moveTo>
                  <a:lnTo>
                    <a:pt x="1" y="5"/>
                  </a:lnTo>
                  <a:lnTo>
                    <a:pt x="2" y="4"/>
                  </a:lnTo>
                  <a:lnTo>
                    <a:pt x="3" y="3"/>
                  </a:lnTo>
                  <a:lnTo>
                    <a:pt x="4" y="3"/>
                  </a:lnTo>
                  <a:lnTo>
                    <a:pt x="5" y="2"/>
                  </a:lnTo>
                  <a:lnTo>
                    <a:pt x="5" y="1"/>
                  </a:lnTo>
                  <a:lnTo>
                    <a:pt x="6" y="1"/>
                  </a:lnTo>
                  <a:lnTo>
                    <a:pt x="7" y="0"/>
                  </a:lnTo>
                  <a:lnTo>
                    <a:pt x="9" y="2"/>
                  </a:lnTo>
                  <a:lnTo>
                    <a:pt x="10" y="3"/>
                  </a:lnTo>
                  <a:lnTo>
                    <a:pt x="12" y="5"/>
                  </a:lnTo>
                  <a:lnTo>
                    <a:pt x="13" y="7"/>
                  </a:lnTo>
                  <a:lnTo>
                    <a:pt x="13" y="9"/>
                  </a:lnTo>
                  <a:lnTo>
                    <a:pt x="14" y="11"/>
                  </a:lnTo>
                  <a:lnTo>
                    <a:pt x="14" y="14"/>
                  </a:lnTo>
                  <a:lnTo>
                    <a:pt x="15" y="16"/>
                  </a:lnTo>
                  <a:lnTo>
                    <a:pt x="14" y="17"/>
                  </a:lnTo>
                  <a:lnTo>
                    <a:pt x="13" y="18"/>
                  </a:lnTo>
                  <a:lnTo>
                    <a:pt x="12" y="18"/>
                  </a:lnTo>
                  <a:lnTo>
                    <a:pt x="11" y="19"/>
                  </a:lnTo>
                  <a:lnTo>
                    <a:pt x="10" y="20"/>
                  </a:lnTo>
                  <a:lnTo>
                    <a:pt x="9" y="20"/>
                  </a:lnTo>
                  <a:lnTo>
                    <a:pt x="8" y="21"/>
                  </a:lnTo>
                  <a:lnTo>
                    <a:pt x="7" y="21"/>
                  </a:lnTo>
                  <a:lnTo>
                    <a:pt x="7" y="19"/>
                  </a:lnTo>
                  <a:lnTo>
                    <a:pt x="7" y="17"/>
                  </a:lnTo>
                  <a:lnTo>
                    <a:pt x="6" y="15"/>
                  </a:lnTo>
                  <a:lnTo>
                    <a:pt x="5" y="13"/>
                  </a:lnTo>
                  <a:lnTo>
                    <a:pt x="5" y="11"/>
                  </a:lnTo>
                  <a:lnTo>
                    <a:pt x="3" y="9"/>
                  </a:lnTo>
                  <a:lnTo>
                    <a:pt x="2" y="7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9E969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4" name="Freeform 240"/>
            <p:cNvSpPr>
              <a:spLocks/>
            </p:cNvSpPr>
            <p:nvPr/>
          </p:nvSpPr>
          <p:spPr bwMode="auto">
            <a:xfrm>
              <a:off x="3814" y="1929"/>
              <a:ext cx="13" cy="21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0" y="5"/>
                </a:cxn>
                <a:cxn ang="0">
                  <a:pos x="1" y="4"/>
                </a:cxn>
                <a:cxn ang="0">
                  <a:pos x="2" y="4"/>
                </a:cxn>
                <a:cxn ang="0">
                  <a:pos x="3" y="3"/>
                </a:cxn>
                <a:cxn ang="0">
                  <a:pos x="4" y="3"/>
                </a:cxn>
                <a:cxn ang="0">
                  <a:pos x="5" y="2"/>
                </a:cxn>
                <a:cxn ang="0">
                  <a:pos x="6" y="1"/>
                </a:cxn>
                <a:cxn ang="0">
                  <a:pos x="7" y="0"/>
                </a:cxn>
                <a:cxn ang="0">
                  <a:pos x="8" y="2"/>
                </a:cxn>
                <a:cxn ang="0">
                  <a:pos x="10" y="4"/>
                </a:cxn>
                <a:cxn ang="0">
                  <a:pos x="11" y="5"/>
                </a:cxn>
                <a:cxn ang="0">
                  <a:pos x="11" y="7"/>
                </a:cxn>
                <a:cxn ang="0">
                  <a:pos x="12" y="9"/>
                </a:cxn>
                <a:cxn ang="0">
                  <a:pos x="13" y="11"/>
                </a:cxn>
                <a:cxn ang="0">
                  <a:pos x="13" y="13"/>
                </a:cxn>
                <a:cxn ang="0">
                  <a:pos x="13" y="16"/>
                </a:cxn>
                <a:cxn ang="0">
                  <a:pos x="13" y="16"/>
                </a:cxn>
                <a:cxn ang="0">
                  <a:pos x="12" y="17"/>
                </a:cxn>
                <a:cxn ang="0">
                  <a:pos x="11" y="17"/>
                </a:cxn>
                <a:cxn ang="0">
                  <a:pos x="10" y="18"/>
                </a:cxn>
                <a:cxn ang="0">
                  <a:pos x="9" y="19"/>
                </a:cxn>
                <a:cxn ang="0">
                  <a:pos x="8" y="19"/>
                </a:cxn>
                <a:cxn ang="0">
                  <a:pos x="7" y="20"/>
                </a:cxn>
                <a:cxn ang="0">
                  <a:pos x="6" y="21"/>
                </a:cxn>
                <a:cxn ang="0">
                  <a:pos x="6" y="18"/>
                </a:cxn>
                <a:cxn ang="0">
                  <a:pos x="5" y="16"/>
                </a:cxn>
                <a:cxn ang="0">
                  <a:pos x="5" y="14"/>
                </a:cxn>
                <a:cxn ang="0">
                  <a:pos x="4" y="13"/>
                </a:cxn>
                <a:cxn ang="0">
                  <a:pos x="4" y="11"/>
                </a:cxn>
                <a:cxn ang="0">
                  <a:pos x="3" y="10"/>
                </a:cxn>
                <a:cxn ang="0">
                  <a:pos x="1" y="8"/>
                </a:cxn>
                <a:cxn ang="0">
                  <a:pos x="0" y="6"/>
                </a:cxn>
              </a:cxnLst>
              <a:rect l="0" t="0" r="r" b="b"/>
              <a:pathLst>
                <a:path w="13" h="21">
                  <a:moveTo>
                    <a:pt x="0" y="6"/>
                  </a:moveTo>
                  <a:lnTo>
                    <a:pt x="0" y="5"/>
                  </a:lnTo>
                  <a:lnTo>
                    <a:pt x="1" y="4"/>
                  </a:lnTo>
                  <a:lnTo>
                    <a:pt x="2" y="4"/>
                  </a:lnTo>
                  <a:lnTo>
                    <a:pt x="3" y="3"/>
                  </a:lnTo>
                  <a:lnTo>
                    <a:pt x="4" y="3"/>
                  </a:lnTo>
                  <a:lnTo>
                    <a:pt x="5" y="2"/>
                  </a:lnTo>
                  <a:lnTo>
                    <a:pt x="6" y="1"/>
                  </a:lnTo>
                  <a:lnTo>
                    <a:pt x="7" y="0"/>
                  </a:lnTo>
                  <a:lnTo>
                    <a:pt x="8" y="2"/>
                  </a:lnTo>
                  <a:lnTo>
                    <a:pt x="10" y="4"/>
                  </a:lnTo>
                  <a:lnTo>
                    <a:pt x="11" y="5"/>
                  </a:lnTo>
                  <a:lnTo>
                    <a:pt x="11" y="7"/>
                  </a:lnTo>
                  <a:lnTo>
                    <a:pt x="12" y="9"/>
                  </a:lnTo>
                  <a:lnTo>
                    <a:pt x="13" y="11"/>
                  </a:lnTo>
                  <a:lnTo>
                    <a:pt x="13" y="13"/>
                  </a:lnTo>
                  <a:lnTo>
                    <a:pt x="13" y="16"/>
                  </a:lnTo>
                  <a:lnTo>
                    <a:pt x="13" y="16"/>
                  </a:lnTo>
                  <a:lnTo>
                    <a:pt x="12" y="17"/>
                  </a:lnTo>
                  <a:lnTo>
                    <a:pt x="11" y="17"/>
                  </a:lnTo>
                  <a:lnTo>
                    <a:pt x="10" y="18"/>
                  </a:lnTo>
                  <a:lnTo>
                    <a:pt x="9" y="19"/>
                  </a:lnTo>
                  <a:lnTo>
                    <a:pt x="8" y="19"/>
                  </a:lnTo>
                  <a:lnTo>
                    <a:pt x="7" y="20"/>
                  </a:lnTo>
                  <a:lnTo>
                    <a:pt x="6" y="21"/>
                  </a:lnTo>
                  <a:lnTo>
                    <a:pt x="6" y="18"/>
                  </a:lnTo>
                  <a:lnTo>
                    <a:pt x="5" y="16"/>
                  </a:lnTo>
                  <a:lnTo>
                    <a:pt x="5" y="14"/>
                  </a:lnTo>
                  <a:lnTo>
                    <a:pt x="4" y="13"/>
                  </a:lnTo>
                  <a:lnTo>
                    <a:pt x="4" y="11"/>
                  </a:lnTo>
                  <a:lnTo>
                    <a:pt x="3" y="10"/>
                  </a:lnTo>
                  <a:lnTo>
                    <a:pt x="1" y="8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A09B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5" name="Freeform 241"/>
            <p:cNvSpPr>
              <a:spLocks/>
            </p:cNvSpPr>
            <p:nvPr/>
          </p:nvSpPr>
          <p:spPr bwMode="auto">
            <a:xfrm>
              <a:off x="3814" y="1930"/>
              <a:ext cx="13" cy="19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1" y="5"/>
                </a:cxn>
                <a:cxn ang="0">
                  <a:pos x="2" y="4"/>
                </a:cxn>
                <a:cxn ang="0">
                  <a:pos x="3" y="3"/>
                </a:cxn>
                <a:cxn ang="0">
                  <a:pos x="3" y="3"/>
                </a:cxn>
                <a:cxn ang="0">
                  <a:pos x="4" y="2"/>
                </a:cxn>
                <a:cxn ang="0">
                  <a:pos x="5" y="1"/>
                </a:cxn>
                <a:cxn ang="0">
                  <a:pos x="6" y="1"/>
                </a:cxn>
                <a:cxn ang="0">
                  <a:pos x="7" y="0"/>
                </a:cxn>
                <a:cxn ang="0">
                  <a:pos x="8" y="2"/>
                </a:cxn>
                <a:cxn ang="0">
                  <a:pos x="10" y="3"/>
                </a:cxn>
                <a:cxn ang="0">
                  <a:pos x="11" y="5"/>
                </a:cxn>
                <a:cxn ang="0">
                  <a:pos x="11" y="6"/>
                </a:cxn>
                <a:cxn ang="0">
                  <a:pos x="12" y="8"/>
                </a:cxn>
                <a:cxn ang="0">
                  <a:pos x="13" y="9"/>
                </a:cxn>
                <a:cxn ang="0">
                  <a:pos x="13" y="11"/>
                </a:cxn>
                <a:cxn ang="0">
                  <a:pos x="13" y="14"/>
                </a:cxn>
                <a:cxn ang="0">
                  <a:pos x="12" y="14"/>
                </a:cxn>
                <a:cxn ang="0">
                  <a:pos x="11" y="15"/>
                </a:cxn>
                <a:cxn ang="0">
                  <a:pos x="10" y="16"/>
                </a:cxn>
                <a:cxn ang="0">
                  <a:pos x="10" y="16"/>
                </a:cxn>
                <a:cxn ang="0">
                  <a:pos x="9" y="17"/>
                </a:cxn>
                <a:cxn ang="0">
                  <a:pos x="8" y="18"/>
                </a:cxn>
                <a:cxn ang="0">
                  <a:pos x="7" y="18"/>
                </a:cxn>
                <a:cxn ang="0">
                  <a:pos x="6" y="19"/>
                </a:cxn>
                <a:cxn ang="0">
                  <a:pos x="6" y="17"/>
                </a:cxn>
                <a:cxn ang="0">
                  <a:pos x="5" y="15"/>
                </a:cxn>
                <a:cxn ang="0">
                  <a:pos x="5" y="13"/>
                </a:cxn>
                <a:cxn ang="0">
                  <a:pos x="4" y="12"/>
                </a:cxn>
                <a:cxn ang="0">
                  <a:pos x="4" y="10"/>
                </a:cxn>
                <a:cxn ang="0">
                  <a:pos x="3" y="9"/>
                </a:cxn>
                <a:cxn ang="0">
                  <a:pos x="1" y="7"/>
                </a:cxn>
                <a:cxn ang="0">
                  <a:pos x="0" y="5"/>
                </a:cxn>
              </a:cxnLst>
              <a:rect l="0" t="0" r="r" b="b"/>
              <a:pathLst>
                <a:path w="13" h="19">
                  <a:moveTo>
                    <a:pt x="0" y="5"/>
                  </a:moveTo>
                  <a:lnTo>
                    <a:pt x="1" y="5"/>
                  </a:lnTo>
                  <a:lnTo>
                    <a:pt x="2" y="4"/>
                  </a:lnTo>
                  <a:lnTo>
                    <a:pt x="3" y="3"/>
                  </a:lnTo>
                  <a:lnTo>
                    <a:pt x="3" y="3"/>
                  </a:lnTo>
                  <a:lnTo>
                    <a:pt x="4" y="2"/>
                  </a:lnTo>
                  <a:lnTo>
                    <a:pt x="5" y="1"/>
                  </a:lnTo>
                  <a:lnTo>
                    <a:pt x="6" y="1"/>
                  </a:lnTo>
                  <a:lnTo>
                    <a:pt x="7" y="0"/>
                  </a:lnTo>
                  <a:lnTo>
                    <a:pt x="8" y="2"/>
                  </a:lnTo>
                  <a:lnTo>
                    <a:pt x="10" y="3"/>
                  </a:lnTo>
                  <a:lnTo>
                    <a:pt x="11" y="5"/>
                  </a:lnTo>
                  <a:lnTo>
                    <a:pt x="11" y="6"/>
                  </a:lnTo>
                  <a:lnTo>
                    <a:pt x="12" y="8"/>
                  </a:lnTo>
                  <a:lnTo>
                    <a:pt x="13" y="9"/>
                  </a:lnTo>
                  <a:lnTo>
                    <a:pt x="13" y="11"/>
                  </a:lnTo>
                  <a:lnTo>
                    <a:pt x="13" y="14"/>
                  </a:lnTo>
                  <a:lnTo>
                    <a:pt x="12" y="14"/>
                  </a:lnTo>
                  <a:lnTo>
                    <a:pt x="11" y="15"/>
                  </a:lnTo>
                  <a:lnTo>
                    <a:pt x="10" y="16"/>
                  </a:lnTo>
                  <a:lnTo>
                    <a:pt x="10" y="16"/>
                  </a:lnTo>
                  <a:lnTo>
                    <a:pt x="9" y="17"/>
                  </a:lnTo>
                  <a:lnTo>
                    <a:pt x="8" y="18"/>
                  </a:lnTo>
                  <a:lnTo>
                    <a:pt x="7" y="18"/>
                  </a:lnTo>
                  <a:lnTo>
                    <a:pt x="6" y="19"/>
                  </a:lnTo>
                  <a:lnTo>
                    <a:pt x="6" y="17"/>
                  </a:lnTo>
                  <a:lnTo>
                    <a:pt x="5" y="15"/>
                  </a:lnTo>
                  <a:lnTo>
                    <a:pt x="5" y="13"/>
                  </a:lnTo>
                  <a:lnTo>
                    <a:pt x="4" y="12"/>
                  </a:lnTo>
                  <a:lnTo>
                    <a:pt x="4" y="10"/>
                  </a:lnTo>
                  <a:lnTo>
                    <a:pt x="3" y="9"/>
                  </a:lnTo>
                  <a:lnTo>
                    <a:pt x="1" y="7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A5A09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6" name="Freeform 242"/>
            <p:cNvSpPr>
              <a:spLocks/>
            </p:cNvSpPr>
            <p:nvPr/>
          </p:nvSpPr>
          <p:spPr bwMode="auto">
            <a:xfrm>
              <a:off x="3814" y="1931"/>
              <a:ext cx="13" cy="17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1" y="4"/>
                </a:cxn>
                <a:cxn ang="0">
                  <a:pos x="2" y="4"/>
                </a:cxn>
                <a:cxn ang="0">
                  <a:pos x="3" y="3"/>
                </a:cxn>
                <a:cxn ang="0">
                  <a:pos x="4" y="2"/>
                </a:cxn>
                <a:cxn ang="0">
                  <a:pos x="5" y="2"/>
                </a:cxn>
                <a:cxn ang="0">
                  <a:pos x="6" y="1"/>
                </a:cxn>
                <a:cxn ang="0">
                  <a:pos x="6" y="0"/>
                </a:cxn>
                <a:cxn ang="0">
                  <a:pos x="7" y="0"/>
                </a:cxn>
                <a:cxn ang="0">
                  <a:pos x="9" y="1"/>
                </a:cxn>
                <a:cxn ang="0">
                  <a:pos x="10" y="2"/>
                </a:cxn>
                <a:cxn ang="0">
                  <a:pos x="10" y="4"/>
                </a:cxn>
                <a:cxn ang="0">
                  <a:pos x="11" y="5"/>
                </a:cxn>
                <a:cxn ang="0">
                  <a:pos x="12" y="6"/>
                </a:cxn>
                <a:cxn ang="0">
                  <a:pos x="12" y="8"/>
                </a:cxn>
                <a:cxn ang="0">
                  <a:pos x="13" y="10"/>
                </a:cxn>
                <a:cxn ang="0">
                  <a:pos x="13" y="12"/>
                </a:cxn>
                <a:cxn ang="0">
                  <a:pos x="12" y="12"/>
                </a:cxn>
                <a:cxn ang="0">
                  <a:pos x="11" y="13"/>
                </a:cxn>
                <a:cxn ang="0">
                  <a:pos x="10" y="14"/>
                </a:cxn>
                <a:cxn ang="0">
                  <a:pos x="9" y="14"/>
                </a:cxn>
                <a:cxn ang="0">
                  <a:pos x="9" y="15"/>
                </a:cxn>
                <a:cxn ang="0">
                  <a:pos x="8" y="16"/>
                </a:cxn>
                <a:cxn ang="0">
                  <a:pos x="7" y="16"/>
                </a:cxn>
                <a:cxn ang="0">
                  <a:pos x="6" y="17"/>
                </a:cxn>
                <a:cxn ang="0">
                  <a:pos x="6" y="15"/>
                </a:cxn>
                <a:cxn ang="0">
                  <a:pos x="5" y="14"/>
                </a:cxn>
                <a:cxn ang="0">
                  <a:pos x="5" y="12"/>
                </a:cxn>
                <a:cxn ang="0">
                  <a:pos x="4" y="11"/>
                </a:cxn>
                <a:cxn ang="0">
                  <a:pos x="4" y="9"/>
                </a:cxn>
                <a:cxn ang="0">
                  <a:pos x="3" y="8"/>
                </a:cxn>
                <a:cxn ang="0">
                  <a:pos x="2" y="7"/>
                </a:cxn>
                <a:cxn ang="0">
                  <a:pos x="0" y="5"/>
                </a:cxn>
              </a:cxnLst>
              <a:rect l="0" t="0" r="r" b="b"/>
              <a:pathLst>
                <a:path w="13" h="17">
                  <a:moveTo>
                    <a:pt x="0" y="5"/>
                  </a:moveTo>
                  <a:lnTo>
                    <a:pt x="1" y="4"/>
                  </a:lnTo>
                  <a:lnTo>
                    <a:pt x="2" y="4"/>
                  </a:lnTo>
                  <a:lnTo>
                    <a:pt x="3" y="3"/>
                  </a:lnTo>
                  <a:lnTo>
                    <a:pt x="4" y="2"/>
                  </a:lnTo>
                  <a:lnTo>
                    <a:pt x="5" y="2"/>
                  </a:lnTo>
                  <a:lnTo>
                    <a:pt x="6" y="1"/>
                  </a:lnTo>
                  <a:lnTo>
                    <a:pt x="6" y="0"/>
                  </a:lnTo>
                  <a:lnTo>
                    <a:pt x="7" y="0"/>
                  </a:lnTo>
                  <a:lnTo>
                    <a:pt x="9" y="1"/>
                  </a:lnTo>
                  <a:lnTo>
                    <a:pt x="10" y="2"/>
                  </a:lnTo>
                  <a:lnTo>
                    <a:pt x="10" y="4"/>
                  </a:lnTo>
                  <a:lnTo>
                    <a:pt x="11" y="5"/>
                  </a:lnTo>
                  <a:lnTo>
                    <a:pt x="12" y="6"/>
                  </a:lnTo>
                  <a:lnTo>
                    <a:pt x="12" y="8"/>
                  </a:lnTo>
                  <a:lnTo>
                    <a:pt x="13" y="10"/>
                  </a:lnTo>
                  <a:lnTo>
                    <a:pt x="13" y="12"/>
                  </a:lnTo>
                  <a:lnTo>
                    <a:pt x="12" y="12"/>
                  </a:lnTo>
                  <a:lnTo>
                    <a:pt x="11" y="13"/>
                  </a:lnTo>
                  <a:lnTo>
                    <a:pt x="10" y="14"/>
                  </a:lnTo>
                  <a:lnTo>
                    <a:pt x="9" y="14"/>
                  </a:lnTo>
                  <a:lnTo>
                    <a:pt x="9" y="15"/>
                  </a:lnTo>
                  <a:lnTo>
                    <a:pt x="8" y="16"/>
                  </a:lnTo>
                  <a:lnTo>
                    <a:pt x="7" y="16"/>
                  </a:lnTo>
                  <a:lnTo>
                    <a:pt x="6" y="17"/>
                  </a:lnTo>
                  <a:lnTo>
                    <a:pt x="6" y="15"/>
                  </a:lnTo>
                  <a:lnTo>
                    <a:pt x="5" y="14"/>
                  </a:lnTo>
                  <a:lnTo>
                    <a:pt x="5" y="12"/>
                  </a:lnTo>
                  <a:lnTo>
                    <a:pt x="4" y="11"/>
                  </a:lnTo>
                  <a:lnTo>
                    <a:pt x="4" y="9"/>
                  </a:lnTo>
                  <a:lnTo>
                    <a:pt x="3" y="8"/>
                  </a:lnTo>
                  <a:lnTo>
                    <a:pt x="2" y="7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A8A3A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7" name="Freeform 243"/>
            <p:cNvSpPr>
              <a:spLocks/>
            </p:cNvSpPr>
            <p:nvPr/>
          </p:nvSpPr>
          <p:spPr bwMode="auto">
            <a:xfrm>
              <a:off x="3815" y="1931"/>
              <a:ext cx="12" cy="16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1" y="5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3" y="3"/>
                </a:cxn>
                <a:cxn ang="0">
                  <a:pos x="4" y="2"/>
                </a:cxn>
                <a:cxn ang="0">
                  <a:pos x="5" y="1"/>
                </a:cxn>
                <a:cxn ang="0">
                  <a:pos x="6" y="1"/>
                </a:cxn>
                <a:cxn ang="0">
                  <a:pos x="7" y="0"/>
                </a:cxn>
                <a:cxn ang="0">
                  <a:pos x="9" y="2"/>
                </a:cxn>
                <a:cxn ang="0">
                  <a:pos x="10" y="5"/>
                </a:cxn>
                <a:cxn ang="0">
                  <a:pos x="11" y="7"/>
                </a:cxn>
                <a:cxn ang="0">
                  <a:pos x="12" y="11"/>
                </a:cxn>
                <a:cxn ang="0">
                  <a:pos x="11" y="12"/>
                </a:cxn>
                <a:cxn ang="0">
                  <a:pos x="10" y="12"/>
                </a:cxn>
                <a:cxn ang="0">
                  <a:pos x="9" y="13"/>
                </a:cxn>
                <a:cxn ang="0">
                  <a:pos x="8" y="14"/>
                </a:cxn>
                <a:cxn ang="0">
                  <a:pos x="7" y="14"/>
                </a:cxn>
                <a:cxn ang="0">
                  <a:pos x="6" y="15"/>
                </a:cxn>
                <a:cxn ang="0">
                  <a:pos x="6" y="15"/>
                </a:cxn>
                <a:cxn ang="0">
                  <a:pos x="5" y="16"/>
                </a:cxn>
                <a:cxn ang="0">
                  <a:pos x="4" y="13"/>
                </a:cxn>
                <a:cxn ang="0">
                  <a:pos x="3" y="11"/>
                </a:cxn>
                <a:cxn ang="0">
                  <a:pos x="2" y="8"/>
                </a:cxn>
                <a:cxn ang="0">
                  <a:pos x="0" y="5"/>
                </a:cxn>
              </a:cxnLst>
              <a:rect l="0" t="0" r="r" b="b"/>
              <a:pathLst>
                <a:path w="12" h="16">
                  <a:moveTo>
                    <a:pt x="0" y="5"/>
                  </a:moveTo>
                  <a:lnTo>
                    <a:pt x="1" y="5"/>
                  </a:lnTo>
                  <a:lnTo>
                    <a:pt x="2" y="4"/>
                  </a:lnTo>
                  <a:lnTo>
                    <a:pt x="2" y="4"/>
                  </a:lnTo>
                  <a:lnTo>
                    <a:pt x="3" y="3"/>
                  </a:lnTo>
                  <a:lnTo>
                    <a:pt x="4" y="2"/>
                  </a:lnTo>
                  <a:lnTo>
                    <a:pt x="5" y="1"/>
                  </a:lnTo>
                  <a:lnTo>
                    <a:pt x="6" y="1"/>
                  </a:lnTo>
                  <a:lnTo>
                    <a:pt x="7" y="0"/>
                  </a:lnTo>
                  <a:lnTo>
                    <a:pt x="9" y="2"/>
                  </a:lnTo>
                  <a:lnTo>
                    <a:pt x="10" y="5"/>
                  </a:lnTo>
                  <a:lnTo>
                    <a:pt x="11" y="7"/>
                  </a:lnTo>
                  <a:lnTo>
                    <a:pt x="12" y="11"/>
                  </a:lnTo>
                  <a:lnTo>
                    <a:pt x="11" y="12"/>
                  </a:lnTo>
                  <a:lnTo>
                    <a:pt x="10" y="12"/>
                  </a:lnTo>
                  <a:lnTo>
                    <a:pt x="9" y="13"/>
                  </a:lnTo>
                  <a:lnTo>
                    <a:pt x="8" y="14"/>
                  </a:lnTo>
                  <a:lnTo>
                    <a:pt x="7" y="14"/>
                  </a:lnTo>
                  <a:lnTo>
                    <a:pt x="6" y="15"/>
                  </a:lnTo>
                  <a:lnTo>
                    <a:pt x="6" y="15"/>
                  </a:lnTo>
                  <a:lnTo>
                    <a:pt x="5" y="16"/>
                  </a:lnTo>
                  <a:lnTo>
                    <a:pt x="4" y="13"/>
                  </a:lnTo>
                  <a:lnTo>
                    <a:pt x="3" y="11"/>
                  </a:lnTo>
                  <a:lnTo>
                    <a:pt x="2" y="8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AAA8A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8" name="Freeform 244"/>
            <p:cNvSpPr>
              <a:spLocks/>
            </p:cNvSpPr>
            <p:nvPr/>
          </p:nvSpPr>
          <p:spPr bwMode="auto">
            <a:xfrm>
              <a:off x="3815" y="1932"/>
              <a:ext cx="12" cy="14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1" y="4"/>
                </a:cxn>
                <a:cxn ang="0">
                  <a:pos x="2" y="4"/>
                </a:cxn>
                <a:cxn ang="0">
                  <a:pos x="3" y="3"/>
                </a:cxn>
                <a:cxn ang="0">
                  <a:pos x="4" y="2"/>
                </a:cxn>
                <a:cxn ang="0">
                  <a:pos x="4" y="2"/>
                </a:cxn>
                <a:cxn ang="0">
                  <a:pos x="5" y="1"/>
                </a:cxn>
                <a:cxn ang="0">
                  <a:pos x="6" y="0"/>
                </a:cxn>
                <a:cxn ang="0">
                  <a:pos x="7" y="0"/>
                </a:cxn>
                <a:cxn ang="0">
                  <a:pos x="9" y="2"/>
                </a:cxn>
                <a:cxn ang="0">
                  <a:pos x="10" y="4"/>
                </a:cxn>
                <a:cxn ang="0">
                  <a:pos x="11" y="6"/>
                </a:cxn>
                <a:cxn ang="0">
                  <a:pos x="12" y="9"/>
                </a:cxn>
                <a:cxn ang="0">
                  <a:pos x="11" y="10"/>
                </a:cxn>
                <a:cxn ang="0">
                  <a:pos x="10" y="10"/>
                </a:cxn>
                <a:cxn ang="0">
                  <a:pos x="9" y="11"/>
                </a:cxn>
                <a:cxn ang="0">
                  <a:pos x="8" y="12"/>
                </a:cxn>
                <a:cxn ang="0">
                  <a:pos x="7" y="13"/>
                </a:cxn>
                <a:cxn ang="0">
                  <a:pos x="6" y="13"/>
                </a:cxn>
                <a:cxn ang="0">
                  <a:pos x="5" y="14"/>
                </a:cxn>
                <a:cxn ang="0">
                  <a:pos x="5" y="14"/>
                </a:cxn>
                <a:cxn ang="0">
                  <a:pos x="4" y="12"/>
                </a:cxn>
                <a:cxn ang="0">
                  <a:pos x="3" y="10"/>
                </a:cxn>
                <a:cxn ang="0">
                  <a:pos x="2" y="8"/>
                </a:cxn>
                <a:cxn ang="0">
                  <a:pos x="0" y="5"/>
                </a:cxn>
              </a:cxnLst>
              <a:rect l="0" t="0" r="r" b="b"/>
              <a:pathLst>
                <a:path w="12" h="14">
                  <a:moveTo>
                    <a:pt x="0" y="5"/>
                  </a:moveTo>
                  <a:lnTo>
                    <a:pt x="1" y="4"/>
                  </a:lnTo>
                  <a:lnTo>
                    <a:pt x="2" y="4"/>
                  </a:lnTo>
                  <a:lnTo>
                    <a:pt x="3" y="3"/>
                  </a:lnTo>
                  <a:lnTo>
                    <a:pt x="4" y="2"/>
                  </a:lnTo>
                  <a:lnTo>
                    <a:pt x="4" y="2"/>
                  </a:lnTo>
                  <a:lnTo>
                    <a:pt x="5" y="1"/>
                  </a:lnTo>
                  <a:lnTo>
                    <a:pt x="6" y="0"/>
                  </a:lnTo>
                  <a:lnTo>
                    <a:pt x="7" y="0"/>
                  </a:lnTo>
                  <a:lnTo>
                    <a:pt x="9" y="2"/>
                  </a:lnTo>
                  <a:lnTo>
                    <a:pt x="10" y="4"/>
                  </a:lnTo>
                  <a:lnTo>
                    <a:pt x="11" y="6"/>
                  </a:lnTo>
                  <a:lnTo>
                    <a:pt x="12" y="9"/>
                  </a:lnTo>
                  <a:lnTo>
                    <a:pt x="11" y="10"/>
                  </a:lnTo>
                  <a:lnTo>
                    <a:pt x="10" y="10"/>
                  </a:lnTo>
                  <a:lnTo>
                    <a:pt x="9" y="11"/>
                  </a:lnTo>
                  <a:lnTo>
                    <a:pt x="8" y="12"/>
                  </a:lnTo>
                  <a:lnTo>
                    <a:pt x="7" y="13"/>
                  </a:lnTo>
                  <a:lnTo>
                    <a:pt x="6" y="13"/>
                  </a:lnTo>
                  <a:lnTo>
                    <a:pt x="5" y="14"/>
                  </a:lnTo>
                  <a:lnTo>
                    <a:pt x="5" y="14"/>
                  </a:lnTo>
                  <a:lnTo>
                    <a:pt x="4" y="12"/>
                  </a:lnTo>
                  <a:lnTo>
                    <a:pt x="3" y="10"/>
                  </a:lnTo>
                  <a:lnTo>
                    <a:pt x="2" y="8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AFAAA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9" name="Freeform 245"/>
            <p:cNvSpPr>
              <a:spLocks/>
            </p:cNvSpPr>
            <p:nvPr/>
          </p:nvSpPr>
          <p:spPr bwMode="auto">
            <a:xfrm>
              <a:off x="3816" y="1932"/>
              <a:ext cx="11" cy="14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1" y="5"/>
                </a:cxn>
                <a:cxn ang="0">
                  <a:pos x="1" y="4"/>
                </a:cxn>
                <a:cxn ang="0">
                  <a:pos x="2" y="4"/>
                </a:cxn>
                <a:cxn ang="0">
                  <a:pos x="3" y="3"/>
                </a:cxn>
                <a:cxn ang="0">
                  <a:pos x="4" y="2"/>
                </a:cxn>
                <a:cxn ang="0">
                  <a:pos x="5" y="2"/>
                </a:cxn>
                <a:cxn ang="0">
                  <a:pos x="5" y="1"/>
                </a:cxn>
                <a:cxn ang="0">
                  <a:pos x="6" y="0"/>
                </a:cxn>
                <a:cxn ang="0">
                  <a:pos x="8" y="2"/>
                </a:cxn>
                <a:cxn ang="0">
                  <a:pos x="9" y="4"/>
                </a:cxn>
                <a:cxn ang="0">
                  <a:pos x="9" y="5"/>
                </a:cxn>
                <a:cxn ang="0">
                  <a:pos x="11" y="8"/>
                </a:cxn>
                <a:cxn ang="0">
                  <a:pos x="10" y="9"/>
                </a:cxn>
                <a:cxn ang="0">
                  <a:pos x="9" y="10"/>
                </a:cxn>
                <a:cxn ang="0">
                  <a:pos x="8" y="10"/>
                </a:cxn>
                <a:cxn ang="0">
                  <a:pos x="7" y="11"/>
                </a:cxn>
                <a:cxn ang="0">
                  <a:pos x="6" y="12"/>
                </a:cxn>
                <a:cxn ang="0">
                  <a:pos x="5" y="12"/>
                </a:cxn>
                <a:cxn ang="0">
                  <a:pos x="4" y="13"/>
                </a:cxn>
                <a:cxn ang="0">
                  <a:pos x="3" y="14"/>
                </a:cxn>
                <a:cxn ang="0">
                  <a:pos x="3" y="11"/>
                </a:cxn>
                <a:cxn ang="0">
                  <a:pos x="2" y="10"/>
                </a:cxn>
                <a:cxn ang="0">
                  <a:pos x="1" y="8"/>
                </a:cxn>
                <a:cxn ang="0">
                  <a:pos x="0" y="5"/>
                </a:cxn>
              </a:cxnLst>
              <a:rect l="0" t="0" r="r" b="b"/>
              <a:pathLst>
                <a:path w="11" h="14">
                  <a:moveTo>
                    <a:pt x="0" y="5"/>
                  </a:moveTo>
                  <a:lnTo>
                    <a:pt x="1" y="5"/>
                  </a:lnTo>
                  <a:lnTo>
                    <a:pt x="1" y="4"/>
                  </a:lnTo>
                  <a:lnTo>
                    <a:pt x="2" y="4"/>
                  </a:lnTo>
                  <a:lnTo>
                    <a:pt x="3" y="3"/>
                  </a:lnTo>
                  <a:lnTo>
                    <a:pt x="4" y="2"/>
                  </a:lnTo>
                  <a:lnTo>
                    <a:pt x="5" y="2"/>
                  </a:lnTo>
                  <a:lnTo>
                    <a:pt x="5" y="1"/>
                  </a:lnTo>
                  <a:lnTo>
                    <a:pt x="6" y="0"/>
                  </a:lnTo>
                  <a:lnTo>
                    <a:pt x="8" y="2"/>
                  </a:lnTo>
                  <a:lnTo>
                    <a:pt x="9" y="4"/>
                  </a:lnTo>
                  <a:lnTo>
                    <a:pt x="9" y="5"/>
                  </a:lnTo>
                  <a:lnTo>
                    <a:pt x="11" y="8"/>
                  </a:lnTo>
                  <a:lnTo>
                    <a:pt x="10" y="9"/>
                  </a:lnTo>
                  <a:lnTo>
                    <a:pt x="9" y="10"/>
                  </a:lnTo>
                  <a:lnTo>
                    <a:pt x="8" y="10"/>
                  </a:lnTo>
                  <a:lnTo>
                    <a:pt x="7" y="11"/>
                  </a:lnTo>
                  <a:lnTo>
                    <a:pt x="6" y="12"/>
                  </a:lnTo>
                  <a:lnTo>
                    <a:pt x="5" y="12"/>
                  </a:lnTo>
                  <a:lnTo>
                    <a:pt x="4" y="13"/>
                  </a:lnTo>
                  <a:lnTo>
                    <a:pt x="3" y="14"/>
                  </a:lnTo>
                  <a:lnTo>
                    <a:pt x="3" y="11"/>
                  </a:lnTo>
                  <a:lnTo>
                    <a:pt x="2" y="10"/>
                  </a:lnTo>
                  <a:lnTo>
                    <a:pt x="1" y="8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B2AFA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0" name="Freeform 246"/>
            <p:cNvSpPr>
              <a:spLocks/>
            </p:cNvSpPr>
            <p:nvPr/>
          </p:nvSpPr>
          <p:spPr bwMode="auto">
            <a:xfrm>
              <a:off x="3816" y="1933"/>
              <a:ext cx="10" cy="12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1" y="4"/>
                </a:cxn>
                <a:cxn ang="0">
                  <a:pos x="2" y="4"/>
                </a:cxn>
                <a:cxn ang="0">
                  <a:pos x="2" y="3"/>
                </a:cxn>
                <a:cxn ang="0">
                  <a:pos x="3" y="2"/>
                </a:cxn>
                <a:cxn ang="0">
                  <a:pos x="4" y="2"/>
                </a:cxn>
                <a:cxn ang="0">
                  <a:pos x="5" y="1"/>
                </a:cxn>
                <a:cxn ang="0">
                  <a:pos x="6" y="0"/>
                </a:cxn>
                <a:cxn ang="0">
                  <a:pos x="7" y="0"/>
                </a:cxn>
                <a:cxn ang="0">
                  <a:pos x="8" y="1"/>
                </a:cxn>
                <a:cxn ang="0">
                  <a:pos x="9" y="2"/>
                </a:cxn>
                <a:cxn ang="0">
                  <a:pos x="9" y="4"/>
                </a:cxn>
                <a:cxn ang="0">
                  <a:pos x="10" y="6"/>
                </a:cxn>
                <a:cxn ang="0">
                  <a:pos x="9" y="7"/>
                </a:cxn>
                <a:cxn ang="0">
                  <a:pos x="8" y="8"/>
                </a:cxn>
                <a:cxn ang="0">
                  <a:pos x="8" y="8"/>
                </a:cxn>
                <a:cxn ang="0">
                  <a:pos x="7" y="9"/>
                </a:cxn>
                <a:cxn ang="0">
                  <a:pos x="6" y="10"/>
                </a:cxn>
                <a:cxn ang="0">
                  <a:pos x="5" y="10"/>
                </a:cxn>
                <a:cxn ang="0">
                  <a:pos x="4" y="11"/>
                </a:cxn>
                <a:cxn ang="0">
                  <a:pos x="3" y="12"/>
                </a:cxn>
                <a:cxn ang="0">
                  <a:pos x="3" y="10"/>
                </a:cxn>
                <a:cxn ang="0">
                  <a:pos x="2" y="9"/>
                </a:cxn>
                <a:cxn ang="0">
                  <a:pos x="1" y="7"/>
                </a:cxn>
                <a:cxn ang="0">
                  <a:pos x="0" y="5"/>
                </a:cxn>
              </a:cxnLst>
              <a:rect l="0" t="0" r="r" b="b"/>
              <a:pathLst>
                <a:path w="10" h="12">
                  <a:moveTo>
                    <a:pt x="0" y="5"/>
                  </a:moveTo>
                  <a:lnTo>
                    <a:pt x="1" y="4"/>
                  </a:lnTo>
                  <a:lnTo>
                    <a:pt x="2" y="4"/>
                  </a:lnTo>
                  <a:lnTo>
                    <a:pt x="2" y="3"/>
                  </a:lnTo>
                  <a:lnTo>
                    <a:pt x="3" y="2"/>
                  </a:lnTo>
                  <a:lnTo>
                    <a:pt x="4" y="2"/>
                  </a:lnTo>
                  <a:lnTo>
                    <a:pt x="5" y="1"/>
                  </a:lnTo>
                  <a:lnTo>
                    <a:pt x="6" y="0"/>
                  </a:lnTo>
                  <a:lnTo>
                    <a:pt x="7" y="0"/>
                  </a:lnTo>
                  <a:lnTo>
                    <a:pt x="8" y="1"/>
                  </a:lnTo>
                  <a:lnTo>
                    <a:pt x="9" y="2"/>
                  </a:lnTo>
                  <a:lnTo>
                    <a:pt x="9" y="4"/>
                  </a:lnTo>
                  <a:lnTo>
                    <a:pt x="10" y="6"/>
                  </a:lnTo>
                  <a:lnTo>
                    <a:pt x="9" y="7"/>
                  </a:lnTo>
                  <a:lnTo>
                    <a:pt x="8" y="8"/>
                  </a:lnTo>
                  <a:lnTo>
                    <a:pt x="8" y="8"/>
                  </a:lnTo>
                  <a:lnTo>
                    <a:pt x="7" y="9"/>
                  </a:lnTo>
                  <a:lnTo>
                    <a:pt x="6" y="10"/>
                  </a:lnTo>
                  <a:lnTo>
                    <a:pt x="5" y="10"/>
                  </a:lnTo>
                  <a:lnTo>
                    <a:pt x="4" y="11"/>
                  </a:lnTo>
                  <a:lnTo>
                    <a:pt x="3" y="12"/>
                  </a:lnTo>
                  <a:lnTo>
                    <a:pt x="3" y="10"/>
                  </a:lnTo>
                  <a:lnTo>
                    <a:pt x="2" y="9"/>
                  </a:lnTo>
                  <a:lnTo>
                    <a:pt x="1" y="7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B5B2B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1" name="Freeform 247"/>
            <p:cNvSpPr>
              <a:spLocks/>
            </p:cNvSpPr>
            <p:nvPr/>
          </p:nvSpPr>
          <p:spPr bwMode="auto">
            <a:xfrm>
              <a:off x="3816" y="1933"/>
              <a:ext cx="10" cy="11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1" y="5"/>
                </a:cxn>
                <a:cxn ang="0">
                  <a:pos x="2" y="4"/>
                </a:cxn>
                <a:cxn ang="0">
                  <a:pos x="3" y="4"/>
                </a:cxn>
                <a:cxn ang="0">
                  <a:pos x="4" y="3"/>
                </a:cxn>
                <a:cxn ang="0">
                  <a:pos x="4" y="2"/>
                </a:cxn>
                <a:cxn ang="0">
                  <a:pos x="5" y="2"/>
                </a:cxn>
                <a:cxn ang="0">
                  <a:pos x="6" y="1"/>
                </a:cxn>
                <a:cxn ang="0">
                  <a:pos x="7" y="0"/>
                </a:cxn>
                <a:cxn ang="0">
                  <a:pos x="8" y="2"/>
                </a:cxn>
                <a:cxn ang="0">
                  <a:pos x="9" y="2"/>
                </a:cxn>
                <a:cxn ang="0">
                  <a:pos x="9" y="3"/>
                </a:cxn>
                <a:cxn ang="0">
                  <a:pos x="10" y="5"/>
                </a:cxn>
                <a:cxn ang="0">
                  <a:pos x="9" y="6"/>
                </a:cxn>
                <a:cxn ang="0">
                  <a:pos x="8" y="7"/>
                </a:cxn>
                <a:cxn ang="0">
                  <a:pos x="7" y="7"/>
                </a:cxn>
                <a:cxn ang="0">
                  <a:pos x="7" y="8"/>
                </a:cxn>
                <a:cxn ang="0">
                  <a:pos x="6" y="9"/>
                </a:cxn>
                <a:cxn ang="0">
                  <a:pos x="5" y="9"/>
                </a:cxn>
                <a:cxn ang="0">
                  <a:pos x="4" y="10"/>
                </a:cxn>
                <a:cxn ang="0">
                  <a:pos x="3" y="11"/>
                </a:cxn>
                <a:cxn ang="0">
                  <a:pos x="2" y="10"/>
                </a:cxn>
                <a:cxn ang="0">
                  <a:pos x="2" y="9"/>
                </a:cxn>
                <a:cxn ang="0">
                  <a:pos x="1" y="7"/>
                </a:cxn>
                <a:cxn ang="0">
                  <a:pos x="0" y="5"/>
                </a:cxn>
              </a:cxnLst>
              <a:rect l="0" t="0" r="r" b="b"/>
              <a:pathLst>
                <a:path w="10" h="11">
                  <a:moveTo>
                    <a:pt x="0" y="5"/>
                  </a:moveTo>
                  <a:lnTo>
                    <a:pt x="1" y="5"/>
                  </a:lnTo>
                  <a:lnTo>
                    <a:pt x="2" y="4"/>
                  </a:lnTo>
                  <a:lnTo>
                    <a:pt x="3" y="4"/>
                  </a:lnTo>
                  <a:lnTo>
                    <a:pt x="4" y="3"/>
                  </a:lnTo>
                  <a:lnTo>
                    <a:pt x="4" y="2"/>
                  </a:lnTo>
                  <a:lnTo>
                    <a:pt x="5" y="2"/>
                  </a:lnTo>
                  <a:lnTo>
                    <a:pt x="6" y="1"/>
                  </a:lnTo>
                  <a:lnTo>
                    <a:pt x="7" y="0"/>
                  </a:lnTo>
                  <a:lnTo>
                    <a:pt x="8" y="2"/>
                  </a:lnTo>
                  <a:lnTo>
                    <a:pt x="9" y="2"/>
                  </a:lnTo>
                  <a:lnTo>
                    <a:pt x="9" y="3"/>
                  </a:lnTo>
                  <a:lnTo>
                    <a:pt x="10" y="5"/>
                  </a:lnTo>
                  <a:lnTo>
                    <a:pt x="9" y="6"/>
                  </a:lnTo>
                  <a:lnTo>
                    <a:pt x="8" y="7"/>
                  </a:lnTo>
                  <a:lnTo>
                    <a:pt x="7" y="7"/>
                  </a:lnTo>
                  <a:lnTo>
                    <a:pt x="7" y="8"/>
                  </a:lnTo>
                  <a:lnTo>
                    <a:pt x="6" y="9"/>
                  </a:lnTo>
                  <a:lnTo>
                    <a:pt x="5" y="9"/>
                  </a:lnTo>
                  <a:lnTo>
                    <a:pt x="4" y="10"/>
                  </a:lnTo>
                  <a:lnTo>
                    <a:pt x="3" y="11"/>
                  </a:lnTo>
                  <a:lnTo>
                    <a:pt x="2" y="10"/>
                  </a:lnTo>
                  <a:lnTo>
                    <a:pt x="2" y="9"/>
                  </a:lnTo>
                  <a:lnTo>
                    <a:pt x="1" y="7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BAB7B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2" name="Freeform 248"/>
            <p:cNvSpPr>
              <a:spLocks/>
            </p:cNvSpPr>
            <p:nvPr/>
          </p:nvSpPr>
          <p:spPr bwMode="auto">
            <a:xfrm>
              <a:off x="3817" y="1934"/>
              <a:ext cx="9" cy="9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1" y="4"/>
                </a:cxn>
                <a:cxn ang="0">
                  <a:pos x="1" y="4"/>
                </a:cxn>
                <a:cxn ang="0">
                  <a:pos x="2" y="3"/>
                </a:cxn>
                <a:cxn ang="0">
                  <a:pos x="3" y="2"/>
                </a:cxn>
                <a:cxn ang="0">
                  <a:pos x="4" y="2"/>
                </a:cxn>
                <a:cxn ang="0">
                  <a:pos x="5" y="1"/>
                </a:cxn>
                <a:cxn ang="0">
                  <a:pos x="5" y="1"/>
                </a:cxn>
                <a:cxn ang="0">
                  <a:pos x="6" y="0"/>
                </a:cxn>
                <a:cxn ang="0">
                  <a:pos x="7" y="1"/>
                </a:cxn>
                <a:cxn ang="0">
                  <a:pos x="7" y="1"/>
                </a:cxn>
                <a:cxn ang="0">
                  <a:pos x="8" y="2"/>
                </a:cxn>
                <a:cxn ang="0">
                  <a:pos x="9" y="4"/>
                </a:cxn>
                <a:cxn ang="0">
                  <a:pos x="8" y="4"/>
                </a:cxn>
                <a:cxn ang="0">
                  <a:pos x="7" y="5"/>
                </a:cxn>
                <a:cxn ang="0">
                  <a:pos x="6" y="6"/>
                </a:cxn>
                <a:cxn ang="0">
                  <a:pos x="5" y="6"/>
                </a:cxn>
                <a:cxn ang="0">
                  <a:pos x="5" y="7"/>
                </a:cxn>
                <a:cxn ang="0">
                  <a:pos x="4" y="8"/>
                </a:cxn>
                <a:cxn ang="0">
                  <a:pos x="3" y="8"/>
                </a:cxn>
                <a:cxn ang="0">
                  <a:pos x="2" y="9"/>
                </a:cxn>
                <a:cxn ang="0">
                  <a:pos x="1" y="8"/>
                </a:cxn>
                <a:cxn ang="0">
                  <a:pos x="1" y="8"/>
                </a:cxn>
                <a:cxn ang="0">
                  <a:pos x="1" y="7"/>
                </a:cxn>
                <a:cxn ang="0">
                  <a:pos x="0" y="5"/>
                </a:cxn>
              </a:cxnLst>
              <a:rect l="0" t="0" r="r" b="b"/>
              <a:pathLst>
                <a:path w="9" h="9">
                  <a:moveTo>
                    <a:pt x="0" y="5"/>
                  </a:moveTo>
                  <a:lnTo>
                    <a:pt x="1" y="4"/>
                  </a:lnTo>
                  <a:lnTo>
                    <a:pt x="1" y="4"/>
                  </a:lnTo>
                  <a:lnTo>
                    <a:pt x="2" y="3"/>
                  </a:lnTo>
                  <a:lnTo>
                    <a:pt x="3" y="2"/>
                  </a:lnTo>
                  <a:lnTo>
                    <a:pt x="4" y="2"/>
                  </a:lnTo>
                  <a:lnTo>
                    <a:pt x="5" y="1"/>
                  </a:lnTo>
                  <a:lnTo>
                    <a:pt x="5" y="1"/>
                  </a:lnTo>
                  <a:lnTo>
                    <a:pt x="6" y="0"/>
                  </a:lnTo>
                  <a:lnTo>
                    <a:pt x="7" y="1"/>
                  </a:lnTo>
                  <a:lnTo>
                    <a:pt x="7" y="1"/>
                  </a:lnTo>
                  <a:lnTo>
                    <a:pt x="8" y="2"/>
                  </a:lnTo>
                  <a:lnTo>
                    <a:pt x="9" y="4"/>
                  </a:lnTo>
                  <a:lnTo>
                    <a:pt x="8" y="4"/>
                  </a:lnTo>
                  <a:lnTo>
                    <a:pt x="7" y="5"/>
                  </a:lnTo>
                  <a:lnTo>
                    <a:pt x="6" y="6"/>
                  </a:lnTo>
                  <a:lnTo>
                    <a:pt x="5" y="6"/>
                  </a:lnTo>
                  <a:lnTo>
                    <a:pt x="5" y="7"/>
                  </a:lnTo>
                  <a:lnTo>
                    <a:pt x="4" y="8"/>
                  </a:lnTo>
                  <a:lnTo>
                    <a:pt x="3" y="8"/>
                  </a:lnTo>
                  <a:lnTo>
                    <a:pt x="2" y="9"/>
                  </a:lnTo>
                  <a:lnTo>
                    <a:pt x="1" y="8"/>
                  </a:lnTo>
                  <a:lnTo>
                    <a:pt x="1" y="8"/>
                  </a:lnTo>
                  <a:lnTo>
                    <a:pt x="1" y="7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BCBCB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3" name="Freeform 249"/>
            <p:cNvSpPr>
              <a:spLocks/>
            </p:cNvSpPr>
            <p:nvPr/>
          </p:nvSpPr>
          <p:spPr bwMode="auto">
            <a:xfrm>
              <a:off x="3817" y="1935"/>
              <a:ext cx="8" cy="7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7" y="1"/>
                </a:cxn>
                <a:cxn ang="0">
                  <a:pos x="8" y="2"/>
                </a:cxn>
                <a:cxn ang="0">
                  <a:pos x="2" y="7"/>
                </a:cxn>
                <a:cxn ang="0">
                  <a:pos x="1" y="7"/>
                </a:cxn>
                <a:cxn ang="0">
                  <a:pos x="1" y="7"/>
                </a:cxn>
                <a:cxn ang="0">
                  <a:pos x="1" y="6"/>
                </a:cxn>
                <a:cxn ang="0">
                  <a:pos x="0" y="4"/>
                </a:cxn>
              </a:cxnLst>
              <a:rect l="0" t="0" r="r" b="b"/>
              <a:pathLst>
                <a:path w="8" h="7">
                  <a:moveTo>
                    <a:pt x="0" y="4"/>
                  </a:moveTo>
                  <a:lnTo>
                    <a:pt x="7" y="0"/>
                  </a:lnTo>
                  <a:lnTo>
                    <a:pt x="7" y="0"/>
                  </a:lnTo>
                  <a:lnTo>
                    <a:pt x="7" y="0"/>
                  </a:lnTo>
                  <a:lnTo>
                    <a:pt x="7" y="1"/>
                  </a:lnTo>
                  <a:lnTo>
                    <a:pt x="8" y="2"/>
                  </a:lnTo>
                  <a:lnTo>
                    <a:pt x="2" y="7"/>
                  </a:lnTo>
                  <a:lnTo>
                    <a:pt x="1" y="7"/>
                  </a:lnTo>
                  <a:lnTo>
                    <a:pt x="1" y="7"/>
                  </a:lnTo>
                  <a:lnTo>
                    <a:pt x="1" y="6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BFBFB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4" name="Freeform 250"/>
            <p:cNvSpPr>
              <a:spLocks/>
            </p:cNvSpPr>
            <p:nvPr/>
          </p:nvSpPr>
          <p:spPr bwMode="auto">
            <a:xfrm>
              <a:off x="3828" y="1847"/>
              <a:ext cx="41" cy="30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5" y="7"/>
                </a:cxn>
                <a:cxn ang="0">
                  <a:pos x="0" y="23"/>
                </a:cxn>
                <a:cxn ang="0">
                  <a:pos x="41" y="30"/>
                </a:cxn>
                <a:cxn ang="0">
                  <a:pos x="41" y="5"/>
                </a:cxn>
                <a:cxn ang="0">
                  <a:pos x="13" y="0"/>
                </a:cxn>
              </a:cxnLst>
              <a:rect l="0" t="0" r="r" b="b"/>
              <a:pathLst>
                <a:path w="41" h="30">
                  <a:moveTo>
                    <a:pt x="13" y="0"/>
                  </a:moveTo>
                  <a:lnTo>
                    <a:pt x="5" y="7"/>
                  </a:lnTo>
                  <a:lnTo>
                    <a:pt x="0" y="23"/>
                  </a:lnTo>
                  <a:lnTo>
                    <a:pt x="41" y="30"/>
                  </a:lnTo>
                  <a:lnTo>
                    <a:pt x="41" y="5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44445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5" name="Freeform 251"/>
            <p:cNvSpPr>
              <a:spLocks/>
            </p:cNvSpPr>
            <p:nvPr/>
          </p:nvSpPr>
          <p:spPr bwMode="auto">
            <a:xfrm>
              <a:off x="3845" y="1848"/>
              <a:ext cx="24" cy="2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8"/>
                </a:cxn>
                <a:cxn ang="0">
                  <a:pos x="23" y="22"/>
                </a:cxn>
                <a:cxn ang="0">
                  <a:pos x="24" y="5"/>
                </a:cxn>
                <a:cxn ang="0">
                  <a:pos x="0" y="0"/>
                </a:cxn>
              </a:cxnLst>
              <a:rect l="0" t="0" r="r" b="b"/>
              <a:pathLst>
                <a:path w="24" h="22">
                  <a:moveTo>
                    <a:pt x="0" y="0"/>
                  </a:moveTo>
                  <a:lnTo>
                    <a:pt x="0" y="18"/>
                  </a:lnTo>
                  <a:lnTo>
                    <a:pt x="23" y="22"/>
                  </a:lnTo>
                  <a:lnTo>
                    <a:pt x="24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163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6" name="Freeform 252"/>
            <p:cNvSpPr>
              <a:spLocks/>
            </p:cNvSpPr>
            <p:nvPr/>
          </p:nvSpPr>
          <p:spPr bwMode="auto">
            <a:xfrm>
              <a:off x="3826" y="1863"/>
              <a:ext cx="43" cy="13"/>
            </a:xfrm>
            <a:custGeom>
              <a:avLst/>
              <a:gdLst/>
              <a:ahLst/>
              <a:cxnLst>
                <a:cxn ang="0">
                  <a:pos x="21" y="0"/>
                </a:cxn>
                <a:cxn ang="0">
                  <a:pos x="0" y="6"/>
                </a:cxn>
                <a:cxn ang="0">
                  <a:pos x="43" y="13"/>
                </a:cxn>
                <a:cxn ang="0">
                  <a:pos x="42" y="3"/>
                </a:cxn>
                <a:cxn ang="0">
                  <a:pos x="21" y="0"/>
                </a:cxn>
              </a:cxnLst>
              <a:rect l="0" t="0" r="r" b="b"/>
              <a:pathLst>
                <a:path w="43" h="13">
                  <a:moveTo>
                    <a:pt x="21" y="0"/>
                  </a:moveTo>
                  <a:lnTo>
                    <a:pt x="0" y="6"/>
                  </a:lnTo>
                  <a:lnTo>
                    <a:pt x="43" y="13"/>
                  </a:lnTo>
                  <a:lnTo>
                    <a:pt x="42" y="3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59596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237" name="Group 273"/>
          <p:cNvGrpSpPr>
            <a:grpSpLocks/>
          </p:cNvGrpSpPr>
          <p:nvPr/>
        </p:nvGrpSpPr>
        <p:grpSpPr bwMode="auto">
          <a:xfrm>
            <a:off x="5712123" y="4504655"/>
            <a:ext cx="139700" cy="346075"/>
            <a:chOff x="3861" y="1970"/>
            <a:chExt cx="88" cy="218"/>
          </a:xfrm>
        </p:grpSpPr>
        <p:sp>
          <p:nvSpPr>
            <p:cNvPr id="238" name="Freeform 264"/>
            <p:cNvSpPr>
              <a:spLocks/>
            </p:cNvSpPr>
            <p:nvPr/>
          </p:nvSpPr>
          <p:spPr bwMode="auto">
            <a:xfrm>
              <a:off x="3867" y="2035"/>
              <a:ext cx="36" cy="19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4" y="11"/>
                </a:cxn>
                <a:cxn ang="0">
                  <a:pos x="8" y="15"/>
                </a:cxn>
                <a:cxn ang="0">
                  <a:pos x="13" y="18"/>
                </a:cxn>
                <a:cxn ang="0">
                  <a:pos x="18" y="19"/>
                </a:cxn>
                <a:cxn ang="0">
                  <a:pos x="23" y="18"/>
                </a:cxn>
                <a:cxn ang="0">
                  <a:pos x="28" y="15"/>
                </a:cxn>
                <a:cxn ang="0">
                  <a:pos x="32" y="11"/>
                </a:cxn>
                <a:cxn ang="0">
                  <a:pos x="34" y="6"/>
                </a:cxn>
                <a:cxn ang="0">
                  <a:pos x="36" y="0"/>
                </a:cxn>
              </a:cxnLst>
              <a:rect l="0" t="0" r="r" b="b"/>
              <a:pathLst>
                <a:path w="36" h="19">
                  <a:moveTo>
                    <a:pt x="0" y="6"/>
                  </a:moveTo>
                  <a:lnTo>
                    <a:pt x="4" y="11"/>
                  </a:lnTo>
                  <a:lnTo>
                    <a:pt x="8" y="15"/>
                  </a:lnTo>
                  <a:lnTo>
                    <a:pt x="13" y="18"/>
                  </a:lnTo>
                  <a:lnTo>
                    <a:pt x="18" y="19"/>
                  </a:lnTo>
                  <a:lnTo>
                    <a:pt x="23" y="18"/>
                  </a:lnTo>
                  <a:lnTo>
                    <a:pt x="28" y="15"/>
                  </a:lnTo>
                  <a:lnTo>
                    <a:pt x="32" y="11"/>
                  </a:lnTo>
                  <a:lnTo>
                    <a:pt x="34" y="6"/>
                  </a:lnTo>
                  <a:lnTo>
                    <a:pt x="36" y="0"/>
                  </a:lnTo>
                </a:path>
              </a:pathLst>
            </a:custGeom>
            <a:noFill/>
            <a:ln w="12700" cap="flat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9" name="Freeform 265"/>
            <p:cNvSpPr>
              <a:spLocks/>
            </p:cNvSpPr>
            <p:nvPr/>
          </p:nvSpPr>
          <p:spPr bwMode="auto">
            <a:xfrm>
              <a:off x="3868" y="2014"/>
              <a:ext cx="27" cy="12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3" y="8"/>
                </a:cxn>
                <a:cxn ang="0">
                  <a:pos x="7" y="11"/>
                </a:cxn>
                <a:cxn ang="0">
                  <a:pos x="11" y="12"/>
                </a:cxn>
                <a:cxn ang="0">
                  <a:pos x="15" y="12"/>
                </a:cxn>
                <a:cxn ang="0">
                  <a:pos x="19" y="11"/>
                </a:cxn>
                <a:cxn ang="0">
                  <a:pos x="23" y="8"/>
                </a:cxn>
                <a:cxn ang="0">
                  <a:pos x="25" y="4"/>
                </a:cxn>
                <a:cxn ang="0">
                  <a:pos x="27" y="0"/>
                </a:cxn>
              </a:cxnLst>
              <a:rect l="0" t="0" r="r" b="b"/>
              <a:pathLst>
                <a:path w="27" h="12">
                  <a:moveTo>
                    <a:pt x="0" y="4"/>
                  </a:moveTo>
                  <a:lnTo>
                    <a:pt x="3" y="8"/>
                  </a:lnTo>
                  <a:lnTo>
                    <a:pt x="7" y="11"/>
                  </a:lnTo>
                  <a:lnTo>
                    <a:pt x="11" y="12"/>
                  </a:lnTo>
                  <a:lnTo>
                    <a:pt x="15" y="12"/>
                  </a:lnTo>
                  <a:lnTo>
                    <a:pt x="19" y="11"/>
                  </a:lnTo>
                  <a:lnTo>
                    <a:pt x="23" y="8"/>
                  </a:lnTo>
                  <a:lnTo>
                    <a:pt x="25" y="4"/>
                  </a:lnTo>
                  <a:lnTo>
                    <a:pt x="27" y="0"/>
                  </a:lnTo>
                </a:path>
              </a:pathLst>
            </a:custGeom>
            <a:noFill/>
            <a:ln w="12700" cap="flat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40" name="Freeform 266"/>
            <p:cNvSpPr>
              <a:spLocks/>
            </p:cNvSpPr>
            <p:nvPr/>
          </p:nvSpPr>
          <p:spPr bwMode="auto">
            <a:xfrm>
              <a:off x="3867" y="2057"/>
              <a:ext cx="44" cy="23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3" y="13"/>
                </a:cxn>
                <a:cxn ang="0">
                  <a:pos x="8" y="18"/>
                </a:cxn>
                <a:cxn ang="0">
                  <a:pos x="13" y="21"/>
                </a:cxn>
                <a:cxn ang="0">
                  <a:pos x="19" y="23"/>
                </a:cxn>
                <a:cxn ang="0">
                  <a:pos x="25" y="22"/>
                </a:cxn>
                <a:cxn ang="0">
                  <a:pos x="31" y="21"/>
                </a:cxn>
                <a:cxn ang="0">
                  <a:pos x="35" y="18"/>
                </a:cxn>
                <a:cxn ang="0">
                  <a:pos x="39" y="12"/>
                </a:cxn>
                <a:cxn ang="0">
                  <a:pos x="42" y="7"/>
                </a:cxn>
                <a:cxn ang="0">
                  <a:pos x="44" y="0"/>
                </a:cxn>
              </a:cxnLst>
              <a:rect l="0" t="0" r="r" b="b"/>
              <a:pathLst>
                <a:path w="44" h="23">
                  <a:moveTo>
                    <a:pt x="0" y="8"/>
                  </a:moveTo>
                  <a:lnTo>
                    <a:pt x="3" y="13"/>
                  </a:lnTo>
                  <a:lnTo>
                    <a:pt x="8" y="18"/>
                  </a:lnTo>
                  <a:lnTo>
                    <a:pt x="13" y="21"/>
                  </a:lnTo>
                  <a:lnTo>
                    <a:pt x="19" y="23"/>
                  </a:lnTo>
                  <a:lnTo>
                    <a:pt x="25" y="22"/>
                  </a:lnTo>
                  <a:lnTo>
                    <a:pt x="31" y="21"/>
                  </a:lnTo>
                  <a:lnTo>
                    <a:pt x="35" y="18"/>
                  </a:lnTo>
                  <a:lnTo>
                    <a:pt x="39" y="12"/>
                  </a:lnTo>
                  <a:lnTo>
                    <a:pt x="42" y="7"/>
                  </a:lnTo>
                  <a:lnTo>
                    <a:pt x="44" y="0"/>
                  </a:lnTo>
                </a:path>
              </a:pathLst>
            </a:custGeom>
            <a:noFill/>
            <a:ln w="12700" cap="flat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41" name="Freeform 267"/>
            <p:cNvSpPr>
              <a:spLocks/>
            </p:cNvSpPr>
            <p:nvPr/>
          </p:nvSpPr>
          <p:spPr bwMode="auto">
            <a:xfrm>
              <a:off x="3869" y="1992"/>
              <a:ext cx="18" cy="9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2" y="6"/>
                </a:cxn>
                <a:cxn ang="0">
                  <a:pos x="6" y="8"/>
                </a:cxn>
                <a:cxn ang="0">
                  <a:pos x="10" y="9"/>
                </a:cxn>
                <a:cxn ang="0">
                  <a:pos x="13" y="7"/>
                </a:cxn>
                <a:cxn ang="0">
                  <a:pos x="16" y="4"/>
                </a:cxn>
                <a:cxn ang="0">
                  <a:pos x="18" y="0"/>
                </a:cxn>
              </a:cxnLst>
              <a:rect l="0" t="0" r="r" b="b"/>
              <a:pathLst>
                <a:path w="18" h="9">
                  <a:moveTo>
                    <a:pt x="0" y="3"/>
                  </a:moveTo>
                  <a:lnTo>
                    <a:pt x="2" y="6"/>
                  </a:lnTo>
                  <a:lnTo>
                    <a:pt x="6" y="8"/>
                  </a:lnTo>
                  <a:lnTo>
                    <a:pt x="10" y="9"/>
                  </a:lnTo>
                  <a:lnTo>
                    <a:pt x="13" y="7"/>
                  </a:lnTo>
                  <a:lnTo>
                    <a:pt x="16" y="4"/>
                  </a:lnTo>
                  <a:lnTo>
                    <a:pt x="18" y="0"/>
                  </a:lnTo>
                </a:path>
              </a:pathLst>
            </a:custGeom>
            <a:noFill/>
            <a:ln w="12700" cap="flat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42" name="Freeform 268"/>
            <p:cNvSpPr>
              <a:spLocks/>
            </p:cNvSpPr>
            <p:nvPr/>
          </p:nvSpPr>
          <p:spPr bwMode="auto">
            <a:xfrm>
              <a:off x="3866" y="2099"/>
              <a:ext cx="62" cy="32"/>
            </a:xfrm>
            <a:custGeom>
              <a:avLst/>
              <a:gdLst/>
              <a:ahLst/>
              <a:cxnLst>
                <a:cxn ang="0">
                  <a:pos x="0" y="11"/>
                </a:cxn>
                <a:cxn ang="0">
                  <a:pos x="4" y="18"/>
                </a:cxn>
                <a:cxn ang="0">
                  <a:pos x="10" y="24"/>
                </a:cxn>
                <a:cxn ang="0">
                  <a:pos x="15" y="28"/>
                </a:cxn>
                <a:cxn ang="0">
                  <a:pos x="22" y="31"/>
                </a:cxn>
                <a:cxn ang="0">
                  <a:pos x="29" y="32"/>
                </a:cxn>
                <a:cxn ang="0">
                  <a:pos x="36" y="32"/>
                </a:cxn>
                <a:cxn ang="0">
                  <a:pos x="42" y="30"/>
                </a:cxn>
                <a:cxn ang="0">
                  <a:pos x="48" y="26"/>
                </a:cxn>
                <a:cxn ang="0">
                  <a:pos x="53" y="22"/>
                </a:cxn>
                <a:cxn ang="0">
                  <a:pos x="57" y="16"/>
                </a:cxn>
                <a:cxn ang="0">
                  <a:pos x="60" y="9"/>
                </a:cxn>
                <a:cxn ang="0">
                  <a:pos x="62" y="0"/>
                </a:cxn>
              </a:cxnLst>
              <a:rect l="0" t="0" r="r" b="b"/>
              <a:pathLst>
                <a:path w="62" h="32">
                  <a:moveTo>
                    <a:pt x="0" y="11"/>
                  </a:moveTo>
                  <a:lnTo>
                    <a:pt x="4" y="18"/>
                  </a:lnTo>
                  <a:lnTo>
                    <a:pt x="10" y="24"/>
                  </a:lnTo>
                  <a:lnTo>
                    <a:pt x="15" y="28"/>
                  </a:lnTo>
                  <a:lnTo>
                    <a:pt x="22" y="31"/>
                  </a:lnTo>
                  <a:lnTo>
                    <a:pt x="29" y="32"/>
                  </a:lnTo>
                  <a:lnTo>
                    <a:pt x="36" y="32"/>
                  </a:lnTo>
                  <a:lnTo>
                    <a:pt x="42" y="30"/>
                  </a:lnTo>
                  <a:lnTo>
                    <a:pt x="48" y="26"/>
                  </a:lnTo>
                  <a:lnTo>
                    <a:pt x="53" y="22"/>
                  </a:lnTo>
                  <a:lnTo>
                    <a:pt x="57" y="16"/>
                  </a:lnTo>
                  <a:lnTo>
                    <a:pt x="60" y="9"/>
                  </a:lnTo>
                  <a:lnTo>
                    <a:pt x="62" y="0"/>
                  </a:lnTo>
                </a:path>
              </a:pathLst>
            </a:custGeom>
            <a:noFill/>
            <a:ln w="12700" cap="flat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43" name="Freeform 269"/>
            <p:cNvSpPr>
              <a:spLocks/>
            </p:cNvSpPr>
            <p:nvPr/>
          </p:nvSpPr>
          <p:spPr bwMode="auto">
            <a:xfrm>
              <a:off x="3867" y="2079"/>
              <a:ext cx="53" cy="27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4" y="15"/>
                </a:cxn>
                <a:cxn ang="0">
                  <a:pos x="9" y="20"/>
                </a:cxn>
                <a:cxn ang="0">
                  <a:pos x="15" y="24"/>
                </a:cxn>
                <a:cxn ang="0">
                  <a:pos x="21" y="26"/>
                </a:cxn>
                <a:cxn ang="0">
                  <a:pos x="27" y="27"/>
                </a:cxn>
                <a:cxn ang="0">
                  <a:pos x="33" y="26"/>
                </a:cxn>
                <a:cxn ang="0">
                  <a:pos x="39" y="23"/>
                </a:cxn>
                <a:cxn ang="0">
                  <a:pos x="44" y="19"/>
                </a:cxn>
                <a:cxn ang="0">
                  <a:pos x="48" y="13"/>
                </a:cxn>
                <a:cxn ang="0">
                  <a:pos x="51" y="7"/>
                </a:cxn>
                <a:cxn ang="0">
                  <a:pos x="53" y="0"/>
                </a:cxn>
              </a:cxnLst>
              <a:rect l="0" t="0" r="r" b="b"/>
              <a:pathLst>
                <a:path w="53" h="27">
                  <a:moveTo>
                    <a:pt x="0" y="9"/>
                  </a:moveTo>
                  <a:lnTo>
                    <a:pt x="4" y="15"/>
                  </a:lnTo>
                  <a:lnTo>
                    <a:pt x="9" y="20"/>
                  </a:lnTo>
                  <a:lnTo>
                    <a:pt x="15" y="24"/>
                  </a:lnTo>
                  <a:lnTo>
                    <a:pt x="21" y="26"/>
                  </a:lnTo>
                  <a:lnTo>
                    <a:pt x="27" y="27"/>
                  </a:lnTo>
                  <a:lnTo>
                    <a:pt x="33" y="26"/>
                  </a:lnTo>
                  <a:lnTo>
                    <a:pt x="39" y="23"/>
                  </a:lnTo>
                  <a:lnTo>
                    <a:pt x="44" y="19"/>
                  </a:lnTo>
                  <a:lnTo>
                    <a:pt x="48" y="13"/>
                  </a:lnTo>
                  <a:lnTo>
                    <a:pt x="51" y="7"/>
                  </a:lnTo>
                  <a:lnTo>
                    <a:pt x="53" y="0"/>
                  </a:lnTo>
                </a:path>
              </a:pathLst>
            </a:custGeom>
            <a:noFill/>
            <a:ln w="12700" cap="flat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44" name="Freeform 270"/>
            <p:cNvSpPr>
              <a:spLocks/>
            </p:cNvSpPr>
            <p:nvPr/>
          </p:nvSpPr>
          <p:spPr bwMode="auto">
            <a:xfrm>
              <a:off x="3861" y="2121"/>
              <a:ext cx="80" cy="41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5" y="22"/>
                </a:cxn>
                <a:cxn ang="0">
                  <a:pos x="11" y="29"/>
                </a:cxn>
                <a:cxn ang="0">
                  <a:pos x="19" y="34"/>
                </a:cxn>
                <a:cxn ang="0">
                  <a:pos x="26" y="38"/>
                </a:cxn>
                <a:cxn ang="0">
                  <a:pos x="34" y="40"/>
                </a:cxn>
                <a:cxn ang="0">
                  <a:pos x="42" y="41"/>
                </a:cxn>
                <a:cxn ang="0">
                  <a:pos x="50" y="40"/>
                </a:cxn>
                <a:cxn ang="0">
                  <a:pos x="57" y="36"/>
                </a:cxn>
                <a:cxn ang="0">
                  <a:pos x="64" y="32"/>
                </a:cxn>
                <a:cxn ang="0">
                  <a:pos x="70" y="25"/>
                </a:cxn>
                <a:cxn ang="0">
                  <a:pos x="74" y="18"/>
                </a:cxn>
                <a:cxn ang="0">
                  <a:pos x="78" y="10"/>
                </a:cxn>
                <a:cxn ang="0">
                  <a:pos x="80" y="0"/>
                </a:cxn>
              </a:cxnLst>
              <a:rect l="0" t="0" r="r" b="b"/>
              <a:pathLst>
                <a:path w="80" h="41">
                  <a:moveTo>
                    <a:pt x="0" y="14"/>
                  </a:moveTo>
                  <a:lnTo>
                    <a:pt x="5" y="22"/>
                  </a:lnTo>
                  <a:lnTo>
                    <a:pt x="11" y="29"/>
                  </a:lnTo>
                  <a:lnTo>
                    <a:pt x="19" y="34"/>
                  </a:lnTo>
                  <a:lnTo>
                    <a:pt x="26" y="38"/>
                  </a:lnTo>
                  <a:lnTo>
                    <a:pt x="34" y="40"/>
                  </a:lnTo>
                  <a:lnTo>
                    <a:pt x="42" y="41"/>
                  </a:lnTo>
                  <a:lnTo>
                    <a:pt x="50" y="40"/>
                  </a:lnTo>
                  <a:lnTo>
                    <a:pt x="57" y="36"/>
                  </a:lnTo>
                  <a:lnTo>
                    <a:pt x="64" y="32"/>
                  </a:lnTo>
                  <a:lnTo>
                    <a:pt x="70" y="25"/>
                  </a:lnTo>
                  <a:lnTo>
                    <a:pt x="74" y="18"/>
                  </a:lnTo>
                  <a:lnTo>
                    <a:pt x="78" y="10"/>
                  </a:lnTo>
                  <a:lnTo>
                    <a:pt x="80" y="0"/>
                  </a:lnTo>
                </a:path>
              </a:pathLst>
            </a:custGeom>
            <a:noFill/>
            <a:ln w="12700" cap="flat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45" name="Freeform 271"/>
            <p:cNvSpPr>
              <a:spLocks/>
            </p:cNvSpPr>
            <p:nvPr/>
          </p:nvSpPr>
          <p:spPr bwMode="auto">
            <a:xfrm>
              <a:off x="3861" y="2142"/>
              <a:ext cx="88" cy="46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5" y="24"/>
                </a:cxn>
                <a:cxn ang="0">
                  <a:pos x="11" y="31"/>
                </a:cxn>
                <a:cxn ang="0">
                  <a:pos x="18" y="38"/>
                </a:cxn>
                <a:cxn ang="0">
                  <a:pos x="26" y="42"/>
                </a:cxn>
                <a:cxn ang="0">
                  <a:pos x="34" y="45"/>
                </a:cxn>
                <a:cxn ang="0">
                  <a:pos x="42" y="46"/>
                </a:cxn>
                <a:cxn ang="0">
                  <a:pos x="50" y="45"/>
                </a:cxn>
                <a:cxn ang="0">
                  <a:pos x="58" y="43"/>
                </a:cxn>
                <a:cxn ang="0">
                  <a:pos x="66" y="39"/>
                </a:cxn>
                <a:cxn ang="0">
                  <a:pos x="72" y="34"/>
                </a:cxn>
                <a:cxn ang="0">
                  <a:pos x="78" y="27"/>
                </a:cxn>
                <a:cxn ang="0">
                  <a:pos x="82" y="19"/>
                </a:cxn>
                <a:cxn ang="0">
                  <a:pos x="86" y="10"/>
                </a:cxn>
                <a:cxn ang="0">
                  <a:pos x="88" y="0"/>
                </a:cxn>
              </a:cxnLst>
              <a:rect l="0" t="0" r="r" b="b"/>
              <a:pathLst>
                <a:path w="88" h="46">
                  <a:moveTo>
                    <a:pt x="0" y="15"/>
                  </a:moveTo>
                  <a:lnTo>
                    <a:pt x="5" y="24"/>
                  </a:lnTo>
                  <a:lnTo>
                    <a:pt x="11" y="31"/>
                  </a:lnTo>
                  <a:lnTo>
                    <a:pt x="18" y="38"/>
                  </a:lnTo>
                  <a:lnTo>
                    <a:pt x="26" y="42"/>
                  </a:lnTo>
                  <a:lnTo>
                    <a:pt x="34" y="45"/>
                  </a:lnTo>
                  <a:lnTo>
                    <a:pt x="42" y="46"/>
                  </a:lnTo>
                  <a:lnTo>
                    <a:pt x="50" y="45"/>
                  </a:lnTo>
                  <a:lnTo>
                    <a:pt x="58" y="43"/>
                  </a:lnTo>
                  <a:lnTo>
                    <a:pt x="66" y="39"/>
                  </a:lnTo>
                  <a:lnTo>
                    <a:pt x="72" y="34"/>
                  </a:lnTo>
                  <a:lnTo>
                    <a:pt x="78" y="27"/>
                  </a:lnTo>
                  <a:lnTo>
                    <a:pt x="82" y="19"/>
                  </a:lnTo>
                  <a:lnTo>
                    <a:pt x="86" y="10"/>
                  </a:lnTo>
                  <a:lnTo>
                    <a:pt x="88" y="0"/>
                  </a:lnTo>
                </a:path>
              </a:pathLst>
            </a:custGeom>
            <a:noFill/>
            <a:ln w="12700" cap="flat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46" name="Freeform 272"/>
            <p:cNvSpPr>
              <a:spLocks/>
            </p:cNvSpPr>
            <p:nvPr/>
          </p:nvSpPr>
          <p:spPr bwMode="auto">
            <a:xfrm>
              <a:off x="3869" y="1970"/>
              <a:ext cx="9" cy="5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2" y="4"/>
                </a:cxn>
                <a:cxn ang="0">
                  <a:pos x="4" y="5"/>
                </a:cxn>
                <a:cxn ang="0">
                  <a:pos x="6" y="4"/>
                </a:cxn>
                <a:cxn ang="0">
                  <a:pos x="8" y="3"/>
                </a:cxn>
                <a:cxn ang="0">
                  <a:pos x="9" y="0"/>
                </a:cxn>
              </a:cxnLst>
              <a:rect l="0" t="0" r="r" b="b"/>
              <a:pathLst>
                <a:path w="9" h="5">
                  <a:moveTo>
                    <a:pt x="0" y="2"/>
                  </a:moveTo>
                  <a:lnTo>
                    <a:pt x="2" y="4"/>
                  </a:lnTo>
                  <a:lnTo>
                    <a:pt x="4" y="5"/>
                  </a:lnTo>
                  <a:lnTo>
                    <a:pt x="6" y="4"/>
                  </a:lnTo>
                  <a:lnTo>
                    <a:pt x="8" y="3"/>
                  </a:lnTo>
                  <a:lnTo>
                    <a:pt x="9" y="0"/>
                  </a:lnTo>
                </a:path>
              </a:pathLst>
            </a:custGeom>
            <a:noFill/>
            <a:ln w="12700" cap="flat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247" name="Group 283"/>
          <p:cNvGrpSpPr>
            <a:grpSpLocks/>
          </p:cNvGrpSpPr>
          <p:nvPr/>
        </p:nvGrpSpPr>
        <p:grpSpPr bwMode="auto">
          <a:xfrm>
            <a:off x="3285208" y="3969668"/>
            <a:ext cx="503238" cy="838200"/>
            <a:chOff x="2795" y="1633"/>
            <a:chExt cx="317" cy="528"/>
          </a:xfrm>
        </p:grpSpPr>
        <p:sp>
          <p:nvSpPr>
            <p:cNvPr id="248" name="Freeform 274"/>
            <p:cNvSpPr>
              <a:spLocks/>
            </p:cNvSpPr>
            <p:nvPr/>
          </p:nvSpPr>
          <p:spPr bwMode="auto">
            <a:xfrm>
              <a:off x="2877" y="1960"/>
              <a:ext cx="41" cy="47"/>
            </a:xfrm>
            <a:custGeom>
              <a:avLst/>
              <a:gdLst/>
              <a:ahLst/>
              <a:cxnLst>
                <a:cxn ang="0">
                  <a:pos x="31" y="47"/>
                </a:cxn>
                <a:cxn ang="0">
                  <a:pos x="36" y="32"/>
                </a:cxn>
                <a:cxn ang="0">
                  <a:pos x="39" y="20"/>
                </a:cxn>
                <a:cxn ang="0">
                  <a:pos x="41" y="9"/>
                </a:cxn>
                <a:cxn ang="0">
                  <a:pos x="39" y="3"/>
                </a:cxn>
                <a:cxn ang="0">
                  <a:pos x="34" y="0"/>
                </a:cxn>
                <a:cxn ang="0">
                  <a:pos x="28" y="1"/>
                </a:cxn>
                <a:cxn ang="0">
                  <a:pos x="19" y="8"/>
                </a:cxn>
                <a:cxn ang="0">
                  <a:pos x="10" y="16"/>
                </a:cxn>
                <a:cxn ang="0">
                  <a:pos x="0" y="29"/>
                </a:cxn>
              </a:cxnLst>
              <a:rect l="0" t="0" r="r" b="b"/>
              <a:pathLst>
                <a:path w="41" h="47">
                  <a:moveTo>
                    <a:pt x="31" y="47"/>
                  </a:moveTo>
                  <a:lnTo>
                    <a:pt x="36" y="32"/>
                  </a:lnTo>
                  <a:lnTo>
                    <a:pt x="39" y="20"/>
                  </a:lnTo>
                  <a:lnTo>
                    <a:pt x="41" y="9"/>
                  </a:lnTo>
                  <a:lnTo>
                    <a:pt x="39" y="3"/>
                  </a:lnTo>
                  <a:lnTo>
                    <a:pt x="34" y="0"/>
                  </a:lnTo>
                  <a:lnTo>
                    <a:pt x="28" y="1"/>
                  </a:lnTo>
                  <a:lnTo>
                    <a:pt x="19" y="8"/>
                  </a:lnTo>
                  <a:lnTo>
                    <a:pt x="10" y="16"/>
                  </a:lnTo>
                  <a:lnTo>
                    <a:pt x="0" y="29"/>
                  </a:lnTo>
                </a:path>
              </a:pathLst>
            </a:custGeom>
            <a:noFill/>
            <a:ln w="12700" cap="flat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49" name="Freeform 275"/>
            <p:cNvSpPr>
              <a:spLocks/>
            </p:cNvSpPr>
            <p:nvPr/>
          </p:nvSpPr>
          <p:spPr bwMode="auto">
            <a:xfrm>
              <a:off x="2850" y="2024"/>
              <a:ext cx="30" cy="33"/>
            </a:xfrm>
            <a:custGeom>
              <a:avLst/>
              <a:gdLst/>
              <a:ahLst/>
              <a:cxnLst>
                <a:cxn ang="0">
                  <a:pos x="23" y="33"/>
                </a:cxn>
                <a:cxn ang="0">
                  <a:pos x="27" y="22"/>
                </a:cxn>
                <a:cxn ang="0">
                  <a:pos x="30" y="12"/>
                </a:cxn>
                <a:cxn ang="0">
                  <a:pos x="30" y="4"/>
                </a:cxn>
                <a:cxn ang="0">
                  <a:pos x="27" y="0"/>
                </a:cxn>
                <a:cxn ang="0">
                  <a:pos x="22" y="0"/>
                </a:cxn>
                <a:cxn ang="0">
                  <a:pos x="16" y="3"/>
                </a:cxn>
                <a:cxn ang="0">
                  <a:pos x="8" y="11"/>
                </a:cxn>
                <a:cxn ang="0">
                  <a:pos x="0" y="20"/>
                </a:cxn>
              </a:cxnLst>
              <a:rect l="0" t="0" r="r" b="b"/>
              <a:pathLst>
                <a:path w="30" h="33">
                  <a:moveTo>
                    <a:pt x="23" y="33"/>
                  </a:moveTo>
                  <a:lnTo>
                    <a:pt x="27" y="22"/>
                  </a:lnTo>
                  <a:lnTo>
                    <a:pt x="30" y="12"/>
                  </a:lnTo>
                  <a:lnTo>
                    <a:pt x="30" y="4"/>
                  </a:lnTo>
                  <a:lnTo>
                    <a:pt x="27" y="0"/>
                  </a:lnTo>
                  <a:lnTo>
                    <a:pt x="22" y="0"/>
                  </a:lnTo>
                  <a:lnTo>
                    <a:pt x="16" y="3"/>
                  </a:lnTo>
                  <a:lnTo>
                    <a:pt x="8" y="11"/>
                  </a:lnTo>
                  <a:lnTo>
                    <a:pt x="0" y="20"/>
                  </a:lnTo>
                </a:path>
              </a:pathLst>
            </a:custGeom>
            <a:noFill/>
            <a:ln w="12700" cap="flat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50" name="Freeform 276"/>
            <p:cNvSpPr>
              <a:spLocks/>
            </p:cNvSpPr>
            <p:nvPr/>
          </p:nvSpPr>
          <p:spPr bwMode="auto">
            <a:xfrm>
              <a:off x="2905" y="1897"/>
              <a:ext cx="51" cy="56"/>
            </a:xfrm>
            <a:custGeom>
              <a:avLst/>
              <a:gdLst/>
              <a:ahLst/>
              <a:cxnLst>
                <a:cxn ang="0">
                  <a:pos x="39" y="56"/>
                </a:cxn>
                <a:cxn ang="0">
                  <a:pos x="45" y="41"/>
                </a:cxn>
                <a:cxn ang="0">
                  <a:pos x="48" y="26"/>
                </a:cxn>
                <a:cxn ang="0">
                  <a:pos x="51" y="14"/>
                </a:cxn>
                <a:cxn ang="0">
                  <a:pos x="49" y="6"/>
                </a:cxn>
                <a:cxn ang="0">
                  <a:pos x="45" y="1"/>
                </a:cxn>
                <a:cxn ang="0">
                  <a:pos x="39" y="0"/>
                </a:cxn>
                <a:cxn ang="0">
                  <a:pos x="31" y="3"/>
                </a:cxn>
                <a:cxn ang="0">
                  <a:pos x="21" y="11"/>
                </a:cxn>
                <a:cxn ang="0">
                  <a:pos x="11" y="21"/>
                </a:cxn>
                <a:cxn ang="0">
                  <a:pos x="0" y="34"/>
                </a:cxn>
              </a:cxnLst>
              <a:rect l="0" t="0" r="r" b="b"/>
              <a:pathLst>
                <a:path w="51" h="56">
                  <a:moveTo>
                    <a:pt x="39" y="56"/>
                  </a:moveTo>
                  <a:lnTo>
                    <a:pt x="45" y="41"/>
                  </a:lnTo>
                  <a:lnTo>
                    <a:pt x="48" y="26"/>
                  </a:lnTo>
                  <a:lnTo>
                    <a:pt x="51" y="14"/>
                  </a:lnTo>
                  <a:lnTo>
                    <a:pt x="49" y="6"/>
                  </a:lnTo>
                  <a:lnTo>
                    <a:pt x="45" y="1"/>
                  </a:lnTo>
                  <a:lnTo>
                    <a:pt x="39" y="0"/>
                  </a:lnTo>
                  <a:lnTo>
                    <a:pt x="31" y="3"/>
                  </a:lnTo>
                  <a:lnTo>
                    <a:pt x="21" y="11"/>
                  </a:lnTo>
                  <a:lnTo>
                    <a:pt x="11" y="21"/>
                  </a:lnTo>
                  <a:lnTo>
                    <a:pt x="0" y="34"/>
                  </a:lnTo>
                </a:path>
              </a:pathLst>
            </a:custGeom>
            <a:noFill/>
            <a:ln w="12700" cap="flat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51" name="Freeform 277"/>
            <p:cNvSpPr>
              <a:spLocks/>
            </p:cNvSpPr>
            <p:nvPr/>
          </p:nvSpPr>
          <p:spPr bwMode="auto">
            <a:xfrm>
              <a:off x="2822" y="2087"/>
              <a:ext cx="19" cy="22"/>
            </a:xfrm>
            <a:custGeom>
              <a:avLst/>
              <a:gdLst/>
              <a:ahLst/>
              <a:cxnLst>
                <a:cxn ang="0">
                  <a:pos x="15" y="22"/>
                </a:cxn>
                <a:cxn ang="0">
                  <a:pos x="19" y="12"/>
                </a:cxn>
                <a:cxn ang="0">
                  <a:pos x="19" y="5"/>
                </a:cxn>
                <a:cxn ang="0">
                  <a:pos x="18" y="0"/>
                </a:cxn>
                <a:cxn ang="0">
                  <a:pos x="13" y="2"/>
                </a:cxn>
                <a:cxn ang="0">
                  <a:pos x="7" y="6"/>
                </a:cxn>
                <a:cxn ang="0">
                  <a:pos x="0" y="13"/>
                </a:cxn>
              </a:cxnLst>
              <a:rect l="0" t="0" r="r" b="b"/>
              <a:pathLst>
                <a:path w="19" h="22">
                  <a:moveTo>
                    <a:pt x="15" y="22"/>
                  </a:moveTo>
                  <a:lnTo>
                    <a:pt x="19" y="12"/>
                  </a:lnTo>
                  <a:lnTo>
                    <a:pt x="19" y="5"/>
                  </a:lnTo>
                  <a:lnTo>
                    <a:pt x="18" y="0"/>
                  </a:lnTo>
                  <a:lnTo>
                    <a:pt x="13" y="2"/>
                  </a:lnTo>
                  <a:lnTo>
                    <a:pt x="7" y="6"/>
                  </a:lnTo>
                  <a:lnTo>
                    <a:pt x="0" y="13"/>
                  </a:lnTo>
                </a:path>
              </a:pathLst>
            </a:custGeom>
            <a:noFill/>
            <a:ln w="12700" cap="flat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52" name="Freeform 278"/>
            <p:cNvSpPr>
              <a:spLocks/>
            </p:cNvSpPr>
            <p:nvPr/>
          </p:nvSpPr>
          <p:spPr bwMode="auto">
            <a:xfrm>
              <a:off x="2959" y="1770"/>
              <a:ext cx="71" cy="80"/>
            </a:xfrm>
            <a:custGeom>
              <a:avLst/>
              <a:gdLst/>
              <a:ahLst/>
              <a:cxnLst>
                <a:cxn ang="0">
                  <a:pos x="55" y="80"/>
                </a:cxn>
                <a:cxn ang="0">
                  <a:pos x="63" y="60"/>
                </a:cxn>
                <a:cxn ang="0">
                  <a:pos x="68" y="42"/>
                </a:cxn>
                <a:cxn ang="0">
                  <a:pos x="71" y="27"/>
                </a:cxn>
                <a:cxn ang="0">
                  <a:pos x="71" y="15"/>
                </a:cxn>
                <a:cxn ang="0">
                  <a:pos x="68" y="7"/>
                </a:cxn>
                <a:cxn ang="0">
                  <a:pos x="65" y="0"/>
                </a:cxn>
                <a:cxn ang="0">
                  <a:pos x="57" y="0"/>
                </a:cxn>
                <a:cxn ang="0">
                  <a:pos x="48" y="2"/>
                </a:cxn>
                <a:cxn ang="0">
                  <a:pos x="38" y="8"/>
                </a:cxn>
                <a:cxn ang="0">
                  <a:pos x="27" y="18"/>
                </a:cxn>
                <a:cxn ang="0">
                  <a:pos x="14" y="31"/>
                </a:cxn>
                <a:cxn ang="0">
                  <a:pos x="0" y="49"/>
                </a:cxn>
              </a:cxnLst>
              <a:rect l="0" t="0" r="r" b="b"/>
              <a:pathLst>
                <a:path w="71" h="80">
                  <a:moveTo>
                    <a:pt x="55" y="80"/>
                  </a:moveTo>
                  <a:lnTo>
                    <a:pt x="63" y="60"/>
                  </a:lnTo>
                  <a:lnTo>
                    <a:pt x="68" y="42"/>
                  </a:lnTo>
                  <a:lnTo>
                    <a:pt x="71" y="27"/>
                  </a:lnTo>
                  <a:lnTo>
                    <a:pt x="71" y="15"/>
                  </a:lnTo>
                  <a:lnTo>
                    <a:pt x="68" y="7"/>
                  </a:lnTo>
                  <a:lnTo>
                    <a:pt x="65" y="0"/>
                  </a:lnTo>
                  <a:lnTo>
                    <a:pt x="57" y="0"/>
                  </a:lnTo>
                  <a:lnTo>
                    <a:pt x="48" y="2"/>
                  </a:lnTo>
                  <a:lnTo>
                    <a:pt x="38" y="8"/>
                  </a:lnTo>
                  <a:lnTo>
                    <a:pt x="27" y="18"/>
                  </a:lnTo>
                  <a:lnTo>
                    <a:pt x="14" y="31"/>
                  </a:lnTo>
                  <a:lnTo>
                    <a:pt x="0" y="49"/>
                  </a:lnTo>
                </a:path>
              </a:pathLst>
            </a:custGeom>
            <a:noFill/>
            <a:ln w="12700" cap="flat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53" name="Freeform 279"/>
            <p:cNvSpPr>
              <a:spLocks/>
            </p:cNvSpPr>
            <p:nvPr/>
          </p:nvSpPr>
          <p:spPr bwMode="auto">
            <a:xfrm>
              <a:off x="2933" y="1834"/>
              <a:ext cx="60" cy="67"/>
            </a:xfrm>
            <a:custGeom>
              <a:avLst/>
              <a:gdLst/>
              <a:ahLst/>
              <a:cxnLst>
                <a:cxn ang="0">
                  <a:pos x="46" y="67"/>
                </a:cxn>
                <a:cxn ang="0">
                  <a:pos x="53" y="50"/>
                </a:cxn>
                <a:cxn ang="0">
                  <a:pos x="57" y="34"/>
                </a:cxn>
                <a:cxn ang="0">
                  <a:pos x="60" y="19"/>
                </a:cxn>
                <a:cxn ang="0">
                  <a:pos x="59" y="9"/>
                </a:cxn>
                <a:cxn ang="0">
                  <a:pos x="56" y="3"/>
                </a:cxn>
                <a:cxn ang="0">
                  <a:pos x="51" y="0"/>
                </a:cxn>
                <a:cxn ang="0">
                  <a:pos x="43" y="0"/>
                </a:cxn>
                <a:cxn ang="0">
                  <a:pos x="35" y="4"/>
                </a:cxn>
                <a:cxn ang="0">
                  <a:pos x="23" y="14"/>
                </a:cxn>
                <a:cxn ang="0">
                  <a:pos x="11" y="26"/>
                </a:cxn>
                <a:cxn ang="0">
                  <a:pos x="0" y="40"/>
                </a:cxn>
              </a:cxnLst>
              <a:rect l="0" t="0" r="r" b="b"/>
              <a:pathLst>
                <a:path w="60" h="67">
                  <a:moveTo>
                    <a:pt x="46" y="67"/>
                  </a:moveTo>
                  <a:lnTo>
                    <a:pt x="53" y="50"/>
                  </a:lnTo>
                  <a:lnTo>
                    <a:pt x="57" y="34"/>
                  </a:lnTo>
                  <a:lnTo>
                    <a:pt x="60" y="19"/>
                  </a:lnTo>
                  <a:lnTo>
                    <a:pt x="59" y="9"/>
                  </a:lnTo>
                  <a:lnTo>
                    <a:pt x="56" y="3"/>
                  </a:lnTo>
                  <a:lnTo>
                    <a:pt x="51" y="0"/>
                  </a:lnTo>
                  <a:lnTo>
                    <a:pt x="43" y="0"/>
                  </a:lnTo>
                  <a:lnTo>
                    <a:pt x="35" y="4"/>
                  </a:lnTo>
                  <a:lnTo>
                    <a:pt x="23" y="14"/>
                  </a:lnTo>
                  <a:lnTo>
                    <a:pt x="11" y="26"/>
                  </a:lnTo>
                  <a:lnTo>
                    <a:pt x="0" y="40"/>
                  </a:lnTo>
                </a:path>
              </a:pathLst>
            </a:custGeom>
            <a:noFill/>
            <a:ln w="12700" cap="flat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54" name="Freeform 280"/>
            <p:cNvSpPr>
              <a:spLocks/>
            </p:cNvSpPr>
            <p:nvPr/>
          </p:nvSpPr>
          <p:spPr bwMode="auto">
            <a:xfrm>
              <a:off x="2983" y="1696"/>
              <a:ext cx="90" cy="103"/>
            </a:xfrm>
            <a:custGeom>
              <a:avLst/>
              <a:gdLst/>
              <a:ahLst/>
              <a:cxnLst>
                <a:cxn ang="0">
                  <a:pos x="70" y="103"/>
                </a:cxn>
                <a:cxn ang="0">
                  <a:pos x="79" y="81"/>
                </a:cxn>
                <a:cxn ang="0">
                  <a:pos x="85" y="60"/>
                </a:cxn>
                <a:cxn ang="0">
                  <a:pos x="89" y="42"/>
                </a:cxn>
                <a:cxn ang="0">
                  <a:pos x="90" y="26"/>
                </a:cxn>
                <a:cxn ang="0">
                  <a:pos x="89" y="14"/>
                </a:cxn>
                <a:cxn ang="0">
                  <a:pos x="85" y="4"/>
                </a:cxn>
                <a:cxn ang="0">
                  <a:pos x="78" y="0"/>
                </a:cxn>
                <a:cxn ang="0">
                  <a:pos x="68" y="2"/>
                </a:cxn>
                <a:cxn ang="0">
                  <a:pos x="57" y="7"/>
                </a:cxn>
                <a:cxn ang="0">
                  <a:pos x="43" y="16"/>
                </a:cxn>
                <a:cxn ang="0">
                  <a:pos x="29" y="29"/>
                </a:cxn>
                <a:cxn ang="0">
                  <a:pos x="15" y="44"/>
                </a:cxn>
                <a:cxn ang="0">
                  <a:pos x="0" y="63"/>
                </a:cxn>
              </a:cxnLst>
              <a:rect l="0" t="0" r="r" b="b"/>
              <a:pathLst>
                <a:path w="90" h="103">
                  <a:moveTo>
                    <a:pt x="70" y="103"/>
                  </a:moveTo>
                  <a:lnTo>
                    <a:pt x="79" y="81"/>
                  </a:lnTo>
                  <a:lnTo>
                    <a:pt x="85" y="60"/>
                  </a:lnTo>
                  <a:lnTo>
                    <a:pt x="89" y="42"/>
                  </a:lnTo>
                  <a:lnTo>
                    <a:pt x="90" y="26"/>
                  </a:lnTo>
                  <a:lnTo>
                    <a:pt x="89" y="14"/>
                  </a:lnTo>
                  <a:lnTo>
                    <a:pt x="85" y="4"/>
                  </a:lnTo>
                  <a:lnTo>
                    <a:pt x="78" y="0"/>
                  </a:lnTo>
                  <a:lnTo>
                    <a:pt x="68" y="2"/>
                  </a:lnTo>
                  <a:lnTo>
                    <a:pt x="57" y="7"/>
                  </a:lnTo>
                  <a:lnTo>
                    <a:pt x="43" y="16"/>
                  </a:lnTo>
                  <a:lnTo>
                    <a:pt x="29" y="29"/>
                  </a:lnTo>
                  <a:lnTo>
                    <a:pt x="15" y="44"/>
                  </a:lnTo>
                  <a:lnTo>
                    <a:pt x="0" y="63"/>
                  </a:lnTo>
                </a:path>
              </a:pathLst>
            </a:custGeom>
            <a:noFill/>
            <a:ln w="12700" cap="flat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55" name="Freeform 281"/>
            <p:cNvSpPr>
              <a:spLocks/>
            </p:cNvSpPr>
            <p:nvPr/>
          </p:nvSpPr>
          <p:spPr bwMode="auto">
            <a:xfrm>
              <a:off x="3010" y="1633"/>
              <a:ext cx="102" cy="116"/>
            </a:xfrm>
            <a:custGeom>
              <a:avLst/>
              <a:gdLst/>
              <a:ahLst/>
              <a:cxnLst>
                <a:cxn ang="0">
                  <a:pos x="78" y="116"/>
                </a:cxn>
                <a:cxn ang="0">
                  <a:pos x="87" y="91"/>
                </a:cxn>
                <a:cxn ang="0">
                  <a:pos x="94" y="69"/>
                </a:cxn>
                <a:cxn ang="0">
                  <a:pos x="100" y="49"/>
                </a:cxn>
                <a:cxn ang="0">
                  <a:pos x="102" y="31"/>
                </a:cxn>
                <a:cxn ang="0">
                  <a:pos x="100" y="19"/>
                </a:cxn>
                <a:cxn ang="0">
                  <a:pos x="98" y="8"/>
                </a:cxn>
                <a:cxn ang="0">
                  <a:pos x="90" y="4"/>
                </a:cxn>
                <a:cxn ang="0">
                  <a:pos x="83" y="0"/>
                </a:cxn>
                <a:cxn ang="0">
                  <a:pos x="72" y="3"/>
                </a:cxn>
                <a:cxn ang="0">
                  <a:pos x="61" y="8"/>
                </a:cxn>
                <a:cxn ang="0">
                  <a:pos x="47" y="19"/>
                </a:cxn>
                <a:cxn ang="0">
                  <a:pos x="32" y="33"/>
                </a:cxn>
                <a:cxn ang="0">
                  <a:pos x="17" y="50"/>
                </a:cxn>
                <a:cxn ang="0">
                  <a:pos x="0" y="71"/>
                </a:cxn>
              </a:cxnLst>
              <a:rect l="0" t="0" r="r" b="b"/>
              <a:pathLst>
                <a:path w="102" h="116">
                  <a:moveTo>
                    <a:pt x="78" y="116"/>
                  </a:moveTo>
                  <a:lnTo>
                    <a:pt x="87" y="91"/>
                  </a:lnTo>
                  <a:lnTo>
                    <a:pt x="94" y="69"/>
                  </a:lnTo>
                  <a:lnTo>
                    <a:pt x="100" y="49"/>
                  </a:lnTo>
                  <a:lnTo>
                    <a:pt x="102" y="31"/>
                  </a:lnTo>
                  <a:lnTo>
                    <a:pt x="100" y="19"/>
                  </a:lnTo>
                  <a:lnTo>
                    <a:pt x="98" y="8"/>
                  </a:lnTo>
                  <a:lnTo>
                    <a:pt x="90" y="4"/>
                  </a:lnTo>
                  <a:lnTo>
                    <a:pt x="83" y="0"/>
                  </a:lnTo>
                  <a:lnTo>
                    <a:pt x="72" y="3"/>
                  </a:lnTo>
                  <a:lnTo>
                    <a:pt x="61" y="8"/>
                  </a:lnTo>
                  <a:lnTo>
                    <a:pt x="47" y="19"/>
                  </a:lnTo>
                  <a:lnTo>
                    <a:pt x="32" y="33"/>
                  </a:lnTo>
                  <a:lnTo>
                    <a:pt x="17" y="50"/>
                  </a:lnTo>
                  <a:lnTo>
                    <a:pt x="0" y="71"/>
                  </a:lnTo>
                </a:path>
              </a:pathLst>
            </a:custGeom>
            <a:noFill/>
            <a:ln w="12700" cap="flat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56" name="Freeform 282"/>
            <p:cNvSpPr>
              <a:spLocks/>
            </p:cNvSpPr>
            <p:nvPr/>
          </p:nvSpPr>
          <p:spPr bwMode="auto">
            <a:xfrm>
              <a:off x="2795" y="2150"/>
              <a:ext cx="10" cy="11"/>
            </a:xfrm>
            <a:custGeom>
              <a:avLst/>
              <a:gdLst/>
              <a:ahLst/>
              <a:cxnLst>
                <a:cxn ang="0">
                  <a:pos x="8" y="11"/>
                </a:cxn>
                <a:cxn ang="0">
                  <a:pos x="9" y="5"/>
                </a:cxn>
                <a:cxn ang="0">
                  <a:pos x="10" y="1"/>
                </a:cxn>
                <a:cxn ang="0">
                  <a:pos x="8" y="0"/>
                </a:cxn>
                <a:cxn ang="0">
                  <a:pos x="4" y="2"/>
                </a:cxn>
                <a:cxn ang="0">
                  <a:pos x="0" y="7"/>
                </a:cxn>
              </a:cxnLst>
              <a:rect l="0" t="0" r="r" b="b"/>
              <a:pathLst>
                <a:path w="10" h="11">
                  <a:moveTo>
                    <a:pt x="8" y="11"/>
                  </a:moveTo>
                  <a:lnTo>
                    <a:pt x="9" y="5"/>
                  </a:lnTo>
                  <a:lnTo>
                    <a:pt x="10" y="1"/>
                  </a:lnTo>
                  <a:lnTo>
                    <a:pt x="8" y="0"/>
                  </a:lnTo>
                  <a:lnTo>
                    <a:pt x="4" y="2"/>
                  </a:lnTo>
                  <a:lnTo>
                    <a:pt x="0" y="7"/>
                  </a:lnTo>
                </a:path>
              </a:pathLst>
            </a:custGeom>
            <a:noFill/>
            <a:ln w="12700" cap="flat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257" name="Group 286"/>
          <p:cNvGrpSpPr>
            <a:grpSpLocks/>
          </p:cNvGrpSpPr>
          <p:nvPr/>
        </p:nvGrpSpPr>
        <p:grpSpPr bwMode="auto">
          <a:xfrm>
            <a:off x="2051720" y="4136355"/>
            <a:ext cx="649288" cy="647700"/>
            <a:chOff x="2018" y="1738"/>
            <a:chExt cx="409" cy="408"/>
          </a:xfrm>
        </p:grpSpPr>
        <p:pic>
          <p:nvPicPr>
            <p:cNvPr id="258" name="Picture 284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2018" y="1738"/>
              <a:ext cx="409" cy="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9" name="Picture 285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2018" y="1738"/>
              <a:ext cx="409" cy="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60" name="Group 296"/>
          <p:cNvGrpSpPr>
            <a:grpSpLocks/>
          </p:cNvGrpSpPr>
          <p:nvPr/>
        </p:nvGrpSpPr>
        <p:grpSpPr bwMode="auto">
          <a:xfrm>
            <a:off x="2369220" y="3939505"/>
            <a:ext cx="263525" cy="279400"/>
            <a:chOff x="2218" y="1614"/>
            <a:chExt cx="166" cy="176"/>
          </a:xfrm>
        </p:grpSpPr>
        <p:sp>
          <p:nvSpPr>
            <p:cNvPr id="261" name="Freeform 287"/>
            <p:cNvSpPr>
              <a:spLocks/>
            </p:cNvSpPr>
            <p:nvPr/>
          </p:nvSpPr>
          <p:spPr bwMode="auto">
            <a:xfrm>
              <a:off x="2255" y="1721"/>
              <a:ext cx="29" cy="28"/>
            </a:xfrm>
            <a:custGeom>
              <a:avLst/>
              <a:gdLst/>
              <a:ahLst/>
              <a:cxnLst>
                <a:cxn ang="0">
                  <a:pos x="26" y="28"/>
                </a:cxn>
                <a:cxn ang="0">
                  <a:pos x="28" y="22"/>
                </a:cxn>
                <a:cxn ang="0">
                  <a:pos x="29" y="16"/>
                </a:cxn>
                <a:cxn ang="0">
                  <a:pos x="28" y="11"/>
                </a:cxn>
                <a:cxn ang="0">
                  <a:pos x="25" y="6"/>
                </a:cxn>
                <a:cxn ang="0">
                  <a:pos x="21" y="3"/>
                </a:cxn>
                <a:cxn ang="0">
                  <a:pos x="17" y="0"/>
                </a:cxn>
                <a:cxn ang="0">
                  <a:pos x="11" y="0"/>
                </a:cxn>
                <a:cxn ang="0">
                  <a:pos x="6" y="1"/>
                </a:cxn>
                <a:cxn ang="0">
                  <a:pos x="0" y="4"/>
                </a:cxn>
              </a:cxnLst>
              <a:rect l="0" t="0" r="r" b="b"/>
              <a:pathLst>
                <a:path w="29" h="28">
                  <a:moveTo>
                    <a:pt x="26" y="28"/>
                  </a:moveTo>
                  <a:lnTo>
                    <a:pt x="28" y="22"/>
                  </a:lnTo>
                  <a:lnTo>
                    <a:pt x="29" y="16"/>
                  </a:lnTo>
                  <a:lnTo>
                    <a:pt x="28" y="11"/>
                  </a:lnTo>
                  <a:lnTo>
                    <a:pt x="25" y="6"/>
                  </a:lnTo>
                  <a:lnTo>
                    <a:pt x="21" y="3"/>
                  </a:lnTo>
                  <a:lnTo>
                    <a:pt x="17" y="0"/>
                  </a:lnTo>
                  <a:lnTo>
                    <a:pt x="11" y="0"/>
                  </a:lnTo>
                  <a:lnTo>
                    <a:pt x="6" y="1"/>
                  </a:lnTo>
                  <a:lnTo>
                    <a:pt x="0" y="4"/>
                  </a:lnTo>
                </a:path>
              </a:pathLst>
            </a:custGeom>
            <a:noFill/>
            <a:ln w="12700" cap="flat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62" name="Freeform 288"/>
            <p:cNvSpPr>
              <a:spLocks/>
            </p:cNvSpPr>
            <p:nvPr/>
          </p:nvSpPr>
          <p:spPr bwMode="auto">
            <a:xfrm>
              <a:off x="2243" y="1742"/>
              <a:ext cx="21" cy="20"/>
            </a:xfrm>
            <a:custGeom>
              <a:avLst/>
              <a:gdLst/>
              <a:ahLst/>
              <a:cxnLst>
                <a:cxn ang="0">
                  <a:pos x="19" y="20"/>
                </a:cxn>
                <a:cxn ang="0">
                  <a:pos x="21" y="15"/>
                </a:cxn>
                <a:cxn ang="0">
                  <a:pos x="21" y="11"/>
                </a:cxn>
                <a:cxn ang="0">
                  <a:pos x="19" y="6"/>
                </a:cxn>
                <a:cxn ang="0">
                  <a:pos x="17" y="3"/>
                </a:cxn>
                <a:cxn ang="0">
                  <a:pos x="13" y="1"/>
                </a:cxn>
                <a:cxn ang="0">
                  <a:pos x="9" y="0"/>
                </a:cxn>
                <a:cxn ang="0">
                  <a:pos x="4" y="0"/>
                </a:cxn>
                <a:cxn ang="0">
                  <a:pos x="0" y="2"/>
                </a:cxn>
              </a:cxnLst>
              <a:rect l="0" t="0" r="r" b="b"/>
              <a:pathLst>
                <a:path w="21" h="20">
                  <a:moveTo>
                    <a:pt x="19" y="20"/>
                  </a:moveTo>
                  <a:lnTo>
                    <a:pt x="21" y="15"/>
                  </a:lnTo>
                  <a:lnTo>
                    <a:pt x="21" y="11"/>
                  </a:lnTo>
                  <a:lnTo>
                    <a:pt x="19" y="6"/>
                  </a:lnTo>
                  <a:lnTo>
                    <a:pt x="17" y="3"/>
                  </a:lnTo>
                  <a:lnTo>
                    <a:pt x="13" y="1"/>
                  </a:lnTo>
                  <a:lnTo>
                    <a:pt x="9" y="0"/>
                  </a:lnTo>
                  <a:lnTo>
                    <a:pt x="4" y="0"/>
                  </a:lnTo>
                  <a:lnTo>
                    <a:pt x="0" y="2"/>
                  </a:lnTo>
                </a:path>
              </a:pathLst>
            </a:custGeom>
            <a:noFill/>
            <a:ln w="12700" cap="flat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63" name="Freeform 289"/>
            <p:cNvSpPr>
              <a:spLocks/>
            </p:cNvSpPr>
            <p:nvPr/>
          </p:nvSpPr>
          <p:spPr bwMode="auto">
            <a:xfrm>
              <a:off x="2267" y="1701"/>
              <a:ext cx="35" cy="34"/>
            </a:xfrm>
            <a:custGeom>
              <a:avLst/>
              <a:gdLst/>
              <a:ahLst/>
              <a:cxnLst>
                <a:cxn ang="0">
                  <a:pos x="33" y="34"/>
                </a:cxn>
                <a:cxn ang="0">
                  <a:pos x="35" y="28"/>
                </a:cxn>
                <a:cxn ang="0">
                  <a:pos x="35" y="21"/>
                </a:cxn>
                <a:cxn ang="0">
                  <a:pos x="35" y="15"/>
                </a:cxn>
                <a:cxn ang="0">
                  <a:pos x="33" y="10"/>
                </a:cxn>
                <a:cxn ang="0">
                  <a:pos x="29" y="5"/>
                </a:cxn>
                <a:cxn ang="0">
                  <a:pos x="24" y="2"/>
                </a:cxn>
                <a:cxn ang="0">
                  <a:pos x="19" y="0"/>
                </a:cxn>
                <a:cxn ang="0">
                  <a:pos x="12" y="0"/>
                </a:cxn>
                <a:cxn ang="0">
                  <a:pos x="6" y="1"/>
                </a:cxn>
                <a:cxn ang="0">
                  <a:pos x="0" y="4"/>
                </a:cxn>
              </a:cxnLst>
              <a:rect l="0" t="0" r="r" b="b"/>
              <a:pathLst>
                <a:path w="35" h="34">
                  <a:moveTo>
                    <a:pt x="33" y="34"/>
                  </a:moveTo>
                  <a:lnTo>
                    <a:pt x="35" y="28"/>
                  </a:lnTo>
                  <a:lnTo>
                    <a:pt x="35" y="21"/>
                  </a:lnTo>
                  <a:lnTo>
                    <a:pt x="35" y="15"/>
                  </a:lnTo>
                  <a:lnTo>
                    <a:pt x="33" y="10"/>
                  </a:lnTo>
                  <a:lnTo>
                    <a:pt x="29" y="5"/>
                  </a:lnTo>
                  <a:lnTo>
                    <a:pt x="24" y="2"/>
                  </a:lnTo>
                  <a:lnTo>
                    <a:pt x="19" y="0"/>
                  </a:lnTo>
                  <a:lnTo>
                    <a:pt x="12" y="0"/>
                  </a:lnTo>
                  <a:lnTo>
                    <a:pt x="6" y="1"/>
                  </a:lnTo>
                  <a:lnTo>
                    <a:pt x="0" y="4"/>
                  </a:lnTo>
                </a:path>
              </a:pathLst>
            </a:custGeom>
            <a:noFill/>
            <a:ln w="12700" cap="flat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64" name="Freeform 290"/>
            <p:cNvSpPr>
              <a:spLocks/>
            </p:cNvSpPr>
            <p:nvPr/>
          </p:nvSpPr>
          <p:spPr bwMode="auto">
            <a:xfrm>
              <a:off x="2230" y="1763"/>
              <a:ext cx="14" cy="13"/>
            </a:xfrm>
            <a:custGeom>
              <a:avLst/>
              <a:gdLst/>
              <a:ahLst/>
              <a:cxnLst>
                <a:cxn ang="0">
                  <a:pos x="13" y="13"/>
                </a:cxn>
                <a:cxn ang="0">
                  <a:pos x="14" y="9"/>
                </a:cxn>
                <a:cxn ang="0">
                  <a:pos x="13" y="5"/>
                </a:cxn>
                <a:cxn ang="0">
                  <a:pos x="12" y="1"/>
                </a:cxn>
                <a:cxn ang="0">
                  <a:pos x="8" y="0"/>
                </a:cxn>
                <a:cxn ang="0">
                  <a:pos x="4" y="0"/>
                </a:cxn>
                <a:cxn ang="0">
                  <a:pos x="0" y="1"/>
                </a:cxn>
              </a:cxnLst>
              <a:rect l="0" t="0" r="r" b="b"/>
              <a:pathLst>
                <a:path w="14" h="13">
                  <a:moveTo>
                    <a:pt x="13" y="13"/>
                  </a:moveTo>
                  <a:lnTo>
                    <a:pt x="14" y="9"/>
                  </a:lnTo>
                  <a:lnTo>
                    <a:pt x="13" y="5"/>
                  </a:lnTo>
                  <a:lnTo>
                    <a:pt x="12" y="1"/>
                  </a:lnTo>
                  <a:lnTo>
                    <a:pt x="8" y="0"/>
                  </a:lnTo>
                  <a:lnTo>
                    <a:pt x="4" y="0"/>
                  </a:lnTo>
                  <a:lnTo>
                    <a:pt x="0" y="1"/>
                  </a:lnTo>
                </a:path>
              </a:pathLst>
            </a:custGeom>
            <a:noFill/>
            <a:ln w="12700" cap="flat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65" name="Freeform 291"/>
            <p:cNvSpPr>
              <a:spLocks/>
            </p:cNvSpPr>
            <p:nvPr/>
          </p:nvSpPr>
          <p:spPr bwMode="auto">
            <a:xfrm>
              <a:off x="2291" y="1660"/>
              <a:ext cx="50" cy="48"/>
            </a:xfrm>
            <a:custGeom>
              <a:avLst/>
              <a:gdLst/>
              <a:ahLst/>
              <a:cxnLst>
                <a:cxn ang="0">
                  <a:pos x="46" y="48"/>
                </a:cxn>
                <a:cxn ang="0">
                  <a:pos x="49" y="40"/>
                </a:cxn>
                <a:cxn ang="0">
                  <a:pos x="50" y="32"/>
                </a:cxn>
                <a:cxn ang="0">
                  <a:pos x="50" y="25"/>
                </a:cxn>
                <a:cxn ang="0">
                  <a:pos x="48" y="18"/>
                </a:cxn>
                <a:cxn ang="0">
                  <a:pos x="45" y="12"/>
                </a:cxn>
                <a:cxn ang="0">
                  <a:pos x="41" y="7"/>
                </a:cxn>
                <a:cxn ang="0">
                  <a:pos x="36" y="4"/>
                </a:cxn>
                <a:cxn ang="0">
                  <a:pos x="29" y="1"/>
                </a:cxn>
                <a:cxn ang="0">
                  <a:pos x="23" y="0"/>
                </a:cxn>
                <a:cxn ang="0">
                  <a:pos x="15" y="0"/>
                </a:cxn>
                <a:cxn ang="0">
                  <a:pos x="7" y="2"/>
                </a:cxn>
                <a:cxn ang="0">
                  <a:pos x="0" y="6"/>
                </a:cxn>
              </a:cxnLst>
              <a:rect l="0" t="0" r="r" b="b"/>
              <a:pathLst>
                <a:path w="50" h="48">
                  <a:moveTo>
                    <a:pt x="46" y="48"/>
                  </a:moveTo>
                  <a:lnTo>
                    <a:pt x="49" y="40"/>
                  </a:lnTo>
                  <a:lnTo>
                    <a:pt x="50" y="32"/>
                  </a:lnTo>
                  <a:lnTo>
                    <a:pt x="50" y="25"/>
                  </a:lnTo>
                  <a:lnTo>
                    <a:pt x="48" y="18"/>
                  </a:lnTo>
                  <a:lnTo>
                    <a:pt x="45" y="12"/>
                  </a:lnTo>
                  <a:lnTo>
                    <a:pt x="41" y="7"/>
                  </a:lnTo>
                  <a:lnTo>
                    <a:pt x="36" y="4"/>
                  </a:lnTo>
                  <a:lnTo>
                    <a:pt x="29" y="1"/>
                  </a:lnTo>
                  <a:lnTo>
                    <a:pt x="23" y="0"/>
                  </a:lnTo>
                  <a:lnTo>
                    <a:pt x="15" y="0"/>
                  </a:lnTo>
                  <a:lnTo>
                    <a:pt x="7" y="2"/>
                  </a:lnTo>
                  <a:lnTo>
                    <a:pt x="0" y="6"/>
                  </a:lnTo>
                </a:path>
              </a:pathLst>
            </a:custGeom>
            <a:noFill/>
            <a:ln w="12700" cap="flat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66" name="Freeform 292"/>
            <p:cNvSpPr>
              <a:spLocks/>
            </p:cNvSpPr>
            <p:nvPr/>
          </p:nvSpPr>
          <p:spPr bwMode="auto">
            <a:xfrm>
              <a:off x="2280" y="1680"/>
              <a:ext cx="42" cy="41"/>
            </a:xfrm>
            <a:custGeom>
              <a:avLst/>
              <a:gdLst/>
              <a:ahLst/>
              <a:cxnLst>
                <a:cxn ang="0">
                  <a:pos x="39" y="41"/>
                </a:cxn>
                <a:cxn ang="0">
                  <a:pos x="41" y="34"/>
                </a:cxn>
                <a:cxn ang="0">
                  <a:pos x="42" y="27"/>
                </a:cxn>
                <a:cxn ang="0">
                  <a:pos x="42" y="20"/>
                </a:cxn>
                <a:cxn ang="0">
                  <a:pos x="40" y="14"/>
                </a:cxn>
                <a:cxn ang="0">
                  <a:pos x="36" y="9"/>
                </a:cxn>
                <a:cxn ang="0">
                  <a:pos x="32" y="5"/>
                </a:cxn>
                <a:cxn ang="0">
                  <a:pos x="26" y="2"/>
                </a:cxn>
                <a:cxn ang="0">
                  <a:pos x="20" y="0"/>
                </a:cxn>
                <a:cxn ang="0">
                  <a:pos x="13" y="0"/>
                </a:cxn>
                <a:cxn ang="0">
                  <a:pos x="6" y="2"/>
                </a:cxn>
                <a:cxn ang="0">
                  <a:pos x="0" y="4"/>
                </a:cxn>
              </a:cxnLst>
              <a:rect l="0" t="0" r="r" b="b"/>
              <a:pathLst>
                <a:path w="42" h="41">
                  <a:moveTo>
                    <a:pt x="39" y="41"/>
                  </a:moveTo>
                  <a:lnTo>
                    <a:pt x="41" y="34"/>
                  </a:lnTo>
                  <a:lnTo>
                    <a:pt x="42" y="27"/>
                  </a:lnTo>
                  <a:lnTo>
                    <a:pt x="42" y="20"/>
                  </a:lnTo>
                  <a:lnTo>
                    <a:pt x="40" y="14"/>
                  </a:lnTo>
                  <a:lnTo>
                    <a:pt x="36" y="9"/>
                  </a:lnTo>
                  <a:lnTo>
                    <a:pt x="32" y="5"/>
                  </a:lnTo>
                  <a:lnTo>
                    <a:pt x="26" y="2"/>
                  </a:lnTo>
                  <a:lnTo>
                    <a:pt x="20" y="0"/>
                  </a:lnTo>
                  <a:lnTo>
                    <a:pt x="13" y="0"/>
                  </a:lnTo>
                  <a:lnTo>
                    <a:pt x="6" y="2"/>
                  </a:lnTo>
                  <a:lnTo>
                    <a:pt x="0" y="4"/>
                  </a:lnTo>
                </a:path>
              </a:pathLst>
            </a:custGeom>
            <a:noFill/>
            <a:ln w="12700" cap="flat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67" name="Freeform 293"/>
            <p:cNvSpPr>
              <a:spLocks/>
            </p:cNvSpPr>
            <p:nvPr/>
          </p:nvSpPr>
          <p:spPr bwMode="auto">
            <a:xfrm>
              <a:off x="2300" y="1635"/>
              <a:ext cx="64" cy="61"/>
            </a:xfrm>
            <a:custGeom>
              <a:avLst/>
              <a:gdLst/>
              <a:ahLst/>
              <a:cxnLst>
                <a:cxn ang="0">
                  <a:pos x="59" y="61"/>
                </a:cxn>
                <a:cxn ang="0">
                  <a:pos x="63" y="53"/>
                </a:cxn>
                <a:cxn ang="0">
                  <a:pos x="64" y="44"/>
                </a:cxn>
                <a:cxn ang="0">
                  <a:pos x="64" y="35"/>
                </a:cxn>
                <a:cxn ang="0">
                  <a:pos x="63" y="27"/>
                </a:cxn>
                <a:cxn ang="0">
                  <a:pos x="60" y="19"/>
                </a:cxn>
                <a:cxn ang="0">
                  <a:pos x="55" y="12"/>
                </a:cxn>
                <a:cxn ang="0">
                  <a:pos x="50" y="7"/>
                </a:cxn>
                <a:cxn ang="0">
                  <a:pos x="42" y="3"/>
                </a:cxn>
                <a:cxn ang="0">
                  <a:pos x="34" y="1"/>
                </a:cxn>
                <a:cxn ang="0">
                  <a:pos x="26" y="0"/>
                </a:cxn>
                <a:cxn ang="0">
                  <a:pos x="17" y="1"/>
                </a:cxn>
                <a:cxn ang="0">
                  <a:pos x="9" y="3"/>
                </a:cxn>
                <a:cxn ang="0">
                  <a:pos x="0" y="7"/>
                </a:cxn>
              </a:cxnLst>
              <a:rect l="0" t="0" r="r" b="b"/>
              <a:pathLst>
                <a:path w="64" h="61">
                  <a:moveTo>
                    <a:pt x="59" y="61"/>
                  </a:moveTo>
                  <a:lnTo>
                    <a:pt x="63" y="53"/>
                  </a:lnTo>
                  <a:lnTo>
                    <a:pt x="64" y="44"/>
                  </a:lnTo>
                  <a:lnTo>
                    <a:pt x="64" y="35"/>
                  </a:lnTo>
                  <a:lnTo>
                    <a:pt x="63" y="27"/>
                  </a:lnTo>
                  <a:lnTo>
                    <a:pt x="60" y="19"/>
                  </a:lnTo>
                  <a:lnTo>
                    <a:pt x="55" y="12"/>
                  </a:lnTo>
                  <a:lnTo>
                    <a:pt x="50" y="7"/>
                  </a:lnTo>
                  <a:lnTo>
                    <a:pt x="42" y="3"/>
                  </a:lnTo>
                  <a:lnTo>
                    <a:pt x="34" y="1"/>
                  </a:lnTo>
                  <a:lnTo>
                    <a:pt x="26" y="0"/>
                  </a:lnTo>
                  <a:lnTo>
                    <a:pt x="17" y="1"/>
                  </a:lnTo>
                  <a:lnTo>
                    <a:pt x="9" y="3"/>
                  </a:lnTo>
                  <a:lnTo>
                    <a:pt x="0" y="7"/>
                  </a:lnTo>
                </a:path>
              </a:pathLst>
            </a:custGeom>
            <a:noFill/>
            <a:ln w="12700" cap="flat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68" name="Freeform 294"/>
            <p:cNvSpPr>
              <a:spLocks/>
            </p:cNvSpPr>
            <p:nvPr/>
          </p:nvSpPr>
          <p:spPr bwMode="auto">
            <a:xfrm>
              <a:off x="2312" y="1614"/>
              <a:ext cx="72" cy="70"/>
            </a:xfrm>
            <a:custGeom>
              <a:avLst/>
              <a:gdLst/>
              <a:ahLst/>
              <a:cxnLst>
                <a:cxn ang="0">
                  <a:pos x="66" y="70"/>
                </a:cxn>
                <a:cxn ang="0">
                  <a:pos x="69" y="60"/>
                </a:cxn>
                <a:cxn ang="0">
                  <a:pos x="71" y="51"/>
                </a:cxn>
                <a:cxn ang="0">
                  <a:pos x="72" y="41"/>
                </a:cxn>
                <a:cxn ang="0">
                  <a:pos x="71" y="32"/>
                </a:cxn>
                <a:cxn ang="0">
                  <a:pos x="68" y="25"/>
                </a:cxn>
                <a:cxn ang="0">
                  <a:pos x="64" y="17"/>
                </a:cxn>
                <a:cxn ang="0">
                  <a:pos x="58" y="12"/>
                </a:cxn>
                <a:cxn ang="0">
                  <a:pos x="52" y="6"/>
                </a:cxn>
                <a:cxn ang="0">
                  <a:pos x="44" y="3"/>
                </a:cxn>
                <a:cxn ang="0">
                  <a:pos x="37" y="0"/>
                </a:cxn>
                <a:cxn ang="0">
                  <a:pos x="28" y="0"/>
                </a:cxn>
                <a:cxn ang="0">
                  <a:pos x="18" y="2"/>
                </a:cxn>
                <a:cxn ang="0">
                  <a:pos x="9" y="4"/>
                </a:cxn>
                <a:cxn ang="0">
                  <a:pos x="0" y="9"/>
                </a:cxn>
              </a:cxnLst>
              <a:rect l="0" t="0" r="r" b="b"/>
              <a:pathLst>
                <a:path w="72" h="70">
                  <a:moveTo>
                    <a:pt x="66" y="70"/>
                  </a:moveTo>
                  <a:lnTo>
                    <a:pt x="69" y="60"/>
                  </a:lnTo>
                  <a:lnTo>
                    <a:pt x="71" y="51"/>
                  </a:lnTo>
                  <a:lnTo>
                    <a:pt x="72" y="41"/>
                  </a:lnTo>
                  <a:lnTo>
                    <a:pt x="71" y="32"/>
                  </a:lnTo>
                  <a:lnTo>
                    <a:pt x="68" y="25"/>
                  </a:lnTo>
                  <a:lnTo>
                    <a:pt x="64" y="17"/>
                  </a:lnTo>
                  <a:lnTo>
                    <a:pt x="58" y="12"/>
                  </a:lnTo>
                  <a:lnTo>
                    <a:pt x="52" y="6"/>
                  </a:lnTo>
                  <a:lnTo>
                    <a:pt x="44" y="3"/>
                  </a:lnTo>
                  <a:lnTo>
                    <a:pt x="37" y="0"/>
                  </a:lnTo>
                  <a:lnTo>
                    <a:pt x="28" y="0"/>
                  </a:lnTo>
                  <a:lnTo>
                    <a:pt x="18" y="2"/>
                  </a:lnTo>
                  <a:lnTo>
                    <a:pt x="9" y="4"/>
                  </a:lnTo>
                  <a:lnTo>
                    <a:pt x="0" y="9"/>
                  </a:lnTo>
                </a:path>
              </a:pathLst>
            </a:custGeom>
            <a:noFill/>
            <a:ln w="12700" cap="flat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69" name="Freeform 295"/>
            <p:cNvSpPr>
              <a:spLocks/>
            </p:cNvSpPr>
            <p:nvPr/>
          </p:nvSpPr>
          <p:spPr bwMode="auto">
            <a:xfrm>
              <a:off x="2218" y="1783"/>
              <a:ext cx="7" cy="7"/>
            </a:xfrm>
            <a:custGeom>
              <a:avLst/>
              <a:gdLst/>
              <a:ahLst/>
              <a:cxnLst>
                <a:cxn ang="0">
                  <a:pos x="6" y="7"/>
                </a:cxn>
                <a:cxn ang="0">
                  <a:pos x="7" y="4"/>
                </a:cxn>
                <a:cxn ang="0">
                  <a:pos x="6" y="2"/>
                </a:cxn>
                <a:cxn ang="0">
                  <a:pos x="5" y="0"/>
                </a:cxn>
                <a:cxn ang="0">
                  <a:pos x="2" y="0"/>
                </a:cxn>
                <a:cxn ang="0">
                  <a:pos x="0" y="1"/>
                </a:cxn>
              </a:cxnLst>
              <a:rect l="0" t="0" r="r" b="b"/>
              <a:pathLst>
                <a:path w="7" h="7">
                  <a:moveTo>
                    <a:pt x="6" y="7"/>
                  </a:moveTo>
                  <a:lnTo>
                    <a:pt x="7" y="4"/>
                  </a:lnTo>
                  <a:lnTo>
                    <a:pt x="6" y="2"/>
                  </a:lnTo>
                  <a:lnTo>
                    <a:pt x="5" y="0"/>
                  </a:lnTo>
                  <a:lnTo>
                    <a:pt x="2" y="0"/>
                  </a:lnTo>
                  <a:lnTo>
                    <a:pt x="0" y="1"/>
                  </a:lnTo>
                </a:path>
              </a:pathLst>
            </a:custGeom>
            <a:noFill/>
            <a:ln w="12700" cap="flat">
              <a:solidFill>
                <a:srgbClr val="00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pic>
        <p:nvPicPr>
          <p:cNvPr id="270" name="Picture 298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126333" y="3876005"/>
            <a:ext cx="25558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71" name="Group 301"/>
          <p:cNvGrpSpPr>
            <a:grpSpLocks/>
          </p:cNvGrpSpPr>
          <p:nvPr/>
        </p:nvGrpSpPr>
        <p:grpSpPr bwMode="auto">
          <a:xfrm>
            <a:off x="3053433" y="4136355"/>
            <a:ext cx="433388" cy="431800"/>
            <a:chOff x="2649" y="1738"/>
            <a:chExt cx="273" cy="272"/>
          </a:xfrm>
        </p:grpSpPr>
        <p:pic>
          <p:nvPicPr>
            <p:cNvPr id="272" name="Picture 299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2649" y="1738"/>
              <a:ext cx="273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73" name="Picture 300"/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2649" y="1738"/>
              <a:ext cx="273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274" name="Picture 321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429548" y="4615780"/>
            <a:ext cx="25558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75" name="Group 324"/>
          <p:cNvGrpSpPr>
            <a:grpSpLocks/>
          </p:cNvGrpSpPr>
          <p:nvPr/>
        </p:nvGrpSpPr>
        <p:grpSpPr bwMode="auto">
          <a:xfrm>
            <a:off x="4067944" y="3641055"/>
            <a:ext cx="925513" cy="276225"/>
            <a:chOff x="3025" y="1426"/>
            <a:chExt cx="583" cy="174"/>
          </a:xfrm>
        </p:grpSpPr>
        <p:pic>
          <p:nvPicPr>
            <p:cNvPr id="276" name="Picture 322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3025" y="1426"/>
              <a:ext cx="583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77" name="Picture 323"/>
            <p:cNvPicPr>
              <a:picLocks noChangeAspect="1"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3025" y="1426"/>
              <a:ext cx="583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78" name="Group 369"/>
          <p:cNvGrpSpPr>
            <a:grpSpLocks/>
          </p:cNvGrpSpPr>
          <p:nvPr/>
        </p:nvGrpSpPr>
        <p:grpSpPr bwMode="auto">
          <a:xfrm>
            <a:off x="2447008" y="3644230"/>
            <a:ext cx="738188" cy="563563"/>
            <a:chOff x="2267" y="1428"/>
            <a:chExt cx="465" cy="355"/>
          </a:xfrm>
        </p:grpSpPr>
        <p:sp>
          <p:nvSpPr>
            <p:cNvPr id="279" name="Freeform 325"/>
            <p:cNvSpPr>
              <a:spLocks/>
            </p:cNvSpPr>
            <p:nvPr/>
          </p:nvSpPr>
          <p:spPr bwMode="auto">
            <a:xfrm>
              <a:off x="2337" y="1723"/>
              <a:ext cx="326" cy="59"/>
            </a:xfrm>
            <a:custGeom>
              <a:avLst/>
              <a:gdLst/>
              <a:ahLst/>
              <a:cxnLst>
                <a:cxn ang="0">
                  <a:pos x="275" y="59"/>
                </a:cxn>
                <a:cxn ang="0">
                  <a:pos x="0" y="25"/>
                </a:cxn>
                <a:cxn ang="0">
                  <a:pos x="55" y="0"/>
                </a:cxn>
                <a:cxn ang="0">
                  <a:pos x="326" y="32"/>
                </a:cxn>
                <a:cxn ang="0">
                  <a:pos x="275" y="59"/>
                </a:cxn>
              </a:cxnLst>
              <a:rect l="0" t="0" r="r" b="b"/>
              <a:pathLst>
                <a:path w="326" h="59">
                  <a:moveTo>
                    <a:pt x="275" y="59"/>
                  </a:moveTo>
                  <a:lnTo>
                    <a:pt x="0" y="25"/>
                  </a:lnTo>
                  <a:lnTo>
                    <a:pt x="55" y="0"/>
                  </a:lnTo>
                  <a:lnTo>
                    <a:pt x="326" y="32"/>
                  </a:lnTo>
                  <a:lnTo>
                    <a:pt x="275" y="59"/>
                  </a:lnTo>
                  <a:close/>
                </a:path>
              </a:pathLst>
            </a:custGeom>
            <a:solidFill>
              <a:srgbClr val="DDDDD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80" name="Freeform 326"/>
            <p:cNvSpPr>
              <a:spLocks/>
            </p:cNvSpPr>
            <p:nvPr/>
          </p:nvSpPr>
          <p:spPr bwMode="auto">
            <a:xfrm>
              <a:off x="2337" y="1748"/>
              <a:ext cx="275" cy="35"/>
            </a:xfrm>
            <a:custGeom>
              <a:avLst/>
              <a:gdLst/>
              <a:ahLst/>
              <a:cxnLst>
                <a:cxn ang="0">
                  <a:pos x="275" y="35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75" y="34"/>
                </a:cxn>
                <a:cxn ang="0">
                  <a:pos x="275" y="35"/>
                </a:cxn>
              </a:cxnLst>
              <a:rect l="0" t="0" r="r" b="b"/>
              <a:pathLst>
                <a:path w="275" h="35">
                  <a:moveTo>
                    <a:pt x="275" y="35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275" y="34"/>
                  </a:lnTo>
                  <a:lnTo>
                    <a:pt x="275" y="35"/>
                  </a:lnTo>
                  <a:close/>
                </a:path>
              </a:pathLst>
            </a:custGeom>
            <a:solidFill>
              <a:srgbClr val="AAA9A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81" name="Freeform 327"/>
            <p:cNvSpPr>
              <a:spLocks/>
            </p:cNvSpPr>
            <p:nvPr/>
          </p:nvSpPr>
          <p:spPr bwMode="auto">
            <a:xfrm>
              <a:off x="2555" y="1731"/>
              <a:ext cx="1" cy="25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0"/>
                </a:cxn>
                <a:cxn ang="0">
                  <a:pos x="0" y="23"/>
                </a:cxn>
                <a:cxn ang="0">
                  <a:pos x="0" y="23"/>
                </a:cxn>
                <a:cxn ang="0">
                  <a:pos x="0" y="24"/>
                </a:cxn>
                <a:cxn ang="0">
                  <a:pos x="1" y="25"/>
                </a:cxn>
                <a:cxn ang="0">
                  <a:pos x="1" y="0"/>
                </a:cxn>
              </a:cxnLst>
              <a:rect l="0" t="0" r="r" b="b"/>
              <a:pathLst>
                <a:path w="1" h="25">
                  <a:moveTo>
                    <a:pt x="1" y="0"/>
                  </a:moveTo>
                  <a:lnTo>
                    <a:pt x="0" y="0"/>
                  </a:lnTo>
                  <a:lnTo>
                    <a:pt x="0" y="23"/>
                  </a:lnTo>
                  <a:lnTo>
                    <a:pt x="0" y="23"/>
                  </a:lnTo>
                  <a:lnTo>
                    <a:pt x="0" y="24"/>
                  </a:lnTo>
                  <a:lnTo>
                    <a:pt x="1" y="2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2C2C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82" name="Freeform 328"/>
            <p:cNvSpPr>
              <a:spLocks/>
            </p:cNvSpPr>
            <p:nvPr/>
          </p:nvSpPr>
          <p:spPr bwMode="auto">
            <a:xfrm>
              <a:off x="2556" y="1731"/>
              <a:ext cx="2" cy="25"/>
            </a:xfrm>
            <a:custGeom>
              <a:avLst/>
              <a:gdLst/>
              <a:ahLst/>
              <a:cxnLst>
                <a:cxn ang="0">
                  <a:pos x="2" y="25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25"/>
                </a:cxn>
                <a:cxn ang="0">
                  <a:pos x="0" y="25"/>
                </a:cxn>
                <a:cxn ang="0">
                  <a:pos x="2" y="25"/>
                </a:cxn>
                <a:cxn ang="0">
                  <a:pos x="2" y="25"/>
                </a:cxn>
              </a:cxnLst>
              <a:rect l="0" t="0" r="r" b="b"/>
              <a:pathLst>
                <a:path w="2" h="25">
                  <a:moveTo>
                    <a:pt x="2" y="25"/>
                  </a:moveTo>
                  <a:lnTo>
                    <a:pt x="2" y="0"/>
                  </a:lnTo>
                  <a:lnTo>
                    <a:pt x="0" y="0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2" y="25"/>
                  </a:lnTo>
                  <a:lnTo>
                    <a:pt x="2" y="25"/>
                  </a:lnTo>
                  <a:close/>
                </a:path>
              </a:pathLst>
            </a:custGeom>
            <a:solidFill>
              <a:srgbClr val="B9B9B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83" name="Freeform 329"/>
            <p:cNvSpPr>
              <a:spLocks/>
            </p:cNvSpPr>
            <p:nvPr/>
          </p:nvSpPr>
          <p:spPr bwMode="auto">
            <a:xfrm>
              <a:off x="2558" y="1731"/>
              <a:ext cx="1" cy="26"/>
            </a:xfrm>
            <a:custGeom>
              <a:avLst/>
              <a:gdLst/>
              <a:ahLst/>
              <a:cxnLst>
                <a:cxn ang="0">
                  <a:pos x="1" y="26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5"/>
                </a:cxn>
                <a:cxn ang="0">
                  <a:pos x="0" y="25"/>
                </a:cxn>
                <a:cxn ang="0">
                  <a:pos x="1" y="26"/>
                </a:cxn>
                <a:cxn ang="0">
                  <a:pos x="1" y="26"/>
                </a:cxn>
              </a:cxnLst>
              <a:rect l="0" t="0" r="r" b="b"/>
              <a:pathLst>
                <a:path w="1" h="26">
                  <a:moveTo>
                    <a:pt x="1" y="26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1" y="26"/>
                  </a:lnTo>
                  <a:lnTo>
                    <a:pt x="1" y="26"/>
                  </a:lnTo>
                  <a:close/>
                </a:path>
              </a:pathLst>
            </a:custGeom>
            <a:solidFill>
              <a:srgbClr val="B0B0B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84" name="Freeform 330"/>
            <p:cNvSpPr>
              <a:spLocks/>
            </p:cNvSpPr>
            <p:nvPr/>
          </p:nvSpPr>
          <p:spPr bwMode="auto">
            <a:xfrm>
              <a:off x="2559" y="1731"/>
              <a:ext cx="1" cy="26"/>
            </a:xfrm>
            <a:custGeom>
              <a:avLst/>
              <a:gdLst/>
              <a:ahLst/>
              <a:cxnLst>
                <a:cxn ang="0">
                  <a:pos x="1" y="26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1" y="26"/>
                </a:cxn>
                <a:cxn ang="0">
                  <a:pos x="1" y="26"/>
                </a:cxn>
              </a:cxnLst>
              <a:rect l="0" t="0" r="r" b="b"/>
              <a:pathLst>
                <a:path w="1" h="26">
                  <a:moveTo>
                    <a:pt x="1" y="26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1" y="26"/>
                  </a:lnTo>
                  <a:lnTo>
                    <a:pt x="1" y="26"/>
                  </a:lnTo>
                  <a:close/>
                </a:path>
              </a:pathLst>
            </a:custGeom>
            <a:solidFill>
              <a:srgbClr val="A7A7A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85" name="Freeform 331"/>
            <p:cNvSpPr>
              <a:spLocks/>
            </p:cNvSpPr>
            <p:nvPr/>
          </p:nvSpPr>
          <p:spPr bwMode="auto">
            <a:xfrm>
              <a:off x="2560" y="1731"/>
              <a:ext cx="1" cy="27"/>
            </a:xfrm>
            <a:custGeom>
              <a:avLst/>
              <a:gdLst/>
              <a:ahLst/>
              <a:cxnLst>
                <a:cxn ang="0">
                  <a:pos x="1" y="27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1" y="27"/>
                </a:cxn>
                <a:cxn ang="0">
                  <a:pos x="1" y="27"/>
                </a:cxn>
              </a:cxnLst>
              <a:rect l="0" t="0" r="r" b="b"/>
              <a:pathLst>
                <a:path w="1" h="27">
                  <a:moveTo>
                    <a:pt x="1" y="27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1" y="27"/>
                  </a:lnTo>
                  <a:lnTo>
                    <a:pt x="1" y="27"/>
                  </a:lnTo>
                  <a:close/>
                </a:path>
              </a:pathLst>
            </a:custGeom>
            <a:solidFill>
              <a:srgbClr val="9E9E9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86" name="Freeform 332"/>
            <p:cNvSpPr>
              <a:spLocks/>
            </p:cNvSpPr>
            <p:nvPr/>
          </p:nvSpPr>
          <p:spPr bwMode="auto">
            <a:xfrm>
              <a:off x="2561" y="1731"/>
              <a:ext cx="2" cy="27"/>
            </a:xfrm>
            <a:custGeom>
              <a:avLst/>
              <a:gdLst/>
              <a:ahLst/>
              <a:cxnLst>
                <a:cxn ang="0">
                  <a:pos x="2" y="27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27"/>
                </a:cxn>
                <a:cxn ang="0">
                  <a:pos x="0" y="27"/>
                </a:cxn>
                <a:cxn ang="0">
                  <a:pos x="2" y="27"/>
                </a:cxn>
                <a:cxn ang="0">
                  <a:pos x="2" y="27"/>
                </a:cxn>
              </a:cxnLst>
              <a:rect l="0" t="0" r="r" b="b"/>
              <a:pathLst>
                <a:path w="2" h="27">
                  <a:moveTo>
                    <a:pt x="2" y="27"/>
                  </a:moveTo>
                  <a:lnTo>
                    <a:pt x="2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27"/>
                  </a:lnTo>
                  <a:lnTo>
                    <a:pt x="2" y="27"/>
                  </a:lnTo>
                  <a:lnTo>
                    <a:pt x="2" y="27"/>
                  </a:lnTo>
                  <a:close/>
                </a:path>
              </a:pathLst>
            </a:custGeom>
            <a:solidFill>
              <a:srgbClr val="96969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87" name="Freeform 333"/>
            <p:cNvSpPr>
              <a:spLocks/>
            </p:cNvSpPr>
            <p:nvPr/>
          </p:nvSpPr>
          <p:spPr bwMode="auto">
            <a:xfrm>
              <a:off x="2563" y="1731"/>
              <a:ext cx="1" cy="27"/>
            </a:xfrm>
            <a:custGeom>
              <a:avLst/>
              <a:gdLst/>
              <a:ahLst/>
              <a:cxnLst>
                <a:cxn ang="0">
                  <a:pos x="1" y="27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7"/>
                </a:cxn>
                <a:cxn ang="0">
                  <a:pos x="0" y="27"/>
                </a:cxn>
                <a:cxn ang="0">
                  <a:pos x="1" y="27"/>
                </a:cxn>
                <a:cxn ang="0">
                  <a:pos x="1" y="27"/>
                </a:cxn>
              </a:cxnLst>
              <a:rect l="0" t="0" r="r" b="b"/>
              <a:pathLst>
                <a:path w="1" h="27">
                  <a:moveTo>
                    <a:pt x="1" y="27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27"/>
                  </a:lnTo>
                  <a:lnTo>
                    <a:pt x="1" y="27"/>
                  </a:lnTo>
                  <a:lnTo>
                    <a:pt x="1" y="27"/>
                  </a:lnTo>
                  <a:close/>
                </a:path>
              </a:pathLst>
            </a:custGeom>
            <a:solidFill>
              <a:srgbClr val="8D8D8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88" name="Freeform 334"/>
            <p:cNvSpPr>
              <a:spLocks/>
            </p:cNvSpPr>
            <p:nvPr/>
          </p:nvSpPr>
          <p:spPr bwMode="auto">
            <a:xfrm>
              <a:off x="2564" y="1731"/>
              <a:ext cx="1" cy="27"/>
            </a:xfrm>
            <a:custGeom>
              <a:avLst/>
              <a:gdLst/>
              <a:ahLst/>
              <a:cxnLst>
                <a:cxn ang="0">
                  <a:pos x="1" y="27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7"/>
                </a:cxn>
                <a:cxn ang="0">
                  <a:pos x="0" y="27"/>
                </a:cxn>
                <a:cxn ang="0">
                  <a:pos x="1" y="27"/>
                </a:cxn>
                <a:cxn ang="0">
                  <a:pos x="1" y="27"/>
                </a:cxn>
              </a:cxnLst>
              <a:rect l="0" t="0" r="r" b="b"/>
              <a:pathLst>
                <a:path w="1" h="27">
                  <a:moveTo>
                    <a:pt x="1" y="27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27"/>
                  </a:lnTo>
                  <a:lnTo>
                    <a:pt x="1" y="27"/>
                  </a:lnTo>
                  <a:lnTo>
                    <a:pt x="1" y="27"/>
                  </a:lnTo>
                  <a:close/>
                </a:path>
              </a:pathLst>
            </a:custGeom>
            <a:solidFill>
              <a:srgbClr val="84848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89" name="Freeform 335"/>
            <p:cNvSpPr>
              <a:spLocks/>
            </p:cNvSpPr>
            <p:nvPr/>
          </p:nvSpPr>
          <p:spPr bwMode="auto">
            <a:xfrm>
              <a:off x="2565" y="1731"/>
              <a:ext cx="1" cy="27"/>
            </a:xfrm>
            <a:custGeom>
              <a:avLst/>
              <a:gdLst/>
              <a:ahLst/>
              <a:cxnLst>
                <a:cxn ang="0">
                  <a:pos x="1" y="27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7"/>
                </a:cxn>
                <a:cxn ang="0">
                  <a:pos x="0" y="27"/>
                </a:cxn>
                <a:cxn ang="0">
                  <a:pos x="1" y="27"/>
                </a:cxn>
                <a:cxn ang="0">
                  <a:pos x="1" y="27"/>
                </a:cxn>
              </a:cxnLst>
              <a:rect l="0" t="0" r="r" b="b"/>
              <a:pathLst>
                <a:path w="1" h="27">
                  <a:moveTo>
                    <a:pt x="1" y="27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27"/>
                  </a:lnTo>
                  <a:lnTo>
                    <a:pt x="1" y="27"/>
                  </a:lnTo>
                  <a:lnTo>
                    <a:pt x="1" y="27"/>
                  </a:lnTo>
                  <a:close/>
                </a:path>
              </a:pathLst>
            </a:custGeom>
            <a:solidFill>
              <a:srgbClr val="7B7B7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90" name="Freeform 336"/>
            <p:cNvSpPr>
              <a:spLocks/>
            </p:cNvSpPr>
            <p:nvPr/>
          </p:nvSpPr>
          <p:spPr bwMode="auto">
            <a:xfrm>
              <a:off x="2566" y="1731"/>
              <a:ext cx="2" cy="27"/>
            </a:xfrm>
            <a:custGeom>
              <a:avLst/>
              <a:gdLst/>
              <a:ahLst/>
              <a:cxnLst>
                <a:cxn ang="0">
                  <a:pos x="2" y="27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27"/>
                </a:cxn>
                <a:cxn ang="0">
                  <a:pos x="0" y="27"/>
                </a:cxn>
                <a:cxn ang="0">
                  <a:pos x="2" y="27"/>
                </a:cxn>
                <a:cxn ang="0">
                  <a:pos x="2" y="27"/>
                </a:cxn>
              </a:cxnLst>
              <a:rect l="0" t="0" r="r" b="b"/>
              <a:pathLst>
                <a:path w="2" h="27">
                  <a:moveTo>
                    <a:pt x="2" y="27"/>
                  </a:moveTo>
                  <a:lnTo>
                    <a:pt x="2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27"/>
                  </a:lnTo>
                  <a:lnTo>
                    <a:pt x="2" y="27"/>
                  </a:lnTo>
                  <a:lnTo>
                    <a:pt x="2" y="27"/>
                  </a:lnTo>
                  <a:close/>
                </a:path>
              </a:pathLst>
            </a:custGeom>
            <a:solidFill>
              <a:srgbClr val="72727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91" name="Freeform 337"/>
            <p:cNvSpPr>
              <a:spLocks/>
            </p:cNvSpPr>
            <p:nvPr/>
          </p:nvSpPr>
          <p:spPr bwMode="auto">
            <a:xfrm>
              <a:off x="2568" y="1731"/>
              <a:ext cx="1" cy="27"/>
            </a:xfrm>
            <a:custGeom>
              <a:avLst/>
              <a:gdLst/>
              <a:ahLst/>
              <a:cxnLst>
                <a:cxn ang="0">
                  <a:pos x="1" y="27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7"/>
                </a:cxn>
                <a:cxn ang="0">
                  <a:pos x="0" y="27"/>
                </a:cxn>
                <a:cxn ang="0">
                  <a:pos x="1" y="27"/>
                </a:cxn>
                <a:cxn ang="0">
                  <a:pos x="1" y="27"/>
                </a:cxn>
              </a:cxnLst>
              <a:rect l="0" t="0" r="r" b="b"/>
              <a:pathLst>
                <a:path w="1" h="27">
                  <a:moveTo>
                    <a:pt x="1" y="27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27"/>
                  </a:lnTo>
                  <a:lnTo>
                    <a:pt x="1" y="27"/>
                  </a:lnTo>
                  <a:lnTo>
                    <a:pt x="1" y="27"/>
                  </a:lnTo>
                  <a:close/>
                </a:path>
              </a:pathLst>
            </a:custGeom>
            <a:solidFill>
              <a:srgbClr val="69696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92" name="Freeform 338"/>
            <p:cNvSpPr>
              <a:spLocks/>
            </p:cNvSpPr>
            <p:nvPr/>
          </p:nvSpPr>
          <p:spPr bwMode="auto">
            <a:xfrm>
              <a:off x="2569" y="1731"/>
              <a:ext cx="2" cy="27"/>
            </a:xfrm>
            <a:custGeom>
              <a:avLst/>
              <a:gdLst/>
              <a:ahLst/>
              <a:cxnLst>
                <a:cxn ang="0">
                  <a:pos x="2" y="26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27"/>
                </a:cxn>
                <a:cxn ang="0">
                  <a:pos x="0" y="27"/>
                </a:cxn>
                <a:cxn ang="0">
                  <a:pos x="2" y="26"/>
                </a:cxn>
                <a:cxn ang="0">
                  <a:pos x="2" y="26"/>
                </a:cxn>
              </a:cxnLst>
              <a:rect l="0" t="0" r="r" b="b"/>
              <a:pathLst>
                <a:path w="2" h="27">
                  <a:moveTo>
                    <a:pt x="2" y="26"/>
                  </a:moveTo>
                  <a:lnTo>
                    <a:pt x="2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27"/>
                  </a:lnTo>
                  <a:lnTo>
                    <a:pt x="2" y="26"/>
                  </a:lnTo>
                  <a:lnTo>
                    <a:pt x="2" y="26"/>
                  </a:lnTo>
                  <a:close/>
                </a:path>
              </a:pathLst>
            </a:custGeom>
            <a:solidFill>
              <a:srgbClr val="61616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93" name="Freeform 339"/>
            <p:cNvSpPr>
              <a:spLocks/>
            </p:cNvSpPr>
            <p:nvPr/>
          </p:nvSpPr>
          <p:spPr bwMode="auto">
            <a:xfrm>
              <a:off x="2571" y="1731"/>
              <a:ext cx="1" cy="26"/>
            </a:xfrm>
            <a:custGeom>
              <a:avLst/>
              <a:gdLst/>
              <a:ahLst/>
              <a:cxnLst>
                <a:cxn ang="0">
                  <a:pos x="1" y="26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1" y="26"/>
                </a:cxn>
                <a:cxn ang="0">
                  <a:pos x="1" y="26"/>
                </a:cxn>
              </a:cxnLst>
              <a:rect l="0" t="0" r="r" b="b"/>
              <a:pathLst>
                <a:path w="1" h="26">
                  <a:moveTo>
                    <a:pt x="1" y="26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1" y="26"/>
                  </a:lnTo>
                  <a:lnTo>
                    <a:pt x="1" y="26"/>
                  </a:lnTo>
                  <a:close/>
                </a:path>
              </a:pathLst>
            </a:custGeom>
            <a:solidFill>
              <a:srgbClr val="58585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94" name="Freeform 340"/>
            <p:cNvSpPr>
              <a:spLocks/>
            </p:cNvSpPr>
            <p:nvPr/>
          </p:nvSpPr>
          <p:spPr bwMode="auto">
            <a:xfrm>
              <a:off x="2572" y="1731"/>
              <a:ext cx="1" cy="26"/>
            </a:xfrm>
            <a:custGeom>
              <a:avLst/>
              <a:gdLst/>
              <a:ahLst/>
              <a:cxnLst>
                <a:cxn ang="0">
                  <a:pos x="1" y="25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1" y="25"/>
                </a:cxn>
                <a:cxn ang="0">
                  <a:pos x="1" y="25"/>
                </a:cxn>
              </a:cxnLst>
              <a:rect l="0" t="0" r="r" b="b"/>
              <a:pathLst>
                <a:path w="1" h="26">
                  <a:moveTo>
                    <a:pt x="1" y="25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1" y="25"/>
                  </a:lnTo>
                  <a:lnTo>
                    <a:pt x="1" y="25"/>
                  </a:lnTo>
                  <a:close/>
                </a:path>
              </a:pathLst>
            </a:custGeom>
            <a:solidFill>
              <a:srgbClr val="4F4F4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95" name="Freeform 341"/>
            <p:cNvSpPr>
              <a:spLocks/>
            </p:cNvSpPr>
            <p:nvPr/>
          </p:nvSpPr>
          <p:spPr bwMode="auto">
            <a:xfrm>
              <a:off x="2573" y="1731"/>
              <a:ext cx="1" cy="25"/>
            </a:xfrm>
            <a:custGeom>
              <a:avLst/>
              <a:gdLst/>
              <a:ahLst/>
              <a:cxnLst>
                <a:cxn ang="0">
                  <a:pos x="1" y="25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5"/>
                </a:cxn>
                <a:cxn ang="0">
                  <a:pos x="0" y="25"/>
                </a:cxn>
                <a:cxn ang="0">
                  <a:pos x="1" y="25"/>
                </a:cxn>
                <a:cxn ang="0">
                  <a:pos x="1" y="25"/>
                </a:cxn>
              </a:cxnLst>
              <a:rect l="0" t="0" r="r" b="b"/>
              <a:pathLst>
                <a:path w="1" h="25">
                  <a:moveTo>
                    <a:pt x="1" y="25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1" y="25"/>
                  </a:lnTo>
                  <a:lnTo>
                    <a:pt x="1" y="25"/>
                  </a:lnTo>
                  <a:close/>
                </a:path>
              </a:pathLst>
            </a:custGeom>
            <a:solidFill>
              <a:srgbClr val="46464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96" name="Freeform 342"/>
            <p:cNvSpPr>
              <a:spLocks/>
            </p:cNvSpPr>
            <p:nvPr/>
          </p:nvSpPr>
          <p:spPr bwMode="auto">
            <a:xfrm>
              <a:off x="2574" y="1731"/>
              <a:ext cx="1" cy="25"/>
            </a:xfrm>
            <a:custGeom>
              <a:avLst/>
              <a:gdLst/>
              <a:ahLst/>
              <a:cxnLst>
                <a:cxn ang="0">
                  <a:pos x="1" y="23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5"/>
                </a:cxn>
                <a:cxn ang="0">
                  <a:pos x="0" y="25"/>
                </a:cxn>
                <a:cxn ang="0">
                  <a:pos x="1" y="24"/>
                </a:cxn>
                <a:cxn ang="0">
                  <a:pos x="1" y="23"/>
                </a:cxn>
                <a:cxn ang="0">
                  <a:pos x="1" y="23"/>
                </a:cxn>
              </a:cxnLst>
              <a:rect l="0" t="0" r="r" b="b"/>
              <a:pathLst>
                <a:path w="1" h="25">
                  <a:moveTo>
                    <a:pt x="1" y="23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1" y="24"/>
                  </a:lnTo>
                  <a:lnTo>
                    <a:pt x="1" y="23"/>
                  </a:lnTo>
                  <a:lnTo>
                    <a:pt x="1" y="23"/>
                  </a:lnTo>
                  <a:close/>
                </a:path>
              </a:pathLst>
            </a:custGeom>
            <a:solidFill>
              <a:srgbClr val="3D3D3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97" name="Freeform 343"/>
            <p:cNvSpPr>
              <a:spLocks/>
            </p:cNvSpPr>
            <p:nvPr/>
          </p:nvSpPr>
          <p:spPr bwMode="auto">
            <a:xfrm>
              <a:off x="2424" y="1714"/>
              <a:ext cx="1" cy="25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0"/>
                </a:cxn>
                <a:cxn ang="0">
                  <a:pos x="0" y="23"/>
                </a:cxn>
                <a:cxn ang="0">
                  <a:pos x="0" y="23"/>
                </a:cxn>
                <a:cxn ang="0">
                  <a:pos x="1" y="24"/>
                </a:cxn>
                <a:cxn ang="0">
                  <a:pos x="1" y="25"/>
                </a:cxn>
                <a:cxn ang="0">
                  <a:pos x="1" y="0"/>
                </a:cxn>
              </a:cxnLst>
              <a:rect l="0" t="0" r="r" b="b"/>
              <a:pathLst>
                <a:path w="1" h="25">
                  <a:moveTo>
                    <a:pt x="1" y="0"/>
                  </a:moveTo>
                  <a:lnTo>
                    <a:pt x="0" y="0"/>
                  </a:lnTo>
                  <a:lnTo>
                    <a:pt x="0" y="23"/>
                  </a:lnTo>
                  <a:lnTo>
                    <a:pt x="0" y="23"/>
                  </a:lnTo>
                  <a:lnTo>
                    <a:pt x="1" y="24"/>
                  </a:lnTo>
                  <a:lnTo>
                    <a:pt x="1" y="2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2C2C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98" name="Freeform 344"/>
            <p:cNvSpPr>
              <a:spLocks/>
            </p:cNvSpPr>
            <p:nvPr/>
          </p:nvSpPr>
          <p:spPr bwMode="auto">
            <a:xfrm>
              <a:off x="2425" y="1714"/>
              <a:ext cx="2" cy="25"/>
            </a:xfrm>
            <a:custGeom>
              <a:avLst/>
              <a:gdLst/>
              <a:ahLst/>
              <a:cxnLst>
                <a:cxn ang="0">
                  <a:pos x="2" y="25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25"/>
                </a:cxn>
                <a:cxn ang="0">
                  <a:pos x="0" y="25"/>
                </a:cxn>
                <a:cxn ang="0">
                  <a:pos x="2" y="25"/>
                </a:cxn>
                <a:cxn ang="0">
                  <a:pos x="2" y="25"/>
                </a:cxn>
              </a:cxnLst>
              <a:rect l="0" t="0" r="r" b="b"/>
              <a:pathLst>
                <a:path w="2" h="25">
                  <a:moveTo>
                    <a:pt x="2" y="25"/>
                  </a:moveTo>
                  <a:lnTo>
                    <a:pt x="2" y="0"/>
                  </a:lnTo>
                  <a:lnTo>
                    <a:pt x="0" y="0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2" y="25"/>
                  </a:lnTo>
                  <a:lnTo>
                    <a:pt x="2" y="25"/>
                  </a:lnTo>
                  <a:close/>
                </a:path>
              </a:pathLst>
            </a:custGeom>
            <a:solidFill>
              <a:srgbClr val="B9B9B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99" name="Freeform 345"/>
            <p:cNvSpPr>
              <a:spLocks/>
            </p:cNvSpPr>
            <p:nvPr/>
          </p:nvSpPr>
          <p:spPr bwMode="auto">
            <a:xfrm>
              <a:off x="2427" y="1714"/>
              <a:ext cx="1" cy="26"/>
            </a:xfrm>
            <a:custGeom>
              <a:avLst/>
              <a:gdLst/>
              <a:ahLst/>
              <a:cxnLst>
                <a:cxn ang="0">
                  <a:pos x="1" y="26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5"/>
                </a:cxn>
                <a:cxn ang="0">
                  <a:pos x="0" y="25"/>
                </a:cxn>
                <a:cxn ang="0">
                  <a:pos x="1" y="26"/>
                </a:cxn>
                <a:cxn ang="0">
                  <a:pos x="1" y="26"/>
                </a:cxn>
              </a:cxnLst>
              <a:rect l="0" t="0" r="r" b="b"/>
              <a:pathLst>
                <a:path w="1" h="26">
                  <a:moveTo>
                    <a:pt x="1" y="26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1" y="26"/>
                  </a:lnTo>
                  <a:lnTo>
                    <a:pt x="1" y="26"/>
                  </a:lnTo>
                  <a:close/>
                </a:path>
              </a:pathLst>
            </a:custGeom>
            <a:solidFill>
              <a:srgbClr val="B0B0B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00" name="Freeform 346"/>
            <p:cNvSpPr>
              <a:spLocks/>
            </p:cNvSpPr>
            <p:nvPr/>
          </p:nvSpPr>
          <p:spPr bwMode="auto">
            <a:xfrm>
              <a:off x="2428" y="1714"/>
              <a:ext cx="2" cy="26"/>
            </a:xfrm>
            <a:custGeom>
              <a:avLst/>
              <a:gdLst/>
              <a:ahLst/>
              <a:cxnLst>
                <a:cxn ang="0">
                  <a:pos x="2" y="26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2" y="26"/>
                </a:cxn>
                <a:cxn ang="0">
                  <a:pos x="2" y="26"/>
                </a:cxn>
              </a:cxnLst>
              <a:rect l="0" t="0" r="r" b="b"/>
              <a:pathLst>
                <a:path w="2" h="26">
                  <a:moveTo>
                    <a:pt x="2" y="26"/>
                  </a:moveTo>
                  <a:lnTo>
                    <a:pt x="2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2" y="26"/>
                  </a:lnTo>
                  <a:lnTo>
                    <a:pt x="2" y="26"/>
                  </a:lnTo>
                  <a:close/>
                </a:path>
              </a:pathLst>
            </a:custGeom>
            <a:solidFill>
              <a:srgbClr val="A7A7A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01" name="Freeform 347"/>
            <p:cNvSpPr>
              <a:spLocks/>
            </p:cNvSpPr>
            <p:nvPr/>
          </p:nvSpPr>
          <p:spPr bwMode="auto">
            <a:xfrm>
              <a:off x="2430" y="1714"/>
              <a:ext cx="1" cy="26"/>
            </a:xfrm>
            <a:custGeom>
              <a:avLst/>
              <a:gdLst/>
              <a:ahLst/>
              <a:cxnLst>
                <a:cxn ang="0">
                  <a:pos x="1" y="26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1" y="26"/>
                </a:cxn>
                <a:cxn ang="0">
                  <a:pos x="1" y="26"/>
                </a:cxn>
              </a:cxnLst>
              <a:rect l="0" t="0" r="r" b="b"/>
              <a:pathLst>
                <a:path w="1" h="26">
                  <a:moveTo>
                    <a:pt x="1" y="26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1" y="26"/>
                  </a:lnTo>
                  <a:lnTo>
                    <a:pt x="1" y="26"/>
                  </a:lnTo>
                  <a:close/>
                </a:path>
              </a:pathLst>
            </a:custGeom>
            <a:solidFill>
              <a:srgbClr val="9E9E9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02" name="Freeform 348"/>
            <p:cNvSpPr>
              <a:spLocks/>
            </p:cNvSpPr>
            <p:nvPr/>
          </p:nvSpPr>
          <p:spPr bwMode="auto">
            <a:xfrm>
              <a:off x="2431" y="1714"/>
              <a:ext cx="1" cy="26"/>
            </a:xfrm>
            <a:custGeom>
              <a:avLst/>
              <a:gdLst/>
              <a:ahLst/>
              <a:cxnLst>
                <a:cxn ang="0">
                  <a:pos x="1" y="26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1" y="26"/>
                </a:cxn>
                <a:cxn ang="0">
                  <a:pos x="1" y="26"/>
                </a:cxn>
              </a:cxnLst>
              <a:rect l="0" t="0" r="r" b="b"/>
              <a:pathLst>
                <a:path w="1" h="26">
                  <a:moveTo>
                    <a:pt x="1" y="26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1" y="26"/>
                  </a:lnTo>
                  <a:lnTo>
                    <a:pt x="1" y="26"/>
                  </a:lnTo>
                  <a:close/>
                </a:path>
              </a:pathLst>
            </a:custGeom>
            <a:solidFill>
              <a:srgbClr val="96969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03" name="Freeform 349"/>
            <p:cNvSpPr>
              <a:spLocks/>
            </p:cNvSpPr>
            <p:nvPr/>
          </p:nvSpPr>
          <p:spPr bwMode="auto">
            <a:xfrm>
              <a:off x="2432" y="1714"/>
              <a:ext cx="1" cy="26"/>
            </a:xfrm>
            <a:custGeom>
              <a:avLst/>
              <a:gdLst/>
              <a:ahLst/>
              <a:cxnLst>
                <a:cxn ang="0">
                  <a:pos x="1" y="26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1" y="26"/>
                </a:cxn>
                <a:cxn ang="0">
                  <a:pos x="1" y="26"/>
                </a:cxn>
              </a:cxnLst>
              <a:rect l="0" t="0" r="r" b="b"/>
              <a:pathLst>
                <a:path w="1" h="26">
                  <a:moveTo>
                    <a:pt x="1" y="26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1" y="26"/>
                  </a:lnTo>
                  <a:lnTo>
                    <a:pt x="1" y="26"/>
                  </a:lnTo>
                  <a:close/>
                </a:path>
              </a:pathLst>
            </a:custGeom>
            <a:solidFill>
              <a:srgbClr val="8D8D8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04" name="Freeform 350"/>
            <p:cNvSpPr>
              <a:spLocks/>
            </p:cNvSpPr>
            <p:nvPr/>
          </p:nvSpPr>
          <p:spPr bwMode="auto">
            <a:xfrm>
              <a:off x="2433" y="1714"/>
              <a:ext cx="2" cy="26"/>
            </a:xfrm>
            <a:custGeom>
              <a:avLst/>
              <a:gdLst/>
              <a:ahLst/>
              <a:cxnLst>
                <a:cxn ang="0">
                  <a:pos x="2" y="26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2" y="26"/>
                </a:cxn>
                <a:cxn ang="0">
                  <a:pos x="2" y="26"/>
                </a:cxn>
              </a:cxnLst>
              <a:rect l="0" t="0" r="r" b="b"/>
              <a:pathLst>
                <a:path w="2" h="26">
                  <a:moveTo>
                    <a:pt x="2" y="26"/>
                  </a:moveTo>
                  <a:lnTo>
                    <a:pt x="2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2" y="26"/>
                  </a:lnTo>
                  <a:lnTo>
                    <a:pt x="2" y="26"/>
                  </a:lnTo>
                  <a:close/>
                </a:path>
              </a:pathLst>
            </a:custGeom>
            <a:solidFill>
              <a:srgbClr val="84848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05" name="Freeform 351"/>
            <p:cNvSpPr>
              <a:spLocks/>
            </p:cNvSpPr>
            <p:nvPr/>
          </p:nvSpPr>
          <p:spPr bwMode="auto">
            <a:xfrm>
              <a:off x="2435" y="1714"/>
              <a:ext cx="1" cy="26"/>
            </a:xfrm>
            <a:custGeom>
              <a:avLst/>
              <a:gdLst/>
              <a:ahLst/>
              <a:cxnLst>
                <a:cxn ang="0">
                  <a:pos x="1" y="26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1" y="26"/>
                </a:cxn>
                <a:cxn ang="0">
                  <a:pos x="1" y="26"/>
                </a:cxn>
              </a:cxnLst>
              <a:rect l="0" t="0" r="r" b="b"/>
              <a:pathLst>
                <a:path w="1" h="26">
                  <a:moveTo>
                    <a:pt x="1" y="26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1" y="26"/>
                  </a:lnTo>
                  <a:lnTo>
                    <a:pt x="1" y="26"/>
                  </a:lnTo>
                  <a:close/>
                </a:path>
              </a:pathLst>
            </a:custGeom>
            <a:solidFill>
              <a:srgbClr val="7B7B7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06" name="Freeform 352"/>
            <p:cNvSpPr>
              <a:spLocks/>
            </p:cNvSpPr>
            <p:nvPr/>
          </p:nvSpPr>
          <p:spPr bwMode="auto">
            <a:xfrm>
              <a:off x="2436" y="1714"/>
              <a:ext cx="1" cy="26"/>
            </a:xfrm>
            <a:custGeom>
              <a:avLst/>
              <a:gdLst/>
              <a:ahLst/>
              <a:cxnLst>
                <a:cxn ang="0">
                  <a:pos x="1" y="26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1" y="26"/>
                </a:cxn>
                <a:cxn ang="0">
                  <a:pos x="1" y="26"/>
                </a:cxn>
              </a:cxnLst>
              <a:rect l="0" t="0" r="r" b="b"/>
              <a:pathLst>
                <a:path w="1" h="26">
                  <a:moveTo>
                    <a:pt x="1" y="26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1" y="26"/>
                  </a:lnTo>
                  <a:lnTo>
                    <a:pt x="1" y="26"/>
                  </a:lnTo>
                  <a:close/>
                </a:path>
              </a:pathLst>
            </a:custGeom>
            <a:solidFill>
              <a:srgbClr val="72727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07" name="Freeform 353"/>
            <p:cNvSpPr>
              <a:spLocks/>
            </p:cNvSpPr>
            <p:nvPr/>
          </p:nvSpPr>
          <p:spPr bwMode="auto">
            <a:xfrm>
              <a:off x="2437" y="1714"/>
              <a:ext cx="2" cy="26"/>
            </a:xfrm>
            <a:custGeom>
              <a:avLst/>
              <a:gdLst/>
              <a:ahLst/>
              <a:cxnLst>
                <a:cxn ang="0">
                  <a:pos x="2" y="26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2" y="26"/>
                </a:cxn>
                <a:cxn ang="0">
                  <a:pos x="2" y="26"/>
                </a:cxn>
              </a:cxnLst>
              <a:rect l="0" t="0" r="r" b="b"/>
              <a:pathLst>
                <a:path w="2" h="26">
                  <a:moveTo>
                    <a:pt x="2" y="26"/>
                  </a:moveTo>
                  <a:lnTo>
                    <a:pt x="2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2" y="26"/>
                  </a:lnTo>
                  <a:lnTo>
                    <a:pt x="2" y="26"/>
                  </a:lnTo>
                  <a:close/>
                </a:path>
              </a:pathLst>
            </a:custGeom>
            <a:solidFill>
              <a:srgbClr val="69696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08" name="Freeform 354"/>
            <p:cNvSpPr>
              <a:spLocks/>
            </p:cNvSpPr>
            <p:nvPr/>
          </p:nvSpPr>
          <p:spPr bwMode="auto">
            <a:xfrm>
              <a:off x="2439" y="1714"/>
              <a:ext cx="1" cy="26"/>
            </a:xfrm>
            <a:custGeom>
              <a:avLst/>
              <a:gdLst/>
              <a:ahLst/>
              <a:cxnLst>
                <a:cxn ang="0">
                  <a:pos x="1" y="26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1" y="26"/>
                </a:cxn>
                <a:cxn ang="0">
                  <a:pos x="1" y="26"/>
                </a:cxn>
              </a:cxnLst>
              <a:rect l="0" t="0" r="r" b="b"/>
              <a:pathLst>
                <a:path w="1" h="26">
                  <a:moveTo>
                    <a:pt x="1" y="26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1" y="26"/>
                  </a:lnTo>
                  <a:lnTo>
                    <a:pt x="1" y="26"/>
                  </a:lnTo>
                  <a:close/>
                </a:path>
              </a:pathLst>
            </a:custGeom>
            <a:solidFill>
              <a:srgbClr val="61616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09" name="Freeform 355"/>
            <p:cNvSpPr>
              <a:spLocks/>
            </p:cNvSpPr>
            <p:nvPr/>
          </p:nvSpPr>
          <p:spPr bwMode="auto">
            <a:xfrm>
              <a:off x="2440" y="1714"/>
              <a:ext cx="1" cy="26"/>
            </a:xfrm>
            <a:custGeom>
              <a:avLst/>
              <a:gdLst/>
              <a:ahLst/>
              <a:cxnLst>
                <a:cxn ang="0">
                  <a:pos x="1" y="26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1" y="26"/>
                </a:cxn>
                <a:cxn ang="0">
                  <a:pos x="1" y="26"/>
                </a:cxn>
              </a:cxnLst>
              <a:rect l="0" t="0" r="r" b="b"/>
              <a:pathLst>
                <a:path w="1" h="26">
                  <a:moveTo>
                    <a:pt x="1" y="26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1" y="26"/>
                  </a:lnTo>
                  <a:lnTo>
                    <a:pt x="1" y="26"/>
                  </a:lnTo>
                  <a:close/>
                </a:path>
              </a:pathLst>
            </a:custGeom>
            <a:solidFill>
              <a:srgbClr val="58585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0" name="Freeform 356"/>
            <p:cNvSpPr>
              <a:spLocks/>
            </p:cNvSpPr>
            <p:nvPr/>
          </p:nvSpPr>
          <p:spPr bwMode="auto">
            <a:xfrm>
              <a:off x="2441" y="1714"/>
              <a:ext cx="2" cy="26"/>
            </a:xfrm>
            <a:custGeom>
              <a:avLst/>
              <a:gdLst/>
              <a:ahLst/>
              <a:cxnLst>
                <a:cxn ang="0">
                  <a:pos x="2" y="25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2" y="25"/>
                </a:cxn>
                <a:cxn ang="0">
                  <a:pos x="2" y="25"/>
                </a:cxn>
              </a:cxnLst>
              <a:rect l="0" t="0" r="r" b="b"/>
              <a:pathLst>
                <a:path w="2" h="26">
                  <a:moveTo>
                    <a:pt x="2" y="25"/>
                  </a:moveTo>
                  <a:lnTo>
                    <a:pt x="2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2" y="25"/>
                  </a:lnTo>
                  <a:lnTo>
                    <a:pt x="2" y="25"/>
                  </a:lnTo>
                  <a:close/>
                </a:path>
              </a:pathLst>
            </a:custGeom>
            <a:solidFill>
              <a:srgbClr val="4F4F4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1" name="Freeform 357"/>
            <p:cNvSpPr>
              <a:spLocks/>
            </p:cNvSpPr>
            <p:nvPr/>
          </p:nvSpPr>
          <p:spPr bwMode="auto">
            <a:xfrm>
              <a:off x="2443" y="1714"/>
              <a:ext cx="1" cy="25"/>
            </a:xfrm>
            <a:custGeom>
              <a:avLst/>
              <a:gdLst/>
              <a:ahLst/>
              <a:cxnLst>
                <a:cxn ang="0">
                  <a:pos x="1" y="25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5"/>
                </a:cxn>
                <a:cxn ang="0">
                  <a:pos x="0" y="25"/>
                </a:cxn>
                <a:cxn ang="0">
                  <a:pos x="1" y="25"/>
                </a:cxn>
                <a:cxn ang="0">
                  <a:pos x="1" y="25"/>
                </a:cxn>
              </a:cxnLst>
              <a:rect l="0" t="0" r="r" b="b"/>
              <a:pathLst>
                <a:path w="1" h="25">
                  <a:moveTo>
                    <a:pt x="1" y="25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1" y="25"/>
                  </a:lnTo>
                  <a:lnTo>
                    <a:pt x="1" y="25"/>
                  </a:lnTo>
                  <a:close/>
                </a:path>
              </a:pathLst>
            </a:custGeom>
            <a:solidFill>
              <a:srgbClr val="46464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2" name="Freeform 358"/>
            <p:cNvSpPr>
              <a:spLocks/>
            </p:cNvSpPr>
            <p:nvPr/>
          </p:nvSpPr>
          <p:spPr bwMode="auto">
            <a:xfrm>
              <a:off x="2444" y="1714"/>
              <a:ext cx="1" cy="25"/>
            </a:xfrm>
            <a:custGeom>
              <a:avLst/>
              <a:gdLst/>
              <a:ahLst/>
              <a:cxnLst>
                <a:cxn ang="0">
                  <a:pos x="1" y="23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5"/>
                </a:cxn>
                <a:cxn ang="0">
                  <a:pos x="0" y="25"/>
                </a:cxn>
                <a:cxn ang="0">
                  <a:pos x="1" y="24"/>
                </a:cxn>
                <a:cxn ang="0">
                  <a:pos x="1" y="23"/>
                </a:cxn>
                <a:cxn ang="0">
                  <a:pos x="1" y="23"/>
                </a:cxn>
              </a:cxnLst>
              <a:rect l="0" t="0" r="r" b="b"/>
              <a:pathLst>
                <a:path w="1" h="25">
                  <a:moveTo>
                    <a:pt x="1" y="23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1" y="24"/>
                  </a:lnTo>
                  <a:lnTo>
                    <a:pt x="1" y="23"/>
                  </a:lnTo>
                  <a:lnTo>
                    <a:pt x="1" y="23"/>
                  </a:lnTo>
                  <a:close/>
                </a:path>
              </a:pathLst>
            </a:custGeom>
            <a:solidFill>
              <a:srgbClr val="3D3D3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3" name="Freeform 359"/>
            <p:cNvSpPr>
              <a:spLocks/>
            </p:cNvSpPr>
            <p:nvPr/>
          </p:nvSpPr>
          <p:spPr bwMode="auto">
            <a:xfrm>
              <a:off x="2612" y="1755"/>
              <a:ext cx="51" cy="28"/>
            </a:xfrm>
            <a:custGeom>
              <a:avLst/>
              <a:gdLst/>
              <a:ahLst/>
              <a:cxnLst>
                <a:cxn ang="0">
                  <a:pos x="51" y="1"/>
                </a:cxn>
                <a:cxn ang="0">
                  <a:pos x="51" y="0"/>
                </a:cxn>
                <a:cxn ang="0">
                  <a:pos x="51" y="0"/>
                </a:cxn>
                <a:cxn ang="0">
                  <a:pos x="43" y="1"/>
                </a:cxn>
                <a:cxn ang="0">
                  <a:pos x="35" y="4"/>
                </a:cxn>
                <a:cxn ang="0">
                  <a:pos x="28" y="7"/>
                </a:cxn>
                <a:cxn ang="0">
                  <a:pos x="28" y="7"/>
                </a:cxn>
                <a:cxn ang="0">
                  <a:pos x="20" y="12"/>
                </a:cxn>
                <a:cxn ang="0">
                  <a:pos x="11" y="18"/>
                </a:cxn>
                <a:cxn ang="0">
                  <a:pos x="3" y="24"/>
                </a:cxn>
                <a:cxn ang="0">
                  <a:pos x="0" y="27"/>
                </a:cxn>
                <a:cxn ang="0">
                  <a:pos x="0" y="28"/>
                </a:cxn>
                <a:cxn ang="0">
                  <a:pos x="51" y="1"/>
                </a:cxn>
              </a:cxnLst>
              <a:rect l="0" t="0" r="r" b="b"/>
              <a:pathLst>
                <a:path w="51" h="28">
                  <a:moveTo>
                    <a:pt x="51" y="1"/>
                  </a:moveTo>
                  <a:lnTo>
                    <a:pt x="51" y="0"/>
                  </a:lnTo>
                  <a:lnTo>
                    <a:pt x="51" y="0"/>
                  </a:lnTo>
                  <a:lnTo>
                    <a:pt x="43" y="1"/>
                  </a:lnTo>
                  <a:lnTo>
                    <a:pt x="35" y="4"/>
                  </a:lnTo>
                  <a:lnTo>
                    <a:pt x="28" y="7"/>
                  </a:lnTo>
                  <a:lnTo>
                    <a:pt x="28" y="7"/>
                  </a:lnTo>
                  <a:lnTo>
                    <a:pt x="20" y="12"/>
                  </a:lnTo>
                  <a:lnTo>
                    <a:pt x="11" y="18"/>
                  </a:lnTo>
                  <a:lnTo>
                    <a:pt x="3" y="24"/>
                  </a:lnTo>
                  <a:lnTo>
                    <a:pt x="0" y="27"/>
                  </a:lnTo>
                  <a:lnTo>
                    <a:pt x="0" y="28"/>
                  </a:lnTo>
                  <a:lnTo>
                    <a:pt x="51" y="1"/>
                  </a:lnTo>
                  <a:close/>
                </a:path>
              </a:pathLst>
            </a:custGeom>
            <a:solidFill>
              <a:srgbClr val="77777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4" name="Freeform 360"/>
            <p:cNvSpPr>
              <a:spLocks/>
            </p:cNvSpPr>
            <p:nvPr/>
          </p:nvSpPr>
          <p:spPr bwMode="auto">
            <a:xfrm>
              <a:off x="2267" y="1429"/>
              <a:ext cx="455" cy="305"/>
            </a:xfrm>
            <a:custGeom>
              <a:avLst/>
              <a:gdLst/>
              <a:ahLst/>
              <a:cxnLst>
                <a:cxn ang="0">
                  <a:pos x="455" y="305"/>
                </a:cxn>
                <a:cxn ang="0">
                  <a:pos x="0" y="252"/>
                </a:cxn>
                <a:cxn ang="0">
                  <a:pos x="0" y="0"/>
                </a:cxn>
                <a:cxn ang="0">
                  <a:pos x="455" y="31"/>
                </a:cxn>
                <a:cxn ang="0">
                  <a:pos x="455" y="305"/>
                </a:cxn>
              </a:cxnLst>
              <a:rect l="0" t="0" r="r" b="b"/>
              <a:pathLst>
                <a:path w="455" h="305">
                  <a:moveTo>
                    <a:pt x="455" y="305"/>
                  </a:moveTo>
                  <a:lnTo>
                    <a:pt x="0" y="252"/>
                  </a:lnTo>
                  <a:lnTo>
                    <a:pt x="0" y="0"/>
                  </a:lnTo>
                  <a:lnTo>
                    <a:pt x="455" y="31"/>
                  </a:lnTo>
                  <a:lnTo>
                    <a:pt x="455" y="305"/>
                  </a:lnTo>
                  <a:close/>
                </a:path>
              </a:pathLst>
            </a:custGeom>
            <a:solidFill>
              <a:srgbClr val="44444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5" name="Freeform 361"/>
            <p:cNvSpPr>
              <a:spLocks/>
            </p:cNvSpPr>
            <p:nvPr/>
          </p:nvSpPr>
          <p:spPr bwMode="auto">
            <a:xfrm>
              <a:off x="2286" y="1450"/>
              <a:ext cx="418" cy="279"/>
            </a:xfrm>
            <a:custGeom>
              <a:avLst/>
              <a:gdLst/>
              <a:ahLst/>
              <a:cxnLst>
                <a:cxn ang="0">
                  <a:pos x="418" y="279"/>
                </a:cxn>
                <a:cxn ang="0">
                  <a:pos x="0" y="231"/>
                </a:cxn>
                <a:cxn ang="0">
                  <a:pos x="0" y="0"/>
                </a:cxn>
                <a:cxn ang="0">
                  <a:pos x="418" y="27"/>
                </a:cxn>
                <a:cxn ang="0">
                  <a:pos x="418" y="279"/>
                </a:cxn>
              </a:cxnLst>
              <a:rect l="0" t="0" r="r" b="b"/>
              <a:pathLst>
                <a:path w="418" h="279">
                  <a:moveTo>
                    <a:pt x="418" y="279"/>
                  </a:moveTo>
                  <a:lnTo>
                    <a:pt x="0" y="231"/>
                  </a:lnTo>
                  <a:lnTo>
                    <a:pt x="0" y="0"/>
                  </a:lnTo>
                  <a:lnTo>
                    <a:pt x="418" y="27"/>
                  </a:lnTo>
                  <a:lnTo>
                    <a:pt x="418" y="27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6" name="Freeform 363"/>
            <p:cNvSpPr>
              <a:spLocks/>
            </p:cNvSpPr>
            <p:nvPr/>
          </p:nvSpPr>
          <p:spPr bwMode="auto">
            <a:xfrm>
              <a:off x="2267" y="1681"/>
              <a:ext cx="455" cy="71"/>
            </a:xfrm>
            <a:custGeom>
              <a:avLst/>
              <a:gdLst/>
              <a:ahLst/>
              <a:cxnLst>
                <a:cxn ang="0">
                  <a:pos x="455" y="71"/>
                </a:cxn>
                <a:cxn ang="0">
                  <a:pos x="0" y="17"/>
                </a:cxn>
                <a:cxn ang="0">
                  <a:pos x="0" y="0"/>
                </a:cxn>
                <a:cxn ang="0">
                  <a:pos x="455" y="53"/>
                </a:cxn>
                <a:cxn ang="0">
                  <a:pos x="455" y="71"/>
                </a:cxn>
              </a:cxnLst>
              <a:rect l="0" t="0" r="r" b="b"/>
              <a:pathLst>
                <a:path w="455" h="71">
                  <a:moveTo>
                    <a:pt x="455" y="71"/>
                  </a:moveTo>
                  <a:lnTo>
                    <a:pt x="0" y="17"/>
                  </a:lnTo>
                  <a:lnTo>
                    <a:pt x="0" y="0"/>
                  </a:lnTo>
                  <a:lnTo>
                    <a:pt x="455" y="53"/>
                  </a:lnTo>
                  <a:lnTo>
                    <a:pt x="455" y="71"/>
                  </a:lnTo>
                  <a:close/>
                </a:path>
              </a:pathLst>
            </a:custGeom>
            <a:solidFill>
              <a:srgbClr val="AAA9A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7" name="Freeform 364"/>
            <p:cNvSpPr>
              <a:spLocks/>
            </p:cNvSpPr>
            <p:nvPr/>
          </p:nvSpPr>
          <p:spPr bwMode="auto">
            <a:xfrm>
              <a:off x="2722" y="1723"/>
              <a:ext cx="10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0" y="17"/>
                </a:cxn>
                <a:cxn ang="0">
                  <a:pos x="10" y="0"/>
                </a:cxn>
                <a:cxn ang="0">
                  <a:pos x="0" y="11"/>
                </a:cxn>
                <a:cxn ang="0">
                  <a:pos x="0" y="29"/>
                </a:cxn>
              </a:cxnLst>
              <a:rect l="0" t="0" r="r" b="b"/>
              <a:pathLst>
                <a:path w="10" h="29">
                  <a:moveTo>
                    <a:pt x="0" y="29"/>
                  </a:moveTo>
                  <a:lnTo>
                    <a:pt x="10" y="17"/>
                  </a:lnTo>
                  <a:lnTo>
                    <a:pt x="10" y="0"/>
                  </a:lnTo>
                  <a:lnTo>
                    <a:pt x="0" y="11"/>
                  </a:lnTo>
                  <a:lnTo>
                    <a:pt x="0" y="29"/>
                  </a:lnTo>
                  <a:close/>
                </a:path>
              </a:pathLst>
            </a:custGeom>
            <a:solidFill>
              <a:srgbClr val="77777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8" name="Freeform 365"/>
            <p:cNvSpPr>
              <a:spLocks/>
            </p:cNvSpPr>
            <p:nvPr/>
          </p:nvSpPr>
          <p:spPr bwMode="auto">
            <a:xfrm>
              <a:off x="2722" y="1457"/>
              <a:ext cx="10" cy="277"/>
            </a:xfrm>
            <a:custGeom>
              <a:avLst/>
              <a:gdLst/>
              <a:ahLst/>
              <a:cxnLst>
                <a:cxn ang="0">
                  <a:pos x="10" y="266"/>
                </a:cxn>
                <a:cxn ang="0">
                  <a:pos x="0" y="277"/>
                </a:cxn>
                <a:cxn ang="0">
                  <a:pos x="0" y="3"/>
                </a:cxn>
                <a:cxn ang="0">
                  <a:pos x="10" y="0"/>
                </a:cxn>
                <a:cxn ang="0">
                  <a:pos x="10" y="266"/>
                </a:cxn>
              </a:cxnLst>
              <a:rect l="0" t="0" r="r" b="b"/>
              <a:pathLst>
                <a:path w="10" h="277">
                  <a:moveTo>
                    <a:pt x="10" y="266"/>
                  </a:moveTo>
                  <a:lnTo>
                    <a:pt x="0" y="277"/>
                  </a:lnTo>
                  <a:lnTo>
                    <a:pt x="0" y="3"/>
                  </a:lnTo>
                  <a:lnTo>
                    <a:pt x="10" y="0"/>
                  </a:lnTo>
                  <a:lnTo>
                    <a:pt x="10" y="266"/>
                  </a:lnTo>
                  <a:close/>
                </a:path>
              </a:pathLst>
            </a:custGeom>
            <a:solidFill>
              <a:srgbClr val="22222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9" name="Freeform 366"/>
            <p:cNvSpPr>
              <a:spLocks/>
            </p:cNvSpPr>
            <p:nvPr/>
          </p:nvSpPr>
          <p:spPr bwMode="auto">
            <a:xfrm>
              <a:off x="2267" y="1428"/>
              <a:ext cx="465" cy="32"/>
            </a:xfrm>
            <a:custGeom>
              <a:avLst/>
              <a:gdLst/>
              <a:ahLst/>
              <a:cxnLst>
                <a:cxn ang="0">
                  <a:pos x="18" y="0"/>
                </a:cxn>
                <a:cxn ang="0">
                  <a:pos x="0" y="1"/>
                </a:cxn>
                <a:cxn ang="0">
                  <a:pos x="455" y="32"/>
                </a:cxn>
                <a:cxn ang="0">
                  <a:pos x="465" y="29"/>
                </a:cxn>
                <a:cxn ang="0">
                  <a:pos x="18" y="0"/>
                </a:cxn>
              </a:cxnLst>
              <a:rect l="0" t="0" r="r" b="b"/>
              <a:pathLst>
                <a:path w="465" h="32">
                  <a:moveTo>
                    <a:pt x="18" y="0"/>
                  </a:moveTo>
                  <a:lnTo>
                    <a:pt x="0" y="1"/>
                  </a:lnTo>
                  <a:lnTo>
                    <a:pt x="455" y="32"/>
                  </a:lnTo>
                  <a:lnTo>
                    <a:pt x="465" y="29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807F8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0" name="Freeform 367"/>
            <p:cNvSpPr>
              <a:spLocks/>
            </p:cNvSpPr>
            <p:nvPr/>
          </p:nvSpPr>
          <p:spPr bwMode="auto">
            <a:xfrm>
              <a:off x="2267" y="1429"/>
              <a:ext cx="455" cy="49"/>
            </a:xfrm>
            <a:custGeom>
              <a:avLst/>
              <a:gdLst/>
              <a:ahLst/>
              <a:cxnLst>
                <a:cxn ang="0">
                  <a:pos x="455" y="49"/>
                </a:cxn>
                <a:cxn ang="0">
                  <a:pos x="0" y="20"/>
                </a:cxn>
                <a:cxn ang="0">
                  <a:pos x="0" y="0"/>
                </a:cxn>
                <a:cxn ang="0">
                  <a:pos x="455" y="31"/>
                </a:cxn>
                <a:cxn ang="0">
                  <a:pos x="455" y="49"/>
                </a:cxn>
              </a:cxnLst>
              <a:rect l="0" t="0" r="r" b="b"/>
              <a:pathLst>
                <a:path w="455" h="49">
                  <a:moveTo>
                    <a:pt x="455" y="49"/>
                  </a:moveTo>
                  <a:lnTo>
                    <a:pt x="0" y="20"/>
                  </a:lnTo>
                  <a:lnTo>
                    <a:pt x="0" y="0"/>
                  </a:lnTo>
                  <a:lnTo>
                    <a:pt x="455" y="31"/>
                  </a:lnTo>
                  <a:lnTo>
                    <a:pt x="455" y="49"/>
                  </a:lnTo>
                  <a:close/>
                </a:path>
              </a:pathLst>
            </a:custGeom>
            <a:solidFill>
              <a:srgbClr val="AAA9A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1" name="Freeform 368"/>
            <p:cNvSpPr>
              <a:spLocks/>
            </p:cNvSpPr>
            <p:nvPr/>
          </p:nvSpPr>
          <p:spPr bwMode="auto">
            <a:xfrm>
              <a:off x="2722" y="1457"/>
              <a:ext cx="10" cy="21"/>
            </a:xfrm>
            <a:custGeom>
              <a:avLst/>
              <a:gdLst/>
              <a:ahLst/>
              <a:cxnLst>
                <a:cxn ang="0">
                  <a:pos x="0" y="21"/>
                </a:cxn>
                <a:cxn ang="0">
                  <a:pos x="10" y="18"/>
                </a:cxn>
                <a:cxn ang="0">
                  <a:pos x="10" y="0"/>
                </a:cxn>
                <a:cxn ang="0">
                  <a:pos x="0" y="3"/>
                </a:cxn>
                <a:cxn ang="0">
                  <a:pos x="0" y="21"/>
                </a:cxn>
              </a:cxnLst>
              <a:rect l="0" t="0" r="r" b="b"/>
              <a:pathLst>
                <a:path w="10" h="21">
                  <a:moveTo>
                    <a:pt x="0" y="21"/>
                  </a:moveTo>
                  <a:lnTo>
                    <a:pt x="10" y="18"/>
                  </a:lnTo>
                  <a:lnTo>
                    <a:pt x="10" y="0"/>
                  </a:lnTo>
                  <a:lnTo>
                    <a:pt x="0" y="3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rgbClr val="77777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322" name="Rectangle 371"/>
          <p:cNvSpPr>
            <a:spLocks noChangeArrowheads="1"/>
          </p:cNvSpPr>
          <p:nvPr/>
        </p:nvSpPr>
        <p:spPr bwMode="auto">
          <a:xfrm>
            <a:off x="4197796" y="3510136"/>
            <a:ext cx="369888" cy="106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5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ＭＳ Ｐゴシック" pitchFamily="50" charset="-128"/>
              </a:rPr>
              <a:t>Projector</a:t>
            </a:r>
            <a:endParaRPr kumimoji="1" lang="ja-JP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</a:endParaRPr>
          </a:p>
        </p:txBody>
      </p:sp>
      <p:grpSp>
        <p:nvGrpSpPr>
          <p:cNvPr id="323" name="Group 380"/>
          <p:cNvGrpSpPr>
            <a:grpSpLocks/>
          </p:cNvGrpSpPr>
          <p:nvPr/>
        </p:nvGrpSpPr>
        <p:grpSpPr bwMode="auto">
          <a:xfrm>
            <a:off x="2667670" y="4830093"/>
            <a:ext cx="685800" cy="685800"/>
            <a:chOff x="2406" y="2175"/>
            <a:chExt cx="432" cy="432"/>
          </a:xfrm>
        </p:grpSpPr>
        <p:pic>
          <p:nvPicPr>
            <p:cNvPr id="324" name="Picture 378"/>
            <p:cNvPicPr>
              <a:picLocks noChangeAspect="1" noChangeArrowheads="1"/>
            </p:cNvPicPr>
            <p:nvPr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>
              <a:off x="2406" y="2175"/>
              <a:ext cx="432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25" name="Picture 379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406" y="2175"/>
              <a:ext cx="432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26" name="Group 383"/>
          <p:cNvGrpSpPr>
            <a:grpSpLocks/>
          </p:cNvGrpSpPr>
          <p:nvPr/>
        </p:nvGrpSpPr>
        <p:grpSpPr bwMode="auto">
          <a:xfrm>
            <a:off x="2099345" y="4785643"/>
            <a:ext cx="685800" cy="684213"/>
            <a:chOff x="2048" y="2147"/>
            <a:chExt cx="432" cy="431"/>
          </a:xfrm>
        </p:grpSpPr>
        <p:pic>
          <p:nvPicPr>
            <p:cNvPr id="327" name="Picture 381"/>
            <p:cNvPicPr>
              <a:picLocks noChangeAspect="1" noChangeArrowheads="1"/>
            </p:cNvPicPr>
            <p:nvPr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>
              <a:off x="2048" y="2147"/>
              <a:ext cx="432" cy="4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28" name="Picture 382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2048" y="2147"/>
              <a:ext cx="432" cy="4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29" name="グループ化 328"/>
          <p:cNvGrpSpPr/>
          <p:nvPr/>
        </p:nvGrpSpPr>
        <p:grpSpPr>
          <a:xfrm>
            <a:off x="3203848" y="3942184"/>
            <a:ext cx="164704" cy="862509"/>
            <a:chOff x="3039145" y="3810943"/>
            <a:chExt cx="139700" cy="336550"/>
          </a:xfrm>
        </p:grpSpPr>
        <p:grpSp>
          <p:nvGrpSpPr>
            <p:cNvPr id="330" name="Group 76"/>
            <p:cNvGrpSpPr>
              <a:grpSpLocks/>
            </p:cNvGrpSpPr>
            <p:nvPr/>
          </p:nvGrpSpPr>
          <p:grpSpPr bwMode="auto">
            <a:xfrm>
              <a:off x="3039145" y="3810943"/>
              <a:ext cx="139700" cy="336550"/>
              <a:chOff x="2640" y="1947"/>
              <a:chExt cx="88" cy="212"/>
            </a:xfrm>
          </p:grpSpPr>
          <p:sp>
            <p:nvSpPr>
              <p:cNvPr id="349" name="Freeform 67"/>
              <p:cNvSpPr>
                <a:spLocks/>
              </p:cNvSpPr>
              <p:nvPr/>
            </p:nvSpPr>
            <p:spPr bwMode="auto">
              <a:xfrm>
                <a:off x="2644" y="2078"/>
                <a:ext cx="35" cy="20"/>
              </a:xfrm>
              <a:custGeom>
                <a:avLst/>
                <a:gdLst/>
                <a:ahLst/>
                <a:cxnLst>
                  <a:cxn ang="0">
                    <a:pos x="35" y="20"/>
                  </a:cxn>
                  <a:cxn ang="0">
                    <a:pos x="33" y="13"/>
                  </a:cxn>
                  <a:cxn ang="0">
                    <a:pos x="31" y="8"/>
                  </a:cxn>
                  <a:cxn ang="0">
                    <a:pos x="27" y="4"/>
                  </a:cxn>
                  <a:cxn ang="0">
                    <a:pos x="23" y="1"/>
                  </a:cxn>
                  <a:cxn ang="0">
                    <a:pos x="18" y="0"/>
                  </a:cxn>
                  <a:cxn ang="0">
                    <a:pos x="13" y="1"/>
                  </a:cxn>
                  <a:cxn ang="0">
                    <a:pos x="8" y="3"/>
                  </a:cxn>
                  <a:cxn ang="0">
                    <a:pos x="3" y="7"/>
                  </a:cxn>
                  <a:cxn ang="0">
                    <a:pos x="0" y="12"/>
                  </a:cxn>
                </a:cxnLst>
                <a:rect l="0" t="0" r="r" b="b"/>
                <a:pathLst>
                  <a:path w="35" h="20">
                    <a:moveTo>
                      <a:pt x="35" y="20"/>
                    </a:moveTo>
                    <a:lnTo>
                      <a:pt x="33" y="13"/>
                    </a:lnTo>
                    <a:lnTo>
                      <a:pt x="31" y="8"/>
                    </a:lnTo>
                    <a:lnTo>
                      <a:pt x="27" y="4"/>
                    </a:lnTo>
                    <a:lnTo>
                      <a:pt x="23" y="1"/>
                    </a:lnTo>
                    <a:lnTo>
                      <a:pt x="18" y="0"/>
                    </a:lnTo>
                    <a:lnTo>
                      <a:pt x="13" y="1"/>
                    </a:lnTo>
                    <a:lnTo>
                      <a:pt x="8" y="3"/>
                    </a:lnTo>
                    <a:lnTo>
                      <a:pt x="3" y="7"/>
                    </a:lnTo>
                    <a:lnTo>
                      <a:pt x="0" y="12"/>
                    </a:lnTo>
                  </a:path>
                </a:pathLst>
              </a:custGeom>
              <a:noFill/>
              <a:ln w="12700" cap="flat">
                <a:solidFill>
                  <a:srgbClr val="FF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0" name="Freeform 68"/>
              <p:cNvSpPr>
                <a:spLocks/>
              </p:cNvSpPr>
              <p:nvPr/>
            </p:nvSpPr>
            <p:spPr bwMode="auto">
              <a:xfrm>
                <a:off x="2644" y="2104"/>
                <a:ext cx="26" cy="13"/>
              </a:xfrm>
              <a:custGeom>
                <a:avLst/>
                <a:gdLst/>
                <a:ahLst/>
                <a:cxnLst>
                  <a:cxn ang="0">
                    <a:pos x="26" y="13"/>
                  </a:cxn>
                  <a:cxn ang="0">
                    <a:pos x="25" y="9"/>
                  </a:cxn>
                  <a:cxn ang="0">
                    <a:pos x="23" y="5"/>
                  </a:cxn>
                  <a:cxn ang="0">
                    <a:pos x="19" y="2"/>
                  </a:cxn>
                  <a:cxn ang="0">
                    <a:pos x="15" y="0"/>
                  </a:cxn>
                  <a:cxn ang="0">
                    <a:pos x="11" y="0"/>
                  </a:cxn>
                  <a:cxn ang="0">
                    <a:pos x="7" y="1"/>
                  </a:cxn>
                  <a:cxn ang="0">
                    <a:pos x="3" y="4"/>
                  </a:cxn>
                  <a:cxn ang="0">
                    <a:pos x="0" y="8"/>
                  </a:cxn>
                </a:cxnLst>
                <a:rect l="0" t="0" r="r" b="b"/>
                <a:pathLst>
                  <a:path w="26" h="13">
                    <a:moveTo>
                      <a:pt x="26" y="13"/>
                    </a:moveTo>
                    <a:lnTo>
                      <a:pt x="25" y="9"/>
                    </a:lnTo>
                    <a:lnTo>
                      <a:pt x="23" y="5"/>
                    </a:lnTo>
                    <a:lnTo>
                      <a:pt x="19" y="2"/>
                    </a:lnTo>
                    <a:lnTo>
                      <a:pt x="15" y="0"/>
                    </a:lnTo>
                    <a:lnTo>
                      <a:pt x="11" y="0"/>
                    </a:lnTo>
                    <a:lnTo>
                      <a:pt x="7" y="1"/>
                    </a:lnTo>
                    <a:lnTo>
                      <a:pt x="3" y="4"/>
                    </a:lnTo>
                    <a:lnTo>
                      <a:pt x="0" y="8"/>
                    </a:lnTo>
                  </a:path>
                </a:pathLst>
              </a:custGeom>
              <a:noFill/>
              <a:ln w="12700" cap="flat">
                <a:solidFill>
                  <a:srgbClr val="FF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1" name="Freeform 69"/>
              <p:cNvSpPr>
                <a:spLocks/>
              </p:cNvSpPr>
              <p:nvPr/>
            </p:nvSpPr>
            <p:spPr bwMode="auto">
              <a:xfrm>
                <a:off x="2644" y="2053"/>
                <a:ext cx="44" cy="23"/>
              </a:xfrm>
              <a:custGeom>
                <a:avLst/>
                <a:gdLst/>
                <a:ahLst/>
                <a:cxnLst>
                  <a:cxn ang="0">
                    <a:pos x="44" y="23"/>
                  </a:cxn>
                  <a:cxn ang="0">
                    <a:pos x="43" y="17"/>
                  </a:cxn>
                  <a:cxn ang="0">
                    <a:pos x="40" y="11"/>
                  </a:cxn>
                  <a:cxn ang="0">
                    <a:pos x="36" y="6"/>
                  </a:cxn>
                  <a:cxn ang="0">
                    <a:pos x="31" y="2"/>
                  </a:cxn>
                  <a:cxn ang="0">
                    <a:pos x="26" y="0"/>
                  </a:cxn>
                  <a:cxn ang="0">
                    <a:pos x="20" y="0"/>
                  </a:cxn>
                  <a:cxn ang="0">
                    <a:pos x="15" y="1"/>
                  </a:cxn>
                  <a:cxn ang="0">
                    <a:pos x="9" y="4"/>
                  </a:cxn>
                  <a:cxn ang="0">
                    <a:pos x="4" y="8"/>
                  </a:cxn>
                  <a:cxn ang="0">
                    <a:pos x="0" y="13"/>
                  </a:cxn>
                </a:cxnLst>
                <a:rect l="0" t="0" r="r" b="b"/>
                <a:pathLst>
                  <a:path w="44" h="23">
                    <a:moveTo>
                      <a:pt x="44" y="23"/>
                    </a:moveTo>
                    <a:lnTo>
                      <a:pt x="43" y="17"/>
                    </a:lnTo>
                    <a:lnTo>
                      <a:pt x="40" y="11"/>
                    </a:lnTo>
                    <a:lnTo>
                      <a:pt x="36" y="6"/>
                    </a:lnTo>
                    <a:lnTo>
                      <a:pt x="31" y="2"/>
                    </a:lnTo>
                    <a:lnTo>
                      <a:pt x="26" y="0"/>
                    </a:lnTo>
                    <a:lnTo>
                      <a:pt x="20" y="0"/>
                    </a:lnTo>
                    <a:lnTo>
                      <a:pt x="15" y="1"/>
                    </a:lnTo>
                    <a:lnTo>
                      <a:pt x="9" y="4"/>
                    </a:lnTo>
                    <a:lnTo>
                      <a:pt x="4" y="8"/>
                    </a:lnTo>
                    <a:lnTo>
                      <a:pt x="0" y="13"/>
                    </a:lnTo>
                  </a:path>
                </a:pathLst>
              </a:custGeom>
              <a:noFill/>
              <a:ln w="12700" cap="flat">
                <a:solidFill>
                  <a:srgbClr val="FF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2" name="Freeform 70"/>
              <p:cNvSpPr>
                <a:spLocks/>
              </p:cNvSpPr>
              <p:nvPr/>
            </p:nvSpPr>
            <p:spPr bwMode="auto">
              <a:xfrm>
                <a:off x="2643" y="2130"/>
                <a:ext cx="17" cy="8"/>
              </a:xfrm>
              <a:custGeom>
                <a:avLst/>
                <a:gdLst/>
                <a:ahLst/>
                <a:cxnLst>
                  <a:cxn ang="0">
                    <a:pos x="17" y="8"/>
                  </a:cxn>
                  <a:cxn ang="0">
                    <a:pos x="16" y="5"/>
                  </a:cxn>
                  <a:cxn ang="0">
                    <a:pos x="13" y="2"/>
                  </a:cxn>
                  <a:cxn ang="0">
                    <a:pos x="10" y="0"/>
                  </a:cxn>
                  <a:cxn ang="0">
                    <a:pos x="6" y="0"/>
                  </a:cxn>
                  <a:cxn ang="0">
                    <a:pos x="3" y="2"/>
                  </a:cxn>
                  <a:cxn ang="0">
                    <a:pos x="0" y="5"/>
                  </a:cxn>
                </a:cxnLst>
                <a:rect l="0" t="0" r="r" b="b"/>
                <a:pathLst>
                  <a:path w="17" h="8">
                    <a:moveTo>
                      <a:pt x="17" y="8"/>
                    </a:moveTo>
                    <a:lnTo>
                      <a:pt x="16" y="5"/>
                    </a:lnTo>
                    <a:lnTo>
                      <a:pt x="13" y="2"/>
                    </a:lnTo>
                    <a:lnTo>
                      <a:pt x="10" y="0"/>
                    </a:lnTo>
                    <a:lnTo>
                      <a:pt x="6" y="0"/>
                    </a:lnTo>
                    <a:lnTo>
                      <a:pt x="3" y="2"/>
                    </a:lnTo>
                    <a:lnTo>
                      <a:pt x="0" y="5"/>
                    </a:lnTo>
                  </a:path>
                </a:pathLst>
              </a:custGeom>
              <a:noFill/>
              <a:ln w="12700" cap="flat">
                <a:solidFill>
                  <a:srgbClr val="FF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3" name="Freeform 71"/>
              <p:cNvSpPr>
                <a:spLocks/>
              </p:cNvSpPr>
              <p:nvPr/>
            </p:nvSpPr>
            <p:spPr bwMode="auto">
              <a:xfrm>
                <a:off x="2644" y="2002"/>
                <a:ext cx="62" cy="33"/>
              </a:xfrm>
              <a:custGeom>
                <a:avLst/>
                <a:gdLst/>
                <a:ahLst/>
                <a:cxnLst>
                  <a:cxn ang="0">
                    <a:pos x="62" y="33"/>
                  </a:cxn>
                  <a:cxn ang="0">
                    <a:pos x="60" y="24"/>
                  </a:cxn>
                  <a:cxn ang="0">
                    <a:pos x="57" y="17"/>
                  </a:cxn>
                  <a:cxn ang="0">
                    <a:pos x="54" y="11"/>
                  </a:cxn>
                  <a:cxn ang="0">
                    <a:pos x="49" y="6"/>
                  </a:cxn>
                  <a:cxn ang="0">
                    <a:pos x="43" y="3"/>
                  </a:cxn>
                  <a:cxn ang="0">
                    <a:pos x="36" y="0"/>
                  </a:cxn>
                  <a:cxn ang="0">
                    <a:pos x="30" y="0"/>
                  </a:cxn>
                  <a:cxn ang="0">
                    <a:pos x="23" y="1"/>
                  </a:cxn>
                  <a:cxn ang="0">
                    <a:pos x="17" y="3"/>
                  </a:cxn>
                  <a:cxn ang="0">
                    <a:pos x="10" y="7"/>
                  </a:cxn>
                  <a:cxn ang="0">
                    <a:pos x="5" y="13"/>
                  </a:cxn>
                  <a:cxn ang="0">
                    <a:pos x="0" y="20"/>
                  </a:cxn>
                </a:cxnLst>
                <a:rect l="0" t="0" r="r" b="b"/>
                <a:pathLst>
                  <a:path w="62" h="33">
                    <a:moveTo>
                      <a:pt x="62" y="33"/>
                    </a:moveTo>
                    <a:lnTo>
                      <a:pt x="60" y="24"/>
                    </a:lnTo>
                    <a:lnTo>
                      <a:pt x="57" y="17"/>
                    </a:lnTo>
                    <a:lnTo>
                      <a:pt x="54" y="11"/>
                    </a:lnTo>
                    <a:lnTo>
                      <a:pt x="49" y="6"/>
                    </a:lnTo>
                    <a:lnTo>
                      <a:pt x="43" y="3"/>
                    </a:lnTo>
                    <a:lnTo>
                      <a:pt x="36" y="0"/>
                    </a:lnTo>
                    <a:lnTo>
                      <a:pt x="30" y="0"/>
                    </a:lnTo>
                    <a:lnTo>
                      <a:pt x="23" y="1"/>
                    </a:lnTo>
                    <a:lnTo>
                      <a:pt x="17" y="3"/>
                    </a:lnTo>
                    <a:lnTo>
                      <a:pt x="10" y="7"/>
                    </a:lnTo>
                    <a:lnTo>
                      <a:pt x="5" y="13"/>
                    </a:lnTo>
                    <a:lnTo>
                      <a:pt x="0" y="20"/>
                    </a:lnTo>
                  </a:path>
                </a:pathLst>
              </a:custGeom>
              <a:noFill/>
              <a:ln w="12700" cap="flat">
                <a:solidFill>
                  <a:srgbClr val="FF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4" name="Freeform 72"/>
              <p:cNvSpPr>
                <a:spLocks/>
              </p:cNvSpPr>
              <p:nvPr/>
            </p:nvSpPr>
            <p:spPr bwMode="auto">
              <a:xfrm>
                <a:off x="2644" y="2028"/>
                <a:ext cx="53" cy="27"/>
              </a:xfrm>
              <a:custGeom>
                <a:avLst/>
                <a:gdLst/>
                <a:ahLst/>
                <a:cxnLst>
                  <a:cxn ang="0">
                    <a:pos x="53" y="27"/>
                  </a:cxn>
                  <a:cxn ang="0">
                    <a:pos x="51" y="20"/>
                  </a:cxn>
                  <a:cxn ang="0">
                    <a:pos x="48" y="14"/>
                  </a:cxn>
                  <a:cxn ang="0">
                    <a:pos x="44" y="8"/>
                  </a:cxn>
                  <a:cxn ang="0">
                    <a:pos x="39" y="4"/>
                  </a:cxn>
                  <a:cxn ang="0">
                    <a:pos x="34" y="1"/>
                  </a:cxn>
                  <a:cxn ang="0">
                    <a:pos x="28" y="0"/>
                  </a:cxn>
                  <a:cxn ang="0">
                    <a:pos x="22" y="0"/>
                  </a:cxn>
                  <a:cxn ang="0">
                    <a:pos x="16" y="2"/>
                  </a:cxn>
                  <a:cxn ang="0">
                    <a:pos x="9" y="5"/>
                  </a:cxn>
                  <a:cxn ang="0">
                    <a:pos x="4" y="10"/>
                  </a:cxn>
                  <a:cxn ang="0">
                    <a:pos x="0" y="16"/>
                  </a:cxn>
                </a:cxnLst>
                <a:rect l="0" t="0" r="r" b="b"/>
                <a:pathLst>
                  <a:path w="53" h="27">
                    <a:moveTo>
                      <a:pt x="53" y="27"/>
                    </a:moveTo>
                    <a:lnTo>
                      <a:pt x="51" y="20"/>
                    </a:lnTo>
                    <a:lnTo>
                      <a:pt x="48" y="14"/>
                    </a:lnTo>
                    <a:lnTo>
                      <a:pt x="44" y="8"/>
                    </a:lnTo>
                    <a:lnTo>
                      <a:pt x="39" y="4"/>
                    </a:lnTo>
                    <a:lnTo>
                      <a:pt x="34" y="1"/>
                    </a:lnTo>
                    <a:lnTo>
                      <a:pt x="28" y="0"/>
                    </a:lnTo>
                    <a:lnTo>
                      <a:pt x="22" y="0"/>
                    </a:lnTo>
                    <a:lnTo>
                      <a:pt x="16" y="2"/>
                    </a:lnTo>
                    <a:lnTo>
                      <a:pt x="9" y="5"/>
                    </a:lnTo>
                    <a:lnTo>
                      <a:pt x="4" y="10"/>
                    </a:lnTo>
                    <a:lnTo>
                      <a:pt x="0" y="16"/>
                    </a:lnTo>
                  </a:path>
                </a:pathLst>
              </a:custGeom>
              <a:noFill/>
              <a:ln w="12700" cap="flat">
                <a:solidFill>
                  <a:srgbClr val="FF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5" name="Freeform 73"/>
              <p:cNvSpPr>
                <a:spLocks/>
              </p:cNvSpPr>
              <p:nvPr/>
            </p:nvSpPr>
            <p:spPr bwMode="auto">
              <a:xfrm>
                <a:off x="2640" y="1973"/>
                <a:ext cx="79" cy="41"/>
              </a:xfrm>
              <a:custGeom>
                <a:avLst/>
                <a:gdLst/>
                <a:ahLst/>
                <a:cxnLst>
                  <a:cxn ang="0">
                    <a:pos x="79" y="41"/>
                  </a:cxn>
                  <a:cxn ang="0">
                    <a:pos x="78" y="32"/>
                  </a:cxn>
                  <a:cxn ang="0">
                    <a:pos x="74" y="24"/>
                  </a:cxn>
                  <a:cxn ang="0">
                    <a:pos x="69" y="16"/>
                  </a:cxn>
                  <a:cxn ang="0">
                    <a:pos x="64" y="10"/>
                  </a:cxn>
                  <a:cxn ang="0">
                    <a:pos x="57" y="5"/>
                  </a:cxn>
                  <a:cxn ang="0">
                    <a:pos x="50" y="1"/>
                  </a:cxn>
                  <a:cxn ang="0">
                    <a:pos x="42" y="0"/>
                  </a:cxn>
                  <a:cxn ang="0">
                    <a:pos x="34" y="0"/>
                  </a:cxn>
                  <a:cxn ang="0">
                    <a:pos x="26" y="2"/>
                  </a:cxn>
                  <a:cxn ang="0">
                    <a:pos x="18" y="6"/>
                  </a:cxn>
                  <a:cxn ang="0">
                    <a:pos x="11" y="11"/>
                  </a:cxn>
                  <a:cxn ang="0">
                    <a:pos x="5" y="17"/>
                  </a:cxn>
                  <a:cxn ang="0">
                    <a:pos x="0" y="24"/>
                  </a:cxn>
                </a:cxnLst>
                <a:rect l="0" t="0" r="r" b="b"/>
                <a:pathLst>
                  <a:path w="79" h="41">
                    <a:moveTo>
                      <a:pt x="79" y="41"/>
                    </a:moveTo>
                    <a:lnTo>
                      <a:pt x="78" y="32"/>
                    </a:lnTo>
                    <a:lnTo>
                      <a:pt x="74" y="24"/>
                    </a:lnTo>
                    <a:lnTo>
                      <a:pt x="69" y="16"/>
                    </a:lnTo>
                    <a:lnTo>
                      <a:pt x="64" y="10"/>
                    </a:lnTo>
                    <a:lnTo>
                      <a:pt x="57" y="5"/>
                    </a:lnTo>
                    <a:lnTo>
                      <a:pt x="50" y="1"/>
                    </a:lnTo>
                    <a:lnTo>
                      <a:pt x="42" y="0"/>
                    </a:lnTo>
                    <a:lnTo>
                      <a:pt x="34" y="0"/>
                    </a:lnTo>
                    <a:lnTo>
                      <a:pt x="26" y="2"/>
                    </a:lnTo>
                    <a:lnTo>
                      <a:pt x="18" y="6"/>
                    </a:lnTo>
                    <a:lnTo>
                      <a:pt x="11" y="11"/>
                    </a:lnTo>
                    <a:lnTo>
                      <a:pt x="5" y="17"/>
                    </a:lnTo>
                    <a:lnTo>
                      <a:pt x="0" y="24"/>
                    </a:lnTo>
                  </a:path>
                </a:pathLst>
              </a:custGeom>
              <a:noFill/>
              <a:ln w="12700" cap="flat">
                <a:solidFill>
                  <a:srgbClr val="FF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6" name="Freeform 74"/>
              <p:cNvSpPr>
                <a:spLocks/>
              </p:cNvSpPr>
              <p:nvPr/>
            </p:nvSpPr>
            <p:spPr bwMode="auto">
              <a:xfrm>
                <a:off x="2640" y="1947"/>
                <a:ext cx="88" cy="47"/>
              </a:xfrm>
              <a:custGeom>
                <a:avLst/>
                <a:gdLst/>
                <a:ahLst/>
                <a:cxnLst>
                  <a:cxn ang="0">
                    <a:pos x="88" y="47"/>
                  </a:cxn>
                  <a:cxn ang="0">
                    <a:pos x="86" y="37"/>
                  </a:cxn>
                  <a:cxn ang="0">
                    <a:pos x="83" y="28"/>
                  </a:cxn>
                  <a:cxn ang="0">
                    <a:pos x="79" y="20"/>
                  </a:cxn>
                  <a:cxn ang="0">
                    <a:pos x="73" y="13"/>
                  </a:cxn>
                  <a:cxn ang="0">
                    <a:pos x="67" y="8"/>
                  </a:cxn>
                  <a:cxn ang="0">
                    <a:pos x="60" y="3"/>
                  </a:cxn>
                  <a:cxn ang="0">
                    <a:pos x="52" y="2"/>
                  </a:cxn>
                  <a:cxn ang="0">
                    <a:pos x="44" y="0"/>
                  </a:cxn>
                  <a:cxn ang="0">
                    <a:pos x="35" y="1"/>
                  </a:cxn>
                  <a:cxn ang="0">
                    <a:pos x="28" y="3"/>
                  </a:cxn>
                  <a:cxn ang="0">
                    <a:pos x="20" y="7"/>
                  </a:cxn>
                  <a:cxn ang="0">
                    <a:pos x="13" y="13"/>
                  </a:cxn>
                  <a:cxn ang="0">
                    <a:pos x="6" y="20"/>
                  </a:cxn>
                  <a:cxn ang="0">
                    <a:pos x="0" y="28"/>
                  </a:cxn>
                </a:cxnLst>
                <a:rect l="0" t="0" r="r" b="b"/>
                <a:pathLst>
                  <a:path w="88" h="47">
                    <a:moveTo>
                      <a:pt x="88" y="47"/>
                    </a:moveTo>
                    <a:lnTo>
                      <a:pt x="86" y="37"/>
                    </a:lnTo>
                    <a:lnTo>
                      <a:pt x="83" y="28"/>
                    </a:lnTo>
                    <a:lnTo>
                      <a:pt x="79" y="20"/>
                    </a:lnTo>
                    <a:lnTo>
                      <a:pt x="73" y="13"/>
                    </a:lnTo>
                    <a:lnTo>
                      <a:pt x="67" y="8"/>
                    </a:lnTo>
                    <a:lnTo>
                      <a:pt x="60" y="3"/>
                    </a:lnTo>
                    <a:lnTo>
                      <a:pt x="52" y="2"/>
                    </a:lnTo>
                    <a:lnTo>
                      <a:pt x="44" y="0"/>
                    </a:lnTo>
                    <a:lnTo>
                      <a:pt x="35" y="1"/>
                    </a:lnTo>
                    <a:lnTo>
                      <a:pt x="28" y="3"/>
                    </a:lnTo>
                    <a:lnTo>
                      <a:pt x="20" y="7"/>
                    </a:lnTo>
                    <a:lnTo>
                      <a:pt x="13" y="13"/>
                    </a:lnTo>
                    <a:lnTo>
                      <a:pt x="6" y="20"/>
                    </a:lnTo>
                    <a:lnTo>
                      <a:pt x="0" y="28"/>
                    </a:lnTo>
                  </a:path>
                </a:pathLst>
              </a:custGeom>
              <a:noFill/>
              <a:ln w="12700" cap="flat">
                <a:solidFill>
                  <a:srgbClr val="FF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57" name="Freeform 75"/>
              <p:cNvSpPr>
                <a:spLocks/>
              </p:cNvSpPr>
              <p:nvPr/>
            </p:nvSpPr>
            <p:spPr bwMode="auto">
              <a:xfrm>
                <a:off x="2643" y="2154"/>
                <a:ext cx="9" cy="5"/>
              </a:xfrm>
              <a:custGeom>
                <a:avLst/>
                <a:gdLst/>
                <a:ahLst/>
                <a:cxnLst>
                  <a:cxn ang="0">
                    <a:pos x="9" y="5"/>
                  </a:cxn>
                  <a:cxn ang="0">
                    <a:pos x="7" y="3"/>
                  </a:cxn>
                  <a:cxn ang="0">
                    <a:pos x="6" y="1"/>
                  </a:cxn>
                  <a:cxn ang="0">
                    <a:pos x="4" y="0"/>
                  </a:cxn>
                  <a:cxn ang="0">
                    <a:pos x="2" y="1"/>
                  </a:cxn>
                  <a:cxn ang="0">
                    <a:pos x="0" y="3"/>
                  </a:cxn>
                </a:cxnLst>
                <a:rect l="0" t="0" r="r" b="b"/>
                <a:pathLst>
                  <a:path w="9" h="5">
                    <a:moveTo>
                      <a:pt x="9" y="5"/>
                    </a:moveTo>
                    <a:lnTo>
                      <a:pt x="7" y="3"/>
                    </a:lnTo>
                    <a:lnTo>
                      <a:pt x="6" y="1"/>
                    </a:lnTo>
                    <a:lnTo>
                      <a:pt x="4" y="0"/>
                    </a:lnTo>
                    <a:lnTo>
                      <a:pt x="2" y="1"/>
                    </a:lnTo>
                    <a:lnTo>
                      <a:pt x="0" y="3"/>
                    </a:lnTo>
                  </a:path>
                </a:pathLst>
              </a:custGeom>
              <a:noFill/>
              <a:ln w="12700" cap="flat">
                <a:solidFill>
                  <a:srgbClr val="FF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sp>
          <p:nvSpPr>
            <p:cNvPr id="331" name="Freeform 384"/>
            <p:cNvSpPr>
              <a:spLocks/>
            </p:cNvSpPr>
            <p:nvPr/>
          </p:nvSpPr>
          <p:spPr bwMode="auto">
            <a:xfrm>
              <a:off x="3045495" y="4018905"/>
              <a:ext cx="55563" cy="31750"/>
            </a:xfrm>
            <a:custGeom>
              <a:avLst/>
              <a:gdLst/>
              <a:ahLst/>
              <a:cxnLst>
                <a:cxn ang="0">
                  <a:pos x="35" y="20"/>
                </a:cxn>
                <a:cxn ang="0">
                  <a:pos x="33" y="13"/>
                </a:cxn>
                <a:cxn ang="0">
                  <a:pos x="31" y="8"/>
                </a:cxn>
                <a:cxn ang="0">
                  <a:pos x="27" y="4"/>
                </a:cxn>
                <a:cxn ang="0">
                  <a:pos x="23" y="1"/>
                </a:cxn>
                <a:cxn ang="0">
                  <a:pos x="18" y="0"/>
                </a:cxn>
                <a:cxn ang="0">
                  <a:pos x="13" y="1"/>
                </a:cxn>
                <a:cxn ang="0">
                  <a:pos x="8" y="3"/>
                </a:cxn>
                <a:cxn ang="0">
                  <a:pos x="3" y="7"/>
                </a:cxn>
                <a:cxn ang="0">
                  <a:pos x="0" y="12"/>
                </a:cxn>
              </a:cxnLst>
              <a:rect l="0" t="0" r="r" b="b"/>
              <a:pathLst>
                <a:path w="35" h="20">
                  <a:moveTo>
                    <a:pt x="35" y="20"/>
                  </a:moveTo>
                  <a:lnTo>
                    <a:pt x="33" y="13"/>
                  </a:lnTo>
                  <a:lnTo>
                    <a:pt x="31" y="8"/>
                  </a:lnTo>
                  <a:lnTo>
                    <a:pt x="27" y="4"/>
                  </a:lnTo>
                  <a:lnTo>
                    <a:pt x="23" y="1"/>
                  </a:lnTo>
                  <a:lnTo>
                    <a:pt x="18" y="0"/>
                  </a:lnTo>
                  <a:lnTo>
                    <a:pt x="13" y="1"/>
                  </a:lnTo>
                  <a:lnTo>
                    <a:pt x="8" y="3"/>
                  </a:lnTo>
                  <a:lnTo>
                    <a:pt x="3" y="7"/>
                  </a:lnTo>
                  <a:lnTo>
                    <a:pt x="0" y="12"/>
                  </a:lnTo>
                </a:path>
              </a:pathLst>
            </a:custGeom>
            <a:noFill/>
            <a:ln w="12700" cap="flat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32" name="Freeform 385"/>
            <p:cNvSpPr>
              <a:spLocks/>
            </p:cNvSpPr>
            <p:nvPr/>
          </p:nvSpPr>
          <p:spPr bwMode="auto">
            <a:xfrm>
              <a:off x="3045495" y="4060180"/>
              <a:ext cx="41275" cy="20638"/>
            </a:xfrm>
            <a:custGeom>
              <a:avLst/>
              <a:gdLst/>
              <a:ahLst/>
              <a:cxnLst>
                <a:cxn ang="0">
                  <a:pos x="26" y="13"/>
                </a:cxn>
                <a:cxn ang="0">
                  <a:pos x="25" y="9"/>
                </a:cxn>
                <a:cxn ang="0">
                  <a:pos x="23" y="5"/>
                </a:cxn>
                <a:cxn ang="0">
                  <a:pos x="19" y="2"/>
                </a:cxn>
                <a:cxn ang="0">
                  <a:pos x="15" y="0"/>
                </a:cxn>
                <a:cxn ang="0">
                  <a:pos x="11" y="0"/>
                </a:cxn>
                <a:cxn ang="0">
                  <a:pos x="7" y="1"/>
                </a:cxn>
                <a:cxn ang="0">
                  <a:pos x="3" y="4"/>
                </a:cxn>
                <a:cxn ang="0">
                  <a:pos x="0" y="8"/>
                </a:cxn>
              </a:cxnLst>
              <a:rect l="0" t="0" r="r" b="b"/>
              <a:pathLst>
                <a:path w="26" h="13">
                  <a:moveTo>
                    <a:pt x="26" y="13"/>
                  </a:moveTo>
                  <a:lnTo>
                    <a:pt x="25" y="9"/>
                  </a:lnTo>
                  <a:lnTo>
                    <a:pt x="23" y="5"/>
                  </a:lnTo>
                  <a:lnTo>
                    <a:pt x="19" y="2"/>
                  </a:lnTo>
                  <a:lnTo>
                    <a:pt x="15" y="0"/>
                  </a:lnTo>
                  <a:lnTo>
                    <a:pt x="11" y="0"/>
                  </a:lnTo>
                  <a:lnTo>
                    <a:pt x="7" y="1"/>
                  </a:lnTo>
                  <a:lnTo>
                    <a:pt x="3" y="4"/>
                  </a:lnTo>
                  <a:lnTo>
                    <a:pt x="0" y="8"/>
                  </a:lnTo>
                </a:path>
              </a:pathLst>
            </a:custGeom>
            <a:noFill/>
            <a:ln w="12700" cap="flat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33" name="Freeform 386"/>
            <p:cNvSpPr>
              <a:spLocks/>
            </p:cNvSpPr>
            <p:nvPr/>
          </p:nvSpPr>
          <p:spPr bwMode="auto">
            <a:xfrm>
              <a:off x="3045495" y="3979218"/>
              <a:ext cx="69850" cy="36513"/>
            </a:xfrm>
            <a:custGeom>
              <a:avLst/>
              <a:gdLst/>
              <a:ahLst/>
              <a:cxnLst>
                <a:cxn ang="0">
                  <a:pos x="44" y="23"/>
                </a:cxn>
                <a:cxn ang="0">
                  <a:pos x="43" y="17"/>
                </a:cxn>
                <a:cxn ang="0">
                  <a:pos x="40" y="11"/>
                </a:cxn>
                <a:cxn ang="0">
                  <a:pos x="36" y="6"/>
                </a:cxn>
                <a:cxn ang="0">
                  <a:pos x="31" y="2"/>
                </a:cxn>
                <a:cxn ang="0">
                  <a:pos x="26" y="0"/>
                </a:cxn>
                <a:cxn ang="0">
                  <a:pos x="20" y="0"/>
                </a:cxn>
                <a:cxn ang="0">
                  <a:pos x="15" y="1"/>
                </a:cxn>
                <a:cxn ang="0">
                  <a:pos x="9" y="4"/>
                </a:cxn>
                <a:cxn ang="0">
                  <a:pos x="4" y="8"/>
                </a:cxn>
                <a:cxn ang="0">
                  <a:pos x="0" y="13"/>
                </a:cxn>
              </a:cxnLst>
              <a:rect l="0" t="0" r="r" b="b"/>
              <a:pathLst>
                <a:path w="44" h="23">
                  <a:moveTo>
                    <a:pt x="44" y="23"/>
                  </a:moveTo>
                  <a:lnTo>
                    <a:pt x="43" y="17"/>
                  </a:lnTo>
                  <a:lnTo>
                    <a:pt x="40" y="11"/>
                  </a:lnTo>
                  <a:lnTo>
                    <a:pt x="36" y="6"/>
                  </a:lnTo>
                  <a:lnTo>
                    <a:pt x="31" y="2"/>
                  </a:lnTo>
                  <a:lnTo>
                    <a:pt x="26" y="0"/>
                  </a:lnTo>
                  <a:lnTo>
                    <a:pt x="20" y="0"/>
                  </a:lnTo>
                  <a:lnTo>
                    <a:pt x="15" y="1"/>
                  </a:lnTo>
                  <a:lnTo>
                    <a:pt x="9" y="4"/>
                  </a:lnTo>
                  <a:lnTo>
                    <a:pt x="4" y="8"/>
                  </a:lnTo>
                  <a:lnTo>
                    <a:pt x="0" y="13"/>
                  </a:lnTo>
                </a:path>
              </a:pathLst>
            </a:custGeom>
            <a:noFill/>
            <a:ln w="12700" cap="flat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34" name="Freeform 387"/>
            <p:cNvSpPr>
              <a:spLocks/>
            </p:cNvSpPr>
            <p:nvPr/>
          </p:nvSpPr>
          <p:spPr bwMode="auto">
            <a:xfrm>
              <a:off x="3043908" y="4101455"/>
              <a:ext cx="26988" cy="12700"/>
            </a:xfrm>
            <a:custGeom>
              <a:avLst/>
              <a:gdLst/>
              <a:ahLst/>
              <a:cxnLst>
                <a:cxn ang="0">
                  <a:pos x="17" y="8"/>
                </a:cxn>
                <a:cxn ang="0">
                  <a:pos x="16" y="5"/>
                </a:cxn>
                <a:cxn ang="0">
                  <a:pos x="13" y="2"/>
                </a:cxn>
                <a:cxn ang="0">
                  <a:pos x="10" y="0"/>
                </a:cxn>
                <a:cxn ang="0">
                  <a:pos x="6" y="0"/>
                </a:cxn>
                <a:cxn ang="0">
                  <a:pos x="3" y="2"/>
                </a:cxn>
                <a:cxn ang="0">
                  <a:pos x="0" y="5"/>
                </a:cxn>
              </a:cxnLst>
              <a:rect l="0" t="0" r="r" b="b"/>
              <a:pathLst>
                <a:path w="17" h="8">
                  <a:moveTo>
                    <a:pt x="17" y="8"/>
                  </a:moveTo>
                  <a:lnTo>
                    <a:pt x="16" y="5"/>
                  </a:lnTo>
                  <a:lnTo>
                    <a:pt x="13" y="2"/>
                  </a:lnTo>
                  <a:lnTo>
                    <a:pt x="10" y="0"/>
                  </a:lnTo>
                  <a:lnTo>
                    <a:pt x="6" y="0"/>
                  </a:lnTo>
                  <a:lnTo>
                    <a:pt x="3" y="2"/>
                  </a:lnTo>
                  <a:lnTo>
                    <a:pt x="0" y="5"/>
                  </a:lnTo>
                </a:path>
              </a:pathLst>
            </a:custGeom>
            <a:noFill/>
            <a:ln w="12700" cap="flat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35" name="Freeform 388"/>
            <p:cNvSpPr>
              <a:spLocks/>
            </p:cNvSpPr>
            <p:nvPr/>
          </p:nvSpPr>
          <p:spPr bwMode="auto">
            <a:xfrm>
              <a:off x="3045495" y="3898255"/>
              <a:ext cx="98425" cy="52388"/>
            </a:xfrm>
            <a:custGeom>
              <a:avLst/>
              <a:gdLst/>
              <a:ahLst/>
              <a:cxnLst>
                <a:cxn ang="0">
                  <a:pos x="62" y="33"/>
                </a:cxn>
                <a:cxn ang="0">
                  <a:pos x="60" y="24"/>
                </a:cxn>
                <a:cxn ang="0">
                  <a:pos x="57" y="17"/>
                </a:cxn>
                <a:cxn ang="0">
                  <a:pos x="54" y="11"/>
                </a:cxn>
                <a:cxn ang="0">
                  <a:pos x="49" y="6"/>
                </a:cxn>
                <a:cxn ang="0">
                  <a:pos x="43" y="3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23" y="1"/>
                </a:cxn>
                <a:cxn ang="0">
                  <a:pos x="17" y="3"/>
                </a:cxn>
                <a:cxn ang="0">
                  <a:pos x="10" y="7"/>
                </a:cxn>
                <a:cxn ang="0">
                  <a:pos x="5" y="13"/>
                </a:cxn>
                <a:cxn ang="0">
                  <a:pos x="0" y="20"/>
                </a:cxn>
              </a:cxnLst>
              <a:rect l="0" t="0" r="r" b="b"/>
              <a:pathLst>
                <a:path w="62" h="33">
                  <a:moveTo>
                    <a:pt x="62" y="33"/>
                  </a:moveTo>
                  <a:lnTo>
                    <a:pt x="60" y="24"/>
                  </a:lnTo>
                  <a:lnTo>
                    <a:pt x="57" y="17"/>
                  </a:lnTo>
                  <a:lnTo>
                    <a:pt x="54" y="11"/>
                  </a:lnTo>
                  <a:lnTo>
                    <a:pt x="49" y="6"/>
                  </a:lnTo>
                  <a:lnTo>
                    <a:pt x="43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23" y="1"/>
                  </a:lnTo>
                  <a:lnTo>
                    <a:pt x="17" y="3"/>
                  </a:lnTo>
                  <a:lnTo>
                    <a:pt x="10" y="7"/>
                  </a:lnTo>
                  <a:lnTo>
                    <a:pt x="5" y="13"/>
                  </a:lnTo>
                  <a:lnTo>
                    <a:pt x="0" y="20"/>
                  </a:lnTo>
                </a:path>
              </a:pathLst>
            </a:custGeom>
            <a:noFill/>
            <a:ln w="12700" cap="flat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36" name="Freeform 389"/>
            <p:cNvSpPr>
              <a:spLocks/>
            </p:cNvSpPr>
            <p:nvPr/>
          </p:nvSpPr>
          <p:spPr bwMode="auto">
            <a:xfrm>
              <a:off x="3045495" y="3939530"/>
              <a:ext cx="84138" cy="42863"/>
            </a:xfrm>
            <a:custGeom>
              <a:avLst/>
              <a:gdLst/>
              <a:ahLst/>
              <a:cxnLst>
                <a:cxn ang="0">
                  <a:pos x="53" y="27"/>
                </a:cxn>
                <a:cxn ang="0">
                  <a:pos x="51" y="20"/>
                </a:cxn>
                <a:cxn ang="0">
                  <a:pos x="48" y="14"/>
                </a:cxn>
                <a:cxn ang="0">
                  <a:pos x="44" y="8"/>
                </a:cxn>
                <a:cxn ang="0">
                  <a:pos x="39" y="4"/>
                </a:cxn>
                <a:cxn ang="0">
                  <a:pos x="34" y="1"/>
                </a:cxn>
                <a:cxn ang="0">
                  <a:pos x="28" y="0"/>
                </a:cxn>
                <a:cxn ang="0">
                  <a:pos x="22" y="0"/>
                </a:cxn>
                <a:cxn ang="0">
                  <a:pos x="16" y="2"/>
                </a:cxn>
                <a:cxn ang="0">
                  <a:pos x="9" y="5"/>
                </a:cxn>
                <a:cxn ang="0">
                  <a:pos x="4" y="10"/>
                </a:cxn>
                <a:cxn ang="0">
                  <a:pos x="0" y="16"/>
                </a:cxn>
              </a:cxnLst>
              <a:rect l="0" t="0" r="r" b="b"/>
              <a:pathLst>
                <a:path w="53" h="27">
                  <a:moveTo>
                    <a:pt x="53" y="27"/>
                  </a:moveTo>
                  <a:lnTo>
                    <a:pt x="51" y="20"/>
                  </a:lnTo>
                  <a:lnTo>
                    <a:pt x="48" y="14"/>
                  </a:lnTo>
                  <a:lnTo>
                    <a:pt x="44" y="8"/>
                  </a:lnTo>
                  <a:lnTo>
                    <a:pt x="39" y="4"/>
                  </a:lnTo>
                  <a:lnTo>
                    <a:pt x="34" y="1"/>
                  </a:lnTo>
                  <a:lnTo>
                    <a:pt x="28" y="0"/>
                  </a:lnTo>
                  <a:lnTo>
                    <a:pt x="22" y="0"/>
                  </a:lnTo>
                  <a:lnTo>
                    <a:pt x="16" y="2"/>
                  </a:lnTo>
                  <a:lnTo>
                    <a:pt x="9" y="5"/>
                  </a:lnTo>
                  <a:lnTo>
                    <a:pt x="4" y="10"/>
                  </a:lnTo>
                  <a:lnTo>
                    <a:pt x="0" y="16"/>
                  </a:lnTo>
                </a:path>
              </a:pathLst>
            </a:custGeom>
            <a:noFill/>
            <a:ln w="12700" cap="flat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37" name="Freeform 390"/>
            <p:cNvSpPr>
              <a:spLocks/>
            </p:cNvSpPr>
            <p:nvPr/>
          </p:nvSpPr>
          <p:spPr bwMode="auto">
            <a:xfrm>
              <a:off x="3039145" y="3852218"/>
              <a:ext cx="125413" cy="65088"/>
            </a:xfrm>
            <a:custGeom>
              <a:avLst/>
              <a:gdLst/>
              <a:ahLst/>
              <a:cxnLst>
                <a:cxn ang="0">
                  <a:pos x="79" y="41"/>
                </a:cxn>
                <a:cxn ang="0">
                  <a:pos x="78" y="32"/>
                </a:cxn>
                <a:cxn ang="0">
                  <a:pos x="74" y="24"/>
                </a:cxn>
                <a:cxn ang="0">
                  <a:pos x="69" y="16"/>
                </a:cxn>
                <a:cxn ang="0">
                  <a:pos x="64" y="10"/>
                </a:cxn>
                <a:cxn ang="0">
                  <a:pos x="57" y="5"/>
                </a:cxn>
                <a:cxn ang="0">
                  <a:pos x="50" y="1"/>
                </a:cxn>
                <a:cxn ang="0">
                  <a:pos x="42" y="0"/>
                </a:cxn>
                <a:cxn ang="0">
                  <a:pos x="34" y="0"/>
                </a:cxn>
                <a:cxn ang="0">
                  <a:pos x="26" y="2"/>
                </a:cxn>
                <a:cxn ang="0">
                  <a:pos x="18" y="6"/>
                </a:cxn>
                <a:cxn ang="0">
                  <a:pos x="11" y="11"/>
                </a:cxn>
                <a:cxn ang="0">
                  <a:pos x="5" y="17"/>
                </a:cxn>
                <a:cxn ang="0">
                  <a:pos x="0" y="24"/>
                </a:cxn>
              </a:cxnLst>
              <a:rect l="0" t="0" r="r" b="b"/>
              <a:pathLst>
                <a:path w="79" h="41">
                  <a:moveTo>
                    <a:pt x="79" y="41"/>
                  </a:moveTo>
                  <a:lnTo>
                    <a:pt x="78" y="32"/>
                  </a:lnTo>
                  <a:lnTo>
                    <a:pt x="74" y="24"/>
                  </a:lnTo>
                  <a:lnTo>
                    <a:pt x="69" y="16"/>
                  </a:lnTo>
                  <a:lnTo>
                    <a:pt x="64" y="10"/>
                  </a:lnTo>
                  <a:lnTo>
                    <a:pt x="57" y="5"/>
                  </a:lnTo>
                  <a:lnTo>
                    <a:pt x="50" y="1"/>
                  </a:lnTo>
                  <a:lnTo>
                    <a:pt x="42" y="0"/>
                  </a:lnTo>
                  <a:lnTo>
                    <a:pt x="34" y="0"/>
                  </a:lnTo>
                  <a:lnTo>
                    <a:pt x="26" y="2"/>
                  </a:lnTo>
                  <a:lnTo>
                    <a:pt x="18" y="6"/>
                  </a:lnTo>
                  <a:lnTo>
                    <a:pt x="11" y="11"/>
                  </a:lnTo>
                  <a:lnTo>
                    <a:pt x="5" y="17"/>
                  </a:lnTo>
                  <a:lnTo>
                    <a:pt x="0" y="24"/>
                  </a:lnTo>
                </a:path>
              </a:pathLst>
            </a:custGeom>
            <a:noFill/>
            <a:ln w="12700" cap="flat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38" name="Freeform 391"/>
            <p:cNvSpPr>
              <a:spLocks/>
            </p:cNvSpPr>
            <p:nvPr/>
          </p:nvSpPr>
          <p:spPr bwMode="auto">
            <a:xfrm>
              <a:off x="3039145" y="3810943"/>
              <a:ext cx="139700" cy="74613"/>
            </a:xfrm>
            <a:custGeom>
              <a:avLst/>
              <a:gdLst/>
              <a:ahLst/>
              <a:cxnLst>
                <a:cxn ang="0">
                  <a:pos x="88" y="47"/>
                </a:cxn>
                <a:cxn ang="0">
                  <a:pos x="86" y="37"/>
                </a:cxn>
                <a:cxn ang="0">
                  <a:pos x="83" y="28"/>
                </a:cxn>
                <a:cxn ang="0">
                  <a:pos x="79" y="20"/>
                </a:cxn>
                <a:cxn ang="0">
                  <a:pos x="73" y="13"/>
                </a:cxn>
                <a:cxn ang="0">
                  <a:pos x="67" y="8"/>
                </a:cxn>
                <a:cxn ang="0">
                  <a:pos x="60" y="3"/>
                </a:cxn>
                <a:cxn ang="0">
                  <a:pos x="52" y="2"/>
                </a:cxn>
                <a:cxn ang="0">
                  <a:pos x="44" y="0"/>
                </a:cxn>
                <a:cxn ang="0">
                  <a:pos x="35" y="1"/>
                </a:cxn>
                <a:cxn ang="0">
                  <a:pos x="28" y="3"/>
                </a:cxn>
                <a:cxn ang="0">
                  <a:pos x="20" y="7"/>
                </a:cxn>
                <a:cxn ang="0">
                  <a:pos x="13" y="13"/>
                </a:cxn>
                <a:cxn ang="0">
                  <a:pos x="6" y="20"/>
                </a:cxn>
                <a:cxn ang="0">
                  <a:pos x="0" y="28"/>
                </a:cxn>
              </a:cxnLst>
              <a:rect l="0" t="0" r="r" b="b"/>
              <a:pathLst>
                <a:path w="88" h="47">
                  <a:moveTo>
                    <a:pt x="88" y="47"/>
                  </a:moveTo>
                  <a:lnTo>
                    <a:pt x="86" y="37"/>
                  </a:lnTo>
                  <a:lnTo>
                    <a:pt x="83" y="28"/>
                  </a:lnTo>
                  <a:lnTo>
                    <a:pt x="79" y="20"/>
                  </a:lnTo>
                  <a:lnTo>
                    <a:pt x="73" y="13"/>
                  </a:lnTo>
                  <a:lnTo>
                    <a:pt x="67" y="8"/>
                  </a:lnTo>
                  <a:lnTo>
                    <a:pt x="60" y="3"/>
                  </a:lnTo>
                  <a:lnTo>
                    <a:pt x="52" y="2"/>
                  </a:lnTo>
                  <a:lnTo>
                    <a:pt x="44" y="0"/>
                  </a:lnTo>
                  <a:lnTo>
                    <a:pt x="35" y="1"/>
                  </a:lnTo>
                  <a:lnTo>
                    <a:pt x="28" y="3"/>
                  </a:lnTo>
                  <a:lnTo>
                    <a:pt x="20" y="7"/>
                  </a:lnTo>
                  <a:lnTo>
                    <a:pt x="13" y="13"/>
                  </a:lnTo>
                  <a:lnTo>
                    <a:pt x="6" y="20"/>
                  </a:lnTo>
                  <a:lnTo>
                    <a:pt x="0" y="28"/>
                  </a:lnTo>
                </a:path>
              </a:pathLst>
            </a:custGeom>
            <a:noFill/>
            <a:ln w="12700" cap="flat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39" name="Freeform 392"/>
            <p:cNvSpPr>
              <a:spLocks/>
            </p:cNvSpPr>
            <p:nvPr/>
          </p:nvSpPr>
          <p:spPr bwMode="auto">
            <a:xfrm>
              <a:off x="3043908" y="4139555"/>
              <a:ext cx="14288" cy="7938"/>
            </a:xfrm>
            <a:custGeom>
              <a:avLst/>
              <a:gdLst/>
              <a:ahLst/>
              <a:cxnLst>
                <a:cxn ang="0">
                  <a:pos x="9" y="5"/>
                </a:cxn>
                <a:cxn ang="0">
                  <a:pos x="7" y="3"/>
                </a:cxn>
                <a:cxn ang="0">
                  <a:pos x="6" y="1"/>
                </a:cxn>
                <a:cxn ang="0">
                  <a:pos x="4" y="0"/>
                </a:cxn>
                <a:cxn ang="0">
                  <a:pos x="2" y="1"/>
                </a:cxn>
                <a:cxn ang="0">
                  <a:pos x="0" y="3"/>
                </a:cxn>
              </a:cxnLst>
              <a:rect l="0" t="0" r="r" b="b"/>
              <a:pathLst>
                <a:path w="9" h="5">
                  <a:moveTo>
                    <a:pt x="9" y="5"/>
                  </a:moveTo>
                  <a:lnTo>
                    <a:pt x="7" y="3"/>
                  </a:lnTo>
                  <a:lnTo>
                    <a:pt x="6" y="1"/>
                  </a:lnTo>
                  <a:lnTo>
                    <a:pt x="4" y="0"/>
                  </a:lnTo>
                  <a:lnTo>
                    <a:pt x="2" y="1"/>
                  </a:lnTo>
                  <a:lnTo>
                    <a:pt x="0" y="3"/>
                  </a:lnTo>
                </a:path>
              </a:pathLst>
            </a:custGeom>
            <a:noFill/>
            <a:ln w="12700" cap="flat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40" name="Freeform 393"/>
            <p:cNvSpPr>
              <a:spLocks/>
            </p:cNvSpPr>
            <p:nvPr/>
          </p:nvSpPr>
          <p:spPr bwMode="auto">
            <a:xfrm>
              <a:off x="3045495" y="4018905"/>
              <a:ext cx="55563" cy="31750"/>
            </a:xfrm>
            <a:custGeom>
              <a:avLst/>
              <a:gdLst/>
              <a:ahLst/>
              <a:cxnLst>
                <a:cxn ang="0">
                  <a:pos x="35" y="20"/>
                </a:cxn>
                <a:cxn ang="0">
                  <a:pos x="33" y="13"/>
                </a:cxn>
                <a:cxn ang="0">
                  <a:pos x="31" y="8"/>
                </a:cxn>
                <a:cxn ang="0">
                  <a:pos x="27" y="4"/>
                </a:cxn>
                <a:cxn ang="0">
                  <a:pos x="23" y="1"/>
                </a:cxn>
                <a:cxn ang="0">
                  <a:pos x="18" y="0"/>
                </a:cxn>
                <a:cxn ang="0">
                  <a:pos x="13" y="1"/>
                </a:cxn>
                <a:cxn ang="0">
                  <a:pos x="8" y="3"/>
                </a:cxn>
                <a:cxn ang="0">
                  <a:pos x="3" y="7"/>
                </a:cxn>
                <a:cxn ang="0">
                  <a:pos x="0" y="12"/>
                </a:cxn>
              </a:cxnLst>
              <a:rect l="0" t="0" r="r" b="b"/>
              <a:pathLst>
                <a:path w="35" h="20">
                  <a:moveTo>
                    <a:pt x="35" y="20"/>
                  </a:moveTo>
                  <a:lnTo>
                    <a:pt x="33" y="13"/>
                  </a:lnTo>
                  <a:lnTo>
                    <a:pt x="31" y="8"/>
                  </a:lnTo>
                  <a:lnTo>
                    <a:pt x="27" y="4"/>
                  </a:lnTo>
                  <a:lnTo>
                    <a:pt x="23" y="1"/>
                  </a:lnTo>
                  <a:lnTo>
                    <a:pt x="18" y="0"/>
                  </a:lnTo>
                  <a:lnTo>
                    <a:pt x="13" y="1"/>
                  </a:lnTo>
                  <a:lnTo>
                    <a:pt x="8" y="3"/>
                  </a:lnTo>
                  <a:lnTo>
                    <a:pt x="3" y="7"/>
                  </a:lnTo>
                  <a:lnTo>
                    <a:pt x="0" y="12"/>
                  </a:lnTo>
                </a:path>
              </a:pathLst>
            </a:custGeom>
            <a:noFill/>
            <a:ln w="12700" cap="flat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41" name="Freeform 394"/>
            <p:cNvSpPr>
              <a:spLocks/>
            </p:cNvSpPr>
            <p:nvPr/>
          </p:nvSpPr>
          <p:spPr bwMode="auto">
            <a:xfrm>
              <a:off x="3045495" y="4060180"/>
              <a:ext cx="41275" cy="20638"/>
            </a:xfrm>
            <a:custGeom>
              <a:avLst/>
              <a:gdLst/>
              <a:ahLst/>
              <a:cxnLst>
                <a:cxn ang="0">
                  <a:pos x="26" y="13"/>
                </a:cxn>
                <a:cxn ang="0">
                  <a:pos x="25" y="9"/>
                </a:cxn>
                <a:cxn ang="0">
                  <a:pos x="23" y="5"/>
                </a:cxn>
                <a:cxn ang="0">
                  <a:pos x="19" y="2"/>
                </a:cxn>
                <a:cxn ang="0">
                  <a:pos x="15" y="0"/>
                </a:cxn>
                <a:cxn ang="0">
                  <a:pos x="11" y="0"/>
                </a:cxn>
                <a:cxn ang="0">
                  <a:pos x="7" y="1"/>
                </a:cxn>
                <a:cxn ang="0">
                  <a:pos x="3" y="4"/>
                </a:cxn>
                <a:cxn ang="0">
                  <a:pos x="0" y="8"/>
                </a:cxn>
              </a:cxnLst>
              <a:rect l="0" t="0" r="r" b="b"/>
              <a:pathLst>
                <a:path w="26" h="13">
                  <a:moveTo>
                    <a:pt x="26" y="13"/>
                  </a:moveTo>
                  <a:lnTo>
                    <a:pt x="25" y="9"/>
                  </a:lnTo>
                  <a:lnTo>
                    <a:pt x="23" y="5"/>
                  </a:lnTo>
                  <a:lnTo>
                    <a:pt x="19" y="2"/>
                  </a:lnTo>
                  <a:lnTo>
                    <a:pt x="15" y="0"/>
                  </a:lnTo>
                  <a:lnTo>
                    <a:pt x="11" y="0"/>
                  </a:lnTo>
                  <a:lnTo>
                    <a:pt x="7" y="1"/>
                  </a:lnTo>
                  <a:lnTo>
                    <a:pt x="3" y="4"/>
                  </a:lnTo>
                  <a:lnTo>
                    <a:pt x="0" y="8"/>
                  </a:lnTo>
                </a:path>
              </a:pathLst>
            </a:custGeom>
            <a:noFill/>
            <a:ln w="12700" cap="flat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42" name="Freeform 395"/>
            <p:cNvSpPr>
              <a:spLocks/>
            </p:cNvSpPr>
            <p:nvPr/>
          </p:nvSpPr>
          <p:spPr bwMode="auto">
            <a:xfrm>
              <a:off x="3045495" y="3979218"/>
              <a:ext cx="69850" cy="36513"/>
            </a:xfrm>
            <a:custGeom>
              <a:avLst/>
              <a:gdLst/>
              <a:ahLst/>
              <a:cxnLst>
                <a:cxn ang="0">
                  <a:pos x="44" y="23"/>
                </a:cxn>
                <a:cxn ang="0">
                  <a:pos x="43" y="17"/>
                </a:cxn>
                <a:cxn ang="0">
                  <a:pos x="40" y="11"/>
                </a:cxn>
                <a:cxn ang="0">
                  <a:pos x="36" y="6"/>
                </a:cxn>
                <a:cxn ang="0">
                  <a:pos x="31" y="2"/>
                </a:cxn>
                <a:cxn ang="0">
                  <a:pos x="26" y="0"/>
                </a:cxn>
                <a:cxn ang="0">
                  <a:pos x="20" y="0"/>
                </a:cxn>
                <a:cxn ang="0">
                  <a:pos x="15" y="1"/>
                </a:cxn>
                <a:cxn ang="0">
                  <a:pos x="9" y="4"/>
                </a:cxn>
                <a:cxn ang="0">
                  <a:pos x="4" y="8"/>
                </a:cxn>
                <a:cxn ang="0">
                  <a:pos x="0" y="13"/>
                </a:cxn>
              </a:cxnLst>
              <a:rect l="0" t="0" r="r" b="b"/>
              <a:pathLst>
                <a:path w="44" h="23">
                  <a:moveTo>
                    <a:pt x="44" y="23"/>
                  </a:moveTo>
                  <a:lnTo>
                    <a:pt x="43" y="17"/>
                  </a:lnTo>
                  <a:lnTo>
                    <a:pt x="40" y="11"/>
                  </a:lnTo>
                  <a:lnTo>
                    <a:pt x="36" y="6"/>
                  </a:lnTo>
                  <a:lnTo>
                    <a:pt x="31" y="2"/>
                  </a:lnTo>
                  <a:lnTo>
                    <a:pt x="26" y="0"/>
                  </a:lnTo>
                  <a:lnTo>
                    <a:pt x="20" y="0"/>
                  </a:lnTo>
                  <a:lnTo>
                    <a:pt x="15" y="1"/>
                  </a:lnTo>
                  <a:lnTo>
                    <a:pt x="9" y="4"/>
                  </a:lnTo>
                  <a:lnTo>
                    <a:pt x="4" y="8"/>
                  </a:lnTo>
                  <a:lnTo>
                    <a:pt x="0" y="13"/>
                  </a:lnTo>
                </a:path>
              </a:pathLst>
            </a:custGeom>
            <a:noFill/>
            <a:ln w="12700" cap="flat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43" name="Freeform 396"/>
            <p:cNvSpPr>
              <a:spLocks/>
            </p:cNvSpPr>
            <p:nvPr/>
          </p:nvSpPr>
          <p:spPr bwMode="auto">
            <a:xfrm>
              <a:off x="3043908" y="4101455"/>
              <a:ext cx="26988" cy="12700"/>
            </a:xfrm>
            <a:custGeom>
              <a:avLst/>
              <a:gdLst/>
              <a:ahLst/>
              <a:cxnLst>
                <a:cxn ang="0">
                  <a:pos x="17" y="8"/>
                </a:cxn>
                <a:cxn ang="0">
                  <a:pos x="16" y="5"/>
                </a:cxn>
                <a:cxn ang="0">
                  <a:pos x="13" y="2"/>
                </a:cxn>
                <a:cxn ang="0">
                  <a:pos x="10" y="0"/>
                </a:cxn>
                <a:cxn ang="0">
                  <a:pos x="6" y="0"/>
                </a:cxn>
                <a:cxn ang="0">
                  <a:pos x="3" y="2"/>
                </a:cxn>
                <a:cxn ang="0">
                  <a:pos x="0" y="5"/>
                </a:cxn>
              </a:cxnLst>
              <a:rect l="0" t="0" r="r" b="b"/>
              <a:pathLst>
                <a:path w="17" h="8">
                  <a:moveTo>
                    <a:pt x="17" y="8"/>
                  </a:moveTo>
                  <a:lnTo>
                    <a:pt x="16" y="5"/>
                  </a:lnTo>
                  <a:lnTo>
                    <a:pt x="13" y="2"/>
                  </a:lnTo>
                  <a:lnTo>
                    <a:pt x="10" y="0"/>
                  </a:lnTo>
                  <a:lnTo>
                    <a:pt x="6" y="0"/>
                  </a:lnTo>
                  <a:lnTo>
                    <a:pt x="3" y="2"/>
                  </a:lnTo>
                  <a:lnTo>
                    <a:pt x="0" y="5"/>
                  </a:lnTo>
                </a:path>
              </a:pathLst>
            </a:custGeom>
            <a:noFill/>
            <a:ln w="12700" cap="flat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44" name="Freeform 397"/>
            <p:cNvSpPr>
              <a:spLocks/>
            </p:cNvSpPr>
            <p:nvPr/>
          </p:nvSpPr>
          <p:spPr bwMode="auto">
            <a:xfrm>
              <a:off x="3045495" y="3898255"/>
              <a:ext cx="98425" cy="52388"/>
            </a:xfrm>
            <a:custGeom>
              <a:avLst/>
              <a:gdLst/>
              <a:ahLst/>
              <a:cxnLst>
                <a:cxn ang="0">
                  <a:pos x="62" y="33"/>
                </a:cxn>
                <a:cxn ang="0">
                  <a:pos x="60" y="24"/>
                </a:cxn>
                <a:cxn ang="0">
                  <a:pos x="57" y="17"/>
                </a:cxn>
                <a:cxn ang="0">
                  <a:pos x="54" y="11"/>
                </a:cxn>
                <a:cxn ang="0">
                  <a:pos x="49" y="6"/>
                </a:cxn>
                <a:cxn ang="0">
                  <a:pos x="43" y="3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23" y="1"/>
                </a:cxn>
                <a:cxn ang="0">
                  <a:pos x="17" y="3"/>
                </a:cxn>
                <a:cxn ang="0">
                  <a:pos x="10" y="7"/>
                </a:cxn>
                <a:cxn ang="0">
                  <a:pos x="5" y="13"/>
                </a:cxn>
                <a:cxn ang="0">
                  <a:pos x="0" y="20"/>
                </a:cxn>
              </a:cxnLst>
              <a:rect l="0" t="0" r="r" b="b"/>
              <a:pathLst>
                <a:path w="62" h="33">
                  <a:moveTo>
                    <a:pt x="62" y="33"/>
                  </a:moveTo>
                  <a:lnTo>
                    <a:pt x="60" y="24"/>
                  </a:lnTo>
                  <a:lnTo>
                    <a:pt x="57" y="17"/>
                  </a:lnTo>
                  <a:lnTo>
                    <a:pt x="54" y="11"/>
                  </a:lnTo>
                  <a:lnTo>
                    <a:pt x="49" y="6"/>
                  </a:lnTo>
                  <a:lnTo>
                    <a:pt x="43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23" y="1"/>
                  </a:lnTo>
                  <a:lnTo>
                    <a:pt x="17" y="3"/>
                  </a:lnTo>
                  <a:lnTo>
                    <a:pt x="10" y="7"/>
                  </a:lnTo>
                  <a:lnTo>
                    <a:pt x="5" y="13"/>
                  </a:lnTo>
                  <a:lnTo>
                    <a:pt x="0" y="20"/>
                  </a:lnTo>
                </a:path>
              </a:pathLst>
            </a:custGeom>
            <a:noFill/>
            <a:ln w="12700" cap="flat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45" name="Freeform 398"/>
            <p:cNvSpPr>
              <a:spLocks/>
            </p:cNvSpPr>
            <p:nvPr/>
          </p:nvSpPr>
          <p:spPr bwMode="auto">
            <a:xfrm>
              <a:off x="3045495" y="3939530"/>
              <a:ext cx="84138" cy="42863"/>
            </a:xfrm>
            <a:custGeom>
              <a:avLst/>
              <a:gdLst/>
              <a:ahLst/>
              <a:cxnLst>
                <a:cxn ang="0">
                  <a:pos x="53" y="27"/>
                </a:cxn>
                <a:cxn ang="0">
                  <a:pos x="51" y="20"/>
                </a:cxn>
                <a:cxn ang="0">
                  <a:pos x="48" y="14"/>
                </a:cxn>
                <a:cxn ang="0">
                  <a:pos x="44" y="8"/>
                </a:cxn>
                <a:cxn ang="0">
                  <a:pos x="39" y="4"/>
                </a:cxn>
                <a:cxn ang="0">
                  <a:pos x="34" y="1"/>
                </a:cxn>
                <a:cxn ang="0">
                  <a:pos x="28" y="0"/>
                </a:cxn>
                <a:cxn ang="0">
                  <a:pos x="22" y="0"/>
                </a:cxn>
                <a:cxn ang="0">
                  <a:pos x="16" y="2"/>
                </a:cxn>
                <a:cxn ang="0">
                  <a:pos x="9" y="5"/>
                </a:cxn>
                <a:cxn ang="0">
                  <a:pos x="4" y="10"/>
                </a:cxn>
                <a:cxn ang="0">
                  <a:pos x="0" y="16"/>
                </a:cxn>
              </a:cxnLst>
              <a:rect l="0" t="0" r="r" b="b"/>
              <a:pathLst>
                <a:path w="53" h="27">
                  <a:moveTo>
                    <a:pt x="53" y="27"/>
                  </a:moveTo>
                  <a:lnTo>
                    <a:pt x="51" y="20"/>
                  </a:lnTo>
                  <a:lnTo>
                    <a:pt x="48" y="14"/>
                  </a:lnTo>
                  <a:lnTo>
                    <a:pt x="44" y="8"/>
                  </a:lnTo>
                  <a:lnTo>
                    <a:pt x="39" y="4"/>
                  </a:lnTo>
                  <a:lnTo>
                    <a:pt x="34" y="1"/>
                  </a:lnTo>
                  <a:lnTo>
                    <a:pt x="28" y="0"/>
                  </a:lnTo>
                  <a:lnTo>
                    <a:pt x="22" y="0"/>
                  </a:lnTo>
                  <a:lnTo>
                    <a:pt x="16" y="2"/>
                  </a:lnTo>
                  <a:lnTo>
                    <a:pt x="9" y="5"/>
                  </a:lnTo>
                  <a:lnTo>
                    <a:pt x="4" y="10"/>
                  </a:lnTo>
                  <a:lnTo>
                    <a:pt x="0" y="16"/>
                  </a:lnTo>
                </a:path>
              </a:pathLst>
            </a:custGeom>
            <a:noFill/>
            <a:ln w="12700" cap="flat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46" name="Freeform 399"/>
            <p:cNvSpPr>
              <a:spLocks/>
            </p:cNvSpPr>
            <p:nvPr/>
          </p:nvSpPr>
          <p:spPr bwMode="auto">
            <a:xfrm>
              <a:off x="3039145" y="3852218"/>
              <a:ext cx="125413" cy="65088"/>
            </a:xfrm>
            <a:custGeom>
              <a:avLst/>
              <a:gdLst/>
              <a:ahLst/>
              <a:cxnLst>
                <a:cxn ang="0">
                  <a:pos x="79" y="41"/>
                </a:cxn>
                <a:cxn ang="0">
                  <a:pos x="78" y="32"/>
                </a:cxn>
                <a:cxn ang="0">
                  <a:pos x="74" y="24"/>
                </a:cxn>
                <a:cxn ang="0">
                  <a:pos x="69" y="16"/>
                </a:cxn>
                <a:cxn ang="0">
                  <a:pos x="64" y="10"/>
                </a:cxn>
                <a:cxn ang="0">
                  <a:pos x="57" y="5"/>
                </a:cxn>
                <a:cxn ang="0">
                  <a:pos x="50" y="1"/>
                </a:cxn>
                <a:cxn ang="0">
                  <a:pos x="42" y="0"/>
                </a:cxn>
                <a:cxn ang="0">
                  <a:pos x="34" y="0"/>
                </a:cxn>
                <a:cxn ang="0">
                  <a:pos x="26" y="2"/>
                </a:cxn>
                <a:cxn ang="0">
                  <a:pos x="18" y="6"/>
                </a:cxn>
                <a:cxn ang="0">
                  <a:pos x="11" y="11"/>
                </a:cxn>
                <a:cxn ang="0">
                  <a:pos x="5" y="17"/>
                </a:cxn>
                <a:cxn ang="0">
                  <a:pos x="0" y="24"/>
                </a:cxn>
              </a:cxnLst>
              <a:rect l="0" t="0" r="r" b="b"/>
              <a:pathLst>
                <a:path w="79" h="41">
                  <a:moveTo>
                    <a:pt x="79" y="41"/>
                  </a:moveTo>
                  <a:lnTo>
                    <a:pt x="78" y="32"/>
                  </a:lnTo>
                  <a:lnTo>
                    <a:pt x="74" y="24"/>
                  </a:lnTo>
                  <a:lnTo>
                    <a:pt x="69" y="16"/>
                  </a:lnTo>
                  <a:lnTo>
                    <a:pt x="64" y="10"/>
                  </a:lnTo>
                  <a:lnTo>
                    <a:pt x="57" y="5"/>
                  </a:lnTo>
                  <a:lnTo>
                    <a:pt x="50" y="1"/>
                  </a:lnTo>
                  <a:lnTo>
                    <a:pt x="42" y="0"/>
                  </a:lnTo>
                  <a:lnTo>
                    <a:pt x="34" y="0"/>
                  </a:lnTo>
                  <a:lnTo>
                    <a:pt x="26" y="2"/>
                  </a:lnTo>
                  <a:lnTo>
                    <a:pt x="18" y="6"/>
                  </a:lnTo>
                  <a:lnTo>
                    <a:pt x="11" y="11"/>
                  </a:lnTo>
                  <a:lnTo>
                    <a:pt x="5" y="17"/>
                  </a:lnTo>
                  <a:lnTo>
                    <a:pt x="0" y="24"/>
                  </a:lnTo>
                </a:path>
              </a:pathLst>
            </a:custGeom>
            <a:noFill/>
            <a:ln w="12700" cap="flat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47" name="Freeform 400"/>
            <p:cNvSpPr>
              <a:spLocks/>
            </p:cNvSpPr>
            <p:nvPr/>
          </p:nvSpPr>
          <p:spPr bwMode="auto">
            <a:xfrm>
              <a:off x="3039145" y="3810943"/>
              <a:ext cx="139700" cy="74613"/>
            </a:xfrm>
            <a:custGeom>
              <a:avLst/>
              <a:gdLst/>
              <a:ahLst/>
              <a:cxnLst>
                <a:cxn ang="0">
                  <a:pos x="88" y="47"/>
                </a:cxn>
                <a:cxn ang="0">
                  <a:pos x="86" y="37"/>
                </a:cxn>
                <a:cxn ang="0">
                  <a:pos x="83" y="28"/>
                </a:cxn>
                <a:cxn ang="0">
                  <a:pos x="79" y="20"/>
                </a:cxn>
                <a:cxn ang="0">
                  <a:pos x="73" y="13"/>
                </a:cxn>
                <a:cxn ang="0">
                  <a:pos x="67" y="8"/>
                </a:cxn>
                <a:cxn ang="0">
                  <a:pos x="60" y="3"/>
                </a:cxn>
                <a:cxn ang="0">
                  <a:pos x="52" y="2"/>
                </a:cxn>
                <a:cxn ang="0">
                  <a:pos x="44" y="0"/>
                </a:cxn>
                <a:cxn ang="0">
                  <a:pos x="35" y="1"/>
                </a:cxn>
                <a:cxn ang="0">
                  <a:pos x="28" y="3"/>
                </a:cxn>
                <a:cxn ang="0">
                  <a:pos x="20" y="7"/>
                </a:cxn>
                <a:cxn ang="0">
                  <a:pos x="13" y="13"/>
                </a:cxn>
                <a:cxn ang="0">
                  <a:pos x="6" y="20"/>
                </a:cxn>
                <a:cxn ang="0">
                  <a:pos x="0" y="28"/>
                </a:cxn>
              </a:cxnLst>
              <a:rect l="0" t="0" r="r" b="b"/>
              <a:pathLst>
                <a:path w="88" h="47">
                  <a:moveTo>
                    <a:pt x="88" y="47"/>
                  </a:moveTo>
                  <a:lnTo>
                    <a:pt x="86" y="37"/>
                  </a:lnTo>
                  <a:lnTo>
                    <a:pt x="83" y="28"/>
                  </a:lnTo>
                  <a:lnTo>
                    <a:pt x="79" y="20"/>
                  </a:lnTo>
                  <a:lnTo>
                    <a:pt x="73" y="13"/>
                  </a:lnTo>
                  <a:lnTo>
                    <a:pt x="67" y="8"/>
                  </a:lnTo>
                  <a:lnTo>
                    <a:pt x="60" y="3"/>
                  </a:lnTo>
                  <a:lnTo>
                    <a:pt x="52" y="2"/>
                  </a:lnTo>
                  <a:lnTo>
                    <a:pt x="44" y="0"/>
                  </a:lnTo>
                  <a:lnTo>
                    <a:pt x="35" y="1"/>
                  </a:lnTo>
                  <a:lnTo>
                    <a:pt x="28" y="3"/>
                  </a:lnTo>
                  <a:lnTo>
                    <a:pt x="20" y="7"/>
                  </a:lnTo>
                  <a:lnTo>
                    <a:pt x="13" y="13"/>
                  </a:lnTo>
                  <a:lnTo>
                    <a:pt x="6" y="20"/>
                  </a:lnTo>
                  <a:lnTo>
                    <a:pt x="0" y="28"/>
                  </a:lnTo>
                </a:path>
              </a:pathLst>
            </a:custGeom>
            <a:noFill/>
            <a:ln w="12700" cap="flat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48" name="Freeform 401"/>
            <p:cNvSpPr>
              <a:spLocks/>
            </p:cNvSpPr>
            <p:nvPr/>
          </p:nvSpPr>
          <p:spPr bwMode="auto">
            <a:xfrm>
              <a:off x="3043908" y="4139555"/>
              <a:ext cx="14288" cy="7938"/>
            </a:xfrm>
            <a:custGeom>
              <a:avLst/>
              <a:gdLst/>
              <a:ahLst/>
              <a:cxnLst>
                <a:cxn ang="0">
                  <a:pos x="9" y="5"/>
                </a:cxn>
                <a:cxn ang="0">
                  <a:pos x="7" y="3"/>
                </a:cxn>
                <a:cxn ang="0">
                  <a:pos x="6" y="1"/>
                </a:cxn>
                <a:cxn ang="0">
                  <a:pos x="4" y="0"/>
                </a:cxn>
                <a:cxn ang="0">
                  <a:pos x="2" y="1"/>
                </a:cxn>
                <a:cxn ang="0">
                  <a:pos x="0" y="3"/>
                </a:cxn>
              </a:cxnLst>
              <a:rect l="0" t="0" r="r" b="b"/>
              <a:pathLst>
                <a:path w="9" h="5">
                  <a:moveTo>
                    <a:pt x="9" y="5"/>
                  </a:moveTo>
                  <a:lnTo>
                    <a:pt x="7" y="3"/>
                  </a:lnTo>
                  <a:lnTo>
                    <a:pt x="6" y="1"/>
                  </a:lnTo>
                  <a:lnTo>
                    <a:pt x="4" y="0"/>
                  </a:lnTo>
                  <a:lnTo>
                    <a:pt x="2" y="1"/>
                  </a:lnTo>
                  <a:lnTo>
                    <a:pt x="0" y="3"/>
                  </a:lnTo>
                </a:path>
              </a:pathLst>
            </a:custGeom>
            <a:noFill/>
            <a:ln w="12700" cap="flat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58" name="Group 578"/>
          <p:cNvGrpSpPr>
            <a:grpSpLocks/>
          </p:cNvGrpSpPr>
          <p:nvPr/>
        </p:nvGrpSpPr>
        <p:grpSpPr bwMode="auto">
          <a:xfrm>
            <a:off x="5351760" y="4209380"/>
            <a:ext cx="550863" cy="358775"/>
            <a:chOff x="3634" y="1784"/>
            <a:chExt cx="347" cy="226"/>
          </a:xfrm>
        </p:grpSpPr>
        <p:sp>
          <p:nvSpPr>
            <p:cNvPr id="359" name="Freeform 402"/>
            <p:cNvSpPr>
              <a:spLocks/>
            </p:cNvSpPr>
            <p:nvPr/>
          </p:nvSpPr>
          <p:spPr bwMode="auto">
            <a:xfrm>
              <a:off x="3670" y="1875"/>
              <a:ext cx="311" cy="133"/>
            </a:xfrm>
            <a:custGeom>
              <a:avLst/>
              <a:gdLst/>
              <a:ahLst/>
              <a:cxnLst>
                <a:cxn ang="0">
                  <a:pos x="86" y="12"/>
                </a:cxn>
                <a:cxn ang="0">
                  <a:pos x="99" y="8"/>
                </a:cxn>
                <a:cxn ang="0">
                  <a:pos x="134" y="0"/>
                </a:cxn>
                <a:cxn ang="0">
                  <a:pos x="307" y="20"/>
                </a:cxn>
                <a:cxn ang="0">
                  <a:pos x="309" y="23"/>
                </a:cxn>
                <a:cxn ang="0">
                  <a:pos x="310" y="27"/>
                </a:cxn>
                <a:cxn ang="0">
                  <a:pos x="311" y="30"/>
                </a:cxn>
                <a:cxn ang="0">
                  <a:pos x="311" y="34"/>
                </a:cxn>
                <a:cxn ang="0">
                  <a:pos x="310" y="38"/>
                </a:cxn>
                <a:cxn ang="0">
                  <a:pos x="307" y="43"/>
                </a:cxn>
                <a:cxn ang="0">
                  <a:pos x="304" y="48"/>
                </a:cxn>
                <a:cxn ang="0">
                  <a:pos x="298" y="54"/>
                </a:cxn>
                <a:cxn ang="0">
                  <a:pos x="297" y="57"/>
                </a:cxn>
                <a:cxn ang="0">
                  <a:pos x="295" y="60"/>
                </a:cxn>
                <a:cxn ang="0">
                  <a:pos x="294" y="63"/>
                </a:cxn>
                <a:cxn ang="0">
                  <a:pos x="292" y="66"/>
                </a:cxn>
                <a:cxn ang="0">
                  <a:pos x="290" y="70"/>
                </a:cxn>
                <a:cxn ang="0">
                  <a:pos x="287" y="73"/>
                </a:cxn>
                <a:cxn ang="0">
                  <a:pos x="284" y="77"/>
                </a:cxn>
                <a:cxn ang="0">
                  <a:pos x="282" y="80"/>
                </a:cxn>
                <a:cxn ang="0">
                  <a:pos x="279" y="84"/>
                </a:cxn>
                <a:cxn ang="0">
                  <a:pos x="275" y="87"/>
                </a:cxn>
                <a:cxn ang="0">
                  <a:pos x="272" y="91"/>
                </a:cxn>
                <a:cxn ang="0">
                  <a:pos x="268" y="95"/>
                </a:cxn>
                <a:cxn ang="0">
                  <a:pos x="264" y="98"/>
                </a:cxn>
                <a:cxn ang="0">
                  <a:pos x="260" y="101"/>
                </a:cxn>
                <a:cxn ang="0">
                  <a:pos x="256" y="105"/>
                </a:cxn>
                <a:cxn ang="0">
                  <a:pos x="251" y="108"/>
                </a:cxn>
                <a:cxn ang="0">
                  <a:pos x="247" y="111"/>
                </a:cxn>
                <a:cxn ang="0">
                  <a:pos x="243" y="113"/>
                </a:cxn>
                <a:cxn ang="0">
                  <a:pos x="239" y="116"/>
                </a:cxn>
                <a:cxn ang="0">
                  <a:pos x="234" y="118"/>
                </a:cxn>
                <a:cxn ang="0">
                  <a:pos x="230" y="120"/>
                </a:cxn>
                <a:cxn ang="0">
                  <a:pos x="227" y="122"/>
                </a:cxn>
                <a:cxn ang="0">
                  <a:pos x="223" y="124"/>
                </a:cxn>
                <a:cxn ang="0">
                  <a:pos x="219" y="126"/>
                </a:cxn>
                <a:cxn ang="0">
                  <a:pos x="216" y="127"/>
                </a:cxn>
                <a:cxn ang="0">
                  <a:pos x="213" y="129"/>
                </a:cxn>
                <a:cxn ang="0">
                  <a:pos x="209" y="130"/>
                </a:cxn>
                <a:cxn ang="0">
                  <a:pos x="206" y="130"/>
                </a:cxn>
                <a:cxn ang="0">
                  <a:pos x="203" y="131"/>
                </a:cxn>
                <a:cxn ang="0">
                  <a:pos x="200" y="132"/>
                </a:cxn>
                <a:cxn ang="0">
                  <a:pos x="198" y="132"/>
                </a:cxn>
                <a:cxn ang="0">
                  <a:pos x="195" y="133"/>
                </a:cxn>
                <a:cxn ang="0">
                  <a:pos x="182" y="130"/>
                </a:cxn>
                <a:cxn ang="0">
                  <a:pos x="165" y="130"/>
                </a:cxn>
                <a:cxn ang="0">
                  <a:pos x="8" y="98"/>
                </a:cxn>
                <a:cxn ang="0">
                  <a:pos x="0" y="92"/>
                </a:cxn>
                <a:cxn ang="0">
                  <a:pos x="9" y="78"/>
                </a:cxn>
                <a:cxn ang="0">
                  <a:pos x="34" y="49"/>
                </a:cxn>
                <a:cxn ang="0">
                  <a:pos x="64" y="25"/>
                </a:cxn>
                <a:cxn ang="0">
                  <a:pos x="86" y="12"/>
                </a:cxn>
              </a:cxnLst>
              <a:rect l="0" t="0" r="r" b="b"/>
              <a:pathLst>
                <a:path w="311" h="133">
                  <a:moveTo>
                    <a:pt x="86" y="12"/>
                  </a:moveTo>
                  <a:lnTo>
                    <a:pt x="99" y="8"/>
                  </a:lnTo>
                  <a:lnTo>
                    <a:pt x="134" y="0"/>
                  </a:lnTo>
                  <a:lnTo>
                    <a:pt x="307" y="20"/>
                  </a:lnTo>
                  <a:lnTo>
                    <a:pt x="309" y="23"/>
                  </a:lnTo>
                  <a:lnTo>
                    <a:pt x="310" y="27"/>
                  </a:lnTo>
                  <a:lnTo>
                    <a:pt x="311" y="30"/>
                  </a:lnTo>
                  <a:lnTo>
                    <a:pt x="311" y="34"/>
                  </a:lnTo>
                  <a:lnTo>
                    <a:pt x="310" y="38"/>
                  </a:lnTo>
                  <a:lnTo>
                    <a:pt x="307" y="43"/>
                  </a:lnTo>
                  <a:lnTo>
                    <a:pt x="304" y="48"/>
                  </a:lnTo>
                  <a:lnTo>
                    <a:pt x="298" y="54"/>
                  </a:lnTo>
                  <a:lnTo>
                    <a:pt x="297" y="57"/>
                  </a:lnTo>
                  <a:lnTo>
                    <a:pt x="295" y="60"/>
                  </a:lnTo>
                  <a:lnTo>
                    <a:pt x="294" y="63"/>
                  </a:lnTo>
                  <a:lnTo>
                    <a:pt x="292" y="66"/>
                  </a:lnTo>
                  <a:lnTo>
                    <a:pt x="290" y="70"/>
                  </a:lnTo>
                  <a:lnTo>
                    <a:pt x="287" y="73"/>
                  </a:lnTo>
                  <a:lnTo>
                    <a:pt x="284" y="77"/>
                  </a:lnTo>
                  <a:lnTo>
                    <a:pt x="282" y="80"/>
                  </a:lnTo>
                  <a:lnTo>
                    <a:pt x="279" y="84"/>
                  </a:lnTo>
                  <a:lnTo>
                    <a:pt x="275" y="87"/>
                  </a:lnTo>
                  <a:lnTo>
                    <a:pt x="272" y="91"/>
                  </a:lnTo>
                  <a:lnTo>
                    <a:pt x="268" y="95"/>
                  </a:lnTo>
                  <a:lnTo>
                    <a:pt x="264" y="98"/>
                  </a:lnTo>
                  <a:lnTo>
                    <a:pt x="260" y="101"/>
                  </a:lnTo>
                  <a:lnTo>
                    <a:pt x="256" y="105"/>
                  </a:lnTo>
                  <a:lnTo>
                    <a:pt x="251" y="108"/>
                  </a:lnTo>
                  <a:lnTo>
                    <a:pt x="247" y="111"/>
                  </a:lnTo>
                  <a:lnTo>
                    <a:pt x="243" y="113"/>
                  </a:lnTo>
                  <a:lnTo>
                    <a:pt x="239" y="116"/>
                  </a:lnTo>
                  <a:lnTo>
                    <a:pt x="234" y="118"/>
                  </a:lnTo>
                  <a:lnTo>
                    <a:pt x="230" y="120"/>
                  </a:lnTo>
                  <a:lnTo>
                    <a:pt x="227" y="122"/>
                  </a:lnTo>
                  <a:lnTo>
                    <a:pt x="223" y="124"/>
                  </a:lnTo>
                  <a:lnTo>
                    <a:pt x="219" y="126"/>
                  </a:lnTo>
                  <a:lnTo>
                    <a:pt x="216" y="127"/>
                  </a:lnTo>
                  <a:lnTo>
                    <a:pt x="213" y="129"/>
                  </a:lnTo>
                  <a:lnTo>
                    <a:pt x="209" y="130"/>
                  </a:lnTo>
                  <a:lnTo>
                    <a:pt x="206" y="130"/>
                  </a:lnTo>
                  <a:lnTo>
                    <a:pt x="203" y="131"/>
                  </a:lnTo>
                  <a:lnTo>
                    <a:pt x="200" y="132"/>
                  </a:lnTo>
                  <a:lnTo>
                    <a:pt x="198" y="132"/>
                  </a:lnTo>
                  <a:lnTo>
                    <a:pt x="195" y="133"/>
                  </a:lnTo>
                  <a:lnTo>
                    <a:pt x="182" y="130"/>
                  </a:lnTo>
                  <a:lnTo>
                    <a:pt x="165" y="130"/>
                  </a:lnTo>
                  <a:lnTo>
                    <a:pt x="8" y="98"/>
                  </a:lnTo>
                  <a:lnTo>
                    <a:pt x="0" y="92"/>
                  </a:lnTo>
                  <a:lnTo>
                    <a:pt x="9" y="78"/>
                  </a:lnTo>
                  <a:lnTo>
                    <a:pt x="34" y="49"/>
                  </a:lnTo>
                  <a:lnTo>
                    <a:pt x="64" y="25"/>
                  </a:lnTo>
                  <a:lnTo>
                    <a:pt x="86" y="12"/>
                  </a:lnTo>
                  <a:close/>
                </a:path>
              </a:pathLst>
            </a:custGeom>
            <a:solidFill>
              <a:srgbClr val="D8D8D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60" name="Freeform 403"/>
            <p:cNvSpPr>
              <a:spLocks/>
            </p:cNvSpPr>
            <p:nvPr/>
          </p:nvSpPr>
          <p:spPr bwMode="auto">
            <a:xfrm>
              <a:off x="3634" y="1788"/>
              <a:ext cx="275" cy="222"/>
            </a:xfrm>
            <a:custGeom>
              <a:avLst/>
              <a:gdLst/>
              <a:ahLst/>
              <a:cxnLst>
                <a:cxn ang="0">
                  <a:pos x="10" y="20"/>
                </a:cxn>
                <a:cxn ang="0">
                  <a:pos x="18" y="13"/>
                </a:cxn>
                <a:cxn ang="0">
                  <a:pos x="42" y="0"/>
                </a:cxn>
                <a:cxn ang="0">
                  <a:pos x="254" y="27"/>
                </a:cxn>
                <a:cxn ang="0">
                  <a:pos x="259" y="32"/>
                </a:cxn>
                <a:cxn ang="0">
                  <a:pos x="263" y="36"/>
                </a:cxn>
                <a:cxn ang="0">
                  <a:pos x="266" y="41"/>
                </a:cxn>
                <a:cxn ang="0">
                  <a:pos x="269" y="45"/>
                </a:cxn>
                <a:cxn ang="0">
                  <a:pos x="270" y="51"/>
                </a:cxn>
                <a:cxn ang="0">
                  <a:pos x="271" y="59"/>
                </a:cxn>
                <a:cxn ang="0">
                  <a:pos x="272" y="68"/>
                </a:cxn>
                <a:cxn ang="0">
                  <a:pos x="272" y="79"/>
                </a:cxn>
                <a:cxn ang="0">
                  <a:pos x="273" y="91"/>
                </a:cxn>
                <a:cxn ang="0">
                  <a:pos x="274" y="105"/>
                </a:cxn>
                <a:cxn ang="0">
                  <a:pos x="275" y="122"/>
                </a:cxn>
                <a:cxn ang="0">
                  <a:pos x="275" y="140"/>
                </a:cxn>
                <a:cxn ang="0">
                  <a:pos x="273" y="158"/>
                </a:cxn>
                <a:cxn ang="0">
                  <a:pos x="271" y="175"/>
                </a:cxn>
                <a:cxn ang="0">
                  <a:pos x="268" y="190"/>
                </a:cxn>
                <a:cxn ang="0">
                  <a:pos x="264" y="202"/>
                </a:cxn>
                <a:cxn ang="0">
                  <a:pos x="263" y="204"/>
                </a:cxn>
                <a:cxn ang="0">
                  <a:pos x="261" y="206"/>
                </a:cxn>
                <a:cxn ang="0">
                  <a:pos x="259" y="208"/>
                </a:cxn>
                <a:cxn ang="0">
                  <a:pos x="256" y="210"/>
                </a:cxn>
                <a:cxn ang="0">
                  <a:pos x="253" y="212"/>
                </a:cxn>
                <a:cxn ang="0">
                  <a:pos x="250" y="214"/>
                </a:cxn>
                <a:cxn ang="0">
                  <a:pos x="247" y="216"/>
                </a:cxn>
                <a:cxn ang="0">
                  <a:pos x="243" y="217"/>
                </a:cxn>
                <a:cxn ang="0">
                  <a:pos x="240" y="219"/>
                </a:cxn>
                <a:cxn ang="0">
                  <a:pos x="236" y="220"/>
                </a:cxn>
                <a:cxn ang="0">
                  <a:pos x="233" y="221"/>
                </a:cxn>
                <a:cxn ang="0">
                  <a:pos x="230" y="222"/>
                </a:cxn>
                <a:cxn ang="0">
                  <a:pos x="228" y="222"/>
                </a:cxn>
                <a:cxn ang="0">
                  <a:pos x="226" y="222"/>
                </a:cxn>
                <a:cxn ang="0">
                  <a:pos x="225" y="222"/>
                </a:cxn>
                <a:cxn ang="0">
                  <a:pos x="224" y="221"/>
                </a:cxn>
                <a:cxn ang="0">
                  <a:pos x="214" y="221"/>
                </a:cxn>
                <a:cxn ang="0">
                  <a:pos x="207" y="222"/>
                </a:cxn>
                <a:cxn ang="0">
                  <a:pos x="24" y="182"/>
                </a:cxn>
                <a:cxn ang="0">
                  <a:pos x="11" y="174"/>
                </a:cxn>
                <a:cxn ang="0">
                  <a:pos x="4" y="149"/>
                </a:cxn>
                <a:cxn ang="0">
                  <a:pos x="0" y="83"/>
                </a:cxn>
                <a:cxn ang="0">
                  <a:pos x="3" y="42"/>
                </a:cxn>
                <a:cxn ang="0">
                  <a:pos x="10" y="20"/>
                </a:cxn>
              </a:cxnLst>
              <a:rect l="0" t="0" r="r" b="b"/>
              <a:pathLst>
                <a:path w="275" h="222">
                  <a:moveTo>
                    <a:pt x="10" y="20"/>
                  </a:moveTo>
                  <a:lnTo>
                    <a:pt x="18" y="13"/>
                  </a:lnTo>
                  <a:lnTo>
                    <a:pt x="42" y="0"/>
                  </a:lnTo>
                  <a:lnTo>
                    <a:pt x="254" y="27"/>
                  </a:lnTo>
                  <a:lnTo>
                    <a:pt x="259" y="32"/>
                  </a:lnTo>
                  <a:lnTo>
                    <a:pt x="263" y="36"/>
                  </a:lnTo>
                  <a:lnTo>
                    <a:pt x="266" y="41"/>
                  </a:lnTo>
                  <a:lnTo>
                    <a:pt x="269" y="45"/>
                  </a:lnTo>
                  <a:lnTo>
                    <a:pt x="270" y="51"/>
                  </a:lnTo>
                  <a:lnTo>
                    <a:pt x="271" y="59"/>
                  </a:lnTo>
                  <a:lnTo>
                    <a:pt x="272" y="68"/>
                  </a:lnTo>
                  <a:lnTo>
                    <a:pt x="272" y="79"/>
                  </a:lnTo>
                  <a:lnTo>
                    <a:pt x="273" y="91"/>
                  </a:lnTo>
                  <a:lnTo>
                    <a:pt x="274" y="105"/>
                  </a:lnTo>
                  <a:lnTo>
                    <a:pt x="275" y="122"/>
                  </a:lnTo>
                  <a:lnTo>
                    <a:pt x="275" y="140"/>
                  </a:lnTo>
                  <a:lnTo>
                    <a:pt x="273" y="158"/>
                  </a:lnTo>
                  <a:lnTo>
                    <a:pt x="271" y="175"/>
                  </a:lnTo>
                  <a:lnTo>
                    <a:pt x="268" y="190"/>
                  </a:lnTo>
                  <a:lnTo>
                    <a:pt x="264" y="202"/>
                  </a:lnTo>
                  <a:lnTo>
                    <a:pt x="263" y="204"/>
                  </a:lnTo>
                  <a:lnTo>
                    <a:pt x="261" y="206"/>
                  </a:lnTo>
                  <a:lnTo>
                    <a:pt x="259" y="208"/>
                  </a:lnTo>
                  <a:lnTo>
                    <a:pt x="256" y="210"/>
                  </a:lnTo>
                  <a:lnTo>
                    <a:pt x="253" y="212"/>
                  </a:lnTo>
                  <a:lnTo>
                    <a:pt x="250" y="214"/>
                  </a:lnTo>
                  <a:lnTo>
                    <a:pt x="247" y="216"/>
                  </a:lnTo>
                  <a:lnTo>
                    <a:pt x="243" y="217"/>
                  </a:lnTo>
                  <a:lnTo>
                    <a:pt x="240" y="219"/>
                  </a:lnTo>
                  <a:lnTo>
                    <a:pt x="236" y="220"/>
                  </a:lnTo>
                  <a:lnTo>
                    <a:pt x="233" y="221"/>
                  </a:lnTo>
                  <a:lnTo>
                    <a:pt x="230" y="222"/>
                  </a:lnTo>
                  <a:lnTo>
                    <a:pt x="228" y="222"/>
                  </a:lnTo>
                  <a:lnTo>
                    <a:pt x="226" y="222"/>
                  </a:lnTo>
                  <a:lnTo>
                    <a:pt x="225" y="222"/>
                  </a:lnTo>
                  <a:lnTo>
                    <a:pt x="224" y="221"/>
                  </a:lnTo>
                  <a:lnTo>
                    <a:pt x="214" y="221"/>
                  </a:lnTo>
                  <a:lnTo>
                    <a:pt x="207" y="222"/>
                  </a:lnTo>
                  <a:lnTo>
                    <a:pt x="24" y="182"/>
                  </a:lnTo>
                  <a:lnTo>
                    <a:pt x="11" y="174"/>
                  </a:lnTo>
                  <a:lnTo>
                    <a:pt x="4" y="149"/>
                  </a:lnTo>
                  <a:lnTo>
                    <a:pt x="0" y="83"/>
                  </a:lnTo>
                  <a:lnTo>
                    <a:pt x="3" y="42"/>
                  </a:lnTo>
                  <a:lnTo>
                    <a:pt x="10" y="20"/>
                  </a:lnTo>
                  <a:close/>
                </a:path>
              </a:pathLst>
            </a:custGeom>
            <a:solidFill>
              <a:srgbClr val="44445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61" name="Freeform 404"/>
            <p:cNvSpPr>
              <a:spLocks/>
            </p:cNvSpPr>
            <p:nvPr/>
          </p:nvSpPr>
          <p:spPr bwMode="auto">
            <a:xfrm>
              <a:off x="3635" y="1808"/>
              <a:ext cx="251" cy="202"/>
            </a:xfrm>
            <a:custGeom>
              <a:avLst/>
              <a:gdLst/>
              <a:ahLst/>
              <a:cxnLst>
                <a:cxn ang="0">
                  <a:pos x="3" y="11"/>
                </a:cxn>
                <a:cxn ang="0">
                  <a:pos x="10" y="0"/>
                </a:cxn>
                <a:cxn ang="0">
                  <a:pos x="24" y="0"/>
                </a:cxn>
                <a:cxn ang="0">
                  <a:pos x="218" y="29"/>
                </a:cxn>
                <a:cxn ang="0">
                  <a:pos x="237" y="37"/>
                </a:cxn>
                <a:cxn ang="0">
                  <a:pos x="244" y="49"/>
                </a:cxn>
                <a:cxn ang="0">
                  <a:pos x="247" y="61"/>
                </a:cxn>
                <a:cxn ang="0">
                  <a:pos x="249" y="74"/>
                </a:cxn>
                <a:cxn ang="0">
                  <a:pos x="250" y="87"/>
                </a:cxn>
                <a:cxn ang="0">
                  <a:pos x="251" y="101"/>
                </a:cxn>
                <a:cxn ang="0">
                  <a:pos x="250" y="115"/>
                </a:cxn>
                <a:cxn ang="0">
                  <a:pos x="250" y="129"/>
                </a:cxn>
                <a:cxn ang="0">
                  <a:pos x="249" y="142"/>
                </a:cxn>
                <a:cxn ang="0">
                  <a:pos x="249" y="156"/>
                </a:cxn>
                <a:cxn ang="0">
                  <a:pos x="248" y="163"/>
                </a:cxn>
                <a:cxn ang="0">
                  <a:pos x="247" y="171"/>
                </a:cxn>
                <a:cxn ang="0">
                  <a:pos x="245" y="178"/>
                </a:cxn>
                <a:cxn ang="0">
                  <a:pos x="242" y="185"/>
                </a:cxn>
                <a:cxn ang="0">
                  <a:pos x="238" y="192"/>
                </a:cxn>
                <a:cxn ang="0">
                  <a:pos x="234" y="196"/>
                </a:cxn>
                <a:cxn ang="0">
                  <a:pos x="229" y="200"/>
                </a:cxn>
                <a:cxn ang="0">
                  <a:pos x="223" y="201"/>
                </a:cxn>
                <a:cxn ang="0">
                  <a:pos x="206" y="202"/>
                </a:cxn>
                <a:cxn ang="0">
                  <a:pos x="29" y="165"/>
                </a:cxn>
                <a:cxn ang="0">
                  <a:pos x="25" y="164"/>
                </a:cxn>
                <a:cxn ang="0">
                  <a:pos x="21" y="164"/>
                </a:cxn>
                <a:cxn ang="0">
                  <a:pos x="17" y="162"/>
                </a:cxn>
                <a:cxn ang="0">
                  <a:pos x="13" y="161"/>
                </a:cxn>
                <a:cxn ang="0">
                  <a:pos x="10" y="158"/>
                </a:cxn>
                <a:cxn ang="0">
                  <a:pos x="7" y="153"/>
                </a:cxn>
                <a:cxn ang="0">
                  <a:pos x="4" y="147"/>
                </a:cxn>
                <a:cxn ang="0">
                  <a:pos x="1" y="139"/>
                </a:cxn>
                <a:cxn ang="0">
                  <a:pos x="0" y="109"/>
                </a:cxn>
                <a:cxn ang="0">
                  <a:pos x="0" y="76"/>
                </a:cxn>
                <a:cxn ang="0">
                  <a:pos x="1" y="42"/>
                </a:cxn>
                <a:cxn ang="0">
                  <a:pos x="3" y="11"/>
                </a:cxn>
              </a:cxnLst>
              <a:rect l="0" t="0" r="r" b="b"/>
              <a:pathLst>
                <a:path w="251" h="202">
                  <a:moveTo>
                    <a:pt x="3" y="11"/>
                  </a:moveTo>
                  <a:lnTo>
                    <a:pt x="10" y="0"/>
                  </a:lnTo>
                  <a:lnTo>
                    <a:pt x="24" y="0"/>
                  </a:lnTo>
                  <a:lnTo>
                    <a:pt x="218" y="29"/>
                  </a:lnTo>
                  <a:lnTo>
                    <a:pt x="237" y="37"/>
                  </a:lnTo>
                  <a:lnTo>
                    <a:pt x="244" y="49"/>
                  </a:lnTo>
                  <a:lnTo>
                    <a:pt x="247" y="61"/>
                  </a:lnTo>
                  <a:lnTo>
                    <a:pt x="249" y="74"/>
                  </a:lnTo>
                  <a:lnTo>
                    <a:pt x="250" y="87"/>
                  </a:lnTo>
                  <a:lnTo>
                    <a:pt x="251" y="101"/>
                  </a:lnTo>
                  <a:lnTo>
                    <a:pt x="250" y="115"/>
                  </a:lnTo>
                  <a:lnTo>
                    <a:pt x="250" y="129"/>
                  </a:lnTo>
                  <a:lnTo>
                    <a:pt x="249" y="142"/>
                  </a:lnTo>
                  <a:lnTo>
                    <a:pt x="249" y="156"/>
                  </a:lnTo>
                  <a:lnTo>
                    <a:pt x="248" y="163"/>
                  </a:lnTo>
                  <a:lnTo>
                    <a:pt x="247" y="171"/>
                  </a:lnTo>
                  <a:lnTo>
                    <a:pt x="245" y="178"/>
                  </a:lnTo>
                  <a:lnTo>
                    <a:pt x="242" y="185"/>
                  </a:lnTo>
                  <a:lnTo>
                    <a:pt x="238" y="192"/>
                  </a:lnTo>
                  <a:lnTo>
                    <a:pt x="234" y="196"/>
                  </a:lnTo>
                  <a:lnTo>
                    <a:pt x="229" y="200"/>
                  </a:lnTo>
                  <a:lnTo>
                    <a:pt x="223" y="201"/>
                  </a:lnTo>
                  <a:lnTo>
                    <a:pt x="206" y="202"/>
                  </a:lnTo>
                  <a:lnTo>
                    <a:pt x="29" y="165"/>
                  </a:lnTo>
                  <a:lnTo>
                    <a:pt x="25" y="164"/>
                  </a:lnTo>
                  <a:lnTo>
                    <a:pt x="21" y="164"/>
                  </a:lnTo>
                  <a:lnTo>
                    <a:pt x="17" y="162"/>
                  </a:lnTo>
                  <a:lnTo>
                    <a:pt x="13" y="161"/>
                  </a:lnTo>
                  <a:lnTo>
                    <a:pt x="10" y="158"/>
                  </a:lnTo>
                  <a:lnTo>
                    <a:pt x="7" y="153"/>
                  </a:lnTo>
                  <a:lnTo>
                    <a:pt x="4" y="147"/>
                  </a:lnTo>
                  <a:lnTo>
                    <a:pt x="1" y="139"/>
                  </a:lnTo>
                  <a:lnTo>
                    <a:pt x="0" y="109"/>
                  </a:lnTo>
                  <a:lnTo>
                    <a:pt x="0" y="76"/>
                  </a:lnTo>
                  <a:lnTo>
                    <a:pt x="1" y="42"/>
                  </a:lnTo>
                  <a:lnTo>
                    <a:pt x="3" y="11"/>
                  </a:lnTo>
                  <a:close/>
                </a:path>
              </a:pathLst>
            </a:custGeom>
            <a:solidFill>
              <a:srgbClr val="89827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62" name="Freeform 405"/>
            <p:cNvSpPr>
              <a:spLocks/>
            </p:cNvSpPr>
            <p:nvPr/>
          </p:nvSpPr>
          <p:spPr bwMode="auto">
            <a:xfrm>
              <a:off x="3635" y="1809"/>
              <a:ext cx="235" cy="188"/>
            </a:xfrm>
            <a:custGeom>
              <a:avLst/>
              <a:gdLst/>
              <a:ahLst/>
              <a:cxnLst>
                <a:cxn ang="0">
                  <a:pos x="5" y="7"/>
                </a:cxn>
                <a:cxn ang="0">
                  <a:pos x="7" y="3"/>
                </a:cxn>
                <a:cxn ang="0">
                  <a:pos x="10" y="0"/>
                </a:cxn>
                <a:cxn ang="0">
                  <a:pos x="15" y="0"/>
                </a:cxn>
                <a:cxn ang="0">
                  <a:pos x="20" y="0"/>
                </a:cxn>
                <a:cxn ang="0">
                  <a:pos x="29" y="1"/>
                </a:cxn>
                <a:cxn ang="0">
                  <a:pos x="46" y="3"/>
                </a:cxn>
                <a:cxn ang="0">
                  <a:pos x="63" y="6"/>
                </a:cxn>
                <a:cxn ang="0">
                  <a:pos x="80" y="8"/>
                </a:cxn>
                <a:cxn ang="0">
                  <a:pos x="97" y="10"/>
                </a:cxn>
                <a:cxn ang="0">
                  <a:pos x="114" y="13"/>
                </a:cxn>
                <a:cxn ang="0">
                  <a:pos x="131" y="15"/>
                </a:cxn>
                <a:cxn ang="0">
                  <a:pos x="148" y="18"/>
                </a:cxn>
                <a:cxn ang="0">
                  <a:pos x="165" y="20"/>
                </a:cxn>
                <a:cxn ang="0">
                  <a:pos x="182" y="23"/>
                </a:cxn>
                <a:cxn ang="0">
                  <a:pos x="199" y="25"/>
                </a:cxn>
                <a:cxn ang="0">
                  <a:pos x="209" y="28"/>
                </a:cxn>
                <a:cxn ang="0">
                  <a:pos x="216" y="31"/>
                </a:cxn>
                <a:cxn ang="0">
                  <a:pos x="222" y="34"/>
                </a:cxn>
                <a:cxn ang="0">
                  <a:pos x="225" y="38"/>
                </a:cxn>
                <a:cxn ang="0">
                  <a:pos x="227" y="43"/>
                </a:cxn>
                <a:cxn ang="0">
                  <a:pos x="232" y="57"/>
                </a:cxn>
                <a:cxn ang="0">
                  <a:pos x="235" y="94"/>
                </a:cxn>
                <a:cxn ang="0">
                  <a:pos x="234" y="132"/>
                </a:cxn>
                <a:cxn ang="0">
                  <a:pos x="232" y="159"/>
                </a:cxn>
                <a:cxn ang="0">
                  <a:pos x="223" y="178"/>
                </a:cxn>
                <a:cxn ang="0">
                  <a:pos x="210" y="187"/>
                </a:cxn>
                <a:cxn ang="0">
                  <a:pos x="203" y="188"/>
                </a:cxn>
                <a:cxn ang="0">
                  <a:pos x="197" y="188"/>
                </a:cxn>
                <a:cxn ang="0">
                  <a:pos x="188" y="187"/>
                </a:cxn>
                <a:cxn ang="0">
                  <a:pos x="172" y="184"/>
                </a:cxn>
                <a:cxn ang="0">
                  <a:pos x="157" y="181"/>
                </a:cxn>
                <a:cxn ang="0">
                  <a:pos x="141" y="178"/>
                </a:cxn>
                <a:cxn ang="0">
                  <a:pos x="126" y="174"/>
                </a:cxn>
                <a:cxn ang="0">
                  <a:pos x="110" y="171"/>
                </a:cxn>
                <a:cxn ang="0">
                  <a:pos x="95" y="168"/>
                </a:cxn>
                <a:cxn ang="0">
                  <a:pos x="79" y="165"/>
                </a:cxn>
                <a:cxn ang="0">
                  <a:pos x="64" y="161"/>
                </a:cxn>
                <a:cxn ang="0">
                  <a:pos x="48" y="158"/>
                </a:cxn>
                <a:cxn ang="0">
                  <a:pos x="33" y="155"/>
                </a:cxn>
                <a:cxn ang="0">
                  <a:pos x="20" y="152"/>
                </a:cxn>
                <a:cxn ang="0">
                  <a:pos x="10" y="147"/>
                </a:cxn>
                <a:cxn ang="0">
                  <a:pos x="2" y="129"/>
                </a:cxn>
                <a:cxn ang="0">
                  <a:pos x="1" y="39"/>
                </a:cxn>
              </a:cxnLst>
              <a:rect l="0" t="0" r="r" b="b"/>
              <a:pathLst>
                <a:path w="235" h="188">
                  <a:moveTo>
                    <a:pt x="3" y="10"/>
                  </a:moveTo>
                  <a:lnTo>
                    <a:pt x="4" y="9"/>
                  </a:lnTo>
                  <a:lnTo>
                    <a:pt x="5" y="7"/>
                  </a:lnTo>
                  <a:lnTo>
                    <a:pt x="6" y="6"/>
                  </a:lnTo>
                  <a:lnTo>
                    <a:pt x="7" y="5"/>
                  </a:lnTo>
                  <a:lnTo>
                    <a:pt x="7" y="3"/>
                  </a:lnTo>
                  <a:lnTo>
                    <a:pt x="8" y="2"/>
                  </a:lnTo>
                  <a:lnTo>
                    <a:pt x="9" y="1"/>
                  </a:lnTo>
                  <a:lnTo>
                    <a:pt x="10" y="0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18" y="0"/>
                  </a:lnTo>
                  <a:lnTo>
                    <a:pt x="20" y="0"/>
                  </a:lnTo>
                  <a:lnTo>
                    <a:pt x="22" y="0"/>
                  </a:lnTo>
                  <a:lnTo>
                    <a:pt x="23" y="0"/>
                  </a:lnTo>
                  <a:lnTo>
                    <a:pt x="29" y="1"/>
                  </a:lnTo>
                  <a:lnTo>
                    <a:pt x="35" y="1"/>
                  </a:lnTo>
                  <a:lnTo>
                    <a:pt x="40" y="2"/>
                  </a:lnTo>
                  <a:lnTo>
                    <a:pt x="46" y="3"/>
                  </a:lnTo>
                  <a:lnTo>
                    <a:pt x="52" y="4"/>
                  </a:lnTo>
                  <a:lnTo>
                    <a:pt x="57" y="5"/>
                  </a:lnTo>
                  <a:lnTo>
                    <a:pt x="63" y="6"/>
                  </a:lnTo>
                  <a:lnTo>
                    <a:pt x="69" y="6"/>
                  </a:lnTo>
                  <a:lnTo>
                    <a:pt x="74" y="7"/>
                  </a:lnTo>
                  <a:lnTo>
                    <a:pt x="80" y="8"/>
                  </a:lnTo>
                  <a:lnTo>
                    <a:pt x="86" y="9"/>
                  </a:lnTo>
                  <a:lnTo>
                    <a:pt x="91" y="10"/>
                  </a:lnTo>
                  <a:lnTo>
                    <a:pt x="97" y="10"/>
                  </a:lnTo>
                  <a:lnTo>
                    <a:pt x="103" y="11"/>
                  </a:lnTo>
                  <a:lnTo>
                    <a:pt x="108" y="12"/>
                  </a:lnTo>
                  <a:lnTo>
                    <a:pt x="114" y="13"/>
                  </a:lnTo>
                  <a:lnTo>
                    <a:pt x="120" y="14"/>
                  </a:lnTo>
                  <a:lnTo>
                    <a:pt x="125" y="14"/>
                  </a:lnTo>
                  <a:lnTo>
                    <a:pt x="131" y="15"/>
                  </a:lnTo>
                  <a:lnTo>
                    <a:pt x="137" y="16"/>
                  </a:lnTo>
                  <a:lnTo>
                    <a:pt x="142" y="17"/>
                  </a:lnTo>
                  <a:lnTo>
                    <a:pt x="148" y="18"/>
                  </a:lnTo>
                  <a:lnTo>
                    <a:pt x="154" y="19"/>
                  </a:lnTo>
                  <a:lnTo>
                    <a:pt x="159" y="19"/>
                  </a:lnTo>
                  <a:lnTo>
                    <a:pt x="165" y="20"/>
                  </a:lnTo>
                  <a:lnTo>
                    <a:pt x="171" y="21"/>
                  </a:lnTo>
                  <a:lnTo>
                    <a:pt x="176" y="22"/>
                  </a:lnTo>
                  <a:lnTo>
                    <a:pt x="182" y="23"/>
                  </a:lnTo>
                  <a:lnTo>
                    <a:pt x="188" y="24"/>
                  </a:lnTo>
                  <a:lnTo>
                    <a:pt x="193" y="24"/>
                  </a:lnTo>
                  <a:lnTo>
                    <a:pt x="199" y="25"/>
                  </a:lnTo>
                  <a:lnTo>
                    <a:pt x="205" y="26"/>
                  </a:lnTo>
                  <a:lnTo>
                    <a:pt x="207" y="27"/>
                  </a:lnTo>
                  <a:lnTo>
                    <a:pt x="209" y="28"/>
                  </a:lnTo>
                  <a:lnTo>
                    <a:pt x="211" y="29"/>
                  </a:lnTo>
                  <a:lnTo>
                    <a:pt x="213" y="30"/>
                  </a:lnTo>
                  <a:lnTo>
                    <a:pt x="216" y="31"/>
                  </a:lnTo>
                  <a:lnTo>
                    <a:pt x="218" y="32"/>
                  </a:lnTo>
                  <a:lnTo>
                    <a:pt x="220" y="33"/>
                  </a:lnTo>
                  <a:lnTo>
                    <a:pt x="222" y="34"/>
                  </a:lnTo>
                  <a:lnTo>
                    <a:pt x="223" y="36"/>
                  </a:lnTo>
                  <a:lnTo>
                    <a:pt x="224" y="37"/>
                  </a:lnTo>
                  <a:lnTo>
                    <a:pt x="225" y="38"/>
                  </a:lnTo>
                  <a:lnTo>
                    <a:pt x="225" y="40"/>
                  </a:lnTo>
                  <a:lnTo>
                    <a:pt x="226" y="41"/>
                  </a:lnTo>
                  <a:lnTo>
                    <a:pt x="227" y="43"/>
                  </a:lnTo>
                  <a:lnTo>
                    <a:pt x="228" y="44"/>
                  </a:lnTo>
                  <a:lnTo>
                    <a:pt x="229" y="46"/>
                  </a:lnTo>
                  <a:lnTo>
                    <a:pt x="232" y="57"/>
                  </a:lnTo>
                  <a:lnTo>
                    <a:pt x="233" y="69"/>
                  </a:lnTo>
                  <a:lnTo>
                    <a:pt x="235" y="81"/>
                  </a:lnTo>
                  <a:lnTo>
                    <a:pt x="235" y="94"/>
                  </a:lnTo>
                  <a:lnTo>
                    <a:pt x="235" y="107"/>
                  </a:lnTo>
                  <a:lnTo>
                    <a:pt x="234" y="120"/>
                  </a:lnTo>
                  <a:lnTo>
                    <a:pt x="234" y="132"/>
                  </a:lnTo>
                  <a:lnTo>
                    <a:pt x="233" y="145"/>
                  </a:lnTo>
                  <a:lnTo>
                    <a:pt x="233" y="152"/>
                  </a:lnTo>
                  <a:lnTo>
                    <a:pt x="232" y="159"/>
                  </a:lnTo>
                  <a:lnTo>
                    <a:pt x="229" y="166"/>
                  </a:lnTo>
                  <a:lnTo>
                    <a:pt x="227" y="172"/>
                  </a:lnTo>
                  <a:lnTo>
                    <a:pt x="223" y="178"/>
                  </a:lnTo>
                  <a:lnTo>
                    <a:pt x="219" y="183"/>
                  </a:lnTo>
                  <a:lnTo>
                    <a:pt x="215" y="186"/>
                  </a:lnTo>
                  <a:lnTo>
                    <a:pt x="210" y="187"/>
                  </a:lnTo>
                  <a:lnTo>
                    <a:pt x="208" y="188"/>
                  </a:lnTo>
                  <a:lnTo>
                    <a:pt x="206" y="188"/>
                  </a:lnTo>
                  <a:lnTo>
                    <a:pt x="203" y="188"/>
                  </a:lnTo>
                  <a:lnTo>
                    <a:pt x="201" y="188"/>
                  </a:lnTo>
                  <a:lnTo>
                    <a:pt x="199" y="188"/>
                  </a:lnTo>
                  <a:lnTo>
                    <a:pt x="197" y="188"/>
                  </a:lnTo>
                  <a:lnTo>
                    <a:pt x="195" y="188"/>
                  </a:lnTo>
                  <a:lnTo>
                    <a:pt x="193" y="188"/>
                  </a:lnTo>
                  <a:lnTo>
                    <a:pt x="188" y="187"/>
                  </a:lnTo>
                  <a:lnTo>
                    <a:pt x="183" y="186"/>
                  </a:lnTo>
                  <a:lnTo>
                    <a:pt x="177" y="185"/>
                  </a:lnTo>
                  <a:lnTo>
                    <a:pt x="172" y="184"/>
                  </a:lnTo>
                  <a:lnTo>
                    <a:pt x="167" y="183"/>
                  </a:lnTo>
                  <a:lnTo>
                    <a:pt x="162" y="182"/>
                  </a:lnTo>
                  <a:lnTo>
                    <a:pt x="157" y="181"/>
                  </a:lnTo>
                  <a:lnTo>
                    <a:pt x="152" y="180"/>
                  </a:lnTo>
                  <a:lnTo>
                    <a:pt x="146" y="179"/>
                  </a:lnTo>
                  <a:lnTo>
                    <a:pt x="141" y="178"/>
                  </a:lnTo>
                  <a:lnTo>
                    <a:pt x="136" y="177"/>
                  </a:lnTo>
                  <a:lnTo>
                    <a:pt x="131" y="175"/>
                  </a:lnTo>
                  <a:lnTo>
                    <a:pt x="126" y="174"/>
                  </a:lnTo>
                  <a:lnTo>
                    <a:pt x="121" y="173"/>
                  </a:lnTo>
                  <a:lnTo>
                    <a:pt x="116" y="172"/>
                  </a:lnTo>
                  <a:lnTo>
                    <a:pt x="110" y="171"/>
                  </a:lnTo>
                  <a:lnTo>
                    <a:pt x="105" y="170"/>
                  </a:lnTo>
                  <a:lnTo>
                    <a:pt x="100" y="169"/>
                  </a:lnTo>
                  <a:lnTo>
                    <a:pt x="95" y="168"/>
                  </a:lnTo>
                  <a:lnTo>
                    <a:pt x="90" y="167"/>
                  </a:lnTo>
                  <a:lnTo>
                    <a:pt x="85" y="166"/>
                  </a:lnTo>
                  <a:lnTo>
                    <a:pt x="79" y="165"/>
                  </a:lnTo>
                  <a:lnTo>
                    <a:pt x="74" y="164"/>
                  </a:lnTo>
                  <a:lnTo>
                    <a:pt x="69" y="162"/>
                  </a:lnTo>
                  <a:lnTo>
                    <a:pt x="64" y="161"/>
                  </a:lnTo>
                  <a:lnTo>
                    <a:pt x="59" y="160"/>
                  </a:lnTo>
                  <a:lnTo>
                    <a:pt x="54" y="159"/>
                  </a:lnTo>
                  <a:lnTo>
                    <a:pt x="48" y="158"/>
                  </a:lnTo>
                  <a:lnTo>
                    <a:pt x="43" y="157"/>
                  </a:lnTo>
                  <a:lnTo>
                    <a:pt x="38" y="156"/>
                  </a:lnTo>
                  <a:lnTo>
                    <a:pt x="33" y="155"/>
                  </a:lnTo>
                  <a:lnTo>
                    <a:pt x="28" y="154"/>
                  </a:lnTo>
                  <a:lnTo>
                    <a:pt x="24" y="153"/>
                  </a:lnTo>
                  <a:lnTo>
                    <a:pt x="20" y="152"/>
                  </a:lnTo>
                  <a:lnTo>
                    <a:pt x="17" y="151"/>
                  </a:lnTo>
                  <a:lnTo>
                    <a:pt x="13" y="149"/>
                  </a:lnTo>
                  <a:lnTo>
                    <a:pt x="10" y="147"/>
                  </a:lnTo>
                  <a:lnTo>
                    <a:pt x="7" y="143"/>
                  </a:lnTo>
                  <a:lnTo>
                    <a:pt x="4" y="137"/>
                  </a:lnTo>
                  <a:lnTo>
                    <a:pt x="2" y="129"/>
                  </a:lnTo>
                  <a:lnTo>
                    <a:pt x="1" y="102"/>
                  </a:lnTo>
                  <a:lnTo>
                    <a:pt x="0" y="70"/>
                  </a:lnTo>
                  <a:lnTo>
                    <a:pt x="1" y="39"/>
                  </a:lnTo>
                  <a:lnTo>
                    <a:pt x="3" y="10"/>
                  </a:lnTo>
                  <a:close/>
                </a:path>
              </a:pathLst>
            </a:custGeom>
            <a:solidFill>
              <a:srgbClr val="8E878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63" name="Freeform 406"/>
            <p:cNvSpPr>
              <a:spLocks/>
            </p:cNvSpPr>
            <p:nvPr/>
          </p:nvSpPr>
          <p:spPr bwMode="auto">
            <a:xfrm>
              <a:off x="3636" y="1809"/>
              <a:ext cx="218" cy="175"/>
            </a:xfrm>
            <a:custGeom>
              <a:avLst/>
              <a:gdLst/>
              <a:ahLst/>
              <a:cxnLst>
                <a:cxn ang="0">
                  <a:pos x="4" y="7"/>
                </a:cxn>
                <a:cxn ang="0">
                  <a:pos x="7" y="3"/>
                </a:cxn>
                <a:cxn ang="0">
                  <a:pos x="9" y="0"/>
                </a:cxn>
                <a:cxn ang="0">
                  <a:pos x="14" y="0"/>
                </a:cxn>
                <a:cxn ang="0">
                  <a:pos x="18" y="0"/>
                </a:cxn>
                <a:cxn ang="0">
                  <a:pos x="27" y="1"/>
                </a:cxn>
                <a:cxn ang="0">
                  <a:pos x="42" y="3"/>
                </a:cxn>
                <a:cxn ang="0">
                  <a:pos x="58" y="5"/>
                </a:cxn>
                <a:cxn ang="0">
                  <a:pos x="74" y="8"/>
                </a:cxn>
                <a:cxn ang="0">
                  <a:pos x="90" y="10"/>
                </a:cxn>
                <a:cxn ang="0">
                  <a:pos x="106" y="12"/>
                </a:cxn>
                <a:cxn ang="0">
                  <a:pos x="122" y="15"/>
                </a:cxn>
                <a:cxn ang="0">
                  <a:pos x="138" y="17"/>
                </a:cxn>
                <a:cxn ang="0">
                  <a:pos x="154" y="19"/>
                </a:cxn>
                <a:cxn ang="0">
                  <a:pos x="169" y="21"/>
                </a:cxn>
                <a:cxn ang="0">
                  <a:pos x="185" y="24"/>
                </a:cxn>
                <a:cxn ang="0">
                  <a:pos x="194" y="26"/>
                </a:cxn>
                <a:cxn ang="0">
                  <a:pos x="200" y="29"/>
                </a:cxn>
                <a:cxn ang="0">
                  <a:pos x="206" y="32"/>
                </a:cxn>
                <a:cxn ang="0">
                  <a:pos x="209" y="36"/>
                </a:cxn>
                <a:cxn ang="0">
                  <a:pos x="211" y="40"/>
                </a:cxn>
                <a:cxn ang="0">
                  <a:pos x="215" y="54"/>
                </a:cxn>
                <a:cxn ang="0">
                  <a:pos x="218" y="88"/>
                </a:cxn>
                <a:cxn ang="0">
                  <a:pos x="217" y="123"/>
                </a:cxn>
                <a:cxn ang="0">
                  <a:pos x="215" y="148"/>
                </a:cxn>
                <a:cxn ang="0">
                  <a:pos x="208" y="166"/>
                </a:cxn>
                <a:cxn ang="0">
                  <a:pos x="195" y="175"/>
                </a:cxn>
                <a:cxn ang="0">
                  <a:pos x="189" y="175"/>
                </a:cxn>
                <a:cxn ang="0">
                  <a:pos x="183" y="175"/>
                </a:cxn>
                <a:cxn ang="0">
                  <a:pos x="175" y="174"/>
                </a:cxn>
                <a:cxn ang="0">
                  <a:pos x="160" y="171"/>
                </a:cxn>
                <a:cxn ang="0">
                  <a:pos x="146" y="168"/>
                </a:cxn>
                <a:cxn ang="0">
                  <a:pos x="131" y="165"/>
                </a:cxn>
                <a:cxn ang="0">
                  <a:pos x="117" y="162"/>
                </a:cxn>
                <a:cxn ang="0">
                  <a:pos x="102" y="159"/>
                </a:cxn>
                <a:cxn ang="0">
                  <a:pos x="88" y="156"/>
                </a:cxn>
                <a:cxn ang="0">
                  <a:pos x="74" y="153"/>
                </a:cxn>
                <a:cxn ang="0">
                  <a:pos x="59" y="150"/>
                </a:cxn>
                <a:cxn ang="0">
                  <a:pos x="45" y="147"/>
                </a:cxn>
                <a:cxn ang="0">
                  <a:pos x="30" y="144"/>
                </a:cxn>
                <a:cxn ang="0">
                  <a:pos x="19" y="142"/>
                </a:cxn>
                <a:cxn ang="0">
                  <a:pos x="9" y="137"/>
                </a:cxn>
                <a:cxn ang="0">
                  <a:pos x="2" y="120"/>
                </a:cxn>
                <a:cxn ang="0">
                  <a:pos x="1" y="36"/>
                </a:cxn>
              </a:cxnLst>
              <a:rect l="0" t="0" r="r" b="b"/>
              <a:pathLst>
                <a:path w="218" h="175">
                  <a:moveTo>
                    <a:pt x="3" y="9"/>
                  </a:moveTo>
                  <a:lnTo>
                    <a:pt x="3" y="8"/>
                  </a:lnTo>
                  <a:lnTo>
                    <a:pt x="4" y="7"/>
                  </a:lnTo>
                  <a:lnTo>
                    <a:pt x="5" y="6"/>
                  </a:lnTo>
                  <a:lnTo>
                    <a:pt x="6" y="5"/>
                  </a:lnTo>
                  <a:lnTo>
                    <a:pt x="7" y="3"/>
                  </a:lnTo>
                  <a:lnTo>
                    <a:pt x="7" y="2"/>
                  </a:lnTo>
                  <a:lnTo>
                    <a:pt x="8" y="1"/>
                  </a:lnTo>
                  <a:lnTo>
                    <a:pt x="9" y="0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18" y="0"/>
                  </a:lnTo>
                  <a:lnTo>
                    <a:pt x="20" y="0"/>
                  </a:lnTo>
                  <a:lnTo>
                    <a:pt x="21" y="0"/>
                  </a:lnTo>
                  <a:lnTo>
                    <a:pt x="27" y="1"/>
                  </a:lnTo>
                  <a:lnTo>
                    <a:pt x="32" y="2"/>
                  </a:lnTo>
                  <a:lnTo>
                    <a:pt x="37" y="2"/>
                  </a:lnTo>
                  <a:lnTo>
                    <a:pt x="42" y="3"/>
                  </a:lnTo>
                  <a:lnTo>
                    <a:pt x="48" y="4"/>
                  </a:lnTo>
                  <a:lnTo>
                    <a:pt x="53" y="5"/>
                  </a:lnTo>
                  <a:lnTo>
                    <a:pt x="58" y="5"/>
                  </a:lnTo>
                  <a:lnTo>
                    <a:pt x="64" y="6"/>
                  </a:lnTo>
                  <a:lnTo>
                    <a:pt x="69" y="7"/>
                  </a:lnTo>
                  <a:lnTo>
                    <a:pt x="74" y="8"/>
                  </a:lnTo>
                  <a:lnTo>
                    <a:pt x="79" y="8"/>
                  </a:lnTo>
                  <a:lnTo>
                    <a:pt x="85" y="9"/>
                  </a:lnTo>
                  <a:lnTo>
                    <a:pt x="90" y="10"/>
                  </a:lnTo>
                  <a:lnTo>
                    <a:pt x="95" y="11"/>
                  </a:lnTo>
                  <a:lnTo>
                    <a:pt x="101" y="12"/>
                  </a:lnTo>
                  <a:lnTo>
                    <a:pt x="106" y="12"/>
                  </a:lnTo>
                  <a:lnTo>
                    <a:pt x="111" y="13"/>
                  </a:lnTo>
                  <a:lnTo>
                    <a:pt x="116" y="14"/>
                  </a:lnTo>
                  <a:lnTo>
                    <a:pt x="122" y="15"/>
                  </a:lnTo>
                  <a:lnTo>
                    <a:pt x="127" y="15"/>
                  </a:lnTo>
                  <a:lnTo>
                    <a:pt x="132" y="16"/>
                  </a:lnTo>
                  <a:lnTo>
                    <a:pt x="138" y="17"/>
                  </a:lnTo>
                  <a:lnTo>
                    <a:pt x="143" y="18"/>
                  </a:lnTo>
                  <a:lnTo>
                    <a:pt x="148" y="18"/>
                  </a:lnTo>
                  <a:lnTo>
                    <a:pt x="154" y="19"/>
                  </a:lnTo>
                  <a:lnTo>
                    <a:pt x="159" y="20"/>
                  </a:lnTo>
                  <a:lnTo>
                    <a:pt x="164" y="21"/>
                  </a:lnTo>
                  <a:lnTo>
                    <a:pt x="169" y="21"/>
                  </a:lnTo>
                  <a:lnTo>
                    <a:pt x="175" y="22"/>
                  </a:lnTo>
                  <a:lnTo>
                    <a:pt x="180" y="23"/>
                  </a:lnTo>
                  <a:lnTo>
                    <a:pt x="185" y="24"/>
                  </a:lnTo>
                  <a:lnTo>
                    <a:pt x="191" y="24"/>
                  </a:lnTo>
                  <a:lnTo>
                    <a:pt x="192" y="26"/>
                  </a:lnTo>
                  <a:lnTo>
                    <a:pt x="194" y="26"/>
                  </a:lnTo>
                  <a:lnTo>
                    <a:pt x="196" y="27"/>
                  </a:lnTo>
                  <a:lnTo>
                    <a:pt x="198" y="28"/>
                  </a:lnTo>
                  <a:lnTo>
                    <a:pt x="200" y="29"/>
                  </a:lnTo>
                  <a:lnTo>
                    <a:pt x="202" y="30"/>
                  </a:lnTo>
                  <a:lnTo>
                    <a:pt x="204" y="31"/>
                  </a:lnTo>
                  <a:lnTo>
                    <a:pt x="206" y="32"/>
                  </a:lnTo>
                  <a:lnTo>
                    <a:pt x="207" y="33"/>
                  </a:lnTo>
                  <a:lnTo>
                    <a:pt x="208" y="35"/>
                  </a:lnTo>
                  <a:lnTo>
                    <a:pt x="209" y="36"/>
                  </a:lnTo>
                  <a:lnTo>
                    <a:pt x="210" y="37"/>
                  </a:lnTo>
                  <a:lnTo>
                    <a:pt x="210" y="39"/>
                  </a:lnTo>
                  <a:lnTo>
                    <a:pt x="211" y="40"/>
                  </a:lnTo>
                  <a:lnTo>
                    <a:pt x="212" y="42"/>
                  </a:lnTo>
                  <a:lnTo>
                    <a:pt x="213" y="43"/>
                  </a:lnTo>
                  <a:lnTo>
                    <a:pt x="215" y="54"/>
                  </a:lnTo>
                  <a:lnTo>
                    <a:pt x="217" y="65"/>
                  </a:lnTo>
                  <a:lnTo>
                    <a:pt x="218" y="76"/>
                  </a:lnTo>
                  <a:lnTo>
                    <a:pt x="218" y="88"/>
                  </a:lnTo>
                  <a:lnTo>
                    <a:pt x="218" y="99"/>
                  </a:lnTo>
                  <a:lnTo>
                    <a:pt x="218" y="111"/>
                  </a:lnTo>
                  <a:lnTo>
                    <a:pt x="217" y="123"/>
                  </a:lnTo>
                  <a:lnTo>
                    <a:pt x="217" y="135"/>
                  </a:lnTo>
                  <a:lnTo>
                    <a:pt x="216" y="141"/>
                  </a:lnTo>
                  <a:lnTo>
                    <a:pt x="215" y="148"/>
                  </a:lnTo>
                  <a:lnTo>
                    <a:pt x="213" y="154"/>
                  </a:lnTo>
                  <a:lnTo>
                    <a:pt x="211" y="161"/>
                  </a:lnTo>
                  <a:lnTo>
                    <a:pt x="208" y="166"/>
                  </a:lnTo>
                  <a:lnTo>
                    <a:pt x="204" y="170"/>
                  </a:lnTo>
                  <a:lnTo>
                    <a:pt x="200" y="173"/>
                  </a:lnTo>
                  <a:lnTo>
                    <a:pt x="195" y="175"/>
                  </a:lnTo>
                  <a:lnTo>
                    <a:pt x="193" y="175"/>
                  </a:lnTo>
                  <a:lnTo>
                    <a:pt x="191" y="175"/>
                  </a:lnTo>
                  <a:lnTo>
                    <a:pt x="189" y="175"/>
                  </a:lnTo>
                  <a:lnTo>
                    <a:pt x="187" y="175"/>
                  </a:lnTo>
                  <a:lnTo>
                    <a:pt x="185" y="175"/>
                  </a:lnTo>
                  <a:lnTo>
                    <a:pt x="183" y="175"/>
                  </a:lnTo>
                  <a:lnTo>
                    <a:pt x="181" y="175"/>
                  </a:lnTo>
                  <a:lnTo>
                    <a:pt x="179" y="175"/>
                  </a:lnTo>
                  <a:lnTo>
                    <a:pt x="175" y="174"/>
                  </a:lnTo>
                  <a:lnTo>
                    <a:pt x="170" y="174"/>
                  </a:lnTo>
                  <a:lnTo>
                    <a:pt x="165" y="172"/>
                  </a:lnTo>
                  <a:lnTo>
                    <a:pt x="160" y="171"/>
                  </a:lnTo>
                  <a:lnTo>
                    <a:pt x="155" y="170"/>
                  </a:lnTo>
                  <a:lnTo>
                    <a:pt x="151" y="170"/>
                  </a:lnTo>
                  <a:lnTo>
                    <a:pt x="146" y="168"/>
                  </a:lnTo>
                  <a:lnTo>
                    <a:pt x="141" y="167"/>
                  </a:lnTo>
                  <a:lnTo>
                    <a:pt x="136" y="167"/>
                  </a:lnTo>
                  <a:lnTo>
                    <a:pt x="131" y="165"/>
                  </a:lnTo>
                  <a:lnTo>
                    <a:pt x="126" y="164"/>
                  </a:lnTo>
                  <a:lnTo>
                    <a:pt x="122" y="163"/>
                  </a:lnTo>
                  <a:lnTo>
                    <a:pt x="117" y="162"/>
                  </a:lnTo>
                  <a:lnTo>
                    <a:pt x="112" y="161"/>
                  </a:lnTo>
                  <a:lnTo>
                    <a:pt x="107" y="160"/>
                  </a:lnTo>
                  <a:lnTo>
                    <a:pt x="102" y="159"/>
                  </a:lnTo>
                  <a:lnTo>
                    <a:pt x="98" y="158"/>
                  </a:lnTo>
                  <a:lnTo>
                    <a:pt x="93" y="157"/>
                  </a:lnTo>
                  <a:lnTo>
                    <a:pt x="88" y="156"/>
                  </a:lnTo>
                  <a:lnTo>
                    <a:pt x="83" y="155"/>
                  </a:lnTo>
                  <a:lnTo>
                    <a:pt x="78" y="154"/>
                  </a:lnTo>
                  <a:lnTo>
                    <a:pt x="74" y="153"/>
                  </a:lnTo>
                  <a:lnTo>
                    <a:pt x="69" y="152"/>
                  </a:lnTo>
                  <a:lnTo>
                    <a:pt x="64" y="151"/>
                  </a:lnTo>
                  <a:lnTo>
                    <a:pt x="59" y="150"/>
                  </a:lnTo>
                  <a:lnTo>
                    <a:pt x="54" y="149"/>
                  </a:lnTo>
                  <a:lnTo>
                    <a:pt x="50" y="148"/>
                  </a:lnTo>
                  <a:lnTo>
                    <a:pt x="45" y="147"/>
                  </a:lnTo>
                  <a:lnTo>
                    <a:pt x="40" y="146"/>
                  </a:lnTo>
                  <a:lnTo>
                    <a:pt x="35" y="145"/>
                  </a:lnTo>
                  <a:lnTo>
                    <a:pt x="30" y="144"/>
                  </a:lnTo>
                  <a:lnTo>
                    <a:pt x="26" y="143"/>
                  </a:lnTo>
                  <a:lnTo>
                    <a:pt x="22" y="143"/>
                  </a:lnTo>
                  <a:lnTo>
                    <a:pt x="19" y="142"/>
                  </a:lnTo>
                  <a:lnTo>
                    <a:pt x="15" y="141"/>
                  </a:lnTo>
                  <a:lnTo>
                    <a:pt x="12" y="139"/>
                  </a:lnTo>
                  <a:lnTo>
                    <a:pt x="9" y="137"/>
                  </a:lnTo>
                  <a:lnTo>
                    <a:pt x="6" y="133"/>
                  </a:lnTo>
                  <a:lnTo>
                    <a:pt x="4" y="128"/>
                  </a:lnTo>
                  <a:lnTo>
                    <a:pt x="2" y="120"/>
                  </a:lnTo>
                  <a:lnTo>
                    <a:pt x="0" y="95"/>
                  </a:lnTo>
                  <a:lnTo>
                    <a:pt x="0" y="66"/>
                  </a:lnTo>
                  <a:lnTo>
                    <a:pt x="1" y="36"/>
                  </a:lnTo>
                  <a:lnTo>
                    <a:pt x="3" y="9"/>
                  </a:lnTo>
                  <a:close/>
                </a:path>
              </a:pathLst>
            </a:custGeom>
            <a:solidFill>
              <a:srgbClr val="938C8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64" name="Freeform 407"/>
            <p:cNvSpPr>
              <a:spLocks/>
            </p:cNvSpPr>
            <p:nvPr/>
          </p:nvSpPr>
          <p:spPr bwMode="auto">
            <a:xfrm>
              <a:off x="3637" y="1809"/>
              <a:ext cx="202" cy="163"/>
            </a:xfrm>
            <a:custGeom>
              <a:avLst/>
              <a:gdLst/>
              <a:ahLst/>
              <a:cxnLst>
                <a:cxn ang="0">
                  <a:pos x="3" y="7"/>
                </a:cxn>
                <a:cxn ang="0">
                  <a:pos x="6" y="4"/>
                </a:cxn>
                <a:cxn ang="0">
                  <a:pos x="8" y="0"/>
                </a:cxn>
                <a:cxn ang="0">
                  <a:pos x="12" y="0"/>
                </a:cxn>
                <a:cxn ang="0">
                  <a:pos x="17" y="0"/>
                </a:cxn>
                <a:cxn ang="0">
                  <a:pos x="24" y="1"/>
                </a:cxn>
                <a:cxn ang="0">
                  <a:pos x="39" y="3"/>
                </a:cxn>
                <a:cxn ang="0">
                  <a:pos x="54" y="5"/>
                </a:cxn>
                <a:cxn ang="0">
                  <a:pos x="68" y="7"/>
                </a:cxn>
                <a:cxn ang="0">
                  <a:pos x="83" y="10"/>
                </a:cxn>
                <a:cxn ang="0">
                  <a:pos x="98" y="12"/>
                </a:cxn>
                <a:cxn ang="0">
                  <a:pos x="112" y="14"/>
                </a:cxn>
                <a:cxn ang="0">
                  <a:pos x="127" y="16"/>
                </a:cxn>
                <a:cxn ang="0">
                  <a:pos x="142" y="18"/>
                </a:cxn>
                <a:cxn ang="0">
                  <a:pos x="156" y="20"/>
                </a:cxn>
                <a:cxn ang="0">
                  <a:pos x="171" y="22"/>
                </a:cxn>
                <a:cxn ang="0">
                  <a:pos x="180" y="25"/>
                </a:cxn>
                <a:cxn ang="0">
                  <a:pos x="185" y="27"/>
                </a:cxn>
                <a:cxn ang="0">
                  <a:pos x="190" y="30"/>
                </a:cxn>
                <a:cxn ang="0">
                  <a:pos x="193" y="34"/>
                </a:cxn>
                <a:cxn ang="0">
                  <a:pos x="195" y="38"/>
                </a:cxn>
                <a:cxn ang="0">
                  <a:pos x="199" y="50"/>
                </a:cxn>
                <a:cxn ang="0">
                  <a:pos x="202" y="82"/>
                </a:cxn>
                <a:cxn ang="0">
                  <a:pos x="201" y="114"/>
                </a:cxn>
                <a:cxn ang="0">
                  <a:pos x="199" y="137"/>
                </a:cxn>
                <a:cxn ang="0">
                  <a:pos x="192" y="154"/>
                </a:cxn>
                <a:cxn ang="0">
                  <a:pos x="180" y="162"/>
                </a:cxn>
                <a:cxn ang="0">
                  <a:pos x="174" y="162"/>
                </a:cxn>
                <a:cxn ang="0">
                  <a:pos x="169" y="162"/>
                </a:cxn>
                <a:cxn ang="0">
                  <a:pos x="161" y="162"/>
                </a:cxn>
                <a:cxn ang="0">
                  <a:pos x="148" y="159"/>
                </a:cxn>
                <a:cxn ang="0">
                  <a:pos x="135" y="156"/>
                </a:cxn>
                <a:cxn ang="0">
                  <a:pos x="121" y="153"/>
                </a:cxn>
                <a:cxn ang="0">
                  <a:pos x="108" y="151"/>
                </a:cxn>
                <a:cxn ang="0">
                  <a:pos x="95" y="148"/>
                </a:cxn>
                <a:cxn ang="0">
                  <a:pos x="81" y="145"/>
                </a:cxn>
                <a:cxn ang="0">
                  <a:pos x="68" y="142"/>
                </a:cxn>
                <a:cxn ang="0">
                  <a:pos x="54" y="140"/>
                </a:cxn>
                <a:cxn ang="0">
                  <a:pos x="41" y="137"/>
                </a:cxn>
                <a:cxn ang="0">
                  <a:pos x="28" y="134"/>
                </a:cxn>
                <a:cxn ang="0">
                  <a:pos x="17" y="132"/>
                </a:cxn>
                <a:cxn ang="0">
                  <a:pos x="8" y="127"/>
                </a:cxn>
                <a:cxn ang="0">
                  <a:pos x="1" y="112"/>
                </a:cxn>
                <a:cxn ang="0">
                  <a:pos x="0" y="34"/>
                </a:cxn>
              </a:cxnLst>
              <a:rect l="0" t="0" r="r" b="b"/>
              <a:pathLst>
                <a:path w="202" h="163">
                  <a:moveTo>
                    <a:pt x="2" y="9"/>
                  </a:moveTo>
                  <a:lnTo>
                    <a:pt x="3" y="8"/>
                  </a:lnTo>
                  <a:lnTo>
                    <a:pt x="3" y="7"/>
                  </a:lnTo>
                  <a:lnTo>
                    <a:pt x="4" y="6"/>
                  </a:lnTo>
                  <a:lnTo>
                    <a:pt x="5" y="5"/>
                  </a:lnTo>
                  <a:lnTo>
                    <a:pt x="6" y="4"/>
                  </a:lnTo>
                  <a:lnTo>
                    <a:pt x="6" y="3"/>
                  </a:lnTo>
                  <a:lnTo>
                    <a:pt x="7" y="1"/>
                  </a:lnTo>
                  <a:lnTo>
                    <a:pt x="8" y="0"/>
                  </a:lnTo>
                  <a:lnTo>
                    <a:pt x="9" y="0"/>
                  </a:lnTo>
                  <a:lnTo>
                    <a:pt x="11" y="0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18" y="0"/>
                  </a:lnTo>
                  <a:lnTo>
                    <a:pt x="19" y="0"/>
                  </a:lnTo>
                  <a:lnTo>
                    <a:pt x="24" y="1"/>
                  </a:lnTo>
                  <a:lnTo>
                    <a:pt x="29" y="2"/>
                  </a:lnTo>
                  <a:lnTo>
                    <a:pt x="34" y="2"/>
                  </a:lnTo>
                  <a:lnTo>
                    <a:pt x="39" y="3"/>
                  </a:lnTo>
                  <a:lnTo>
                    <a:pt x="44" y="4"/>
                  </a:lnTo>
                  <a:lnTo>
                    <a:pt x="49" y="5"/>
                  </a:lnTo>
                  <a:lnTo>
                    <a:pt x="54" y="5"/>
                  </a:lnTo>
                  <a:lnTo>
                    <a:pt x="59" y="6"/>
                  </a:lnTo>
                  <a:lnTo>
                    <a:pt x="64" y="7"/>
                  </a:lnTo>
                  <a:lnTo>
                    <a:pt x="68" y="7"/>
                  </a:lnTo>
                  <a:lnTo>
                    <a:pt x="73" y="8"/>
                  </a:lnTo>
                  <a:lnTo>
                    <a:pt x="78" y="9"/>
                  </a:lnTo>
                  <a:lnTo>
                    <a:pt x="83" y="10"/>
                  </a:lnTo>
                  <a:lnTo>
                    <a:pt x="88" y="10"/>
                  </a:lnTo>
                  <a:lnTo>
                    <a:pt x="93" y="11"/>
                  </a:lnTo>
                  <a:lnTo>
                    <a:pt x="98" y="12"/>
                  </a:lnTo>
                  <a:lnTo>
                    <a:pt x="102" y="12"/>
                  </a:lnTo>
                  <a:lnTo>
                    <a:pt x="107" y="13"/>
                  </a:lnTo>
                  <a:lnTo>
                    <a:pt x="112" y="14"/>
                  </a:lnTo>
                  <a:lnTo>
                    <a:pt x="117" y="14"/>
                  </a:lnTo>
                  <a:lnTo>
                    <a:pt x="122" y="15"/>
                  </a:lnTo>
                  <a:lnTo>
                    <a:pt x="127" y="16"/>
                  </a:lnTo>
                  <a:lnTo>
                    <a:pt x="132" y="17"/>
                  </a:lnTo>
                  <a:lnTo>
                    <a:pt x="137" y="17"/>
                  </a:lnTo>
                  <a:lnTo>
                    <a:pt x="142" y="18"/>
                  </a:lnTo>
                  <a:lnTo>
                    <a:pt x="147" y="19"/>
                  </a:lnTo>
                  <a:lnTo>
                    <a:pt x="151" y="20"/>
                  </a:lnTo>
                  <a:lnTo>
                    <a:pt x="156" y="20"/>
                  </a:lnTo>
                  <a:lnTo>
                    <a:pt x="161" y="21"/>
                  </a:lnTo>
                  <a:lnTo>
                    <a:pt x="166" y="22"/>
                  </a:lnTo>
                  <a:lnTo>
                    <a:pt x="171" y="22"/>
                  </a:lnTo>
                  <a:lnTo>
                    <a:pt x="176" y="23"/>
                  </a:lnTo>
                  <a:lnTo>
                    <a:pt x="178" y="24"/>
                  </a:lnTo>
                  <a:lnTo>
                    <a:pt x="180" y="25"/>
                  </a:lnTo>
                  <a:lnTo>
                    <a:pt x="181" y="26"/>
                  </a:lnTo>
                  <a:lnTo>
                    <a:pt x="183" y="27"/>
                  </a:lnTo>
                  <a:lnTo>
                    <a:pt x="185" y="27"/>
                  </a:lnTo>
                  <a:lnTo>
                    <a:pt x="187" y="28"/>
                  </a:lnTo>
                  <a:lnTo>
                    <a:pt x="189" y="29"/>
                  </a:lnTo>
                  <a:lnTo>
                    <a:pt x="190" y="30"/>
                  </a:lnTo>
                  <a:lnTo>
                    <a:pt x="191" y="31"/>
                  </a:lnTo>
                  <a:lnTo>
                    <a:pt x="192" y="33"/>
                  </a:lnTo>
                  <a:lnTo>
                    <a:pt x="193" y="34"/>
                  </a:lnTo>
                  <a:lnTo>
                    <a:pt x="194" y="35"/>
                  </a:lnTo>
                  <a:lnTo>
                    <a:pt x="194" y="37"/>
                  </a:lnTo>
                  <a:lnTo>
                    <a:pt x="195" y="38"/>
                  </a:lnTo>
                  <a:lnTo>
                    <a:pt x="196" y="39"/>
                  </a:lnTo>
                  <a:lnTo>
                    <a:pt x="197" y="41"/>
                  </a:lnTo>
                  <a:lnTo>
                    <a:pt x="199" y="50"/>
                  </a:lnTo>
                  <a:lnTo>
                    <a:pt x="201" y="61"/>
                  </a:lnTo>
                  <a:lnTo>
                    <a:pt x="202" y="71"/>
                  </a:lnTo>
                  <a:lnTo>
                    <a:pt x="202" y="82"/>
                  </a:lnTo>
                  <a:lnTo>
                    <a:pt x="202" y="92"/>
                  </a:lnTo>
                  <a:lnTo>
                    <a:pt x="202" y="103"/>
                  </a:lnTo>
                  <a:lnTo>
                    <a:pt x="201" y="114"/>
                  </a:lnTo>
                  <a:lnTo>
                    <a:pt x="201" y="125"/>
                  </a:lnTo>
                  <a:lnTo>
                    <a:pt x="200" y="131"/>
                  </a:lnTo>
                  <a:lnTo>
                    <a:pt x="199" y="137"/>
                  </a:lnTo>
                  <a:lnTo>
                    <a:pt x="197" y="143"/>
                  </a:lnTo>
                  <a:lnTo>
                    <a:pt x="195" y="149"/>
                  </a:lnTo>
                  <a:lnTo>
                    <a:pt x="192" y="154"/>
                  </a:lnTo>
                  <a:lnTo>
                    <a:pt x="188" y="158"/>
                  </a:lnTo>
                  <a:lnTo>
                    <a:pt x="184" y="161"/>
                  </a:lnTo>
                  <a:lnTo>
                    <a:pt x="180" y="162"/>
                  </a:lnTo>
                  <a:lnTo>
                    <a:pt x="178" y="162"/>
                  </a:lnTo>
                  <a:lnTo>
                    <a:pt x="176" y="162"/>
                  </a:lnTo>
                  <a:lnTo>
                    <a:pt x="174" y="162"/>
                  </a:lnTo>
                  <a:lnTo>
                    <a:pt x="173" y="162"/>
                  </a:lnTo>
                  <a:lnTo>
                    <a:pt x="171" y="162"/>
                  </a:lnTo>
                  <a:lnTo>
                    <a:pt x="169" y="162"/>
                  </a:lnTo>
                  <a:lnTo>
                    <a:pt x="167" y="162"/>
                  </a:lnTo>
                  <a:lnTo>
                    <a:pt x="166" y="163"/>
                  </a:lnTo>
                  <a:lnTo>
                    <a:pt x="161" y="162"/>
                  </a:lnTo>
                  <a:lnTo>
                    <a:pt x="157" y="161"/>
                  </a:lnTo>
                  <a:lnTo>
                    <a:pt x="152" y="160"/>
                  </a:lnTo>
                  <a:lnTo>
                    <a:pt x="148" y="159"/>
                  </a:lnTo>
                  <a:lnTo>
                    <a:pt x="143" y="158"/>
                  </a:lnTo>
                  <a:lnTo>
                    <a:pt x="139" y="157"/>
                  </a:lnTo>
                  <a:lnTo>
                    <a:pt x="135" y="156"/>
                  </a:lnTo>
                  <a:lnTo>
                    <a:pt x="130" y="155"/>
                  </a:lnTo>
                  <a:lnTo>
                    <a:pt x="126" y="154"/>
                  </a:lnTo>
                  <a:lnTo>
                    <a:pt x="121" y="153"/>
                  </a:lnTo>
                  <a:lnTo>
                    <a:pt x="117" y="153"/>
                  </a:lnTo>
                  <a:lnTo>
                    <a:pt x="112" y="152"/>
                  </a:lnTo>
                  <a:lnTo>
                    <a:pt x="108" y="151"/>
                  </a:lnTo>
                  <a:lnTo>
                    <a:pt x="103" y="150"/>
                  </a:lnTo>
                  <a:lnTo>
                    <a:pt x="99" y="149"/>
                  </a:lnTo>
                  <a:lnTo>
                    <a:pt x="95" y="148"/>
                  </a:lnTo>
                  <a:lnTo>
                    <a:pt x="90" y="147"/>
                  </a:lnTo>
                  <a:lnTo>
                    <a:pt x="86" y="146"/>
                  </a:lnTo>
                  <a:lnTo>
                    <a:pt x="81" y="145"/>
                  </a:lnTo>
                  <a:lnTo>
                    <a:pt x="77" y="144"/>
                  </a:lnTo>
                  <a:lnTo>
                    <a:pt x="72" y="143"/>
                  </a:lnTo>
                  <a:lnTo>
                    <a:pt x="68" y="142"/>
                  </a:lnTo>
                  <a:lnTo>
                    <a:pt x="63" y="141"/>
                  </a:lnTo>
                  <a:lnTo>
                    <a:pt x="59" y="140"/>
                  </a:lnTo>
                  <a:lnTo>
                    <a:pt x="54" y="140"/>
                  </a:lnTo>
                  <a:lnTo>
                    <a:pt x="50" y="139"/>
                  </a:lnTo>
                  <a:lnTo>
                    <a:pt x="46" y="138"/>
                  </a:lnTo>
                  <a:lnTo>
                    <a:pt x="41" y="137"/>
                  </a:lnTo>
                  <a:lnTo>
                    <a:pt x="37" y="136"/>
                  </a:lnTo>
                  <a:lnTo>
                    <a:pt x="32" y="135"/>
                  </a:lnTo>
                  <a:lnTo>
                    <a:pt x="28" y="134"/>
                  </a:lnTo>
                  <a:lnTo>
                    <a:pt x="23" y="133"/>
                  </a:lnTo>
                  <a:lnTo>
                    <a:pt x="20" y="132"/>
                  </a:lnTo>
                  <a:lnTo>
                    <a:pt x="17" y="132"/>
                  </a:lnTo>
                  <a:lnTo>
                    <a:pt x="14" y="131"/>
                  </a:lnTo>
                  <a:lnTo>
                    <a:pt x="11" y="129"/>
                  </a:lnTo>
                  <a:lnTo>
                    <a:pt x="8" y="127"/>
                  </a:lnTo>
                  <a:lnTo>
                    <a:pt x="6" y="123"/>
                  </a:lnTo>
                  <a:lnTo>
                    <a:pt x="3" y="118"/>
                  </a:lnTo>
                  <a:lnTo>
                    <a:pt x="1" y="112"/>
                  </a:lnTo>
                  <a:lnTo>
                    <a:pt x="0" y="88"/>
                  </a:lnTo>
                  <a:lnTo>
                    <a:pt x="0" y="61"/>
                  </a:lnTo>
                  <a:lnTo>
                    <a:pt x="0" y="34"/>
                  </a:lnTo>
                  <a:lnTo>
                    <a:pt x="2" y="9"/>
                  </a:lnTo>
                  <a:close/>
                </a:path>
              </a:pathLst>
            </a:custGeom>
            <a:solidFill>
              <a:srgbClr val="99919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65" name="Freeform 408"/>
            <p:cNvSpPr>
              <a:spLocks/>
            </p:cNvSpPr>
            <p:nvPr/>
          </p:nvSpPr>
          <p:spPr bwMode="auto">
            <a:xfrm>
              <a:off x="3638" y="1810"/>
              <a:ext cx="185" cy="149"/>
            </a:xfrm>
            <a:custGeom>
              <a:avLst/>
              <a:gdLst/>
              <a:ahLst/>
              <a:cxnLst>
                <a:cxn ang="0">
                  <a:pos x="3" y="6"/>
                </a:cxn>
                <a:cxn ang="0">
                  <a:pos x="5" y="3"/>
                </a:cxn>
                <a:cxn ang="0">
                  <a:pos x="7" y="0"/>
                </a:cxn>
                <a:cxn ang="0">
                  <a:pos x="11" y="0"/>
                </a:cxn>
                <a:cxn ang="0">
                  <a:pos x="15" y="0"/>
                </a:cxn>
                <a:cxn ang="0">
                  <a:pos x="22" y="0"/>
                </a:cxn>
                <a:cxn ang="0">
                  <a:pos x="35" y="2"/>
                </a:cxn>
                <a:cxn ang="0">
                  <a:pos x="49" y="4"/>
                </a:cxn>
                <a:cxn ang="0">
                  <a:pos x="63" y="6"/>
                </a:cxn>
                <a:cxn ang="0">
                  <a:pos x="76" y="8"/>
                </a:cxn>
                <a:cxn ang="0">
                  <a:pos x="90" y="10"/>
                </a:cxn>
                <a:cxn ang="0">
                  <a:pos x="103" y="12"/>
                </a:cxn>
                <a:cxn ang="0">
                  <a:pos x="116" y="14"/>
                </a:cxn>
                <a:cxn ang="0">
                  <a:pos x="130" y="16"/>
                </a:cxn>
                <a:cxn ang="0">
                  <a:pos x="143" y="18"/>
                </a:cxn>
                <a:cxn ang="0">
                  <a:pos x="157" y="20"/>
                </a:cxn>
                <a:cxn ang="0">
                  <a:pos x="165" y="22"/>
                </a:cxn>
                <a:cxn ang="0">
                  <a:pos x="170" y="25"/>
                </a:cxn>
                <a:cxn ang="0">
                  <a:pos x="174" y="27"/>
                </a:cxn>
                <a:cxn ang="0">
                  <a:pos x="177" y="31"/>
                </a:cxn>
                <a:cxn ang="0">
                  <a:pos x="179" y="34"/>
                </a:cxn>
                <a:cxn ang="0">
                  <a:pos x="183" y="46"/>
                </a:cxn>
                <a:cxn ang="0">
                  <a:pos x="185" y="74"/>
                </a:cxn>
                <a:cxn ang="0">
                  <a:pos x="185" y="104"/>
                </a:cxn>
                <a:cxn ang="0">
                  <a:pos x="182" y="125"/>
                </a:cxn>
                <a:cxn ang="0">
                  <a:pos x="176" y="140"/>
                </a:cxn>
                <a:cxn ang="0">
                  <a:pos x="165" y="148"/>
                </a:cxn>
                <a:cxn ang="0">
                  <a:pos x="160" y="148"/>
                </a:cxn>
                <a:cxn ang="0">
                  <a:pos x="155" y="149"/>
                </a:cxn>
                <a:cxn ang="0">
                  <a:pos x="148" y="148"/>
                </a:cxn>
                <a:cxn ang="0">
                  <a:pos x="136" y="145"/>
                </a:cxn>
                <a:cxn ang="0">
                  <a:pos x="123" y="143"/>
                </a:cxn>
                <a:cxn ang="0">
                  <a:pos x="111" y="140"/>
                </a:cxn>
                <a:cxn ang="0">
                  <a:pos x="99" y="138"/>
                </a:cxn>
                <a:cxn ang="0">
                  <a:pos x="87" y="135"/>
                </a:cxn>
                <a:cxn ang="0">
                  <a:pos x="74" y="133"/>
                </a:cxn>
                <a:cxn ang="0">
                  <a:pos x="62" y="130"/>
                </a:cxn>
                <a:cxn ang="0">
                  <a:pos x="50" y="128"/>
                </a:cxn>
                <a:cxn ang="0">
                  <a:pos x="38" y="125"/>
                </a:cxn>
                <a:cxn ang="0">
                  <a:pos x="25" y="122"/>
                </a:cxn>
                <a:cxn ang="0">
                  <a:pos x="15" y="120"/>
                </a:cxn>
                <a:cxn ang="0">
                  <a:pos x="7" y="116"/>
                </a:cxn>
                <a:cxn ang="0">
                  <a:pos x="1" y="102"/>
                </a:cxn>
                <a:cxn ang="0">
                  <a:pos x="0" y="30"/>
                </a:cxn>
              </a:cxnLst>
              <a:rect l="0" t="0" r="r" b="b"/>
              <a:pathLst>
                <a:path w="185" h="149">
                  <a:moveTo>
                    <a:pt x="2" y="8"/>
                  </a:moveTo>
                  <a:lnTo>
                    <a:pt x="2" y="7"/>
                  </a:lnTo>
                  <a:lnTo>
                    <a:pt x="3" y="6"/>
                  </a:lnTo>
                  <a:lnTo>
                    <a:pt x="4" y="5"/>
                  </a:lnTo>
                  <a:lnTo>
                    <a:pt x="4" y="4"/>
                  </a:lnTo>
                  <a:lnTo>
                    <a:pt x="5" y="3"/>
                  </a:lnTo>
                  <a:lnTo>
                    <a:pt x="6" y="2"/>
                  </a:lnTo>
                  <a:lnTo>
                    <a:pt x="6" y="1"/>
                  </a:lnTo>
                  <a:lnTo>
                    <a:pt x="7" y="0"/>
                  </a:lnTo>
                  <a:lnTo>
                    <a:pt x="8" y="0"/>
                  </a:lnTo>
                  <a:lnTo>
                    <a:pt x="10" y="0"/>
                  </a:lnTo>
                  <a:lnTo>
                    <a:pt x="11" y="0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5" y="0"/>
                  </a:lnTo>
                  <a:lnTo>
                    <a:pt x="16" y="0"/>
                  </a:lnTo>
                  <a:lnTo>
                    <a:pt x="18" y="0"/>
                  </a:lnTo>
                  <a:lnTo>
                    <a:pt x="22" y="0"/>
                  </a:lnTo>
                  <a:lnTo>
                    <a:pt x="27" y="1"/>
                  </a:lnTo>
                  <a:lnTo>
                    <a:pt x="31" y="2"/>
                  </a:lnTo>
                  <a:lnTo>
                    <a:pt x="35" y="2"/>
                  </a:lnTo>
                  <a:lnTo>
                    <a:pt x="40" y="3"/>
                  </a:lnTo>
                  <a:lnTo>
                    <a:pt x="45" y="4"/>
                  </a:lnTo>
                  <a:lnTo>
                    <a:pt x="49" y="4"/>
                  </a:lnTo>
                  <a:lnTo>
                    <a:pt x="54" y="5"/>
                  </a:lnTo>
                  <a:lnTo>
                    <a:pt x="58" y="6"/>
                  </a:lnTo>
                  <a:lnTo>
                    <a:pt x="63" y="6"/>
                  </a:lnTo>
                  <a:lnTo>
                    <a:pt x="67" y="7"/>
                  </a:lnTo>
                  <a:lnTo>
                    <a:pt x="71" y="8"/>
                  </a:lnTo>
                  <a:lnTo>
                    <a:pt x="76" y="8"/>
                  </a:lnTo>
                  <a:lnTo>
                    <a:pt x="80" y="9"/>
                  </a:lnTo>
                  <a:lnTo>
                    <a:pt x="85" y="9"/>
                  </a:lnTo>
                  <a:lnTo>
                    <a:pt x="90" y="10"/>
                  </a:lnTo>
                  <a:lnTo>
                    <a:pt x="94" y="11"/>
                  </a:lnTo>
                  <a:lnTo>
                    <a:pt x="98" y="11"/>
                  </a:lnTo>
                  <a:lnTo>
                    <a:pt x="103" y="12"/>
                  </a:lnTo>
                  <a:lnTo>
                    <a:pt x="107" y="13"/>
                  </a:lnTo>
                  <a:lnTo>
                    <a:pt x="112" y="13"/>
                  </a:lnTo>
                  <a:lnTo>
                    <a:pt x="116" y="14"/>
                  </a:lnTo>
                  <a:lnTo>
                    <a:pt x="121" y="15"/>
                  </a:lnTo>
                  <a:lnTo>
                    <a:pt x="125" y="15"/>
                  </a:lnTo>
                  <a:lnTo>
                    <a:pt x="130" y="16"/>
                  </a:lnTo>
                  <a:lnTo>
                    <a:pt x="134" y="17"/>
                  </a:lnTo>
                  <a:lnTo>
                    <a:pt x="139" y="17"/>
                  </a:lnTo>
                  <a:lnTo>
                    <a:pt x="143" y="18"/>
                  </a:lnTo>
                  <a:lnTo>
                    <a:pt x="148" y="19"/>
                  </a:lnTo>
                  <a:lnTo>
                    <a:pt x="152" y="19"/>
                  </a:lnTo>
                  <a:lnTo>
                    <a:pt x="157" y="20"/>
                  </a:lnTo>
                  <a:lnTo>
                    <a:pt x="161" y="20"/>
                  </a:lnTo>
                  <a:lnTo>
                    <a:pt x="163" y="21"/>
                  </a:lnTo>
                  <a:lnTo>
                    <a:pt x="165" y="22"/>
                  </a:lnTo>
                  <a:lnTo>
                    <a:pt x="166" y="23"/>
                  </a:lnTo>
                  <a:lnTo>
                    <a:pt x="168" y="24"/>
                  </a:lnTo>
                  <a:lnTo>
                    <a:pt x="170" y="25"/>
                  </a:lnTo>
                  <a:lnTo>
                    <a:pt x="171" y="25"/>
                  </a:lnTo>
                  <a:lnTo>
                    <a:pt x="173" y="26"/>
                  </a:lnTo>
                  <a:lnTo>
                    <a:pt x="174" y="27"/>
                  </a:lnTo>
                  <a:lnTo>
                    <a:pt x="175" y="28"/>
                  </a:lnTo>
                  <a:lnTo>
                    <a:pt x="176" y="29"/>
                  </a:lnTo>
                  <a:lnTo>
                    <a:pt x="177" y="31"/>
                  </a:lnTo>
                  <a:lnTo>
                    <a:pt x="177" y="32"/>
                  </a:lnTo>
                  <a:lnTo>
                    <a:pt x="178" y="33"/>
                  </a:lnTo>
                  <a:lnTo>
                    <a:pt x="179" y="34"/>
                  </a:lnTo>
                  <a:lnTo>
                    <a:pt x="180" y="36"/>
                  </a:lnTo>
                  <a:lnTo>
                    <a:pt x="180" y="37"/>
                  </a:lnTo>
                  <a:lnTo>
                    <a:pt x="183" y="46"/>
                  </a:lnTo>
                  <a:lnTo>
                    <a:pt x="184" y="55"/>
                  </a:lnTo>
                  <a:lnTo>
                    <a:pt x="185" y="65"/>
                  </a:lnTo>
                  <a:lnTo>
                    <a:pt x="185" y="74"/>
                  </a:lnTo>
                  <a:lnTo>
                    <a:pt x="185" y="84"/>
                  </a:lnTo>
                  <a:lnTo>
                    <a:pt x="185" y="94"/>
                  </a:lnTo>
                  <a:lnTo>
                    <a:pt x="185" y="104"/>
                  </a:lnTo>
                  <a:lnTo>
                    <a:pt x="184" y="114"/>
                  </a:lnTo>
                  <a:lnTo>
                    <a:pt x="184" y="120"/>
                  </a:lnTo>
                  <a:lnTo>
                    <a:pt x="182" y="125"/>
                  </a:lnTo>
                  <a:lnTo>
                    <a:pt x="181" y="131"/>
                  </a:lnTo>
                  <a:lnTo>
                    <a:pt x="179" y="136"/>
                  </a:lnTo>
                  <a:lnTo>
                    <a:pt x="176" y="140"/>
                  </a:lnTo>
                  <a:lnTo>
                    <a:pt x="173" y="144"/>
                  </a:lnTo>
                  <a:lnTo>
                    <a:pt x="169" y="147"/>
                  </a:lnTo>
                  <a:lnTo>
                    <a:pt x="165" y="148"/>
                  </a:lnTo>
                  <a:lnTo>
                    <a:pt x="163" y="148"/>
                  </a:lnTo>
                  <a:lnTo>
                    <a:pt x="162" y="148"/>
                  </a:lnTo>
                  <a:lnTo>
                    <a:pt x="160" y="148"/>
                  </a:lnTo>
                  <a:lnTo>
                    <a:pt x="158" y="148"/>
                  </a:lnTo>
                  <a:lnTo>
                    <a:pt x="157" y="149"/>
                  </a:lnTo>
                  <a:lnTo>
                    <a:pt x="155" y="149"/>
                  </a:lnTo>
                  <a:lnTo>
                    <a:pt x="154" y="149"/>
                  </a:lnTo>
                  <a:lnTo>
                    <a:pt x="152" y="149"/>
                  </a:lnTo>
                  <a:lnTo>
                    <a:pt x="148" y="148"/>
                  </a:lnTo>
                  <a:lnTo>
                    <a:pt x="144" y="147"/>
                  </a:lnTo>
                  <a:lnTo>
                    <a:pt x="140" y="146"/>
                  </a:lnTo>
                  <a:lnTo>
                    <a:pt x="136" y="145"/>
                  </a:lnTo>
                  <a:lnTo>
                    <a:pt x="131" y="145"/>
                  </a:lnTo>
                  <a:lnTo>
                    <a:pt x="127" y="144"/>
                  </a:lnTo>
                  <a:lnTo>
                    <a:pt x="123" y="143"/>
                  </a:lnTo>
                  <a:lnTo>
                    <a:pt x="119" y="142"/>
                  </a:lnTo>
                  <a:lnTo>
                    <a:pt x="115" y="141"/>
                  </a:lnTo>
                  <a:lnTo>
                    <a:pt x="111" y="140"/>
                  </a:lnTo>
                  <a:lnTo>
                    <a:pt x="107" y="139"/>
                  </a:lnTo>
                  <a:lnTo>
                    <a:pt x="103" y="139"/>
                  </a:lnTo>
                  <a:lnTo>
                    <a:pt x="99" y="138"/>
                  </a:lnTo>
                  <a:lnTo>
                    <a:pt x="95" y="137"/>
                  </a:lnTo>
                  <a:lnTo>
                    <a:pt x="91" y="136"/>
                  </a:lnTo>
                  <a:lnTo>
                    <a:pt x="87" y="135"/>
                  </a:lnTo>
                  <a:lnTo>
                    <a:pt x="83" y="134"/>
                  </a:lnTo>
                  <a:lnTo>
                    <a:pt x="78" y="133"/>
                  </a:lnTo>
                  <a:lnTo>
                    <a:pt x="74" y="133"/>
                  </a:lnTo>
                  <a:lnTo>
                    <a:pt x="70" y="132"/>
                  </a:lnTo>
                  <a:lnTo>
                    <a:pt x="66" y="131"/>
                  </a:lnTo>
                  <a:lnTo>
                    <a:pt x="62" y="130"/>
                  </a:lnTo>
                  <a:lnTo>
                    <a:pt x="58" y="129"/>
                  </a:lnTo>
                  <a:lnTo>
                    <a:pt x="54" y="128"/>
                  </a:lnTo>
                  <a:lnTo>
                    <a:pt x="50" y="128"/>
                  </a:lnTo>
                  <a:lnTo>
                    <a:pt x="46" y="127"/>
                  </a:lnTo>
                  <a:lnTo>
                    <a:pt x="42" y="126"/>
                  </a:lnTo>
                  <a:lnTo>
                    <a:pt x="38" y="125"/>
                  </a:lnTo>
                  <a:lnTo>
                    <a:pt x="34" y="124"/>
                  </a:lnTo>
                  <a:lnTo>
                    <a:pt x="30" y="123"/>
                  </a:lnTo>
                  <a:lnTo>
                    <a:pt x="25" y="122"/>
                  </a:lnTo>
                  <a:lnTo>
                    <a:pt x="21" y="122"/>
                  </a:lnTo>
                  <a:lnTo>
                    <a:pt x="18" y="121"/>
                  </a:lnTo>
                  <a:lnTo>
                    <a:pt x="15" y="120"/>
                  </a:lnTo>
                  <a:lnTo>
                    <a:pt x="12" y="119"/>
                  </a:lnTo>
                  <a:lnTo>
                    <a:pt x="10" y="118"/>
                  </a:lnTo>
                  <a:lnTo>
                    <a:pt x="7" y="116"/>
                  </a:lnTo>
                  <a:lnTo>
                    <a:pt x="5" y="112"/>
                  </a:lnTo>
                  <a:lnTo>
                    <a:pt x="3" y="108"/>
                  </a:lnTo>
                  <a:lnTo>
                    <a:pt x="1" y="102"/>
                  </a:lnTo>
                  <a:lnTo>
                    <a:pt x="0" y="80"/>
                  </a:lnTo>
                  <a:lnTo>
                    <a:pt x="0" y="55"/>
                  </a:lnTo>
                  <a:lnTo>
                    <a:pt x="0" y="30"/>
                  </a:lnTo>
                  <a:lnTo>
                    <a:pt x="2" y="8"/>
                  </a:lnTo>
                  <a:close/>
                </a:path>
              </a:pathLst>
            </a:custGeom>
            <a:solidFill>
              <a:srgbClr val="9E969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66" name="Freeform 409"/>
            <p:cNvSpPr>
              <a:spLocks/>
            </p:cNvSpPr>
            <p:nvPr/>
          </p:nvSpPr>
          <p:spPr bwMode="auto">
            <a:xfrm>
              <a:off x="3638" y="1810"/>
              <a:ext cx="170" cy="136"/>
            </a:xfrm>
            <a:custGeom>
              <a:avLst/>
              <a:gdLst/>
              <a:ahLst/>
              <a:cxnLst>
                <a:cxn ang="0">
                  <a:pos x="5" y="4"/>
                </a:cxn>
                <a:cxn ang="0">
                  <a:pos x="8" y="0"/>
                </a:cxn>
                <a:cxn ang="0">
                  <a:pos x="12" y="0"/>
                </a:cxn>
                <a:cxn ang="0">
                  <a:pos x="15" y="0"/>
                </a:cxn>
                <a:cxn ang="0">
                  <a:pos x="25" y="1"/>
                </a:cxn>
                <a:cxn ang="0">
                  <a:pos x="37" y="3"/>
                </a:cxn>
                <a:cxn ang="0">
                  <a:pos x="50" y="5"/>
                </a:cxn>
                <a:cxn ang="0">
                  <a:pos x="62" y="6"/>
                </a:cxn>
                <a:cxn ang="0">
                  <a:pos x="74" y="8"/>
                </a:cxn>
                <a:cxn ang="0">
                  <a:pos x="86" y="10"/>
                </a:cxn>
                <a:cxn ang="0">
                  <a:pos x="99" y="12"/>
                </a:cxn>
                <a:cxn ang="0">
                  <a:pos x="111" y="14"/>
                </a:cxn>
                <a:cxn ang="0">
                  <a:pos x="123" y="15"/>
                </a:cxn>
                <a:cxn ang="0">
                  <a:pos x="136" y="17"/>
                </a:cxn>
                <a:cxn ang="0">
                  <a:pos x="148" y="19"/>
                </a:cxn>
                <a:cxn ang="0">
                  <a:pos x="152" y="21"/>
                </a:cxn>
                <a:cxn ang="0">
                  <a:pos x="157" y="23"/>
                </a:cxn>
                <a:cxn ang="0">
                  <a:pos x="160" y="26"/>
                </a:cxn>
                <a:cxn ang="0">
                  <a:pos x="162" y="30"/>
                </a:cxn>
                <a:cxn ang="0">
                  <a:pos x="164" y="33"/>
                </a:cxn>
                <a:cxn ang="0">
                  <a:pos x="169" y="51"/>
                </a:cxn>
                <a:cxn ang="0">
                  <a:pos x="170" y="77"/>
                </a:cxn>
                <a:cxn ang="0">
                  <a:pos x="169" y="104"/>
                </a:cxn>
                <a:cxn ang="0">
                  <a:pos x="165" y="119"/>
                </a:cxn>
                <a:cxn ang="0">
                  <a:pos x="158" y="132"/>
                </a:cxn>
                <a:cxn ang="0">
                  <a:pos x="149" y="135"/>
                </a:cxn>
                <a:cxn ang="0">
                  <a:pos x="145" y="136"/>
                </a:cxn>
                <a:cxn ang="0">
                  <a:pos x="141" y="136"/>
                </a:cxn>
                <a:cxn ang="0">
                  <a:pos x="132" y="135"/>
                </a:cxn>
                <a:cxn ang="0">
                  <a:pos x="121" y="132"/>
                </a:cxn>
                <a:cxn ang="0">
                  <a:pos x="109" y="130"/>
                </a:cxn>
                <a:cxn ang="0">
                  <a:pos x="98" y="127"/>
                </a:cxn>
                <a:cxn ang="0">
                  <a:pos x="87" y="125"/>
                </a:cxn>
                <a:cxn ang="0">
                  <a:pos x="76" y="123"/>
                </a:cxn>
                <a:cxn ang="0">
                  <a:pos x="65" y="120"/>
                </a:cxn>
                <a:cxn ang="0">
                  <a:pos x="54" y="118"/>
                </a:cxn>
                <a:cxn ang="0">
                  <a:pos x="42" y="116"/>
                </a:cxn>
                <a:cxn ang="0">
                  <a:pos x="31" y="113"/>
                </a:cxn>
                <a:cxn ang="0">
                  <a:pos x="20" y="111"/>
                </a:cxn>
                <a:cxn ang="0">
                  <a:pos x="12" y="109"/>
                </a:cxn>
                <a:cxn ang="0">
                  <a:pos x="5" y="103"/>
                </a:cxn>
                <a:cxn ang="0">
                  <a:pos x="0" y="73"/>
                </a:cxn>
                <a:cxn ang="0">
                  <a:pos x="2" y="7"/>
                </a:cxn>
              </a:cxnLst>
              <a:rect l="0" t="0" r="r" b="b"/>
              <a:pathLst>
                <a:path w="170" h="136">
                  <a:moveTo>
                    <a:pt x="2" y="7"/>
                  </a:moveTo>
                  <a:lnTo>
                    <a:pt x="3" y="5"/>
                  </a:lnTo>
                  <a:lnTo>
                    <a:pt x="5" y="4"/>
                  </a:lnTo>
                  <a:lnTo>
                    <a:pt x="6" y="2"/>
                  </a:lnTo>
                  <a:lnTo>
                    <a:pt x="7" y="0"/>
                  </a:lnTo>
                  <a:lnTo>
                    <a:pt x="8" y="0"/>
                  </a:lnTo>
                  <a:lnTo>
                    <a:pt x="10" y="0"/>
                  </a:lnTo>
                  <a:lnTo>
                    <a:pt x="11" y="0"/>
                  </a:lnTo>
                  <a:lnTo>
                    <a:pt x="12" y="0"/>
                  </a:lnTo>
                  <a:lnTo>
                    <a:pt x="13" y="0"/>
                  </a:lnTo>
                  <a:lnTo>
                    <a:pt x="14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5" y="1"/>
                  </a:lnTo>
                  <a:lnTo>
                    <a:pt x="29" y="2"/>
                  </a:lnTo>
                  <a:lnTo>
                    <a:pt x="33" y="2"/>
                  </a:lnTo>
                  <a:lnTo>
                    <a:pt x="37" y="3"/>
                  </a:lnTo>
                  <a:lnTo>
                    <a:pt x="41" y="4"/>
                  </a:lnTo>
                  <a:lnTo>
                    <a:pt x="45" y="4"/>
                  </a:lnTo>
                  <a:lnTo>
                    <a:pt x="50" y="5"/>
                  </a:lnTo>
                  <a:lnTo>
                    <a:pt x="54" y="5"/>
                  </a:lnTo>
                  <a:lnTo>
                    <a:pt x="58" y="6"/>
                  </a:lnTo>
                  <a:lnTo>
                    <a:pt x="62" y="6"/>
                  </a:lnTo>
                  <a:lnTo>
                    <a:pt x="66" y="7"/>
                  </a:lnTo>
                  <a:lnTo>
                    <a:pt x="70" y="8"/>
                  </a:lnTo>
                  <a:lnTo>
                    <a:pt x="74" y="8"/>
                  </a:lnTo>
                  <a:lnTo>
                    <a:pt x="78" y="9"/>
                  </a:lnTo>
                  <a:lnTo>
                    <a:pt x="82" y="9"/>
                  </a:lnTo>
                  <a:lnTo>
                    <a:pt x="86" y="10"/>
                  </a:lnTo>
                  <a:lnTo>
                    <a:pt x="90" y="11"/>
                  </a:lnTo>
                  <a:lnTo>
                    <a:pt x="95" y="11"/>
                  </a:lnTo>
                  <a:lnTo>
                    <a:pt x="99" y="12"/>
                  </a:lnTo>
                  <a:lnTo>
                    <a:pt x="103" y="12"/>
                  </a:lnTo>
                  <a:lnTo>
                    <a:pt x="107" y="13"/>
                  </a:lnTo>
                  <a:lnTo>
                    <a:pt x="111" y="14"/>
                  </a:lnTo>
                  <a:lnTo>
                    <a:pt x="115" y="14"/>
                  </a:lnTo>
                  <a:lnTo>
                    <a:pt x="119" y="15"/>
                  </a:lnTo>
                  <a:lnTo>
                    <a:pt x="123" y="15"/>
                  </a:lnTo>
                  <a:lnTo>
                    <a:pt x="127" y="16"/>
                  </a:lnTo>
                  <a:lnTo>
                    <a:pt x="131" y="16"/>
                  </a:lnTo>
                  <a:lnTo>
                    <a:pt x="136" y="17"/>
                  </a:lnTo>
                  <a:lnTo>
                    <a:pt x="140" y="18"/>
                  </a:lnTo>
                  <a:lnTo>
                    <a:pt x="144" y="18"/>
                  </a:lnTo>
                  <a:lnTo>
                    <a:pt x="148" y="19"/>
                  </a:lnTo>
                  <a:lnTo>
                    <a:pt x="149" y="20"/>
                  </a:lnTo>
                  <a:lnTo>
                    <a:pt x="151" y="20"/>
                  </a:lnTo>
                  <a:lnTo>
                    <a:pt x="152" y="21"/>
                  </a:lnTo>
                  <a:lnTo>
                    <a:pt x="154" y="22"/>
                  </a:lnTo>
                  <a:lnTo>
                    <a:pt x="155" y="23"/>
                  </a:lnTo>
                  <a:lnTo>
                    <a:pt x="157" y="23"/>
                  </a:lnTo>
                  <a:lnTo>
                    <a:pt x="158" y="24"/>
                  </a:lnTo>
                  <a:lnTo>
                    <a:pt x="160" y="25"/>
                  </a:lnTo>
                  <a:lnTo>
                    <a:pt x="160" y="26"/>
                  </a:lnTo>
                  <a:lnTo>
                    <a:pt x="161" y="27"/>
                  </a:lnTo>
                  <a:lnTo>
                    <a:pt x="162" y="29"/>
                  </a:lnTo>
                  <a:lnTo>
                    <a:pt x="162" y="30"/>
                  </a:lnTo>
                  <a:lnTo>
                    <a:pt x="163" y="31"/>
                  </a:lnTo>
                  <a:lnTo>
                    <a:pt x="164" y="32"/>
                  </a:lnTo>
                  <a:lnTo>
                    <a:pt x="164" y="33"/>
                  </a:lnTo>
                  <a:lnTo>
                    <a:pt x="165" y="35"/>
                  </a:lnTo>
                  <a:lnTo>
                    <a:pt x="167" y="43"/>
                  </a:lnTo>
                  <a:lnTo>
                    <a:pt x="169" y="51"/>
                  </a:lnTo>
                  <a:lnTo>
                    <a:pt x="170" y="60"/>
                  </a:lnTo>
                  <a:lnTo>
                    <a:pt x="170" y="68"/>
                  </a:lnTo>
                  <a:lnTo>
                    <a:pt x="170" y="77"/>
                  </a:lnTo>
                  <a:lnTo>
                    <a:pt x="170" y="86"/>
                  </a:lnTo>
                  <a:lnTo>
                    <a:pt x="169" y="95"/>
                  </a:lnTo>
                  <a:lnTo>
                    <a:pt x="169" y="104"/>
                  </a:lnTo>
                  <a:lnTo>
                    <a:pt x="168" y="109"/>
                  </a:lnTo>
                  <a:lnTo>
                    <a:pt x="167" y="114"/>
                  </a:lnTo>
                  <a:lnTo>
                    <a:pt x="165" y="119"/>
                  </a:lnTo>
                  <a:lnTo>
                    <a:pt x="163" y="124"/>
                  </a:lnTo>
                  <a:lnTo>
                    <a:pt x="161" y="128"/>
                  </a:lnTo>
                  <a:lnTo>
                    <a:pt x="158" y="132"/>
                  </a:lnTo>
                  <a:lnTo>
                    <a:pt x="155" y="134"/>
                  </a:lnTo>
                  <a:lnTo>
                    <a:pt x="151" y="135"/>
                  </a:lnTo>
                  <a:lnTo>
                    <a:pt x="149" y="135"/>
                  </a:lnTo>
                  <a:lnTo>
                    <a:pt x="148" y="135"/>
                  </a:lnTo>
                  <a:lnTo>
                    <a:pt x="146" y="136"/>
                  </a:lnTo>
                  <a:lnTo>
                    <a:pt x="145" y="136"/>
                  </a:lnTo>
                  <a:lnTo>
                    <a:pt x="144" y="136"/>
                  </a:lnTo>
                  <a:lnTo>
                    <a:pt x="142" y="136"/>
                  </a:lnTo>
                  <a:lnTo>
                    <a:pt x="141" y="136"/>
                  </a:lnTo>
                  <a:lnTo>
                    <a:pt x="139" y="136"/>
                  </a:lnTo>
                  <a:lnTo>
                    <a:pt x="136" y="135"/>
                  </a:lnTo>
                  <a:lnTo>
                    <a:pt x="132" y="135"/>
                  </a:lnTo>
                  <a:lnTo>
                    <a:pt x="128" y="134"/>
                  </a:lnTo>
                  <a:lnTo>
                    <a:pt x="124" y="133"/>
                  </a:lnTo>
                  <a:lnTo>
                    <a:pt x="121" y="132"/>
                  </a:lnTo>
                  <a:lnTo>
                    <a:pt x="117" y="131"/>
                  </a:lnTo>
                  <a:lnTo>
                    <a:pt x="113" y="130"/>
                  </a:lnTo>
                  <a:lnTo>
                    <a:pt x="109" y="130"/>
                  </a:lnTo>
                  <a:lnTo>
                    <a:pt x="106" y="129"/>
                  </a:lnTo>
                  <a:lnTo>
                    <a:pt x="102" y="128"/>
                  </a:lnTo>
                  <a:lnTo>
                    <a:pt x="98" y="127"/>
                  </a:lnTo>
                  <a:lnTo>
                    <a:pt x="94" y="127"/>
                  </a:lnTo>
                  <a:lnTo>
                    <a:pt x="91" y="126"/>
                  </a:lnTo>
                  <a:lnTo>
                    <a:pt x="87" y="125"/>
                  </a:lnTo>
                  <a:lnTo>
                    <a:pt x="83" y="124"/>
                  </a:lnTo>
                  <a:lnTo>
                    <a:pt x="80" y="123"/>
                  </a:lnTo>
                  <a:lnTo>
                    <a:pt x="76" y="123"/>
                  </a:lnTo>
                  <a:lnTo>
                    <a:pt x="72" y="122"/>
                  </a:lnTo>
                  <a:lnTo>
                    <a:pt x="68" y="121"/>
                  </a:lnTo>
                  <a:lnTo>
                    <a:pt x="65" y="120"/>
                  </a:lnTo>
                  <a:lnTo>
                    <a:pt x="61" y="120"/>
                  </a:lnTo>
                  <a:lnTo>
                    <a:pt x="57" y="119"/>
                  </a:lnTo>
                  <a:lnTo>
                    <a:pt x="54" y="118"/>
                  </a:lnTo>
                  <a:lnTo>
                    <a:pt x="50" y="117"/>
                  </a:lnTo>
                  <a:lnTo>
                    <a:pt x="46" y="116"/>
                  </a:lnTo>
                  <a:lnTo>
                    <a:pt x="42" y="116"/>
                  </a:lnTo>
                  <a:lnTo>
                    <a:pt x="39" y="115"/>
                  </a:lnTo>
                  <a:lnTo>
                    <a:pt x="35" y="114"/>
                  </a:lnTo>
                  <a:lnTo>
                    <a:pt x="31" y="113"/>
                  </a:lnTo>
                  <a:lnTo>
                    <a:pt x="27" y="113"/>
                  </a:lnTo>
                  <a:lnTo>
                    <a:pt x="24" y="112"/>
                  </a:lnTo>
                  <a:lnTo>
                    <a:pt x="20" y="111"/>
                  </a:lnTo>
                  <a:lnTo>
                    <a:pt x="17" y="111"/>
                  </a:lnTo>
                  <a:lnTo>
                    <a:pt x="15" y="110"/>
                  </a:lnTo>
                  <a:lnTo>
                    <a:pt x="12" y="109"/>
                  </a:lnTo>
                  <a:lnTo>
                    <a:pt x="10" y="108"/>
                  </a:lnTo>
                  <a:lnTo>
                    <a:pt x="7" y="106"/>
                  </a:lnTo>
                  <a:lnTo>
                    <a:pt x="5" y="103"/>
                  </a:lnTo>
                  <a:lnTo>
                    <a:pt x="3" y="99"/>
                  </a:lnTo>
                  <a:lnTo>
                    <a:pt x="1" y="93"/>
                  </a:lnTo>
                  <a:lnTo>
                    <a:pt x="0" y="73"/>
                  </a:lnTo>
                  <a:lnTo>
                    <a:pt x="0" y="50"/>
                  </a:lnTo>
                  <a:lnTo>
                    <a:pt x="1" y="28"/>
                  </a:lnTo>
                  <a:lnTo>
                    <a:pt x="2" y="7"/>
                  </a:lnTo>
                  <a:close/>
                </a:path>
              </a:pathLst>
            </a:custGeom>
            <a:solidFill>
              <a:srgbClr val="A39BA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67" name="Freeform 410"/>
            <p:cNvSpPr>
              <a:spLocks/>
            </p:cNvSpPr>
            <p:nvPr/>
          </p:nvSpPr>
          <p:spPr bwMode="auto">
            <a:xfrm>
              <a:off x="3639" y="1810"/>
              <a:ext cx="153" cy="123"/>
            </a:xfrm>
            <a:custGeom>
              <a:avLst/>
              <a:gdLst/>
              <a:ahLst/>
              <a:cxnLst>
                <a:cxn ang="0">
                  <a:pos x="3" y="5"/>
                </a:cxn>
                <a:cxn ang="0">
                  <a:pos x="5" y="2"/>
                </a:cxn>
                <a:cxn ang="0">
                  <a:pos x="7" y="0"/>
                </a:cxn>
                <a:cxn ang="0">
                  <a:pos x="9" y="0"/>
                </a:cxn>
                <a:cxn ang="0">
                  <a:pos x="12" y="0"/>
                </a:cxn>
                <a:cxn ang="0">
                  <a:pos x="14" y="0"/>
                </a:cxn>
                <a:cxn ang="0">
                  <a:pos x="19" y="1"/>
                </a:cxn>
                <a:cxn ang="0">
                  <a:pos x="26" y="2"/>
                </a:cxn>
                <a:cxn ang="0">
                  <a:pos x="33" y="3"/>
                </a:cxn>
                <a:cxn ang="0">
                  <a:pos x="41" y="4"/>
                </a:cxn>
                <a:cxn ang="0">
                  <a:pos x="48" y="5"/>
                </a:cxn>
                <a:cxn ang="0">
                  <a:pos x="56" y="6"/>
                </a:cxn>
                <a:cxn ang="0">
                  <a:pos x="63" y="7"/>
                </a:cxn>
                <a:cxn ang="0">
                  <a:pos x="70" y="8"/>
                </a:cxn>
                <a:cxn ang="0">
                  <a:pos x="78" y="9"/>
                </a:cxn>
                <a:cxn ang="0">
                  <a:pos x="85" y="10"/>
                </a:cxn>
                <a:cxn ang="0">
                  <a:pos x="93" y="11"/>
                </a:cxn>
                <a:cxn ang="0">
                  <a:pos x="100" y="12"/>
                </a:cxn>
                <a:cxn ang="0">
                  <a:pos x="107" y="13"/>
                </a:cxn>
                <a:cxn ang="0">
                  <a:pos x="115" y="15"/>
                </a:cxn>
                <a:cxn ang="0">
                  <a:pos x="122" y="16"/>
                </a:cxn>
                <a:cxn ang="0">
                  <a:pos x="130" y="17"/>
                </a:cxn>
                <a:cxn ang="0">
                  <a:pos x="135" y="18"/>
                </a:cxn>
                <a:cxn ang="0">
                  <a:pos x="137" y="19"/>
                </a:cxn>
                <a:cxn ang="0">
                  <a:pos x="140" y="21"/>
                </a:cxn>
                <a:cxn ang="0">
                  <a:pos x="142" y="22"/>
                </a:cxn>
                <a:cxn ang="0">
                  <a:pos x="144" y="24"/>
                </a:cxn>
                <a:cxn ang="0">
                  <a:pos x="146" y="26"/>
                </a:cxn>
                <a:cxn ang="0">
                  <a:pos x="147" y="29"/>
                </a:cxn>
                <a:cxn ang="0">
                  <a:pos x="148" y="31"/>
                </a:cxn>
                <a:cxn ang="0">
                  <a:pos x="151" y="39"/>
                </a:cxn>
                <a:cxn ang="0">
                  <a:pos x="153" y="54"/>
                </a:cxn>
                <a:cxn ang="0">
                  <a:pos x="153" y="70"/>
                </a:cxn>
                <a:cxn ang="0">
                  <a:pos x="153" y="86"/>
                </a:cxn>
                <a:cxn ang="0">
                  <a:pos x="152" y="99"/>
                </a:cxn>
                <a:cxn ang="0">
                  <a:pos x="149" y="108"/>
                </a:cxn>
                <a:cxn ang="0">
                  <a:pos x="145" y="116"/>
                </a:cxn>
                <a:cxn ang="0">
                  <a:pos x="139" y="121"/>
                </a:cxn>
                <a:cxn ang="0">
                  <a:pos x="135" y="123"/>
                </a:cxn>
                <a:cxn ang="0">
                  <a:pos x="132" y="123"/>
                </a:cxn>
                <a:cxn ang="0">
                  <a:pos x="129" y="123"/>
                </a:cxn>
                <a:cxn ang="0">
                  <a:pos x="127" y="123"/>
                </a:cxn>
                <a:cxn ang="0">
                  <a:pos x="119" y="122"/>
                </a:cxn>
                <a:cxn ang="0">
                  <a:pos x="105" y="119"/>
                </a:cxn>
                <a:cxn ang="0">
                  <a:pos x="92" y="116"/>
                </a:cxn>
                <a:cxn ang="0">
                  <a:pos x="78" y="113"/>
                </a:cxn>
                <a:cxn ang="0">
                  <a:pos x="65" y="111"/>
                </a:cxn>
                <a:cxn ang="0">
                  <a:pos x="52" y="108"/>
                </a:cxn>
                <a:cxn ang="0">
                  <a:pos x="38" y="105"/>
                </a:cxn>
                <a:cxn ang="0">
                  <a:pos x="24" y="102"/>
                </a:cxn>
                <a:cxn ang="0">
                  <a:pos x="15" y="100"/>
                </a:cxn>
                <a:cxn ang="0">
                  <a:pos x="11" y="99"/>
                </a:cxn>
                <a:cxn ang="0">
                  <a:pos x="6" y="96"/>
                </a:cxn>
                <a:cxn ang="0">
                  <a:pos x="3" y="89"/>
                </a:cxn>
                <a:cxn ang="0">
                  <a:pos x="0" y="66"/>
                </a:cxn>
                <a:cxn ang="0">
                  <a:pos x="0" y="25"/>
                </a:cxn>
              </a:cxnLst>
              <a:rect l="0" t="0" r="r" b="b"/>
              <a:pathLst>
                <a:path w="153" h="123">
                  <a:moveTo>
                    <a:pt x="2" y="7"/>
                  </a:moveTo>
                  <a:lnTo>
                    <a:pt x="3" y="5"/>
                  </a:lnTo>
                  <a:lnTo>
                    <a:pt x="4" y="4"/>
                  </a:lnTo>
                  <a:lnTo>
                    <a:pt x="5" y="2"/>
                  </a:lnTo>
                  <a:lnTo>
                    <a:pt x="6" y="0"/>
                  </a:lnTo>
                  <a:lnTo>
                    <a:pt x="7" y="0"/>
                  </a:lnTo>
                  <a:lnTo>
                    <a:pt x="8" y="0"/>
                  </a:lnTo>
                  <a:lnTo>
                    <a:pt x="9" y="0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3" y="0"/>
                  </a:lnTo>
                  <a:lnTo>
                    <a:pt x="14" y="0"/>
                  </a:lnTo>
                  <a:lnTo>
                    <a:pt x="15" y="0"/>
                  </a:lnTo>
                  <a:lnTo>
                    <a:pt x="19" y="1"/>
                  </a:lnTo>
                  <a:lnTo>
                    <a:pt x="22" y="1"/>
                  </a:lnTo>
                  <a:lnTo>
                    <a:pt x="26" y="2"/>
                  </a:lnTo>
                  <a:lnTo>
                    <a:pt x="30" y="2"/>
                  </a:lnTo>
                  <a:lnTo>
                    <a:pt x="33" y="3"/>
                  </a:lnTo>
                  <a:lnTo>
                    <a:pt x="37" y="3"/>
                  </a:lnTo>
                  <a:lnTo>
                    <a:pt x="41" y="4"/>
                  </a:lnTo>
                  <a:lnTo>
                    <a:pt x="44" y="5"/>
                  </a:lnTo>
                  <a:lnTo>
                    <a:pt x="48" y="5"/>
                  </a:lnTo>
                  <a:lnTo>
                    <a:pt x="52" y="6"/>
                  </a:lnTo>
                  <a:lnTo>
                    <a:pt x="56" y="6"/>
                  </a:lnTo>
                  <a:lnTo>
                    <a:pt x="59" y="7"/>
                  </a:lnTo>
                  <a:lnTo>
                    <a:pt x="63" y="7"/>
                  </a:lnTo>
                  <a:lnTo>
                    <a:pt x="67" y="8"/>
                  </a:lnTo>
                  <a:lnTo>
                    <a:pt x="70" y="8"/>
                  </a:lnTo>
                  <a:lnTo>
                    <a:pt x="74" y="9"/>
                  </a:lnTo>
                  <a:lnTo>
                    <a:pt x="78" y="9"/>
                  </a:lnTo>
                  <a:lnTo>
                    <a:pt x="82" y="10"/>
                  </a:lnTo>
                  <a:lnTo>
                    <a:pt x="85" y="10"/>
                  </a:lnTo>
                  <a:lnTo>
                    <a:pt x="89" y="11"/>
                  </a:lnTo>
                  <a:lnTo>
                    <a:pt x="93" y="11"/>
                  </a:lnTo>
                  <a:lnTo>
                    <a:pt x="96" y="12"/>
                  </a:lnTo>
                  <a:lnTo>
                    <a:pt x="100" y="12"/>
                  </a:lnTo>
                  <a:lnTo>
                    <a:pt x="104" y="13"/>
                  </a:lnTo>
                  <a:lnTo>
                    <a:pt x="107" y="13"/>
                  </a:lnTo>
                  <a:lnTo>
                    <a:pt x="111" y="14"/>
                  </a:lnTo>
                  <a:lnTo>
                    <a:pt x="115" y="15"/>
                  </a:lnTo>
                  <a:lnTo>
                    <a:pt x="119" y="15"/>
                  </a:lnTo>
                  <a:lnTo>
                    <a:pt x="122" y="16"/>
                  </a:lnTo>
                  <a:lnTo>
                    <a:pt x="126" y="16"/>
                  </a:lnTo>
                  <a:lnTo>
                    <a:pt x="130" y="17"/>
                  </a:lnTo>
                  <a:lnTo>
                    <a:pt x="133" y="17"/>
                  </a:lnTo>
                  <a:lnTo>
                    <a:pt x="135" y="18"/>
                  </a:lnTo>
                  <a:lnTo>
                    <a:pt x="136" y="19"/>
                  </a:lnTo>
                  <a:lnTo>
                    <a:pt x="137" y="19"/>
                  </a:lnTo>
                  <a:lnTo>
                    <a:pt x="139" y="20"/>
                  </a:lnTo>
                  <a:lnTo>
                    <a:pt x="140" y="21"/>
                  </a:lnTo>
                  <a:lnTo>
                    <a:pt x="141" y="22"/>
                  </a:lnTo>
                  <a:lnTo>
                    <a:pt x="142" y="22"/>
                  </a:lnTo>
                  <a:lnTo>
                    <a:pt x="144" y="23"/>
                  </a:lnTo>
                  <a:lnTo>
                    <a:pt x="144" y="24"/>
                  </a:lnTo>
                  <a:lnTo>
                    <a:pt x="145" y="25"/>
                  </a:lnTo>
                  <a:lnTo>
                    <a:pt x="146" y="26"/>
                  </a:lnTo>
                  <a:lnTo>
                    <a:pt x="146" y="28"/>
                  </a:lnTo>
                  <a:lnTo>
                    <a:pt x="147" y="29"/>
                  </a:lnTo>
                  <a:lnTo>
                    <a:pt x="148" y="30"/>
                  </a:lnTo>
                  <a:lnTo>
                    <a:pt x="148" y="31"/>
                  </a:lnTo>
                  <a:lnTo>
                    <a:pt x="149" y="32"/>
                  </a:lnTo>
                  <a:lnTo>
                    <a:pt x="151" y="39"/>
                  </a:lnTo>
                  <a:lnTo>
                    <a:pt x="152" y="47"/>
                  </a:lnTo>
                  <a:lnTo>
                    <a:pt x="153" y="54"/>
                  </a:lnTo>
                  <a:lnTo>
                    <a:pt x="153" y="62"/>
                  </a:lnTo>
                  <a:lnTo>
                    <a:pt x="153" y="70"/>
                  </a:lnTo>
                  <a:lnTo>
                    <a:pt x="153" y="78"/>
                  </a:lnTo>
                  <a:lnTo>
                    <a:pt x="153" y="86"/>
                  </a:lnTo>
                  <a:lnTo>
                    <a:pt x="152" y="94"/>
                  </a:lnTo>
                  <a:lnTo>
                    <a:pt x="152" y="99"/>
                  </a:lnTo>
                  <a:lnTo>
                    <a:pt x="151" y="104"/>
                  </a:lnTo>
                  <a:lnTo>
                    <a:pt x="149" y="108"/>
                  </a:lnTo>
                  <a:lnTo>
                    <a:pt x="147" y="112"/>
                  </a:lnTo>
                  <a:lnTo>
                    <a:pt x="145" y="116"/>
                  </a:lnTo>
                  <a:lnTo>
                    <a:pt x="142" y="119"/>
                  </a:lnTo>
                  <a:lnTo>
                    <a:pt x="139" y="121"/>
                  </a:lnTo>
                  <a:lnTo>
                    <a:pt x="136" y="122"/>
                  </a:lnTo>
                  <a:lnTo>
                    <a:pt x="135" y="123"/>
                  </a:lnTo>
                  <a:lnTo>
                    <a:pt x="133" y="123"/>
                  </a:lnTo>
                  <a:lnTo>
                    <a:pt x="132" y="123"/>
                  </a:lnTo>
                  <a:lnTo>
                    <a:pt x="131" y="123"/>
                  </a:lnTo>
                  <a:lnTo>
                    <a:pt x="129" y="123"/>
                  </a:lnTo>
                  <a:lnTo>
                    <a:pt x="128" y="123"/>
                  </a:lnTo>
                  <a:lnTo>
                    <a:pt x="127" y="123"/>
                  </a:lnTo>
                  <a:lnTo>
                    <a:pt x="126" y="123"/>
                  </a:lnTo>
                  <a:lnTo>
                    <a:pt x="119" y="122"/>
                  </a:lnTo>
                  <a:lnTo>
                    <a:pt x="112" y="120"/>
                  </a:lnTo>
                  <a:lnTo>
                    <a:pt x="105" y="119"/>
                  </a:lnTo>
                  <a:lnTo>
                    <a:pt x="99" y="118"/>
                  </a:lnTo>
                  <a:lnTo>
                    <a:pt x="92" y="116"/>
                  </a:lnTo>
                  <a:lnTo>
                    <a:pt x="85" y="115"/>
                  </a:lnTo>
                  <a:lnTo>
                    <a:pt x="78" y="113"/>
                  </a:lnTo>
                  <a:lnTo>
                    <a:pt x="72" y="112"/>
                  </a:lnTo>
                  <a:lnTo>
                    <a:pt x="65" y="111"/>
                  </a:lnTo>
                  <a:lnTo>
                    <a:pt x="58" y="109"/>
                  </a:lnTo>
                  <a:lnTo>
                    <a:pt x="52" y="108"/>
                  </a:lnTo>
                  <a:lnTo>
                    <a:pt x="45" y="106"/>
                  </a:lnTo>
                  <a:lnTo>
                    <a:pt x="38" y="105"/>
                  </a:lnTo>
                  <a:lnTo>
                    <a:pt x="31" y="104"/>
                  </a:lnTo>
                  <a:lnTo>
                    <a:pt x="24" y="102"/>
                  </a:lnTo>
                  <a:lnTo>
                    <a:pt x="18" y="101"/>
                  </a:lnTo>
                  <a:lnTo>
                    <a:pt x="15" y="100"/>
                  </a:lnTo>
                  <a:lnTo>
                    <a:pt x="13" y="99"/>
                  </a:lnTo>
                  <a:lnTo>
                    <a:pt x="11" y="99"/>
                  </a:lnTo>
                  <a:lnTo>
                    <a:pt x="9" y="98"/>
                  </a:lnTo>
                  <a:lnTo>
                    <a:pt x="6" y="96"/>
                  </a:lnTo>
                  <a:lnTo>
                    <a:pt x="4" y="93"/>
                  </a:lnTo>
                  <a:lnTo>
                    <a:pt x="3" y="89"/>
                  </a:lnTo>
                  <a:lnTo>
                    <a:pt x="1" y="84"/>
                  </a:lnTo>
                  <a:lnTo>
                    <a:pt x="0" y="66"/>
                  </a:lnTo>
                  <a:lnTo>
                    <a:pt x="0" y="46"/>
                  </a:lnTo>
                  <a:lnTo>
                    <a:pt x="0" y="25"/>
                  </a:lnTo>
                  <a:lnTo>
                    <a:pt x="2" y="7"/>
                  </a:lnTo>
                  <a:close/>
                </a:path>
              </a:pathLst>
            </a:custGeom>
            <a:solidFill>
              <a:srgbClr val="A59EA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68" name="Freeform 411"/>
            <p:cNvSpPr>
              <a:spLocks/>
            </p:cNvSpPr>
            <p:nvPr/>
          </p:nvSpPr>
          <p:spPr bwMode="auto">
            <a:xfrm>
              <a:off x="3639" y="1811"/>
              <a:ext cx="138" cy="109"/>
            </a:xfrm>
            <a:custGeom>
              <a:avLst/>
              <a:gdLst/>
              <a:ahLst/>
              <a:cxnLst>
                <a:cxn ang="0">
                  <a:pos x="3" y="4"/>
                </a:cxn>
                <a:cxn ang="0">
                  <a:pos x="5" y="1"/>
                </a:cxn>
                <a:cxn ang="0">
                  <a:pos x="7" y="0"/>
                </a:cxn>
                <a:cxn ang="0">
                  <a:pos x="9" y="0"/>
                </a:cxn>
                <a:cxn ang="0">
                  <a:pos x="11" y="0"/>
                </a:cxn>
                <a:cxn ang="0">
                  <a:pos x="13" y="0"/>
                </a:cxn>
                <a:cxn ang="0">
                  <a:pos x="21" y="0"/>
                </a:cxn>
                <a:cxn ang="0">
                  <a:pos x="34" y="2"/>
                </a:cxn>
                <a:cxn ang="0">
                  <a:pos x="47" y="4"/>
                </a:cxn>
                <a:cxn ang="0">
                  <a:pos x="60" y="6"/>
                </a:cxn>
                <a:cxn ang="0">
                  <a:pos x="73" y="8"/>
                </a:cxn>
                <a:cxn ang="0">
                  <a:pos x="87" y="10"/>
                </a:cxn>
                <a:cxn ang="0">
                  <a:pos x="100" y="12"/>
                </a:cxn>
                <a:cxn ang="0">
                  <a:pos x="113" y="14"/>
                </a:cxn>
                <a:cxn ang="0">
                  <a:pos x="121" y="15"/>
                </a:cxn>
                <a:cxn ang="0">
                  <a:pos x="123" y="17"/>
                </a:cxn>
                <a:cxn ang="0">
                  <a:pos x="125" y="18"/>
                </a:cxn>
                <a:cxn ang="0">
                  <a:pos x="128" y="19"/>
                </a:cxn>
                <a:cxn ang="0">
                  <a:pos x="130" y="22"/>
                </a:cxn>
                <a:cxn ang="0">
                  <a:pos x="132" y="26"/>
                </a:cxn>
                <a:cxn ang="0">
                  <a:pos x="135" y="35"/>
                </a:cxn>
                <a:cxn ang="0">
                  <a:pos x="137" y="48"/>
                </a:cxn>
                <a:cxn ang="0">
                  <a:pos x="138" y="62"/>
                </a:cxn>
                <a:cxn ang="0">
                  <a:pos x="137" y="76"/>
                </a:cxn>
                <a:cxn ang="0">
                  <a:pos x="136" y="87"/>
                </a:cxn>
                <a:cxn ang="0">
                  <a:pos x="134" y="96"/>
                </a:cxn>
                <a:cxn ang="0">
                  <a:pos x="130" y="103"/>
                </a:cxn>
                <a:cxn ang="0">
                  <a:pos x="125" y="107"/>
                </a:cxn>
                <a:cxn ang="0">
                  <a:pos x="121" y="109"/>
                </a:cxn>
                <a:cxn ang="0">
                  <a:pos x="119" y="109"/>
                </a:cxn>
                <a:cxn ang="0">
                  <a:pos x="116" y="109"/>
                </a:cxn>
                <a:cxn ang="0">
                  <a:pos x="114" y="109"/>
                </a:cxn>
                <a:cxn ang="0">
                  <a:pos x="107" y="108"/>
                </a:cxn>
                <a:cxn ang="0">
                  <a:pos x="95" y="106"/>
                </a:cxn>
                <a:cxn ang="0">
                  <a:pos x="83" y="103"/>
                </a:cxn>
                <a:cxn ang="0">
                  <a:pos x="71" y="101"/>
                </a:cxn>
                <a:cxn ang="0">
                  <a:pos x="59" y="98"/>
                </a:cxn>
                <a:cxn ang="0">
                  <a:pos x="47" y="96"/>
                </a:cxn>
                <a:cxn ang="0">
                  <a:pos x="35" y="93"/>
                </a:cxn>
                <a:cxn ang="0">
                  <a:pos x="23" y="90"/>
                </a:cxn>
                <a:cxn ang="0">
                  <a:pos x="14" y="89"/>
                </a:cxn>
                <a:cxn ang="0">
                  <a:pos x="10" y="88"/>
                </a:cxn>
                <a:cxn ang="0">
                  <a:pos x="6" y="85"/>
                </a:cxn>
                <a:cxn ang="0">
                  <a:pos x="3" y="79"/>
                </a:cxn>
                <a:cxn ang="0">
                  <a:pos x="1" y="58"/>
                </a:cxn>
                <a:cxn ang="0">
                  <a:pos x="1" y="22"/>
                </a:cxn>
              </a:cxnLst>
              <a:rect l="0" t="0" r="r" b="b"/>
              <a:pathLst>
                <a:path w="138" h="109">
                  <a:moveTo>
                    <a:pt x="2" y="5"/>
                  </a:moveTo>
                  <a:lnTo>
                    <a:pt x="3" y="4"/>
                  </a:lnTo>
                  <a:lnTo>
                    <a:pt x="4" y="2"/>
                  </a:lnTo>
                  <a:lnTo>
                    <a:pt x="5" y="1"/>
                  </a:lnTo>
                  <a:lnTo>
                    <a:pt x="6" y="0"/>
                  </a:lnTo>
                  <a:lnTo>
                    <a:pt x="7" y="0"/>
                  </a:lnTo>
                  <a:lnTo>
                    <a:pt x="8" y="0"/>
                  </a:lnTo>
                  <a:lnTo>
                    <a:pt x="9" y="0"/>
                  </a:lnTo>
                  <a:lnTo>
                    <a:pt x="10" y="0"/>
                  </a:lnTo>
                  <a:lnTo>
                    <a:pt x="11" y="0"/>
                  </a:lnTo>
                  <a:lnTo>
                    <a:pt x="12" y="0"/>
                  </a:lnTo>
                  <a:lnTo>
                    <a:pt x="13" y="0"/>
                  </a:lnTo>
                  <a:lnTo>
                    <a:pt x="14" y="0"/>
                  </a:lnTo>
                  <a:lnTo>
                    <a:pt x="21" y="0"/>
                  </a:lnTo>
                  <a:lnTo>
                    <a:pt x="27" y="1"/>
                  </a:lnTo>
                  <a:lnTo>
                    <a:pt x="34" y="2"/>
                  </a:lnTo>
                  <a:lnTo>
                    <a:pt x="40" y="3"/>
                  </a:lnTo>
                  <a:lnTo>
                    <a:pt x="47" y="4"/>
                  </a:lnTo>
                  <a:lnTo>
                    <a:pt x="54" y="5"/>
                  </a:lnTo>
                  <a:lnTo>
                    <a:pt x="60" y="6"/>
                  </a:lnTo>
                  <a:lnTo>
                    <a:pt x="67" y="7"/>
                  </a:lnTo>
                  <a:lnTo>
                    <a:pt x="73" y="8"/>
                  </a:lnTo>
                  <a:lnTo>
                    <a:pt x="80" y="9"/>
                  </a:lnTo>
                  <a:lnTo>
                    <a:pt x="87" y="10"/>
                  </a:lnTo>
                  <a:lnTo>
                    <a:pt x="93" y="11"/>
                  </a:lnTo>
                  <a:lnTo>
                    <a:pt x="100" y="12"/>
                  </a:lnTo>
                  <a:lnTo>
                    <a:pt x="107" y="13"/>
                  </a:lnTo>
                  <a:lnTo>
                    <a:pt x="113" y="14"/>
                  </a:lnTo>
                  <a:lnTo>
                    <a:pt x="120" y="15"/>
                  </a:lnTo>
                  <a:lnTo>
                    <a:pt x="121" y="15"/>
                  </a:lnTo>
                  <a:lnTo>
                    <a:pt x="122" y="16"/>
                  </a:lnTo>
                  <a:lnTo>
                    <a:pt x="123" y="17"/>
                  </a:lnTo>
                  <a:lnTo>
                    <a:pt x="124" y="17"/>
                  </a:lnTo>
                  <a:lnTo>
                    <a:pt x="125" y="18"/>
                  </a:lnTo>
                  <a:lnTo>
                    <a:pt x="126" y="19"/>
                  </a:lnTo>
                  <a:lnTo>
                    <a:pt x="128" y="19"/>
                  </a:lnTo>
                  <a:lnTo>
                    <a:pt x="129" y="20"/>
                  </a:lnTo>
                  <a:lnTo>
                    <a:pt x="130" y="22"/>
                  </a:lnTo>
                  <a:lnTo>
                    <a:pt x="131" y="24"/>
                  </a:lnTo>
                  <a:lnTo>
                    <a:pt x="132" y="26"/>
                  </a:lnTo>
                  <a:lnTo>
                    <a:pt x="134" y="28"/>
                  </a:lnTo>
                  <a:lnTo>
                    <a:pt x="135" y="35"/>
                  </a:lnTo>
                  <a:lnTo>
                    <a:pt x="137" y="42"/>
                  </a:lnTo>
                  <a:lnTo>
                    <a:pt x="137" y="48"/>
                  </a:lnTo>
                  <a:lnTo>
                    <a:pt x="138" y="55"/>
                  </a:lnTo>
                  <a:lnTo>
                    <a:pt x="138" y="62"/>
                  </a:lnTo>
                  <a:lnTo>
                    <a:pt x="138" y="69"/>
                  </a:lnTo>
                  <a:lnTo>
                    <a:pt x="137" y="76"/>
                  </a:lnTo>
                  <a:lnTo>
                    <a:pt x="137" y="83"/>
                  </a:lnTo>
                  <a:lnTo>
                    <a:pt x="136" y="87"/>
                  </a:lnTo>
                  <a:lnTo>
                    <a:pt x="135" y="92"/>
                  </a:lnTo>
                  <a:lnTo>
                    <a:pt x="134" y="96"/>
                  </a:lnTo>
                  <a:lnTo>
                    <a:pt x="132" y="99"/>
                  </a:lnTo>
                  <a:lnTo>
                    <a:pt x="130" y="103"/>
                  </a:lnTo>
                  <a:lnTo>
                    <a:pt x="128" y="105"/>
                  </a:lnTo>
                  <a:lnTo>
                    <a:pt x="125" y="107"/>
                  </a:lnTo>
                  <a:lnTo>
                    <a:pt x="122" y="109"/>
                  </a:lnTo>
                  <a:lnTo>
                    <a:pt x="121" y="109"/>
                  </a:lnTo>
                  <a:lnTo>
                    <a:pt x="120" y="109"/>
                  </a:lnTo>
                  <a:lnTo>
                    <a:pt x="119" y="109"/>
                  </a:lnTo>
                  <a:lnTo>
                    <a:pt x="118" y="109"/>
                  </a:lnTo>
                  <a:lnTo>
                    <a:pt x="116" y="109"/>
                  </a:lnTo>
                  <a:lnTo>
                    <a:pt x="115" y="109"/>
                  </a:lnTo>
                  <a:lnTo>
                    <a:pt x="114" y="109"/>
                  </a:lnTo>
                  <a:lnTo>
                    <a:pt x="113" y="109"/>
                  </a:lnTo>
                  <a:lnTo>
                    <a:pt x="107" y="108"/>
                  </a:lnTo>
                  <a:lnTo>
                    <a:pt x="101" y="107"/>
                  </a:lnTo>
                  <a:lnTo>
                    <a:pt x="95" y="106"/>
                  </a:lnTo>
                  <a:lnTo>
                    <a:pt x="89" y="104"/>
                  </a:lnTo>
                  <a:lnTo>
                    <a:pt x="83" y="103"/>
                  </a:lnTo>
                  <a:lnTo>
                    <a:pt x="77" y="102"/>
                  </a:lnTo>
                  <a:lnTo>
                    <a:pt x="71" y="101"/>
                  </a:lnTo>
                  <a:lnTo>
                    <a:pt x="65" y="99"/>
                  </a:lnTo>
                  <a:lnTo>
                    <a:pt x="59" y="98"/>
                  </a:lnTo>
                  <a:lnTo>
                    <a:pt x="53" y="97"/>
                  </a:lnTo>
                  <a:lnTo>
                    <a:pt x="47" y="96"/>
                  </a:lnTo>
                  <a:lnTo>
                    <a:pt x="41" y="94"/>
                  </a:lnTo>
                  <a:lnTo>
                    <a:pt x="35" y="93"/>
                  </a:lnTo>
                  <a:lnTo>
                    <a:pt x="29" y="92"/>
                  </a:lnTo>
                  <a:lnTo>
                    <a:pt x="23" y="90"/>
                  </a:lnTo>
                  <a:lnTo>
                    <a:pt x="17" y="89"/>
                  </a:lnTo>
                  <a:lnTo>
                    <a:pt x="14" y="89"/>
                  </a:lnTo>
                  <a:lnTo>
                    <a:pt x="12" y="88"/>
                  </a:lnTo>
                  <a:lnTo>
                    <a:pt x="10" y="88"/>
                  </a:lnTo>
                  <a:lnTo>
                    <a:pt x="8" y="86"/>
                  </a:lnTo>
                  <a:lnTo>
                    <a:pt x="6" y="85"/>
                  </a:lnTo>
                  <a:lnTo>
                    <a:pt x="5" y="82"/>
                  </a:lnTo>
                  <a:lnTo>
                    <a:pt x="3" y="79"/>
                  </a:lnTo>
                  <a:lnTo>
                    <a:pt x="2" y="74"/>
                  </a:lnTo>
                  <a:lnTo>
                    <a:pt x="1" y="58"/>
                  </a:lnTo>
                  <a:lnTo>
                    <a:pt x="0" y="40"/>
                  </a:lnTo>
                  <a:lnTo>
                    <a:pt x="1" y="22"/>
                  </a:lnTo>
                  <a:lnTo>
                    <a:pt x="2" y="5"/>
                  </a:lnTo>
                  <a:close/>
                </a:path>
              </a:pathLst>
            </a:custGeom>
            <a:solidFill>
              <a:srgbClr val="AAA3A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69" name="Freeform 412"/>
            <p:cNvSpPr>
              <a:spLocks/>
            </p:cNvSpPr>
            <p:nvPr/>
          </p:nvSpPr>
          <p:spPr bwMode="auto">
            <a:xfrm>
              <a:off x="3640" y="1811"/>
              <a:ext cx="121" cy="97"/>
            </a:xfrm>
            <a:custGeom>
              <a:avLst/>
              <a:gdLst/>
              <a:ahLst/>
              <a:cxnLst>
                <a:cxn ang="0">
                  <a:pos x="3" y="4"/>
                </a:cxn>
                <a:cxn ang="0">
                  <a:pos x="4" y="1"/>
                </a:cxn>
                <a:cxn ang="0">
                  <a:pos x="6" y="0"/>
                </a:cxn>
                <a:cxn ang="0">
                  <a:pos x="8" y="0"/>
                </a:cxn>
                <a:cxn ang="0">
                  <a:pos x="9" y="0"/>
                </a:cxn>
                <a:cxn ang="0">
                  <a:pos x="11" y="0"/>
                </a:cxn>
                <a:cxn ang="0">
                  <a:pos x="18" y="1"/>
                </a:cxn>
                <a:cxn ang="0">
                  <a:pos x="30" y="2"/>
                </a:cxn>
                <a:cxn ang="0">
                  <a:pos x="41" y="4"/>
                </a:cxn>
                <a:cxn ang="0">
                  <a:pos x="53" y="6"/>
                </a:cxn>
                <a:cxn ang="0">
                  <a:pos x="65" y="7"/>
                </a:cxn>
                <a:cxn ang="0">
                  <a:pos x="76" y="9"/>
                </a:cxn>
                <a:cxn ang="0">
                  <a:pos x="88" y="11"/>
                </a:cxn>
                <a:cxn ang="0">
                  <a:pos x="99" y="12"/>
                </a:cxn>
                <a:cxn ang="0">
                  <a:pos x="106" y="14"/>
                </a:cxn>
                <a:cxn ang="0">
                  <a:pos x="108" y="15"/>
                </a:cxn>
                <a:cxn ang="0">
                  <a:pos x="110" y="16"/>
                </a:cxn>
                <a:cxn ang="0">
                  <a:pos x="112" y="17"/>
                </a:cxn>
                <a:cxn ang="0">
                  <a:pos x="114" y="20"/>
                </a:cxn>
                <a:cxn ang="0">
                  <a:pos x="116" y="24"/>
                </a:cxn>
                <a:cxn ang="0">
                  <a:pos x="120" y="38"/>
                </a:cxn>
                <a:cxn ang="0">
                  <a:pos x="121" y="61"/>
                </a:cxn>
                <a:cxn ang="0">
                  <a:pos x="120" y="77"/>
                </a:cxn>
                <a:cxn ang="0">
                  <a:pos x="117" y="84"/>
                </a:cxn>
                <a:cxn ang="0">
                  <a:pos x="114" y="90"/>
                </a:cxn>
                <a:cxn ang="0">
                  <a:pos x="110" y="95"/>
                </a:cxn>
                <a:cxn ang="0">
                  <a:pos x="106" y="96"/>
                </a:cxn>
                <a:cxn ang="0">
                  <a:pos x="104" y="96"/>
                </a:cxn>
                <a:cxn ang="0">
                  <a:pos x="102" y="96"/>
                </a:cxn>
                <a:cxn ang="0">
                  <a:pos x="100" y="97"/>
                </a:cxn>
                <a:cxn ang="0">
                  <a:pos x="94" y="95"/>
                </a:cxn>
                <a:cxn ang="0">
                  <a:pos x="83" y="93"/>
                </a:cxn>
                <a:cxn ang="0">
                  <a:pos x="73" y="91"/>
                </a:cxn>
                <a:cxn ang="0">
                  <a:pos x="62" y="89"/>
                </a:cxn>
                <a:cxn ang="0">
                  <a:pos x="51" y="86"/>
                </a:cxn>
                <a:cxn ang="0">
                  <a:pos x="41" y="84"/>
                </a:cxn>
                <a:cxn ang="0">
                  <a:pos x="30" y="82"/>
                </a:cxn>
                <a:cxn ang="0">
                  <a:pos x="20" y="80"/>
                </a:cxn>
                <a:cxn ang="0">
                  <a:pos x="12" y="79"/>
                </a:cxn>
                <a:cxn ang="0">
                  <a:pos x="9" y="77"/>
                </a:cxn>
                <a:cxn ang="0">
                  <a:pos x="6" y="75"/>
                </a:cxn>
                <a:cxn ang="0">
                  <a:pos x="3" y="70"/>
                </a:cxn>
                <a:cxn ang="0">
                  <a:pos x="0" y="51"/>
                </a:cxn>
                <a:cxn ang="0">
                  <a:pos x="0" y="19"/>
                </a:cxn>
              </a:cxnLst>
              <a:rect l="0" t="0" r="r" b="b"/>
              <a:pathLst>
                <a:path w="121" h="97">
                  <a:moveTo>
                    <a:pt x="2" y="5"/>
                  </a:moveTo>
                  <a:lnTo>
                    <a:pt x="3" y="4"/>
                  </a:lnTo>
                  <a:lnTo>
                    <a:pt x="3" y="2"/>
                  </a:lnTo>
                  <a:lnTo>
                    <a:pt x="4" y="1"/>
                  </a:lnTo>
                  <a:lnTo>
                    <a:pt x="5" y="0"/>
                  </a:lnTo>
                  <a:lnTo>
                    <a:pt x="6" y="0"/>
                  </a:lnTo>
                  <a:lnTo>
                    <a:pt x="7" y="0"/>
                  </a:lnTo>
                  <a:lnTo>
                    <a:pt x="8" y="0"/>
                  </a:lnTo>
                  <a:lnTo>
                    <a:pt x="9" y="0"/>
                  </a:lnTo>
                  <a:lnTo>
                    <a:pt x="9" y="0"/>
                  </a:lnTo>
                  <a:lnTo>
                    <a:pt x="10" y="0"/>
                  </a:lnTo>
                  <a:lnTo>
                    <a:pt x="11" y="0"/>
                  </a:lnTo>
                  <a:lnTo>
                    <a:pt x="12" y="0"/>
                  </a:lnTo>
                  <a:lnTo>
                    <a:pt x="18" y="1"/>
                  </a:lnTo>
                  <a:lnTo>
                    <a:pt x="24" y="1"/>
                  </a:lnTo>
                  <a:lnTo>
                    <a:pt x="30" y="2"/>
                  </a:lnTo>
                  <a:lnTo>
                    <a:pt x="35" y="3"/>
                  </a:lnTo>
                  <a:lnTo>
                    <a:pt x="41" y="4"/>
                  </a:lnTo>
                  <a:lnTo>
                    <a:pt x="47" y="5"/>
                  </a:lnTo>
                  <a:lnTo>
                    <a:pt x="53" y="6"/>
                  </a:lnTo>
                  <a:lnTo>
                    <a:pt x="59" y="7"/>
                  </a:lnTo>
                  <a:lnTo>
                    <a:pt x="65" y="7"/>
                  </a:lnTo>
                  <a:lnTo>
                    <a:pt x="70" y="8"/>
                  </a:lnTo>
                  <a:lnTo>
                    <a:pt x="76" y="9"/>
                  </a:lnTo>
                  <a:lnTo>
                    <a:pt x="82" y="10"/>
                  </a:lnTo>
                  <a:lnTo>
                    <a:pt x="88" y="11"/>
                  </a:lnTo>
                  <a:lnTo>
                    <a:pt x="94" y="12"/>
                  </a:lnTo>
                  <a:lnTo>
                    <a:pt x="99" y="12"/>
                  </a:lnTo>
                  <a:lnTo>
                    <a:pt x="105" y="13"/>
                  </a:lnTo>
                  <a:lnTo>
                    <a:pt x="106" y="14"/>
                  </a:lnTo>
                  <a:lnTo>
                    <a:pt x="107" y="15"/>
                  </a:lnTo>
                  <a:lnTo>
                    <a:pt x="108" y="15"/>
                  </a:lnTo>
                  <a:lnTo>
                    <a:pt x="109" y="16"/>
                  </a:lnTo>
                  <a:lnTo>
                    <a:pt x="110" y="16"/>
                  </a:lnTo>
                  <a:lnTo>
                    <a:pt x="111" y="17"/>
                  </a:lnTo>
                  <a:lnTo>
                    <a:pt x="112" y="17"/>
                  </a:lnTo>
                  <a:lnTo>
                    <a:pt x="113" y="18"/>
                  </a:lnTo>
                  <a:lnTo>
                    <a:pt x="114" y="20"/>
                  </a:lnTo>
                  <a:lnTo>
                    <a:pt x="115" y="22"/>
                  </a:lnTo>
                  <a:lnTo>
                    <a:pt x="116" y="24"/>
                  </a:lnTo>
                  <a:lnTo>
                    <a:pt x="118" y="26"/>
                  </a:lnTo>
                  <a:lnTo>
                    <a:pt x="120" y="38"/>
                  </a:lnTo>
                  <a:lnTo>
                    <a:pt x="121" y="49"/>
                  </a:lnTo>
                  <a:lnTo>
                    <a:pt x="121" y="61"/>
                  </a:lnTo>
                  <a:lnTo>
                    <a:pt x="120" y="74"/>
                  </a:lnTo>
                  <a:lnTo>
                    <a:pt x="120" y="77"/>
                  </a:lnTo>
                  <a:lnTo>
                    <a:pt x="119" y="81"/>
                  </a:lnTo>
                  <a:lnTo>
                    <a:pt x="117" y="84"/>
                  </a:lnTo>
                  <a:lnTo>
                    <a:pt x="116" y="87"/>
                  </a:lnTo>
                  <a:lnTo>
                    <a:pt x="114" y="90"/>
                  </a:lnTo>
                  <a:lnTo>
                    <a:pt x="112" y="93"/>
                  </a:lnTo>
                  <a:lnTo>
                    <a:pt x="110" y="95"/>
                  </a:lnTo>
                  <a:lnTo>
                    <a:pt x="107" y="96"/>
                  </a:lnTo>
                  <a:lnTo>
                    <a:pt x="106" y="96"/>
                  </a:lnTo>
                  <a:lnTo>
                    <a:pt x="105" y="96"/>
                  </a:lnTo>
                  <a:lnTo>
                    <a:pt x="104" y="96"/>
                  </a:lnTo>
                  <a:lnTo>
                    <a:pt x="103" y="96"/>
                  </a:lnTo>
                  <a:lnTo>
                    <a:pt x="102" y="96"/>
                  </a:lnTo>
                  <a:lnTo>
                    <a:pt x="101" y="96"/>
                  </a:lnTo>
                  <a:lnTo>
                    <a:pt x="100" y="97"/>
                  </a:lnTo>
                  <a:lnTo>
                    <a:pt x="99" y="97"/>
                  </a:lnTo>
                  <a:lnTo>
                    <a:pt x="94" y="95"/>
                  </a:lnTo>
                  <a:lnTo>
                    <a:pt x="89" y="94"/>
                  </a:lnTo>
                  <a:lnTo>
                    <a:pt x="83" y="93"/>
                  </a:lnTo>
                  <a:lnTo>
                    <a:pt x="78" y="92"/>
                  </a:lnTo>
                  <a:lnTo>
                    <a:pt x="73" y="91"/>
                  </a:lnTo>
                  <a:lnTo>
                    <a:pt x="67" y="90"/>
                  </a:lnTo>
                  <a:lnTo>
                    <a:pt x="62" y="89"/>
                  </a:lnTo>
                  <a:lnTo>
                    <a:pt x="57" y="88"/>
                  </a:lnTo>
                  <a:lnTo>
                    <a:pt x="51" y="86"/>
                  </a:lnTo>
                  <a:lnTo>
                    <a:pt x="46" y="85"/>
                  </a:lnTo>
                  <a:lnTo>
                    <a:pt x="41" y="84"/>
                  </a:lnTo>
                  <a:lnTo>
                    <a:pt x="36" y="83"/>
                  </a:lnTo>
                  <a:lnTo>
                    <a:pt x="30" y="82"/>
                  </a:lnTo>
                  <a:lnTo>
                    <a:pt x="25" y="81"/>
                  </a:lnTo>
                  <a:lnTo>
                    <a:pt x="20" y="80"/>
                  </a:lnTo>
                  <a:lnTo>
                    <a:pt x="14" y="79"/>
                  </a:lnTo>
                  <a:lnTo>
                    <a:pt x="12" y="79"/>
                  </a:lnTo>
                  <a:lnTo>
                    <a:pt x="11" y="78"/>
                  </a:lnTo>
                  <a:lnTo>
                    <a:pt x="9" y="77"/>
                  </a:lnTo>
                  <a:lnTo>
                    <a:pt x="7" y="76"/>
                  </a:lnTo>
                  <a:lnTo>
                    <a:pt x="6" y="75"/>
                  </a:lnTo>
                  <a:lnTo>
                    <a:pt x="4" y="73"/>
                  </a:lnTo>
                  <a:lnTo>
                    <a:pt x="3" y="70"/>
                  </a:lnTo>
                  <a:lnTo>
                    <a:pt x="2" y="66"/>
                  </a:lnTo>
                  <a:lnTo>
                    <a:pt x="0" y="51"/>
                  </a:lnTo>
                  <a:lnTo>
                    <a:pt x="0" y="35"/>
                  </a:lnTo>
                  <a:lnTo>
                    <a:pt x="0" y="19"/>
                  </a:lnTo>
                  <a:lnTo>
                    <a:pt x="2" y="5"/>
                  </a:lnTo>
                  <a:close/>
                </a:path>
              </a:pathLst>
            </a:custGeom>
            <a:solidFill>
              <a:srgbClr val="AFA8B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70" name="Freeform 413"/>
            <p:cNvSpPr>
              <a:spLocks/>
            </p:cNvSpPr>
            <p:nvPr/>
          </p:nvSpPr>
          <p:spPr bwMode="auto">
            <a:xfrm>
              <a:off x="3641" y="1811"/>
              <a:ext cx="105" cy="84"/>
            </a:xfrm>
            <a:custGeom>
              <a:avLst/>
              <a:gdLst/>
              <a:ahLst/>
              <a:cxnLst>
                <a:cxn ang="0">
                  <a:pos x="2" y="3"/>
                </a:cxn>
                <a:cxn ang="0">
                  <a:pos x="4" y="1"/>
                </a:cxn>
                <a:cxn ang="0">
                  <a:pos x="5" y="0"/>
                </a:cxn>
                <a:cxn ang="0">
                  <a:pos x="7" y="0"/>
                </a:cxn>
                <a:cxn ang="0">
                  <a:pos x="8" y="0"/>
                </a:cxn>
                <a:cxn ang="0">
                  <a:pos x="9" y="0"/>
                </a:cxn>
                <a:cxn ang="0">
                  <a:pos x="15" y="1"/>
                </a:cxn>
                <a:cxn ang="0">
                  <a:pos x="25" y="2"/>
                </a:cxn>
                <a:cxn ang="0">
                  <a:pos x="35" y="4"/>
                </a:cxn>
                <a:cxn ang="0">
                  <a:pos x="45" y="5"/>
                </a:cxn>
                <a:cxn ang="0">
                  <a:pos x="55" y="7"/>
                </a:cxn>
                <a:cxn ang="0">
                  <a:pos x="66" y="8"/>
                </a:cxn>
                <a:cxn ang="0">
                  <a:pos x="76" y="10"/>
                </a:cxn>
                <a:cxn ang="0">
                  <a:pos x="86" y="11"/>
                </a:cxn>
                <a:cxn ang="0">
                  <a:pos x="91" y="12"/>
                </a:cxn>
                <a:cxn ang="0">
                  <a:pos x="93" y="13"/>
                </a:cxn>
                <a:cxn ang="0">
                  <a:pos x="94" y="14"/>
                </a:cxn>
                <a:cxn ang="0">
                  <a:pos x="96" y="15"/>
                </a:cxn>
                <a:cxn ang="0">
                  <a:pos x="98" y="18"/>
                </a:cxn>
                <a:cxn ang="0">
                  <a:pos x="100" y="21"/>
                </a:cxn>
                <a:cxn ang="0">
                  <a:pos x="104" y="33"/>
                </a:cxn>
                <a:cxn ang="0">
                  <a:pos x="105" y="53"/>
                </a:cxn>
                <a:cxn ang="0">
                  <a:pos x="103" y="67"/>
                </a:cxn>
                <a:cxn ang="0">
                  <a:pos x="101" y="73"/>
                </a:cxn>
                <a:cxn ang="0">
                  <a:pos x="98" y="78"/>
                </a:cxn>
                <a:cxn ang="0">
                  <a:pos x="94" y="82"/>
                </a:cxn>
                <a:cxn ang="0">
                  <a:pos x="91" y="83"/>
                </a:cxn>
                <a:cxn ang="0">
                  <a:pos x="90" y="83"/>
                </a:cxn>
                <a:cxn ang="0">
                  <a:pos x="88" y="84"/>
                </a:cxn>
                <a:cxn ang="0">
                  <a:pos x="86" y="84"/>
                </a:cxn>
                <a:cxn ang="0">
                  <a:pos x="81" y="83"/>
                </a:cxn>
                <a:cxn ang="0">
                  <a:pos x="72" y="81"/>
                </a:cxn>
                <a:cxn ang="0">
                  <a:pos x="63" y="79"/>
                </a:cxn>
                <a:cxn ang="0">
                  <a:pos x="54" y="77"/>
                </a:cxn>
                <a:cxn ang="0">
                  <a:pos x="44" y="75"/>
                </a:cxn>
                <a:cxn ang="0">
                  <a:pos x="35" y="73"/>
                </a:cxn>
                <a:cxn ang="0">
                  <a:pos x="26" y="71"/>
                </a:cxn>
                <a:cxn ang="0">
                  <a:pos x="17" y="69"/>
                </a:cxn>
                <a:cxn ang="0">
                  <a:pos x="11" y="68"/>
                </a:cxn>
                <a:cxn ang="0">
                  <a:pos x="7" y="67"/>
                </a:cxn>
                <a:cxn ang="0">
                  <a:pos x="5" y="65"/>
                </a:cxn>
                <a:cxn ang="0">
                  <a:pos x="2" y="60"/>
                </a:cxn>
                <a:cxn ang="0">
                  <a:pos x="0" y="44"/>
                </a:cxn>
                <a:cxn ang="0">
                  <a:pos x="0" y="17"/>
                </a:cxn>
              </a:cxnLst>
              <a:rect l="0" t="0" r="r" b="b"/>
              <a:pathLst>
                <a:path w="105" h="84">
                  <a:moveTo>
                    <a:pt x="1" y="5"/>
                  </a:moveTo>
                  <a:lnTo>
                    <a:pt x="2" y="3"/>
                  </a:lnTo>
                  <a:lnTo>
                    <a:pt x="3" y="2"/>
                  </a:lnTo>
                  <a:lnTo>
                    <a:pt x="4" y="1"/>
                  </a:lnTo>
                  <a:lnTo>
                    <a:pt x="4" y="0"/>
                  </a:lnTo>
                  <a:lnTo>
                    <a:pt x="5" y="0"/>
                  </a:lnTo>
                  <a:lnTo>
                    <a:pt x="6" y="0"/>
                  </a:lnTo>
                  <a:lnTo>
                    <a:pt x="7" y="0"/>
                  </a:lnTo>
                  <a:lnTo>
                    <a:pt x="7" y="0"/>
                  </a:lnTo>
                  <a:lnTo>
                    <a:pt x="8" y="0"/>
                  </a:lnTo>
                  <a:lnTo>
                    <a:pt x="9" y="0"/>
                  </a:lnTo>
                  <a:lnTo>
                    <a:pt x="9" y="0"/>
                  </a:lnTo>
                  <a:lnTo>
                    <a:pt x="10" y="0"/>
                  </a:lnTo>
                  <a:lnTo>
                    <a:pt x="15" y="1"/>
                  </a:lnTo>
                  <a:lnTo>
                    <a:pt x="20" y="1"/>
                  </a:lnTo>
                  <a:lnTo>
                    <a:pt x="25" y="2"/>
                  </a:lnTo>
                  <a:lnTo>
                    <a:pt x="30" y="3"/>
                  </a:lnTo>
                  <a:lnTo>
                    <a:pt x="35" y="4"/>
                  </a:lnTo>
                  <a:lnTo>
                    <a:pt x="40" y="4"/>
                  </a:lnTo>
                  <a:lnTo>
                    <a:pt x="45" y="5"/>
                  </a:lnTo>
                  <a:lnTo>
                    <a:pt x="51" y="6"/>
                  </a:lnTo>
                  <a:lnTo>
                    <a:pt x="55" y="7"/>
                  </a:lnTo>
                  <a:lnTo>
                    <a:pt x="61" y="7"/>
                  </a:lnTo>
                  <a:lnTo>
                    <a:pt x="66" y="8"/>
                  </a:lnTo>
                  <a:lnTo>
                    <a:pt x="71" y="9"/>
                  </a:lnTo>
                  <a:lnTo>
                    <a:pt x="76" y="10"/>
                  </a:lnTo>
                  <a:lnTo>
                    <a:pt x="81" y="10"/>
                  </a:lnTo>
                  <a:lnTo>
                    <a:pt x="86" y="11"/>
                  </a:lnTo>
                  <a:lnTo>
                    <a:pt x="91" y="12"/>
                  </a:lnTo>
                  <a:lnTo>
                    <a:pt x="91" y="12"/>
                  </a:lnTo>
                  <a:lnTo>
                    <a:pt x="92" y="13"/>
                  </a:lnTo>
                  <a:lnTo>
                    <a:pt x="93" y="13"/>
                  </a:lnTo>
                  <a:lnTo>
                    <a:pt x="94" y="14"/>
                  </a:lnTo>
                  <a:lnTo>
                    <a:pt x="94" y="14"/>
                  </a:lnTo>
                  <a:lnTo>
                    <a:pt x="95" y="15"/>
                  </a:lnTo>
                  <a:lnTo>
                    <a:pt x="96" y="15"/>
                  </a:lnTo>
                  <a:lnTo>
                    <a:pt x="97" y="16"/>
                  </a:lnTo>
                  <a:lnTo>
                    <a:pt x="98" y="18"/>
                  </a:lnTo>
                  <a:lnTo>
                    <a:pt x="99" y="20"/>
                  </a:lnTo>
                  <a:lnTo>
                    <a:pt x="100" y="21"/>
                  </a:lnTo>
                  <a:lnTo>
                    <a:pt x="101" y="23"/>
                  </a:lnTo>
                  <a:lnTo>
                    <a:pt x="104" y="33"/>
                  </a:lnTo>
                  <a:lnTo>
                    <a:pt x="105" y="43"/>
                  </a:lnTo>
                  <a:lnTo>
                    <a:pt x="105" y="53"/>
                  </a:lnTo>
                  <a:lnTo>
                    <a:pt x="104" y="64"/>
                  </a:lnTo>
                  <a:lnTo>
                    <a:pt x="103" y="67"/>
                  </a:lnTo>
                  <a:lnTo>
                    <a:pt x="102" y="70"/>
                  </a:lnTo>
                  <a:lnTo>
                    <a:pt x="101" y="73"/>
                  </a:lnTo>
                  <a:lnTo>
                    <a:pt x="100" y="76"/>
                  </a:lnTo>
                  <a:lnTo>
                    <a:pt x="98" y="78"/>
                  </a:lnTo>
                  <a:lnTo>
                    <a:pt x="96" y="80"/>
                  </a:lnTo>
                  <a:lnTo>
                    <a:pt x="94" y="82"/>
                  </a:lnTo>
                  <a:lnTo>
                    <a:pt x="92" y="83"/>
                  </a:lnTo>
                  <a:lnTo>
                    <a:pt x="91" y="83"/>
                  </a:lnTo>
                  <a:lnTo>
                    <a:pt x="90" y="83"/>
                  </a:lnTo>
                  <a:lnTo>
                    <a:pt x="90" y="83"/>
                  </a:lnTo>
                  <a:lnTo>
                    <a:pt x="89" y="83"/>
                  </a:lnTo>
                  <a:lnTo>
                    <a:pt x="88" y="84"/>
                  </a:lnTo>
                  <a:lnTo>
                    <a:pt x="87" y="84"/>
                  </a:lnTo>
                  <a:lnTo>
                    <a:pt x="86" y="84"/>
                  </a:lnTo>
                  <a:lnTo>
                    <a:pt x="85" y="84"/>
                  </a:lnTo>
                  <a:lnTo>
                    <a:pt x="81" y="83"/>
                  </a:lnTo>
                  <a:lnTo>
                    <a:pt x="76" y="82"/>
                  </a:lnTo>
                  <a:lnTo>
                    <a:pt x="72" y="81"/>
                  </a:lnTo>
                  <a:lnTo>
                    <a:pt x="67" y="80"/>
                  </a:lnTo>
                  <a:lnTo>
                    <a:pt x="63" y="79"/>
                  </a:lnTo>
                  <a:lnTo>
                    <a:pt x="58" y="78"/>
                  </a:lnTo>
                  <a:lnTo>
                    <a:pt x="54" y="77"/>
                  </a:lnTo>
                  <a:lnTo>
                    <a:pt x="49" y="76"/>
                  </a:lnTo>
                  <a:lnTo>
                    <a:pt x="44" y="75"/>
                  </a:lnTo>
                  <a:lnTo>
                    <a:pt x="40" y="74"/>
                  </a:lnTo>
                  <a:lnTo>
                    <a:pt x="35" y="73"/>
                  </a:lnTo>
                  <a:lnTo>
                    <a:pt x="31" y="72"/>
                  </a:lnTo>
                  <a:lnTo>
                    <a:pt x="26" y="71"/>
                  </a:lnTo>
                  <a:lnTo>
                    <a:pt x="21" y="70"/>
                  </a:lnTo>
                  <a:lnTo>
                    <a:pt x="17" y="69"/>
                  </a:lnTo>
                  <a:lnTo>
                    <a:pt x="12" y="68"/>
                  </a:lnTo>
                  <a:lnTo>
                    <a:pt x="11" y="68"/>
                  </a:lnTo>
                  <a:lnTo>
                    <a:pt x="9" y="67"/>
                  </a:lnTo>
                  <a:lnTo>
                    <a:pt x="7" y="67"/>
                  </a:lnTo>
                  <a:lnTo>
                    <a:pt x="6" y="66"/>
                  </a:lnTo>
                  <a:lnTo>
                    <a:pt x="5" y="65"/>
                  </a:lnTo>
                  <a:lnTo>
                    <a:pt x="3" y="63"/>
                  </a:lnTo>
                  <a:lnTo>
                    <a:pt x="2" y="60"/>
                  </a:lnTo>
                  <a:lnTo>
                    <a:pt x="1" y="57"/>
                  </a:lnTo>
                  <a:lnTo>
                    <a:pt x="0" y="44"/>
                  </a:lnTo>
                  <a:lnTo>
                    <a:pt x="0" y="31"/>
                  </a:lnTo>
                  <a:lnTo>
                    <a:pt x="0" y="17"/>
                  </a:lnTo>
                  <a:lnTo>
                    <a:pt x="1" y="5"/>
                  </a:lnTo>
                  <a:close/>
                </a:path>
              </a:pathLst>
            </a:custGeom>
            <a:solidFill>
              <a:srgbClr val="B5ADB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71" name="Freeform 414"/>
            <p:cNvSpPr>
              <a:spLocks/>
            </p:cNvSpPr>
            <p:nvPr/>
          </p:nvSpPr>
          <p:spPr bwMode="auto">
            <a:xfrm>
              <a:off x="3642" y="1811"/>
              <a:ext cx="88" cy="71"/>
            </a:xfrm>
            <a:custGeom>
              <a:avLst/>
              <a:gdLst/>
              <a:ahLst/>
              <a:cxnLst>
                <a:cxn ang="0">
                  <a:pos x="1" y="3"/>
                </a:cxn>
                <a:cxn ang="0">
                  <a:pos x="3" y="1"/>
                </a:cxn>
                <a:cxn ang="0">
                  <a:pos x="5" y="0"/>
                </a:cxn>
                <a:cxn ang="0">
                  <a:pos x="7" y="0"/>
                </a:cxn>
                <a:cxn ang="0">
                  <a:pos x="13" y="1"/>
                </a:cxn>
                <a:cxn ang="0">
                  <a:pos x="21" y="2"/>
                </a:cxn>
                <a:cxn ang="0">
                  <a:pos x="30" y="4"/>
                </a:cxn>
                <a:cxn ang="0">
                  <a:pos x="38" y="5"/>
                </a:cxn>
                <a:cxn ang="0">
                  <a:pos x="47" y="6"/>
                </a:cxn>
                <a:cxn ang="0">
                  <a:pos x="55" y="7"/>
                </a:cxn>
                <a:cxn ang="0">
                  <a:pos x="63" y="8"/>
                </a:cxn>
                <a:cxn ang="0">
                  <a:pos x="72" y="10"/>
                </a:cxn>
                <a:cxn ang="0">
                  <a:pos x="77" y="11"/>
                </a:cxn>
                <a:cxn ang="0">
                  <a:pos x="80" y="13"/>
                </a:cxn>
                <a:cxn ang="0">
                  <a:pos x="82" y="16"/>
                </a:cxn>
                <a:cxn ang="0">
                  <a:pos x="84" y="19"/>
                </a:cxn>
                <a:cxn ang="0">
                  <a:pos x="87" y="29"/>
                </a:cxn>
                <a:cxn ang="0">
                  <a:pos x="88" y="45"/>
                </a:cxn>
                <a:cxn ang="0">
                  <a:pos x="86" y="56"/>
                </a:cxn>
                <a:cxn ang="0">
                  <a:pos x="85" y="62"/>
                </a:cxn>
                <a:cxn ang="0">
                  <a:pos x="82" y="66"/>
                </a:cxn>
                <a:cxn ang="0">
                  <a:pos x="79" y="69"/>
                </a:cxn>
                <a:cxn ang="0">
                  <a:pos x="76" y="70"/>
                </a:cxn>
                <a:cxn ang="0">
                  <a:pos x="75" y="71"/>
                </a:cxn>
                <a:cxn ang="0">
                  <a:pos x="74" y="71"/>
                </a:cxn>
                <a:cxn ang="0">
                  <a:pos x="72" y="71"/>
                </a:cxn>
                <a:cxn ang="0">
                  <a:pos x="68" y="70"/>
                </a:cxn>
                <a:cxn ang="0">
                  <a:pos x="60" y="68"/>
                </a:cxn>
                <a:cxn ang="0">
                  <a:pos x="52" y="67"/>
                </a:cxn>
                <a:cxn ang="0">
                  <a:pos x="45" y="65"/>
                </a:cxn>
                <a:cxn ang="0">
                  <a:pos x="37" y="64"/>
                </a:cxn>
                <a:cxn ang="0">
                  <a:pos x="29" y="62"/>
                </a:cxn>
                <a:cxn ang="0">
                  <a:pos x="22" y="60"/>
                </a:cxn>
                <a:cxn ang="0">
                  <a:pos x="14" y="59"/>
                </a:cxn>
                <a:cxn ang="0">
                  <a:pos x="9" y="58"/>
                </a:cxn>
                <a:cxn ang="0">
                  <a:pos x="6" y="57"/>
                </a:cxn>
                <a:cxn ang="0">
                  <a:pos x="4" y="55"/>
                </a:cxn>
                <a:cxn ang="0">
                  <a:pos x="2" y="51"/>
                </a:cxn>
                <a:cxn ang="0">
                  <a:pos x="0" y="37"/>
                </a:cxn>
                <a:cxn ang="0">
                  <a:pos x="0" y="14"/>
                </a:cxn>
              </a:cxnLst>
              <a:rect l="0" t="0" r="r" b="b"/>
              <a:pathLst>
                <a:path w="88" h="71">
                  <a:moveTo>
                    <a:pt x="1" y="4"/>
                  </a:moveTo>
                  <a:lnTo>
                    <a:pt x="1" y="3"/>
                  </a:lnTo>
                  <a:lnTo>
                    <a:pt x="2" y="2"/>
                  </a:lnTo>
                  <a:lnTo>
                    <a:pt x="3" y="1"/>
                  </a:lnTo>
                  <a:lnTo>
                    <a:pt x="3" y="0"/>
                  </a:lnTo>
                  <a:lnTo>
                    <a:pt x="5" y="0"/>
                  </a:lnTo>
                  <a:lnTo>
                    <a:pt x="6" y="0"/>
                  </a:lnTo>
                  <a:lnTo>
                    <a:pt x="7" y="0"/>
                  </a:lnTo>
                  <a:lnTo>
                    <a:pt x="8" y="0"/>
                  </a:lnTo>
                  <a:lnTo>
                    <a:pt x="13" y="1"/>
                  </a:lnTo>
                  <a:lnTo>
                    <a:pt x="17" y="2"/>
                  </a:lnTo>
                  <a:lnTo>
                    <a:pt x="21" y="2"/>
                  </a:lnTo>
                  <a:lnTo>
                    <a:pt x="25" y="3"/>
                  </a:lnTo>
                  <a:lnTo>
                    <a:pt x="30" y="4"/>
                  </a:lnTo>
                  <a:lnTo>
                    <a:pt x="34" y="4"/>
                  </a:lnTo>
                  <a:lnTo>
                    <a:pt x="38" y="5"/>
                  </a:lnTo>
                  <a:lnTo>
                    <a:pt x="42" y="5"/>
                  </a:lnTo>
                  <a:lnTo>
                    <a:pt x="47" y="6"/>
                  </a:lnTo>
                  <a:lnTo>
                    <a:pt x="51" y="7"/>
                  </a:lnTo>
                  <a:lnTo>
                    <a:pt x="55" y="7"/>
                  </a:lnTo>
                  <a:lnTo>
                    <a:pt x="59" y="8"/>
                  </a:lnTo>
                  <a:lnTo>
                    <a:pt x="63" y="8"/>
                  </a:lnTo>
                  <a:lnTo>
                    <a:pt x="68" y="9"/>
                  </a:lnTo>
                  <a:lnTo>
                    <a:pt x="72" y="10"/>
                  </a:lnTo>
                  <a:lnTo>
                    <a:pt x="76" y="10"/>
                  </a:lnTo>
                  <a:lnTo>
                    <a:pt x="77" y="11"/>
                  </a:lnTo>
                  <a:lnTo>
                    <a:pt x="79" y="12"/>
                  </a:lnTo>
                  <a:lnTo>
                    <a:pt x="80" y="13"/>
                  </a:lnTo>
                  <a:lnTo>
                    <a:pt x="81" y="14"/>
                  </a:lnTo>
                  <a:lnTo>
                    <a:pt x="82" y="16"/>
                  </a:lnTo>
                  <a:lnTo>
                    <a:pt x="83" y="17"/>
                  </a:lnTo>
                  <a:lnTo>
                    <a:pt x="84" y="19"/>
                  </a:lnTo>
                  <a:lnTo>
                    <a:pt x="85" y="21"/>
                  </a:lnTo>
                  <a:lnTo>
                    <a:pt x="87" y="29"/>
                  </a:lnTo>
                  <a:lnTo>
                    <a:pt x="88" y="37"/>
                  </a:lnTo>
                  <a:lnTo>
                    <a:pt x="88" y="45"/>
                  </a:lnTo>
                  <a:lnTo>
                    <a:pt x="87" y="54"/>
                  </a:lnTo>
                  <a:lnTo>
                    <a:pt x="86" y="56"/>
                  </a:lnTo>
                  <a:lnTo>
                    <a:pt x="86" y="59"/>
                  </a:lnTo>
                  <a:lnTo>
                    <a:pt x="85" y="62"/>
                  </a:lnTo>
                  <a:lnTo>
                    <a:pt x="84" y="64"/>
                  </a:lnTo>
                  <a:lnTo>
                    <a:pt x="82" y="66"/>
                  </a:lnTo>
                  <a:lnTo>
                    <a:pt x="81" y="67"/>
                  </a:lnTo>
                  <a:lnTo>
                    <a:pt x="79" y="69"/>
                  </a:lnTo>
                  <a:lnTo>
                    <a:pt x="77" y="70"/>
                  </a:lnTo>
                  <a:lnTo>
                    <a:pt x="76" y="70"/>
                  </a:lnTo>
                  <a:lnTo>
                    <a:pt x="76" y="71"/>
                  </a:lnTo>
                  <a:lnTo>
                    <a:pt x="75" y="71"/>
                  </a:lnTo>
                  <a:lnTo>
                    <a:pt x="74" y="71"/>
                  </a:lnTo>
                  <a:lnTo>
                    <a:pt x="74" y="71"/>
                  </a:lnTo>
                  <a:lnTo>
                    <a:pt x="73" y="71"/>
                  </a:lnTo>
                  <a:lnTo>
                    <a:pt x="72" y="71"/>
                  </a:lnTo>
                  <a:lnTo>
                    <a:pt x="72" y="71"/>
                  </a:lnTo>
                  <a:lnTo>
                    <a:pt x="68" y="70"/>
                  </a:lnTo>
                  <a:lnTo>
                    <a:pt x="64" y="69"/>
                  </a:lnTo>
                  <a:lnTo>
                    <a:pt x="60" y="68"/>
                  </a:lnTo>
                  <a:lnTo>
                    <a:pt x="56" y="68"/>
                  </a:lnTo>
                  <a:lnTo>
                    <a:pt x="52" y="67"/>
                  </a:lnTo>
                  <a:lnTo>
                    <a:pt x="49" y="66"/>
                  </a:lnTo>
                  <a:lnTo>
                    <a:pt x="45" y="65"/>
                  </a:lnTo>
                  <a:lnTo>
                    <a:pt x="41" y="64"/>
                  </a:lnTo>
                  <a:lnTo>
                    <a:pt x="37" y="64"/>
                  </a:lnTo>
                  <a:lnTo>
                    <a:pt x="33" y="63"/>
                  </a:lnTo>
                  <a:lnTo>
                    <a:pt x="29" y="62"/>
                  </a:lnTo>
                  <a:lnTo>
                    <a:pt x="26" y="61"/>
                  </a:lnTo>
                  <a:lnTo>
                    <a:pt x="22" y="60"/>
                  </a:lnTo>
                  <a:lnTo>
                    <a:pt x="18" y="60"/>
                  </a:lnTo>
                  <a:lnTo>
                    <a:pt x="14" y="59"/>
                  </a:lnTo>
                  <a:lnTo>
                    <a:pt x="10" y="58"/>
                  </a:lnTo>
                  <a:lnTo>
                    <a:pt x="9" y="58"/>
                  </a:lnTo>
                  <a:lnTo>
                    <a:pt x="7" y="57"/>
                  </a:lnTo>
                  <a:lnTo>
                    <a:pt x="6" y="57"/>
                  </a:lnTo>
                  <a:lnTo>
                    <a:pt x="5" y="56"/>
                  </a:lnTo>
                  <a:lnTo>
                    <a:pt x="4" y="55"/>
                  </a:lnTo>
                  <a:lnTo>
                    <a:pt x="3" y="53"/>
                  </a:lnTo>
                  <a:lnTo>
                    <a:pt x="2" y="51"/>
                  </a:lnTo>
                  <a:lnTo>
                    <a:pt x="1" y="48"/>
                  </a:lnTo>
                  <a:lnTo>
                    <a:pt x="0" y="37"/>
                  </a:lnTo>
                  <a:lnTo>
                    <a:pt x="0" y="26"/>
                  </a:lnTo>
                  <a:lnTo>
                    <a:pt x="0" y="14"/>
                  </a:lnTo>
                  <a:lnTo>
                    <a:pt x="1" y="4"/>
                  </a:lnTo>
                  <a:close/>
                </a:path>
              </a:pathLst>
            </a:custGeom>
            <a:solidFill>
              <a:srgbClr val="BAB2C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72" name="Freeform 415"/>
            <p:cNvSpPr>
              <a:spLocks/>
            </p:cNvSpPr>
            <p:nvPr/>
          </p:nvSpPr>
          <p:spPr bwMode="auto">
            <a:xfrm>
              <a:off x="3642" y="1812"/>
              <a:ext cx="73" cy="57"/>
            </a:xfrm>
            <a:custGeom>
              <a:avLst/>
              <a:gdLst/>
              <a:ahLst/>
              <a:cxnLst>
                <a:cxn ang="0">
                  <a:pos x="1" y="3"/>
                </a:cxn>
                <a:cxn ang="0">
                  <a:pos x="3" y="0"/>
                </a:cxn>
                <a:cxn ang="0">
                  <a:pos x="7" y="0"/>
                </a:cxn>
                <a:cxn ang="0">
                  <a:pos x="63" y="8"/>
                </a:cxn>
                <a:cxn ang="0">
                  <a:pos x="66" y="11"/>
                </a:cxn>
                <a:cxn ang="0">
                  <a:pos x="70" y="17"/>
                </a:cxn>
                <a:cxn ang="0">
                  <a:pos x="72" y="24"/>
                </a:cxn>
                <a:cxn ang="0">
                  <a:pos x="73" y="30"/>
                </a:cxn>
                <a:cxn ang="0">
                  <a:pos x="73" y="36"/>
                </a:cxn>
                <a:cxn ang="0">
                  <a:pos x="72" y="43"/>
                </a:cxn>
                <a:cxn ang="0">
                  <a:pos x="71" y="45"/>
                </a:cxn>
                <a:cxn ang="0">
                  <a:pos x="70" y="47"/>
                </a:cxn>
                <a:cxn ang="0">
                  <a:pos x="69" y="49"/>
                </a:cxn>
                <a:cxn ang="0">
                  <a:pos x="68" y="51"/>
                </a:cxn>
                <a:cxn ang="0">
                  <a:pos x="67" y="52"/>
                </a:cxn>
                <a:cxn ang="0">
                  <a:pos x="66" y="54"/>
                </a:cxn>
                <a:cxn ang="0">
                  <a:pos x="65" y="55"/>
                </a:cxn>
                <a:cxn ang="0">
                  <a:pos x="63" y="57"/>
                </a:cxn>
                <a:cxn ang="0">
                  <a:pos x="59" y="57"/>
                </a:cxn>
                <a:cxn ang="0">
                  <a:pos x="9" y="47"/>
                </a:cxn>
                <a:cxn ang="0">
                  <a:pos x="8" y="46"/>
                </a:cxn>
                <a:cxn ang="0">
                  <a:pos x="7" y="46"/>
                </a:cxn>
                <a:cxn ang="0">
                  <a:pos x="6" y="45"/>
                </a:cxn>
                <a:cxn ang="0">
                  <a:pos x="5" y="45"/>
                </a:cxn>
                <a:cxn ang="0">
                  <a:pos x="4" y="44"/>
                </a:cxn>
                <a:cxn ang="0">
                  <a:pos x="3" y="42"/>
                </a:cxn>
                <a:cxn ang="0">
                  <a:pos x="2" y="41"/>
                </a:cxn>
                <a:cxn ang="0">
                  <a:pos x="2" y="38"/>
                </a:cxn>
                <a:cxn ang="0">
                  <a:pos x="1" y="30"/>
                </a:cxn>
                <a:cxn ang="0">
                  <a:pos x="0" y="20"/>
                </a:cxn>
                <a:cxn ang="0">
                  <a:pos x="0" y="11"/>
                </a:cxn>
                <a:cxn ang="0">
                  <a:pos x="1" y="3"/>
                </a:cxn>
              </a:cxnLst>
              <a:rect l="0" t="0" r="r" b="b"/>
              <a:pathLst>
                <a:path w="73" h="57">
                  <a:moveTo>
                    <a:pt x="1" y="3"/>
                  </a:moveTo>
                  <a:lnTo>
                    <a:pt x="3" y="0"/>
                  </a:lnTo>
                  <a:lnTo>
                    <a:pt x="7" y="0"/>
                  </a:lnTo>
                  <a:lnTo>
                    <a:pt x="63" y="8"/>
                  </a:lnTo>
                  <a:lnTo>
                    <a:pt x="66" y="11"/>
                  </a:lnTo>
                  <a:lnTo>
                    <a:pt x="70" y="17"/>
                  </a:lnTo>
                  <a:lnTo>
                    <a:pt x="72" y="24"/>
                  </a:lnTo>
                  <a:lnTo>
                    <a:pt x="73" y="30"/>
                  </a:lnTo>
                  <a:lnTo>
                    <a:pt x="73" y="36"/>
                  </a:lnTo>
                  <a:lnTo>
                    <a:pt x="72" y="43"/>
                  </a:lnTo>
                  <a:lnTo>
                    <a:pt x="71" y="45"/>
                  </a:lnTo>
                  <a:lnTo>
                    <a:pt x="70" y="47"/>
                  </a:lnTo>
                  <a:lnTo>
                    <a:pt x="69" y="49"/>
                  </a:lnTo>
                  <a:lnTo>
                    <a:pt x="68" y="51"/>
                  </a:lnTo>
                  <a:lnTo>
                    <a:pt x="67" y="52"/>
                  </a:lnTo>
                  <a:lnTo>
                    <a:pt x="66" y="54"/>
                  </a:lnTo>
                  <a:lnTo>
                    <a:pt x="65" y="55"/>
                  </a:lnTo>
                  <a:lnTo>
                    <a:pt x="63" y="57"/>
                  </a:lnTo>
                  <a:lnTo>
                    <a:pt x="59" y="57"/>
                  </a:lnTo>
                  <a:lnTo>
                    <a:pt x="9" y="47"/>
                  </a:lnTo>
                  <a:lnTo>
                    <a:pt x="8" y="46"/>
                  </a:lnTo>
                  <a:lnTo>
                    <a:pt x="7" y="46"/>
                  </a:lnTo>
                  <a:lnTo>
                    <a:pt x="6" y="45"/>
                  </a:lnTo>
                  <a:lnTo>
                    <a:pt x="5" y="45"/>
                  </a:lnTo>
                  <a:lnTo>
                    <a:pt x="4" y="44"/>
                  </a:lnTo>
                  <a:lnTo>
                    <a:pt x="3" y="42"/>
                  </a:lnTo>
                  <a:lnTo>
                    <a:pt x="2" y="41"/>
                  </a:lnTo>
                  <a:lnTo>
                    <a:pt x="2" y="38"/>
                  </a:lnTo>
                  <a:lnTo>
                    <a:pt x="1" y="30"/>
                  </a:lnTo>
                  <a:lnTo>
                    <a:pt x="0" y="20"/>
                  </a:lnTo>
                  <a:lnTo>
                    <a:pt x="0" y="11"/>
                  </a:lnTo>
                  <a:lnTo>
                    <a:pt x="1" y="3"/>
                  </a:lnTo>
                  <a:close/>
                </a:path>
              </a:pathLst>
            </a:custGeom>
            <a:solidFill>
              <a:srgbClr val="BFB7C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73" name="Freeform 416"/>
            <p:cNvSpPr>
              <a:spLocks/>
            </p:cNvSpPr>
            <p:nvPr/>
          </p:nvSpPr>
          <p:spPr bwMode="auto">
            <a:xfrm>
              <a:off x="3771" y="1874"/>
              <a:ext cx="111" cy="122"/>
            </a:xfrm>
            <a:custGeom>
              <a:avLst/>
              <a:gdLst/>
              <a:ahLst/>
              <a:cxnLst>
                <a:cxn ang="0">
                  <a:pos x="23" y="9"/>
                </a:cxn>
                <a:cxn ang="0">
                  <a:pos x="0" y="42"/>
                </a:cxn>
                <a:cxn ang="0">
                  <a:pos x="0" y="71"/>
                </a:cxn>
                <a:cxn ang="0">
                  <a:pos x="10" y="101"/>
                </a:cxn>
                <a:cxn ang="0">
                  <a:pos x="30" y="118"/>
                </a:cxn>
                <a:cxn ang="0">
                  <a:pos x="48" y="122"/>
                </a:cxn>
                <a:cxn ang="0">
                  <a:pos x="70" y="119"/>
                </a:cxn>
                <a:cxn ang="0">
                  <a:pos x="77" y="116"/>
                </a:cxn>
                <a:cxn ang="0">
                  <a:pos x="83" y="112"/>
                </a:cxn>
                <a:cxn ang="0">
                  <a:pos x="89" y="109"/>
                </a:cxn>
                <a:cxn ang="0">
                  <a:pos x="94" y="105"/>
                </a:cxn>
                <a:cxn ang="0">
                  <a:pos x="98" y="101"/>
                </a:cxn>
                <a:cxn ang="0">
                  <a:pos x="102" y="97"/>
                </a:cxn>
                <a:cxn ang="0">
                  <a:pos x="105" y="93"/>
                </a:cxn>
                <a:cxn ang="0">
                  <a:pos x="107" y="89"/>
                </a:cxn>
                <a:cxn ang="0">
                  <a:pos x="109" y="85"/>
                </a:cxn>
                <a:cxn ang="0">
                  <a:pos x="110" y="80"/>
                </a:cxn>
                <a:cxn ang="0">
                  <a:pos x="111" y="74"/>
                </a:cxn>
                <a:cxn ang="0">
                  <a:pos x="111" y="69"/>
                </a:cxn>
                <a:cxn ang="0">
                  <a:pos x="111" y="62"/>
                </a:cxn>
                <a:cxn ang="0">
                  <a:pos x="110" y="56"/>
                </a:cxn>
                <a:cxn ang="0">
                  <a:pos x="109" y="49"/>
                </a:cxn>
                <a:cxn ang="0">
                  <a:pos x="108" y="41"/>
                </a:cxn>
                <a:cxn ang="0">
                  <a:pos x="96" y="22"/>
                </a:cxn>
                <a:cxn ang="0">
                  <a:pos x="92" y="18"/>
                </a:cxn>
                <a:cxn ang="0">
                  <a:pos x="88" y="15"/>
                </a:cxn>
                <a:cxn ang="0">
                  <a:pos x="84" y="12"/>
                </a:cxn>
                <a:cxn ang="0">
                  <a:pos x="80" y="9"/>
                </a:cxn>
                <a:cxn ang="0">
                  <a:pos x="76" y="7"/>
                </a:cxn>
                <a:cxn ang="0">
                  <a:pos x="73" y="5"/>
                </a:cxn>
                <a:cxn ang="0">
                  <a:pos x="69" y="3"/>
                </a:cxn>
                <a:cxn ang="0">
                  <a:pos x="66" y="2"/>
                </a:cxn>
                <a:cxn ang="0">
                  <a:pos x="62" y="1"/>
                </a:cxn>
                <a:cxn ang="0">
                  <a:pos x="58" y="0"/>
                </a:cxn>
                <a:cxn ang="0">
                  <a:pos x="54" y="0"/>
                </a:cxn>
                <a:cxn ang="0">
                  <a:pos x="50" y="0"/>
                </a:cxn>
                <a:cxn ang="0">
                  <a:pos x="45" y="1"/>
                </a:cxn>
                <a:cxn ang="0">
                  <a:pos x="40" y="2"/>
                </a:cxn>
                <a:cxn ang="0">
                  <a:pos x="35" y="3"/>
                </a:cxn>
                <a:cxn ang="0">
                  <a:pos x="30" y="4"/>
                </a:cxn>
                <a:cxn ang="0">
                  <a:pos x="23" y="9"/>
                </a:cxn>
              </a:cxnLst>
              <a:rect l="0" t="0" r="r" b="b"/>
              <a:pathLst>
                <a:path w="111" h="122">
                  <a:moveTo>
                    <a:pt x="23" y="9"/>
                  </a:moveTo>
                  <a:lnTo>
                    <a:pt x="0" y="42"/>
                  </a:lnTo>
                  <a:lnTo>
                    <a:pt x="0" y="71"/>
                  </a:lnTo>
                  <a:lnTo>
                    <a:pt x="10" y="101"/>
                  </a:lnTo>
                  <a:lnTo>
                    <a:pt x="30" y="118"/>
                  </a:lnTo>
                  <a:lnTo>
                    <a:pt x="48" y="122"/>
                  </a:lnTo>
                  <a:lnTo>
                    <a:pt x="70" y="119"/>
                  </a:lnTo>
                  <a:lnTo>
                    <a:pt x="77" y="116"/>
                  </a:lnTo>
                  <a:lnTo>
                    <a:pt x="83" y="112"/>
                  </a:lnTo>
                  <a:lnTo>
                    <a:pt x="89" y="109"/>
                  </a:lnTo>
                  <a:lnTo>
                    <a:pt x="94" y="105"/>
                  </a:lnTo>
                  <a:lnTo>
                    <a:pt x="98" y="101"/>
                  </a:lnTo>
                  <a:lnTo>
                    <a:pt x="102" y="97"/>
                  </a:lnTo>
                  <a:lnTo>
                    <a:pt x="105" y="93"/>
                  </a:lnTo>
                  <a:lnTo>
                    <a:pt x="107" y="89"/>
                  </a:lnTo>
                  <a:lnTo>
                    <a:pt x="109" y="85"/>
                  </a:lnTo>
                  <a:lnTo>
                    <a:pt x="110" y="80"/>
                  </a:lnTo>
                  <a:lnTo>
                    <a:pt x="111" y="74"/>
                  </a:lnTo>
                  <a:lnTo>
                    <a:pt x="111" y="69"/>
                  </a:lnTo>
                  <a:lnTo>
                    <a:pt x="111" y="62"/>
                  </a:lnTo>
                  <a:lnTo>
                    <a:pt x="110" y="56"/>
                  </a:lnTo>
                  <a:lnTo>
                    <a:pt x="109" y="49"/>
                  </a:lnTo>
                  <a:lnTo>
                    <a:pt x="108" y="41"/>
                  </a:lnTo>
                  <a:lnTo>
                    <a:pt x="96" y="22"/>
                  </a:lnTo>
                  <a:lnTo>
                    <a:pt x="92" y="18"/>
                  </a:lnTo>
                  <a:lnTo>
                    <a:pt x="88" y="15"/>
                  </a:lnTo>
                  <a:lnTo>
                    <a:pt x="84" y="12"/>
                  </a:lnTo>
                  <a:lnTo>
                    <a:pt x="80" y="9"/>
                  </a:lnTo>
                  <a:lnTo>
                    <a:pt x="76" y="7"/>
                  </a:lnTo>
                  <a:lnTo>
                    <a:pt x="73" y="5"/>
                  </a:lnTo>
                  <a:lnTo>
                    <a:pt x="69" y="3"/>
                  </a:lnTo>
                  <a:lnTo>
                    <a:pt x="66" y="2"/>
                  </a:lnTo>
                  <a:lnTo>
                    <a:pt x="62" y="1"/>
                  </a:lnTo>
                  <a:lnTo>
                    <a:pt x="58" y="0"/>
                  </a:lnTo>
                  <a:lnTo>
                    <a:pt x="54" y="0"/>
                  </a:lnTo>
                  <a:lnTo>
                    <a:pt x="50" y="0"/>
                  </a:lnTo>
                  <a:lnTo>
                    <a:pt x="45" y="1"/>
                  </a:lnTo>
                  <a:lnTo>
                    <a:pt x="40" y="2"/>
                  </a:lnTo>
                  <a:lnTo>
                    <a:pt x="35" y="3"/>
                  </a:lnTo>
                  <a:lnTo>
                    <a:pt x="30" y="4"/>
                  </a:lnTo>
                  <a:lnTo>
                    <a:pt x="23" y="9"/>
                  </a:lnTo>
                  <a:close/>
                </a:path>
              </a:pathLst>
            </a:custGeom>
            <a:solidFill>
              <a:srgbClr val="594F6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74" name="Freeform 417"/>
            <p:cNvSpPr>
              <a:spLocks/>
            </p:cNvSpPr>
            <p:nvPr/>
          </p:nvSpPr>
          <p:spPr bwMode="auto">
            <a:xfrm>
              <a:off x="3765" y="1878"/>
              <a:ext cx="112" cy="121"/>
            </a:xfrm>
            <a:custGeom>
              <a:avLst/>
              <a:gdLst/>
              <a:ahLst/>
              <a:cxnLst>
                <a:cxn ang="0">
                  <a:pos x="24" y="8"/>
                </a:cxn>
                <a:cxn ang="0">
                  <a:pos x="9" y="23"/>
                </a:cxn>
                <a:cxn ang="0">
                  <a:pos x="1" y="41"/>
                </a:cxn>
                <a:cxn ang="0">
                  <a:pos x="0" y="71"/>
                </a:cxn>
                <a:cxn ang="0">
                  <a:pos x="11" y="101"/>
                </a:cxn>
                <a:cxn ang="0">
                  <a:pos x="30" y="117"/>
                </a:cxn>
                <a:cxn ang="0">
                  <a:pos x="49" y="121"/>
                </a:cxn>
                <a:cxn ang="0">
                  <a:pos x="71" y="119"/>
                </a:cxn>
                <a:cxn ang="0">
                  <a:pos x="78" y="115"/>
                </a:cxn>
                <a:cxn ang="0">
                  <a:pos x="84" y="112"/>
                </a:cxn>
                <a:cxn ang="0">
                  <a:pos x="90" y="108"/>
                </a:cxn>
                <a:cxn ang="0">
                  <a:pos x="95" y="105"/>
                </a:cxn>
                <a:cxn ang="0">
                  <a:pos x="99" y="101"/>
                </a:cxn>
                <a:cxn ang="0">
                  <a:pos x="103" y="97"/>
                </a:cxn>
                <a:cxn ang="0">
                  <a:pos x="106" y="93"/>
                </a:cxn>
                <a:cxn ang="0">
                  <a:pos x="108" y="89"/>
                </a:cxn>
                <a:cxn ang="0">
                  <a:pos x="110" y="84"/>
                </a:cxn>
                <a:cxn ang="0">
                  <a:pos x="111" y="79"/>
                </a:cxn>
                <a:cxn ang="0">
                  <a:pos x="112" y="74"/>
                </a:cxn>
                <a:cxn ang="0">
                  <a:pos x="112" y="68"/>
                </a:cxn>
                <a:cxn ang="0">
                  <a:pos x="112" y="62"/>
                </a:cxn>
                <a:cxn ang="0">
                  <a:pos x="111" y="55"/>
                </a:cxn>
                <a:cxn ang="0">
                  <a:pos x="110" y="48"/>
                </a:cxn>
                <a:cxn ang="0">
                  <a:pos x="108" y="40"/>
                </a:cxn>
                <a:cxn ang="0">
                  <a:pos x="96" y="21"/>
                </a:cxn>
                <a:cxn ang="0">
                  <a:pos x="92" y="17"/>
                </a:cxn>
                <a:cxn ang="0">
                  <a:pos x="88" y="14"/>
                </a:cxn>
                <a:cxn ang="0">
                  <a:pos x="85" y="11"/>
                </a:cxn>
                <a:cxn ang="0">
                  <a:pos x="81" y="9"/>
                </a:cxn>
                <a:cxn ang="0">
                  <a:pos x="77" y="6"/>
                </a:cxn>
                <a:cxn ang="0">
                  <a:pos x="74" y="4"/>
                </a:cxn>
                <a:cxn ang="0">
                  <a:pos x="70" y="3"/>
                </a:cxn>
                <a:cxn ang="0">
                  <a:pos x="66" y="1"/>
                </a:cxn>
                <a:cxn ang="0">
                  <a:pos x="63" y="0"/>
                </a:cxn>
                <a:cxn ang="0">
                  <a:pos x="59" y="0"/>
                </a:cxn>
                <a:cxn ang="0">
                  <a:pos x="55" y="0"/>
                </a:cxn>
                <a:cxn ang="0">
                  <a:pos x="50" y="0"/>
                </a:cxn>
                <a:cxn ang="0">
                  <a:pos x="46" y="0"/>
                </a:cxn>
                <a:cxn ang="0">
                  <a:pos x="41" y="1"/>
                </a:cxn>
                <a:cxn ang="0">
                  <a:pos x="36" y="2"/>
                </a:cxn>
                <a:cxn ang="0">
                  <a:pos x="30" y="3"/>
                </a:cxn>
                <a:cxn ang="0">
                  <a:pos x="24" y="8"/>
                </a:cxn>
              </a:cxnLst>
              <a:rect l="0" t="0" r="r" b="b"/>
              <a:pathLst>
                <a:path w="112" h="121">
                  <a:moveTo>
                    <a:pt x="24" y="8"/>
                  </a:moveTo>
                  <a:lnTo>
                    <a:pt x="9" y="23"/>
                  </a:lnTo>
                  <a:lnTo>
                    <a:pt x="1" y="41"/>
                  </a:lnTo>
                  <a:lnTo>
                    <a:pt x="0" y="71"/>
                  </a:lnTo>
                  <a:lnTo>
                    <a:pt x="11" y="101"/>
                  </a:lnTo>
                  <a:lnTo>
                    <a:pt x="30" y="117"/>
                  </a:lnTo>
                  <a:lnTo>
                    <a:pt x="49" y="121"/>
                  </a:lnTo>
                  <a:lnTo>
                    <a:pt x="71" y="119"/>
                  </a:lnTo>
                  <a:lnTo>
                    <a:pt x="78" y="115"/>
                  </a:lnTo>
                  <a:lnTo>
                    <a:pt x="84" y="112"/>
                  </a:lnTo>
                  <a:lnTo>
                    <a:pt x="90" y="108"/>
                  </a:lnTo>
                  <a:lnTo>
                    <a:pt x="95" y="105"/>
                  </a:lnTo>
                  <a:lnTo>
                    <a:pt x="99" y="101"/>
                  </a:lnTo>
                  <a:lnTo>
                    <a:pt x="103" y="97"/>
                  </a:lnTo>
                  <a:lnTo>
                    <a:pt x="106" y="93"/>
                  </a:lnTo>
                  <a:lnTo>
                    <a:pt x="108" y="89"/>
                  </a:lnTo>
                  <a:lnTo>
                    <a:pt x="110" y="84"/>
                  </a:lnTo>
                  <a:lnTo>
                    <a:pt x="111" y="79"/>
                  </a:lnTo>
                  <a:lnTo>
                    <a:pt x="112" y="74"/>
                  </a:lnTo>
                  <a:lnTo>
                    <a:pt x="112" y="68"/>
                  </a:lnTo>
                  <a:lnTo>
                    <a:pt x="112" y="62"/>
                  </a:lnTo>
                  <a:lnTo>
                    <a:pt x="111" y="55"/>
                  </a:lnTo>
                  <a:lnTo>
                    <a:pt x="110" y="48"/>
                  </a:lnTo>
                  <a:lnTo>
                    <a:pt x="108" y="40"/>
                  </a:lnTo>
                  <a:lnTo>
                    <a:pt x="96" y="21"/>
                  </a:lnTo>
                  <a:lnTo>
                    <a:pt x="92" y="17"/>
                  </a:lnTo>
                  <a:lnTo>
                    <a:pt x="88" y="14"/>
                  </a:lnTo>
                  <a:lnTo>
                    <a:pt x="85" y="11"/>
                  </a:lnTo>
                  <a:lnTo>
                    <a:pt x="81" y="9"/>
                  </a:lnTo>
                  <a:lnTo>
                    <a:pt x="77" y="6"/>
                  </a:lnTo>
                  <a:lnTo>
                    <a:pt x="74" y="4"/>
                  </a:lnTo>
                  <a:lnTo>
                    <a:pt x="70" y="3"/>
                  </a:lnTo>
                  <a:lnTo>
                    <a:pt x="66" y="1"/>
                  </a:lnTo>
                  <a:lnTo>
                    <a:pt x="63" y="0"/>
                  </a:lnTo>
                  <a:lnTo>
                    <a:pt x="59" y="0"/>
                  </a:lnTo>
                  <a:lnTo>
                    <a:pt x="55" y="0"/>
                  </a:lnTo>
                  <a:lnTo>
                    <a:pt x="50" y="0"/>
                  </a:lnTo>
                  <a:lnTo>
                    <a:pt x="46" y="0"/>
                  </a:lnTo>
                  <a:lnTo>
                    <a:pt x="41" y="1"/>
                  </a:lnTo>
                  <a:lnTo>
                    <a:pt x="36" y="2"/>
                  </a:lnTo>
                  <a:lnTo>
                    <a:pt x="30" y="3"/>
                  </a:lnTo>
                  <a:lnTo>
                    <a:pt x="24" y="8"/>
                  </a:lnTo>
                  <a:close/>
                </a:path>
              </a:pathLst>
            </a:custGeom>
            <a:solidFill>
              <a:srgbClr val="89827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75" name="Freeform 418"/>
            <p:cNvSpPr>
              <a:spLocks/>
            </p:cNvSpPr>
            <p:nvPr/>
          </p:nvSpPr>
          <p:spPr bwMode="auto">
            <a:xfrm>
              <a:off x="3696" y="1823"/>
              <a:ext cx="70" cy="42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61" y="8"/>
                </a:cxn>
                <a:cxn ang="0">
                  <a:pos x="63" y="8"/>
                </a:cxn>
                <a:cxn ang="0">
                  <a:pos x="65" y="9"/>
                </a:cxn>
                <a:cxn ang="0">
                  <a:pos x="66" y="10"/>
                </a:cxn>
                <a:cxn ang="0">
                  <a:pos x="68" y="11"/>
                </a:cxn>
                <a:cxn ang="0">
                  <a:pos x="69" y="12"/>
                </a:cxn>
                <a:cxn ang="0">
                  <a:pos x="70" y="14"/>
                </a:cxn>
                <a:cxn ang="0">
                  <a:pos x="70" y="15"/>
                </a:cxn>
                <a:cxn ang="0">
                  <a:pos x="70" y="17"/>
                </a:cxn>
                <a:cxn ang="0">
                  <a:pos x="70" y="37"/>
                </a:cxn>
                <a:cxn ang="0">
                  <a:pos x="70" y="38"/>
                </a:cxn>
                <a:cxn ang="0">
                  <a:pos x="69" y="39"/>
                </a:cxn>
                <a:cxn ang="0">
                  <a:pos x="68" y="40"/>
                </a:cxn>
                <a:cxn ang="0">
                  <a:pos x="67" y="41"/>
                </a:cxn>
                <a:cxn ang="0">
                  <a:pos x="66" y="42"/>
                </a:cxn>
                <a:cxn ang="0">
                  <a:pos x="64" y="42"/>
                </a:cxn>
                <a:cxn ang="0">
                  <a:pos x="62" y="42"/>
                </a:cxn>
                <a:cxn ang="0">
                  <a:pos x="61" y="42"/>
                </a:cxn>
                <a:cxn ang="0">
                  <a:pos x="10" y="35"/>
                </a:cxn>
                <a:cxn ang="0">
                  <a:pos x="8" y="34"/>
                </a:cxn>
                <a:cxn ang="0">
                  <a:pos x="6" y="33"/>
                </a:cxn>
                <a:cxn ang="0">
                  <a:pos x="5" y="33"/>
                </a:cxn>
                <a:cxn ang="0">
                  <a:pos x="3" y="31"/>
                </a:cxn>
                <a:cxn ang="0">
                  <a:pos x="2" y="30"/>
                </a:cxn>
                <a:cxn ang="0">
                  <a:pos x="1" y="29"/>
                </a:cxn>
                <a:cxn ang="0">
                  <a:pos x="1" y="27"/>
                </a:cxn>
                <a:cxn ang="0">
                  <a:pos x="0" y="26"/>
                </a:cxn>
                <a:cxn ang="0">
                  <a:pos x="1" y="6"/>
                </a:cxn>
                <a:cxn ang="0">
                  <a:pos x="1" y="5"/>
                </a:cxn>
                <a:cxn ang="0">
                  <a:pos x="2" y="3"/>
                </a:cxn>
                <a:cxn ang="0">
                  <a:pos x="2" y="2"/>
                </a:cxn>
                <a:cxn ang="0">
                  <a:pos x="4" y="1"/>
                </a:cxn>
                <a:cxn ang="0">
                  <a:pos x="5" y="0"/>
                </a:cxn>
                <a:cxn ang="0">
                  <a:pos x="7" y="0"/>
                </a:cxn>
                <a:cxn ang="0">
                  <a:pos x="8" y="0"/>
                </a:cxn>
                <a:cxn ang="0">
                  <a:pos x="10" y="0"/>
                </a:cxn>
              </a:cxnLst>
              <a:rect l="0" t="0" r="r" b="b"/>
              <a:pathLst>
                <a:path w="70" h="42">
                  <a:moveTo>
                    <a:pt x="10" y="0"/>
                  </a:moveTo>
                  <a:lnTo>
                    <a:pt x="61" y="8"/>
                  </a:lnTo>
                  <a:lnTo>
                    <a:pt x="63" y="8"/>
                  </a:lnTo>
                  <a:lnTo>
                    <a:pt x="65" y="9"/>
                  </a:lnTo>
                  <a:lnTo>
                    <a:pt x="66" y="10"/>
                  </a:lnTo>
                  <a:lnTo>
                    <a:pt x="68" y="11"/>
                  </a:lnTo>
                  <a:lnTo>
                    <a:pt x="69" y="12"/>
                  </a:lnTo>
                  <a:lnTo>
                    <a:pt x="70" y="14"/>
                  </a:lnTo>
                  <a:lnTo>
                    <a:pt x="70" y="15"/>
                  </a:lnTo>
                  <a:lnTo>
                    <a:pt x="70" y="17"/>
                  </a:lnTo>
                  <a:lnTo>
                    <a:pt x="70" y="37"/>
                  </a:lnTo>
                  <a:lnTo>
                    <a:pt x="70" y="38"/>
                  </a:lnTo>
                  <a:lnTo>
                    <a:pt x="69" y="39"/>
                  </a:lnTo>
                  <a:lnTo>
                    <a:pt x="68" y="40"/>
                  </a:lnTo>
                  <a:lnTo>
                    <a:pt x="67" y="41"/>
                  </a:lnTo>
                  <a:lnTo>
                    <a:pt x="66" y="42"/>
                  </a:lnTo>
                  <a:lnTo>
                    <a:pt x="64" y="42"/>
                  </a:lnTo>
                  <a:lnTo>
                    <a:pt x="62" y="42"/>
                  </a:lnTo>
                  <a:lnTo>
                    <a:pt x="61" y="42"/>
                  </a:lnTo>
                  <a:lnTo>
                    <a:pt x="10" y="35"/>
                  </a:lnTo>
                  <a:lnTo>
                    <a:pt x="8" y="34"/>
                  </a:lnTo>
                  <a:lnTo>
                    <a:pt x="6" y="33"/>
                  </a:lnTo>
                  <a:lnTo>
                    <a:pt x="5" y="33"/>
                  </a:lnTo>
                  <a:lnTo>
                    <a:pt x="3" y="31"/>
                  </a:lnTo>
                  <a:lnTo>
                    <a:pt x="2" y="30"/>
                  </a:lnTo>
                  <a:lnTo>
                    <a:pt x="1" y="29"/>
                  </a:lnTo>
                  <a:lnTo>
                    <a:pt x="1" y="27"/>
                  </a:lnTo>
                  <a:lnTo>
                    <a:pt x="0" y="26"/>
                  </a:lnTo>
                  <a:lnTo>
                    <a:pt x="1" y="6"/>
                  </a:lnTo>
                  <a:lnTo>
                    <a:pt x="1" y="5"/>
                  </a:lnTo>
                  <a:lnTo>
                    <a:pt x="2" y="3"/>
                  </a:lnTo>
                  <a:lnTo>
                    <a:pt x="2" y="2"/>
                  </a:lnTo>
                  <a:lnTo>
                    <a:pt x="4" y="1"/>
                  </a:lnTo>
                  <a:lnTo>
                    <a:pt x="5" y="0"/>
                  </a:lnTo>
                  <a:lnTo>
                    <a:pt x="7" y="0"/>
                  </a:lnTo>
                  <a:lnTo>
                    <a:pt x="8" y="0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594F6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76" name="Freeform 419"/>
            <p:cNvSpPr>
              <a:spLocks/>
            </p:cNvSpPr>
            <p:nvPr/>
          </p:nvSpPr>
          <p:spPr bwMode="auto">
            <a:xfrm>
              <a:off x="3770" y="1884"/>
              <a:ext cx="100" cy="106"/>
            </a:xfrm>
            <a:custGeom>
              <a:avLst/>
              <a:gdLst/>
              <a:ahLst/>
              <a:cxnLst>
                <a:cxn ang="0">
                  <a:pos x="51" y="0"/>
                </a:cxn>
                <a:cxn ang="0">
                  <a:pos x="61" y="3"/>
                </a:cxn>
                <a:cxn ang="0">
                  <a:pos x="70" y="6"/>
                </a:cxn>
                <a:cxn ang="0">
                  <a:pos x="78" y="12"/>
                </a:cxn>
                <a:cxn ang="0">
                  <a:pos x="85" y="19"/>
                </a:cxn>
                <a:cxn ang="0">
                  <a:pos x="92" y="28"/>
                </a:cxn>
                <a:cxn ang="0">
                  <a:pos x="96" y="37"/>
                </a:cxn>
                <a:cxn ang="0">
                  <a:pos x="99" y="48"/>
                </a:cxn>
                <a:cxn ang="0">
                  <a:pos x="100" y="58"/>
                </a:cxn>
                <a:cxn ang="0">
                  <a:pos x="99" y="69"/>
                </a:cxn>
                <a:cxn ang="0">
                  <a:pos x="96" y="78"/>
                </a:cxn>
                <a:cxn ang="0">
                  <a:pos x="91" y="87"/>
                </a:cxn>
                <a:cxn ang="0">
                  <a:pos x="85" y="94"/>
                </a:cxn>
                <a:cxn ang="0">
                  <a:pos x="78" y="99"/>
                </a:cxn>
                <a:cxn ang="0">
                  <a:pos x="69" y="103"/>
                </a:cxn>
                <a:cxn ang="0">
                  <a:pos x="60" y="106"/>
                </a:cxn>
                <a:cxn ang="0">
                  <a:pos x="50" y="106"/>
                </a:cxn>
                <a:cxn ang="0">
                  <a:pos x="40" y="103"/>
                </a:cxn>
                <a:cxn ang="0">
                  <a:pos x="30" y="99"/>
                </a:cxn>
                <a:cxn ang="0">
                  <a:pos x="22" y="94"/>
                </a:cxn>
                <a:cxn ang="0">
                  <a:pos x="14" y="87"/>
                </a:cxn>
                <a:cxn ang="0">
                  <a:pos x="8" y="78"/>
                </a:cxn>
                <a:cxn ang="0">
                  <a:pos x="3" y="69"/>
                </a:cxn>
                <a:cxn ang="0">
                  <a:pos x="1" y="58"/>
                </a:cxn>
                <a:cxn ang="0">
                  <a:pos x="0" y="48"/>
                </a:cxn>
                <a:cxn ang="0">
                  <a:pos x="1" y="37"/>
                </a:cxn>
                <a:cxn ang="0">
                  <a:pos x="4" y="28"/>
                </a:cxn>
                <a:cxn ang="0">
                  <a:pos x="8" y="19"/>
                </a:cxn>
                <a:cxn ang="0">
                  <a:pos x="15" y="12"/>
                </a:cxn>
                <a:cxn ang="0">
                  <a:pos x="22" y="6"/>
                </a:cxn>
                <a:cxn ang="0">
                  <a:pos x="31" y="3"/>
                </a:cxn>
                <a:cxn ang="0">
                  <a:pos x="41" y="0"/>
                </a:cxn>
              </a:cxnLst>
              <a:rect l="0" t="0" r="r" b="b"/>
              <a:pathLst>
                <a:path w="100" h="106">
                  <a:moveTo>
                    <a:pt x="46" y="0"/>
                  </a:moveTo>
                  <a:lnTo>
                    <a:pt x="51" y="0"/>
                  </a:lnTo>
                  <a:lnTo>
                    <a:pt x="56" y="1"/>
                  </a:lnTo>
                  <a:lnTo>
                    <a:pt x="61" y="3"/>
                  </a:lnTo>
                  <a:lnTo>
                    <a:pt x="65" y="4"/>
                  </a:lnTo>
                  <a:lnTo>
                    <a:pt x="70" y="6"/>
                  </a:lnTo>
                  <a:lnTo>
                    <a:pt x="74" y="9"/>
                  </a:lnTo>
                  <a:lnTo>
                    <a:pt x="78" y="12"/>
                  </a:lnTo>
                  <a:lnTo>
                    <a:pt x="82" y="16"/>
                  </a:lnTo>
                  <a:lnTo>
                    <a:pt x="85" y="19"/>
                  </a:lnTo>
                  <a:lnTo>
                    <a:pt x="89" y="23"/>
                  </a:lnTo>
                  <a:lnTo>
                    <a:pt x="92" y="28"/>
                  </a:lnTo>
                  <a:lnTo>
                    <a:pt x="94" y="32"/>
                  </a:lnTo>
                  <a:lnTo>
                    <a:pt x="96" y="37"/>
                  </a:lnTo>
                  <a:lnTo>
                    <a:pt x="98" y="42"/>
                  </a:lnTo>
                  <a:lnTo>
                    <a:pt x="99" y="48"/>
                  </a:lnTo>
                  <a:lnTo>
                    <a:pt x="100" y="53"/>
                  </a:lnTo>
                  <a:lnTo>
                    <a:pt x="100" y="58"/>
                  </a:lnTo>
                  <a:lnTo>
                    <a:pt x="100" y="64"/>
                  </a:lnTo>
                  <a:lnTo>
                    <a:pt x="99" y="69"/>
                  </a:lnTo>
                  <a:lnTo>
                    <a:pt x="98" y="73"/>
                  </a:lnTo>
                  <a:lnTo>
                    <a:pt x="96" y="78"/>
                  </a:lnTo>
                  <a:lnTo>
                    <a:pt x="94" y="83"/>
                  </a:lnTo>
                  <a:lnTo>
                    <a:pt x="91" y="87"/>
                  </a:lnTo>
                  <a:lnTo>
                    <a:pt x="88" y="90"/>
                  </a:lnTo>
                  <a:lnTo>
                    <a:pt x="85" y="94"/>
                  </a:lnTo>
                  <a:lnTo>
                    <a:pt x="81" y="97"/>
                  </a:lnTo>
                  <a:lnTo>
                    <a:pt x="78" y="99"/>
                  </a:lnTo>
                  <a:lnTo>
                    <a:pt x="74" y="102"/>
                  </a:lnTo>
                  <a:lnTo>
                    <a:pt x="69" y="103"/>
                  </a:lnTo>
                  <a:lnTo>
                    <a:pt x="64" y="105"/>
                  </a:lnTo>
                  <a:lnTo>
                    <a:pt x="60" y="106"/>
                  </a:lnTo>
                  <a:lnTo>
                    <a:pt x="55" y="106"/>
                  </a:lnTo>
                  <a:lnTo>
                    <a:pt x="50" y="106"/>
                  </a:lnTo>
                  <a:lnTo>
                    <a:pt x="44" y="105"/>
                  </a:lnTo>
                  <a:lnTo>
                    <a:pt x="40" y="103"/>
                  </a:lnTo>
                  <a:lnTo>
                    <a:pt x="35" y="102"/>
                  </a:lnTo>
                  <a:lnTo>
                    <a:pt x="30" y="99"/>
                  </a:lnTo>
                  <a:lnTo>
                    <a:pt x="26" y="97"/>
                  </a:lnTo>
                  <a:lnTo>
                    <a:pt x="22" y="94"/>
                  </a:lnTo>
                  <a:lnTo>
                    <a:pt x="18" y="90"/>
                  </a:lnTo>
                  <a:lnTo>
                    <a:pt x="14" y="87"/>
                  </a:lnTo>
                  <a:lnTo>
                    <a:pt x="11" y="83"/>
                  </a:lnTo>
                  <a:lnTo>
                    <a:pt x="8" y="78"/>
                  </a:lnTo>
                  <a:lnTo>
                    <a:pt x="5" y="73"/>
                  </a:lnTo>
                  <a:lnTo>
                    <a:pt x="3" y="69"/>
                  </a:lnTo>
                  <a:lnTo>
                    <a:pt x="2" y="64"/>
                  </a:lnTo>
                  <a:lnTo>
                    <a:pt x="1" y="58"/>
                  </a:lnTo>
                  <a:lnTo>
                    <a:pt x="0" y="53"/>
                  </a:lnTo>
                  <a:lnTo>
                    <a:pt x="0" y="48"/>
                  </a:lnTo>
                  <a:lnTo>
                    <a:pt x="0" y="42"/>
                  </a:lnTo>
                  <a:lnTo>
                    <a:pt x="1" y="37"/>
                  </a:lnTo>
                  <a:lnTo>
                    <a:pt x="2" y="32"/>
                  </a:lnTo>
                  <a:lnTo>
                    <a:pt x="4" y="28"/>
                  </a:lnTo>
                  <a:lnTo>
                    <a:pt x="6" y="23"/>
                  </a:lnTo>
                  <a:lnTo>
                    <a:pt x="8" y="19"/>
                  </a:lnTo>
                  <a:lnTo>
                    <a:pt x="11" y="16"/>
                  </a:lnTo>
                  <a:lnTo>
                    <a:pt x="15" y="12"/>
                  </a:lnTo>
                  <a:lnTo>
                    <a:pt x="18" y="9"/>
                  </a:lnTo>
                  <a:lnTo>
                    <a:pt x="22" y="6"/>
                  </a:lnTo>
                  <a:lnTo>
                    <a:pt x="27" y="4"/>
                  </a:lnTo>
                  <a:lnTo>
                    <a:pt x="31" y="3"/>
                  </a:lnTo>
                  <a:lnTo>
                    <a:pt x="36" y="1"/>
                  </a:lnTo>
                  <a:lnTo>
                    <a:pt x="41" y="0"/>
                  </a:lnTo>
                  <a:lnTo>
                    <a:pt x="46" y="0"/>
                  </a:lnTo>
                  <a:close/>
                </a:path>
              </a:pathLst>
            </a:custGeom>
            <a:solidFill>
              <a:srgbClr val="594F6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77" name="Freeform 420"/>
            <p:cNvSpPr>
              <a:spLocks/>
            </p:cNvSpPr>
            <p:nvPr/>
          </p:nvSpPr>
          <p:spPr bwMode="auto">
            <a:xfrm>
              <a:off x="3763" y="1886"/>
              <a:ext cx="100" cy="106"/>
            </a:xfrm>
            <a:custGeom>
              <a:avLst/>
              <a:gdLst/>
              <a:ahLst/>
              <a:cxnLst>
                <a:cxn ang="0">
                  <a:pos x="51" y="0"/>
                </a:cxn>
                <a:cxn ang="0">
                  <a:pos x="61" y="2"/>
                </a:cxn>
                <a:cxn ang="0">
                  <a:pos x="70" y="6"/>
                </a:cxn>
                <a:cxn ang="0">
                  <a:pos x="78" y="12"/>
                </a:cxn>
                <a:cxn ang="0">
                  <a:pos x="86" y="19"/>
                </a:cxn>
                <a:cxn ang="0">
                  <a:pos x="92" y="28"/>
                </a:cxn>
                <a:cxn ang="0">
                  <a:pos x="96" y="37"/>
                </a:cxn>
                <a:cxn ang="0">
                  <a:pos x="99" y="47"/>
                </a:cxn>
                <a:cxn ang="0">
                  <a:pos x="100" y="58"/>
                </a:cxn>
                <a:cxn ang="0">
                  <a:pos x="99" y="68"/>
                </a:cxn>
                <a:cxn ang="0">
                  <a:pos x="96" y="78"/>
                </a:cxn>
                <a:cxn ang="0">
                  <a:pos x="91" y="86"/>
                </a:cxn>
                <a:cxn ang="0">
                  <a:pos x="85" y="94"/>
                </a:cxn>
                <a:cxn ang="0">
                  <a:pos x="78" y="99"/>
                </a:cxn>
                <a:cxn ang="0">
                  <a:pos x="69" y="103"/>
                </a:cxn>
                <a:cxn ang="0">
                  <a:pos x="60" y="105"/>
                </a:cxn>
                <a:cxn ang="0">
                  <a:pos x="49" y="105"/>
                </a:cxn>
                <a:cxn ang="0">
                  <a:pos x="40" y="103"/>
                </a:cxn>
                <a:cxn ang="0">
                  <a:pos x="30" y="99"/>
                </a:cxn>
                <a:cxn ang="0">
                  <a:pos x="22" y="94"/>
                </a:cxn>
                <a:cxn ang="0">
                  <a:pos x="14" y="86"/>
                </a:cxn>
                <a:cxn ang="0">
                  <a:pos x="8" y="78"/>
                </a:cxn>
                <a:cxn ang="0">
                  <a:pos x="4" y="68"/>
                </a:cxn>
                <a:cxn ang="0">
                  <a:pos x="1" y="58"/>
                </a:cxn>
                <a:cxn ang="0">
                  <a:pos x="0" y="47"/>
                </a:cxn>
                <a:cxn ang="0">
                  <a:pos x="1" y="37"/>
                </a:cxn>
                <a:cxn ang="0">
                  <a:pos x="4" y="28"/>
                </a:cxn>
                <a:cxn ang="0">
                  <a:pos x="9" y="19"/>
                </a:cxn>
                <a:cxn ang="0">
                  <a:pos x="15" y="12"/>
                </a:cxn>
                <a:cxn ang="0">
                  <a:pos x="22" y="6"/>
                </a:cxn>
                <a:cxn ang="0">
                  <a:pos x="31" y="2"/>
                </a:cxn>
                <a:cxn ang="0">
                  <a:pos x="41" y="0"/>
                </a:cxn>
              </a:cxnLst>
              <a:rect l="0" t="0" r="r" b="b"/>
              <a:pathLst>
                <a:path w="100" h="106">
                  <a:moveTo>
                    <a:pt x="46" y="0"/>
                  </a:moveTo>
                  <a:lnTo>
                    <a:pt x="51" y="0"/>
                  </a:lnTo>
                  <a:lnTo>
                    <a:pt x="56" y="1"/>
                  </a:lnTo>
                  <a:lnTo>
                    <a:pt x="61" y="2"/>
                  </a:lnTo>
                  <a:lnTo>
                    <a:pt x="65" y="4"/>
                  </a:lnTo>
                  <a:lnTo>
                    <a:pt x="70" y="6"/>
                  </a:lnTo>
                  <a:lnTo>
                    <a:pt x="74" y="9"/>
                  </a:lnTo>
                  <a:lnTo>
                    <a:pt x="78" y="12"/>
                  </a:lnTo>
                  <a:lnTo>
                    <a:pt x="82" y="15"/>
                  </a:lnTo>
                  <a:lnTo>
                    <a:pt x="86" y="19"/>
                  </a:lnTo>
                  <a:lnTo>
                    <a:pt x="89" y="23"/>
                  </a:lnTo>
                  <a:lnTo>
                    <a:pt x="92" y="28"/>
                  </a:lnTo>
                  <a:lnTo>
                    <a:pt x="94" y="32"/>
                  </a:lnTo>
                  <a:lnTo>
                    <a:pt x="96" y="37"/>
                  </a:lnTo>
                  <a:lnTo>
                    <a:pt x="98" y="42"/>
                  </a:lnTo>
                  <a:lnTo>
                    <a:pt x="99" y="47"/>
                  </a:lnTo>
                  <a:lnTo>
                    <a:pt x="100" y="53"/>
                  </a:lnTo>
                  <a:lnTo>
                    <a:pt x="100" y="58"/>
                  </a:lnTo>
                  <a:lnTo>
                    <a:pt x="100" y="63"/>
                  </a:lnTo>
                  <a:lnTo>
                    <a:pt x="99" y="68"/>
                  </a:lnTo>
                  <a:lnTo>
                    <a:pt x="98" y="73"/>
                  </a:lnTo>
                  <a:lnTo>
                    <a:pt x="96" y="78"/>
                  </a:lnTo>
                  <a:lnTo>
                    <a:pt x="94" y="82"/>
                  </a:lnTo>
                  <a:lnTo>
                    <a:pt x="91" y="86"/>
                  </a:lnTo>
                  <a:lnTo>
                    <a:pt x="88" y="90"/>
                  </a:lnTo>
                  <a:lnTo>
                    <a:pt x="85" y="94"/>
                  </a:lnTo>
                  <a:lnTo>
                    <a:pt x="82" y="97"/>
                  </a:lnTo>
                  <a:lnTo>
                    <a:pt x="78" y="99"/>
                  </a:lnTo>
                  <a:lnTo>
                    <a:pt x="74" y="101"/>
                  </a:lnTo>
                  <a:lnTo>
                    <a:pt x="69" y="103"/>
                  </a:lnTo>
                  <a:lnTo>
                    <a:pt x="65" y="105"/>
                  </a:lnTo>
                  <a:lnTo>
                    <a:pt x="60" y="105"/>
                  </a:lnTo>
                  <a:lnTo>
                    <a:pt x="55" y="106"/>
                  </a:lnTo>
                  <a:lnTo>
                    <a:pt x="49" y="105"/>
                  </a:lnTo>
                  <a:lnTo>
                    <a:pt x="44" y="105"/>
                  </a:lnTo>
                  <a:lnTo>
                    <a:pt x="40" y="103"/>
                  </a:lnTo>
                  <a:lnTo>
                    <a:pt x="35" y="101"/>
                  </a:lnTo>
                  <a:lnTo>
                    <a:pt x="30" y="99"/>
                  </a:lnTo>
                  <a:lnTo>
                    <a:pt x="26" y="97"/>
                  </a:lnTo>
                  <a:lnTo>
                    <a:pt x="22" y="94"/>
                  </a:lnTo>
                  <a:lnTo>
                    <a:pt x="18" y="90"/>
                  </a:lnTo>
                  <a:lnTo>
                    <a:pt x="14" y="86"/>
                  </a:lnTo>
                  <a:lnTo>
                    <a:pt x="11" y="82"/>
                  </a:lnTo>
                  <a:lnTo>
                    <a:pt x="8" y="78"/>
                  </a:lnTo>
                  <a:lnTo>
                    <a:pt x="6" y="73"/>
                  </a:lnTo>
                  <a:lnTo>
                    <a:pt x="4" y="68"/>
                  </a:lnTo>
                  <a:lnTo>
                    <a:pt x="2" y="63"/>
                  </a:lnTo>
                  <a:lnTo>
                    <a:pt x="1" y="58"/>
                  </a:lnTo>
                  <a:lnTo>
                    <a:pt x="0" y="53"/>
                  </a:lnTo>
                  <a:lnTo>
                    <a:pt x="0" y="47"/>
                  </a:lnTo>
                  <a:lnTo>
                    <a:pt x="0" y="42"/>
                  </a:lnTo>
                  <a:lnTo>
                    <a:pt x="1" y="37"/>
                  </a:lnTo>
                  <a:lnTo>
                    <a:pt x="2" y="32"/>
                  </a:lnTo>
                  <a:lnTo>
                    <a:pt x="4" y="28"/>
                  </a:lnTo>
                  <a:lnTo>
                    <a:pt x="6" y="23"/>
                  </a:lnTo>
                  <a:lnTo>
                    <a:pt x="9" y="19"/>
                  </a:lnTo>
                  <a:lnTo>
                    <a:pt x="12" y="15"/>
                  </a:lnTo>
                  <a:lnTo>
                    <a:pt x="15" y="12"/>
                  </a:lnTo>
                  <a:lnTo>
                    <a:pt x="18" y="9"/>
                  </a:lnTo>
                  <a:lnTo>
                    <a:pt x="22" y="6"/>
                  </a:lnTo>
                  <a:lnTo>
                    <a:pt x="27" y="4"/>
                  </a:lnTo>
                  <a:lnTo>
                    <a:pt x="31" y="2"/>
                  </a:lnTo>
                  <a:lnTo>
                    <a:pt x="36" y="1"/>
                  </a:lnTo>
                  <a:lnTo>
                    <a:pt x="41" y="0"/>
                  </a:lnTo>
                  <a:lnTo>
                    <a:pt x="46" y="0"/>
                  </a:lnTo>
                  <a:close/>
                </a:path>
              </a:pathLst>
            </a:custGeom>
            <a:solidFill>
              <a:srgbClr val="9B939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78" name="Freeform 421"/>
            <p:cNvSpPr>
              <a:spLocks/>
            </p:cNvSpPr>
            <p:nvPr/>
          </p:nvSpPr>
          <p:spPr bwMode="auto">
            <a:xfrm>
              <a:off x="3764" y="1887"/>
              <a:ext cx="95" cy="100"/>
            </a:xfrm>
            <a:custGeom>
              <a:avLst/>
              <a:gdLst/>
              <a:ahLst/>
              <a:cxnLst>
                <a:cxn ang="0">
                  <a:pos x="48" y="0"/>
                </a:cxn>
                <a:cxn ang="0">
                  <a:pos x="58" y="2"/>
                </a:cxn>
                <a:cxn ang="0">
                  <a:pos x="67" y="6"/>
                </a:cxn>
                <a:cxn ang="0">
                  <a:pos x="75" y="11"/>
                </a:cxn>
                <a:cxn ang="0">
                  <a:pos x="82" y="18"/>
                </a:cxn>
                <a:cxn ang="0">
                  <a:pos x="87" y="26"/>
                </a:cxn>
                <a:cxn ang="0">
                  <a:pos x="92" y="35"/>
                </a:cxn>
                <a:cxn ang="0">
                  <a:pos x="94" y="45"/>
                </a:cxn>
                <a:cxn ang="0">
                  <a:pos x="95" y="55"/>
                </a:cxn>
                <a:cxn ang="0">
                  <a:pos x="94" y="65"/>
                </a:cxn>
                <a:cxn ang="0">
                  <a:pos x="91" y="74"/>
                </a:cxn>
                <a:cxn ang="0">
                  <a:pos x="87" y="82"/>
                </a:cxn>
                <a:cxn ang="0">
                  <a:pos x="81" y="89"/>
                </a:cxn>
                <a:cxn ang="0">
                  <a:pos x="74" y="94"/>
                </a:cxn>
                <a:cxn ang="0">
                  <a:pos x="66" y="98"/>
                </a:cxn>
                <a:cxn ang="0">
                  <a:pos x="57" y="100"/>
                </a:cxn>
                <a:cxn ang="0">
                  <a:pos x="47" y="100"/>
                </a:cxn>
                <a:cxn ang="0">
                  <a:pos x="38" y="98"/>
                </a:cxn>
                <a:cxn ang="0">
                  <a:pos x="29" y="94"/>
                </a:cxn>
                <a:cxn ang="0">
                  <a:pos x="21" y="89"/>
                </a:cxn>
                <a:cxn ang="0">
                  <a:pos x="14" y="82"/>
                </a:cxn>
                <a:cxn ang="0">
                  <a:pos x="8" y="74"/>
                </a:cxn>
                <a:cxn ang="0">
                  <a:pos x="4" y="65"/>
                </a:cxn>
                <a:cxn ang="0">
                  <a:pos x="1" y="55"/>
                </a:cxn>
                <a:cxn ang="0">
                  <a:pos x="0" y="45"/>
                </a:cxn>
                <a:cxn ang="0">
                  <a:pos x="1" y="35"/>
                </a:cxn>
                <a:cxn ang="0">
                  <a:pos x="4" y="26"/>
                </a:cxn>
                <a:cxn ang="0">
                  <a:pos x="8" y="18"/>
                </a:cxn>
                <a:cxn ang="0">
                  <a:pos x="14" y="11"/>
                </a:cxn>
                <a:cxn ang="0">
                  <a:pos x="21" y="6"/>
                </a:cxn>
                <a:cxn ang="0">
                  <a:pos x="30" y="2"/>
                </a:cxn>
                <a:cxn ang="0">
                  <a:pos x="39" y="0"/>
                </a:cxn>
              </a:cxnLst>
              <a:rect l="0" t="0" r="r" b="b"/>
              <a:pathLst>
                <a:path w="95" h="100">
                  <a:moveTo>
                    <a:pt x="44" y="0"/>
                  </a:moveTo>
                  <a:lnTo>
                    <a:pt x="48" y="0"/>
                  </a:lnTo>
                  <a:lnTo>
                    <a:pt x="53" y="1"/>
                  </a:lnTo>
                  <a:lnTo>
                    <a:pt x="58" y="2"/>
                  </a:lnTo>
                  <a:lnTo>
                    <a:pt x="62" y="4"/>
                  </a:lnTo>
                  <a:lnTo>
                    <a:pt x="67" y="6"/>
                  </a:lnTo>
                  <a:lnTo>
                    <a:pt x="71" y="8"/>
                  </a:lnTo>
                  <a:lnTo>
                    <a:pt x="75" y="11"/>
                  </a:lnTo>
                  <a:lnTo>
                    <a:pt x="78" y="15"/>
                  </a:lnTo>
                  <a:lnTo>
                    <a:pt x="82" y="18"/>
                  </a:lnTo>
                  <a:lnTo>
                    <a:pt x="85" y="22"/>
                  </a:lnTo>
                  <a:lnTo>
                    <a:pt x="87" y="26"/>
                  </a:lnTo>
                  <a:lnTo>
                    <a:pt x="90" y="31"/>
                  </a:lnTo>
                  <a:lnTo>
                    <a:pt x="92" y="35"/>
                  </a:lnTo>
                  <a:lnTo>
                    <a:pt x="93" y="40"/>
                  </a:lnTo>
                  <a:lnTo>
                    <a:pt x="94" y="45"/>
                  </a:lnTo>
                  <a:lnTo>
                    <a:pt x="95" y="50"/>
                  </a:lnTo>
                  <a:lnTo>
                    <a:pt x="95" y="55"/>
                  </a:lnTo>
                  <a:lnTo>
                    <a:pt x="95" y="60"/>
                  </a:lnTo>
                  <a:lnTo>
                    <a:pt x="94" y="65"/>
                  </a:lnTo>
                  <a:lnTo>
                    <a:pt x="93" y="70"/>
                  </a:lnTo>
                  <a:lnTo>
                    <a:pt x="91" y="74"/>
                  </a:lnTo>
                  <a:lnTo>
                    <a:pt x="89" y="78"/>
                  </a:lnTo>
                  <a:lnTo>
                    <a:pt x="87" y="82"/>
                  </a:lnTo>
                  <a:lnTo>
                    <a:pt x="84" y="86"/>
                  </a:lnTo>
                  <a:lnTo>
                    <a:pt x="81" y="89"/>
                  </a:lnTo>
                  <a:lnTo>
                    <a:pt x="78" y="92"/>
                  </a:lnTo>
                  <a:lnTo>
                    <a:pt x="74" y="94"/>
                  </a:lnTo>
                  <a:lnTo>
                    <a:pt x="70" y="96"/>
                  </a:lnTo>
                  <a:lnTo>
                    <a:pt x="66" y="98"/>
                  </a:lnTo>
                  <a:lnTo>
                    <a:pt x="62" y="99"/>
                  </a:lnTo>
                  <a:lnTo>
                    <a:pt x="57" y="100"/>
                  </a:lnTo>
                  <a:lnTo>
                    <a:pt x="52" y="100"/>
                  </a:lnTo>
                  <a:lnTo>
                    <a:pt x="47" y="100"/>
                  </a:lnTo>
                  <a:lnTo>
                    <a:pt x="43" y="99"/>
                  </a:lnTo>
                  <a:lnTo>
                    <a:pt x="38" y="98"/>
                  </a:lnTo>
                  <a:lnTo>
                    <a:pt x="33" y="96"/>
                  </a:lnTo>
                  <a:lnTo>
                    <a:pt x="29" y="94"/>
                  </a:lnTo>
                  <a:lnTo>
                    <a:pt x="25" y="92"/>
                  </a:lnTo>
                  <a:lnTo>
                    <a:pt x="21" y="89"/>
                  </a:lnTo>
                  <a:lnTo>
                    <a:pt x="17" y="86"/>
                  </a:lnTo>
                  <a:lnTo>
                    <a:pt x="14" y="82"/>
                  </a:lnTo>
                  <a:lnTo>
                    <a:pt x="11" y="78"/>
                  </a:lnTo>
                  <a:lnTo>
                    <a:pt x="8" y="74"/>
                  </a:lnTo>
                  <a:lnTo>
                    <a:pt x="6" y="70"/>
                  </a:lnTo>
                  <a:lnTo>
                    <a:pt x="4" y="65"/>
                  </a:lnTo>
                  <a:lnTo>
                    <a:pt x="2" y="60"/>
                  </a:lnTo>
                  <a:lnTo>
                    <a:pt x="1" y="55"/>
                  </a:lnTo>
                  <a:lnTo>
                    <a:pt x="0" y="50"/>
                  </a:lnTo>
                  <a:lnTo>
                    <a:pt x="0" y="45"/>
                  </a:lnTo>
                  <a:lnTo>
                    <a:pt x="0" y="40"/>
                  </a:lnTo>
                  <a:lnTo>
                    <a:pt x="1" y="35"/>
                  </a:lnTo>
                  <a:lnTo>
                    <a:pt x="2" y="31"/>
                  </a:lnTo>
                  <a:lnTo>
                    <a:pt x="4" y="26"/>
                  </a:lnTo>
                  <a:lnTo>
                    <a:pt x="6" y="22"/>
                  </a:lnTo>
                  <a:lnTo>
                    <a:pt x="8" y="18"/>
                  </a:lnTo>
                  <a:lnTo>
                    <a:pt x="11" y="15"/>
                  </a:lnTo>
                  <a:lnTo>
                    <a:pt x="14" y="11"/>
                  </a:lnTo>
                  <a:lnTo>
                    <a:pt x="18" y="8"/>
                  </a:lnTo>
                  <a:lnTo>
                    <a:pt x="21" y="6"/>
                  </a:lnTo>
                  <a:lnTo>
                    <a:pt x="25" y="4"/>
                  </a:lnTo>
                  <a:lnTo>
                    <a:pt x="30" y="2"/>
                  </a:lnTo>
                  <a:lnTo>
                    <a:pt x="34" y="1"/>
                  </a:lnTo>
                  <a:lnTo>
                    <a:pt x="39" y="0"/>
                  </a:lnTo>
                  <a:lnTo>
                    <a:pt x="44" y="0"/>
                  </a:lnTo>
                  <a:close/>
                </a:path>
              </a:pathLst>
            </a:custGeom>
            <a:solidFill>
              <a:srgbClr val="A0999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79" name="Freeform 422"/>
            <p:cNvSpPr>
              <a:spLocks/>
            </p:cNvSpPr>
            <p:nvPr/>
          </p:nvSpPr>
          <p:spPr bwMode="auto">
            <a:xfrm>
              <a:off x="3765" y="1888"/>
              <a:ext cx="91" cy="95"/>
            </a:xfrm>
            <a:custGeom>
              <a:avLst/>
              <a:gdLst/>
              <a:ahLst/>
              <a:cxnLst>
                <a:cxn ang="0">
                  <a:pos x="46" y="0"/>
                </a:cxn>
                <a:cxn ang="0">
                  <a:pos x="55" y="2"/>
                </a:cxn>
                <a:cxn ang="0">
                  <a:pos x="63" y="6"/>
                </a:cxn>
                <a:cxn ang="0">
                  <a:pos x="71" y="11"/>
                </a:cxn>
                <a:cxn ang="0">
                  <a:pos x="78" y="17"/>
                </a:cxn>
                <a:cxn ang="0">
                  <a:pos x="83" y="25"/>
                </a:cxn>
                <a:cxn ang="0">
                  <a:pos x="87" y="33"/>
                </a:cxn>
                <a:cxn ang="0">
                  <a:pos x="90" y="43"/>
                </a:cxn>
                <a:cxn ang="0">
                  <a:pos x="91" y="52"/>
                </a:cxn>
                <a:cxn ang="0">
                  <a:pos x="90" y="62"/>
                </a:cxn>
                <a:cxn ang="0">
                  <a:pos x="87" y="70"/>
                </a:cxn>
                <a:cxn ang="0">
                  <a:pos x="83" y="78"/>
                </a:cxn>
                <a:cxn ang="0">
                  <a:pos x="77" y="84"/>
                </a:cxn>
                <a:cxn ang="0">
                  <a:pos x="70" y="89"/>
                </a:cxn>
                <a:cxn ang="0">
                  <a:pos x="63" y="93"/>
                </a:cxn>
                <a:cxn ang="0">
                  <a:pos x="54" y="95"/>
                </a:cxn>
                <a:cxn ang="0">
                  <a:pos x="45" y="95"/>
                </a:cxn>
                <a:cxn ang="0">
                  <a:pos x="36" y="93"/>
                </a:cxn>
                <a:cxn ang="0">
                  <a:pos x="28" y="89"/>
                </a:cxn>
                <a:cxn ang="0">
                  <a:pos x="20" y="84"/>
                </a:cxn>
                <a:cxn ang="0">
                  <a:pos x="13" y="78"/>
                </a:cxn>
                <a:cxn ang="0">
                  <a:pos x="8" y="70"/>
                </a:cxn>
                <a:cxn ang="0">
                  <a:pos x="4" y="62"/>
                </a:cxn>
                <a:cxn ang="0">
                  <a:pos x="1" y="52"/>
                </a:cxn>
                <a:cxn ang="0">
                  <a:pos x="0" y="43"/>
                </a:cxn>
                <a:cxn ang="0">
                  <a:pos x="1" y="33"/>
                </a:cxn>
                <a:cxn ang="0">
                  <a:pos x="4" y="25"/>
                </a:cxn>
                <a:cxn ang="0">
                  <a:pos x="8" y="17"/>
                </a:cxn>
                <a:cxn ang="0">
                  <a:pos x="14" y="11"/>
                </a:cxn>
                <a:cxn ang="0">
                  <a:pos x="20" y="6"/>
                </a:cxn>
                <a:cxn ang="0">
                  <a:pos x="28" y="2"/>
                </a:cxn>
                <a:cxn ang="0">
                  <a:pos x="37" y="0"/>
                </a:cxn>
              </a:cxnLst>
              <a:rect l="0" t="0" r="r" b="b"/>
              <a:pathLst>
                <a:path w="91" h="95">
                  <a:moveTo>
                    <a:pt x="42" y="0"/>
                  </a:moveTo>
                  <a:lnTo>
                    <a:pt x="46" y="0"/>
                  </a:lnTo>
                  <a:lnTo>
                    <a:pt x="51" y="1"/>
                  </a:lnTo>
                  <a:lnTo>
                    <a:pt x="55" y="2"/>
                  </a:lnTo>
                  <a:lnTo>
                    <a:pt x="59" y="4"/>
                  </a:lnTo>
                  <a:lnTo>
                    <a:pt x="63" y="6"/>
                  </a:lnTo>
                  <a:lnTo>
                    <a:pt x="67" y="8"/>
                  </a:lnTo>
                  <a:lnTo>
                    <a:pt x="71" y="11"/>
                  </a:lnTo>
                  <a:lnTo>
                    <a:pt x="74" y="14"/>
                  </a:lnTo>
                  <a:lnTo>
                    <a:pt x="78" y="17"/>
                  </a:lnTo>
                  <a:lnTo>
                    <a:pt x="80" y="21"/>
                  </a:lnTo>
                  <a:lnTo>
                    <a:pt x="83" y="25"/>
                  </a:lnTo>
                  <a:lnTo>
                    <a:pt x="85" y="29"/>
                  </a:lnTo>
                  <a:lnTo>
                    <a:pt x="87" y="33"/>
                  </a:lnTo>
                  <a:lnTo>
                    <a:pt x="89" y="38"/>
                  </a:lnTo>
                  <a:lnTo>
                    <a:pt x="90" y="43"/>
                  </a:lnTo>
                  <a:lnTo>
                    <a:pt x="90" y="47"/>
                  </a:lnTo>
                  <a:lnTo>
                    <a:pt x="91" y="52"/>
                  </a:lnTo>
                  <a:lnTo>
                    <a:pt x="90" y="57"/>
                  </a:lnTo>
                  <a:lnTo>
                    <a:pt x="90" y="62"/>
                  </a:lnTo>
                  <a:lnTo>
                    <a:pt x="88" y="66"/>
                  </a:lnTo>
                  <a:lnTo>
                    <a:pt x="87" y="70"/>
                  </a:lnTo>
                  <a:lnTo>
                    <a:pt x="85" y="74"/>
                  </a:lnTo>
                  <a:lnTo>
                    <a:pt x="83" y="78"/>
                  </a:lnTo>
                  <a:lnTo>
                    <a:pt x="80" y="81"/>
                  </a:lnTo>
                  <a:lnTo>
                    <a:pt x="77" y="84"/>
                  </a:lnTo>
                  <a:lnTo>
                    <a:pt x="74" y="87"/>
                  </a:lnTo>
                  <a:lnTo>
                    <a:pt x="70" y="89"/>
                  </a:lnTo>
                  <a:lnTo>
                    <a:pt x="67" y="91"/>
                  </a:lnTo>
                  <a:lnTo>
                    <a:pt x="63" y="93"/>
                  </a:lnTo>
                  <a:lnTo>
                    <a:pt x="59" y="94"/>
                  </a:lnTo>
                  <a:lnTo>
                    <a:pt x="54" y="95"/>
                  </a:lnTo>
                  <a:lnTo>
                    <a:pt x="50" y="95"/>
                  </a:lnTo>
                  <a:lnTo>
                    <a:pt x="45" y="95"/>
                  </a:lnTo>
                  <a:lnTo>
                    <a:pt x="40" y="94"/>
                  </a:lnTo>
                  <a:lnTo>
                    <a:pt x="36" y="93"/>
                  </a:lnTo>
                  <a:lnTo>
                    <a:pt x="32" y="91"/>
                  </a:lnTo>
                  <a:lnTo>
                    <a:pt x="28" y="89"/>
                  </a:lnTo>
                  <a:lnTo>
                    <a:pt x="24" y="87"/>
                  </a:lnTo>
                  <a:lnTo>
                    <a:pt x="20" y="84"/>
                  </a:lnTo>
                  <a:lnTo>
                    <a:pt x="17" y="81"/>
                  </a:lnTo>
                  <a:lnTo>
                    <a:pt x="13" y="78"/>
                  </a:lnTo>
                  <a:lnTo>
                    <a:pt x="11" y="74"/>
                  </a:lnTo>
                  <a:lnTo>
                    <a:pt x="8" y="70"/>
                  </a:lnTo>
                  <a:lnTo>
                    <a:pt x="6" y="66"/>
                  </a:lnTo>
                  <a:lnTo>
                    <a:pt x="4" y="62"/>
                  </a:lnTo>
                  <a:lnTo>
                    <a:pt x="2" y="57"/>
                  </a:lnTo>
                  <a:lnTo>
                    <a:pt x="1" y="52"/>
                  </a:lnTo>
                  <a:lnTo>
                    <a:pt x="0" y="47"/>
                  </a:lnTo>
                  <a:lnTo>
                    <a:pt x="0" y="43"/>
                  </a:lnTo>
                  <a:lnTo>
                    <a:pt x="1" y="38"/>
                  </a:lnTo>
                  <a:lnTo>
                    <a:pt x="1" y="33"/>
                  </a:lnTo>
                  <a:lnTo>
                    <a:pt x="3" y="29"/>
                  </a:lnTo>
                  <a:lnTo>
                    <a:pt x="4" y="25"/>
                  </a:lnTo>
                  <a:lnTo>
                    <a:pt x="6" y="21"/>
                  </a:lnTo>
                  <a:lnTo>
                    <a:pt x="8" y="17"/>
                  </a:lnTo>
                  <a:lnTo>
                    <a:pt x="11" y="14"/>
                  </a:lnTo>
                  <a:lnTo>
                    <a:pt x="14" y="11"/>
                  </a:lnTo>
                  <a:lnTo>
                    <a:pt x="17" y="8"/>
                  </a:lnTo>
                  <a:lnTo>
                    <a:pt x="20" y="6"/>
                  </a:lnTo>
                  <a:lnTo>
                    <a:pt x="24" y="4"/>
                  </a:lnTo>
                  <a:lnTo>
                    <a:pt x="28" y="2"/>
                  </a:lnTo>
                  <a:lnTo>
                    <a:pt x="33" y="1"/>
                  </a:lnTo>
                  <a:lnTo>
                    <a:pt x="37" y="0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A59E9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80" name="Freeform 423"/>
            <p:cNvSpPr>
              <a:spLocks/>
            </p:cNvSpPr>
            <p:nvPr/>
          </p:nvSpPr>
          <p:spPr bwMode="auto">
            <a:xfrm>
              <a:off x="3767" y="1889"/>
              <a:ext cx="85" cy="90"/>
            </a:xfrm>
            <a:custGeom>
              <a:avLst/>
              <a:gdLst/>
              <a:ahLst/>
              <a:cxnLst>
                <a:cxn ang="0">
                  <a:pos x="43" y="0"/>
                </a:cxn>
                <a:cxn ang="0">
                  <a:pos x="51" y="2"/>
                </a:cxn>
                <a:cxn ang="0">
                  <a:pos x="59" y="6"/>
                </a:cxn>
                <a:cxn ang="0">
                  <a:pos x="66" y="10"/>
                </a:cxn>
                <a:cxn ang="0">
                  <a:pos x="73" y="16"/>
                </a:cxn>
                <a:cxn ang="0">
                  <a:pos x="78" y="23"/>
                </a:cxn>
                <a:cxn ang="0">
                  <a:pos x="82" y="32"/>
                </a:cxn>
                <a:cxn ang="0">
                  <a:pos x="84" y="40"/>
                </a:cxn>
                <a:cxn ang="0">
                  <a:pos x="85" y="49"/>
                </a:cxn>
                <a:cxn ang="0">
                  <a:pos x="84" y="58"/>
                </a:cxn>
                <a:cxn ang="0">
                  <a:pos x="81" y="66"/>
                </a:cxn>
                <a:cxn ang="0">
                  <a:pos x="77" y="73"/>
                </a:cxn>
                <a:cxn ang="0">
                  <a:pos x="72" y="79"/>
                </a:cxn>
                <a:cxn ang="0">
                  <a:pos x="66" y="84"/>
                </a:cxn>
                <a:cxn ang="0">
                  <a:pos x="59" y="88"/>
                </a:cxn>
                <a:cxn ang="0">
                  <a:pos x="50" y="90"/>
                </a:cxn>
                <a:cxn ang="0">
                  <a:pos x="42" y="90"/>
                </a:cxn>
                <a:cxn ang="0">
                  <a:pos x="33" y="88"/>
                </a:cxn>
                <a:cxn ang="0">
                  <a:pos x="25" y="84"/>
                </a:cxn>
                <a:cxn ang="0">
                  <a:pos x="18" y="79"/>
                </a:cxn>
                <a:cxn ang="0">
                  <a:pos x="12" y="73"/>
                </a:cxn>
                <a:cxn ang="0">
                  <a:pos x="7" y="66"/>
                </a:cxn>
                <a:cxn ang="0">
                  <a:pos x="3" y="58"/>
                </a:cxn>
                <a:cxn ang="0">
                  <a:pos x="0" y="49"/>
                </a:cxn>
                <a:cxn ang="0">
                  <a:pos x="0" y="40"/>
                </a:cxn>
                <a:cxn ang="0">
                  <a:pos x="1" y="32"/>
                </a:cxn>
                <a:cxn ang="0">
                  <a:pos x="3" y="23"/>
                </a:cxn>
                <a:cxn ang="0">
                  <a:pos x="7" y="16"/>
                </a:cxn>
                <a:cxn ang="0">
                  <a:pos x="12" y="10"/>
                </a:cxn>
                <a:cxn ang="0">
                  <a:pos x="19" y="6"/>
                </a:cxn>
                <a:cxn ang="0">
                  <a:pos x="26" y="2"/>
                </a:cxn>
                <a:cxn ang="0">
                  <a:pos x="34" y="0"/>
                </a:cxn>
              </a:cxnLst>
              <a:rect l="0" t="0" r="r" b="b"/>
              <a:pathLst>
                <a:path w="85" h="90">
                  <a:moveTo>
                    <a:pt x="38" y="0"/>
                  </a:moveTo>
                  <a:lnTo>
                    <a:pt x="43" y="0"/>
                  </a:lnTo>
                  <a:lnTo>
                    <a:pt x="47" y="1"/>
                  </a:lnTo>
                  <a:lnTo>
                    <a:pt x="51" y="2"/>
                  </a:lnTo>
                  <a:lnTo>
                    <a:pt x="55" y="4"/>
                  </a:lnTo>
                  <a:lnTo>
                    <a:pt x="59" y="6"/>
                  </a:lnTo>
                  <a:lnTo>
                    <a:pt x="63" y="8"/>
                  </a:lnTo>
                  <a:lnTo>
                    <a:pt x="66" y="10"/>
                  </a:lnTo>
                  <a:lnTo>
                    <a:pt x="70" y="13"/>
                  </a:lnTo>
                  <a:lnTo>
                    <a:pt x="73" y="16"/>
                  </a:lnTo>
                  <a:lnTo>
                    <a:pt x="75" y="20"/>
                  </a:lnTo>
                  <a:lnTo>
                    <a:pt x="78" y="23"/>
                  </a:lnTo>
                  <a:lnTo>
                    <a:pt x="80" y="27"/>
                  </a:lnTo>
                  <a:lnTo>
                    <a:pt x="82" y="32"/>
                  </a:lnTo>
                  <a:lnTo>
                    <a:pt x="83" y="36"/>
                  </a:lnTo>
                  <a:lnTo>
                    <a:pt x="84" y="40"/>
                  </a:lnTo>
                  <a:lnTo>
                    <a:pt x="85" y="45"/>
                  </a:lnTo>
                  <a:lnTo>
                    <a:pt x="85" y="49"/>
                  </a:lnTo>
                  <a:lnTo>
                    <a:pt x="85" y="54"/>
                  </a:lnTo>
                  <a:lnTo>
                    <a:pt x="84" y="58"/>
                  </a:lnTo>
                  <a:lnTo>
                    <a:pt x="83" y="62"/>
                  </a:lnTo>
                  <a:lnTo>
                    <a:pt x="81" y="66"/>
                  </a:lnTo>
                  <a:lnTo>
                    <a:pt x="80" y="70"/>
                  </a:lnTo>
                  <a:lnTo>
                    <a:pt x="77" y="73"/>
                  </a:lnTo>
                  <a:lnTo>
                    <a:pt x="75" y="77"/>
                  </a:lnTo>
                  <a:lnTo>
                    <a:pt x="72" y="79"/>
                  </a:lnTo>
                  <a:lnTo>
                    <a:pt x="69" y="82"/>
                  </a:lnTo>
                  <a:lnTo>
                    <a:pt x="66" y="84"/>
                  </a:lnTo>
                  <a:lnTo>
                    <a:pt x="62" y="86"/>
                  </a:lnTo>
                  <a:lnTo>
                    <a:pt x="59" y="88"/>
                  </a:lnTo>
                  <a:lnTo>
                    <a:pt x="55" y="89"/>
                  </a:lnTo>
                  <a:lnTo>
                    <a:pt x="50" y="90"/>
                  </a:lnTo>
                  <a:lnTo>
                    <a:pt x="46" y="90"/>
                  </a:lnTo>
                  <a:lnTo>
                    <a:pt x="42" y="90"/>
                  </a:lnTo>
                  <a:lnTo>
                    <a:pt x="38" y="89"/>
                  </a:lnTo>
                  <a:lnTo>
                    <a:pt x="33" y="88"/>
                  </a:lnTo>
                  <a:lnTo>
                    <a:pt x="29" y="86"/>
                  </a:lnTo>
                  <a:lnTo>
                    <a:pt x="25" y="84"/>
                  </a:lnTo>
                  <a:lnTo>
                    <a:pt x="22" y="82"/>
                  </a:lnTo>
                  <a:lnTo>
                    <a:pt x="18" y="79"/>
                  </a:lnTo>
                  <a:lnTo>
                    <a:pt x="15" y="77"/>
                  </a:lnTo>
                  <a:lnTo>
                    <a:pt x="12" y="73"/>
                  </a:lnTo>
                  <a:lnTo>
                    <a:pt x="9" y="70"/>
                  </a:lnTo>
                  <a:lnTo>
                    <a:pt x="7" y="66"/>
                  </a:lnTo>
                  <a:lnTo>
                    <a:pt x="5" y="62"/>
                  </a:lnTo>
                  <a:lnTo>
                    <a:pt x="3" y="58"/>
                  </a:lnTo>
                  <a:lnTo>
                    <a:pt x="1" y="54"/>
                  </a:lnTo>
                  <a:lnTo>
                    <a:pt x="0" y="49"/>
                  </a:lnTo>
                  <a:lnTo>
                    <a:pt x="0" y="45"/>
                  </a:lnTo>
                  <a:lnTo>
                    <a:pt x="0" y="40"/>
                  </a:lnTo>
                  <a:lnTo>
                    <a:pt x="0" y="36"/>
                  </a:lnTo>
                  <a:lnTo>
                    <a:pt x="1" y="32"/>
                  </a:lnTo>
                  <a:lnTo>
                    <a:pt x="2" y="27"/>
                  </a:lnTo>
                  <a:lnTo>
                    <a:pt x="3" y="23"/>
                  </a:lnTo>
                  <a:lnTo>
                    <a:pt x="5" y="20"/>
                  </a:lnTo>
                  <a:lnTo>
                    <a:pt x="7" y="16"/>
                  </a:lnTo>
                  <a:lnTo>
                    <a:pt x="10" y="13"/>
                  </a:lnTo>
                  <a:lnTo>
                    <a:pt x="12" y="10"/>
                  </a:lnTo>
                  <a:lnTo>
                    <a:pt x="15" y="8"/>
                  </a:lnTo>
                  <a:lnTo>
                    <a:pt x="19" y="6"/>
                  </a:lnTo>
                  <a:lnTo>
                    <a:pt x="22" y="4"/>
                  </a:lnTo>
                  <a:lnTo>
                    <a:pt x="26" y="2"/>
                  </a:lnTo>
                  <a:lnTo>
                    <a:pt x="30" y="1"/>
                  </a:lnTo>
                  <a:lnTo>
                    <a:pt x="34" y="0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ADA3A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81" name="Freeform 424"/>
            <p:cNvSpPr>
              <a:spLocks/>
            </p:cNvSpPr>
            <p:nvPr/>
          </p:nvSpPr>
          <p:spPr bwMode="auto">
            <a:xfrm>
              <a:off x="3768" y="1890"/>
              <a:ext cx="80" cy="84"/>
            </a:xfrm>
            <a:custGeom>
              <a:avLst/>
              <a:gdLst/>
              <a:ahLst/>
              <a:cxnLst>
                <a:cxn ang="0">
                  <a:pos x="41" y="0"/>
                </a:cxn>
                <a:cxn ang="0">
                  <a:pos x="49" y="2"/>
                </a:cxn>
                <a:cxn ang="0">
                  <a:pos x="56" y="5"/>
                </a:cxn>
                <a:cxn ang="0">
                  <a:pos x="63" y="10"/>
                </a:cxn>
                <a:cxn ang="0">
                  <a:pos x="69" y="15"/>
                </a:cxn>
                <a:cxn ang="0">
                  <a:pos x="73" y="22"/>
                </a:cxn>
                <a:cxn ang="0">
                  <a:pos x="77" y="30"/>
                </a:cxn>
                <a:cxn ang="0">
                  <a:pos x="79" y="38"/>
                </a:cxn>
                <a:cxn ang="0">
                  <a:pos x="80" y="47"/>
                </a:cxn>
                <a:cxn ang="0">
                  <a:pos x="79" y="55"/>
                </a:cxn>
                <a:cxn ang="0">
                  <a:pos x="77" y="62"/>
                </a:cxn>
                <a:cxn ang="0">
                  <a:pos x="73" y="69"/>
                </a:cxn>
                <a:cxn ang="0">
                  <a:pos x="68" y="75"/>
                </a:cxn>
                <a:cxn ang="0">
                  <a:pos x="62" y="79"/>
                </a:cxn>
                <a:cxn ang="0">
                  <a:pos x="55" y="83"/>
                </a:cxn>
                <a:cxn ang="0">
                  <a:pos x="48" y="84"/>
                </a:cxn>
                <a:cxn ang="0">
                  <a:pos x="40" y="84"/>
                </a:cxn>
                <a:cxn ang="0">
                  <a:pos x="32" y="83"/>
                </a:cxn>
                <a:cxn ang="0">
                  <a:pos x="24" y="79"/>
                </a:cxn>
                <a:cxn ang="0">
                  <a:pos x="17" y="75"/>
                </a:cxn>
                <a:cxn ang="0">
                  <a:pos x="12" y="69"/>
                </a:cxn>
                <a:cxn ang="0">
                  <a:pos x="7" y="62"/>
                </a:cxn>
                <a:cxn ang="0">
                  <a:pos x="3" y="55"/>
                </a:cxn>
                <a:cxn ang="0">
                  <a:pos x="1" y="47"/>
                </a:cxn>
                <a:cxn ang="0">
                  <a:pos x="0" y="38"/>
                </a:cxn>
                <a:cxn ang="0">
                  <a:pos x="1" y="30"/>
                </a:cxn>
                <a:cxn ang="0">
                  <a:pos x="3" y="22"/>
                </a:cxn>
                <a:cxn ang="0">
                  <a:pos x="7" y="15"/>
                </a:cxn>
                <a:cxn ang="0">
                  <a:pos x="12" y="10"/>
                </a:cxn>
                <a:cxn ang="0">
                  <a:pos x="18" y="5"/>
                </a:cxn>
                <a:cxn ang="0">
                  <a:pos x="25" y="2"/>
                </a:cxn>
                <a:cxn ang="0">
                  <a:pos x="33" y="0"/>
                </a:cxn>
              </a:cxnLst>
              <a:rect l="0" t="0" r="r" b="b"/>
              <a:pathLst>
                <a:path w="80" h="84">
                  <a:moveTo>
                    <a:pt x="37" y="0"/>
                  </a:moveTo>
                  <a:lnTo>
                    <a:pt x="41" y="0"/>
                  </a:lnTo>
                  <a:lnTo>
                    <a:pt x="45" y="1"/>
                  </a:lnTo>
                  <a:lnTo>
                    <a:pt x="49" y="2"/>
                  </a:lnTo>
                  <a:lnTo>
                    <a:pt x="52" y="4"/>
                  </a:lnTo>
                  <a:lnTo>
                    <a:pt x="56" y="5"/>
                  </a:lnTo>
                  <a:lnTo>
                    <a:pt x="59" y="7"/>
                  </a:lnTo>
                  <a:lnTo>
                    <a:pt x="63" y="10"/>
                  </a:lnTo>
                  <a:lnTo>
                    <a:pt x="66" y="12"/>
                  </a:lnTo>
                  <a:lnTo>
                    <a:pt x="69" y="15"/>
                  </a:lnTo>
                  <a:lnTo>
                    <a:pt x="71" y="19"/>
                  </a:lnTo>
                  <a:lnTo>
                    <a:pt x="73" y="22"/>
                  </a:lnTo>
                  <a:lnTo>
                    <a:pt x="75" y="26"/>
                  </a:lnTo>
                  <a:lnTo>
                    <a:pt x="77" y="30"/>
                  </a:lnTo>
                  <a:lnTo>
                    <a:pt x="78" y="34"/>
                  </a:lnTo>
                  <a:lnTo>
                    <a:pt x="79" y="38"/>
                  </a:lnTo>
                  <a:lnTo>
                    <a:pt x="80" y="42"/>
                  </a:lnTo>
                  <a:lnTo>
                    <a:pt x="80" y="47"/>
                  </a:lnTo>
                  <a:lnTo>
                    <a:pt x="80" y="51"/>
                  </a:lnTo>
                  <a:lnTo>
                    <a:pt x="79" y="55"/>
                  </a:lnTo>
                  <a:lnTo>
                    <a:pt x="78" y="59"/>
                  </a:lnTo>
                  <a:lnTo>
                    <a:pt x="77" y="62"/>
                  </a:lnTo>
                  <a:lnTo>
                    <a:pt x="75" y="66"/>
                  </a:lnTo>
                  <a:lnTo>
                    <a:pt x="73" y="69"/>
                  </a:lnTo>
                  <a:lnTo>
                    <a:pt x="71" y="72"/>
                  </a:lnTo>
                  <a:lnTo>
                    <a:pt x="68" y="75"/>
                  </a:lnTo>
                  <a:lnTo>
                    <a:pt x="65" y="77"/>
                  </a:lnTo>
                  <a:lnTo>
                    <a:pt x="62" y="79"/>
                  </a:lnTo>
                  <a:lnTo>
                    <a:pt x="59" y="81"/>
                  </a:lnTo>
                  <a:lnTo>
                    <a:pt x="55" y="83"/>
                  </a:lnTo>
                  <a:lnTo>
                    <a:pt x="52" y="84"/>
                  </a:lnTo>
                  <a:lnTo>
                    <a:pt x="48" y="84"/>
                  </a:lnTo>
                  <a:lnTo>
                    <a:pt x="44" y="84"/>
                  </a:lnTo>
                  <a:lnTo>
                    <a:pt x="40" y="84"/>
                  </a:lnTo>
                  <a:lnTo>
                    <a:pt x="36" y="84"/>
                  </a:lnTo>
                  <a:lnTo>
                    <a:pt x="32" y="83"/>
                  </a:lnTo>
                  <a:lnTo>
                    <a:pt x="28" y="81"/>
                  </a:lnTo>
                  <a:lnTo>
                    <a:pt x="24" y="79"/>
                  </a:lnTo>
                  <a:lnTo>
                    <a:pt x="21" y="77"/>
                  </a:lnTo>
                  <a:lnTo>
                    <a:pt x="17" y="75"/>
                  </a:lnTo>
                  <a:lnTo>
                    <a:pt x="14" y="72"/>
                  </a:lnTo>
                  <a:lnTo>
                    <a:pt x="12" y="69"/>
                  </a:lnTo>
                  <a:lnTo>
                    <a:pt x="9" y="66"/>
                  </a:lnTo>
                  <a:lnTo>
                    <a:pt x="7" y="62"/>
                  </a:lnTo>
                  <a:lnTo>
                    <a:pt x="5" y="59"/>
                  </a:lnTo>
                  <a:lnTo>
                    <a:pt x="3" y="55"/>
                  </a:lnTo>
                  <a:lnTo>
                    <a:pt x="2" y="51"/>
                  </a:lnTo>
                  <a:lnTo>
                    <a:pt x="1" y="47"/>
                  </a:lnTo>
                  <a:lnTo>
                    <a:pt x="0" y="42"/>
                  </a:lnTo>
                  <a:lnTo>
                    <a:pt x="0" y="38"/>
                  </a:lnTo>
                  <a:lnTo>
                    <a:pt x="0" y="34"/>
                  </a:lnTo>
                  <a:lnTo>
                    <a:pt x="1" y="30"/>
                  </a:lnTo>
                  <a:lnTo>
                    <a:pt x="2" y="26"/>
                  </a:lnTo>
                  <a:lnTo>
                    <a:pt x="3" y="22"/>
                  </a:lnTo>
                  <a:lnTo>
                    <a:pt x="5" y="19"/>
                  </a:lnTo>
                  <a:lnTo>
                    <a:pt x="7" y="15"/>
                  </a:lnTo>
                  <a:lnTo>
                    <a:pt x="9" y="12"/>
                  </a:lnTo>
                  <a:lnTo>
                    <a:pt x="12" y="10"/>
                  </a:lnTo>
                  <a:lnTo>
                    <a:pt x="15" y="7"/>
                  </a:lnTo>
                  <a:lnTo>
                    <a:pt x="18" y="5"/>
                  </a:lnTo>
                  <a:lnTo>
                    <a:pt x="21" y="4"/>
                  </a:lnTo>
                  <a:lnTo>
                    <a:pt x="25" y="2"/>
                  </a:lnTo>
                  <a:lnTo>
                    <a:pt x="29" y="1"/>
                  </a:lnTo>
                  <a:lnTo>
                    <a:pt x="33" y="0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B2A8A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82" name="Freeform 425"/>
            <p:cNvSpPr>
              <a:spLocks/>
            </p:cNvSpPr>
            <p:nvPr/>
          </p:nvSpPr>
          <p:spPr bwMode="auto">
            <a:xfrm>
              <a:off x="3769" y="1891"/>
              <a:ext cx="75" cy="79"/>
            </a:xfrm>
            <a:custGeom>
              <a:avLst/>
              <a:gdLst/>
              <a:ahLst/>
              <a:cxnLst>
                <a:cxn ang="0">
                  <a:pos x="38" y="0"/>
                </a:cxn>
                <a:cxn ang="0">
                  <a:pos x="46" y="2"/>
                </a:cxn>
                <a:cxn ang="0">
                  <a:pos x="53" y="5"/>
                </a:cxn>
                <a:cxn ang="0">
                  <a:pos x="59" y="9"/>
                </a:cxn>
                <a:cxn ang="0">
                  <a:pos x="64" y="14"/>
                </a:cxn>
                <a:cxn ang="0">
                  <a:pos x="69" y="21"/>
                </a:cxn>
                <a:cxn ang="0">
                  <a:pos x="72" y="28"/>
                </a:cxn>
                <a:cxn ang="0">
                  <a:pos x="75" y="35"/>
                </a:cxn>
                <a:cxn ang="0">
                  <a:pos x="75" y="44"/>
                </a:cxn>
                <a:cxn ang="0">
                  <a:pos x="74" y="51"/>
                </a:cxn>
                <a:cxn ang="0">
                  <a:pos x="72" y="58"/>
                </a:cxn>
                <a:cxn ang="0">
                  <a:pos x="69" y="65"/>
                </a:cxn>
                <a:cxn ang="0">
                  <a:pos x="64" y="70"/>
                </a:cxn>
                <a:cxn ang="0">
                  <a:pos x="59" y="75"/>
                </a:cxn>
                <a:cxn ang="0">
                  <a:pos x="52" y="78"/>
                </a:cxn>
                <a:cxn ang="0">
                  <a:pos x="45" y="79"/>
                </a:cxn>
                <a:cxn ang="0">
                  <a:pos x="37" y="79"/>
                </a:cxn>
                <a:cxn ang="0">
                  <a:pos x="30" y="78"/>
                </a:cxn>
                <a:cxn ang="0">
                  <a:pos x="23" y="75"/>
                </a:cxn>
                <a:cxn ang="0">
                  <a:pos x="17" y="70"/>
                </a:cxn>
                <a:cxn ang="0">
                  <a:pos x="11" y="65"/>
                </a:cxn>
                <a:cxn ang="0">
                  <a:pos x="6" y="58"/>
                </a:cxn>
                <a:cxn ang="0">
                  <a:pos x="3" y="51"/>
                </a:cxn>
                <a:cxn ang="0">
                  <a:pos x="1" y="44"/>
                </a:cxn>
                <a:cxn ang="0">
                  <a:pos x="0" y="35"/>
                </a:cxn>
                <a:cxn ang="0">
                  <a:pos x="1" y="28"/>
                </a:cxn>
                <a:cxn ang="0">
                  <a:pos x="3" y="21"/>
                </a:cxn>
                <a:cxn ang="0">
                  <a:pos x="7" y="14"/>
                </a:cxn>
                <a:cxn ang="0">
                  <a:pos x="11" y="9"/>
                </a:cxn>
                <a:cxn ang="0">
                  <a:pos x="17" y="5"/>
                </a:cxn>
                <a:cxn ang="0">
                  <a:pos x="23" y="2"/>
                </a:cxn>
                <a:cxn ang="0">
                  <a:pos x="31" y="0"/>
                </a:cxn>
              </a:cxnLst>
              <a:rect l="0" t="0" r="r" b="b"/>
              <a:pathLst>
                <a:path w="75" h="79">
                  <a:moveTo>
                    <a:pt x="34" y="0"/>
                  </a:moveTo>
                  <a:lnTo>
                    <a:pt x="38" y="0"/>
                  </a:lnTo>
                  <a:lnTo>
                    <a:pt x="42" y="1"/>
                  </a:lnTo>
                  <a:lnTo>
                    <a:pt x="46" y="2"/>
                  </a:lnTo>
                  <a:lnTo>
                    <a:pt x="49" y="3"/>
                  </a:lnTo>
                  <a:lnTo>
                    <a:pt x="53" y="5"/>
                  </a:lnTo>
                  <a:lnTo>
                    <a:pt x="56" y="7"/>
                  </a:lnTo>
                  <a:lnTo>
                    <a:pt x="59" y="9"/>
                  </a:lnTo>
                  <a:lnTo>
                    <a:pt x="62" y="12"/>
                  </a:lnTo>
                  <a:lnTo>
                    <a:pt x="64" y="14"/>
                  </a:lnTo>
                  <a:lnTo>
                    <a:pt x="67" y="18"/>
                  </a:lnTo>
                  <a:lnTo>
                    <a:pt x="69" y="21"/>
                  </a:lnTo>
                  <a:lnTo>
                    <a:pt x="71" y="24"/>
                  </a:lnTo>
                  <a:lnTo>
                    <a:pt x="72" y="28"/>
                  </a:lnTo>
                  <a:lnTo>
                    <a:pt x="74" y="32"/>
                  </a:lnTo>
                  <a:lnTo>
                    <a:pt x="75" y="35"/>
                  </a:lnTo>
                  <a:lnTo>
                    <a:pt x="75" y="40"/>
                  </a:lnTo>
                  <a:lnTo>
                    <a:pt x="75" y="44"/>
                  </a:lnTo>
                  <a:lnTo>
                    <a:pt x="75" y="48"/>
                  </a:lnTo>
                  <a:lnTo>
                    <a:pt x="74" y="51"/>
                  </a:lnTo>
                  <a:lnTo>
                    <a:pt x="74" y="55"/>
                  </a:lnTo>
                  <a:lnTo>
                    <a:pt x="72" y="58"/>
                  </a:lnTo>
                  <a:lnTo>
                    <a:pt x="71" y="62"/>
                  </a:lnTo>
                  <a:lnTo>
                    <a:pt x="69" y="65"/>
                  </a:lnTo>
                  <a:lnTo>
                    <a:pt x="67" y="68"/>
                  </a:lnTo>
                  <a:lnTo>
                    <a:pt x="64" y="70"/>
                  </a:lnTo>
                  <a:lnTo>
                    <a:pt x="61" y="72"/>
                  </a:lnTo>
                  <a:lnTo>
                    <a:pt x="59" y="75"/>
                  </a:lnTo>
                  <a:lnTo>
                    <a:pt x="55" y="76"/>
                  </a:lnTo>
                  <a:lnTo>
                    <a:pt x="52" y="78"/>
                  </a:lnTo>
                  <a:lnTo>
                    <a:pt x="49" y="78"/>
                  </a:lnTo>
                  <a:lnTo>
                    <a:pt x="45" y="79"/>
                  </a:lnTo>
                  <a:lnTo>
                    <a:pt x="41" y="79"/>
                  </a:lnTo>
                  <a:lnTo>
                    <a:pt x="37" y="79"/>
                  </a:lnTo>
                  <a:lnTo>
                    <a:pt x="34" y="78"/>
                  </a:lnTo>
                  <a:lnTo>
                    <a:pt x="30" y="78"/>
                  </a:lnTo>
                  <a:lnTo>
                    <a:pt x="26" y="76"/>
                  </a:lnTo>
                  <a:lnTo>
                    <a:pt x="23" y="75"/>
                  </a:lnTo>
                  <a:lnTo>
                    <a:pt x="20" y="72"/>
                  </a:lnTo>
                  <a:lnTo>
                    <a:pt x="17" y="70"/>
                  </a:lnTo>
                  <a:lnTo>
                    <a:pt x="14" y="68"/>
                  </a:lnTo>
                  <a:lnTo>
                    <a:pt x="11" y="65"/>
                  </a:lnTo>
                  <a:lnTo>
                    <a:pt x="9" y="62"/>
                  </a:lnTo>
                  <a:lnTo>
                    <a:pt x="6" y="58"/>
                  </a:lnTo>
                  <a:lnTo>
                    <a:pt x="5" y="55"/>
                  </a:lnTo>
                  <a:lnTo>
                    <a:pt x="3" y="51"/>
                  </a:lnTo>
                  <a:lnTo>
                    <a:pt x="2" y="48"/>
                  </a:lnTo>
                  <a:lnTo>
                    <a:pt x="1" y="44"/>
                  </a:lnTo>
                  <a:lnTo>
                    <a:pt x="0" y="40"/>
                  </a:lnTo>
                  <a:lnTo>
                    <a:pt x="0" y="35"/>
                  </a:lnTo>
                  <a:lnTo>
                    <a:pt x="0" y="32"/>
                  </a:lnTo>
                  <a:lnTo>
                    <a:pt x="1" y="28"/>
                  </a:lnTo>
                  <a:lnTo>
                    <a:pt x="2" y="24"/>
                  </a:lnTo>
                  <a:lnTo>
                    <a:pt x="3" y="21"/>
                  </a:lnTo>
                  <a:lnTo>
                    <a:pt x="5" y="18"/>
                  </a:lnTo>
                  <a:lnTo>
                    <a:pt x="7" y="14"/>
                  </a:lnTo>
                  <a:lnTo>
                    <a:pt x="9" y="12"/>
                  </a:lnTo>
                  <a:lnTo>
                    <a:pt x="11" y="9"/>
                  </a:lnTo>
                  <a:lnTo>
                    <a:pt x="14" y="7"/>
                  </a:lnTo>
                  <a:lnTo>
                    <a:pt x="17" y="5"/>
                  </a:lnTo>
                  <a:lnTo>
                    <a:pt x="20" y="3"/>
                  </a:lnTo>
                  <a:lnTo>
                    <a:pt x="23" y="2"/>
                  </a:lnTo>
                  <a:lnTo>
                    <a:pt x="27" y="1"/>
                  </a:lnTo>
                  <a:lnTo>
                    <a:pt x="31" y="0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B7ADA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83" name="Freeform 426"/>
            <p:cNvSpPr>
              <a:spLocks/>
            </p:cNvSpPr>
            <p:nvPr/>
          </p:nvSpPr>
          <p:spPr bwMode="auto">
            <a:xfrm>
              <a:off x="3771" y="1892"/>
              <a:ext cx="70" cy="74"/>
            </a:xfrm>
            <a:custGeom>
              <a:avLst/>
              <a:gdLst/>
              <a:ahLst/>
              <a:cxnLst>
                <a:cxn ang="0">
                  <a:pos x="35" y="1"/>
                </a:cxn>
                <a:cxn ang="0">
                  <a:pos x="42" y="2"/>
                </a:cxn>
                <a:cxn ang="0">
                  <a:pos x="48" y="5"/>
                </a:cxn>
                <a:cxn ang="0">
                  <a:pos x="54" y="9"/>
                </a:cxn>
                <a:cxn ang="0">
                  <a:pos x="59" y="14"/>
                </a:cxn>
                <a:cxn ang="0">
                  <a:pos x="64" y="20"/>
                </a:cxn>
                <a:cxn ang="0">
                  <a:pos x="67" y="26"/>
                </a:cxn>
                <a:cxn ang="0">
                  <a:pos x="69" y="33"/>
                </a:cxn>
                <a:cxn ang="0">
                  <a:pos x="70" y="41"/>
                </a:cxn>
                <a:cxn ang="0">
                  <a:pos x="69" y="48"/>
                </a:cxn>
                <a:cxn ang="0">
                  <a:pos x="67" y="55"/>
                </a:cxn>
                <a:cxn ang="0">
                  <a:pos x="63" y="61"/>
                </a:cxn>
                <a:cxn ang="0">
                  <a:pos x="59" y="65"/>
                </a:cxn>
                <a:cxn ang="0">
                  <a:pos x="54" y="70"/>
                </a:cxn>
                <a:cxn ang="0">
                  <a:pos x="48" y="72"/>
                </a:cxn>
                <a:cxn ang="0">
                  <a:pos x="41" y="74"/>
                </a:cxn>
                <a:cxn ang="0">
                  <a:pos x="34" y="74"/>
                </a:cxn>
                <a:cxn ang="0">
                  <a:pos x="27" y="72"/>
                </a:cxn>
                <a:cxn ang="0">
                  <a:pos x="21" y="70"/>
                </a:cxn>
                <a:cxn ang="0">
                  <a:pos x="15" y="65"/>
                </a:cxn>
                <a:cxn ang="0">
                  <a:pos x="10" y="61"/>
                </a:cxn>
                <a:cxn ang="0">
                  <a:pos x="6" y="55"/>
                </a:cxn>
                <a:cxn ang="0">
                  <a:pos x="2" y="48"/>
                </a:cxn>
                <a:cxn ang="0">
                  <a:pos x="0" y="41"/>
                </a:cxn>
                <a:cxn ang="0">
                  <a:pos x="0" y="33"/>
                </a:cxn>
                <a:cxn ang="0">
                  <a:pos x="0" y="26"/>
                </a:cxn>
                <a:cxn ang="0">
                  <a:pos x="2" y="20"/>
                </a:cxn>
                <a:cxn ang="0">
                  <a:pos x="6" y="14"/>
                </a:cxn>
                <a:cxn ang="0">
                  <a:pos x="10" y="9"/>
                </a:cxn>
                <a:cxn ang="0">
                  <a:pos x="15" y="5"/>
                </a:cxn>
                <a:cxn ang="0">
                  <a:pos x="21" y="2"/>
                </a:cxn>
                <a:cxn ang="0">
                  <a:pos x="28" y="1"/>
                </a:cxn>
              </a:cxnLst>
              <a:rect l="0" t="0" r="r" b="b"/>
              <a:pathLst>
                <a:path w="70" h="74">
                  <a:moveTo>
                    <a:pt x="31" y="0"/>
                  </a:moveTo>
                  <a:lnTo>
                    <a:pt x="35" y="1"/>
                  </a:lnTo>
                  <a:lnTo>
                    <a:pt x="38" y="1"/>
                  </a:lnTo>
                  <a:lnTo>
                    <a:pt x="42" y="2"/>
                  </a:lnTo>
                  <a:lnTo>
                    <a:pt x="45" y="3"/>
                  </a:lnTo>
                  <a:lnTo>
                    <a:pt x="48" y="5"/>
                  </a:lnTo>
                  <a:lnTo>
                    <a:pt x="51" y="7"/>
                  </a:lnTo>
                  <a:lnTo>
                    <a:pt x="54" y="9"/>
                  </a:lnTo>
                  <a:lnTo>
                    <a:pt x="57" y="11"/>
                  </a:lnTo>
                  <a:lnTo>
                    <a:pt x="59" y="14"/>
                  </a:lnTo>
                  <a:lnTo>
                    <a:pt x="62" y="17"/>
                  </a:lnTo>
                  <a:lnTo>
                    <a:pt x="64" y="20"/>
                  </a:lnTo>
                  <a:lnTo>
                    <a:pt x="65" y="23"/>
                  </a:lnTo>
                  <a:lnTo>
                    <a:pt x="67" y="26"/>
                  </a:lnTo>
                  <a:lnTo>
                    <a:pt x="68" y="30"/>
                  </a:lnTo>
                  <a:lnTo>
                    <a:pt x="69" y="33"/>
                  </a:lnTo>
                  <a:lnTo>
                    <a:pt x="69" y="37"/>
                  </a:lnTo>
                  <a:lnTo>
                    <a:pt x="70" y="41"/>
                  </a:lnTo>
                  <a:lnTo>
                    <a:pt x="69" y="44"/>
                  </a:lnTo>
                  <a:lnTo>
                    <a:pt x="69" y="48"/>
                  </a:lnTo>
                  <a:lnTo>
                    <a:pt x="68" y="51"/>
                  </a:lnTo>
                  <a:lnTo>
                    <a:pt x="67" y="55"/>
                  </a:lnTo>
                  <a:lnTo>
                    <a:pt x="65" y="58"/>
                  </a:lnTo>
                  <a:lnTo>
                    <a:pt x="63" y="61"/>
                  </a:lnTo>
                  <a:lnTo>
                    <a:pt x="61" y="63"/>
                  </a:lnTo>
                  <a:lnTo>
                    <a:pt x="59" y="65"/>
                  </a:lnTo>
                  <a:lnTo>
                    <a:pt x="57" y="68"/>
                  </a:lnTo>
                  <a:lnTo>
                    <a:pt x="54" y="70"/>
                  </a:lnTo>
                  <a:lnTo>
                    <a:pt x="51" y="71"/>
                  </a:lnTo>
                  <a:lnTo>
                    <a:pt x="48" y="72"/>
                  </a:lnTo>
                  <a:lnTo>
                    <a:pt x="44" y="73"/>
                  </a:lnTo>
                  <a:lnTo>
                    <a:pt x="41" y="74"/>
                  </a:lnTo>
                  <a:lnTo>
                    <a:pt x="38" y="74"/>
                  </a:lnTo>
                  <a:lnTo>
                    <a:pt x="34" y="74"/>
                  </a:lnTo>
                  <a:lnTo>
                    <a:pt x="31" y="73"/>
                  </a:lnTo>
                  <a:lnTo>
                    <a:pt x="27" y="72"/>
                  </a:lnTo>
                  <a:lnTo>
                    <a:pt x="24" y="71"/>
                  </a:lnTo>
                  <a:lnTo>
                    <a:pt x="21" y="70"/>
                  </a:lnTo>
                  <a:lnTo>
                    <a:pt x="18" y="68"/>
                  </a:lnTo>
                  <a:lnTo>
                    <a:pt x="15" y="65"/>
                  </a:lnTo>
                  <a:lnTo>
                    <a:pt x="12" y="63"/>
                  </a:lnTo>
                  <a:lnTo>
                    <a:pt x="10" y="61"/>
                  </a:lnTo>
                  <a:lnTo>
                    <a:pt x="7" y="58"/>
                  </a:lnTo>
                  <a:lnTo>
                    <a:pt x="6" y="55"/>
                  </a:lnTo>
                  <a:lnTo>
                    <a:pt x="4" y="51"/>
                  </a:lnTo>
                  <a:lnTo>
                    <a:pt x="2" y="48"/>
                  </a:lnTo>
                  <a:lnTo>
                    <a:pt x="1" y="44"/>
                  </a:lnTo>
                  <a:lnTo>
                    <a:pt x="0" y="41"/>
                  </a:lnTo>
                  <a:lnTo>
                    <a:pt x="0" y="37"/>
                  </a:lnTo>
                  <a:lnTo>
                    <a:pt x="0" y="33"/>
                  </a:lnTo>
                  <a:lnTo>
                    <a:pt x="0" y="30"/>
                  </a:lnTo>
                  <a:lnTo>
                    <a:pt x="0" y="26"/>
                  </a:lnTo>
                  <a:lnTo>
                    <a:pt x="1" y="23"/>
                  </a:lnTo>
                  <a:lnTo>
                    <a:pt x="2" y="20"/>
                  </a:lnTo>
                  <a:lnTo>
                    <a:pt x="4" y="17"/>
                  </a:lnTo>
                  <a:lnTo>
                    <a:pt x="6" y="14"/>
                  </a:lnTo>
                  <a:lnTo>
                    <a:pt x="8" y="11"/>
                  </a:lnTo>
                  <a:lnTo>
                    <a:pt x="10" y="9"/>
                  </a:lnTo>
                  <a:lnTo>
                    <a:pt x="13" y="7"/>
                  </a:lnTo>
                  <a:lnTo>
                    <a:pt x="15" y="5"/>
                  </a:lnTo>
                  <a:lnTo>
                    <a:pt x="18" y="3"/>
                  </a:lnTo>
                  <a:lnTo>
                    <a:pt x="21" y="2"/>
                  </a:lnTo>
                  <a:lnTo>
                    <a:pt x="24" y="1"/>
                  </a:lnTo>
                  <a:lnTo>
                    <a:pt x="28" y="1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BCB2B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84" name="Freeform 427"/>
            <p:cNvSpPr>
              <a:spLocks/>
            </p:cNvSpPr>
            <p:nvPr/>
          </p:nvSpPr>
          <p:spPr bwMode="auto">
            <a:xfrm>
              <a:off x="3772" y="1894"/>
              <a:ext cx="65" cy="68"/>
            </a:xfrm>
            <a:custGeom>
              <a:avLst/>
              <a:gdLst/>
              <a:ahLst/>
              <a:cxnLst>
                <a:cxn ang="0">
                  <a:pos x="33" y="0"/>
                </a:cxn>
                <a:cxn ang="0">
                  <a:pos x="39" y="1"/>
                </a:cxn>
                <a:cxn ang="0">
                  <a:pos x="45" y="4"/>
                </a:cxn>
                <a:cxn ang="0">
                  <a:pos x="51" y="7"/>
                </a:cxn>
                <a:cxn ang="0">
                  <a:pos x="55" y="12"/>
                </a:cxn>
                <a:cxn ang="0">
                  <a:pos x="59" y="17"/>
                </a:cxn>
                <a:cxn ang="0">
                  <a:pos x="62" y="23"/>
                </a:cxn>
                <a:cxn ang="0">
                  <a:pos x="64" y="30"/>
                </a:cxn>
                <a:cxn ang="0">
                  <a:pos x="65" y="37"/>
                </a:cxn>
                <a:cxn ang="0">
                  <a:pos x="64" y="44"/>
                </a:cxn>
                <a:cxn ang="0">
                  <a:pos x="62" y="50"/>
                </a:cxn>
                <a:cxn ang="0">
                  <a:pos x="59" y="55"/>
                </a:cxn>
                <a:cxn ang="0">
                  <a:pos x="55" y="60"/>
                </a:cxn>
                <a:cxn ang="0">
                  <a:pos x="50" y="63"/>
                </a:cxn>
                <a:cxn ang="0">
                  <a:pos x="45" y="66"/>
                </a:cxn>
                <a:cxn ang="0">
                  <a:pos x="39" y="68"/>
                </a:cxn>
                <a:cxn ang="0">
                  <a:pos x="32" y="68"/>
                </a:cxn>
                <a:cxn ang="0">
                  <a:pos x="25" y="66"/>
                </a:cxn>
                <a:cxn ang="0">
                  <a:pos x="19" y="63"/>
                </a:cxn>
                <a:cxn ang="0">
                  <a:pos x="14" y="60"/>
                </a:cxn>
                <a:cxn ang="0">
                  <a:pos x="9" y="55"/>
                </a:cxn>
                <a:cxn ang="0">
                  <a:pos x="5" y="50"/>
                </a:cxn>
                <a:cxn ang="0">
                  <a:pos x="2" y="44"/>
                </a:cxn>
                <a:cxn ang="0">
                  <a:pos x="0" y="37"/>
                </a:cxn>
                <a:cxn ang="0">
                  <a:pos x="0" y="30"/>
                </a:cxn>
                <a:cxn ang="0">
                  <a:pos x="0" y="23"/>
                </a:cxn>
                <a:cxn ang="0">
                  <a:pos x="2" y="17"/>
                </a:cxn>
                <a:cxn ang="0">
                  <a:pos x="6" y="12"/>
                </a:cxn>
                <a:cxn ang="0">
                  <a:pos x="9" y="7"/>
                </a:cxn>
                <a:cxn ang="0">
                  <a:pos x="14" y="4"/>
                </a:cxn>
                <a:cxn ang="0">
                  <a:pos x="20" y="1"/>
                </a:cxn>
                <a:cxn ang="0">
                  <a:pos x="26" y="0"/>
                </a:cxn>
              </a:cxnLst>
              <a:rect l="0" t="0" r="r" b="b"/>
              <a:pathLst>
                <a:path w="65" h="68">
                  <a:moveTo>
                    <a:pt x="29" y="0"/>
                  </a:moveTo>
                  <a:lnTo>
                    <a:pt x="33" y="0"/>
                  </a:lnTo>
                  <a:lnTo>
                    <a:pt x="36" y="0"/>
                  </a:lnTo>
                  <a:lnTo>
                    <a:pt x="39" y="1"/>
                  </a:lnTo>
                  <a:lnTo>
                    <a:pt x="42" y="2"/>
                  </a:lnTo>
                  <a:lnTo>
                    <a:pt x="45" y="4"/>
                  </a:lnTo>
                  <a:lnTo>
                    <a:pt x="48" y="5"/>
                  </a:lnTo>
                  <a:lnTo>
                    <a:pt x="51" y="7"/>
                  </a:lnTo>
                  <a:lnTo>
                    <a:pt x="53" y="9"/>
                  </a:lnTo>
                  <a:lnTo>
                    <a:pt x="55" y="12"/>
                  </a:lnTo>
                  <a:lnTo>
                    <a:pt x="57" y="14"/>
                  </a:lnTo>
                  <a:lnTo>
                    <a:pt x="59" y="17"/>
                  </a:lnTo>
                  <a:lnTo>
                    <a:pt x="61" y="20"/>
                  </a:lnTo>
                  <a:lnTo>
                    <a:pt x="62" y="23"/>
                  </a:lnTo>
                  <a:lnTo>
                    <a:pt x="63" y="27"/>
                  </a:lnTo>
                  <a:lnTo>
                    <a:pt x="64" y="30"/>
                  </a:lnTo>
                  <a:lnTo>
                    <a:pt x="65" y="34"/>
                  </a:lnTo>
                  <a:lnTo>
                    <a:pt x="65" y="37"/>
                  </a:lnTo>
                  <a:lnTo>
                    <a:pt x="65" y="40"/>
                  </a:lnTo>
                  <a:lnTo>
                    <a:pt x="64" y="44"/>
                  </a:lnTo>
                  <a:lnTo>
                    <a:pt x="63" y="47"/>
                  </a:lnTo>
                  <a:lnTo>
                    <a:pt x="62" y="50"/>
                  </a:lnTo>
                  <a:lnTo>
                    <a:pt x="61" y="53"/>
                  </a:lnTo>
                  <a:lnTo>
                    <a:pt x="59" y="55"/>
                  </a:lnTo>
                  <a:lnTo>
                    <a:pt x="57" y="58"/>
                  </a:lnTo>
                  <a:lnTo>
                    <a:pt x="55" y="60"/>
                  </a:lnTo>
                  <a:lnTo>
                    <a:pt x="53" y="62"/>
                  </a:lnTo>
                  <a:lnTo>
                    <a:pt x="50" y="63"/>
                  </a:lnTo>
                  <a:lnTo>
                    <a:pt x="48" y="65"/>
                  </a:lnTo>
                  <a:lnTo>
                    <a:pt x="45" y="66"/>
                  </a:lnTo>
                  <a:lnTo>
                    <a:pt x="42" y="67"/>
                  </a:lnTo>
                  <a:lnTo>
                    <a:pt x="39" y="68"/>
                  </a:lnTo>
                  <a:lnTo>
                    <a:pt x="35" y="68"/>
                  </a:lnTo>
                  <a:lnTo>
                    <a:pt x="32" y="68"/>
                  </a:lnTo>
                  <a:lnTo>
                    <a:pt x="29" y="67"/>
                  </a:lnTo>
                  <a:lnTo>
                    <a:pt x="25" y="66"/>
                  </a:lnTo>
                  <a:lnTo>
                    <a:pt x="22" y="65"/>
                  </a:lnTo>
                  <a:lnTo>
                    <a:pt x="19" y="63"/>
                  </a:lnTo>
                  <a:lnTo>
                    <a:pt x="17" y="62"/>
                  </a:lnTo>
                  <a:lnTo>
                    <a:pt x="14" y="60"/>
                  </a:lnTo>
                  <a:lnTo>
                    <a:pt x="12" y="58"/>
                  </a:lnTo>
                  <a:lnTo>
                    <a:pt x="9" y="55"/>
                  </a:lnTo>
                  <a:lnTo>
                    <a:pt x="7" y="53"/>
                  </a:lnTo>
                  <a:lnTo>
                    <a:pt x="5" y="50"/>
                  </a:lnTo>
                  <a:lnTo>
                    <a:pt x="4" y="47"/>
                  </a:lnTo>
                  <a:lnTo>
                    <a:pt x="2" y="44"/>
                  </a:lnTo>
                  <a:lnTo>
                    <a:pt x="1" y="40"/>
                  </a:lnTo>
                  <a:lnTo>
                    <a:pt x="0" y="37"/>
                  </a:lnTo>
                  <a:lnTo>
                    <a:pt x="0" y="34"/>
                  </a:lnTo>
                  <a:lnTo>
                    <a:pt x="0" y="30"/>
                  </a:lnTo>
                  <a:lnTo>
                    <a:pt x="0" y="27"/>
                  </a:lnTo>
                  <a:lnTo>
                    <a:pt x="0" y="23"/>
                  </a:lnTo>
                  <a:lnTo>
                    <a:pt x="1" y="20"/>
                  </a:lnTo>
                  <a:lnTo>
                    <a:pt x="2" y="17"/>
                  </a:lnTo>
                  <a:lnTo>
                    <a:pt x="4" y="14"/>
                  </a:lnTo>
                  <a:lnTo>
                    <a:pt x="6" y="12"/>
                  </a:lnTo>
                  <a:lnTo>
                    <a:pt x="7" y="9"/>
                  </a:lnTo>
                  <a:lnTo>
                    <a:pt x="9" y="7"/>
                  </a:lnTo>
                  <a:lnTo>
                    <a:pt x="12" y="5"/>
                  </a:lnTo>
                  <a:lnTo>
                    <a:pt x="14" y="4"/>
                  </a:lnTo>
                  <a:lnTo>
                    <a:pt x="17" y="2"/>
                  </a:lnTo>
                  <a:lnTo>
                    <a:pt x="20" y="1"/>
                  </a:lnTo>
                  <a:lnTo>
                    <a:pt x="23" y="0"/>
                  </a:lnTo>
                  <a:lnTo>
                    <a:pt x="26" y="0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C1B7B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85" name="Freeform 428"/>
            <p:cNvSpPr>
              <a:spLocks/>
            </p:cNvSpPr>
            <p:nvPr/>
          </p:nvSpPr>
          <p:spPr bwMode="auto">
            <a:xfrm>
              <a:off x="3773" y="1895"/>
              <a:ext cx="60" cy="62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36" y="1"/>
                </a:cxn>
                <a:cxn ang="0">
                  <a:pos x="42" y="3"/>
                </a:cxn>
                <a:cxn ang="0">
                  <a:pos x="47" y="7"/>
                </a:cxn>
                <a:cxn ang="0">
                  <a:pos x="51" y="11"/>
                </a:cxn>
                <a:cxn ang="0">
                  <a:pos x="55" y="16"/>
                </a:cxn>
                <a:cxn ang="0">
                  <a:pos x="58" y="22"/>
                </a:cxn>
                <a:cxn ang="0">
                  <a:pos x="59" y="28"/>
                </a:cxn>
                <a:cxn ang="0">
                  <a:pos x="60" y="34"/>
                </a:cxn>
                <a:cxn ang="0">
                  <a:pos x="59" y="40"/>
                </a:cxn>
                <a:cxn ang="0">
                  <a:pos x="57" y="46"/>
                </a:cxn>
                <a:cxn ang="0">
                  <a:pos x="55" y="51"/>
                </a:cxn>
                <a:cxn ang="0">
                  <a:pos x="51" y="55"/>
                </a:cxn>
                <a:cxn ang="0">
                  <a:pos x="47" y="58"/>
                </a:cxn>
                <a:cxn ang="0">
                  <a:pos x="41" y="61"/>
                </a:cxn>
                <a:cxn ang="0">
                  <a:pos x="36" y="62"/>
                </a:cxn>
                <a:cxn ang="0">
                  <a:pos x="30" y="62"/>
                </a:cxn>
                <a:cxn ang="0">
                  <a:pos x="24" y="61"/>
                </a:cxn>
                <a:cxn ang="0">
                  <a:pos x="18" y="58"/>
                </a:cxn>
                <a:cxn ang="0">
                  <a:pos x="13" y="55"/>
                </a:cxn>
                <a:cxn ang="0">
                  <a:pos x="9" y="51"/>
                </a:cxn>
                <a:cxn ang="0">
                  <a:pos x="5" y="46"/>
                </a:cxn>
                <a:cxn ang="0">
                  <a:pos x="2" y="40"/>
                </a:cxn>
                <a:cxn ang="0">
                  <a:pos x="1" y="34"/>
                </a:cxn>
                <a:cxn ang="0">
                  <a:pos x="0" y="28"/>
                </a:cxn>
                <a:cxn ang="0">
                  <a:pos x="1" y="22"/>
                </a:cxn>
                <a:cxn ang="0">
                  <a:pos x="2" y="16"/>
                </a:cxn>
                <a:cxn ang="0">
                  <a:pos x="5" y="11"/>
                </a:cxn>
                <a:cxn ang="0">
                  <a:pos x="9" y="7"/>
                </a:cxn>
                <a:cxn ang="0">
                  <a:pos x="14" y="3"/>
                </a:cxn>
                <a:cxn ang="0">
                  <a:pos x="19" y="1"/>
                </a:cxn>
                <a:cxn ang="0">
                  <a:pos x="24" y="0"/>
                </a:cxn>
              </a:cxnLst>
              <a:rect l="0" t="0" r="r" b="b"/>
              <a:pathLst>
                <a:path w="60" h="62">
                  <a:moveTo>
                    <a:pt x="27" y="0"/>
                  </a:moveTo>
                  <a:lnTo>
                    <a:pt x="30" y="0"/>
                  </a:lnTo>
                  <a:lnTo>
                    <a:pt x="33" y="0"/>
                  </a:lnTo>
                  <a:lnTo>
                    <a:pt x="36" y="1"/>
                  </a:lnTo>
                  <a:lnTo>
                    <a:pt x="39" y="2"/>
                  </a:lnTo>
                  <a:lnTo>
                    <a:pt x="42" y="3"/>
                  </a:lnTo>
                  <a:lnTo>
                    <a:pt x="44" y="5"/>
                  </a:lnTo>
                  <a:lnTo>
                    <a:pt x="47" y="7"/>
                  </a:lnTo>
                  <a:lnTo>
                    <a:pt x="49" y="9"/>
                  </a:lnTo>
                  <a:lnTo>
                    <a:pt x="51" y="11"/>
                  </a:lnTo>
                  <a:lnTo>
                    <a:pt x="53" y="13"/>
                  </a:lnTo>
                  <a:lnTo>
                    <a:pt x="55" y="16"/>
                  </a:lnTo>
                  <a:lnTo>
                    <a:pt x="56" y="19"/>
                  </a:lnTo>
                  <a:lnTo>
                    <a:pt x="58" y="22"/>
                  </a:lnTo>
                  <a:lnTo>
                    <a:pt x="59" y="25"/>
                  </a:lnTo>
                  <a:lnTo>
                    <a:pt x="59" y="28"/>
                  </a:lnTo>
                  <a:lnTo>
                    <a:pt x="60" y="31"/>
                  </a:lnTo>
                  <a:lnTo>
                    <a:pt x="60" y="34"/>
                  </a:lnTo>
                  <a:lnTo>
                    <a:pt x="60" y="37"/>
                  </a:lnTo>
                  <a:lnTo>
                    <a:pt x="59" y="40"/>
                  </a:lnTo>
                  <a:lnTo>
                    <a:pt x="58" y="43"/>
                  </a:lnTo>
                  <a:lnTo>
                    <a:pt x="57" y="46"/>
                  </a:lnTo>
                  <a:lnTo>
                    <a:pt x="56" y="48"/>
                  </a:lnTo>
                  <a:lnTo>
                    <a:pt x="55" y="51"/>
                  </a:lnTo>
                  <a:lnTo>
                    <a:pt x="53" y="53"/>
                  </a:lnTo>
                  <a:lnTo>
                    <a:pt x="51" y="55"/>
                  </a:lnTo>
                  <a:lnTo>
                    <a:pt x="49" y="57"/>
                  </a:lnTo>
                  <a:lnTo>
                    <a:pt x="47" y="58"/>
                  </a:lnTo>
                  <a:lnTo>
                    <a:pt x="44" y="60"/>
                  </a:lnTo>
                  <a:lnTo>
                    <a:pt x="41" y="61"/>
                  </a:lnTo>
                  <a:lnTo>
                    <a:pt x="39" y="62"/>
                  </a:lnTo>
                  <a:lnTo>
                    <a:pt x="36" y="62"/>
                  </a:lnTo>
                  <a:lnTo>
                    <a:pt x="33" y="62"/>
                  </a:lnTo>
                  <a:lnTo>
                    <a:pt x="30" y="62"/>
                  </a:lnTo>
                  <a:lnTo>
                    <a:pt x="27" y="62"/>
                  </a:lnTo>
                  <a:lnTo>
                    <a:pt x="24" y="61"/>
                  </a:lnTo>
                  <a:lnTo>
                    <a:pt x="21" y="60"/>
                  </a:lnTo>
                  <a:lnTo>
                    <a:pt x="18" y="58"/>
                  </a:lnTo>
                  <a:lnTo>
                    <a:pt x="16" y="57"/>
                  </a:lnTo>
                  <a:lnTo>
                    <a:pt x="13" y="55"/>
                  </a:lnTo>
                  <a:lnTo>
                    <a:pt x="11" y="53"/>
                  </a:lnTo>
                  <a:lnTo>
                    <a:pt x="9" y="51"/>
                  </a:lnTo>
                  <a:lnTo>
                    <a:pt x="7" y="48"/>
                  </a:lnTo>
                  <a:lnTo>
                    <a:pt x="5" y="46"/>
                  </a:lnTo>
                  <a:lnTo>
                    <a:pt x="4" y="43"/>
                  </a:lnTo>
                  <a:lnTo>
                    <a:pt x="2" y="40"/>
                  </a:lnTo>
                  <a:lnTo>
                    <a:pt x="1" y="37"/>
                  </a:lnTo>
                  <a:lnTo>
                    <a:pt x="1" y="34"/>
                  </a:lnTo>
                  <a:lnTo>
                    <a:pt x="0" y="31"/>
                  </a:lnTo>
                  <a:lnTo>
                    <a:pt x="0" y="28"/>
                  </a:lnTo>
                  <a:lnTo>
                    <a:pt x="0" y="25"/>
                  </a:lnTo>
                  <a:lnTo>
                    <a:pt x="1" y="22"/>
                  </a:lnTo>
                  <a:lnTo>
                    <a:pt x="2" y="19"/>
                  </a:lnTo>
                  <a:lnTo>
                    <a:pt x="2" y="16"/>
                  </a:lnTo>
                  <a:lnTo>
                    <a:pt x="4" y="13"/>
                  </a:lnTo>
                  <a:lnTo>
                    <a:pt x="5" y="11"/>
                  </a:lnTo>
                  <a:lnTo>
                    <a:pt x="7" y="9"/>
                  </a:lnTo>
                  <a:lnTo>
                    <a:pt x="9" y="7"/>
                  </a:lnTo>
                  <a:lnTo>
                    <a:pt x="11" y="5"/>
                  </a:lnTo>
                  <a:lnTo>
                    <a:pt x="14" y="3"/>
                  </a:lnTo>
                  <a:lnTo>
                    <a:pt x="16" y="2"/>
                  </a:lnTo>
                  <a:lnTo>
                    <a:pt x="19" y="1"/>
                  </a:lnTo>
                  <a:lnTo>
                    <a:pt x="21" y="0"/>
                  </a:lnTo>
                  <a:lnTo>
                    <a:pt x="24" y="0"/>
                  </a:lnTo>
                  <a:lnTo>
                    <a:pt x="27" y="0"/>
                  </a:lnTo>
                  <a:close/>
                </a:path>
              </a:pathLst>
            </a:custGeom>
            <a:solidFill>
              <a:srgbClr val="C6BCC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86" name="Freeform 429"/>
            <p:cNvSpPr>
              <a:spLocks/>
            </p:cNvSpPr>
            <p:nvPr/>
          </p:nvSpPr>
          <p:spPr bwMode="auto">
            <a:xfrm>
              <a:off x="3775" y="1896"/>
              <a:ext cx="54" cy="57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27" y="0"/>
                </a:cxn>
                <a:cxn ang="0">
                  <a:pos x="30" y="0"/>
                </a:cxn>
                <a:cxn ang="0">
                  <a:pos x="32" y="1"/>
                </a:cxn>
                <a:cxn ang="0">
                  <a:pos x="35" y="2"/>
                </a:cxn>
                <a:cxn ang="0">
                  <a:pos x="37" y="3"/>
                </a:cxn>
                <a:cxn ang="0">
                  <a:pos x="40" y="5"/>
                </a:cxn>
                <a:cxn ang="0">
                  <a:pos x="42" y="6"/>
                </a:cxn>
                <a:cxn ang="0">
                  <a:pos x="44" y="8"/>
                </a:cxn>
                <a:cxn ang="0">
                  <a:pos x="46" y="10"/>
                </a:cxn>
                <a:cxn ang="0">
                  <a:pos x="48" y="12"/>
                </a:cxn>
                <a:cxn ang="0">
                  <a:pos x="49" y="15"/>
                </a:cxn>
                <a:cxn ang="0">
                  <a:pos x="51" y="17"/>
                </a:cxn>
                <a:cxn ang="0">
                  <a:pos x="52" y="20"/>
                </a:cxn>
                <a:cxn ang="0">
                  <a:pos x="53" y="23"/>
                </a:cxn>
                <a:cxn ang="0">
                  <a:pos x="54" y="25"/>
                </a:cxn>
                <a:cxn ang="0">
                  <a:pos x="54" y="28"/>
                </a:cxn>
                <a:cxn ang="0">
                  <a:pos x="54" y="34"/>
                </a:cxn>
                <a:cxn ang="0">
                  <a:pos x="53" y="40"/>
                </a:cxn>
                <a:cxn ang="0">
                  <a:pos x="51" y="44"/>
                </a:cxn>
                <a:cxn ang="0">
                  <a:pos x="48" y="49"/>
                </a:cxn>
                <a:cxn ang="0">
                  <a:pos x="44" y="52"/>
                </a:cxn>
                <a:cxn ang="0">
                  <a:pos x="40" y="55"/>
                </a:cxn>
                <a:cxn ang="0">
                  <a:pos x="35" y="57"/>
                </a:cxn>
                <a:cxn ang="0">
                  <a:pos x="29" y="57"/>
                </a:cxn>
                <a:cxn ang="0">
                  <a:pos x="26" y="57"/>
                </a:cxn>
                <a:cxn ang="0">
                  <a:pos x="24" y="57"/>
                </a:cxn>
                <a:cxn ang="0">
                  <a:pos x="21" y="56"/>
                </a:cxn>
                <a:cxn ang="0">
                  <a:pos x="18" y="55"/>
                </a:cxn>
                <a:cxn ang="0">
                  <a:pos x="16" y="54"/>
                </a:cxn>
                <a:cxn ang="0">
                  <a:pos x="14" y="52"/>
                </a:cxn>
                <a:cxn ang="0">
                  <a:pos x="11" y="50"/>
                </a:cxn>
                <a:cxn ang="0">
                  <a:pos x="9" y="49"/>
                </a:cxn>
                <a:cxn ang="0">
                  <a:pos x="7" y="47"/>
                </a:cxn>
                <a:cxn ang="0">
                  <a:pos x="6" y="44"/>
                </a:cxn>
                <a:cxn ang="0">
                  <a:pos x="4" y="42"/>
                </a:cxn>
                <a:cxn ang="0">
                  <a:pos x="3" y="40"/>
                </a:cxn>
                <a:cxn ang="0">
                  <a:pos x="2" y="37"/>
                </a:cxn>
                <a:cxn ang="0">
                  <a:pos x="1" y="34"/>
                </a:cxn>
                <a:cxn ang="0">
                  <a:pos x="0" y="31"/>
                </a:cxn>
                <a:cxn ang="0">
                  <a:pos x="0" y="28"/>
                </a:cxn>
                <a:cxn ang="0">
                  <a:pos x="0" y="23"/>
                </a:cxn>
                <a:cxn ang="0">
                  <a:pos x="1" y="17"/>
                </a:cxn>
                <a:cxn ang="0">
                  <a:pos x="3" y="12"/>
                </a:cxn>
                <a:cxn ang="0">
                  <a:pos x="6" y="8"/>
                </a:cxn>
                <a:cxn ang="0">
                  <a:pos x="9" y="5"/>
                </a:cxn>
                <a:cxn ang="0">
                  <a:pos x="14" y="2"/>
                </a:cxn>
                <a:cxn ang="0">
                  <a:pos x="19" y="0"/>
                </a:cxn>
                <a:cxn ang="0">
                  <a:pos x="24" y="0"/>
                </a:cxn>
              </a:cxnLst>
              <a:rect l="0" t="0" r="r" b="b"/>
              <a:pathLst>
                <a:path w="54" h="57">
                  <a:moveTo>
                    <a:pt x="24" y="0"/>
                  </a:moveTo>
                  <a:lnTo>
                    <a:pt x="27" y="0"/>
                  </a:lnTo>
                  <a:lnTo>
                    <a:pt x="30" y="0"/>
                  </a:lnTo>
                  <a:lnTo>
                    <a:pt x="32" y="1"/>
                  </a:lnTo>
                  <a:lnTo>
                    <a:pt x="35" y="2"/>
                  </a:lnTo>
                  <a:lnTo>
                    <a:pt x="37" y="3"/>
                  </a:lnTo>
                  <a:lnTo>
                    <a:pt x="40" y="5"/>
                  </a:lnTo>
                  <a:lnTo>
                    <a:pt x="42" y="6"/>
                  </a:lnTo>
                  <a:lnTo>
                    <a:pt x="44" y="8"/>
                  </a:lnTo>
                  <a:lnTo>
                    <a:pt x="46" y="10"/>
                  </a:lnTo>
                  <a:lnTo>
                    <a:pt x="48" y="12"/>
                  </a:lnTo>
                  <a:lnTo>
                    <a:pt x="49" y="15"/>
                  </a:lnTo>
                  <a:lnTo>
                    <a:pt x="51" y="17"/>
                  </a:lnTo>
                  <a:lnTo>
                    <a:pt x="52" y="20"/>
                  </a:lnTo>
                  <a:lnTo>
                    <a:pt x="53" y="23"/>
                  </a:lnTo>
                  <a:lnTo>
                    <a:pt x="54" y="25"/>
                  </a:lnTo>
                  <a:lnTo>
                    <a:pt x="54" y="28"/>
                  </a:lnTo>
                  <a:lnTo>
                    <a:pt x="54" y="34"/>
                  </a:lnTo>
                  <a:lnTo>
                    <a:pt x="53" y="40"/>
                  </a:lnTo>
                  <a:lnTo>
                    <a:pt x="51" y="44"/>
                  </a:lnTo>
                  <a:lnTo>
                    <a:pt x="48" y="49"/>
                  </a:lnTo>
                  <a:lnTo>
                    <a:pt x="44" y="52"/>
                  </a:lnTo>
                  <a:lnTo>
                    <a:pt x="40" y="55"/>
                  </a:lnTo>
                  <a:lnTo>
                    <a:pt x="35" y="57"/>
                  </a:lnTo>
                  <a:lnTo>
                    <a:pt x="29" y="57"/>
                  </a:lnTo>
                  <a:lnTo>
                    <a:pt x="26" y="57"/>
                  </a:lnTo>
                  <a:lnTo>
                    <a:pt x="24" y="57"/>
                  </a:lnTo>
                  <a:lnTo>
                    <a:pt x="21" y="56"/>
                  </a:lnTo>
                  <a:lnTo>
                    <a:pt x="18" y="55"/>
                  </a:lnTo>
                  <a:lnTo>
                    <a:pt x="16" y="54"/>
                  </a:lnTo>
                  <a:lnTo>
                    <a:pt x="14" y="52"/>
                  </a:lnTo>
                  <a:lnTo>
                    <a:pt x="11" y="50"/>
                  </a:lnTo>
                  <a:lnTo>
                    <a:pt x="9" y="49"/>
                  </a:lnTo>
                  <a:lnTo>
                    <a:pt x="7" y="47"/>
                  </a:lnTo>
                  <a:lnTo>
                    <a:pt x="6" y="44"/>
                  </a:lnTo>
                  <a:lnTo>
                    <a:pt x="4" y="42"/>
                  </a:lnTo>
                  <a:lnTo>
                    <a:pt x="3" y="40"/>
                  </a:lnTo>
                  <a:lnTo>
                    <a:pt x="2" y="37"/>
                  </a:lnTo>
                  <a:lnTo>
                    <a:pt x="1" y="34"/>
                  </a:lnTo>
                  <a:lnTo>
                    <a:pt x="0" y="31"/>
                  </a:lnTo>
                  <a:lnTo>
                    <a:pt x="0" y="28"/>
                  </a:lnTo>
                  <a:lnTo>
                    <a:pt x="0" y="23"/>
                  </a:lnTo>
                  <a:lnTo>
                    <a:pt x="1" y="17"/>
                  </a:lnTo>
                  <a:lnTo>
                    <a:pt x="3" y="12"/>
                  </a:lnTo>
                  <a:lnTo>
                    <a:pt x="6" y="8"/>
                  </a:lnTo>
                  <a:lnTo>
                    <a:pt x="9" y="5"/>
                  </a:lnTo>
                  <a:lnTo>
                    <a:pt x="14" y="2"/>
                  </a:lnTo>
                  <a:lnTo>
                    <a:pt x="19" y="0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CEC1C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87" name="Freeform 430"/>
            <p:cNvSpPr>
              <a:spLocks/>
            </p:cNvSpPr>
            <p:nvPr/>
          </p:nvSpPr>
          <p:spPr bwMode="auto">
            <a:xfrm>
              <a:off x="3776" y="1897"/>
              <a:ext cx="49" cy="52"/>
            </a:xfrm>
            <a:custGeom>
              <a:avLst/>
              <a:gdLst/>
              <a:ahLst/>
              <a:cxnLst>
                <a:cxn ang="0">
                  <a:pos x="22" y="0"/>
                </a:cxn>
                <a:cxn ang="0">
                  <a:pos x="27" y="0"/>
                </a:cxn>
                <a:cxn ang="0">
                  <a:pos x="32" y="2"/>
                </a:cxn>
                <a:cxn ang="0">
                  <a:pos x="36" y="4"/>
                </a:cxn>
                <a:cxn ang="0">
                  <a:pos x="40" y="7"/>
                </a:cxn>
                <a:cxn ang="0">
                  <a:pos x="44" y="11"/>
                </a:cxn>
                <a:cxn ang="0">
                  <a:pos x="46" y="16"/>
                </a:cxn>
                <a:cxn ang="0">
                  <a:pos x="48" y="21"/>
                </a:cxn>
                <a:cxn ang="0">
                  <a:pos x="49" y="26"/>
                </a:cxn>
                <a:cxn ang="0">
                  <a:pos x="49" y="31"/>
                </a:cxn>
                <a:cxn ang="0">
                  <a:pos x="48" y="36"/>
                </a:cxn>
                <a:cxn ang="0">
                  <a:pos x="46" y="40"/>
                </a:cxn>
                <a:cxn ang="0">
                  <a:pos x="44" y="44"/>
                </a:cxn>
                <a:cxn ang="0">
                  <a:pos x="40" y="47"/>
                </a:cxn>
                <a:cxn ang="0">
                  <a:pos x="36" y="50"/>
                </a:cxn>
                <a:cxn ang="0">
                  <a:pos x="32" y="51"/>
                </a:cxn>
                <a:cxn ang="0">
                  <a:pos x="27" y="52"/>
                </a:cxn>
                <a:cxn ang="0">
                  <a:pos x="22" y="51"/>
                </a:cxn>
                <a:cxn ang="0">
                  <a:pos x="17" y="50"/>
                </a:cxn>
                <a:cxn ang="0">
                  <a:pos x="13" y="47"/>
                </a:cxn>
                <a:cxn ang="0">
                  <a:pos x="9" y="44"/>
                </a:cxn>
                <a:cxn ang="0">
                  <a:pos x="5" y="40"/>
                </a:cxn>
                <a:cxn ang="0">
                  <a:pos x="3" y="36"/>
                </a:cxn>
                <a:cxn ang="0">
                  <a:pos x="1" y="31"/>
                </a:cxn>
                <a:cxn ang="0">
                  <a:pos x="0" y="26"/>
                </a:cxn>
                <a:cxn ang="0">
                  <a:pos x="0" y="21"/>
                </a:cxn>
                <a:cxn ang="0">
                  <a:pos x="1" y="16"/>
                </a:cxn>
                <a:cxn ang="0">
                  <a:pos x="3" y="11"/>
                </a:cxn>
                <a:cxn ang="0">
                  <a:pos x="5" y="7"/>
                </a:cxn>
                <a:cxn ang="0">
                  <a:pos x="9" y="4"/>
                </a:cxn>
                <a:cxn ang="0">
                  <a:pos x="13" y="2"/>
                </a:cxn>
                <a:cxn ang="0">
                  <a:pos x="17" y="0"/>
                </a:cxn>
                <a:cxn ang="0">
                  <a:pos x="22" y="0"/>
                </a:cxn>
              </a:cxnLst>
              <a:rect l="0" t="0" r="r" b="b"/>
              <a:pathLst>
                <a:path w="49" h="52">
                  <a:moveTo>
                    <a:pt x="22" y="0"/>
                  </a:moveTo>
                  <a:lnTo>
                    <a:pt x="27" y="0"/>
                  </a:lnTo>
                  <a:lnTo>
                    <a:pt x="32" y="2"/>
                  </a:lnTo>
                  <a:lnTo>
                    <a:pt x="36" y="4"/>
                  </a:lnTo>
                  <a:lnTo>
                    <a:pt x="40" y="7"/>
                  </a:lnTo>
                  <a:lnTo>
                    <a:pt x="44" y="11"/>
                  </a:lnTo>
                  <a:lnTo>
                    <a:pt x="46" y="16"/>
                  </a:lnTo>
                  <a:lnTo>
                    <a:pt x="48" y="21"/>
                  </a:lnTo>
                  <a:lnTo>
                    <a:pt x="49" y="26"/>
                  </a:lnTo>
                  <a:lnTo>
                    <a:pt x="49" y="31"/>
                  </a:lnTo>
                  <a:lnTo>
                    <a:pt x="48" y="36"/>
                  </a:lnTo>
                  <a:lnTo>
                    <a:pt x="46" y="40"/>
                  </a:lnTo>
                  <a:lnTo>
                    <a:pt x="44" y="44"/>
                  </a:lnTo>
                  <a:lnTo>
                    <a:pt x="40" y="47"/>
                  </a:lnTo>
                  <a:lnTo>
                    <a:pt x="36" y="50"/>
                  </a:lnTo>
                  <a:lnTo>
                    <a:pt x="32" y="51"/>
                  </a:lnTo>
                  <a:lnTo>
                    <a:pt x="27" y="52"/>
                  </a:lnTo>
                  <a:lnTo>
                    <a:pt x="22" y="51"/>
                  </a:lnTo>
                  <a:lnTo>
                    <a:pt x="17" y="50"/>
                  </a:lnTo>
                  <a:lnTo>
                    <a:pt x="13" y="47"/>
                  </a:lnTo>
                  <a:lnTo>
                    <a:pt x="9" y="44"/>
                  </a:lnTo>
                  <a:lnTo>
                    <a:pt x="5" y="40"/>
                  </a:lnTo>
                  <a:lnTo>
                    <a:pt x="3" y="36"/>
                  </a:lnTo>
                  <a:lnTo>
                    <a:pt x="1" y="31"/>
                  </a:lnTo>
                  <a:lnTo>
                    <a:pt x="0" y="26"/>
                  </a:lnTo>
                  <a:lnTo>
                    <a:pt x="0" y="21"/>
                  </a:lnTo>
                  <a:lnTo>
                    <a:pt x="1" y="16"/>
                  </a:lnTo>
                  <a:lnTo>
                    <a:pt x="3" y="11"/>
                  </a:lnTo>
                  <a:lnTo>
                    <a:pt x="5" y="7"/>
                  </a:lnTo>
                  <a:lnTo>
                    <a:pt x="9" y="4"/>
                  </a:lnTo>
                  <a:lnTo>
                    <a:pt x="13" y="2"/>
                  </a:lnTo>
                  <a:lnTo>
                    <a:pt x="17" y="0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D3C6D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88" name="Freeform 431"/>
            <p:cNvSpPr>
              <a:spLocks/>
            </p:cNvSpPr>
            <p:nvPr/>
          </p:nvSpPr>
          <p:spPr bwMode="auto">
            <a:xfrm>
              <a:off x="3777" y="1898"/>
              <a:ext cx="44" cy="47"/>
            </a:xfrm>
            <a:custGeom>
              <a:avLst/>
              <a:gdLst/>
              <a:ahLst/>
              <a:cxnLst>
                <a:cxn ang="0">
                  <a:pos x="20" y="0"/>
                </a:cxn>
                <a:cxn ang="0">
                  <a:pos x="25" y="0"/>
                </a:cxn>
                <a:cxn ang="0">
                  <a:pos x="29" y="2"/>
                </a:cxn>
                <a:cxn ang="0">
                  <a:pos x="33" y="4"/>
                </a:cxn>
                <a:cxn ang="0">
                  <a:pos x="36" y="7"/>
                </a:cxn>
                <a:cxn ang="0">
                  <a:pos x="39" y="10"/>
                </a:cxn>
                <a:cxn ang="0">
                  <a:pos x="42" y="14"/>
                </a:cxn>
                <a:cxn ang="0">
                  <a:pos x="43" y="18"/>
                </a:cxn>
                <a:cxn ang="0">
                  <a:pos x="44" y="23"/>
                </a:cxn>
                <a:cxn ang="0">
                  <a:pos x="44" y="28"/>
                </a:cxn>
                <a:cxn ang="0">
                  <a:pos x="43" y="32"/>
                </a:cxn>
                <a:cxn ang="0">
                  <a:pos x="42" y="36"/>
                </a:cxn>
                <a:cxn ang="0">
                  <a:pos x="39" y="40"/>
                </a:cxn>
                <a:cxn ang="0">
                  <a:pos x="36" y="42"/>
                </a:cxn>
                <a:cxn ang="0">
                  <a:pos x="33" y="45"/>
                </a:cxn>
                <a:cxn ang="0">
                  <a:pos x="29" y="46"/>
                </a:cxn>
                <a:cxn ang="0">
                  <a:pos x="24" y="47"/>
                </a:cxn>
                <a:cxn ang="0">
                  <a:pos x="20" y="46"/>
                </a:cxn>
                <a:cxn ang="0">
                  <a:pos x="15" y="45"/>
                </a:cxn>
                <a:cxn ang="0">
                  <a:pos x="11" y="42"/>
                </a:cxn>
                <a:cxn ang="0">
                  <a:pos x="8" y="40"/>
                </a:cxn>
                <a:cxn ang="0">
                  <a:pos x="5" y="36"/>
                </a:cxn>
                <a:cxn ang="0">
                  <a:pos x="3" y="32"/>
                </a:cxn>
                <a:cxn ang="0">
                  <a:pos x="1" y="28"/>
                </a:cxn>
                <a:cxn ang="0">
                  <a:pos x="0" y="23"/>
                </a:cxn>
                <a:cxn ang="0">
                  <a:pos x="0" y="18"/>
                </a:cxn>
                <a:cxn ang="0">
                  <a:pos x="1" y="14"/>
                </a:cxn>
                <a:cxn ang="0">
                  <a:pos x="3" y="10"/>
                </a:cxn>
                <a:cxn ang="0">
                  <a:pos x="5" y="7"/>
                </a:cxn>
                <a:cxn ang="0">
                  <a:pos x="8" y="4"/>
                </a:cxn>
                <a:cxn ang="0">
                  <a:pos x="12" y="2"/>
                </a:cxn>
                <a:cxn ang="0">
                  <a:pos x="16" y="0"/>
                </a:cxn>
                <a:cxn ang="0">
                  <a:pos x="20" y="0"/>
                </a:cxn>
              </a:cxnLst>
              <a:rect l="0" t="0" r="r" b="b"/>
              <a:pathLst>
                <a:path w="44" h="47">
                  <a:moveTo>
                    <a:pt x="20" y="0"/>
                  </a:moveTo>
                  <a:lnTo>
                    <a:pt x="25" y="0"/>
                  </a:lnTo>
                  <a:lnTo>
                    <a:pt x="29" y="2"/>
                  </a:lnTo>
                  <a:lnTo>
                    <a:pt x="33" y="4"/>
                  </a:lnTo>
                  <a:lnTo>
                    <a:pt x="36" y="7"/>
                  </a:lnTo>
                  <a:lnTo>
                    <a:pt x="39" y="10"/>
                  </a:lnTo>
                  <a:lnTo>
                    <a:pt x="42" y="14"/>
                  </a:lnTo>
                  <a:lnTo>
                    <a:pt x="43" y="18"/>
                  </a:lnTo>
                  <a:lnTo>
                    <a:pt x="44" y="23"/>
                  </a:lnTo>
                  <a:lnTo>
                    <a:pt x="44" y="28"/>
                  </a:lnTo>
                  <a:lnTo>
                    <a:pt x="43" y="32"/>
                  </a:lnTo>
                  <a:lnTo>
                    <a:pt x="42" y="36"/>
                  </a:lnTo>
                  <a:lnTo>
                    <a:pt x="39" y="40"/>
                  </a:lnTo>
                  <a:lnTo>
                    <a:pt x="36" y="42"/>
                  </a:lnTo>
                  <a:lnTo>
                    <a:pt x="33" y="45"/>
                  </a:lnTo>
                  <a:lnTo>
                    <a:pt x="29" y="46"/>
                  </a:lnTo>
                  <a:lnTo>
                    <a:pt x="24" y="47"/>
                  </a:lnTo>
                  <a:lnTo>
                    <a:pt x="20" y="46"/>
                  </a:lnTo>
                  <a:lnTo>
                    <a:pt x="15" y="45"/>
                  </a:lnTo>
                  <a:lnTo>
                    <a:pt x="11" y="42"/>
                  </a:lnTo>
                  <a:lnTo>
                    <a:pt x="8" y="40"/>
                  </a:lnTo>
                  <a:lnTo>
                    <a:pt x="5" y="36"/>
                  </a:lnTo>
                  <a:lnTo>
                    <a:pt x="3" y="32"/>
                  </a:lnTo>
                  <a:lnTo>
                    <a:pt x="1" y="28"/>
                  </a:lnTo>
                  <a:lnTo>
                    <a:pt x="0" y="23"/>
                  </a:lnTo>
                  <a:lnTo>
                    <a:pt x="0" y="18"/>
                  </a:lnTo>
                  <a:lnTo>
                    <a:pt x="1" y="14"/>
                  </a:lnTo>
                  <a:lnTo>
                    <a:pt x="3" y="10"/>
                  </a:lnTo>
                  <a:lnTo>
                    <a:pt x="5" y="7"/>
                  </a:lnTo>
                  <a:lnTo>
                    <a:pt x="8" y="4"/>
                  </a:lnTo>
                  <a:lnTo>
                    <a:pt x="12" y="2"/>
                  </a:lnTo>
                  <a:lnTo>
                    <a:pt x="16" y="0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D8CCD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89" name="Freeform 432"/>
            <p:cNvSpPr>
              <a:spLocks/>
            </p:cNvSpPr>
            <p:nvPr/>
          </p:nvSpPr>
          <p:spPr bwMode="auto">
            <a:xfrm>
              <a:off x="3769" y="1901"/>
              <a:ext cx="79" cy="84"/>
            </a:xfrm>
            <a:custGeom>
              <a:avLst/>
              <a:gdLst/>
              <a:ahLst/>
              <a:cxnLst>
                <a:cxn ang="0">
                  <a:pos x="44" y="1"/>
                </a:cxn>
                <a:cxn ang="0">
                  <a:pos x="51" y="2"/>
                </a:cxn>
                <a:cxn ang="0">
                  <a:pos x="59" y="6"/>
                </a:cxn>
                <a:cxn ang="0">
                  <a:pos x="65" y="10"/>
                </a:cxn>
                <a:cxn ang="0">
                  <a:pos x="70" y="15"/>
                </a:cxn>
                <a:cxn ang="0">
                  <a:pos x="75" y="22"/>
                </a:cxn>
                <a:cxn ang="0">
                  <a:pos x="78" y="30"/>
                </a:cxn>
                <a:cxn ang="0">
                  <a:pos x="79" y="38"/>
                </a:cxn>
                <a:cxn ang="0">
                  <a:pos x="79" y="46"/>
                </a:cxn>
                <a:cxn ang="0">
                  <a:pos x="78" y="54"/>
                </a:cxn>
                <a:cxn ang="0">
                  <a:pos x="75" y="62"/>
                </a:cxn>
                <a:cxn ang="0">
                  <a:pos x="70" y="68"/>
                </a:cxn>
                <a:cxn ang="0">
                  <a:pos x="65" y="74"/>
                </a:cxn>
                <a:cxn ang="0">
                  <a:pos x="59" y="79"/>
                </a:cxn>
                <a:cxn ang="0">
                  <a:pos x="51" y="82"/>
                </a:cxn>
                <a:cxn ang="0">
                  <a:pos x="44" y="83"/>
                </a:cxn>
                <a:cxn ang="0">
                  <a:pos x="36" y="83"/>
                </a:cxn>
                <a:cxn ang="0">
                  <a:pos x="28" y="82"/>
                </a:cxn>
                <a:cxn ang="0">
                  <a:pos x="21" y="79"/>
                </a:cxn>
                <a:cxn ang="0">
                  <a:pos x="14" y="74"/>
                </a:cxn>
                <a:cxn ang="0">
                  <a:pos x="9" y="68"/>
                </a:cxn>
                <a:cxn ang="0">
                  <a:pos x="5" y="62"/>
                </a:cxn>
                <a:cxn ang="0">
                  <a:pos x="2" y="54"/>
                </a:cxn>
                <a:cxn ang="0">
                  <a:pos x="0" y="46"/>
                </a:cxn>
                <a:cxn ang="0">
                  <a:pos x="0" y="38"/>
                </a:cxn>
                <a:cxn ang="0">
                  <a:pos x="2" y="30"/>
                </a:cxn>
                <a:cxn ang="0">
                  <a:pos x="5" y="22"/>
                </a:cxn>
                <a:cxn ang="0">
                  <a:pos x="9" y="15"/>
                </a:cxn>
                <a:cxn ang="0">
                  <a:pos x="14" y="10"/>
                </a:cxn>
                <a:cxn ang="0">
                  <a:pos x="21" y="6"/>
                </a:cxn>
                <a:cxn ang="0">
                  <a:pos x="28" y="2"/>
                </a:cxn>
                <a:cxn ang="0">
                  <a:pos x="36" y="1"/>
                </a:cxn>
              </a:cxnLst>
              <a:rect l="0" t="0" r="r" b="b"/>
              <a:pathLst>
                <a:path w="79" h="84">
                  <a:moveTo>
                    <a:pt x="40" y="0"/>
                  </a:moveTo>
                  <a:lnTo>
                    <a:pt x="44" y="1"/>
                  </a:lnTo>
                  <a:lnTo>
                    <a:pt x="48" y="1"/>
                  </a:lnTo>
                  <a:lnTo>
                    <a:pt x="51" y="2"/>
                  </a:lnTo>
                  <a:lnTo>
                    <a:pt x="55" y="4"/>
                  </a:lnTo>
                  <a:lnTo>
                    <a:pt x="59" y="6"/>
                  </a:lnTo>
                  <a:lnTo>
                    <a:pt x="62" y="7"/>
                  </a:lnTo>
                  <a:lnTo>
                    <a:pt x="65" y="10"/>
                  </a:lnTo>
                  <a:lnTo>
                    <a:pt x="68" y="13"/>
                  </a:lnTo>
                  <a:lnTo>
                    <a:pt x="70" y="15"/>
                  </a:lnTo>
                  <a:lnTo>
                    <a:pt x="73" y="19"/>
                  </a:lnTo>
                  <a:lnTo>
                    <a:pt x="75" y="22"/>
                  </a:lnTo>
                  <a:lnTo>
                    <a:pt x="76" y="26"/>
                  </a:lnTo>
                  <a:lnTo>
                    <a:pt x="78" y="30"/>
                  </a:lnTo>
                  <a:lnTo>
                    <a:pt x="79" y="34"/>
                  </a:lnTo>
                  <a:lnTo>
                    <a:pt x="79" y="38"/>
                  </a:lnTo>
                  <a:lnTo>
                    <a:pt x="79" y="42"/>
                  </a:lnTo>
                  <a:lnTo>
                    <a:pt x="79" y="46"/>
                  </a:lnTo>
                  <a:lnTo>
                    <a:pt x="79" y="50"/>
                  </a:lnTo>
                  <a:lnTo>
                    <a:pt x="78" y="54"/>
                  </a:lnTo>
                  <a:lnTo>
                    <a:pt x="76" y="58"/>
                  </a:lnTo>
                  <a:lnTo>
                    <a:pt x="75" y="62"/>
                  </a:lnTo>
                  <a:lnTo>
                    <a:pt x="73" y="65"/>
                  </a:lnTo>
                  <a:lnTo>
                    <a:pt x="70" y="68"/>
                  </a:lnTo>
                  <a:lnTo>
                    <a:pt x="68" y="71"/>
                  </a:lnTo>
                  <a:lnTo>
                    <a:pt x="65" y="74"/>
                  </a:lnTo>
                  <a:lnTo>
                    <a:pt x="62" y="76"/>
                  </a:lnTo>
                  <a:lnTo>
                    <a:pt x="59" y="79"/>
                  </a:lnTo>
                  <a:lnTo>
                    <a:pt x="55" y="80"/>
                  </a:lnTo>
                  <a:lnTo>
                    <a:pt x="51" y="82"/>
                  </a:lnTo>
                  <a:lnTo>
                    <a:pt x="48" y="83"/>
                  </a:lnTo>
                  <a:lnTo>
                    <a:pt x="44" y="83"/>
                  </a:lnTo>
                  <a:lnTo>
                    <a:pt x="40" y="84"/>
                  </a:lnTo>
                  <a:lnTo>
                    <a:pt x="36" y="83"/>
                  </a:lnTo>
                  <a:lnTo>
                    <a:pt x="32" y="83"/>
                  </a:lnTo>
                  <a:lnTo>
                    <a:pt x="28" y="82"/>
                  </a:lnTo>
                  <a:lnTo>
                    <a:pt x="24" y="80"/>
                  </a:lnTo>
                  <a:lnTo>
                    <a:pt x="21" y="79"/>
                  </a:lnTo>
                  <a:lnTo>
                    <a:pt x="17" y="76"/>
                  </a:lnTo>
                  <a:lnTo>
                    <a:pt x="14" y="74"/>
                  </a:lnTo>
                  <a:lnTo>
                    <a:pt x="12" y="71"/>
                  </a:lnTo>
                  <a:lnTo>
                    <a:pt x="9" y="68"/>
                  </a:lnTo>
                  <a:lnTo>
                    <a:pt x="7" y="65"/>
                  </a:lnTo>
                  <a:lnTo>
                    <a:pt x="5" y="62"/>
                  </a:lnTo>
                  <a:lnTo>
                    <a:pt x="3" y="58"/>
                  </a:lnTo>
                  <a:lnTo>
                    <a:pt x="2" y="54"/>
                  </a:lnTo>
                  <a:lnTo>
                    <a:pt x="1" y="50"/>
                  </a:lnTo>
                  <a:lnTo>
                    <a:pt x="0" y="46"/>
                  </a:lnTo>
                  <a:lnTo>
                    <a:pt x="0" y="42"/>
                  </a:lnTo>
                  <a:lnTo>
                    <a:pt x="0" y="38"/>
                  </a:lnTo>
                  <a:lnTo>
                    <a:pt x="1" y="34"/>
                  </a:lnTo>
                  <a:lnTo>
                    <a:pt x="2" y="30"/>
                  </a:lnTo>
                  <a:lnTo>
                    <a:pt x="3" y="26"/>
                  </a:lnTo>
                  <a:lnTo>
                    <a:pt x="5" y="22"/>
                  </a:lnTo>
                  <a:lnTo>
                    <a:pt x="7" y="19"/>
                  </a:lnTo>
                  <a:lnTo>
                    <a:pt x="9" y="15"/>
                  </a:lnTo>
                  <a:lnTo>
                    <a:pt x="12" y="13"/>
                  </a:lnTo>
                  <a:lnTo>
                    <a:pt x="14" y="10"/>
                  </a:lnTo>
                  <a:lnTo>
                    <a:pt x="17" y="7"/>
                  </a:lnTo>
                  <a:lnTo>
                    <a:pt x="21" y="6"/>
                  </a:lnTo>
                  <a:lnTo>
                    <a:pt x="24" y="4"/>
                  </a:lnTo>
                  <a:lnTo>
                    <a:pt x="28" y="2"/>
                  </a:lnTo>
                  <a:lnTo>
                    <a:pt x="32" y="1"/>
                  </a:lnTo>
                  <a:lnTo>
                    <a:pt x="36" y="1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594F6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90" name="Freeform 433"/>
            <p:cNvSpPr>
              <a:spLocks/>
            </p:cNvSpPr>
            <p:nvPr/>
          </p:nvSpPr>
          <p:spPr bwMode="auto">
            <a:xfrm>
              <a:off x="3767" y="1903"/>
              <a:ext cx="76" cy="83"/>
            </a:xfrm>
            <a:custGeom>
              <a:avLst/>
              <a:gdLst/>
              <a:ahLst/>
              <a:cxnLst>
                <a:cxn ang="0">
                  <a:pos x="42" y="0"/>
                </a:cxn>
                <a:cxn ang="0">
                  <a:pos x="49" y="2"/>
                </a:cxn>
                <a:cxn ang="0">
                  <a:pos x="56" y="5"/>
                </a:cxn>
                <a:cxn ang="0">
                  <a:pos x="62" y="10"/>
                </a:cxn>
                <a:cxn ang="0">
                  <a:pos x="67" y="15"/>
                </a:cxn>
                <a:cxn ang="0">
                  <a:pos x="72" y="22"/>
                </a:cxn>
                <a:cxn ang="0">
                  <a:pos x="74" y="29"/>
                </a:cxn>
                <a:cxn ang="0">
                  <a:pos x="76" y="37"/>
                </a:cxn>
                <a:cxn ang="0">
                  <a:pos x="76" y="46"/>
                </a:cxn>
                <a:cxn ang="0">
                  <a:pos x="74" y="54"/>
                </a:cxn>
                <a:cxn ang="0">
                  <a:pos x="72" y="61"/>
                </a:cxn>
                <a:cxn ang="0">
                  <a:pos x="67" y="68"/>
                </a:cxn>
                <a:cxn ang="0">
                  <a:pos x="62" y="74"/>
                </a:cxn>
                <a:cxn ang="0">
                  <a:pos x="56" y="78"/>
                </a:cxn>
                <a:cxn ang="0">
                  <a:pos x="49" y="81"/>
                </a:cxn>
                <a:cxn ang="0">
                  <a:pos x="42" y="83"/>
                </a:cxn>
                <a:cxn ang="0">
                  <a:pos x="34" y="83"/>
                </a:cxn>
                <a:cxn ang="0">
                  <a:pos x="27" y="81"/>
                </a:cxn>
                <a:cxn ang="0">
                  <a:pos x="20" y="78"/>
                </a:cxn>
                <a:cxn ang="0">
                  <a:pos x="14" y="74"/>
                </a:cxn>
                <a:cxn ang="0">
                  <a:pos x="9" y="68"/>
                </a:cxn>
                <a:cxn ang="0">
                  <a:pos x="5" y="61"/>
                </a:cxn>
                <a:cxn ang="0">
                  <a:pos x="2" y="54"/>
                </a:cxn>
                <a:cxn ang="0">
                  <a:pos x="0" y="46"/>
                </a:cxn>
                <a:cxn ang="0">
                  <a:pos x="0" y="37"/>
                </a:cxn>
                <a:cxn ang="0">
                  <a:pos x="2" y="29"/>
                </a:cxn>
                <a:cxn ang="0">
                  <a:pos x="5" y="22"/>
                </a:cxn>
                <a:cxn ang="0">
                  <a:pos x="9" y="15"/>
                </a:cxn>
                <a:cxn ang="0">
                  <a:pos x="14" y="10"/>
                </a:cxn>
                <a:cxn ang="0">
                  <a:pos x="20" y="5"/>
                </a:cxn>
                <a:cxn ang="0">
                  <a:pos x="27" y="2"/>
                </a:cxn>
                <a:cxn ang="0">
                  <a:pos x="34" y="0"/>
                </a:cxn>
              </a:cxnLst>
              <a:rect l="0" t="0" r="r" b="b"/>
              <a:pathLst>
                <a:path w="76" h="83">
                  <a:moveTo>
                    <a:pt x="38" y="0"/>
                  </a:moveTo>
                  <a:lnTo>
                    <a:pt x="42" y="0"/>
                  </a:lnTo>
                  <a:lnTo>
                    <a:pt x="46" y="1"/>
                  </a:lnTo>
                  <a:lnTo>
                    <a:pt x="49" y="2"/>
                  </a:lnTo>
                  <a:lnTo>
                    <a:pt x="53" y="4"/>
                  </a:lnTo>
                  <a:lnTo>
                    <a:pt x="56" y="5"/>
                  </a:lnTo>
                  <a:lnTo>
                    <a:pt x="59" y="7"/>
                  </a:lnTo>
                  <a:lnTo>
                    <a:pt x="62" y="10"/>
                  </a:lnTo>
                  <a:lnTo>
                    <a:pt x="65" y="12"/>
                  </a:lnTo>
                  <a:lnTo>
                    <a:pt x="67" y="15"/>
                  </a:lnTo>
                  <a:lnTo>
                    <a:pt x="70" y="18"/>
                  </a:lnTo>
                  <a:lnTo>
                    <a:pt x="72" y="22"/>
                  </a:lnTo>
                  <a:lnTo>
                    <a:pt x="73" y="26"/>
                  </a:lnTo>
                  <a:lnTo>
                    <a:pt x="74" y="29"/>
                  </a:lnTo>
                  <a:lnTo>
                    <a:pt x="76" y="33"/>
                  </a:lnTo>
                  <a:lnTo>
                    <a:pt x="76" y="37"/>
                  </a:lnTo>
                  <a:lnTo>
                    <a:pt x="76" y="42"/>
                  </a:lnTo>
                  <a:lnTo>
                    <a:pt x="76" y="46"/>
                  </a:lnTo>
                  <a:lnTo>
                    <a:pt x="76" y="50"/>
                  </a:lnTo>
                  <a:lnTo>
                    <a:pt x="74" y="54"/>
                  </a:lnTo>
                  <a:lnTo>
                    <a:pt x="73" y="58"/>
                  </a:lnTo>
                  <a:lnTo>
                    <a:pt x="72" y="61"/>
                  </a:lnTo>
                  <a:lnTo>
                    <a:pt x="70" y="65"/>
                  </a:lnTo>
                  <a:lnTo>
                    <a:pt x="67" y="68"/>
                  </a:lnTo>
                  <a:lnTo>
                    <a:pt x="65" y="71"/>
                  </a:lnTo>
                  <a:lnTo>
                    <a:pt x="62" y="74"/>
                  </a:lnTo>
                  <a:lnTo>
                    <a:pt x="59" y="76"/>
                  </a:lnTo>
                  <a:lnTo>
                    <a:pt x="56" y="78"/>
                  </a:lnTo>
                  <a:lnTo>
                    <a:pt x="53" y="80"/>
                  </a:lnTo>
                  <a:lnTo>
                    <a:pt x="49" y="81"/>
                  </a:lnTo>
                  <a:lnTo>
                    <a:pt x="46" y="83"/>
                  </a:lnTo>
                  <a:lnTo>
                    <a:pt x="42" y="83"/>
                  </a:lnTo>
                  <a:lnTo>
                    <a:pt x="38" y="83"/>
                  </a:lnTo>
                  <a:lnTo>
                    <a:pt x="34" y="83"/>
                  </a:lnTo>
                  <a:lnTo>
                    <a:pt x="31" y="83"/>
                  </a:lnTo>
                  <a:lnTo>
                    <a:pt x="27" y="81"/>
                  </a:lnTo>
                  <a:lnTo>
                    <a:pt x="23" y="80"/>
                  </a:lnTo>
                  <a:lnTo>
                    <a:pt x="20" y="78"/>
                  </a:lnTo>
                  <a:lnTo>
                    <a:pt x="17" y="76"/>
                  </a:lnTo>
                  <a:lnTo>
                    <a:pt x="14" y="74"/>
                  </a:lnTo>
                  <a:lnTo>
                    <a:pt x="11" y="71"/>
                  </a:lnTo>
                  <a:lnTo>
                    <a:pt x="9" y="68"/>
                  </a:lnTo>
                  <a:lnTo>
                    <a:pt x="7" y="65"/>
                  </a:lnTo>
                  <a:lnTo>
                    <a:pt x="5" y="61"/>
                  </a:lnTo>
                  <a:lnTo>
                    <a:pt x="3" y="58"/>
                  </a:lnTo>
                  <a:lnTo>
                    <a:pt x="2" y="54"/>
                  </a:lnTo>
                  <a:lnTo>
                    <a:pt x="1" y="50"/>
                  </a:lnTo>
                  <a:lnTo>
                    <a:pt x="0" y="46"/>
                  </a:lnTo>
                  <a:lnTo>
                    <a:pt x="0" y="42"/>
                  </a:lnTo>
                  <a:lnTo>
                    <a:pt x="0" y="37"/>
                  </a:lnTo>
                  <a:lnTo>
                    <a:pt x="1" y="33"/>
                  </a:lnTo>
                  <a:lnTo>
                    <a:pt x="2" y="29"/>
                  </a:lnTo>
                  <a:lnTo>
                    <a:pt x="3" y="26"/>
                  </a:lnTo>
                  <a:lnTo>
                    <a:pt x="5" y="22"/>
                  </a:lnTo>
                  <a:lnTo>
                    <a:pt x="7" y="18"/>
                  </a:lnTo>
                  <a:lnTo>
                    <a:pt x="9" y="15"/>
                  </a:lnTo>
                  <a:lnTo>
                    <a:pt x="11" y="12"/>
                  </a:lnTo>
                  <a:lnTo>
                    <a:pt x="14" y="10"/>
                  </a:lnTo>
                  <a:lnTo>
                    <a:pt x="17" y="7"/>
                  </a:lnTo>
                  <a:lnTo>
                    <a:pt x="20" y="5"/>
                  </a:lnTo>
                  <a:lnTo>
                    <a:pt x="23" y="4"/>
                  </a:lnTo>
                  <a:lnTo>
                    <a:pt x="27" y="2"/>
                  </a:lnTo>
                  <a:lnTo>
                    <a:pt x="31" y="1"/>
                  </a:lnTo>
                  <a:lnTo>
                    <a:pt x="34" y="0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9B939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91" name="Freeform 434"/>
            <p:cNvSpPr>
              <a:spLocks/>
            </p:cNvSpPr>
            <p:nvPr/>
          </p:nvSpPr>
          <p:spPr bwMode="auto">
            <a:xfrm>
              <a:off x="3645" y="1807"/>
              <a:ext cx="8" cy="162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3" y="19"/>
                </a:cxn>
                <a:cxn ang="0">
                  <a:pos x="1" y="36"/>
                </a:cxn>
                <a:cxn ang="0">
                  <a:pos x="0" y="54"/>
                </a:cxn>
                <a:cxn ang="0">
                  <a:pos x="0" y="72"/>
                </a:cxn>
                <a:cxn ang="0">
                  <a:pos x="0" y="90"/>
                </a:cxn>
                <a:cxn ang="0">
                  <a:pos x="0" y="108"/>
                </a:cxn>
                <a:cxn ang="0">
                  <a:pos x="1" y="126"/>
                </a:cxn>
                <a:cxn ang="0">
                  <a:pos x="2" y="144"/>
                </a:cxn>
                <a:cxn ang="0">
                  <a:pos x="4" y="161"/>
                </a:cxn>
                <a:cxn ang="0">
                  <a:pos x="7" y="162"/>
                </a:cxn>
                <a:cxn ang="0">
                  <a:pos x="5" y="142"/>
                </a:cxn>
                <a:cxn ang="0">
                  <a:pos x="3" y="122"/>
                </a:cxn>
                <a:cxn ang="0">
                  <a:pos x="2" y="102"/>
                </a:cxn>
                <a:cxn ang="0">
                  <a:pos x="2" y="81"/>
                </a:cxn>
                <a:cxn ang="0">
                  <a:pos x="2" y="61"/>
                </a:cxn>
                <a:cxn ang="0">
                  <a:pos x="3" y="40"/>
                </a:cxn>
                <a:cxn ang="0">
                  <a:pos x="5" y="20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6" y="0"/>
                </a:cxn>
                <a:cxn ang="0">
                  <a:pos x="5" y="0"/>
                </a:cxn>
                <a:cxn ang="0">
                  <a:pos x="5" y="0"/>
                </a:cxn>
              </a:cxnLst>
              <a:rect l="0" t="0" r="r" b="b"/>
              <a:pathLst>
                <a:path w="8" h="162">
                  <a:moveTo>
                    <a:pt x="5" y="0"/>
                  </a:moveTo>
                  <a:lnTo>
                    <a:pt x="3" y="19"/>
                  </a:lnTo>
                  <a:lnTo>
                    <a:pt x="1" y="36"/>
                  </a:lnTo>
                  <a:lnTo>
                    <a:pt x="0" y="54"/>
                  </a:lnTo>
                  <a:lnTo>
                    <a:pt x="0" y="72"/>
                  </a:lnTo>
                  <a:lnTo>
                    <a:pt x="0" y="90"/>
                  </a:lnTo>
                  <a:lnTo>
                    <a:pt x="0" y="108"/>
                  </a:lnTo>
                  <a:lnTo>
                    <a:pt x="1" y="126"/>
                  </a:lnTo>
                  <a:lnTo>
                    <a:pt x="2" y="144"/>
                  </a:lnTo>
                  <a:lnTo>
                    <a:pt x="4" y="161"/>
                  </a:lnTo>
                  <a:lnTo>
                    <a:pt x="7" y="162"/>
                  </a:lnTo>
                  <a:lnTo>
                    <a:pt x="5" y="142"/>
                  </a:lnTo>
                  <a:lnTo>
                    <a:pt x="3" y="122"/>
                  </a:lnTo>
                  <a:lnTo>
                    <a:pt x="2" y="102"/>
                  </a:lnTo>
                  <a:lnTo>
                    <a:pt x="2" y="81"/>
                  </a:lnTo>
                  <a:lnTo>
                    <a:pt x="2" y="61"/>
                  </a:lnTo>
                  <a:lnTo>
                    <a:pt x="3" y="40"/>
                  </a:lnTo>
                  <a:lnTo>
                    <a:pt x="5" y="20"/>
                  </a:lnTo>
                  <a:lnTo>
                    <a:pt x="8" y="0"/>
                  </a:lnTo>
                  <a:lnTo>
                    <a:pt x="8" y="0"/>
                  </a:lnTo>
                  <a:lnTo>
                    <a:pt x="6" y="0"/>
                  </a:lnTo>
                  <a:lnTo>
                    <a:pt x="5" y="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7F707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92" name="Freeform 435"/>
            <p:cNvSpPr>
              <a:spLocks/>
            </p:cNvSpPr>
            <p:nvPr/>
          </p:nvSpPr>
          <p:spPr bwMode="auto">
            <a:xfrm>
              <a:off x="3645" y="1788"/>
              <a:ext cx="251" cy="58"/>
            </a:xfrm>
            <a:custGeom>
              <a:avLst/>
              <a:gdLst/>
              <a:ahLst/>
              <a:cxnLst>
                <a:cxn ang="0">
                  <a:pos x="33" y="1"/>
                </a:cxn>
                <a:cxn ang="0">
                  <a:pos x="22" y="5"/>
                </a:cxn>
                <a:cxn ang="0">
                  <a:pos x="14" y="9"/>
                </a:cxn>
                <a:cxn ang="0">
                  <a:pos x="0" y="19"/>
                </a:cxn>
                <a:cxn ang="0">
                  <a:pos x="205" y="48"/>
                </a:cxn>
                <a:cxn ang="0">
                  <a:pos x="215" y="52"/>
                </a:cxn>
                <a:cxn ang="0">
                  <a:pos x="230" y="58"/>
                </a:cxn>
                <a:cxn ang="0">
                  <a:pos x="240" y="49"/>
                </a:cxn>
                <a:cxn ang="0">
                  <a:pos x="251" y="38"/>
                </a:cxn>
                <a:cxn ang="0">
                  <a:pos x="243" y="28"/>
                </a:cxn>
                <a:cxn ang="0">
                  <a:pos x="221" y="24"/>
                </a:cxn>
                <a:cxn ang="0">
                  <a:pos x="38" y="0"/>
                </a:cxn>
                <a:cxn ang="0">
                  <a:pos x="33" y="1"/>
                </a:cxn>
              </a:cxnLst>
              <a:rect l="0" t="0" r="r" b="b"/>
              <a:pathLst>
                <a:path w="251" h="58">
                  <a:moveTo>
                    <a:pt x="33" y="1"/>
                  </a:moveTo>
                  <a:lnTo>
                    <a:pt x="22" y="5"/>
                  </a:lnTo>
                  <a:lnTo>
                    <a:pt x="14" y="9"/>
                  </a:lnTo>
                  <a:lnTo>
                    <a:pt x="0" y="19"/>
                  </a:lnTo>
                  <a:lnTo>
                    <a:pt x="205" y="48"/>
                  </a:lnTo>
                  <a:lnTo>
                    <a:pt x="215" y="52"/>
                  </a:lnTo>
                  <a:lnTo>
                    <a:pt x="230" y="58"/>
                  </a:lnTo>
                  <a:lnTo>
                    <a:pt x="240" y="49"/>
                  </a:lnTo>
                  <a:lnTo>
                    <a:pt x="251" y="38"/>
                  </a:lnTo>
                  <a:lnTo>
                    <a:pt x="243" y="28"/>
                  </a:lnTo>
                  <a:lnTo>
                    <a:pt x="221" y="24"/>
                  </a:lnTo>
                  <a:lnTo>
                    <a:pt x="38" y="0"/>
                  </a:lnTo>
                  <a:lnTo>
                    <a:pt x="33" y="1"/>
                  </a:lnTo>
                  <a:close/>
                </a:path>
              </a:pathLst>
            </a:custGeom>
            <a:solidFill>
              <a:srgbClr val="685E6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93" name="Freeform 436"/>
            <p:cNvSpPr>
              <a:spLocks/>
            </p:cNvSpPr>
            <p:nvPr/>
          </p:nvSpPr>
          <p:spPr bwMode="auto">
            <a:xfrm>
              <a:off x="3655" y="1797"/>
              <a:ext cx="232" cy="47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213" y="28"/>
                </a:cxn>
                <a:cxn ang="0">
                  <a:pos x="216" y="28"/>
                </a:cxn>
                <a:cxn ang="0">
                  <a:pos x="219" y="29"/>
                </a:cxn>
                <a:cxn ang="0">
                  <a:pos x="221" y="30"/>
                </a:cxn>
                <a:cxn ang="0">
                  <a:pos x="223" y="31"/>
                </a:cxn>
                <a:cxn ang="0">
                  <a:pos x="225" y="33"/>
                </a:cxn>
                <a:cxn ang="0">
                  <a:pos x="228" y="36"/>
                </a:cxn>
                <a:cxn ang="0">
                  <a:pos x="230" y="40"/>
                </a:cxn>
                <a:cxn ang="0">
                  <a:pos x="232" y="44"/>
                </a:cxn>
                <a:cxn ang="0">
                  <a:pos x="228" y="47"/>
                </a:cxn>
                <a:cxn ang="0">
                  <a:pos x="226" y="45"/>
                </a:cxn>
                <a:cxn ang="0">
                  <a:pos x="225" y="42"/>
                </a:cxn>
                <a:cxn ang="0">
                  <a:pos x="223" y="40"/>
                </a:cxn>
                <a:cxn ang="0">
                  <a:pos x="222" y="39"/>
                </a:cxn>
                <a:cxn ang="0">
                  <a:pos x="220" y="37"/>
                </a:cxn>
                <a:cxn ang="0">
                  <a:pos x="218" y="35"/>
                </a:cxn>
                <a:cxn ang="0">
                  <a:pos x="216" y="34"/>
                </a:cxn>
                <a:cxn ang="0">
                  <a:pos x="213" y="33"/>
                </a:cxn>
                <a:cxn ang="0">
                  <a:pos x="0" y="1"/>
                </a:cxn>
                <a:cxn ang="0">
                  <a:pos x="6" y="0"/>
                </a:cxn>
              </a:cxnLst>
              <a:rect l="0" t="0" r="r" b="b"/>
              <a:pathLst>
                <a:path w="232" h="47">
                  <a:moveTo>
                    <a:pt x="6" y="0"/>
                  </a:moveTo>
                  <a:lnTo>
                    <a:pt x="213" y="28"/>
                  </a:lnTo>
                  <a:lnTo>
                    <a:pt x="216" y="28"/>
                  </a:lnTo>
                  <a:lnTo>
                    <a:pt x="219" y="29"/>
                  </a:lnTo>
                  <a:lnTo>
                    <a:pt x="221" y="30"/>
                  </a:lnTo>
                  <a:lnTo>
                    <a:pt x="223" y="31"/>
                  </a:lnTo>
                  <a:lnTo>
                    <a:pt x="225" y="33"/>
                  </a:lnTo>
                  <a:lnTo>
                    <a:pt x="228" y="36"/>
                  </a:lnTo>
                  <a:lnTo>
                    <a:pt x="230" y="40"/>
                  </a:lnTo>
                  <a:lnTo>
                    <a:pt x="232" y="44"/>
                  </a:lnTo>
                  <a:lnTo>
                    <a:pt x="228" y="47"/>
                  </a:lnTo>
                  <a:lnTo>
                    <a:pt x="226" y="45"/>
                  </a:lnTo>
                  <a:lnTo>
                    <a:pt x="225" y="42"/>
                  </a:lnTo>
                  <a:lnTo>
                    <a:pt x="223" y="40"/>
                  </a:lnTo>
                  <a:lnTo>
                    <a:pt x="222" y="39"/>
                  </a:lnTo>
                  <a:lnTo>
                    <a:pt x="220" y="37"/>
                  </a:lnTo>
                  <a:lnTo>
                    <a:pt x="218" y="35"/>
                  </a:lnTo>
                  <a:lnTo>
                    <a:pt x="216" y="34"/>
                  </a:lnTo>
                  <a:lnTo>
                    <a:pt x="213" y="33"/>
                  </a:lnTo>
                  <a:lnTo>
                    <a:pt x="0" y="1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9B939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94" name="Freeform 437"/>
            <p:cNvSpPr>
              <a:spLocks/>
            </p:cNvSpPr>
            <p:nvPr/>
          </p:nvSpPr>
          <p:spPr bwMode="auto">
            <a:xfrm>
              <a:off x="3718" y="1830"/>
              <a:ext cx="41" cy="30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37" y="5"/>
                </a:cxn>
                <a:cxn ang="0">
                  <a:pos x="41" y="10"/>
                </a:cxn>
                <a:cxn ang="0">
                  <a:pos x="41" y="29"/>
                </a:cxn>
                <a:cxn ang="0">
                  <a:pos x="36" y="30"/>
                </a:cxn>
                <a:cxn ang="0">
                  <a:pos x="6" y="25"/>
                </a:cxn>
                <a:cxn ang="0">
                  <a:pos x="0" y="22"/>
                </a:cxn>
                <a:cxn ang="0">
                  <a:pos x="0" y="5"/>
                </a:cxn>
                <a:cxn ang="0">
                  <a:pos x="4" y="0"/>
                </a:cxn>
              </a:cxnLst>
              <a:rect l="0" t="0" r="r" b="b"/>
              <a:pathLst>
                <a:path w="41" h="30">
                  <a:moveTo>
                    <a:pt x="4" y="0"/>
                  </a:moveTo>
                  <a:lnTo>
                    <a:pt x="37" y="5"/>
                  </a:lnTo>
                  <a:lnTo>
                    <a:pt x="41" y="10"/>
                  </a:lnTo>
                  <a:lnTo>
                    <a:pt x="41" y="29"/>
                  </a:lnTo>
                  <a:lnTo>
                    <a:pt x="36" y="30"/>
                  </a:lnTo>
                  <a:lnTo>
                    <a:pt x="6" y="25"/>
                  </a:lnTo>
                  <a:lnTo>
                    <a:pt x="0" y="22"/>
                  </a:lnTo>
                  <a:lnTo>
                    <a:pt x="0" y="5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B5BAC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95" name="Freeform 438"/>
            <p:cNvSpPr>
              <a:spLocks/>
            </p:cNvSpPr>
            <p:nvPr/>
          </p:nvSpPr>
          <p:spPr bwMode="auto">
            <a:xfrm>
              <a:off x="3719" y="1831"/>
              <a:ext cx="38" cy="28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6" y="0"/>
                </a:cxn>
                <a:cxn ang="0">
                  <a:pos x="8" y="0"/>
                </a:cxn>
                <a:cxn ang="0">
                  <a:pos x="10" y="1"/>
                </a:cxn>
                <a:cxn ang="0">
                  <a:pos x="12" y="1"/>
                </a:cxn>
                <a:cxn ang="0">
                  <a:pos x="14" y="1"/>
                </a:cxn>
                <a:cxn ang="0">
                  <a:pos x="16" y="1"/>
                </a:cxn>
                <a:cxn ang="0">
                  <a:pos x="18" y="2"/>
                </a:cxn>
                <a:cxn ang="0">
                  <a:pos x="20" y="2"/>
                </a:cxn>
                <a:cxn ang="0">
                  <a:pos x="22" y="2"/>
                </a:cxn>
                <a:cxn ang="0">
                  <a:pos x="24" y="3"/>
                </a:cxn>
                <a:cxn ang="0">
                  <a:pos x="25" y="3"/>
                </a:cxn>
                <a:cxn ang="0">
                  <a:pos x="27" y="3"/>
                </a:cxn>
                <a:cxn ang="0">
                  <a:pos x="29" y="4"/>
                </a:cxn>
                <a:cxn ang="0">
                  <a:pos x="31" y="4"/>
                </a:cxn>
                <a:cxn ang="0">
                  <a:pos x="33" y="4"/>
                </a:cxn>
                <a:cxn ang="0">
                  <a:pos x="35" y="5"/>
                </a:cxn>
                <a:cxn ang="0">
                  <a:pos x="36" y="6"/>
                </a:cxn>
                <a:cxn ang="0">
                  <a:pos x="37" y="7"/>
                </a:cxn>
                <a:cxn ang="0">
                  <a:pos x="38" y="8"/>
                </a:cxn>
                <a:cxn ang="0">
                  <a:pos x="38" y="9"/>
                </a:cxn>
                <a:cxn ang="0">
                  <a:pos x="38" y="14"/>
                </a:cxn>
                <a:cxn ang="0">
                  <a:pos x="38" y="18"/>
                </a:cxn>
                <a:cxn ang="0">
                  <a:pos x="38" y="22"/>
                </a:cxn>
                <a:cxn ang="0">
                  <a:pos x="38" y="26"/>
                </a:cxn>
                <a:cxn ang="0">
                  <a:pos x="37" y="27"/>
                </a:cxn>
                <a:cxn ang="0">
                  <a:pos x="36" y="27"/>
                </a:cxn>
                <a:cxn ang="0">
                  <a:pos x="35" y="27"/>
                </a:cxn>
                <a:cxn ang="0">
                  <a:pos x="34" y="28"/>
                </a:cxn>
                <a:cxn ang="0">
                  <a:pos x="30" y="27"/>
                </a:cxn>
                <a:cxn ang="0">
                  <a:pos x="27" y="26"/>
                </a:cxn>
                <a:cxn ang="0">
                  <a:pos x="24" y="26"/>
                </a:cxn>
                <a:cxn ang="0">
                  <a:pos x="20" y="25"/>
                </a:cxn>
                <a:cxn ang="0">
                  <a:pos x="17" y="25"/>
                </a:cxn>
                <a:cxn ang="0">
                  <a:pos x="13" y="25"/>
                </a:cxn>
                <a:cxn ang="0">
                  <a:pos x="10" y="24"/>
                </a:cxn>
                <a:cxn ang="0">
                  <a:pos x="6" y="23"/>
                </a:cxn>
                <a:cxn ang="0">
                  <a:pos x="6" y="23"/>
                </a:cxn>
                <a:cxn ang="0">
                  <a:pos x="5" y="23"/>
                </a:cxn>
                <a:cxn ang="0">
                  <a:pos x="4" y="22"/>
                </a:cxn>
                <a:cxn ang="0">
                  <a:pos x="3" y="22"/>
                </a:cxn>
                <a:cxn ang="0">
                  <a:pos x="3" y="22"/>
                </a:cxn>
                <a:cxn ang="0">
                  <a:pos x="2" y="21"/>
                </a:cxn>
                <a:cxn ang="0">
                  <a:pos x="1" y="21"/>
                </a:cxn>
                <a:cxn ang="0">
                  <a:pos x="0" y="20"/>
                </a:cxn>
                <a:cxn ang="0">
                  <a:pos x="0" y="16"/>
                </a:cxn>
                <a:cxn ang="0">
                  <a:pos x="0" y="12"/>
                </a:cxn>
                <a:cxn ang="0">
                  <a:pos x="0" y="8"/>
                </a:cxn>
                <a:cxn ang="0">
                  <a:pos x="0" y="4"/>
                </a:cxn>
                <a:cxn ang="0">
                  <a:pos x="1" y="3"/>
                </a:cxn>
                <a:cxn ang="0">
                  <a:pos x="2" y="2"/>
                </a:cxn>
                <a:cxn ang="0">
                  <a:pos x="3" y="1"/>
                </a:cxn>
                <a:cxn ang="0">
                  <a:pos x="5" y="0"/>
                </a:cxn>
              </a:cxnLst>
              <a:rect l="0" t="0" r="r" b="b"/>
              <a:pathLst>
                <a:path w="38" h="28">
                  <a:moveTo>
                    <a:pt x="5" y="0"/>
                  </a:moveTo>
                  <a:lnTo>
                    <a:pt x="6" y="0"/>
                  </a:lnTo>
                  <a:lnTo>
                    <a:pt x="8" y="0"/>
                  </a:lnTo>
                  <a:lnTo>
                    <a:pt x="10" y="1"/>
                  </a:lnTo>
                  <a:lnTo>
                    <a:pt x="12" y="1"/>
                  </a:lnTo>
                  <a:lnTo>
                    <a:pt x="14" y="1"/>
                  </a:lnTo>
                  <a:lnTo>
                    <a:pt x="16" y="1"/>
                  </a:lnTo>
                  <a:lnTo>
                    <a:pt x="18" y="2"/>
                  </a:lnTo>
                  <a:lnTo>
                    <a:pt x="20" y="2"/>
                  </a:lnTo>
                  <a:lnTo>
                    <a:pt x="22" y="2"/>
                  </a:lnTo>
                  <a:lnTo>
                    <a:pt x="24" y="3"/>
                  </a:lnTo>
                  <a:lnTo>
                    <a:pt x="25" y="3"/>
                  </a:lnTo>
                  <a:lnTo>
                    <a:pt x="27" y="3"/>
                  </a:lnTo>
                  <a:lnTo>
                    <a:pt x="29" y="4"/>
                  </a:lnTo>
                  <a:lnTo>
                    <a:pt x="31" y="4"/>
                  </a:lnTo>
                  <a:lnTo>
                    <a:pt x="33" y="4"/>
                  </a:lnTo>
                  <a:lnTo>
                    <a:pt x="35" y="5"/>
                  </a:lnTo>
                  <a:lnTo>
                    <a:pt x="36" y="6"/>
                  </a:lnTo>
                  <a:lnTo>
                    <a:pt x="37" y="7"/>
                  </a:lnTo>
                  <a:lnTo>
                    <a:pt x="38" y="8"/>
                  </a:lnTo>
                  <a:lnTo>
                    <a:pt x="38" y="9"/>
                  </a:lnTo>
                  <a:lnTo>
                    <a:pt x="38" y="14"/>
                  </a:lnTo>
                  <a:lnTo>
                    <a:pt x="38" y="18"/>
                  </a:lnTo>
                  <a:lnTo>
                    <a:pt x="38" y="22"/>
                  </a:lnTo>
                  <a:lnTo>
                    <a:pt x="38" y="26"/>
                  </a:lnTo>
                  <a:lnTo>
                    <a:pt x="37" y="27"/>
                  </a:lnTo>
                  <a:lnTo>
                    <a:pt x="36" y="27"/>
                  </a:lnTo>
                  <a:lnTo>
                    <a:pt x="35" y="27"/>
                  </a:lnTo>
                  <a:lnTo>
                    <a:pt x="34" y="28"/>
                  </a:lnTo>
                  <a:lnTo>
                    <a:pt x="30" y="27"/>
                  </a:lnTo>
                  <a:lnTo>
                    <a:pt x="27" y="26"/>
                  </a:lnTo>
                  <a:lnTo>
                    <a:pt x="24" y="26"/>
                  </a:lnTo>
                  <a:lnTo>
                    <a:pt x="20" y="25"/>
                  </a:lnTo>
                  <a:lnTo>
                    <a:pt x="17" y="25"/>
                  </a:lnTo>
                  <a:lnTo>
                    <a:pt x="13" y="25"/>
                  </a:lnTo>
                  <a:lnTo>
                    <a:pt x="10" y="24"/>
                  </a:lnTo>
                  <a:lnTo>
                    <a:pt x="6" y="23"/>
                  </a:lnTo>
                  <a:lnTo>
                    <a:pt x="6" y="23"/>
                  </a:lnTo>
                  <a:lnTo>
                    <a:pt x="5" y="23"/>
                  </a:lnTo>
                  <a:lnTo>
                    <a:pt x="4" y="22"/>
                  </a:lnTo>
                  <a:lnTo>
                    <a:pt x="3" y="22"/>
                  </a:lnTo>
                  <a:lnTo>
                    <a:pt x="3" y="22"/>
                  </a:lnTo>
                  <a:lnTo>
                    <a:pt x="2" y="21"/>
                  </a:lnTo>
                  <a:lnTo>
                    <a:pt x="1" y="21"/>
                  </a:lnTo>
                  <a:lnTo>
                    <a:pt x="0" y="20"/>
                  </a:lnTo>
                  <a:lnTo>
                    <a:pt x="0" y="16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4"/>
                  </a:lnTo>
                  <a:lnTo>
                    <a:pt x="1" y="3"/>
                  </a:lnTo>
                  <a:lnTo>
                    <a:pt x="2" y="2"/>
                  </a:lnTo>
                  <a:lnTo>
                    <a:pt x="3" y="1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BABFC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96" name="Freeform 439"/>
            <p:cNvSpPr>
              <a:spLocks/>
            </p:cNvSpPr>
            <p:nvPr/>
          </p:nvSpPr>
          <p:spPr bwMode="auto">
            <a:xfrm>
              <a:off x="3721" y="1832"/>
              <a:ext cx="35" cy="25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5" y="0"/>
                </a:cxn>
                <a:cxn ang="0">
                  <a:pos x="7" y="0"/>
                </a:cxn>
                <a:cxn ang="0">
                  <a:pos x="9" y="1"/>
                </a:cxn>
                <a:cxn ang="0">
                  <a:pos x="11" y="1"/>
                </a:cxn>
                <a:cxn ang="0">
                  <a:pos x="12" y="1"/>
                </a:cxn>
                <a:cxn ang="0">
                  <a:pos x="14" y="1"/>
                </a:cxn>
                <a:cxn ang="0">
                  <a:pos x="16" y="2"/>
                </a:cxn>
                <a:cxn ang="0">
                  <a:pos x="18" y="2"/>
                </a:cxn>
                <a:cxn ang="0">
                  <a:pos x="19" y="2"/>
                </a:cxn>
                <a:cxn ang="0">
                  <a:pos x="21" y="3"/>
                </a:cxn>
                <a:cxn ang="0">
                  <a:pos x="23" y="3"/>
                </a:cxn>
                <a:cxn ang="0">
                  <a:pos x="25" y="3"/>
                </a:cxn>
                <a:cxn ang="0">
                  <a:pos x="26" y="3"/>
                </a:cxn>
                <a:cxn ang="0">
                  <a:pos x="28" y="4"/>
                </a:cxn>
                <a:cxn ang="0">
                  <a:pos x="30" y="4"/>
                </a:cxn>
                <a:cxn ang="0">
                  <a:pos x="32" y="4"/>
                </a:cxn>
                <a:cxn ang="0">
                  <a:pos x="33" y="5"/>
                </a:cxn>
                <a:cxn ang="0">
                  <a:pos x="33" y="6"/>
                </a:cxn>
                <a:cxn ang="0">
                  <a:pos x="34" y="8"/>
                </a:cxn>
                <a:cxn ang="0">
                  <a:pos x="35" y="9"/>
                </a:cxn>
                <a:cxn ang="0">
                  <a:pos x="35" y="13"/>
                </a:cxn>
                <a:cxn ang="0">
                  <a:pos x="35" y="17"/>
                </a:cxn>
                <a:cxn ang="0">
                  <a:pos x="35" y="20"/>
                </a:cxn>
                <a:cxn ang="0">
                  <a:pos x="35" y="24"/>
                </a:cxn>
                <a:cxn ang="0">
                  <a:pos x="34" y="25"/>
                </a:cxn>
                <a:cxn ang="0">
                  <a:pos x="33" y="25"/>
                </a:cxn>
                <a:cxn ang="0">
                  <a:pos x="32" y="25"/>
                </a:cxn>
                <a:cxn ang="0">
                  <a:pos x="31" y="25"/>
                </a:cxn>
                <a:cxn ang="0">
                  <a:pos x="28" y="25"/>
                </a:cxn>
                <a:cxn ang="0">
                  <a:pos x="24" y="24"/>
                </a:cxn>
                <a:cxn ang="0">
                  <a:pos x="21" y="24"/>
                </a:cxn>
                <a:cxn ang="0">
                  <a:pos x="18" y="24"/>
                </a:cxn>
                <a:cxn ang="0">
                  <a:pos x="15" y="23"/>
                </a:cxn>
                <a:cxn ang="0">
                  <a:pos x="12" y="23"/>
                </a:cxn>
                <a:cxn ang="0">
                  <a:pos x="8" y="22"/>
                </a:cxn>
                <a:cxn ang="0">
                  <a:pos x="5" y="22"/>
                </a:cxn>
                <a:cxn ang="0">
                  <a:pos x="5" y="21"/>
                </a:cxn>
                <a:cxn ang="0">
                  <a:pos x="4" y="21"/>
                </a:cxn>
                <a:cxn ang="0">
                  <a:pos x="3" y="21"/>
                </a:cxn>
                <a:cxn ang="0">
                  <a:pos x="3" y="20"/>
                </a:cxn>
                <a:cxn ang="0">
                  <a:pos x="2" y="20"/>
                </a:cxn>
                <a:cxn ang="0">
                  <a:pos x="1" y="20"/>
                </a:cxn>
                <a:cxn ang="0">
                  <a:pos x="0" y="19"/>
                </a:cxn>
                <a:cxn ang="0">
                  <a:pos x="0" y="19"/>
                </a:cxn>
                <a:cxn ang="0">
                  <a:pos x="0" y="15"/>
                </a:cxn>
                <a:cxn ang="0">
                  <a:pos x="0" y="11"/>
                </a:cxn>
                <a:cxn ang="0">
                  <a:pos x="0" y="8"/>
                </a:cxn>
                <a:cxn ang="0">
                  <a:pos x="0" y="4"/>
                </a:cxn>
                <a:cxn ang="0">
                  <a:pos x="1" y="3"/>
                </a:cxn>
                <a:cxn ang="0">
                  <a:pos x="2" y="2"/>
                </a:cxn>
                <a:cxn ang="0">
                  <a:pos x="3" y="1"/>
                </a:cxn>
                <a:cxn ang="0">
                  <a:pos x="4" y="0"/>
                </a:cxn>
              </a:cxnLst>
              <a:rect l="0" t="0" r="r" b="b"/>
              <a:pathLst>
                <a:path w="35" h="25">
                  <a:moveTo>
                    <a:pt x="4" y="0"/>
                  </a:moveTo>
                  <a:lnTo>
                    <a:pt x="5" y="0"/>
                  </a:lnTo>
                  <a:lnTo>
                    <a:pt x="7" y="0"/>
                  </a:lnTo>
                  <a:lnTo>
                    <a:pt x="9" y="1"/>
                  </a:lnTo>
                  <a:lnTo>
                    <a:pt x="11" y="1"/>
                  </a:lnTo>
                  <a:lnTo>
                    <a:pt x="12" y="1"/>
                  </a:lnTo>
                  <a:lnTo>
                    <a:pt x="14" y="1"/>
                  </a:lnTo>
                  <a:lnTo>
                    <a:pt x="16" y="2"/>
                  </a:lnTo>
                  <a:lnTo>
                    <a:pt x="18" y="2"/>
                  </a:lnTo>
                  <a:lnTo>
                    <a:pt x="19" y="2"/>
                  </a:lnTo>
                  <a:lnTo>
                    <a:pt x="21" y="3"/>
                  </a:lnTo>
                  <a:lnTo>
                    <a:pt x="23" y="3"/>
                  </a:lnTo>
                  <a:lnTo>
                    <a:pt x="25" y="3"/>
                  </a:lnTo>
                  <a:lnTo>
                    <a:pt x="26" y="3"/>
                  </a:lnTo>
                  <a:lnTo>
                    <a:pt x="28" y="4"/>
                  </a:lnTo>
                  <a:lnTo>
                    <a:pt x="30" y="4"/>
                  </a:lnTo>
                  <a:lnTo>
                    <a:pt x="32" y="4"/>
                  </a:lnTo>
                  <a:lnTo>
                    <a:pt x="33" y="5"/>
                  </a:lnTo>
                  <a:lnTo>
                    <a:pt x="33" y="6"/>
                  </a:lnTo>
                  <a:lnTo>
                    <a:pt x="34" y="8"/>
                  </a:lnTo>
                  <a:lnTo>
                    <a:pt x="35" y="9"/>
                  </a:lnTo>
                  <a:lnTo>
                    <a:pt x="35" y="13"/>
                  </a:lnTo>
                  <a:lnTo>
                    <a:pt x="35" y="17"/>
                  </a:lnTo>
                  <a:lnTo>
                    <a:pt x="35" y="20"/>
                  </a:lnTo>
                  <a:lnTo>
                    <a:pt x="35" y="24"/>
                  </a:lnTo>
                  <a:lnTo>
                    <a:pt x="34" y="25"/>
                  </a:lnTo>
                  <a:lnTo>
                    <a:pt x="33" y="25"/>
                  </a:lnTo>
                  <a:lnTo>
                    <a:pt x="32" y="25"/>
                  </a:lnTo>
                  <a:lnTo>
                    <a:pt x="31" y="25"/>
                  </a:lnTo>
                  <a:lnTo>
                    <a:pt x="28" y="25"/>
                  </a:lnTo>
                  <a:lnTo>
                    <a:pt x="24" y="24"/>
                  </a:lnTo>
                  <a:lnTo>
                    <a:pt x="21" y="24"/>
                  </a:lnTo>
                  <a:lnTo>
                    <a:pt x="18" y="24"/>
                  </a:lnTo>
                  <a:lnTo>
                    <a:pt x="15" y="23"/>
                  </a:lnTo>
                  <a:lnTo>
                    <a:pt x="12" y="23"/>
                  </a:lnTo>
                  <a:lnTo>
                    <a:pt x="8" y="22"/>
                  </a:lnTo>
                  <a:lnTo>
                    <a:pt x="5" y="22"/>
                  </a:lnTo>
                  <a:lnTo>
                    <a:pt x="5" y="21"/>
                  </a:lnTo>
                  <a:lnTo>
                    <a:pt x="4" y="21"/>
                  </a:lnTo>
                  <a:lnTo>
                    <a:pt x="3" y="21"/>
                  </a:lnTo>
                  <a:lnTo>
                    <a:pt x="3" y="20"/>
                  </a:lnTo>
                  <a:lnTo>
                    <a:pt x="2" y="20"/>
                  </a:lnTo>
                  <a:lnTo>
                    <a:pt x="1" y="20"/>
                  </a:lnTo>
                  <a:lnTo>
                    <a:pt x="0" y="19"/>
                  </a:lnTo>
                  <a:lnTo>
                    <a:pt x="0" y="19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0" y="8"/>
                  </a:lnTo>
                  <a:lnTo>
                    <a:pt x="0" y="4"/>
                  </a:lnTo>
                  <a:lnTo>
                    <a:pt x="1" y="3"/>
                  </a:lnTo>
                  <a:lnTo>
                    <a:pt x="2" y="2"/>
                  </a:lnTo>
                  <a:lnTo>
                    <a:pt x="3" y="1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C1C6C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97" name="Freeform 440"/>
            <p:cNvSpPr>
              <a:spLocks/>
            </p:cNvSpPr>
            <p:nvPr/>
          </p:nvSpPr>
          <p:spPr bwMode="auto">
            <a:xfrm>
              <a:off x="3722" y="1833"/>
              <a:ext cx="32" cy="23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7" y="0"/>
                </a:cxn>
                <a:cxn ang="0">
                  <a:pos x="10" y="1"/>
                </a:cxn>
                <a:cxn ang="0">
                  <a:pos x="13" y="1"/>
                </a:cxn>
                <a:cxn ang="0">
                  <a:pos x="17" y="2"/>
                </a:cxn>
                <a:cxn ang="0">
                  <a:pos x="20" y="2"/>
                </a:cxn>
                <a:cxn ang="0">
                  <a:pos x="23" y="3"/>
                </a:cxn>
                <a:cxn ang="0">
                  <a:pos x="26" y="3"/>
                </a:cxn>
                <a:cxn ang="0">
                  <a:pos x="29" y="4"/>
                </a:cxn>
                <a:cxn ang="0">
                  <a:pos x="30" y="5"/>
                </a:cxn>
                <a:cxn ang="0">
                  <a:pos x="31" y="6"/>
                </a:cxn>
                <a:cxn ang="0">
                  <a:pos x="32" y="7"/>
                </a:cxn>
                <a:cxn ang="0">
                  <a:pos x="32" y="8"/>
                </a:cxn>
                <a:cxn ang="0">
                  <a:pos x="32" y="12"/>
                </a:cxn>
                <a:cxn ang="0">
                  <a:pos x="32" y="15"/>
                </a:cxn>
                <a:cxn ang="0">
                  <a:pos x="32" y="19"/>
                </a:cxn>
                <a:cxn ang="0">
                  <a:pos x="32" y="22"/>
                </a:cxn>
                <a:cxn ang="0">
                  <a:pos x="32" y="23"/>
                </a:cxn>
                <a:cxn ang="0">
                  <a:pos x="31" y="23"/>
                </a:cxn>
                <a:cxn ang="0">
                  <a:pos x="30" y="23"/>
                </a:cxn>
                <a:cxn ang="0">
                  <a:pos x="29" y="23"/>
                </a:cxn>
                <a:cxn ang="0">
                  <a:pos x="26" y="23"/>
                </a:cxn>
                <a:cxn ang="0">
                  <a:pos x="23" y="22"/>
                </a:cxn>
                <a:cxn ang="0">
                  <a:pos x="20" y="22"/>
                </a:cxn>
                <a:cxn ang="0">
                  <a:pos x="17" y="21"/>
                </a:cxn>
                <a:cxn ang="0">
                  <a:pos x="14" y="21"/>
                </a:cxn>
                <a:cxn ang="0">
                  <a:pos x="11" y="21"/>
                </a:cxn>
                <a:cxn ang="0">
                  <a:pos x="8" y="20"/>
                </a:cxn>
                <a:cxn ang="0">
                  <a:pos x="5" y="20"/>
                </a:cxn>
                <a:cxn ang="0">
                  <a:pos x="4" y="20"/>
                </a:cxn>
                <a:cxn ang="0">
                  <a:pos x="4" y="19"/>
                </a:cxn>
                <a:cxn ang="0">
                  <a:pos x="3" y="19"/>
                </a:cxn>
                <a:cxn ang="0">
                  <a:pos x="3" y="19"/>
                </a:cxn>
                <a:cxn ang="0">
                  <a:pos x="2" y="18"/>
                </a:cxn>
                <a:cxn ang="0">
                  <a:pos x="1" y="18"/>
                </a:cxn>
                <a:cxn ang="0">
                  <a:pos x="1" y="18"/>
                </a:cxn>
                <a:cxn ang="0">
                  <a:pos x="0" y="17"/>
                </a:cxn>
                <a:cxn ang="0">
                  <a:pos x="0" y="14"/>
                </a:cxn>
                <a:cxn ang="0">
                  <a:pos x="0" y="10"/>
                </a:cxn>
                <a:cxn ang="0">
                  <a:pos x="0" y="7"/>
                </a:cxn>
                <a:cxn ang="0">
                  <a:pos x="0" y="3"/>
                </a:cxn>
                <a:cxn ang="0">
                  <a:pos x="1" y="3"/>
                </a:cxn>
                <a:cxn ang="0">
                  <a:pos x="2" y="2"/>
                </a:cxn>
                <a:cxn ang="0">
                  <a:pos x="3" y="1"/>
                </a:cxn>
                <a:cxn ang="0">
                  <a:pos x="4" y="0"/>
                </a:cxn>
              </a:cxnLst>
              <a:rect l="0" t="0" r="r" b="b"/>
              <a:pathLst>
                <a:path w="32" h="23">
                  <a:moveTo>
                    <a:pt x="4" y="0"/>
                  </a:moveTo>
                  <a:lnTo>
                    <a:pt x="7" y="0"/>
                  </a:lnTo>
                  <a:lnTo>
                    <a:pt x="10" y="1"/>
                  </a:lnTo>
                  <a:lnTo>
                    <a:pt x="13" y="1"/>
                  </a:lnTo>
                  <a:lnTo>
                    <a:pt x="17" y="2"/>
                  </a:lnTo>
                  <a:lnTo>
                    <a:pt x="20" y="2"/>
                  </a:lnTo>
                  <a:lnTo>
                    <a:pt x="23" y="3"/>
                  </a:lnTo>
                  <a:lnTo>
                    <a:pt x="26" y="3"/>
                  </a:lnTo>
                  <a:lnTo>
                    <a:pt x="29" y="4"/>
                  </a:lnTo>
                  <a:lnTo>
                    <a:pt x="30" y="5"/>
                  </a:lnTo>
                  <a:lnTo>
                    <a:pt x="31" y="6"/>
                  </a:lnTo>
                  <a:lnTo>
                    <a:pt x="32" y="7"/>
                  </a:lnTo>
                  <a:lnTo>
                    <a:pt x="32" y="8"/>
                  </a:lnTo>
                  <a:lnTo>
                    <a:pt x="32" y="12"/>
                  </a:lnTo>
                  <a:lnTo>
                    <a:pt x="32" y="15"/>
                  </a:lnTo>
                  <a:lnTo>
                    <a:pt x="32" y="19"/>
                  </a:lnTo>
                  <a:lnTo>
                    <a:pt x="32" y="22"/>
                  </a:lnTo>
                  <a:lnTo>
                    <a:pt x="32" y="23"/>
                  </a:lnTo>
                  <a:lnTo>
                    <a:pt x="31" y="23"/>
                  </a:lnTo>
                  <a:lnTo>
                    <a:pt x="30" y="23"/>
                  </a:lnTo>
                  <a:lnTo>
                    <a:pt x="29" y="23"/>
                  </a:lnTo>
                  <a:lnTo>
                    <a:pt x="26" y="23"/>
                  </a:lnTo>
                  <a:lnTo>
                    <a:pt x="23" y="22"/>
                  </a:lnTo>
                  <a:lnTo>
                    <a:pt x="20" y="22"/>
                  </a:lnTo>
                  <a:lnTo>
                    <a:pt x="17" y="21"/>
                  </a:lnTo>
                  <a:lnTo>
                    <a:pt x="14" y="21"/>
                  </a:lnTo>
                  <a:lnTo>
                    <a:pt x="11" y="21"/>
                  </a:lnTo>
                  <a:lnTo>
                    <a:pt x="8" y="20"/>
                  </a:lnTo>
                  <a:lnTo>
                    <a:pt x="5" y="20"/>
                  </a:lnTo>
                  <a:lnTo>
                    <a:pt x="4" y="20"/>
                  </a:lnTo>
                  <a:lnTo>
                    <a:pt x="4" y="19"/>
                  </a:lnTo>
                  <a:lnTo>
                    <a:pt x="3" y="19"/>
                  </a:lnTo>
                  <a:lnTo>
                    <a:pt x="3" y="19"/>
                  </a:lnTo>
                  <a:lnTo>
                    <a:pt x="2" y="18"/>
                  </a:lnTo>
                  <a:lnTo>
                    <a:pt x="1" y="18"/>
                  </a:lnTo>
                  <a:lnTo>
                    <a:pt x="1" y="18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0" y="7"/>
                  </a:lnTo>
                  <a:lnTo>
                    <a:pt x="0" y="3"/>
                  </a:lnTo>
                  <a:lnTo>
                    <a:pt x="1" y="3"/>
                  </a:lnTo>
                  <a:lnTo>
                    <a:pt x="2" y="2"/>
                  </a:lnTo>
                  <a:lnTo>
                    <a:pt x="3" y="1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C9CED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98" name="Freeform 441"/>
            <p:cNvSpPr>
              <a:spLocks/>
            </p:cNvSpPr>
            <p:nvPr/>
          </p:nvSpPr>
          <p:spPr bwMode="auto">
            <a:xfrm>
              <a:off x="3723" y="1834"/>
              <a:ext cx="30" cy="21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7" y="0"/>
                </a:cxn>
                <a:cxn ang="0">
                  <a:pos x="10" y="1"/>
                </a:cxn>
                <a:cxn ang="0">
                  <a:pos x="12" y="1"/>
                </a:cxn>
                <a:cxn ang="0">
                  <a:pos x="15" y="2"/>
                </a:cxn>
                <a:cxn ang="0">
                  <a:pos x="18" y="2"/>
                </a:cxn>
                <a:cxn ang="0">
                  <a:pos x="21" y="2"/>
                </a:cxn>
                <a:cxn ang="0">
                  <a:pos x="24" y="3"/>
                </a:cxn>
                <a:cxn ang="0">
                  <a:pos x="27" y="4"/>
                </a:cxn>
                <a:cxn ang="0">
                  <a:pos x="28" y="4"/>
                </a:cxn>
                <a:cxn ang="0">
                  <a:pos x="29" y="5"/>
                </a:cxn>
                <a:cxn ang="0">
                  <a:pos x="29" y="6"/>
                </a:cxn>
                <a:cxn ang="0">
                  <a:pos x="30" y="7"/>
                </a:cxn>
                <a:cxn ang="0">
                  <a:pos x="30" y="11"/>
                </a:cxn>
                <a:cxn ang="0">
                  <a:pos x="30" y="14"/>
                </a:cxn>
                <a:cxn ang="0">
                  <a:pos x="30" y="17"/>
                </a:cxn>
                <a:cxn ang="0">
                  <a:pos x="30" y="20"/>
                </a:cxn>
                <a:cxn ang="0">
                  <a:pos x="29" y="20"/>
                </a:cxn>
                <a:cxn ang="0">
                  <a:pos x="28" y="21"/>
                </a:cxn>
                <a:cxn ang="0">
                  <a:pos x="27" y="21"/>
                </a:cxn>
                <a:cxn ang="0">
                  <a:pos x="26" y="21"/>
                </a:cxn>
                <a:cxn ang="0">
                  <a:pos x="24" y="21"/>
                </a:cxn>
                <a:cxn ang="0">
                  <a:pos x="21" y="20"/>
                </a:cxn>
                <a:cxn ang="0">
                  <a:pos x="18" y="20"/>
                </a:cxn>
                <a:cxn ang="0">
                  <a:pos x="16" y="20"/>
                </a:cxn>
                <a:cxn ang="0">
                  <a:pos x="13" y="19"/>
                </a:cxn>
                <a:cxn ang="0">
                  <a:pos x="11" y="19"/>
                </a:cxn>
                <a:cxn ang="0">
                  <a:pos x="8" y="18"/>
                </a:cxn>
                <a:cxn ang="0">
                  <a:pos x="5" y="18"/>
                </a:cxn>
                <a:cxn ang="0">
                  <a:pos x="4" y="18"/>
                </a:cxn>
                <a:cxn ang="0">
                  <a:pos x="3" y="17"/>
                </a:cxn>
                <a:cxn ang="0">
                  <a:pos x="2" y="16"/>
                </a:cxn>
                <a:cxn ang="0">
                  <a:pos x="0" y="16"/>
                </a:cxn>
                <a:cxn ang="0">
                  <a:pos x="0" y="13"/>
                </a:cxn>
                <a:cxn ang="0">
                  <a:pos x="0" y="9"/>
                </a:cxn>
                <a:cxn ang="0">
                  <a:pos x="0" y="6"/>
                </a:cxn>
                <a:cxn ang="0">
                  <a:pos x="0" y="3"/>
                </a:cxn>
                <a:cxn ang="0">
                  <a:pos x="1" y="2"/>
                </a:cxn>
                <a:cxn ang="0">
                  <a:pos x="2" y="1"/>
                </a:cxn>
                <a:cxn ang="0">
                  <a:pos x="3" y="1"/>
                </a:cxn>
                <a:cxn ang="0">
                  <a:pos x="4" y="0"/>
                </a:cxn>
              </a:cxnLst>
              <a:rect l="0" t="0" r="r" b="b"/>
              <a:pathLst>
                <a:path w="30" h="21">
                  <a:moveTo>
                    <a:pt x="4" y="0"/>
                  </a:moveTo>
                  <a:lnTo>
                    <a:pt x="7" y="0"/>
                  </a:lnTo>
                  <a:lnTo>
                    <a:pt x="10" y="1"/>
                  </a:lnTo>
                  <a:lnTo>
                    <a:pt x="12" y="1"/>
                  </a:lnTo>
                  <a:lnTo>
                    <a:pt x="15" y="2"/>
                  </a:lnTo>
                  <a:lnTo>
                    <a:pt x="18" y="2"/>
                  </a:lnTo>
                  <a:lnTo>
                    <a:pt x="21" y="2"/>
                  </a:lnTo>
                  <a:lnTo>
                    <a:pt x="24" y="3"/>
                  </a:lnTo>
                  <a:lnTo>
                    <a:pt x="27" y="4"/>
                  </a:lnTo>
                  <a:lnTo>
                    <a:pt x="28" y="4"/>
                  </a:lnTo>
                  <a:lnTo>
                    <a:pt x="29" y="5"/>
                  </a:lnTo>
                  <a:lnTo>
                    <a:pt x="29" y="6"/>
                  </a:lnTo>
                  <a:lnTo>
                    <a:pt x="30" y="7"/>
                  </a:lnTo>
                  <a:lnTo>
                    <a:pt x="30" y="11"/>
                  </a:lnTo>
                  <a:lnTo>
                    <a:pt x="30" y="14"/>
                  </a:lnTo>
                  <a:lnTo>
                    <a:pt x="30" y="17"/>
                  </a:lnTo>
                  <a:lnTo>
                    <a:pt x="30" y="20"/>
                  </a:lnTo>
                  <a:lnTo>
                    <a:pt x="29" y="20"/>
                  </a:lnTo>
                  <a:lnTo>
                    <a:pt x="28" y="21"/>
                  </a:lnTo>
                  <a:lnTo>
                    <a:pt x="27" y="21"/>
                  </a:lnTo>
                  <a:lnTo>
                    <a:pt x="26" y="21"/>
                  </a:lnTo>
                  <a:lnTo>
                    <a:pt x="24" y="21"/>
                  </a:lnTo>
                  <a:lnTo>
                    <a:pt x="21" y="20"/>
                  </a:lnTo>
                  <a:lnTo>
                    <a:pt x="18" y="20"/>
                  </a:lnTo>
                  <a:lnTo>
                    <a:pt x="16" y="20"/>
                  </a:lnTo>
                  <a:lnTo>
                    <a:pt x="13" y="19"/>
                  </a:lnTo>
                  <a:lnTo>
                    <a:pt x="11" y="19"/>
                  </a:lnTo>
                  <a:lnTo>
                    <a:pt x="8" y="18"/>
                  </a:lnTo>
                  <a:lnTo>
                    <a:pt x="5" y="18"/>
                  </a:lnTo>
                  <a:lnTo>
                    <a:pt x="4" y="18"/>
                  </a:lnTo>
                  <a:lnTo>
                    <a:pt x="3" y="17"/>
                  </a:lnTo>
                  <a:lnTo>
                    <a:pt x="2" y="16"/>
                  </a:lnTo>
                  <a:lnTo>
                    <a:pt x="0" y="16"/>
                  </a:lnTo>
                  <a:lnTo>
                    <a:pt x="0" y="13"/>
                  </a:lnTo>
                  <a:lnTo>
                    <a:pt x="0" y="9"/>
                  </a:lnTo>
                  <a:lnTo>
                    <a:pt x="0" y="6"/>
                  </a:lnTo>
                  <a:lnTo>
                    <a:pt x="0" y="3"/>
                  </a:lnTo>
                  <a:lnTo>
                    <a:pt x="1" y="2"/>
                  </a:lnTo>
                  <a:lnTo>
                    <a:pt x="2" y="1"/>
                  </a:lnTo>
                  <a:lnTo>
                    <a:pt x="3" y="1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D1D3D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99" name="Freeform 442"/>
            <p:cNvSpPr>
              <a:spLocks/>
            </p:cNvSpPr>
            <p:nvPr/>
          </p:nvSpPr>
          <p:spPr bwMode="auto">
            <a:xfrm>
              <a:off x="3725" y="1835"/>
              <a:ext cx="26" cy="19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5" y="0"/>
                </a:cxn>
                <a:cxn ang="0">
                  <a:pos x="8" y="1"/>
                </a:cxn>
                <a:cxn ang="0">
                  <a:pos x="11" y="1"/>
                </a:cxn>
                <a:cxn ang="0">
                  <a:pos x="13" y="1"/>
                </a:cxn>
                <a:cxn ang="0">
                  <a:pos x="16" y="2"/>
                </a:cxn>
                <a:cxn ang="0">
                  <a:pos x="19" y="2"/>
                </a:cxn>
                <a:cxn ang="0">
                  <a:pos x="21" y="3"/>
                </a:cxn>
                <a:cxn ang="0">
                  <a:pos x="24" y="3"/>
                </a:cxn>
                <a:cxn ang="0">
                  <a:pos x="25" y="4"/>
                </a:cxn>
                <a:cxn ang="0">
                  <a:pos x="25" y="5"/>
                </a:cxn>
                <a:cxn ang="0">
                  <a:pos x="26" y="6"/>
                </a:cxn>
                <a:cxn ang="0">
                  <a:pos x="26" y="7"/>
                </a:cxn>
                <a:cxn ang="0">
                  <a:pos x="26" y="10"/>
                </a:cxn>
                <a:cxn ang="0">
                  <a:pos x="26" y="12"/>
                </a:cxn>
                <a:cxn ang="0">
                  <a:pos x="26" y="15"/>
                </a:cxn>
                <a:cxn ang="0">
                  <a:pos x="26" y="18"/>
                </a:cxn>
                <a:cxn ang="0">
                  <a:pos x="26" y="18"/>
                </a:cxn>
                <a:cxn ang="0">
                  <a:pos x="25" y="19"/>
                </a:cxn>
                <a:cxn ang="0">
                  <a:pos x="24" y="19"/>
                </a:cxn>
                <a:cxn ang="0">
                  <a:pos x="23" y="19"/>
                </a:cxn>
                <a:cxn ang="0">
                  <a:pos x="21" y="19"/>
                </a:cxn>
                <a:cxn ang="0">
                  <a:pos x="19" y="18"/>
                </a:cxn>
                <a:cxn ang="0">
                  <a:pos x="16" y="18"/>
                </a:cxn>
                <a:cxn ang="0">
                  <a:pos x="14" y="18"/>
                </a:cxn>
                <a:cxn ang="0">
                  <a:pos x="11" y="17"/>
                </a:cxn>
                <a:cxn ang="0">
                  <a:pos x="9" y="17"/>
                </a:cxn>
                <a:cxn ang="0">
                  <a:pos x="6" y="17"/>
                </a:cxn>
                <a:cxn ang="0">
                  <a:pos x="4" y="16"/>
                </a:cxn>
                <a:cxn ang="0">
                  <a:pos x="3" y="16"/>
                </a:cxn>
                <a:cxn ang="0">
                  <a:pos x="2" y="15"/>
                </a:cxn>
                <a:cxn ang="0">
                  <a:pos x="1" y="15"/>
                </a:cxn>
                <a:cxn ang="0">
                  <a:pos x="0" y="14"/>
                </a:cxn>
                <a:cxn ang="0">
                  <a:pos x="0" y="11"/>
                </a:cxn>
                <a:cxn ang="0">
                  <a:pos x="0" y="8"/>
                </a:cxn>
                <a:cxn ang="0">
                  <a:pos x="0" y="6"/>
                </a:cxn>
                <a:cxn ang="0">
                  <a:pos x="0" y="3"/>
                </a:cxn>
                <a:cxn ang="0">
                  <a:pos x="0" y="2"/>
                </a:cxn>
                <a:cxn ang="0">
                  <a:pos x="1" y="1"/>
                </a:cxn>
                <a:cxn ang="0">
                  <a:pos x="2" y="0"/>
                </a:cxn>
                <a:cxn ang="0">
                  <a:pos x="3" y="0"/>
                </a:cxn>
              </a:cxnLst>
              <a:rect l="0" t="0" r="r" b="b"/>
              <a:pathLst>
                <a:path w="26" h="19">
                  <a:moveTo>
                    <a:pt x="3" y="0"/>
                  </a:moveTo>
                  <a:lnTo>
                    <a:pt x="5" y="0"/>
                  </a:lnTo>
                  <a:lnTo>
                    <a:pt x="8" y="1"/>
                  </a:lnTo>
                  <a:lnTo>
                    <a:pt x="11" y="1"/>
                  </a:lnTo>
                  <a:lnTo>
                    <a:pt x="13" y="1"/>
                  </a:lnTo>
                  <a:lnTo>
                    <a:pt x="16" y="2"/>
                  </a:lnTo>
                  <a:lnTo>
                    <a:pt x="19" y="2"/>
                  </a:lnTo>
                  <a:lnTo>
                    <a:pt x="21" y="3"/>
                  </a:lnTo>
                  <a:lnTo>
                    <a:pt x="24" y="3"/>
                  </a:lnTo>
                  <a:lnTo>
                    <a:pt x="25" y="4"/>
                  </a:lnTo>
                  <a:lnTo>
                    <a:pt x="25" y="5"/>
                  </a:lnTo>
                  <a:lnTo>
                    <a:pt x="26" y="6"/>
                  </a:lnTo>
                  <a:lnTo>
                    <a:pt x="26" y="7"/>
                  </a:lnTo>
                  <a:lnTo>
                    <a:pt x="26" y="10"/>
                  </a:lnTo>
                  <a:lnTo>
                    <a:pt x="26" y="12"/>
                  </a:lnTo>
                  <a:lnTo>
                    <a:pt x="26" y="15"/>
                  </a:lnTo>
                  <a:lnTo>
                    <a:pt x="26" y="18"/>
                  </a:lnTo>
                  <a:lnTo>
                    <a:pt x="26" y="18"/>
                  </a:lnTo>
                  <a:lnTo>
                    <a:pt x="25" y="19"/>
                  </a:lnTo>
                  <a:lnTo>
                    <a:pt x="24" y="19"/>
                  </a:lnTo>
                  <a:lnTo>
                    <a:pt x="23" y="19"/>
                  </a:lnTo>
                  <a:lnTo>
                    <a:pt x="21" y="19"/>
                  </a:lnTo>
                  <a:lnTo>
                    <a:pt x="19" y="18"/>
                  </a:lnTo>
                  <a:lnTo>
                    <a:pt x="16" y="18"/>
                  </a:lnTo>
                  <a:lnTo>
                    <a:pt x="14" y="18"/>
                  </a:lnTo>
                  <a:lnTo>
                    <a:pt x="11" y="17"/>
                  </a:lnTo>
                  <a:lnTo>
                    <a:pt x="9" y="17"/>
                  </a:lnTo>
                  <a:lnTo>
                    <a:pt x="6" y="17"/>
                  </a:lnTo>
                  <a:lnTo>
                    <a:pt x="4" y="16"/>
                  </a:lnTo>
                  <a:lnTo>
                    <a:pt x="3" y="16"/>
                  </a:lnTo>
                  <a:lnTo>
                    <a:pt x="2" y="15"/>
                  </a:lnTo>
                  <a:lnTo>
                    <a:pt x="1" y="15"/>
                  </a:lnTo>
                  <a:lnTo>
                    <a:pt x="0" y="14"/>
                  </a:lnTo>
                  <a:lnTo>
                    <a:pt x="0" y="11"/>
                  </a:lnTo>
                  <a:lnTo>
                    <a:pt x="0" y="8"/>
                  </a:lnTo>
                  <a:lnTo>
                    <a:pt x="0" y="6"/>
                  </a:lnTo>
                  <a:lnTo>
                    <a:pt x="0" y="3"/>
                  </a:lnTo>
                  <a:lnTo>
                    <a:pt x="0" y="2"/>
                  </a:lnTo>
                  <a:lnTo>
                    <a:pt x="1" y="1"/>
                  </a:lnTo>
                  <a:lnTo>
                    <a:pt x="2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D6D8E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00" name="Freeform 443"/>
            <p:cNvSpPr>
              <a:spLocks/>
            </p:cNvSpPr>
            <p:nvPr/>
          </p:nvSpPr>
          <p:spPr bwMode="auto">
            <a:xfrm>
              <a:off x="3726" y="1836"/>
              <a:ext cx="24" cy="17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5" y="0"/>
                </a:cxn>
                <a:cxn ang="0">
                  <a:pos x="8" y="0"/>
                </a:cxn>
                <a:cxn ang="0">
                  <a:pos x="10" y="1"/>
                </a:cxn>
                <a:cxn ang="0">
                  <a:pos x="12" y="1"/>
                </a:cxn>
                <a:cxn ang="0">
                  <a:pos x="15" y="2"/>
                </a:cxn>
                <a:cxn ang="0">
                  <a:pos x="17" y="2"/>
                </a:cxn>
                <a:cxn ang="0">
                  <a:pos x="19" y="2"/>
                </a:cxn>
                <a:cxn ang="0">
                  <a:pos x="22" y="3"/>
                </a:cxn>
                <a:cxn ang="0">
                  <a:pos x="22" y="3"/>
                </a:cxn>
                <a:cxn ang="0">
                  <a:pos x="23" y="4"/>
                </a:cxn>
                <a:cxn ang="0">
                  <a:pos x="23" y="5"/>
                </a:cxn>
                <a:cxn ang="0">
                  <a:pos x="24" y="6"/>
                </a:cxn>
                <a:cxn ang="0">
                  <a:pos x="24" y="8"/>
                </a:cxn>
                <a:cxn ang="0">
                  <a:pos x="24" y="11"/>
                </a:cxn>
                <a:cxn ang="0">
                  <a:pos x="24" y="14"/>
                </a:cxn>
                <a:cxn ang="0">
                  <a:pos x="24" y="16"/>
                </a:cxn>
                <a:cxn ang="0">
                  <a:pos x="23" y="16"/>
                </a:cxn>
                <a:cxn ang="0">
                  <a:pos x="22" y="17"/>
                </a:cxn>
                <a:cxn ang="0">
                  <a:pos x="22" y="17"/>
                </a:cxn>
                <a:cxn ang="0">
                  <a:pos x="21" y="17"/>
                </a:cxn>
                <a:cxn ang="0">
                  <a:pos x="19" y="17"/>
                </a:cxn>
                <a:cxn ang="0">
                  <a:pos x="17" y="16"/>
                </a:cxn>
                <a:cxn ang="0">
                  <a:pos x="15" y="16"/>
                </a:cxn>
                <a:cxn ang="0">
                  <a:pos x="12" y="16"/>
                </a:cxn>
                <a:cxn ang="0">
                  <a:pos x="10" y="15"/>
                </a:cxn>
                <a:cxn ang="0">
                  <a:pos x="8" y="15"/>
                </a:cxn>
                <a:cxn ang="0">
                  <a:pos x="6" y="15"/>
                </a:cxn>
                <a:cxn ang="0">
                  <a:pos x="4" y="14"/>
                </a:cxn>
                <a:cxn ang="0">
                  <a:pos x="3" y="14"/>
                </a:cxn>
                <a:cxn ang="0">
                  <a:pos x="2" y="13"/>
                </a:cxn>
                <a:cxn ang="0">
                  <a:pos x="1" y="13"/>
                </a:cxn>
                <a:cxn ang="0">
                  <a:pos x="0" y="13"/>
                </a:cxn>
                <a:cxn ang="0">
                  <a:pos x="0" y="10"/>
                </a:cxn>
                <a:cxn ang="0">
                  <a:pos x="0" y="7"/>
                </a:cxn>
                <a:cxn ang="0">
                  <a:pos x="0" y="5"/>
                </a:cxn>
                <a:cxn ang="0">
                  <a:pos x="0" y="2"/>
                </a:cxn>
                <a:cxn ang="0">
                  <a:pos x="1" y="2"/>
                </a:cxn>
                <a:cxn ang="0">
                  <a:pos x="2" y="1"/>
                </a:cxn>
                <a:cxn ang="0">
                  <a:pos x="2" y="0"/>
                </a:cxn>
                <a:cxn ang="0">
                  <a:pos x="3" y="0"/>
                </a:cxn>
              </a:cxnLst>
              <a:rect l="0" t="0" r="r" b="b"/>
              <a:pathLst>
                <a:path w="24" h="17">
                  <a:moveTo>
                    <a:pt x="3" y="0"/>
                  </a:moveTo>
                  <a:lnTo>
                    <a:pt x="5" y="0"/>
                  </a:lnTo>
                  <a:lnTo>
                    <a:pt x="8" y="0"/>
                  </a:lnTo>
                  <a:lnTo>
                    <a:pt x="10" y="1"/>
                  </a:lnTo>
                  <a:lnTo>
                    <a:pt x="12" y="1"/>
                  </a:lnTo>
                  <a:lnTo>
                    <a:pt x="15" y="2"/>
                  </a:lnTo>
                  <a:lnTo>
                    <a:pt x="17" y="2"/>
                  </a:lnTo>
                  <a:lnTo>
                    <a:pt x="19" y="2"/>
                  </a:lnTo>
                  <a:lnTo>
                    <a:pt x="22" y="3"/>
                  </a:lnTo>
                  <a:lnTo>
                    <a:pt x="22" y="3"/>
                  </a:lnTo>
                  <a:lnTo>
                    <a:pt x="23" y="4"/>
                  </a:lnTo>
                  <a:lnTo>
                    <a:pt x="23" y="5"/>
                  </a:lnTo>
                  <a:lnTo>
                    <a:pt x="24" y="6"/>
                  </a:lnTo>
                  <a:lnTo>
                    <a:pt x="24" y="8"/>
                  </a:lnTo>
                  <a:lnTo>
                    <a:pt x="24" y="11"/>
                  </a:lnTo>
                  <a:lnTo>
                    <a:pt x="24" y="14"/>
                  </a:lnTo>
                  <a:lnTo>
                    <a:pt x="24" y="16"/>
                  </a:lnTo>
                  <a:lnTo>
                    <a:pt x="23" y="16"/>
                  </a:lnTo>
                  <a:lnTo>
                    <a:pt x="22" y="17"/>
                  </a:lnTo>
                  <a:lnTo>
                    <a:pt x="22" y="17"/>
                  </a:lnTo>
                  <a:lnTo>
                    <a:pt x="21" y="17"/>
                  </a:lnTo>
                  <a:lnTo>
                    <a:pt x="19" y="17"/>
                  </a:lnTo>
                  <a:lnTo>
                    <a:pt x="17" y="16"/>
                  </a:lnTo>
                  <a:lnTo>
                    <a:pt x="15" y="16"/>
                  </a:lnTo>
                  <a:lnTo>
                    <a:pt x="12" y="16"/>
                  </a:lnTo>
                  <a:lnTo>
                    <a:pt x="10" y="15"/>
                  </a:lnTo>
                  <a:lnTo>
                    <a:pt x="8" y="15"/>
                  </a:lnTo>
                  <a:lnTo>
                    <a:pt x="6" y="15"/>
                  </a:lnTo>
                  <a:lnTo>
                    <a:pt x="4" y="14"/>
                  </a:lnTo>
                  <a:lnTo>
                    <a:pt x="3" y="14"/>
                  </a:lnTo>
                  <a:lnTo>
                    <a:pt x="2" y="13"/>
                  </a:lnTo>
                  <a:lnTo>
                    <a:pt x="1" y="13"/>
                  </a:lnTo>
                  <a:lnTo>
                    <a:pt x="0" y="13"/>
                  </a:lnTo>
                  <a:lnTo>
                    <a:pt x="0" y="10"/>
                  </a:lnTo>
                  <a:lnTo>
                    <a:pt x="0" y="7"/>
                  </a:lnTo>
                  <a:lnTo>
                    <a:pt x="0" y="5"/>
                  </a:lnTo>
                  <a:lnTo>
                    <a:pt x="0" y="2"/>
                  </a:lnTo>
                  <a:lnTo>
                    <a:pt x="1" y="2"/>
                  </a:lnTo>
                  <a:lnTo>
                    <a:pt x="2" y="1"/>
                  </a:lnTo>
                  <a:lnTo>
                    <a:pt x="2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DDE0E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01" name="Freeform 444"/>
            <p:cNvSpPr>
              <a:spLocks/>
            </p:cNvSpPr>
            <p:nvPr/>
          </p:nvSpPr>
          <p:spPr bwMode="auto">
            <a:xfrm>
              <a:off x="3728" y="1837"/>
              <a:ext cx="20" cy="15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4" y="0"/>
                </a:cxn>
                <a:cxn ang="0">
                  <a:pos x="6" y="0"/>
                </a:cxn>
                <a:cxn ang="0">
                  <a:pos x="8" y="1"/>
                </a:cxn>
                <a:cxn ang="0">
                  <a:pos x="10" y="1"/>
                </a:cxn>
                <a:cxn ang="0">
                  <a:pos x="12" y="1"/>
                </a:cxn>
                <a:cxn ang="0">
                  <a:pos x="14" y="2"/>
                </a:cxn>
                <a:cxn ang="0">
                  <a:pos x="16" y="2"/>
                </a:cxn>
                <a:cxn ang="0">
                  <a:pos x="18" y="2"/>
                </a:cxn>
                <a:cxn ang="0">
                  <a:pos x="19" y="3"/>
                </a:cxn>
                <a:cxn ang="0">
                  <a:pos x="19" y="4"/>
                </a:cxn>
                <a:cxn ang="0">
                  <a:pos x="20" y="4"/>
                </a:cxn>
                <a:cxn ang="0">
                  <a:pos x="20" y="5"/>
                </a:cxn>
                <a:cxn ang="0">
                  <a:pos x="20" y="7"/>
                </a:cxn>
                <a:cxn ang="0">
                  <a:pos x="20" y="10"/>
                </a:cxn>
                <a:cxn ang="0">
                  <a:pos x="20" y="12"/>
                </a:cxn>
                <a:cxn ang="0">
                  <a:pos x="20" y="14"/>
                </a:cxn>
                <a:cxn ang="0">
                  <a:pos x="20" y="14"/>
                </a:cxn>
                <a:cxn ang="0">
                  <a:pos x="19" y="15"/>
                </a:cxn>
                <a:cxn ang="0">
                  <a:pos x="19" y="15"/>
                </a:cxn>
                <a:cxn ang="0">
                  <a:pos x="18" y="15"/>
                </a:cxn>
                <a:cxn ang="0">
                  <a:pos x="16" y="15"/>
                </a:cxn>
                <a:cxn ang="0">
                  <a:pos x="14" y="14"/>
                </a:cxn>
                <a:cxn ang="0">
                  <a:pos x="12" y="14"/>
                </a:cxn>
                <a:cxn ang="0">
                  <a:pos x="10" y="14"/>
                </a:cxn>
                <a:cxn ang="0">
                  <a:pos x="8" y="13"/>
                </a:cxn>
                <a:cxn ang="0">
                  <a:pos x="7" y="13"/>
                </a:cxn>
                <a:cxn ang="0">
                  <a:pos x="5" y="13"/>
                </a:cxn>
                <a:cxn ang="0">
                  <a:pos x="3" y="13"/>
                </a:cxn>
                <a:cxn ang="0">
                  <a:pos x="2" y="12"/>
                </a:cxn>
                <a:cxn ang="0">
                  <a:pos x="1" y="12"/>
                </a:cxn>
                <a:cxn ang="0">
                  <a:pos x="0" y="11"/>
                </a:cxn>
                <a:cxn ang="0">
                  <a:pos x="0" y="11"/>
                </a:cxn>
                <a:cxn ang="0">
                  <a:pos x="0" y="9"/>
                </a:cxn>
                <a:cxn ang="0">
                  <a:pos x="0" y="6"/>
                </a:cxn>
                <a:cxn ang="0">
                  <a:pos x="0" y="4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2" y="0"/>
                </a:cxn>
              </a:cxnLst>
              <a:rect l="0" t="0" r="r" b="b"/>
              <a:pathLst>
                <a:path w="20" h="15">
                  <a:moveTo>
                    <a:pt x="2" y="0"/>
                  </a:moveTo>
                  <a:lnTo>
                    <a:pt x="4" y="0"/>
                  </a:lnTo>
                  <a:lnTo>
                    <a:pt x="6" y="0"/>
                  </a:lnTo>
                  <a:lnTo>
                    <a:pt x="8" y="1"/>
                  </a:lnTo>
                  <a:lnTo>
                    <a:pt x="10" y="1"/>
                  </a:lnTo>
                  <a:lnTo>
                    <a:pt x="12" y="1"/>
                  </a:lnTo>
                  <a:lnTo>
                    <a:pt x="14" y="2"/>
                  </a:lnTo>
                  <a:lnTo>
                    <a:pt x="16" y="2"/>
                  </a:lnTo>
                  <a:lnTo>
                    <a:pt x="18" y="2"/>
                  </a:lnTo>
                  <a:lnTo>
                    <a:pt x="19" y="3"/>
                  </a:lnTo>
                  <a:lnTo>
                    <a:pt x="19" y="4"/>
                  </a:lnTo>
                  <a:lnTo>
                    <a:pt x="20" y="4"/>
                  </a:lnTo>
                  <a:lnTo>
                    <a:pt x="20" y="5"/>
                  </a:lnTo>
                  <a:lnTo>
                    <a:pt x="20" y="7"/>
                  </a:lnTo>
                  <a:lnTo>
                    <a:pt x="20" y="10"/>
                  </a:lnTo>
                  <a:lnTo>
                    <a:pt x="20" y="12"/>
                  </a:lnTo>
                  <a:lnTo>
                    <a:pt x="20" y="14"/>
                  </a:lnTo>
                  <a:lnTo>
                    <a:pt x="20" y="14"/>
                  </a:lnTo>
                  <a:lnTo>
                    <a:pt x="19" y="15"/>
                  </a:lnTo>
                  <a:lnTo>
                    <a:pt x="19" y="15"/>
                  </a:lnTo>
                  <a:lnTo>
                    <a:pt x="18" y="15"/>
                  </a:lnTo>
                  <a:lnTo>
                    <a:pt x="16" y="15"/>
                  </a:lnTo>
                  <a:lnTo>
                    <a:pt x="14" y="14"/>
                  </a:lnTo>
                  <a:lnTo>
                    <a:pt x="12" y="14"/>
                  </a:lnTo>
                  <a:lnTo>
                    <a:pt x="10" y="14"/>
                  </a:lnTo>
                  <a:lnTo>
                    <a:pt x="8" y="13"/>
                  </a:lnTo>
                  <a:lnTo>
                    <a:pt x="7" y="13"/>
                  </a:lnTo>
                  <a:lnTo>
                    <a:pt x="5" y="13"/>
                  </a:lnTo>
                  <a:lnTo>
                    <a:pt x="3" y="13"/>
                  </a:lnTo>
                  <a:lnTo>
                    <a:pt x="2" y="12"/>
                  </a:lnTo>
                  <a:lnTo>
                    <a:pt x="1" y="12"/>
                  </a:lnTo>
                  <a:lnTo>
                    <a:pt x="0" y="11"/>
                  </a:lnTo>
                  <a:lnTo>
                    <a:pt x="0" y="11"/>
                  </a:lnTo>
                  <a:lnTo>
                    <a:pt x="0" y="9"/>
                  </a:lnTo>
                  <a:lnTo>
                    <a:pt x="0" y="6"/>
                  </a:lnTo>
                  <a:lnTo>
                    <a:pt x="0" y="4"/>
                  </a:lnTo>
                  <a:lnTo>
                    <a:pt x="0" y="2"/>
                  </a:lnTo>
                  <a:lnTo>
                    <a:pt x="0" y="2"/>
                  </a:lnTo>
                  <a:lnTo>
                    <a:pt x="1" y="1"/>
                  </a:lnTo>
                  <a:lnTo>
                    <a:pt x="1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E2E5E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02" name="Freeform 445"/>
            <p:cNvSpPr>
              <a:spLocks/>
            </p:cNvSpPr>
            <p:nvPr/>
          </p:nvSpPr>
          <p:spPr bwMode="auto">
            <a:xfrm>
              <a:off x="3729" y="1838"/>
              <a:ext cx="18" cy="13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4" y="0"/>
                </a:cxn>
                <a:cxn ang="0">
                  <a:pos x="5" y="0"/>
                </a:cxn>
                <a:cxn ang="0">
                  <a:pos x="7" y="1"/>
                </a:cxn>
                <a:cxn ang="0">
                  <a:pos x="9" y="1"/>
                </a:cxn>
                <a:cxn ang="0">
                  <a:pos x="11" y="1"/>
                </a:cxn>
                <a:cxn ang="0">
                  <a:pos x="13" y="1"/>
                </a:cxn>
                <a:cxn ang="0">
                  <a:pos x="14" y="2"/>
                </a:cxn>
                <a:cxn ang="0">
                  <a:pos x="16" y="2"/>
                </a:cxn>
                <a:cxn ang="0">
                  <a:pos x="16" y="2"/>
                </a:cxn>
                <a:cxn ang="0">
                  <a:pos x="17" y="3"/>
                </a:cxn>
                <a:cxn ang="0">
                  <a:pos x="17" y="4"/>
                </a:cxn>
                <a:cxn ang="0">
                  <a:pos x="18" y="4"/>
                </a:cxn>
                <a:cxn ang="0">
                  <a:pos x="18" y="6"/>
                </a:cxn>
                <a:cxn ang="0">
                  <a:pos x="18" y="8"/>
                </a:cxn>
                <a:cxn ang="0">
                  <a:pos x="18" y="10"/>
                </a:cxn>
                <a:cxn ang="0">
                  <a:pos x="18" y="12"/>
                </a:cxn>
                <a:cxn ang="0">
                  <a:pos x="17" y="12"/>
                </a:cxn>
                <a:cxn ang="0">
                  <a:pos x="17" y="12"/>
                </a:cxn>
                <a:cxn ang="0">
                  <a:pos x="16" y="12"/>
                </a:cxn>
                <a:cxn ang="0">
                  <a:pos x="16" y="13"/>
                </a:cxn>
                <a:cxn ang="0">
                  <a:pos x="14" y="12"/>
                </a:cxn>
                <a:cxn ang="0">
                  <a:pos x="12" y="12"/>
                </a:cxn>
                <a:cxn ang="0">
                  <a:pos x="11" y="12"/>
                </a:cxn>
                <a:cxn ang="0">
                  <a:pos x="9" y="12"/>
                </a:cxn>
                <a:cxn ang="0">
                  <a:pos x="7" y="12"/>
                </a:cxn>
                <a:cxn ang="0">
                  <a:pos x="6" y="11"/>
                </a:cxn>
                <a:cxn ang="0">
                  <a:pos x="4" y="11"/>
                </a:cxn>
                <a:cxn ang="0">
                  <a:pos x="3" y="11"/>
                </a:cxn>
                <a:cxn ang="0">
                  <a:pos x="2" y="11"/>
                </a:cxn>
                <a:cxn ang="0">
                  <a:pos x="1" y="10"/>
                </a:cxn>
                <a:cxn ang="0">
                  <a:pos x="1" y="10"/>
                </a:cxn>
                <a:cxn ang="0">
                  <a:pos x="0" y="9"/>
                </a:cxn>
                <a:cxn ang="0">
                  <a:pos x="0" y="7"/>
                </a:cxn>
                <a:cxn ang="0">
                  <a:pos x="0" y="6"/>
                </a:cxn>
                <a:cxn ang="0">
                  <a:pos x="0" y="4"/>
                </a:cxn>
                <a:cxn ang="0">
                  <a:pos x="0" y="2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2" y="0"/>
                </a:cxn>
              </a:cxnLst>
              <a:rect l="0" t="0" r="r" b="b"/>
              <a:pathLst>
                <a:path w="18" h="13">
                  <a:moveTo>
                    <a:pt x="2" y="0"/>
                  </a:moveTo>
                  <a:lnTo>
                    <a:pt x="4" y="0"/>
                  </a:lnTo>
                  <a:lnTo>
                    <a:pt x="5" y="0"/>
                  </a:lnTo>
                  <a:lnTo>
                    <a:pt x="7" y="1"/>
                  </a:lnTo>
                  <a:lnTo>
                    <a:pt x="9" y="1"/>
                  </a:lnTo>
                  <a:lnTo>
                    <a:pt x="11" y="1"/>
                  </a:lnTo>
                  <a:lnTo>
                    <a:pt x="13" y="1"/>
                  </a:lnTo>
                  <a:lnTo>
                    <a:pt x="14" y="2"/>
                  </a:lnTo>
                  <a:lnTo>
                    <a:pt x="16" y="2"/>
                  </a:lnTo>
                  <a:lnTo>
                    <a:pt x="16" y="2"/>
                  </a:lnTo>
                  <a:lnTo>
                    <a:pt x="17" y="3"/>
                  </a:lnTo>
                  <a:lnTo>
                    <a:pt x="17" y="4"/>
                  </a:lnTo>
                  <a:lnTo>
                    <a:pt x="18" y="4"/>
                  </a:lnTo>
                  <a:lnTo>
                    <a:pt x="18" y="6"/>
                  </a:lnTo>
                  <a:lnTo>
                    <a:pt x="18" y="8"/>
                  </a:lnTo>
                  <a:lnTo>
                    <a:pt x="18" y="10"/>
                  </a:lnTo>
                  <a:lnTo>
                    <a:pt x="18" y="12"/>
                  </a:lnTo>
                  <a:lnTo>
                    <a:pt x="17" y="12"/>
                  </a:lnTo>
                  <a:lnTo>
                    <a:pt x="17" y="12"/>
                  </a:lnTo>
                  <a:lnTo>
                    <a:pt x="16" y="12"/>
                  </a:lnTo>
                  <a:lnTo>
                    <a:pt x="16" y="13"/>
                  </a:lnTo>
                  <a:lnTo>
                    <a:pt x="14" y="12"/>
                  </a:lnTo>
                  <a:lnTo>
                    <a:pt x="12" y="12"/>
                  </a:lnTo>
                  <a:lnTo>
                    <a:pt x="11" y="12"/>
                  </a:lnTo>
                  <a:lnTo>
                    <a:pt x="9" y="12"/>
                  </a:lnTo>
                  <a:lnTo>
                    <a:pt x="7" y="12"/>
                  </a:lnTo>
                  <a:lnTo>
                    <a:pt x="6" y="11"/>
                  </a:lnTo>
                  <a:lnTo>
                    <a:pt x="4" y="11"/>
                  </a:lnTo>
                  <a:lnTo>
                    <a:pt x="3" y="11"/>
                  </a:lnTo>
                  <a:lnTo>
                    <a:pt x="2" y="11"/>
                  </a:lnTo>
                  <a:lnTo>
                    <a:pt x="1" y="10"/>
                  </a:lnTo>
                  <a:lnTo>
                    <a:pt x="1" y="10"/>
                  </a:lnTo>
                  <a:lnTo>
                    <a:pt x="0" y="9"/>
                  </a:lnTo>
                  <a:lnTo>
                    <a:pt x="0" y="7"/>
                  </a:lnTo>
                  <a:lnTo>
                    <a:pt x="0" y="6"/>
                  </a:lnTo>
                  <a:lnTo>
                    <a:pt x="0" y="4"/>
                  </a:lnTo>
                  <a:lnTo>
                    <a:pt x="0" y="2"/>
                  </a:lnTo>
                  <a:lnTo>
                    <a:pt x="0" y="1"/>
                  </a:lnTo>
                  <a:lnTo>
                    <a:pt x="1" y="1"/>
                  </a:lnTo>
                  <a:lnTo>
                    <a:pt x="1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EAEAE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03" name="Freeform 446"/>
            <p:cNvSpPr>
              <a:spLocks/>
            </p:cNvSpPr>
            <p:nvPr/>
          </p:nvSpPr>
          <p:spPr bwMode="auto">
            <a:xfrm>
              <a:off x="3730" y="1839"/>
              <a:ext cx="15" cy="11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4" y="0"/>
                </a:cxn>
                <a:cxn ang="0">
                  <a:pos x="5" y="0"/>
                </a:cxn>
                <a:cxn ang="0">
                  <a:pos x="6" y="0"/>
                </a:cxn>
                <a:cxn ang="0">
                  <a:pos x="8" y="1"/>
                </a:cxn>
                <a:cxn ang="0">
                  <a:pos x="9" y="1"/>
                </a:cxn>
                <a:cxn ang="0">
                  <a:pos x="11" y="1"/>
                </a:cxn>
                <a:cxn ang="0">
                  <a:pos x="12" y="1"/>
                </a:cxn>
                <a:cxn ang="0">
                  <a:pos x="14" y="2"/>
                </a:cxn>
                <a:cxn ang="0">
                  <a:pos x="14" y="2"/>
                </a:cxn>
                <a:cxn ang="0">
                  <a:pos x="15" y="3"/>
                </a:cxn>
                <a:cxn ang="0">
                  <a:pos x="15" y="3"/>
                </a:cxn>
                <a:cxn ang="0">
                  <a:pos x="15" y="4"/>
                </a:cxn>
                <a:cxn ang="0">
                  <a:pos x="15" y="5"/>
                </a:cxn>
                <a:cxn ang="0">
                  <a:pos x="15" y="7"/>
                </a:cxn>
                <a:cxn ang="0">
                  <a:pos x="15" y="8"/>
                </a:cxn>
                <a:cxn ang="0">
                  <a:pos x="15" y="10"/>
                </a:cxn>
                <a:cxn ang="0">
                  <a:pos x="15" y="10"/>
                </a:cxn>
                <a:cxn ang="0">
                  <a:pos x="14" y="10"/>
                </a:cxn>
                <a:cxn ang="0">
                  <a:pos x="14" y="10"/>
                </a:cxn>
                <a:cxn ang="0">
                  <a:pos x="14" y="11"/>
                </a:cxn>
                <a:cxn ang="0">
                  <a:pos x="12" y="10"/>
                </a:cxn>
                <a:cxn ang="0">
                  <a:pos x="11" y="10"/>
                </a:cxn>
                <a:cxn ang="0">
                  <a:pos x="9" y="10"/>
                </a:cxn>
                <a:cxn ang="0">
                  <a:pos x="8" y="10"/>
                </a:cxn>
                <a:cxn ang="0">
                  <a:pos x="7" y="10"/>
                </a:cxn>
                <a:cxn ang="0">
                  <a:pos x="5" y="9"/>
                </a:cxn>
                <a:cxn ang="0">
                  <a:pos x="4" y="9"/>
                </a:cxn>
                <a:cxn ang="0">
                  <a:pos x="3" y="9"/>
                </a:cxn>
                <a:cxn ang="0">
                  <a:pos x="2" y="9"/>
                </a:cxn>
                <a:cxn ang="0">
                  <a:pos x="1" y="8"/>
                </a:cxn>
                <a:cxn ang="0">
                  <a:pos x="1" y="8"/>
                </a:cxn>
                <a:cxn ang="0">
                  <a:pos x="0" y="8"/>
                </a:cxn>
                <a:cxn ang="0">
                  <a:pos x="0" y="6"/>
                </a:cxn>
                <a:cxn ang="0">
                  <a:pos x="0" y="5"/>
                </a:cxn>
                <a:cxn ang="0">
                  <a:pos x="0" y="3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15" h="11">
                  <a:moveTo>
                    <a:pt x="2" y="0"/>
                  </a:moveTo>
                  <a:lnTo>
                    <a:pt x="4" y="0"/>
                  </a:lnTo>
                  <a:lnTo>
                    <a:pt x="5" y="0"/>
                  </a:lnTo>
                  <a:lnTo>
                    <a:pt x="6" y="0"/>
                  </a:lnTo>
                  <a:lnTo>
                    <a:pt x="8" y="1"/>
                  </a:lnTo>
                  <a:lnTo>
                    <a:pt x="9" y="1"/>
                  </a:lnTo>
                  <a:lnTo>
                    <a:pt x="11" y="1"/>
                  </a:lnTo>
                  <a:lnTo>
                    <a:pt x="12" y="1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15" y="3"/>
                  </a:lnTo>
                  <a:lnTo>
                    <a:pt x="15" y="3"/>
                  </a:lnTo>
                  <a:lnTo>
                    <a:pt x="15" y="4"/>
                  </a:lnTo>
                  <a:lnTo>
                    <a:pt x="15" y="5"/>
                  </a:lnTo>
                  <a:lnTo>
                    <a:pt x="15" y="7"/>
                  </a:lnTo>
                  <a:lnTo>
                    <a:pt x="15" y="8"/>
                  </a:lnTo>
                  <a:lnTo>
                    <a:pt x="15" y="10"/>
                  </a:lnTo>
                  <a:lnTo>
                    <a:pt x="15" y="10"/>
                  </a:lnTo>
                  <a:lnTo>
                    <a:pt x="14" y="10"/>
                  </a:lnTo>
                  <a:lnTo>
                    <a:pt x="14" y="10"/>
                  </a:lnTo>
                  <a:lnTo>
                    <a:pt x="14" y="11"/>
                  </a:lnTo>
                  <a:lnTo>
                    <a:pt x="12" y="10"/>
                  </a:lnTo>
                  <a:lnTo>
                    <a:pt x="11" y="10"/>
                  </a:lnTo>
                  <a:lnTo>
                    <a:pt x="9" y="10"/>
                  </a:lnTo>
                  <a:lnTo>
                    <a:pt x="8" y="10"/>
                  </a:lnTo>
                  <a:lnTo>
                    <a:pt x="7" y="10"/>
                  </a:lnTo>
                  <a:lnTo>
                    <a:pt x="5" y="9"/>
                  </a:lnTo>
                  <a:lnTo>
                    <a:pt x="4" y="9"/>
                  </a:lnTo>
                  <a:lnTo>
                    <a:pt x="3" y="9"/>
                  </a:lnTo>
                  <a:lnTo>
                    <a:pt x="2" y="9"/>
                  </a:lnTo>
                  <a:lnTo>
                    <a:pt x="1" y="8"/>
                  </a:lnTo>
                  <a:lnTo>
                    <a:pt x="1" y="8"/>
                  </a:lnTo>
                  <a:lnTo>
                    <a:pt x="0" y="8"/>
                  </a:lnTo>
                  <a:lnTo>
                    <a:pt x="0" y="6"/>
                  </a:lnTo>
                  <a:lnTo>
                    <a:pt x="0" y="5"/>
                  </a:lnTo>
                  <a:lnTo>
                    <a:pt x="0" y="3"/>
                  </a:lnTo>
                  <a:lnTo>
                    <a:pt x="0" y="1"/>
                  </a:lnTo>
                  <a:lnTo>
                    <a:pt x="1" y="1"/>
                  </a:lnTo>
                  <a:lnTo>
                    <a:pt x="1" y="1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2F2F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04" name="Freeform 447"/>
            <p:cNvSpPr>
              <a:spLocks/>
            </p:cNvSpPr>
            <p:nvPr/>
          </p:nvSpPr>
          <p:spPr bwMode="auto">
            <a:xfrm>
              <a:off x="3732" y="1840"/>
              <a:ext cx="12" cy="9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2" y="0"/>
                </a:cxn>
                <a:cxn ang="0">
                  <a:pos x="3" y="0"/>
                </a:cxn>
                <a:cxn ang="0">
                  <a:pos x="4" y="0"/>
                </a:cxn>
                <a:cxn ang="0">
                  <a:pos x="6" y="0"/>
                </a:cxn>
                <a:cxn ang="0">
                  <a:pos x="7" y="1"/>
                </a:cxn>
                <a:cxn ang="0">
                  <a:pos x="8" y="1"/>
                </a:cxn>
                <a:cxn ang="0">
                  <a:pos x="9" y="1"/>
                </a:cxn>
                <a:cxn ang="0">
                  <a:pos x="11" y="1"/>
                </a:cxn>
                <a:cxn ang="0">
                  <a:pos x="11" y="2"/>
                </a:cxn>
                <a:cxn ang="0">
                  <a:pos x="11" y="2"/>
                </a:cxn>
                <a:cxn ang="0">
                  <a:pos x="12" y="2"/>
                </a:cxn>
                <a:cxn ang="0">
                  <a:pos x="12" y="3"/>
                </a:cxn>
                <a:cxn ang="0">
                  <a:pos x="12" y="4"/>
                </a:cxn>
                <a:cxn ang="0">
                  <a:pos x="12" y="5"/>
                </a:cxn>
                <a:cxn ang="0">
                  <a:pos x="12" y="7"/>
                </a:cxn>
                <a:cxn ang="0">
                  <a:pos x="12" y="8"/>
                </a:cxn>
                <a:cxn ang="0">
                  <a:pos x="11" y="8"/>
                </a:cxn>
                <a:cxn ang="0">
                  <a:pos x="11" y="8"/>
                </a:cxn>
                <a:cxn ang="0">
                  <a:pos x="11" y="8"/>
                </a:cxn>
                <a:cxn ang="0">
                  <a:pos x="10" y="9"/>
                </a:cxn>
                <a:cxn ang="0">
                  <a:pos x="9" y="8"/>
                </a:cxn>
                <a:cxn ang="0">
                  <a:pos x="8" y="8"/>
                </a:cxn>
                <a:cxn ang="0">
                  <a:pos x="7" y="8"/>
                </a:cxn>
                <a:cxn ang="0">
                  <a:pos x="6" y="8"/>
                </a:cxn>
                <a:cxn ang="0">
                  <a:pos x="5" y="8"/>
                </a:cxn>
                <a:cxn ang="0">
                  <a:pos x="4" y="8"/>
                </a:cxn>
                <a:cxn ang="0">
                  <a:pos x="3" y="7"/>
                </a:cxn>
                <a:cxn ang="0">
                  <a:pos x="2" y="7"/>
                </a:cxn>
                <a:cxn ang="0">
                  <a:pos x="1" y="7"/>
                </a:cxn>
                <a:cxn ang="0">
                  <a:pos x="1" y="7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0" y="5"/>
                </a:cxn>
                <a:cxn ang="0">
                  <a:pos x="0" y="4"/>
                </a:cxn>
                <a:cxn ang="0">
                  <a:pos x="0" y="2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</a:cxnLst>
              <a:rect l="0" t="0" r="r" b="b"/>
              <a:pathLst>
                <a:path w="12" h="9">
                  <a:moveTo>
                    <a:pt x="1" y="0"/>
                  </a:moveTo>
                  <a:lnTo>
                    <a:pt x="2" y="0"/>
                  </a:lnTo>
                  <a:lnTo>
                    <a:pt x="3" y="0"/>
                  </a:lnTo>
                  <a:lnTo>
                    <a:pt x="4" y="0"/>
                  </a:lnTo>
                  <a:lnTo>
                    <a:pt x="6" y="0"/>
                  </a:lnTo>
                  <a:lnTo>
                    <a:pt x="7" y="1"/>
                  </a:lnTo>
                  <a:lnTo>
                    <a:pt x="8" y="1"/>
                  </a:lnTo>
                  <a:lnTo>
                    <a:pt x="9" y="1"/>
                  </a:lnTo>
                  <a:lnTo>
                    <a:pt x="11" y="1"/>
                  </a:lnTo>
                  <a:lnTo>
                    <a:pt x="11" y="2"/>
                  </a:lnTo>
                  <a:lnTo>
                    <a:pt x="11" y="2"/>
                  </a:lnTo>
                  <a:lnTo>
                    <a:pt x="12" y="2"/>
                  </a:lnTo>
                  <a:lnTo>
                    <a:pt x="12" y="3"/>
                  </a:lnTo>
                  <a:lnTo>
                    <a:pt x="12" y="4"/>
                  </a:lnTo>
                  <a:lnTo>
                    <a:pt x="12" y="5"/>
                  </a:lnTo>
                  <a:lnTo>
                    <a:pt x="12" y="7"/>
                  </a:lnTo>
                  <a:lnTo>
                    <a:pt x="12" y="8"/>
                  </a:lnTo>
                  <a:lnTo>
                    <a:pt x="11" y="8"/>
                  </a:lnTo>
                  <a:lnTo>
                    <a:pt x="11" y="8"/>
                  </a:lnTo>
                  <a:lnTo>
                    <a:pt x="11" y="8"/>
                  </a:lnTo>
                  <a:lnTo>
                    <a:pt x="10" y="9"/>
                  </a:lnTo>
                  <a:lnTo>
                    <a:pt x="9" y="8"/>
                  </a:lnTo>
                  <a:lnTo>
                    <a:pt x="8" y="8"/>
                  </a:lnTo>
                  <a:lnTo>
                    <a:pt x="7" y="8"/>
                  </a:lnTo>
                  <a:lnTo>
                    <a:pt x="6" y="8"/>
                  </a:lnTo>
                  <a:lnTo>
                    <a:pt x="5" y="8"/>
                  </a:lnTo>
                  <a:lnTo>
                    <a:pt x="4" y="8"/>
                  </a:lnTo>
                  <a:lnTo>
                    <a:pt x="3" y="7"/>
                  </a:lnTo>
                  <a:lnTo>
                    <a:pt x="2" y="7"/>
                  </a:lnTo>
                  <a:lnTo>
                    <a:pt x="1" y="7"/>
                  </a:lnTo>
                  <a:lnTo>
                    <a:pt x="1" y="7"/>
                  </a:lnTo>
                  <a:lnTo>
                    <a:pt x="0" y="6"/>
                  </a:lnTo>
                  <a:lnTo>
                    <a:pt x="0" y="6"/>
                  </a:lnTo>
                  <a:lnTo>
                    <a:pt x="0" y="5"/>
                  </a:lnTo>
                  <a:lnTo>
                    <a:pt x="0" y="4"/>
                  </a:lnTo>
                  <a:lnTo>
                    <a:pt x="0" y="2"/>
                  </a:lnTo>
                  <a:lnTo>
                    <a:pt x="0" y="1"/>
                  </a:lnTo>
                  <a:lnTo>
                    <a:pt x="0" y="1"/>
                  </a:lnTo>
                  <a:lnTo>
                    <a:pt x="0" y="0"/>
                  </a:ln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9F9F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05" name="Freeform 448"/>
            <p:cNvSpPr>
              <a:spLocks/>
            </p:cNvSpPr>
            <p:nvPr/>
          </p:nvSpPr>
          <p:spPr bwMode="auto">
            <a:xfrm>
              <a:off x="3733" y="1841"/>
              <a:ext cx="9" cy="6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8" y="1"/>
                </a:cxn>
                <a:cxn ang="0">
                  <a:pos x="9" y="2"/>
                </a:cxn>
                <a:cxn ang="0">
                  <a:pos x="9" y="6"/>
                </a:cxn>
                <a:cxn ang="0">
                  <a:pos x="8" y="6"/>
                </a:cxn>
                <a:cxn ang="0">
                  <a:pos x="1" y="5"/>
                </a:cxn>
                <a:cxn ang="0">
                  <a:pos x="0" y="5"/>
                </a:cxn>
                <a:cxn ang="0">
                  <a:pos x="0" y="1"/>
                </a:cxn>
                <a:cxn ang="0">
                  <a:pos x="1" y="0"/>
                </a:cxn>
              </a:cxnLst>
              <a:rect l="0" t="0" r="r" b="b"/>
              <a:pathLst>
                <a:path w="9" h="6">
                  <a:moveTo>
                    <a:pt x="1" y="0"/>
                  </a:moveTo>
                  <a:lnTo>
                    <a:pt x="8" y="1"/>
                  </a:lnTo>
                  <a:lnTo>
                    <a:pt x="9" y="2"/>
                  </a:lnTo>
                  <a:lnTo>
                    <a:pt x="9" y="6"/>
                  </a:lnTo>
                  <a:lnTo>
                    <a:pt x="8" y="6"/>
                  </a:lnTo>
                  <a:lnTo>
                    <a:pt x="1" y="5"/>
                  </a:lnTo>
                  <a:lnTo>
                    <a:pt x="0" y="5"/>
                  </a:lnTo>
                  <a:lnTo>
                    <a:pt x="0" y="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06" name="Freeform 449"/>
            <p:cNvSpPr>
              <a:spLocks/>
            </p:cNvSpPr>
            <p:nvPr/>
          </p:nvSpPr>
          <p:spPr bwMode="auto">
            <a:xfrm>
              <a:off x="3704" y="1826"/>
              <a:ext cx="10" cy="28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9" y="3"/>
                </a:cxn>
                <a:cxn ang="0">
                  <a:pos x="10" y="8"/>
                </a:cxn>
                <a:cxn ang="0">
                  <a:pos x="10" y="27"/>
                </a:cxn>
                <a:cxn ang="0">
                  <a:pos x="9" y="28"/>
                </a:cxn>
                <a:cxn ang="0">
                  <a:pos x="1" y="26"/>
                </a:cxn>
                <a:cxn ang="0">
                  <a:pos x="0" y="23"/>
                </a:cxn>
                <a:cxn ang="0">
                  <a:pos x="0" y="5"/>
                </a:cxn>
                <a:cxn ang="0">
                  <a:pos x="1" y="0"/>
                </a:cxn>
              </a:cxnLst>
              <a:rect l="0" t="0" r="r" b="b"/>
              <a:pathLst>
                <a:path w="10" h="28">
                  <a:moveTo>
                    <a:pt x="1" y="0"/>
                  </a:moveTo>
                  <a:lnTo>
                    <a:pt x="9" y="3"/>
                  </a:lnTo>
                  <a:lnTo>
                    <a:pt x="10" y="8"/>
                  </a:lnTo>
                  <a:lnTo>
                    <a:pt x="10" y="27"/>
                  </a:lnTo>
                  <a:lnTo>
                    <a:pt x="9" y="28"/>
                  </a:lnTo>
                  <a:lnTo>
                    <a:pt x="1" y="26"/>
                  </a:lnTo>
                  <a:lnTo>
                    <a:pt x="0" y="23"/>
                  </a:lnTo>
                  <a:lnTo>
                    <a:pt x="0" y="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B5BAC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07" name="Freeform 450"/>
            <p:cNvSpPr>
              <a:spLocks/>
            </p:cNvSpPr>
            <p:nvPr/>
          </p:nvSpPr>
          <p:spPr bwMode="auto">
            <a:xfrm>
              <a:off x="3704" y="1827"/>
              <a:ext cx="10" cy="26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2" y="0"/>
                </a:cxn>
                <a:cxn ang="0">
                  <a:pos x="3" y="1"/>
                </a:cxn>
                <a:cxn ang="0">
                  <a:pos x="4" y="1"/>
                </a:cxn>
                <a:cxn ang="0">
                  <a:pos x="5" y="1"/>
                </a:cxn>
                <a:cxn ang="0">
                  <a:pos x="6" y="2"/>
                </a:cxn>
                <a:cxn ang="0">
                  <a:pos x="7" y="2"/>
                </a:cxn>
                <a:cxn ang="0">
                  <a:pos x="8" y="3"/>
                </a:cxn>
                <a:cxn ang="0">
                  <a:pos x="9" y="3"/>
                </a:cxn>
                <a:cxn ang="0">
                  <a:pos x="9" y="4"/>
                </a:cxn>
                <a:cxn ang="0">
                  <a:pos x="9" y="5"/>
                </a:cxn>
                <a:cxn ang="0">
                  <a:pos x="10" y="6"/>
                </a:cxn>
                <a:cxn ang="0">
                  <a:pos x="10" y="8"/>
                </a:cxn>
                <a:cxn ang="0">
                  <a:pos x="10" y="12"/>
                </a:cxn>
                <a:cxn ang="0">
                  <a:pos x="10" y="16"/>
                </a:cxn>
                <a:cxn ang="0">
                  <a:pos x="10" y="20"/>
                </a:cxn>
                <a:cxn ang="0">
                  <a:pos x="10" y="25"/>
                </a:cxn>
                <a:cxn ang="0">
                  <a:pos x="10" y="25"/>
                </a:cxn>
                <a:cxn ang="0">
                  <a:pos x="9" y="25"/>
                </a:cxn>
                <a:cxn ang="0">
                  <a:pos x="9" y="26"/>
                </a:cxn>
                <a:cxn ang="0">
                  <a:pos x="9" y="26"/>
                </a:cxn>
                <a:cxn ang="0">
                  <a:pos x="8" y="26"/>
                </a:cxn>
                <a:cxn ang="0">
                  <a:pos x="7" y="25"/>
                </a:cxn>
                <a:cxn ang="0">
                  <a:pos x="6" y="25"/>
                </a:cxn>
                <a:cxn ang="0">
                  <a:pos x="5" y="25"/>
                </a:cxn>
                <a:cxn ang="0">
                  <a:pos x="4" y="25"/>
                </a:cxn>
                <a:cxn ang="0">
                  <a:pos x="4" y="24"/>
                </a:cxn>
                <a:cxn ang="0">
                  <a:pos x="3" y="24"/>
                </a:cxn>
                <a:cxn ang="0">
                  <a:pos x="2" y="24"/>
                </a:cxn>
                <a:cxn ang="0">
                  <a:pos x="1" y="23"/>
                </a:cxn>
                <a:cxn ang="0">
                  <a:pos x="1" y="22"/>
                </a:cxn>
                <a:cxn ang="0">
                  <a:pos x="1" y="22"/>
                </a:cxn>
                <a:cxn ang="0">
                  <a:pos x="0" y="21"/>
                </a:cxn>
                <a:cxn ang="0">
                  <a:pos x="0" y="17"/>
                </a:cxn>
                <a:cxn ang="0">
                  <a:pos x="0" y="13"/>
                </a:cxn>
                <a:cxn ang="0">
                  <a:pos x="0" y="9"/>
                </a:cxn>
                <a:cxn ang="0">
                  <a:pos x="0" y="5"/>
                </a:cxn>
                <a:cxn ang="0">
                  <a:pos x="1" y="3"/>
                </a:cxn>
                <a:cxn ang="0">
                  <a:pos x="1" y="2"/>
                </a:cxn>
                <a:cxn ang="0">
                  <a:pos x="1" y="1"/>
                </a:cxn>
                <a:cxn ang="0">
                  <a:pos x="1" y="0"/>
                </a:cxn>
              </a:cxnLst>
              <a:rect l="0" t="0" r="r" b="b"/>
              <a:pathLst>
                <a:path w="10" h="26">
                  <a:moveTo>
                    <a:pt x="1" y="0"/>
                  </a:moveTo>
                  <a:lnTo>
                    <a:pt x="2" y="0"/>
                  </a:lnTo>
                  <a:lnTo>
                    <a:pt x="3" y="1"/>
                  </a:lnTo>
                  <a:lnTo>
                    <a:pt x="4" y="1"/>
                  </a:lnTo>
                  <a:lnTo>
                    <a:pt x="5" y="1"/>
                  </a:lnTo>
                  <a:lnTo>
                    <a:pt x="6" y="2"/>
                  </a:lnTo>
                  <a:lnTo>
                    <a:pt x="7" y="2"/>
                  </a:lnTo>
                  <a:lnTo>
                    <a:pt x="8" y="3"/>
                  </a:lnTo>
                  <a:lnTo>
                    <a:pt x="9" y="3"/>
                  </a:lnTo>
                  <a:lnTo>
                    <a:pt x="9" y="4"/>
                  </a:lnTo>
                  <a:lnTo>
                    <a:pt x="9" y="5"/>
                  </a:lnTo>
                  <a:lnTo>
                    <a:pt x="10" y="6"/>
                  </a:lnTo>
                  <a:lnTo>
                    <a:pt x="10" y="8"/>
                  </a:lnTo>
                  <a:lnTo>
                    <a:pt x="10" y="12"/>
                  </a:lnTo>
                  <a:lnTo>
                    <a:pt x="10" y="16"/>
                  </a:lnTo>
                  <a:lnTo>
                    <a:pt x="10" y="20"/>
                  </a:lnTo>
                  <a:lnTo>
                    <a:pt x="10" y="25"/>
                  </a:lnTo>
                  <a:lnTo>
                    <a:pt x="10" y="25"/>
                  </a:lnTo>
                  <a:lnTo>
                    <a:pt x="9" y="25"/>
                  </a:lnTo>
                  <a:lnTo>
                    <a:pt x="9" y="26"/>
                  </a:lnTo>
                  <a:lnTo>
                    <a:pt x="9" y="26"/>
                  </a:lnTo>
                  <a:lnTo>
                    <a:pt x="8" y="26"/>
                  </a:lnTo>
                  <a:lnTo>
                    <a:pt x="7" y="25"/>
                  </a:lnTo>
                  <a:lnTo>
                    <a:pt x="6" y="25"/>
                  </a:lnTo>
                  <a:lnTo>
                    <a:pt x="5" y="25"/>
                  </a:lnTo>
                  <a:lnTo>
                    <a:pt x="4" y="25"/>
                  </a:lnTo>
                  <a:lnTo>
                    <a:pt x="4" y="24"/>
                  </a:lnTo>
                  <a:lnTo>
                    <a:pt x="3" y="24"/>
                  </a:lnTo>
                  <a:lnTo>
                    <a:pt x="2" y="24"/>
                  </a:lnTo>
                  <a:lnTo>
                    <a:pt x="1" y="23"/>
                  </a:lnTo>
                  <a:lnTo>
                    <a:pt x="1" y="22"/>
                  </a:lnTo>
                  <a:lnTo>
                    <a:pt x="1" y="22"/>
                  </a:lnTo>
                  <a:lnTo>
                    <a:pt x="0" y="21"/>
                  </a:lnTo>
                  <a:lnTo>
                    <a:pt x="0" y="17"/>
                  </a:lnTo>
                  <a:lnTo>
                    <a:pt x="0" y="13"/>
                  </a:lnTo>
                  <a:lnTo>
                    <a:pt x="0" y="9"/>
                  </a:lnTo>
                  <a:lnTo>
                    <a:pt x="0" y="5"/>
                  </a:lnTo>
                  <a:lnTo>
                    <a:pt x="1" y="3"/>
                  </a:lnTo>
                  <a:lnTo>
                    <a:pt x="1" y="2"/>
                  </a:lnTo>
                  <a:lnTo>
                    <a:pt x="1" y="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BABFC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08" name="Freeform 451"/>
            <p:cNvSpPr>
              <a:spLocks/>
            </p:cNvSpPr>
            <p:nvPr/>
          </p:nvSpPr>
          <p:spPr bwMode="auto">
            <a:xfrm>
              <a:off x="3705" y="1828"/>
              <a:ext cx="8" cy="24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2" y="1"/>
                </a:cxn>
                <a:cxn ang="0">
                  <a:pos x="3" y="1"/>
                </a:cxn>
                <a:cxn ang="0">
                  <a:pos x="4" y="1"/>
                </a:cxn>
                <a:cxn ang="0">
                  <a:pos x="5" y="2"/>
                </a:cxn>
                <a:cxn ang="0">
                  <a:pos x="6" y="2"/>
                </a:cxn>
                <a:cxn ang="0">
                  <a:pos x="7" y="2"/>
                </a:cxn>
                <a:cxn ang="0">
                  <a:pos x="8" y="3"/>
                </a:cxn>
                <a:cxn ang="0">
                  <a:pos x="8" y="4"/>
                </a:cxn>
                <a:cxn ang="0">
                  <a:pos x="8" y="5"/>
                </a:cxn>
                <a:cxn ang="0">
                  <a:pos x="8" y="6"/>
                </a:cxn>
                <a:cxn ang="0">
                  <a:pos x="8" y="7"/>
                </a:cxn>
                <a:cxn ang="0">
                  <a:pos x="8" y="11"/>
                </a:cxn>
                <a:cxn ang="0">
                  <a:pos x="8" y="15"/>
                </a:cxn>
                <a:cxn ang="0">
                  <a:pos x="8" y="19"/>
                </a:cxn>
                <a:cxn ang="0">
                  <a:pos x="8" y="23"/>
                </a:cxn>
                <a:cxn ang="0">
                  <a:pos x="8" y="23"/>
                </a:cxn>
                <a:cxn ang="0">
                  <a:pos x="8" y="23"/>
                </a:cxn>
                <a:cxn ang="0">
                  <a:pos x="8" y="24"/>
                </a:cxn>
                <a:cxn ang="0">
                  <a:pos x="7" y="24"/>
                </a:cxn>
                <a:cxn ang="0">
                  <a:pos x="7" y="24"/>
                </a:cxn>
                <a:cxn ang="0">
                  <a:pos x="6" y="23"/>
                </a:cxn>
                <a:cxn ang="0">
                  <a:pos x="5" y="23"/>
                </a:cxn>
                <a:cxn ang="0">
                  <a:pos x="4" y="23"/>
                </a:cxn>
                <a:cxn ang="0">
                  <a:pos x="3" y="22"/>
                </a:cxn>
                <a:cxn ang="0">
                  <a:pos x="3" y="22"/>
                </a:cxn>
                <a:cxn ang="0">
                  <a:pos x="2" y="22"/>
                </a:cxn>
                <a:cxn ang="0">
                  <a:pos x="1" y="22"/>
                </a:cxn>
                <a:cxn ang="0">
                  <a:pos x="1" y="21"/>
                </a:cxn>
                <a:cxn ang="0">
                  <a:pos x="0" y="21"/>
                </a:cxn>
                <a:cxn ang="0">
                  <a:pos x="0" y="20"/>
                </a:cxn>
                <a:cxn ang="0">
                  <a:pos x="0" y="19"/>
                </a:cxn>
                <a:cxn ang="0">
                  <a:pos x="0" y="15"/>
                </a:cxn>
                <a:cxn ang="0">
                  <a:pos x="0" y="12"/>
                </a:cxn>
                <a:cxn ang="0">
                  <a:pos x="0" y="8"/>
                </a:cxn>
                <a:cxn ang="0">
                  <a:pos x="0" y="4"/>
                </a:cxn>
                <a:cxn ang="0">
                  <a:pos x="0" y="3"/>
                </a:cxn>
                <a:cxn ang="0">
                  <a:pos x="0" y="2"/>
                </a:cxn>
                <a:cxn ang="0">
                  <a:pos x="0" y="1"/>
                </a:cxn>
                <a:cxn ang="0">
                  <a:pos x="1" y="0"/>
                </a:cxn>
              </a:cxnLst>
              <a:rect l="0" t="0" r="r" b="b"/>
              <a:pathLst>
                <a:path w="8" h="24">
                  <a:moveTo>
                    <a:pt x="1" y="0"/>
                  </a:moveTo>
                  <a:lnTo>
                    <a:pt x="1" y="0"/>
                  </a:lnTo>
                  <a:lnTo>
                    <a:pt x="2" y="1"/>
                  </a:lnTo>
                  <a:lnTo>
                    <a:pt x="3" y="1"/>
                  </a:lnTo>
                  <a:lnTo>
                    <a:pt x="4" y="1"/>
                  </a:lnTo>
                  <a:lnTo>
                    <a:pt x="5" y="2"/>
                  </a:lnTo>
                  <a:lnTo>
                    <a:pt x="6" y="2"/>
                  </a:lnTo>
                  <a:lnTo>
                    <a:pt x="7" y="2"/>
                  </a:lnTo>
                  <a:lnTo>
                    <a:pt x="8" y="3"/>
                  </a:lnTo>
                  <a:lnTo>
                    <a:pt x="8" y="4"/>
                  </a:lnTo>
                  <a:lnTo>
                    <a:pt x="8" y="5"/>
                  </a:lnTo>
                  <a:lnTo>
                    <a:pt x="8" y="6"/>
                  </a:lnTo>
                  <a:lnTo>
                    <a:pt x="8" y="7"/>
                  </a:lnTo>
                  <a:lnTo>
                    <a:pt x="8" y="11"/>
                  </a:lnTo>
                  <a:lnTo>
                    <a:pt x="8" y="15"/>
                  </a:lnTo>
                  <a:lnTo>
                    <a:pt x="8" y="19"/>
                  </a:lnTo>
                  <a:lnTo>
                    <a:pt x="8" y="23"/>
                  </a:lnTo>
                  <a:lnTo>
                    <a:pt x="8" y="23"/>
                  </a:lnTo>
                  <a:lnTo>
                    <a:pt x="8" y="23"/>
                  </a:lnTo>
                  <a:lnTo>
                    <a:pt x="8" y="24"/>
                  </a:lnTo>
                  <a:lnTo>
                    <a:pt x="7" y="24"/>
                  </a:lnTo>
                  <a:lnTo>
                    <a:pt x="7" y="24"/>
                  </a:lnTo>
                  <a:lnTo>
                    <a:pt x="6" y="23"/>
                  </a:lnTo>
                  <a:lnTo>
                    <a:pt x="5" y="23"/>
                  </a:lnTo>
                  <a:lnTo>
                    <a:pt x="4" y="23"/>
                  </a:lnTo>
                  <a:lnTo>
                    <a:pt x="3" y="22"/>
                  </a:lnTo>
                  <a:lnTo>
                    <a:pt x="3" y="22"/>
                  </a:lnTo>
                  <a:lnTo>
                    <a:pt x="2" y="22"/>
                  </a:lnTo>
                  <a:lnTo>
                    <a:pt x="1" y="22"/>
                  </a:lnTo>
                  <a:lnTo>
                    <a:pt x="1" y="21"/>
                  </a:lnTo>
                  <a:lnTo>
                    <a:pt x="0" y="21"/>
                  </a:lnTo>
                  <a:lnTo>
                    <a:pt x="0" y="20"/>
                  </a:lnTo>
                  <a:lnTo>
                    <a:pt x="0" y="19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4"/>
                  </a:lnTo>
                  <a:lnTo>
                    <a:pt x="0" y="3"/>
                  </a:lnTo>
                  <a:lnTo>
                    <a:pt x="0" y="2"/>
                  </a:lnTo>
                  <a:lnTo>
                    <a:pt x="0" y="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1C6C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09" name="Freeform 452"/>
            <p:cNvSpPr>
              <a:spLocks/>
            </p:cNvSpPr>
            <p:nvPr/>
          </p:nvSpPr>
          <p:spPr bwMode="auto">
            <a:xfrm>
              <a:off x="3705" y="1829"/>
              <a:ext cx="8" cy="22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3" y="1"/>
                </a:cxn>
                <a:cxn ang="0">
                  <a:pos x="4" y="1"/>
                </a:cxn>
                <a:cxn ang="0">
                  <a:pos x="5" y="1"/>
                </a:cxn>
                <a:cxn ang="0">
                  <a:pos x="6" y="2"/>
                </a:cxn>
                <a:cxn ang="0">
                  <a:pos x="6" y="2"/>
                </a:cxn>
                <a:cxn ang="0">
                  <a:pos x="7" y="2"/>
                </a:cxn>
                <a:cxn ang="0">
                  <a:pos x="7" y="3"/>
                </a:cxn>
                <a:cxn ang="0">
                  <a:pos x="8" y="4"/>
                </a:cxn>
                <a:cxn ang="0">
                  <a:pos x="8" y="5"/>
                </a:cxn>
                <a:cxn ang="0">
                  <a:pos x="8" y="6"/>
                </a:cxn>
                <a:cxn ang="0">
                  <a:pos x="8" y="10"/>
                </a:cxn>
                <a:cxn ang="0">
                  <a:pos x="8" y="14"/>
                </a:cxn>
                <a:cxn ang="0">
                  <a:pos x="8" y="17"/>
                </a:cxn>
                <a:cxn ang="0">
                  <a:pos x="8" y="21"/>
                </a:cxn>
                <a:cxn ang="0">
                  <a:pos x="8" y="21"/>
                </a:cxn>
                <a:cxn ang="0">
                  <a:pos x="8" y="21"/>
                </a:cxn>
                <a:cxn ang="0">
                  <a:pos x="7" y="21"/>
                </a:cxn>
                <a:cxn ang="0">
                  <a:pos x="7" y="22"/>
                </a:cxn>
                <a:cxn ang="0">
                  <a:pos x="6" y="22"/>
                </a:cxn>
                <a:cxn ang="0">
                  <a:pos x="6" y="21"/>
                </a:cxn>
                <a:cxn ang="0">
                  <a:pos x="5" y="21"/>
                </a:cxn>
                <a:cxn ang="0">
                  <a:pos x="4" y="21"/>
                </a:cxn>
                <a:cxn ang="0">
                  <a:pos x="3" y="21"/>
                </a:cxn>
                <a:cxn ang="0">
                  <a:pos x="3" y="20"/>
                </a:cxn>
                <a:cxn ang="0">
                  <a:pos x="2" y="20"/>
                </a:cxn>
                <a:cxn ang="0">
                  <a:pos x="1" y="20"/>
                </a:cxn>
                <a:cxn ang="0">
                  <a:pos x="1" y="19"/>
                </a:cxn>
                <a:cxn ang="0">
                  <a:pos x="1" y="19"/>
                </a:cxn>
                <a:cxn ang="0">
                  <a:pos x="0" y="18"/>
                </a:cxn>
                <a:cxn ang="0">
                  <a:pos x="0" y="18"/>
                </a:cxn>
                <a:cxn ang="0">
                  <a:pos x="0" y="14"/>
                </a:cxn>
                <a:cxn ang="0">
                  <a:pos x="0" y="11"/>
                </a:cxn>
                <a:cxn ang="0">
                  <a:pos x="0" y="7"/>
                </a:cxn>
                <a:cxn ang="0">
                  <a:pos x="0" y="4"/>
                </a:cxn>
                <a:cxn ang="0">
                  <a:pos x="0" y="3"/>
                </a:cxn>
                <a:cxn ang="0">
                  <a:pos x="0" y="2"/>
                </a:cxn>
                <a:cxn ang="0">
                  <a:pos x="1" y="1"/>
                </a:cxn>
                <a:cxn ang="0">
                  <a:pos x="1" y="0"/>
                </a:cxn>
              </a:cxnLst>
              <a:rect l="0" t="0" r="r" b="b"/>
              <a:pathLst>
                <a:path w="8" h="22">
                  <a:moveTo>
                    <a:pt x="1" y="0"/>
                  </a:moveTo>
                  <a:lnTo>
                    <a:pt x="2" y="0"/>
                  </a:lnTo>
                  <a:lnTo>
                    <a:pt x="2" y="0"/>
                  </a:lnTo>
                  <a:lnTo>
                    <a:pt x="3" y="1"/>
                  </a:lnTo>
                  <a:lnTo>
                    <a:pt x="4" y="1"/>
                  </a:lnTo>
                  <a:lnTo>
                    <a:pt x="5" y="1"/>
                  </a:lnTo>
                  <a:lnTo>
                    <a:pt x="6" y="2"/>
                  </a:lnTo>
                  <a:lnTo>
                    <a:pt x="6" y="2"/>
                  </a:lnTo>
                  <a:lnTo>
                    <a:pt x="7" y="2"/>
                  </a:lnTo>
                  <a:lnTo>
                    <a:pt x="7" y="3"/>
                  </a:lnTo>
                  <a:lnTo>
                    <a:pt x="8" y="4"/>
                  </a:lnTo>
                  <a:lnTo>
                    <a:pt x="8" y="5"/>
                  </a:lnTo>
                  <a:lnTo>
                    <a:pt x="8" y="6"/>
                  </a:lnTo>
                  <a:lnTo>
                    <a:pt x="8" y="10"/>
                  </a:lnTo>
                  <a:lnTo>
                    <a:pt x="8" y="14"/>
                  </a:lnTo>
                  <a:lnTo>
                    <a:pt x="8" y="17"/>
                  </a:lnTo>
                  <a:lnTo>
                    <a:pt x="8" y="21"/>
                  </a:lnTo>
                  <a:lnTo>
                    <a:pt x="8" y="21"/>
                  </a:lnTo>
                  <a:lnTo>
                    <a:pt x="8" y="21"/>
                  </a:lnTo>
                  <a:lnTo>
                    <a:pt x="7" y="21"/>
                  </a:lnTo>
                  <a:lnTo>
                    <a:pt x="7" y="22"/>
                  </a:lnTo>
                  <a:lnTo>
                    <a:pt x="6" y="22"/>
                  </a:lnTo>
                  <a:lnTo>
                    <a:pt x="6" y="21"/>
                  </a:lnTo>
                  <a:lnTo>
                    <a:pt x="5" y="21"/>
                  </a:lnTo>
                  <a:lnTo>
                    <a:pt x="4" y="21"/>
                  </a:lnTo>
                  <a:lnTo>
                    <a:pt x="3" y="21"/>
                  </a:lnTo>
                  <a:lnTo>
                    <a:pt x="3" y="20"/>
                  </a:lnTo>
                  <a:lnTo>
                    <a:pt x="2" y="20"/>
                  </a:lnTo>
                  <a:lnTo>
                    <a:pt x="1" y="20"/>
                  </a:lnTo>
                  <a:lnTo>
                    <a:pt x="1" y="19"/>
                  </a:lnTo>
                  <a:lnTo>
                    <a:pt x="1" y="19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1"/>
                  </a:lnTo>
                  <a:lnTo>
                    <a:pt x="0" y="7"/>
                  </a:lnTo>
                  <a:lnTo>
                    <a:pt x="0" y="4"/>
                  </a:lnTo>
                  <a:lnTo>
                    <a:pt x="0" y="3"/>
                  </a:lnTo>
                  <a:lnTo>
                    <a:pt x="0" y="2"/>
                  </a:lnTo>
                  <a:lnTo>
                    <a:pt x="1" y="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9CED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10" name="Freeform 453"/>
            <p:cNvSpPr>
              <a:spLocks/>
            </p:cNvSpPr>
            <p:nvPr/>
          </p:nvSpPr>
          <p:spPr bwMode="auto">
            <a:xfrm>
              <a:off x="3705" y="1830"/>
              <a:ext cx="8" cy="20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2" y="0"/>
                </a:cxn>
                <a:cxn ang="0">
                  <a:pos x="3" y="0"/>
                </a:cxn>
                <a:cxn ang="0">
                  <a:pos x="3" y="1"/>
                </a:cxn>
                <a:cxn ang="0">
                  <a:pos x="4" y="1"/>
                </a:cxn>
                <a:cxn ang="0">
                  <a:pos x="5" y="1"/>
                </a:cxn>
                <a:cxn ang="0">
                  <a:pos x="6" y="2"/>
                </a:cxn>
                <a:cxn ang="0">
                  <a:pos x="6" y="2"/>
                </a:cxn>
                <a:cxn ang="0">
                  <a:pos x="7" y="2"/>
                </a:cxn>
                <a:cxn ang="0">
                  <a:pos x="7" y="3"/>
                </a:cxn>
                <a:cxn ang="0">
                  <a:pos x="7" y="4"/>
                </a:cxn>
                <a:cxn ang="0">
                  <a:pos x="7" y="5"/>
                </a:cxn>
                <a:cxn ang="0">
                  <a:pos x="8" y="6"/>
                </a:cxn>
                <a:cxn ang="0">
                  <a:pos x="8" y="9"/>
                </a:cxn>
                <a:cxn ang="0">
                  <a:pos x="8" y="12"/>
                </a:cxn>
                <a:cxn ang="0">
                  <a:pos x="8" y="16"/>
                </a:cxn>
                <a:cxn ang="0">
                  <a:pos x="8" y="19"/>
                </a:cxn>
                <a:cxn ang="0">
                  <a:pos x="7" y="19"/>
                </a:cxn>
                <a:cxn ang="0">
                  <a:pos x="7" y="19"/>
                </a:cxn>
                <a:cxn ang="0">
                  <a:pos x="7" y="20"/>
                </a:cxn>
                <a:cxn ang="0">
                  <a:pos x="7" y="20"/>
                </a:cxn>
                <a:cxn ang="0">
                  <a:pos x="6" y="20"/>
                </a:cxn>
                <a:cxn ang="0">
                  <a:pos x="6" y="19"/>
                </a:cxn>
                <a:cxn ang="0">
                  <a:pos x="5" y="19"/>
                </a:cxn>
                <a:cxn ang="0">
                  <a:pos x="4" y="19"/>
                </a:cxn>
                <a:cxn ang="0">
                  <a:pos x="3" y="19"/>
                </a:cxn>
                <a:cxn ang="0">
                  <a:pos x="3" y="19"/>
                </a:cxn>
                <a:cxn ang="0">
                  <a:pos x="2" y="18"/>
                </a:cxn>
                <a:cxn ang="0">
                  <a:pos x="1" y="18"/>
                </a:cxn>
                <a:cxn ang="0">
                  <a:pos x="1" y="18"/>
                </a:cxn>
                <a:cxn ang="0">
                  <a:pos x="1" y="17"/>
                </a:cxn>
                <a:cxn ang="0">
                  <a:pos x="1" y="16"/>
                </a:cxn>
                <a:cxn ang="0">
                  <a:pos x="0" y="16"/>
                </a:cxn>
                <a:cxn ang="0">
                  <a:pos x="0" y="13"/>
                </a:cxn>
                <a:cxn ang="0">
                  <a:pos x="0" y="10"/>
                </a:cxn>
                <a:cxn ang="0">
                  <a:pos x="0" y="7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1" y="2"/>
                </a:cxn>
                <a:cxn ang="0">
                  <a:pos x="1" y="1"/>
                </a:cxn>
                <a:cxn ang="0">
                  <a:pos x="1" y="0"/>
                </a:cxn>
              </a:cxnLst>
              <a:rect l="0" t="0" r="r" b="b"/>
              <a:pathLst>
                <a:path w="8" h="20">
                  <a:moveTo>
                    <a:pt x="1" y="0"/>
                  </a:moveTo>
                  <a:lnTo>
                    <a:pt x="2" y="0"/>
                  </a:lnTo>
                  <a:lnTo>
                    <a:pt x="3" y="0"/>
                  </a:lnTo>
                  <a:lnTo>
                    <a:pt x="3" y="1"/>
                  </a:lnTo>
                  <a:lnTo>
                    <a:pt x="4" y="1"/>
                  </a:lnTo>
                  <a:lnTo>
                    <a:pt x="5" y="1"/>
                  </a:lnTo>
                  <a:lnTo>
                    <a:pt x="6" y="2"/>
                  </a:lnTo>
                  <a:lnTo>
                    <a:pt x="6" y="2"/>
                  </a:lnTo>
                  <a:lnTo>
                    <a:pt x="7" y="2"/>
                  </a:lnTo>
                  <a:lnTo>
                    <a:pt x="7" y="3"/>
                  </a:lnTo>
                  <a:lnTo>
                    <a:pt x="7" y="4"/>
                  </a:lnTo>
                  <a:lnTo>
                    <a:pt x="7" y="5"/>
                  </a:lnTo>
                  <a:lnTo>
                    <a:pt x="8" y="6"/>
                  </a:lnTo>
                  <a:lnTo>
                    <a:pt x="8" y="9"/>
                  </a:lnTo>
                  <a:lnTo>
                    <a:pt x="8" y="12"/>
                  </a:lnTo>
                  <a:lnTo>
                    <a:pt x="8" y="16"/>
                  </a:lnTo>
                  <a:lnTo>
                    <a:pt x="8" y="19"/>
                  </a:lnTo>
                  <a:lnTo>
                    <a:pt x="7" y="19"/>
                  </a:lnTo>
                  <a:lnTo>
                    <a:pt x="7" y="19"/>
                  </a:lnTo>
                  <a:lnTo>
                    <a:pt x="7" y="20"/>
                  </a:lnTo>
                  <a:lnTo>
                    <a:pt x="7" y="20"/>
                  </a:lnTo>
                  <a:lnTo>
                    <a:pt x="6" y="20"/>
                  </a:lnTo>
                  <a:lnTo>
                    <a:pt x="6" y="19"/>
                  </a:lnTo>
                  <a:lnTo>
                    <a:pt x="5" y="19"/>
                  </a:lnTo>
                  <a:lnTo>
                    <a:pt x="4" y="19"/>
                  </a:lnTo>
                  <a:lnTo>
                    <a:pt x="3" y="19"/>
                  </a:lnTo>
                  <a:lnTo>
                    <a:pt x="3" y="19"/>
                  </a:lnTo>
                  <a:lnTo>
                    <a:pt x="2" y="18"/>
                  </a:lnTo>
                  <a:lnTo>
                    <a:pt x="1" y="18"/>
                  </a:lnTo>
                  <a:lnTo>
                    <a:pt x="1" y="18"/>
                  </a:lnTo>
                  <a:lnTo>
                    <a:pt x="1" y="17"/>
                  </a:lnTo>
                  <a:lnTo>
                    <a:pt x="1" y="16"/>
                  </a:lnTo>
                  <a:lnTo>
                    <a:pt x="0" y="16"/>
                  </a:lnTo>
                  <a:lnTo>
                    <a:pt x="0" y="13"/>
                  </a:lnTo>
                  <a:lnTo>
                    <a:pt x="0" y="10"/>
                  </a:lnTo>
                  <a:lnTo>
                    <a:pt x="0" y="7"/>
                  </a:lnTo>
                  <a:lnTo>
                    <a:pt x="0" y="3"/>
                  </a:lnTo>
                  <a:lnTo>
                    <a:pt x="0" y="3"/>
                  </a:lnTo>
                  <a:lnTo>
                    <a:pt x="1" y="2"/>
                  </a:lnTo>
                  <a:lnTo>
                    <a:pt x="1" y="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D1D3D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11" name="Freeform 454"/>
            <p:cNvSpPr>
              <a:spLocks/>
            </p:cNvSpPr>
            <p:nvPr/>
          </p:nvSpPr>
          <p:spPr bwMode="auto">
            <a:xfrm>
              <a:off x="3706" y="1831"/>
              <a:ext cx="6" cy="1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3" y="1"/>
                </a:cxn>
                <a:cxn ang="0">
                  <a:pos x="4" y="1"/>
                </a:cxn>
                <a:cxn ang="0">
                  <a:pos x="4" y="1"/>
                </a:cxn>
                <a:cxn ang="0">
                  <a:pos x="5" y="1"/>
                </a:cxn>
                <a:cxn ang="0">
                  <a:pos x="6" y="2"/>
                </a:cxn>
                <a:cxn ang="0">
                  <a:pos x="6" y="3"/>
                </a:cxn>
                <a:cxn ang="0">
                  <a:pos x="6" y="3"/>
                </a:cxn>
                <a:cxn ang="0">
                  <a:pos x="6" y="4"/>
                </a:cxn>
                <a:cxn ang="0">
                  <a:pos x="6" y="5"/>
                </a:cxn>
                <a:cxn ang="0">
                  <a:pos x="6" y="8"/>
                </a:cxn>
                <a:cxn ang="0">
                  <a:pos x="6" y="11"/>
                </a:cxn>
                <a:cxn ang="0">
                  <a:pos x="6" y="14"/>
                </a:cxn>
                <a:cxn ang="0">
                  <a:pos x="6" y="17"/>
                </a:cxn>
                <a:cxn ang="0">
                  <a:pos x="6" y="17"/>
                </a:cxn>
                <a:cxn ang="0">
                  <a:pos x="6" y="17"/>
                </a:cxn>
                <a:cxn ang="0">
                  <a:pos x="6" y="18"/>
                </a:cxn>
                <a:cxn ang="0">
                  <a:pos x="5" y="18"/>
                </a:cxn>
                <a:cxn ang="0">
                  <a:pos x="4" y="18"/>
                </a:cxn>
                <a:cxn ang="0">
                  <a:pos x="3" y="17"/>
                </a:cxn>
                <a:cxn ang="0">
                  <a:pos x="2" y="17"/>
                </a:cxn>
                <a:cxn ang="0">
                  <a:pos x="1" y="16"/>
                </a:cxn>
                <a:cxn ang="0">
                  <a:pos x="0" y="16"/>
                </a:cxn>
                <a:cxn ang="0">
                  <a:pos x="0" y="15"/>
                </a:cxn>
                <a:cxn ang="0">
                  <a:pos x="0" y="15"/>
                </a:cxn>
                <a:cxn ang="0">
                  <a:pos x="0" y="14"/>
                </a:cxn>
                <a:cxn ang="0">
                  <a:pos x="0" y="12"/>
                </a:cxn>
                <a:cxn ang="0">
                  <a:pos x="0" y="9"/>
                </a:cxn>
                <a:cxn ang="0">
                  <a:pos x="0" y="6"/>
                </a:cxn>
                <a:cxn ang="0">
                  <a:pos x="0" y="3"/>
                </a:cxn>
                <a:cxn ang="0">
                  <a:pos x="0" y="2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</a:cxnLst>
              <a:rect l="0" t="0" r="r" b="b"/>
              <a:pathLst>
                <a:path w="6" h="18">
                  <a:moveTo>
                    <a:pt x="0" y="0"/>
                  </a:moveTo>
                  <a:lnTo>
                    <a:pt x="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3" y="1"/>
                  </a:lnTo>
                  <a:lnTo>
                    <a:pt x="4" y="1"/>
                  </a:lnTo>
                  <a:lnTo>
                    <a:pt x="4" y="1"/>
                  </a:lnTo>
                  <a:lnTo>
                    <a:pt x="5" y="1"/>
                  </a:lnTo>
                  <a:lnTo>
                    <a:pt x="6" y="2"/>
                  </a:lnTo>
                  <a:lnTo>
                    <a:pt x="6" y="3"/>
                  </a:lnTo>
                  <a:lnTo>
                    <a:pt x="6" y="3"/>
                  </a:lnTo>
                  <a:lnTo>
                    <a:pt x="6" y="4"/>
                  </a:lnTo>
                  <a:lnTo>
                    <a:pt x="6" y="5"/>
                  </a:lnTo>
                  <a:lnTo>
                    <a:pt x="6" y="8"/>
                  </a:lnTo>
                  <a:lnTo>
                    <a:pt x="6" y="11"/>
                  </a:lnTo>
                  <a:lnTo>
                    <a:pt x="6" y="14"/>
                  </a:lnTo>
                  <a:lnTo>
                    <a:pt x="6" y="17"/>
                  </a:lnTo>
                  <a:lnTo>
                    <a:pt x="6" y="17"/>
                  </a:lnTo>
                  <a:lnTo>
                    <a:pt x="6" y="17"/>
                  </a:lnTo>
                  <a:lnTo>
                    <a:pt x="6" y="18"/>
                  </a:lnTo>
                  <a:lnTo>
                    <a:pt x="5" y="18"/>
                  </a:lnTo>
                  <a:lnTo>
                    <a:pt x="4" y="18"/>
                  </a:lnTo>
                  <a:lnTo>
                    <a:pt x="3" y="17"/>
                  </a:lnTo>
                  <a:lnTo>
                    <a:pt x="2" y="17"/>
                  </a:lnTo>
                  <a:lnTo>
                    <a:pt x="1" y="16"/>
                  </a:lnTo>
                  <a:lnTo>
                    <a:pt x="0" y="16"/>
                  </a:lnTo>
                  <a:lnTo>
                    <a:pt x="0" y="15"/>
                  </a:lnTo>
                  <a:lnTo>
                    <a:pt x="0" y="15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0" y="9"/>
                  </a:lnTo>
                  <a:lnTo>
                    <a:pt x="0" y="6"/>
                  </a:lnTo>
                  <a:lnTo>
                    <a:pt x="0" y="3"/>
                  </a:lnTo>
                  <a:lnTo>
                    <a:pt x="0" y="2"/>
                  </a:lnTo>
                  <a:lnTo>
                    <a:pt x="0" y="1"/>
                  </a:lnTo>
                  <a:lnTo>
                    <a:pt x="0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6D8E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12" name="Freeform 455"/>
            <p:cNvSpPr>
              <a:spLocks/>
            </p:cNvSpPr>
            <p:nvPr/>
          </p:nvSpPr>
          <p:spPr bwMode="auto">
            <a:xfrm>
              <a:off x="3706" y="1832"/>
              <a:ext cx="6" cy="16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2" y="0"/>
                </a:cxn>
                <a:cxn ang="0">
                  <a:pos x="3" y="1"/>
                </a:cxn>
                <a:cxn ang="0">
                  <a:pos x="4" y="1"/>
                </a:cxn>
                <a:cxn ang="0">
                  <a:pos x="5" y="1"/>
                </a:cxn>
                <a:cxn ang="0">
                  <a:pos x="6" y="2"/>
                </a:cxn>
                <a:cxn ang="0">
                  <a:pos x="6" y="3"/>
                </a:cxn>
                <a:cxn ang="0">
                  <a:pos x="6" y="4"/>
                </a:cxn>
                <a:cxn ang="0">
                  <a:pos x="6" y="4"/>
                </a:cxn>
                <a:cxn ang="0">
                  <a:pos x="6" y="7"/>
                </a:cxn>
                <a:cxn ang="0">
                  <a:pos x="6" y="10"/>
                </a:cxn>
                <a:cxn ang="0">
                  <a:pos x="6" y="12"/>
                </a:cxn>
                <a:cxn ang="0">
                  <a:pos x="6" y="15"/>
                </a:cxn>
                <a:cxn ang="0">
                  <a:pos x="6" y="15"/>
                </a:cxn>
                <a:cxn ang="0">
                  <a:pos x="6" y="15"/>
                </a:cxn>
                <a:cxn ang="0">
                  <a:pos x="5" y="16"/>
                </a:cxn>
                <a:cxn ang="0">
                  <a:pos x="5" y="16"/>
                </a:cxn>
                <a:cxn ang="0">
                  <a:pos x="4" y="15"/>
                </a:cxn>
                <a:cxn ang="0">
                  <a:pos x="3" y="15"/>
                </a:cxn>
                <a:cxn ang="0">
                  <a:pos x="2" y="15"/>
                </a:cxn>
                <a:cxn ang="0">
                  <a:pos x="1" y="14"/>
                </a:cxn>
                <a:cxn ang="0">
                  <a:pos x="1" y="14"/>
                </a:cxn>
                <a:cxn ang="0">
                  <a:pos x="0" y="14"/>
                </a:cxn>
                <a:cxn ang="0">
                  <a:pos x="0" y="13"/>
                </a:cxn>
                <a:cxn ang="0">
                  <a:pos x="0" y="13"/>
                </a:cxn>
                <a:cxn ang="0">
                  <a:pos x="0" y="10"/>
                </a:cxn>
                <a:cxn ang="0">
                  <a:pos x="0" y="8"/>
                </a:cxn>
                <a:cxn ang="0">
                  <a:pos x="0" y="5"/>
                </a:cxn>
                <a:cxn ang="0">
                  <a:pos x="0" y="3"/>
                </a:cxn>
                <a:cxn ang="0">
                  <a:pos x="0" y="2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1" y="0"/>
                </a:cxn>
              </a:cxnLst>
              <a:rect l="0" t="0" r="r" b="b"/>
              <a:pathLst>
                <a:path w="6" h="16">
                  <a:moveTo>
                    <a:pt x="1" y="0"/>
                  </a:moveTo>
                  <a:lnTo>
                    <a:pt x="2" y="0"/>
                  </a:lnTo>
                  <a:lnTo>
                    <a:pt x="3" y="1"/>
                  </a:lnTo>
                  <a:lnTo>
                    <a:pt x="4" y="1"/>
                  </a:lnTo>
                  <a:lnTo>
                    <a:pt x="5" y="1"/>
                  </a:lnTo>
                  <a:lnTo>
                    <a:pt x="6" y="2"/>
                  </a:lnTo>
                  <a:lnTo>
                    <a:pt x="6" y="3"/>
                  </a:lnTo>
                  <a:lnTo>
                    <a:pt x="6" y="4"/>
                  </a:lnTo>
                  <a:lnTo>
                    <a:pt x="6" y="4"/>
                  </a:lnTo>
                  <a:lnTo>
                    <a:pt x="6" y="7"/>
                  </a:lnTo>
                  <a:lnTo>
                    <a:pt x="6" y="10"/>
                  </a:lnTo>
                  <a:lnTo>
                    <a:pt x="6" y="12"/>
                  </a:lnTo>
                  <a:lnTo>
                    <a:pt x="6" y="15"/>
                  </a:lnTo>
                  <a:lnTo>
                    <a:pt x="6" y="15"/>
                  </a:lnTo>
                  <a:lnTo>
                    <a:pt x="6" y="15"/>
                  </a:lnTo>
                  <a:lnTo>
                    <a:pt x="5" y="16"/>
                  </a:lnTo>
                  <a:lnTo>
                    <a:pt x="5" y="16"/>
                  </a:lnTo>
                  <a:lnTo>
                    <a:pt x="4" y="15"/>
                  </a:lnTo>
                  <a:lnTo>
                    <a:pt x="3" y="15"/>
                  </a:lnTo>
                  <a:lnTo>
                    <a:pt x="2" y="15"/>
                  </a:lnTo>
                  <a:lnTo>
                    <a:pt x="1" y="14"/>
                  </a:lnTo>
                  <a:lnTo>
                    <a:pt x="1" y="14"/>
                  </a:lnTo>
                  <a:lnTo>
                    <a:pt x="0" y="14"/>
                  </a:lnTo>
                  <a:lnTo>
                    <a:pt x="0" y="13"/>
                  </a:lnTo>
                  <a:lnTo>
                    <a:pt x="0" y="13"/>
                  </a:lnTo>
                  <a:lnTo>
                    <a:pt x="0" y="10"/>
                  </a:lnTo>
                  <a:lnTo>
                    <a:pt x="0" y="8"/>
                  </a:lnTo>
                  <a:lnTo>
                    <a:pt x="0" y="5"/>
                  </a:lnTo>
                  <a:lnTo>
                    <a:pt x="0" y="3"/>
                  </a:lnTo>
                  <a:lnTo>
                    <a:pt x="0" y="2"/>
                  </a:lnTo>
                  <a:lnTo>
                    <a:pt x="0" y="1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DDE0E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13" name="Freeform 456"/>
            <p:cNvSpPr>
              <a:spLocks/>
            </p:cNvSpPr>
            <p:nvPr/>
          </p:nvSpPr>
          <p:spPr bwMode="auto">
            <a:xfrm>
              <a:off x="3706" y="1833"/>
              <a:ext cx="5" cy="14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2" y="0"/>
                </a:cxn>
                <a:cxn ang="0">
                  <a:pos x="3" y="0"/>
                </a:cxn>
                <a:cxn ang="0">
                  <a:pos x="4" y="1"/>
                </a:cxn>
                <a:cxn ang="0">
                  <a:pos x="5" y="1"/>
                </a:cxn>
                <a:cxn ang="0">
                  <a:pos x="5" y="2"/>
                </a:cxn>
                <a:cxn ang="0">
                  <a:pos x="5" y="2"/>
                </a:cxn>
                <a:cxn ang="0">
                  <a:pos x="5" y="3"/>
                </a:cxn>
                <a:cxn ang="0">
                  <a:pos x="5" y="4"/>
                </a:cxn>
                <a:cxn ang="0">
                  <a:pos x="5" y="6"/>
                </a:cxn>
                <a:cxn ang="0">
                  <a:pos x="5" y="8"/>
                </a:cxn>
                <a:cxn ang="0">
                  <a:pos x="5" y="11"/>
                </a:cxn>
                <a:cxn ang="0">
                  <a:pos x="5" y="13"/>
                </a:cxn>
                <a:cxn ang="0">
                  <a:pos x="5" y="13"/>
                </a:cxn>
                <a:cxn ang="0">
                  <a:pos x="5" y="13"/>
                </a:cxn>
                <a:cxn ang="0">
                  <a:pos x="5" y="14"/>
                </a:cxn>
                <a:cxn ang="0">
                  <a:pos x="5" y="14"/>
                </a:cxn>
                <a:cxn ang="0">
                  <a:pos x="4" y="13"/>
                </a:cxn>
                <a:cxn ang="0">
                  <a:pos x="3" y="13"/>
                </a:cxn>
                <a:cxn ang="0">
                  <a:pos x="2" y="13"/>
                </a:cxn>
                <a:cxn ang="0">
                  <a:pos x="1" y="13"/>
                </a:cxn>
                <a:cxn ang="0">
                  <a:pos x="1" y="12"/>
                </a:cxn>
                <a:cxn ang="0">
                  <a:pos x="1" y="12"/>
                </a:cxn>
                <a:cxn ang="0">
                  <a:pos x="0" y="11"/>
                </a:cxn>
                <a:cxn ang="0">
                  <a:pos x="0" y="11"/>
                </a:cxn>
                <a:cxn ang="0">
                  <a:pos x="0" y="9"/>
                </a:cxn>
                <a:cxn ang="0">
                  <a:pos x="0" y="7"/>
                </a:cxn>
                <a:cxn ang="0">
                  <a:pos x="0" y="4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</a:cxnLst>
              <a:rect l="0" t="0" r="r" b="b"/>
              <a:pathLst>
                <a:path w="5" h="14">
                  <a:moveTo>
                    <a:pt x="1" y="0"/>
                  </a:moveTo>
                  <a:lnTo>
                    <a:pt x="2" y="0"/>
                  </a:lnTo>
                  <a:lnTo>
                    <a:pt x="3" y="0"/>
                  </a:lnTo>
                  <a:lnTo>
                    <a:pt x="4" y="1"/>
                  </a:lnTo>
                  <a:lnTo>
                    <a:pt x="5" y="1"/>
                  </a:lnTo>
                  <a:lnTo>
                    <a:pt x="5" y="2"/>
                  </a:lnTo>
                  <a:lnTo>
                    <a:pt x="5" y="2"/>
                  </a:lnTo>
                  <a:lnTo>
                    <a:pt x="5" y="3"/>
                  </a:lnTo>
                  <a:lnTo>
                    <a:pt x="5" y="4"/>
                  </a:lnTo>
                  <a:lnTo>
                    <a:pt x="5" y="6"/>
                  </a:lnTo>
                  <a:lnTo>
                    <a:pt x="5" y="8"/>
                  </a:lnTo>
                  <a:lnTo>
                    <a:pt x="5" y="11"/>
                  </a:lnTo>
                  <a:lnTo>
                    <a:pt x="5" y="13"/>
                  </a:lnTo>
                  <a:lnTo>
                    <a:pt x="5" y="13"/>
                  </a:lnTo>
                  <a:lnTo>
                    <a:pt x="5" y="13"/>
                  </a:lnTo>
                  <a:lnTo>
                    <a:pt x="5" y="14"/>
                  </a:lnTo>
                  <a:lnTo>
                    <a:pt x="5" y="14"/>
                  </a:lnTo>
                  <a:lnTo>
                    <a:pt x="4" y="13"/>
                  </a:lnTo>
                  <a:lnTo>
                    <a:pt x="3" y="13"/>
                  </a:lnTo>
                  <a:lnTo>
                    <a:pt x="2" y="13"/>
                  </a:lnTo>
                  <a:lnTo>
                    <a:pt x="1" y="13"/>
                  </a:lnTo>
                  <a:lnTo>
                    <a:pt x="1" y="12"/>
                  </a:lnTo>
                  <a:lnTo>
                    <a:pt x="1" y="12"/>
                  </a:lnTo>
                  <a:lnTo>
                    <a:pt x="0" y="11"/>
                  </a:lnTo>
                  <a:lnTo>
                    <a:pt x="0" y="11"/>
                  </a:lnTo>
                  <a:lnTo>
                    <a:pt x="0" y="9"/>
                  </a:lnTo>
                  <a:lnTo>
                    <a:pt x="0" y="7"/>
                  </a:lnTo>
                  <a:lnTo>
                    <a:pt x="0" y="4"/>
                  </a:lnTo>
                  <a:lnTo>
                    <a:pt x="0" y="2"/>
                  </a:lnTo>
                  <a:lnTo>
                    <a:pt x="0" y="2"/>
                  </a:lnTo>
                  <a:lnTo>
                    <a:pt x="1" y="1"/>
                  </a:ln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E2E5E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14" name="Freeform 457"/>
            <p:cNvSpPr>
              <a:spLocks/>
            </p:cNvSpPr>
            <p:nvPr/>
          </p:nvSpPr>
          <p:spPr bwMode="auto">
            <a:xfrm>
              <a:off x="3707" y="1833"/>
              <a:ext cx="4" cy="1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3" y="2"/>
                </a:cxn>
                <a:cxn ang="0">
                  <a:pos x="4" y="2"/>
                </a:cxn>
                <a:cxn ang="0">
                  <a:pos x="4" y="2"/>
                </a:cxn>
                <a:cxn ang="0">
                  <a:pos x="4" y="3"/>
                </a:cxn>
                <a:cxn ang="0">
                  <a:pos x="4" y="4"/>
                </a:cxn>
                <a:cxn ang="0">
                  <a:pos x="4" y="4"/>
                </a:cxn>
                <a:cxn ang="0">
                  <a:pos x="4" y="6"/>
                </a:cxn>
                <a:cxn ang="0">
                  <a:pos x="4" y="8"/>
                </a:cxn>
                <a:cxn ang="0">
                  <a:pos x="4" y="10"/>
                </a:cxn>
                <a:cxn ang="0">
                  <a:pos x="4" y="12"/>
                </a:cxn>
                <a:cxn ang="0">
                  <a:pos x="4" y="12"/>
                </a:cxn>
                <a:cxn ang="0">
                  <a:pos x="4" y="12"/>
                </a:cxn>
                <a:cxn ang="0">
                  <a:pos x="4" y="13"/>
                </a:cxn>
                <a:cxn ang="0">
                  <a:pos x="4" y="13"/>
                </a:cxn>
                <a:cxn ang="0">
                  <a:pos x="3" y="12"/>
                </a:cxn>
                <a:cxn ang="0">
                  <a:pos x="2" y="12"/>
                </a:cxn>
                <a:cxn ang="0">
                  <a:pos x="1" y="12"/>
                </a:cxn>
                <a:cxn ang="0">
                  <a:pos x="0" y="12"/>
                </a:cxn>
                <a:cxn ang="0">
                  <a:pos x="0" y="11"/>
                </a:cxn>
                <a:cxn ang="0">
                  <a:pos x="0" y="11"/>
                </a:cxn>
                <a:cxn ang="0">
                  <a:pos x="0" y="11"/>
                </a:cxn>
                <a:cxn ang="0">
                  <a:pos x="0" y="10"/>
                </a:cxn>
                <a:cxn ang="0">
                  <a:pos x="0" y="8"/>
                </a:cxn>
                <a:cxn ang="0">
                  <a:pos x="0" y="6"/>
                </a:cxn>
                <a:cxn ang="0">
                  <a:pos x="0" y="5"/>
                </a:cxn>
                <a:cxn ang="0">
                  <a:pos x="0" y="3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1"/>
                </a:cxn>
                <a:cxn ang="0">
                  <a:pos x="0" y="0"/>
                </a:cxn>
              </a:cxnLst>
              <a:rect l="0" t="0" r="r" b="b"/>
              <a:pathLst>
                <a:path w="4" h="13">
                  <a:moveTo>
                    <a:pt x="0" y="0"/>
                  </a:moveTo>
                  <a:lnTo>
                    <a:pt x="1" y="1"/>
                  </a:lnTo>
                  <a:lnTo>
                    <a:pt x="2" y="1"/>
                  </a:lnTo>
                  <a:lnTo>
                    <a:pt x="3" y="2"/>
                  </a:lnTo>
                  <a:lnTo>
                    <a:pt x="4" y="2"/>
                  </a:lnTo>
                  <a:lnTo>
                    <a:pt x="4" y="2"/>
                  </a:lnTo>
                  <a:lnTo>
                    <a:pt x="4" y="3"/>
                  </a:lnTo>
                  <a:lnTo>
                    <a:pt x="4" y="4"/>
                  </a:lnTo>
                  <a:lnTo>
                    <a:pt x="4" y="4"/>
                  </a:lnTo>
                  <a:lnTo>
                    <a:pt x="4" y="6"/>
                  </a:lnTo>
                  <a:lnTo>
                    <a:pt x="4" y="8"/>
                  </a:lnTo>
                  <a:lnTo>
                    <a:pt x="4" y="10"/>
                  </a:lnTo>
                  <a:lnTo>
                    <a:pt x="4" y="12"/>
                  </a:lnTo>
                  <a:lnTo>
                    <a:pt x="4" y="12"/>
                  </a:lnTo>
                  <a:lnTo>
                    <a:pt x="4" y="12"/>
                  </a:lnTo>
                  <a:lnTo>
                    <a:pt x="4" y="13"/>
                  </a:lnTo>
                  <a:lnTo>
                    <a:pt x="4" y="13"/>
                  </a:lnTo>
                  <a:lnTo>
                    <a:pt x="3" y="12"/>
                  </a:lnTo>
                  <a:lnTo>
                    <a:pt x="2" y="12"/>
                  </a:lnTo>
                  <a:lnTo>
                    <a:pt x="1" y="12"/>
                  </a:lnTo>
                  <a:lnTo>
                    <a:pt x="0" y="12"/>
                  </a:lnTo>
                  <a:lnTo>
                    <a:pt x="0" y="11"/>
                  </a:lnTo>
                  <a:lnTo>
                    <a:pt x="0" y="11"/>
                  </a:lnTo>
                  <a:lnTo>
                    <a:pt x="0" y="11"/>
                  </a:lnTo>
                  <a:lnTo>
                    <a:pt x="0" y="10"/>
                  </a:lnTo>
                  <a:lnTo>
                    <a:pt x="0" y="8"/>
                  </a:lnTo>
                  <a:lnTo>
                    <a:pt x="0" y="6"/>
                  </a:lnTo>
                  <a:lnTo>
                    <a:pt x="0" y="5"/>
                  </a:lnTo>
                  <a:lnTo>
                    <a:pt x="0" y="3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AEAE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15" name="Freeform 458"/>
            <p:cNvSpPr>
              <a:spLocks/>
            </p:cNvSpPr>
            <p:nvPr/>
          </p:nvSpPr>
          <p:spPr bwMode="auto">
            <a:xfrm>
              <a:off x="3707" y="1835"/>
              <a:ext cx="4" cy="1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2" y="0"/>
                </a:cxn>
                <a:cxn ang="0">
                  <a:pos x="3" y="0"/>
                </a:cxn>
                <a:cxn ang="0">
                  <a:pos x="3" y="1"/>
                </a:cxn>
                <a:cxn ang="0">
                  <a:pos x="4" y="1"/>
                </a:cxn>
                <a:cxn ang="0">
                  <a:pos x="4" y="1"/>
                </a:cxn>
                <a:cxn ang="0">
                  <a:pos x="4" y="2"/>
                </a:cxn>
                <a:cxn ang="0">
                  <a:pos x="4" y="3"/>
                </a:cxn>
                <a:cxn ang="0">
                  <a:pos x="4" y="4"/>
                </a:cxn>
                <a:cxn ang="0">
                  <a:pos x="4" y="6"/>
                </a:cxn>
                <a:cxn ang="0">
                  <a:pos x="4" y="7"/>
                </a:cxn>
                <a:cxn ang="0">
                  <a:pos x="4" y="9"/>
                </a:cxn>
                <a:cxn ang="0">
                  <a:pos x="4" y="9"/>
                </a:cxn>
                <a:cxn ang="0">
                  <a:pos x="4" y="9"/>
                </a:cxn>
                <a:cxn ang="0">
                  <a:pos x="3" y="10"/>
                </a:cxn>
                <a:cxn ang="0">
                  <a:pos x="3" y="10"/>
                </a:cxn>
                <a:cxn ang="0">
                  <a:pos x="3" y="10"/>
                </a:cxn>
                <a:cxn ang="0">
                  <a:pos x="2" y="9"/>
                </a:cxn>
                <a:cxn ang="0">
                  <a:pos x="1" y="9"/>
                </a:cxn>
                <a:cxn ang="0">
                  <a:pos x="1" y="9"/>
                </a:cxn>
                <a:cxn ang="0">
                  <a:pos x="0" y="8"/>
                </a:cxn>
                <a:cxn ang="0">
                  <a:pos x="0" y="8"/>
                </a:cxn>
                <a:cxn ang="0">
                  <a:pos x="0" y="8"/>
                </a:cxn>
                <a:cxn ang="0">
                  <a:pos x="0" y="8"/>
                </a:cxn>
                <a:cxn ang="0">
                  <a:pos x="0" y="6"/>
                </a:cxn>
                <a:cxn ang="0">
                  <a:pos x="0" y="4"/>
                </a:cxn>
                <a:cxn ang="0">
                  <a:pos x="0" y="3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" h="10">
                  <a:moveTo>
                    <a:pt x="0" y="0"/>
                  </a:moveTo>
                  <a:lnTo>
                    <a:pt x="1" y="0"/>
                  </a:lnTo>
                  <a:lnTo>
                    <a:pt x="2" y="0"/>
                  </a:lnTo>
                  <a:lnTo>
                    <a:pt x="3" y="0"/>
                  </a:lnTo>
                  <a:lnTo>
                    <a:pt x="3" y="1"/>
                  </a:lnTo>
                  <a:lnTo>
                    <a:pt x="4" y="1"/>
                  </a:lnTo>
                  <a:lnTo>
                    <a:pt x="4" y="1"/>
                  </a:lnTo>
                  <a:lnTo>
                    <a:pt x="4" y="2"/>
                  </a:lnTo>
                  <a:lnTo>
                    <a:pt x="4" y="3"/>
                  </a:lnTo>
                  <a:lnTo>
                    <a:pt x="4" y="4"/>
                  </a:lnTo>
                  <a:lnTo>
                    <a:pt x="4" y="6"/>
                  </a:lnTo>
                  <a:lnTo>
                    <a:pt x="4" y="7"/>
                  </a:lnTo>
                  <a:lnTo>
                    <a:pt x="4" y="9"/>
                  </a:lnTo>
                  <a:lnTo>
                    <a:pt x="4" y="9"/>
                  </a:lnTo>
                  <a:lnTo>
                    <a:pt x="4" y="9"/>
                  </a:lnTo>
                  <a:lnTo>
                    <a:pt x="3" y="10"/>
                  </a:lnTo>
                  <a:lnTo>
                    <a:pt x="3" y="10"/>
                  </a:lnTo>
                  <a:lnTo>
                    <a:pt x="3" y="10"/>
                  </a:lnTo>
                  <a:lnTo>
                    <a:pt x="2" y="9"/>
                  </a:lnTo>
                  <a:lnTo>
                    <a:pt x="1" y="9"/>
                  </a:lnTo>
                  <a:lnTo>
                    <a:pt x="1" y="9"/>
                  </a:lnTo>
                  <a:lnTo>
                    <a:pt x="0" y="8"/>
                  </a:lnTo>
                  <a:lnTo>
                    <a:pt x="0" y="8"/>
                  </a:lnTo>
                  <a:lnTo>
                    <a:pt x="0" y="8"/>
                  </a:lnTo>
                  <a:lnTo>
                    <a:pt x="0" y="8"/>
                  </a:lnTo>
                  <a:lnTo>
                    <a:pt x="0" y="6"/>
                  </a:lnTo>
                  <a:lnTo>
                    <a:pt x="0" y="4"/>
                  </a:lnTo>
                  <a:lnTo>
                    <a:pt x="0" y="3"/>
                  </a:lnTo>
                  <a:lnTo>
                    <a:pt x="0" y="1"/>
                  </a:lnTo>
                  <a:lnTo>
                    <a:pt x="0" y="1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2F2F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16" name="Freeform 459"/>
            <p:cNvSpPr>
              <a:spLocks/>
            </p:cNvSpPr>
            <p:nvPr/>
          </p:nvSpPr>
          <p:spPr bwMode="auto">
            <a:xfrm>
              <a:off x="3707" y="1835"/>
              <a:ext cx="3" cy="8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3" y="1"/>
                </a:cxn>
                <a:cxn ang="0">
                  <a:pos x="3" y="2"/>
                </a:cxn>
                <a:cxn ang="0">
                  <a:pos x="3" y="2"/>
                </a:cxn>
                <a:cxn ang="0">
                  <a:pos x="3" y="3"/>
                </a:cxn>
                <a:cxn ang="0">
                  <a:pos x="3" y="3"/>
                </a:cxn>
                <a:cxn ang="0">
                  <a:pos x="3" y="4"/>
                </a:cxn>
                <a:cxn ang="0">
                  <a:pos x="3" y="5"/>
                </a:cxn>
                <a:cxn ang="0">
                  <a:pos x="3" y="7"/>
                </a:cxn>
                <a:cxn ang="0">
                  <a:pos x="3" y="8"/>
                </a:cxn>
                <a:cxn ang="0">
                  <a:pos x="3" y="8"/>
                </a:cxn>
                <a:cxn ang="0">
                  <a:pos x="3" y="8"/>
                </a:cxn>
                <a:cxn ang="0">
                  <a:pos x="3" y="8"/>
                </a:cxn>
                <a:cxn ang="0">
                  <a:pos x="3" y="8"/>
                </a:cxn>
                <a:cxn ang="0">
                  <a:pos x="2" y="8"/>
                </a:cxn>
                <a:cxn ang="0">
                  <a:pos x="2" y="8"/>
                </a:cxn>
                <a:cxn ang="0">
                  <a:pos x="1" y="8"/>
                </a:cxn>
                <a:cxn ang="0">
                  <a:pos x="1" y="8"/>
                </a:cxn>
                <a:cxn ang="0">
                  <a:pos x="1" y="8"/>
                </a:cxn>
                <a:cxn ang="0">
                  <a:pos x="1" y="7"/>
                </a:cxn>
                <a:cxn ang="0">
                  <a:pos x="1" y="7"/>
                </a:cxn>
                <a:cxn ang="0">
                  <a:pos x="0" y="7"/>
                </a:cxn>
                <a:cxn ang="0">
                  <a:pos x="0" y="6"/>
                </a:cxn>
                <a:cxn ang="0">
                  <a:pos x="0" y="4"/>
                </a:cxn>
                <a:cxn ang="0">
                  <a:pos x="0" y="3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</a:cxnLst>
              <a:rect l="0" t="0" r="r" b="b"/>
              <a:pathLst>
                <a:path w="3" h="8">
                  <a:moveTo>
                    <a:pt x="1" y="0"/>
                  </a:moveTo>
                  <a:lnTo>
                    <a:pt x="1" y="1"/>
                  </a:lnTo>
                  <a:lnTo>
                    <a:pt x="2" y="1"/>
                  </a:lnTo>
                  <a:lnTo>
                    <a:pt x="2" y="1"/>
                  </a:lnTo>
                  <a:lnTo>
                    <a:pt x="3" y="1"/>
                  </a:lnTo>
                  <a:lnTo>
                    <a:pt x="3" y="2"/>
                  </a:lnTo>
                  <a:lnTo>
                    <a:pt x="3" y="2"/>
                  </a:lnTo>
                  <a:lnTo>
                    <a:pt x="3" y="3"/>
                  </a:lnTo>
                  <a:lnTo>
                    <a:pt x="3" y="3"/>
                  </a:lnTo>
                  <a:lnTo>
                    <a:pt x="3" y="4"/>
                  </a:lnTo>
                  <a:lnTo>
                    <a:pt x="3" y="5"/>
                  </a:lnTo>
                  <a:lnTo>
                    <a:pt x="3" y="7"/>
                  </a:lnTo>
                  <a:lnTo>
                    <a:pt x="3" y="8"/>
                  </a:lnTo>
                  <a:lnTo>
                    <a:pt x="3" y="8"/>
                  </a:lnTo>
                  <a:lnTo>
                    <a:pt x="3" y="8"/>
                  </a:lnTo>
                  <a:lnTo>
                    <a:pt x="3" y="8"/>
                  </a:lnTo>
                  <a:lnTo>
                    <a:pt x="3" y="8"/>
                  </a:lnTo>
                  <a:lnTo>
                    <a:pt x="2" y="8"/>
                  </a:lnTo>
                  <a:lnTo>
                    <a:pt x="2" y="8"/>
                  </a:lnTo>
                  <a:lnTo>
                    <a:pt x="1" y="8"/>
                  </a:lnTo>
                  <a:lnTo>
                    <a:pt x="1" y="8"/>
                  </a:lnTo>
                  <a:lnTo>
                    <a:pt x="1" y="8"/>
                  </a:lnTo>
                  <a:lnTo>
                    <a:pt x="1" y="7"/>
                  </a:lnTo>
                  <a:lnTo>
                    <a:pt x="1" y="7"/>
                  </a:lnTo>
                  <a:lnTo>
                    <a:pt x="0" y="7"/>
                  </a:lnTo>
                  <a:lnTo>
                    <a:pt x="0" y="6"/>
                  </a:lnTo>
                  <a:lnTo>
                    <a:pt x="0" y="4"/>
                  </a:lnTo>
                  <a:lnTo>
                    <a:pt x="0" y="3"/>
                  </a:lnTo>
                  <a:lnTo>
                    <a:pt x="0" y="2"/>
                  </a:lnTo>
                  <a:lnTo>
                    <a:pt x="0" y="2"/>
                  </a:lnTo>
                  <a:lnTo>
                    <a:pt x="1" y="1"/>
                  </a:lnTo>
                  <a:lnTo>
                    <a:pt x="1" y="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9F9F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17" name="Freeform 460"/>
            <p:cNvSpPr>
              <a:spLocks/>
            </p:cNvSpPr>
            <p:nvPr/>
          </p:nvSpPr>
          <p:spPr bwMode="auto">
            <a:xfrm>
              <a:off x="3708" y="1836"/>
              <a:ext cx="2" cy="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1"/>
                </a:cxn>
                <a:cxn ang="0">
                  <a:pos x="2" y="2"/>
                </a:cxn>
                <a:cxn ang="0">
                  <a:pos x="2" y="6"/>
                </a:cxn>
                <a:cxn ang="0">
                  <a:pos x="2" y="7"/>
                </a:cxn>
                <a:cxn ang="0">
                  <a:pos x="0" y="6"/>
                </a:cxn>
                <a:cxn ang="0">
                  <a:pos x="0" y="5"/>
                </a:cxn>
                <a:cxn ang="0">
                  <a:pos x="0" y="2"/>
                </a:cxn>
                <a:cxn ang="0">
                  <a:pos x="0" y="0"/>
                </a:cxn>
              </a:cxnLst>
              <a:rect l="0" t="0" r="r" b="b"/>
              <a:pathLst>
                <a:path w="2" h="7">
                  <a:moveTo>
                    <a:pt x="0" y="0"/>
                  </a:moveTo>
                  <a:lnTo>
                    <a:pt x="2" y="1"/>
                  </a:lnTo>
                  <a:lnTo>
                    <a:pt x="2" y="2"/>
                  </a:lnTo>
                  <a:lnTo>
                    <a:pt x="2" y="6"/>
                  </a:lnTo>
                  <a:lnTo>
                    <a:pt x="2" y="7"/>
                  </a:lnTo>
                  <a:lnTo>
                    <a:pt x="0" y="6"/>
                  </a:lnTo>
                  <a:lnTo>
                    <a:pt x="0" y="5"/>
                  </a:ln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18" name="Freeform 461"/>
            <p:cNvSpPr>
              <a:spLocks/>
            </p:cNvSpPr>
            <p:nvPr/>
          </p:nvSpPr>
          <p:spPr bwMode="auto">
            <a:xfrm>
              <a:off x="3661" y="1828"/>
              <a:ext cx="19" cy="1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" y="3"/>
                </a:cxn>
                <a:cxn ang="0">
                  <a:pos x="19" y="15"/>
                </a:cxn>
                <a:cxn ang="0">
                  <a:pos x="0" y="12"/>
                </a:cxn>
                <a:cxn ang="0">
                  <a:pos x="0" y="0"/>
                </a:cxn>
              </a:cxnLst>
              <a:rect l="0" t="0" r="r" b="b"/>
              <a:pathLst>
                <a:path w="19" h="15">
                  <a:moveTo>
                    <a:pt x="0" y="0"/>
                  </a:moveTo>
                  <a:lnTo>
                    <a:pt x="19" y="3"/>
                  </a:lnTo>
                  <a:lnTo>
                    <a:pt x="19" y="15"/>
                  </a:lnTo>
                  <a:lnTo>
                    <a:pt x="0" y="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88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19" name="Freeform 462"/>
            <p:cNvSpPr>
              <a:spLocks/>
            </p:cNvSpPr>
            <p:nvPr/>
          </p:nvSpPr>
          <p:spPr bwMode="auto">
            <a:xfrm>
              <a:off x="3678" y="1786"/>
              <a:ext cx="36" cy="13"/>
            </a:xfrm>
            <a:custGeom>
              <a:avLst/>
              <a:gdLst/>
              <a:ahLst/>
              <a:cxnLst>
                <a:cxn ang="0">
                  <a:pos x="18" y="0"/>
                </a:cxn>
                <a:cxn ang="0">
                  <a:pos x="22" y="0"/>
                </a:cxn>
                <a:cxn ang="0">
                  <a:pos x="25" y="0"/>
                </a:cxn>
                <a:cxn ang="0">
                  <a:pos x="28" y="1"/>
                </a:cxn>
                <a:cxn ang="0">
                  <a:pos x="31" y="2"/>
                </a:cxn>
                <a:cxn ang="0">
                  <a:pos x="33" y="2"/>
                </a:cxn>
                <a:cxn ang="0">
                  <a:pos x="35" y="4"/>
                </a:cxn>
                <a:cxn ang="0">
                  <a:pos x="36" y="5"/>
                </a:cxn>
                <a:cxn ang="0">
                  <a:pos x="36" y="6"/>
                </a:cxn>
                <a:cxn ang="0">
                  <a:pos x="36" y="7"/>
                </a:cxn>
                <a:cxn ang="0">
                  <a:pos x="35" y="9"/>
                </a:cxn>
                <a:cxn ang="0">
                  <a:pos x="33" y="10"/>
                </a:cxn>
                <a:cxn ang="0">
                  <a:pos x="31" y="11"/>
                </a:cxn>
                <a:cxn ang="0">
                  <a:pos x="28" y="12"/>
                </a:cxn>
                <a:cxn ang="0">
                  <a:pos x="25" y="12"/>
                </a:cxn>
                <a:cxn ang="0">
                  <a:pos x="22" y="13"/>
                </a:cxn>
                <a:cxn ang="0">
                  <a:pos x="18" y="13"/>
                </a:cxn>
                <a:cxn ang="0">
                  <a:pos x="15" y="13"/>
                </a:cxn>
                <a:cxn ang="0">
                  <a:pos x="11" y="12"/>
                </a:cxn>
                <a:cxn ang="0">
                  <a:pos x="8" y="12"/>
                </a:cxn>
                <a:cxn ang="0">
                  <a:pos x="5" y="11"/>
                </a:cxn>
                <a:cxn ang="0">
                  <a:pos x="3" y="10"/>
                </a:cxn>
                <a:cxn ang="0">
                  <a:pos x="2" y="9"/>
                </a:cxn>
                <a:cxn ang="0">
                  <a:pos x="1" y="7"/>
                </a:cxn>
                <a:cxn ang="0">
                  <a:pos x="0" y="6"/>
                </a:cxn>
                <a:cxn ang="0">
                  <a:pos x="1" y="5"/>
                </a:cxn>
                <a:cxn ang="0">
                  <a:pos x="2" y="4"/>
                </a:cxn>
                <a:cxn ang="0">
                  <a:pos x="3" y="2"/>
                </a:cxn>
                <a:cxn ang="0">
                  <a:pos x="5" y="2"/>
                </a:cxn>
                <a:cxn ang="0">
                  <a:pos x="8" y="1"/>
                </a:cxn>
                <a:cxn ang="0">
                  <a:pos x="11" y="0"/>
                </a:cxn>
                <a:cxn ang="0">
                  <a:pos x="15" y="0"/>
                </a:cxn>
                <a:cxn ang="0">
                  <a:pos x="18" y="0"/>
                </a:cxn>
              </a:cxnLst>
              <a:rect l="0" t="0" r="r" b="b"/>
              <a:pathLst>
                <a:path w="36" h="13">
                  <a:moveTo>
                    <a:pt x="18" y="0"/>
                  </a:moveTo>
                  <a:lnTo>
                    <a:pt x="22" y="0"/>
                  </a:lnTo>
                  <a:lnTo>
                    <a:pt x="25" y="0"/>
                  </a:lnTo>
                  <a:lnTo>
                    <a:pt x="28" y="1"/>
                  </a:lnTo>
                  <a:lnTo>
                    <a:pt x="31" y="2"/>
                  </a:lnTo>
                  <a:lnTo>
                    <a:pt x="33" y="2"/>
                  </a:lnTo>
                  <a:lnTo>
                    <a:pt x="35" y="4"/>
                  </a:lnTo>
                  <a:lnTo>
                    <a:pt x="36" y="5"/>
                  </a:lnTo>
                  <a:lnTo>
                    <a:pt x="36" y="6"/>
                  </a:lnTo>
                  <a:lnTo>
                    <a:pt x="36" y="7"/>
                  </a:lnTo>
                  <a:lnTo>
                    <a:pt x="35" y="9"/>
                  </a:lnTo>
                  <a:lnTo>
                    <a:pt x="33" y="10"/>
                  </a:lnTo>
                  <a:lnTo>
                    <a:pt x="31" y="11"/>
                  </a:lnTo>
                  <a:lnTo>
                    <a:pt x="28" y="12"/>
                  </a:lnTo>
                  <a:lnTo>
                    <a:pt x="25" y="12"/>
                  </a:lnTo>
                  <a:lnTo>
                    <a:pt x="22" y="13"/>
                  </a:lnTo>
                  <a:lnTo>
                    <a:pt x="18" y="13"/>
                  </a:lnTo>
                  <a:lnTo>
                    <a:pt x="15" y="13"/>
                  </a:lnTo>
                  <a:lnTo>
                    <a:pt x="11" y="12"/>
                  </a:lnTo>
                  <a:lnTo>
                    <a:pt x="8" y="12"/>
                  </a:lnTo>
                  <a:lnTo>
                    <a:pt x="5" y="11"/>
                  </a:lnTo>
                  <a:lnTo>
                    <a:pt x="3" y="10"/>
                  </a:lnTo>
                  <a:lnTo>
                    <a:pt x="2" y="9"/>
                  </a:lnTo>
                  <a:lnTo>
                    <a:pt x="1" y="7"/>
                  </a:lnTo>
                  <a:lnTo>
                    <a:pt x="0" y="6"/>
                  </a:lnTo>
                  <a:lnTo>
                    <a:pt x="1" y="5"/>
                  </a:lnTo>
                  <a:lnTo>
                    <a:pt x="2" y="4"/>
                  </a:lnTo>
                  <a:lnTo>
                    <a:pt x="3" y="2"/>
                  </a:lnTo>
                  <a:lnTo>
                    <a:pt x="5" y="2"/>
                  </a:lnTo>
                  <a:lnTo>
                    <a:pt x="8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213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20" name="Freeform 463"/>
            <p:cNvSpPr>
              <a:spLocks/>
            </p:cNvSpPr>
            <p:nvPr/>
          </p:nvSpPr>
          <p:spPr bwMode="auto">
            <a:xfrm>
              <a:off x="3764" y="1799"/>
              <a:ext cx="29" cy="11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7" y="0"/>
                </a:cxn>
                <a:cxn ang="0">
                  <a:pos x="20" y="0"/>
                </a:cxn>
                <a:cxn ang="0">
                  <a:pos x="23" y="1"/>
                </a:cxn>
                <a:cxn ang="0">
                  <a:pos x="25" y="2"/>
                </a:cxn>
                <a:cxn ang="0">
                  <a:pos x="26" y="2"/>
                </a:cxn>
                <a:cxn ang="0">
                  <a:pos x="28" y="3"/>
                </a:cxn>
                <a:cxn ang="0">
                  <a:pos x="28" y="4"/>
                </a:cxn>
                <a:cxn ang="0">
                  <a:pos x="29" y="5"/>
                </a:cxn>
                <a:cxn ang="0">
                  <a:pos x="28" y="6"/>
                </a:cxn>
                <a:cxn ang="0">
                  <a:pos x="28" y="8"/>
                </a:cxn>
                <a:cxn ang="0">
                  <a:pos x="26" y="8"/>
                </a:cxn>
                <a:cxn ang="0">
                  <a:pos x="25" y="9"/>
                </a:cxn>
                <a:cxn ang="0">
                  <a:pos x="23" y="10"/>
                </a:cxn>
                <a:cxn ang="0">
                  <a:pos x="20" y="10"/>
                </a:cxn>
                <a:cxn ang="0">
                  <a:pos x="17" y="11"/>
                </a:cxn>
                <a:cxn ang="0">
                  <a:pos x="14" y="11"/>
                </a:cxn>
                <a:cxn ang="0">
                  <a:pos x="11" y="11"/>
                </a:cxn>
                <a:cxn ang="0">
                  <a:pos x="9" y="10"/>
                </a:cxn>
                <a:cxn ang="0">
                  <a:pos x="6" y="10"/>
                </a:cxn>
                <a:cxn ang="0">
                  <a:pos x="4" y="9"/>
                </a:cxn>
                <a:cxn ang="0">
                  <a:pos x="2" y="8"/>
                </a:cxn>
                <a:cxn ang="0">
                  <a:pos x="1" y="8"/>
                </a:cxn>
                <a:cxn ang="0">
                  <a:pos x="0" y="6"/>
                </a:cxn>
                <a:cxn ang="0">
                  <a:pos x="0" y="5"/>
                </a:cxn>
                <a:cxn ang="0">
                  <a:pos x="0" y="4"/>
                </a:cxn>
                <a:cxn ang="0">
                  <a:pos x="1" y="3"/>
                </a:cxn>
                <a:cxn ang="0">
                  <a:pos x="2" y="2"/>
                </a:cxn>
                <a:cxn ang="0">
                  <a:pos x="4" y="2"/>
                </a:cxn>
                <a:cxn ang="0">
                  <a:pos x="6" y="1"/>
                </a:cxn>
                <a:cxn ang="0">
                  <a:pos x="9" y="0"/>
                </a:cxn>
                <a:cxn ang="0">
                  <a:pos x="11" y="0"/>
                </a:cxn>
                <a:cxn ang="0">
                  <a:pos x="14" y="0"/>
                </a:cxn>
              </a:cxnLst>
              <a:rect l="0" t="0" r="r" b="b"/>
              <a:pathLst>
                <a:path w="29" h="11">
                  <a:moveTo>
                    <a:pt x="14" y="0"/>
                  </a:moveTo>
                  <a:lnTo>
                    <a:pt x="17" y="0"/>
                  </a:lnTo>
                  <a:lnTo>
                    <a:pt x="20" y="0"/>
                  </a:lnTo>
                  <a:lnTo>
                    <a:pt x="23" y="1"/>
                  </a:lnTo>
                  <a:lnTo>
                    <a:pt x="25" y="2"/>
                  </a:lnTo>
                  <a:lnTo>
                    <a:pt x="26" y="2"/>
                  </a:lnTo>
                  <a:lnTo>
                    <a:pt x="28" y="3"/>
                  </a:lnTo>
                  <a:lnTo>
                    <a:pt x="28" y="4"/>
                  </a:lnTo>
                  <a:lnTo>
                    <a:pt x="29" y="5"/>
                  </a:lnTo>
                  <a:lnTo>
                    <a:pt x="28" y="6"/>
                  </a:lnTo>
                  <a:lnTo>
                    <a:pt x="28" y="8"/>
                  </a:lnTo>
                  <a:lnTo>
                    <a:pt x="26" y="8"/>
                  </a:lnTo>
                  <a:lnTo>
                    <a:pt x="25" y="9"/>
                  </a:lnTo>
                  <a:lnTo>
                    <a:pt x="23" y="10"/>
                  </a:lnTo>
                  <a:lnTo>
                    <a:pt x="20" y="10"/>
                  </a:lnTo>
                  <a:lnTo>
                    <a:pt x="17" y="11"/>
                  </a:lnTo>
                  <a:lnTo>
                    <a:pt x="14" y="11"/>
                  </a:lnTo>
                  <a:lnTo>
                    <a:pt x="11" y="11"/>
                  </a:lnTo>
                  <a:lnTo>
                    <a:pt x="9" y="10"/>
                  </a:lnTo>
                  <a:lnTo>
                    <a:pt x="6" y="10"/>
                  </a:lnTo>
                  <a:lnTo>
                    <a:pt x="4" y="9"/>
                  </a:lnTo>
                  <a:lnTo>
                    <a:pt x="2" y="8"/>
                  </a:lnTo>
                  <a:lnTo>
                    <a:pt x="1" y="8"/>
                  </a:lnTo>
                  <a:lnTo>
                    <a:pt x="0" y="6"/>
                  </a:lnTo>
                  <a:lnTo>
                    <a:pt x="0" y="5"/>
                  </a:lnTo>
                  <a:lnTo>
                    <a:pt x="0" y="4"/>
                  </a:lnTo>
                  <a:lnTo>
                    <a:pt x="1" y="3"/>
                  </a:lnTo>
                  <a:lnTo>
                    <a:pt x="2" y="2"/>
                  </a:lnTo>
                  <a:lnTo>
                    <a:pt x="4" y="2"/>
                  </a:lnTo>
                  <a:lnTo>
                    <a:pt x="6" y="1"/>
                  </a:lnTo>
                  <a:lnTo>
                    <a:pt x="9" y="0"/>
                  </a:lnTo>
                  <a:lnTo>
                    <a:pt x="11" y="0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213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21" name="Freeform 464"/>
            <p:cNvSpPr>
              <a:spLocks/>
            </p:cNvSpPr>
            <p:nvPr/>
          </p:nvSpPr>
          <p:spPr bwMode="auto">
            <a:xfrm>
              <a:off x="3681" y="1785"/>
              <a:ext cx="29" cy="13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7" y="0"/>
                </a:cxn>
                <a:cxn ang="0">
                  <a:pos x="20" y="0"/>
                </a:cxn>
                <a:cxn ang="0">
                  <a:pos x="22" y="1"/>
                </a:cxn>
                <a:cxn ang="0">
                  <a:pos x="24" y="2"/>
                </a:cxn>
                <a:cxn ang="0">
                  <a:pos x="26" y="3"/>
                </a:cxn>
                <a:cxn ang="0">
                  <a:pos x="28" y="4"/>
                </a:cxn>
                <a:cxn ang="0">
                  <a:pos x="28" y="5"/>
                </a:cxn>
                <a:cxn ang="0">
                  <a:pos x="29" y="6"/>
                </a:cxn>
                <a:cxn ang="0">
                  <a:pos x="28" y="8"/>
                </a:cxn>
                <a:cxn ang="0">
                  <a:pos x="28" y="9"/>
                </a:cxn>
                <a:cxn ang="0">
                  <a:pos x="26" y="10"/>
                </a:cxn>
                <a:cxn ang="0">
                  <a:pos x="24" y="11"/>
                </a:cxn>
                <a:cxn ang="0">
                  <a:pos x="22" y="12"/>
                </a:cxn>
                <a:cxn ang="0">
                  <a:pos x="20" y="13"/>
                </a:cxn>
                <a:cxn ang="0">
                  <a:pos x="17" y="13"/>
                </a:cxn>
                <a:cxn ang="0">
                  <a:pos x="14" y="13"/>
                </a:cxn>
                <a:cxn ang="0">
                  <a:pos x="11" y="13"/>
                </a:cxn>
                <a:cxn ang="0">
                  <a:pos x="9" y="13"/>
                </a:cxn>
                <a:cxn ang="0">
                  <a:pos x="6" y="12"/>
                </a:cxn>
                <a:cxn ang="0">
                  <a:pos x="4" y="11"/>
                </a:cxn>
                <a:cxn ang="0">
                  <a:pos x="2" y="10"/>
                </a:cxn>
                <a:cxn ang="0">
                  <a:pos x="1" y="9"/>
                </a:cxn>
                <a:cxn ang="0">
                  <a:pos x="0" y="8"/>
                </a:cxn>
                <a:cxn ang="0">
                  <a:pos x="0" y="6"/>
                </a:cxn>
                <a:cxn ang="0">
                  <a:pos x="0" y="5"/>
                </a:cxn>
                <a:cxn ang="0">
                  <a:pos x="1" y="4"/>
                </a:cxn>
                <a:cxn ang="0">
                  <a:pos x="2" y="3"/>
                </a:cxn>
                <a:cxn ang="0">
                  <a:pos x="4" y="2"/>
                </a:cxn>
                <a:cxn ang="0">
                  <a:pos x="6" y="1"/>
                </a:cxn>
                <a:cxn ang="0">
                  <a:pos x="9" y="0"/>
                </a:cxn>
                <a:cxn ang="0">
                  <a:pos x="11" y="0"/>
                </a:cxn>
                <a:cxn ang="0">
                  <a:pos x="14" y="0"/>
                </a:cxn>
              </a:cxnLst>
              <a:rect l="0" t="0" r="r" b="b"/>
              <a:pathLst>
                <a:path w="29" h="13">
                  <a:moveTo>
                    <a:pt x="14" y="0"/>
                  </a:moveTo>
                  <a:lnTo>
                    <a:pt x="17" y="0"/>
                  </a:lnTo>
                  <a:lnTo>
                    <a:pt x="20" y="0"/>
                  </a:lnTo>
                  <a:lnTo>
                    <a:pt x="22" y="1"/>
                  </a:lnTo>
                  <a:lnTo>
                    <a:pt x="24" y="2"/>
                  </a:lnTo>
                  <a:lnTo>
                    <a:pt x="26" y="3"/>
                  </a:lnTo>
                  <a:lnTo>
                    <a:pt x="28" y="4"/>
                  </a:lnTo>
                  <a:lnTo>
                    <a:pt x="28" y="5"/>
                  </a:lnTo>
                  <a:lnTo>
                    <a:pt x="29" y="6"/>
                  </a:lnTo>
                  <a:lnTo>
                    <a:pt x="28" y="8"/>
                  </a:lnTo>
                  <a:lnTo>
                    <a:pt x="28" y="9"/>
                  </a:lnTo>
                  <a:lnTo>
                    <a:pt x="26" y="10"/>
                  </a:lnTo>
                  <a:lnTo>
                    <a:pt x="24" y="11"/>
                  </a:lnTo>
                  <a:lnTo>
                    <a:pt x="22" y="12"/>
                  </a:lnTo>
                  <a:lnTo>
                    <a:pt x="20" y="13"/>
                  </a:lnTo>
                  <a:lnTo>
                    <a:pt x="17" y="13"/>
                  </a:lnTo>
                  <a:lnTo>
                    <a:pt x="14" y="13"/>
                  </a:lnTo>
                  <a:lnTo>
                    <a:pt x="11" y="13"/>
                  </a:lnTo>
                  <a:lnTo>
                    <a:pt x="9" y="13"/>
                  </a:lnTo>
                  <a:lnTo>
                    <a:pt x="6" y="12"/>
                  </a:lnTo>
                  <a:lnTo>
                    <a:pt x="4" y="11"/>
                  </a:lnTo>
                  <a:lnTo>
                    <a:pt x="2" y="10"/>
                  </a:lnTo>
                  <a:lnTo>
                    <a:pt x="1" y="9"/>
                  </a:lnTo>
                  <a:lnTo>
                    <a:pt x="0" y="8"/>
                  </a:lnTo>
                  <a:lnTo>
                    <a:pt x="0" y="6"/>
                  </a:lnTo>
                  <a:lnTo>
                    <a:pt x="0" y="5"/>
                  </a:lnTo>
                  <a:lnTo>
                    <a:pt x="1" y="4"/>
                  </a:lnTo>
                  <a:lnTo>
                    <a:pt x="2" y="3"/>
                  </a:lnTo>
                  <a:lnTo>
                    <a:pt x="4" y="2"/>
                  </a:lnTo>
                  <a:lnTo>
                    <a:pt x="6" y="1"/>
                  </a:lnTo>
                  <a:lnTo>
                    <a:pt x="9" y="0"/>
                  </a:lnTo>
                  <a:lnTo>
                    <a:pt x="11" y="0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564C5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22" name="Freeform 465"/>
            <p:cNvSpPr>
              <a:spLocks/>
            </p:cNvSpPr>
            <p:nvPr/>
          </p:nvSpPr>
          <p:spPr bwMode="auto">
            <a:xfrm>
              <a:off x="3681" y="1785"/>
              <a:ext cx="28" cy="12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7" y="0"/>
                </a:cxn>
                <a:cxn ang="0">
                  <a:pos x="19" y="0"/>
                </a:cxn>
                <a:cxn ang="0">
                  <a:pos x="22" y="1"/>
                </a:cxn>
                <a:cxn ang="0">
                  <a:pos x="24" y="2"/>
                </a:cxn>
                <a:cxn ang="0">
                  <a:pos x="25" y="3"/>
                </a:cxn>
                <a:cxn ang="0">
                  <a:pos x="27" y="4"/>
                </a:cxn>
                <a:cxn ang="0">
                  <a:pos x="27" y="5"/>
                </a:cxn>
                <a:cxn ang="0">
                  <a:pos x="28" y="6"/>
                </a:cxn>
                <a:cxn ang="0">
                  <a:pos x="27" y="7"/>
                </a:cxn>
                <a:cxn ang="0">
                  <a:pos x="27" y="9"/>
                </a:cxn>
                <a:cxn ang="0">
                  <a:pos x="25" y="10"/>
                </a:cxn>
                <a:cxn ang="0">
                  <a:pos x="24" y="10"/>
                </a:cxn>
                <a:cxn ang="0">
                  <a:pos x="22" y="11"/>
                </a:cxn>
                <a:cxn ang="0">
                  <a:pos x="19" y="12"/>
                </a:cxn>
                <a:cxn ang="0">
                  <a:pos x="17" y="12"/>
                </a:cxn>
                <a:cxn ang="0">
                  <a:pos x="14" y="12"/>
                </a:cxn>
                <a:cxn ang="0">
                  <a:pos x="11" y="12"/>
                </a:cxn>
                <a:cxn ang="0">
                  <a:pos x="9" y="12"/>
                </a:cxn>
                <a:cxn ang="0">
                  <a:pos x="6" y="11"/>
                </a:cxn>
                <a:cxn ang="0">
                  <a:pos x="4" y="10"/>
                </a:cxn>
                <a:cxn ang="0">
                  <a:pos x="2" y="10"/>
                </a:cxn>
                <a:cxn ang="0">
                  <a:pos x="1" y="9"/>
                </a:cxn>
                <a:cxn ang="0">
                  <a:pos x="1" y="7"/>
                </a:cxn>
                <a:cxn ang="0">
                  <a:pos x="0" y="6"/>
                </a:cxn>
                <a:cxn ang="0">
                  <a:pos x="1" y="5"/>
                </a:cxn>
                <a:cxn ang="0">
                  <a:pos x="1" y="4"/>
                </a:cxn>
                <a:cxn ang="0">
                  <a:pos x="2" y="3"/>
                </a:cxn>
                <a:cxn ang="0">
                  <a:pos x="4" y="2"/>
                </a:cxn>
                <a:cxn ang="0">
                  <a:pos x="6" y="1"/>
                </a:cxn>
                <a:cxn ang="0">
                  <a:pos x="9" y="0"/>
                </a:cxn>
                <a:cxn ang="0">
                  <a:pos x="11" y="0"/>
                </a:cxn>
                <a:cxn ang="0">
                  <a:pos x="14" y="0"/>
                </a:cxn>
              </a:cxnLst>
              <a:rect l="0" t="0" r="r" b="b"/>
              <a:pathLst>
                <a:path w="28" h="12">
                  <a:moveTo>
                    <a:pt x="14" y="0"/>
                  </a:moveTo>
                  <a:lnTo>
                    <a:pt x="17" y="0"/>
                  </a:lnTo>
                  <a:lnTo>
                    <a:pt x="19" y="0"/>
                  </a:lnTo>
                  <a:lnTo>
                    <a:pt x="22" y="1"/>
                  </a:lnTo>
                  <a:lnTo>
                    <a:pt x="24" y="2"/>
                  </a:lnTo>
                  <a:lnTo>
                    <a:pt x="25" y="3"/>
                  </a:lnTo>
                  <a:lnTo>
                    <a:pt x="27" y="4"/>
                  </a:lnTo>
                  <a:lnTo>
                    <a:pt x="27" y="5"/>
                  </a:lnTo>
                  <a:lnTo>
                    <a:pt x="28" y="6"/>
                  </a:lnTo>
                  <a:lnTo>
                    <a:pt x="27" y="7"/>
                  </a:lnTo>
                  <a:lnTo>
                    <a:pt x="27" y="9"/>
                  </a:lnTo>
                  <a:lnTo>
                    <a:pt x="25" y="10"/>
                  </a:lnTo>
                  <a:lnTo>
                    <a:pt x="24" y="10"/>
                  </a:lnTo>
                  <a:lnTo>
                    <a:pt x="22" y="11"/>
                  </a:lnTo>
                  <a:lnTo>
                    <a:pt x="19" y="12"/>
                  </a:lnTo>
                  <a:lnTo>
                    <a:pt x="17" y="12"/>
                  </a:lnTo>
                  <a:lnTo>
                    <a:pt x="14" y="12"/>
                  </a:lnTo>
                  <a:lnTo>
                    <a:pt x="11" y="12"/>
                  </a:lnTo>
                  <a:lnTo>
                    <a:pt x="9" y="12"/>
                  </a:lnTo>
                  <a:lnTo>
                    <a:pt x="6" y="11"/>
                  </a:lnTo>
                  <a:lnTo>
                    <a:pt x="4" y="10"/>
                  </a:lnTo>
                  <a:lnTo>
                    <a:pt x="2" y="10"/>
                  </a:lnTo>
                  <a:lnTo>
                    <a:pt x="1" y="9"/>
                  </a:lnTo>
                  <a:lnTo>
                    <a:pt x="1" y="7"/>
                  </a:lnTo>
                  <a:lnTo>
                    <a:pt x="0" y="6"/>
                  </a:lnTo>
                  <a:lnTo>
                    <a:pt x="1" y="5"/>
                  </a:lnTo>
                  <a:lnTo>
                    <a:pt x="1" y="4"/>
                  </a:lnTo>
                  <a:lnTo>
                    <a:pt x="2" y="3"/>
                  </a:lnTo>
                  <a:lnTo>
                    <a:pt x="4" y="2"/>
                  </a:lnTo>
                  <a:lnTo>
                    <a:pt x="6" y="1"/>
                  </a:lnTo>
                  <a:lnTo>
                    <a:pt x="9" y="0"/>
                  </a:lnTo>
                  <a:lnTo>
                    <a:pt x="11" y="0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5E545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23" name="Freeform 466"/>
            <p:cNvSpPr>
              <a:spLocks/>
            </p:cNvSpPr>
            <p:nvPr/>
          </p:nvSpPr>
          <p:spPr bwMode="auto">
            <a:xfrm>
              <a:off x="3682" y="1785"/>
              <a:ext cx="26" cy="12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15" y="0"/>
                </a:cxn>
                <a:cxn ang="0">
                  <a:pos x="18" y="0"/>
                </a:cxn>
                <a:cxn ang="0">
                  <a:pos x="20" y="1"/>
                </a:cxn>
                <a:cxn ang="0">
                  <a:pos x="22" y="1"/>
                </a:cxn>
                <a:cxn ang="0">
                  <a:pos x="23" y="2"/>
                </a:cxn>
                <a:cxn ang="0">
                  <a:pos x="25" y="3"/>
                </a:cxn>
                <a:cxn ang="0">
                  <a:pos x="26" y="5"/>
                </a:cxn>
                <a:cxn ang="0">
                  <a:pos x="26" y="6"/>
                </a:cxn>
                <a:cxn ang="0">
                  <a:pos x="26" y="7"/>
                </a:cxn>
                <a:cxn ang="0">
                  <a:pos x="25" y="8"/>
                </a:cxn>
                <a:cxn ang="0">
                  <a:pos x="23" y="9"/>
                </a:cxn>
                <a:cxn ang="0">
                  <a:pos x="22" y="10"/>
                </a:cxn>
                <a:cxn ang="0">
                  <a:pos x="20" y="11"/>
                </a:cxn>
                <a:cxn ang="0">
                  <a:pos x="18" y="11"/>
                </a:cxn>
                <a:cxn ang="0">
                  <a:pos x="15" y="12"/>
                </a:cxn>
                <a:cxn ang="0">
                  <a:pos x="13" y="12"/>
                </a:cxn>
                <a:cxn ang="0">
                  <a:pos x="10" y="12"/>
                </a:cxn>
                <a:cxn ang="0">
                  <a:pos x="8" y="11"/>
                </a:cxn>
                <a:cxn ang="0">
                  <a:pos x="6" y="11"/>
                </a:cxn>
                <a:cxn ang="0">
                  <a:pos x="4" y="10"/>
                </a:cxn>
                <a:cxn ang="0">
                  <a:pos x="2" y="9"/>
                </a:cxn>
                <a:cxn ang="0">
                  <a:pos x="1" y="8"/>
                </a:cxn>
                <a:cxn ang="0">
                  <a:pos x="0" y="7"/>
                </a:cxn>
                <a:cxn ang="0">
                  <a:pos x="0" y="6"/>
                </a:cxn>
                <a:cxn ang="0">
                  <a:pos x="0" y="5"/>
                </a:cxn>
                <a:cxn ang="0">
                  <a:pos x="1" y="3"/>
                </a:cxn>
                <a:cxn ang="0">
                  <a:pos x="2" y="2"/>
                </a:cxn>
                <a:cxn ang="0">
                  <a:pos x="4" y="1"/>
                </a:cxn>
                <a:cxn ang="0">
                  <a:pos x="6" y="1"/>
                </a:cxn>
                <a:cxn ang="0">
                  <a:pos x="8" y="0"/>
                </a:cxn>
                <a:cxn ang="0">
                  <a:pos x="10" y="0"/>
                </a:cxn>
                <a:cxn ang="0">
                  <a:pos x="13" y="0"/>
                </a:cxn>
              </a:cxnLst>
              <a:rect l="0" t="0" r="r" b="b"/>
              <a:pathLst>
                <a:path w="26" h="12">
                  <a:moveTo>
                    <a:pt x="13" y="0"/>
                  </a:moveTo>
                  <a:lnTo>
                    <a:pt x="15" y="0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2" y="1"/>
                  </a:lnTo>
                  <a:lnTo>
                    <a:pt x="23" y="2"/>
                  </a:lnTo>
                  <a:lnTo>
                    <a:pt x="25" y="3"/>
                  </a:lnTo>
                  <a:lnTo>
                    <a:pt x="26" y="5"/>
                  </a:lnTo>
                  <a:lnTo>
                    <a:pt x="26" y="6"/>
                  </a:lnTo>
                  <a:lnTo>
                    <a:pt x="26" y="7"/>
                  </a:lnTo>
                  <a:lnTo>
                    <a:pt x="25" y="8"/>
                  </a:lnTo>
                  <a:lnTo>
                    <a:pt x="23" y="9"/>
                  </a:lnTo>
                  <a:lnTo>
                    <a:pt x="22" y="10"/>
                  </a:lnTo>
                  <a:lnTo>
                    <a:pt x="20" y="11"/>
                  </a:lnTo>
                  <a:lnTo>
                    <a:pt x="18" y="11"/>
                  </a:lnTo>
                  <a:lnTo>
                    <a:pt x="15" y="12"/>
                  </a:lnTo>
                  <a:lnTo>
                    <a:pt x="13" y="12"/>
                  </a:lnTo>
                  <a:lnTo>
                    <a:pt x="10" y="12"/>
                  </a:lnTo>
                  <a:lnTo>
                    <a:pt x="8" y="11"/>
                  </a:lnTo>
                  <a:lnTo>
                    <a:pt x="6" y="11"/>
                  </a:lnTo>
                  <a:lnTo>
                    <a:pt x="4" y="10"/>
                  </a:lnTo>
                  <a:lnTo>
                    <a:pt x="2" y="9"/>
                  </a:lnTo>
                  <a:lnTo>
                    <a:pt x="1" y="8"/>
                  </a:lnTo>
                  <a:lnTo>
                    <a:pt x="0" y="7"/>
                  </a:lnTo>
                  <a:lnTo>
                    <a:pt x="0" y="6"/>
                  </a:lnTo>
                  <a:lnTo>
                    <a:pt x="0" y="5"/>
                  </a:lnTo>
                  <a:lnTo>
                    <a:pt x="1" y="3"/>
                  </a:lnTo>
                  <a:lnTo>
                    <a:pt x="2" y="2"/>
                  </a:lnTo>
                  <a:lnTo>
                    <a:pt x="4" y="1"/>
                  </a:lnTo>
                  <a:lnTo>
                    <a:pt x="6" y="1"/>
                  </a:lnTo>
                  <a:lnTo>
                    <a:pt x="8" y="0"/>
                  </a:lnTo>
                  <a:lnTo>
                    <a:pt x="10" y="0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665E6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24" name="Freeform 467"/>
            <p:cNvSpPr>
              <a:spLocks/>
            </p:cNvSpPr>
            <p:nvPr/>
          </p:nvSpPr>
          <p:spPr bwMode="auto">
            <a:xfrm>
              <a:off x="3682" y="1785"/>
              <a:ext cx="25" cy="11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15" y="0"/>
                </a:cxn>
                <a:cxn ang="0">
                  <a:pos x="17" y="0"/>
                </a:cxn>
                <a:cxn ang="0">
                  <a:pos x="19" y="1"/>
                </a:cxn>
                <a:cxn ang="0">
                  <a:pos x="21" y="1"/>
                </a:cxn>
                <a:cxn ang="0">
                  <a:pos x="23" y="2"/>
                </a:cxn>
                <a:cxn ang="0">
                  <a:pos x="24" y="3"/>
                </a:cxn>
                <a:cxn ang="0">
                  <a:pos x="24" y="4"/>
                </a:cxn>
                <a:cxn ang="0">
                  <a:pos x="25" y="5"/>
                </a:cxn>
                <a:cxn ang="0">
                  <a:pos x="24" y="6"/>
                </a:cxn>
                <a:cxn ang="0">
                  <a:pos x="24" y="7"/>
                </a:cxn>
                <a:cxn ang="0">
                  <a:pos x="23" y="8"/>
                </a:cxn>
                <a:cxn ang="0">
                  <a:pos x="21" y="9"/>
                </a:cxn>
                <a:cxn ang="0">
                  <a:pos x="19" y="10"/>
                </a:cxn>
                <a:cxn ang="0">
                  <a:pos x="17" y="10"/>
                </a:cxn>
                <a:cxn ang="0">
                  <a:pos x="15" y="11"/>
                </a:cxn>
                <a:cxn ang="0">
                  <a:pos x="12" y="11"/>
                </a:cxn>
                <a:cxn ang="0">
                  <a:pos x="10" y="11"/>
                </a:cxn>
                <a:cxn ang="0">
                  <a:pos x="8" y="10"/>
                </a:cxn>
                <a:cxn ang="0">
                  <a:pos x="6" y="10"/>
                </a:cxn>
                <a:cxn ang="0">
                  <a:pos x="4" y="9"/>
                </a:cxn>
                <a:cxn ang="0">
                  <a:pos x="2" y="8"/>
                </a:cxn>
                <a:cxn ang="0">
                  <a:pos x="1" y="7"/>
                </a:cxn>
                <a:cxn ang="0">
                  <a:pos x="0" y="6"/>
                </a:cxn>
                <a:cxn ang="0">
                  <a:pos x="0" y="5"/>
                </a:cxn>
                <a:cxn ang="0">
                  <a:pos x="0" y="4"/>
                </a:cxn>
                <a:cxn ang="0">
                  <a:pos x="1" y="3"/>
                </a:cxn>
                <a:cxn ang="0">
                  <a:pos x="2" y="2"/>
                </a:cxn>
                <a:cxn ang="0">
                  <a:pos x="4" y="1"/>
                </a:cxn>
                <a:cxn ang="0">
                  <a:pos x="6" y="1"/>
                </a:cxn>
                <a:cxn ang="0">
                  <a:pos x="8" y="0"/>
                </a:cxn>
                <a:cxn ang="0">
                  <a:pos x="10" y="0"/>
                </a:cxn>
                <a:cxn ang="0">
                  <a:pos x="12" y="0"/>
                </a:cxn>
              </a:cxnLst>
              <a:rect l="0" t="0" r="r" b="b"/>
              <a:pathLst>
                <a:path w="25" h="11">
                  <a:moveTo>
                    <a:pt x="12" y="0"/>
                  </a:moveTo>
                  <a:lnTo>
                    <a:pt x="15" y="0"/>
                  </a:lnTo>
                  <a:lnTo>
                    <a:pt x="17" y="0"/>
                  </a:lnTo>
                  <a:lnTo>
                    <a:pt x="19" y="1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4" y="3"/>
                  </a:lnTo>
                  <a:lnTo>
                    <a:pt x="24" y="4"/>
                  </a:lnTo>
                  <a:lnTo>
                    <a:pt x="25" y="5"/>
                  </a:lnTo>
                  <a:lnTo>
                    <a:pt x="24" y="6"/>
                  </a:lnTo>
                  <a:lnTo>
                    <a:pt x="24" y="7"/>
                  </a:lnTo>
                  <a:lnTo>
                    <a:pt x="23" y="8"/>
                  </a:lnTo>
                  <a:lnTo>
                    <a:pt x="21" y="9"/>
                  </a:lnTo>
                  <a:lnTo>
                    <a:pt x="19" y="10"/>
                  </a:lnTo>
                  <a:lnTo>
                    <a:pt x="17" y="10"/>
                  </a:lnTo>
                  <a:lnTo>
                    <a:pt x="15" y="11"/>
                  </a:lnTo>
                  <a:lnTo>
                    <a:pt x="12" y="11"/>
                  </a:lnTo>
                  <a:lnTo>
                    <a:pt x="10" y="11"/>
                  </a:lnTo>
                  <a:lnTo>
                    <a:pt x="8" y="10"/>
                  </a:lnTo>
                  <a:lnTo>
                    <a:pt x="6" y="10"/>
                  </a:lnTo>
                  <a:lnTo>
                    <a:pt x="4" y="9"/>
                  </a:lnTo>
                  <a:lnTo>
                    <a:pt x="2" y="8"/>
                  </a:lnTo>
                  <a:lnTo>
                    <a:pt x="1" y="7"/>
                  </a:lnTo>
                  <a:lnTo>
                    <a:pt x="0" y="6"/>
                  </a:lnTo>
                  <a:lnTo>
                    <a:pt x="0" y="5"/>
                  </a:lnTo>
                  <a:lnTo>
                    <a:pt x="0" y="4"/>
                  </a:lnTo>
                  <a:lnTo>
                    <a:pt x="1" y="3"/>
                  </a:lnTo>
                  <a:lnTo>
                    <a:pt x="2" y="2"/>
                  </a:lnTo>
                  <a:lnTo>
                    <a:pt x="4" y="1"/>
                  </a:lnTo>
                  <a:lnTo>
                    <a:pt x="6" y="1"/>
                  </a:lnTo>
                  <a:lnTo>
                    <a:pt x="8" y="0"/>
                  </a:lnTo>
                  <a:lnTo>
                    <a:pt x="10" y="0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70666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25" name="Freeform 468"/>
            <p:cNvSpPr>
              <a:spLocks/>
            </p:cNvSpPr>
            <p:nvPr/>
          </p:nvSpPr>
          <p:spPr bwMode="auto">
            <a:xfrm>
              <a:off x="3683" y="1785"/>
              <a:ext cx="23" cy="10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13" y="0"/>
                </a:cxn>
                <a:cxn ang="0">
                  <a:pos x="16" y="0"/>
                </a:cxn>
                <a:cxn ang="0">
                  <a:pos x="18" y="0"/>
                </a:cxn>
                <a:cxn ang="0">
                  <a:pos x="19" y="1"/>
                </a:cxn>
                <a:cxn ang="0">
                  <a:pos x="21" y="2"/>
                </a:cxn>
                <a:cxn ang="0">
                  <a:pos x="22" y="3"/>
                </a:cxn>
                <a:cxn ang="0">
                  <a:pos x="22" y="4"/>
                </a:cxn>
                <a:cxn ang="0">
                  <a:pos x="23" y="5"/>
                </a:cxn>
                <a:cxn ang="0">
                  <a:pos x="22" y="6"/>
                </a:cxn>
                <a:cxn ang="0">
                  <a:pos x="22" y="7"/>
                </a:cxn>
                <a:cxn ang="0">
                  <a:pos x="21" y="8"/>
                </a:cxn>
                <a:cxn ang="0">
                  <a:pos x="19" y="9"/>
                </a:cxn>
                <a:cxn ang="0">
                  <a:pos x="18" y="9"/>
                </a:cxn>
                <a:cxn ang="0">
                  <a:pos x="16" y="10"/>
                </a:cxn>
                <a:cxn ang="0">
                  <a:pos x="13" y="10"/>
                </a:cxn>
                <a:cxn ang="0">
                  <a:pos x="11" y="10"/>
                </a:cxn>
                <a:cxn ang="0">
                  <a:pos x="9" y="10"/>
                </a:cxn>
                <a:cxn ang="0">
                  <a:pos x="7" y="10"/>
                </a:cxn>
                <a:cxn ang="0">
                  <a:pos x="5" y="9"/>
                </a:cxn>
                <a:cxn ang="0">
                  <a:pos x="3" y="9"/>
                </a:cxn>
                <a:cxn ang="0">
                  <a:pos x="2" y="8"/>
                </a:cxn>
                <a:cxn ang="0">
                  <a:pos x="0" y="7"/>
                </a:cxn>
                <a:cxn ang="0">
                  <a:pos x="0" y="6"/>
                </a:cxn>
                <a:cxn ang="0">
                  <a:pos x="0" y="5"/>
                </a:cxn>
                <a:cxn ang="0">
                  <a:pos x="0" y="4"/>
                </a:cxn>
                <a:cxn ang="0">
                  <a:pos x="0" y="3"/>
                </a:cxn>
                <a:cxn ang="0">
                  <a:pos x="2" y="2"/>
                </a:cxn>
                <a:cxn ang="0">
                  <a:pos x="3" y="1"/>
                </a:cxn>
                <a:cxn ang="0">
                  <a:pos x="5" y="0"/>
                </a:cxn>
                <a:cxn ang="0">
                  <a:pos x="7" y="0"/>
                </a:cxn>
                <a:cxn ang="0">
                  <a:pos x="9" y="0"/>
                </a:cxn>
                <a:cxn ang="0">
                  <a:pos x="11" y="0"/>
                </a:cxn>
              </a:cxnLst>
              <a:rect l="0" t="0" r="r" b="b"/>
              <a:pathLst>
                <a:path w="23" h="10">
                  <a:moveTo>
                    <a:pt x="11" y="0"/>
                  </a:moveTo>
                  <a:lnTo>
                    <a:pt x="13" y="0"/>
                  </a:lnTo>
                  <a:lnTo>
                    <a:pt x="16" y="0"/>
                  </a:lnTo>
                  <a:lnTo>
                    <a:pt x="18" y="0"/>
                  </a:lnTo>
                  <a:lnTo>
                    <a:pt x="19" y="1"/>
                  </a:lnTo>
                  <a:lnTo>
                    <a:pt x="21" y="2"/>
                  </a:lnTo>
                  <a:lnTo>
                    <a:pt x="22" y="3"/>
                  </a:lnTo>
                  <a:lnTo>
                    <a:pt x="22" y="4"/>
                  </a:lnTo>
                  <a:lnTo>
                    <a:pt x="23" y="5"/>
                  </a:lnTo>
                  <a:lnTo>
                    <a:pt x="22" y="6"/>
                  </a:lnTo>
                  <a:lnTo>
                    <a:pt x="22" y="7"/>
                  </a:lnTo>
                  <a:lnTo>
                    <a:pt x="21" y="8"/>
                  </a:lnTo>
                  <a:lnTo>
                    <a:pt x="19" y="9"/>
                  </a:lnTo>
                  <a:lnTo>
                    <a:pt x="18" y="9"/>
                  </a:lnTo>
                  <a:lnTo>
                    <a:pt x="16" y="10"/>
                  </a:lnTo>
                  <a:lnTo>
                    <a:pt x="13" y="10"/>
                  </a:lnTo>
                  <a:lnTo>
                    <a:pt x="11" y="10"/>
                  </a:lnTo>
                  <a:lnTo>
                    <a:pt x="9" y="10"/>
                  </a:lnTo>
                  <a:lnTo>
                    <a:pt x="7" y="10"/>
                  </a:lnTo>
                  <a:lnTo>
                    <a:pt x="5" y="9"/>
                  </a:lnTo>
                  <a:lnTo>
                    <a:pt x="3" y="9"/>
                  </a:lnTo>
                  <a:lnTo>
                    <a:pt x="2" y="8"/>
                  </a:lnTo>
                  <a:lnTo>
                    <a:pt x="0" y="7"/>
                  </a:lnTo>
                  <a:lnTo>
                    <a:pt x="0" y="6"/>
                  </a:lnTo>
                  <a:lnTo>
                    <a:pt x="0" y="5"/>
                  </a:lnTo>
                  <a:lnTo>
                    <a:pt x="0" y="4"/>
                  </a:lnTo>
                  <a:lnTo>
                    <a:pt x="0" y="3"/>
                  </a:lnTo>
                  <a:lnTo>
                    <a:pt x="2" y="2"/>
                  </a:lnTo>
                  <a:lnTo>
                    <a:pt x="3" y="1"/>
                  </a:lnTo>
                  <a:lnTo>
                    <a:pt x="5" y="0"/>
                  </a:lnTo>
                  <a:lnTo>
                    <a:pt x="7" y="0"/>
                  </a:lnTo>
                  <a:lnTo>
                    <a:pt x="9" y="0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776D7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26" name="Freeform 469"/>
            <p:cNvSpPr>
              <a:spLocks/>
            </p:cNvSpPr>
            <p:nvPr/>
          </p:nvSpPr>
          <p:spPr bwMode="auto">
            <a:xfrm>
              <a:off x="3683" y="1785"/>
              <a:ext cx="22" cy="9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13" y="0"/>
                </a:cxn>
                <a:cxn ang="0">
                  <a:pos x="15" y="0"/>
                </a:cxn>
                <a:cxn ang="0">
                  <a:pos x="17" y="0"/>
                </a:cxn>
                <a:cxn ang="0">
                  <a:pos x="19" y="1"/>
                </a:cxn>
                <a:cxn ang="0">
                  <a:pos x="20" y="2"/>
                </a:cxn>
                <a:cxn ang="0">
                  <a:pos x="21" y="3"/>
                </a:cxn>
                <a:cxn ang="0">
                  <a:pos x="22" y="3"/>
                </a:cxn>
                <a:cxn ang="0">
                  <a:pos x="22" y="5"/>
                </a:cxn>
                <a:cxn ang="0">
                  <a:pos x="22" y="5"/>
                </a:cxn>
                <a:cxn ang="0">
                  <a:pos x="21" y="6"/>
                </a:cxn>
                <a:cxn ang="0">
                  <a:pos x="20" y="7"/>
                </a:cxn>
                <a:cxn ang="0">
                  <a:pos x="19" y="8"/>
                </a:cxn>
                <a:cxn ang="0">
                  <a:pos x="17" y="9"/>
                </a:cxn>
                <a:cxn ang="0">
                  <a:pos x="15" y="9"/>
                </a:cxn>
                <a:cxn ang="0">
                  <a:pos x="13" y="9"/>
                </a:cxn>
                <a:cxn ang="0">
                  <a:pos x="11" y="9"/>
                </a:cxn>
                <a:cxn ang="0">
                  <a:pos x="9" y="9"/>
                </a:cxn>
                <a:cxn ang="0">
                  <a:pos x="7" y="9"/>
                </a:cxn>
                <a:cxn ang="0">
                  <a:pos x="5" y="9"/>
                </a:cxn>
                <a:cxn ang="0">
                  <a:pos x="3" y="8"/>
                </a:cxn>
                <a:cxn ang="0">
                  <a:pos x="2" y="7"/>
                </a:cxn>
                <a:cxn ang="0">
                  <a:pos x="1" y="6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0" y="3"/>
                </a:cxn>
                <a:cxn ang="0">
                  <a:pos x="1" y="3"/>
                </a:cxn>
                <a:cxn ang="0">
                  <a:pos x="2" y="2"/>
                </a:cxn>
                <a:cxn ang="0">
                  <a:pos x="3" y="1"/>
                </a:cxn>
                <a:cxn ang="0">
                  <a:pos x="5" y="0"/>
                </a:cxn>
                <a:cxn ang="0">
                  <a:pos x="7" y="0"/>
                </a:cxn>
                <a:cxn ang="0">
                  <a:pos x="9" y="0"/>
                </a:cxn>
                <a:cxn ang="0">
                  <a:pos x="11" y="0"/>
                </a:cxn>
              </a:cxnLst>
              <a:rect l="0" t="0" r="r" b="b"/>
              <a:pathLst>
                <a:path w="22" h="9">
                  <a:moveTo>
                    <a:pt x="11" y="0"/>
                  </a:moveTo>
                  <a:lnTo>
                    <a:pt x="13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19" y="1"/>
                  </a:lnTo>
                  <a:lnTo>
                    <a:pt x="20" y="2"/>
                  </a:lnTo>
                  <a:lnTo>
                    <a:pt x="21" y="3"/>
                  </a:lnTo>
                  <a:lnTo>
                    <a:pt x="22" y="3"/>
                  </a:lnTo>
                  <a:lnTo>
                    <a:pt x="22" y="5"/>
                  </a:lnTo>
                  <a:lnTo>
                    <a:pt x="22" y="5"/>
                  </a:lnTo>
                  <a:lnTo>
                    <a:pt x="21" y="6"/>
                  </a:lnTo>
                  <a:lnTo>
                    <a:pt x="20" y="7"/>
                  </a:lnTo>
                  <a:lnTo>
                    <a:pt x="19" y="8"/>
                  </a:lnTo>
                  <a:lnTo>
                    <a:pt x="17" y="9"/>
                  </a:lnTo>
                  <a:lnTo>
                    <a:pt x="15" y="9"/>
                  </a:lnTo>
                  <a:lnTo>
                    <a:pt x="13" y="9"/>
                  </a:lnTo>
                  <a:lnTo>
                    <a:pt x="11" y="9"/>
                  </a:lnTo>
                  <a:lnTo>
                    <a:pt x="9" y="9"/>
                  </a:lnTo>
                  <a:lnTo>
                    <a:pt x="7" y="9"/>
                  </a:lnTo>
                  <a:lnTo>
                    <a:pt x="5" y="9"/>
                  </a:lnTo>
                  <a:lnTo>
                    <a:pt x="3" y="8"/>
                  </a:lnTo>
                  <a:lnTo>
                    <a:pt x="2" y="7"/>
                  </a:lnTo>
                  <a:lnTo>
                    <a:pt x="1" y="6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3"/>
                  </a:lnTo>
                  <a:lnTo>
                    <a:pt x="1" y="3"/>
                  </a:lnTo>
                  <a:lnTo>
                    <a:pt x="2" y="2"/>
                  </a:lnTo>
                  <a:lnTo>
                    <a:pt x="3" y="1"/>
                  </a:lnTo>
                  <a:lnTo>
                    <a:pt x="5" y="0"/>
                  </a:lnTo>
                  <a:lnTo>
                    <a:pt x="7" y="0"/>
                  </a:lnTo>
                  <a:lnTo>
                    <a:pt x="9" y="0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7F757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27" name="Freeform 470"/>
            <p:cNvSpPr>
              <a:spLocks/>
            </p:cNvSpPr>
            <p:nvPr/>
          </p:nvSpPr>
          <p:spPr bwMode="auto">
            <a:xfrm>
              <a:off x="3684" y="1784"/>
              <a:ext cx="20" cy="10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12" y="1"/>
                </a:cxn>
                <a:cxn ang="0">
                  <a:pos x="14" y="1"/>
                </a:cxn>
                <a:cxn ang="0">
                  <a:pos x="15" y="1"/>
                </a:cxn>
                <a:cxn ang="0">
                  <a:pos x="17" y="2"/>
                </a:cxn>
                <a:cxn ang="0">
                  <a:pos x="18" y="3"/>
                </a:cxn>
                <a:cxn ang="0">
                  <a:pos x="19" y="3"/>
                </a:cxn>
                <a:cxn ang="0">
                  <a:pos x="19" y="4"/>
                </a:cxn>
                <a:cxn ang="0">
                  <a:pos x="20" y="5"/>
                </a:cxn>
                <a:cxn ang="0">
                  <a:pos x="19" y="6"/>
                </a:cxn>
                <a:cxn ang="0">
                  <a:pos x="19" y="7"/>
                </a:cxn>
                <a:cxn ang="0">
                  <a:pos x="18" y="8"/>
                </a:cxn>
                <a:cxn ang="0">
                  <a:pos x="17" y="8"/>
                </a:cxn>
                <a:cxn ang="0">
                  <a:pos x="15" y="9"/>
                </a:cxn>
                <a:cxn ang="0">
                  <a:pos x="14" y="9"/>
                </a:cxn>
                <a:cxn ang="0">
                  <a:pos x="12" y="9"/>
                </a:cxn>
                <a:cxn ang="0">
                  <a:pos x="10" y="10"/>
                </a:cxn>
                <a:cxn ang="0">
                  <a:pos x="8" y="9"/>
                </a:cxn>
                <a:cxn ang="0">
                  <a:pos x="6" y="9"/>
                </a:cxn>
                <a:cxn ang="0">
                  <a:pos x="4" y="9"/>
                </a:cxn>
                <a:cxn ang="0">
                  <a:pos x="3" y="8"/>
                </a:cxn>
                <a:cxn ang="0">
                  <a:pos x="1" y="8"/>
                </a:cxn>
                <a:cxn ang="0">
                  <a:pos x="0" y="7"/>
                </a:cxn>
                <a:cxn ang="0">
                  <a:pos x="0" y="6"/>
                </a:cxn>
                <a:cxn ang="0">
                  <a:pos x="0" y="5"/>
                </a:cxn>
                <a:cxn ang="0">
                  <a:pos x="0" y="4"/>
                </a:cxn>
                <a:cxn ang="0">
                  <a:pos x="0" y="3"/>
                </a:cxn>
                <a:cxn ang="0">
                  <a:pos x="1" y="3"/>
                </a:cxn>
                <a:cxn ang="0">
                  <a:pos x="3" y="2"/>
                </a:cxn>
                <a:cxn ang="0">
                  <a:pos x="4" y="1"/>
                </a:cxn>
                <a:cxn ang="0">
                  <a:pos x="6" y="1"/>
                </a:cxn>
                <a:cxn ang="0">
                  <a:pos x="8" y="1"/>
                </a:cxn>
                <a:cxn ang="0">
                  <a:pos x="10" y="0"/>
                </a:cxn>
              </a:cxnLst>
              <a:rect l="0" t="0" r="r" b="b"/>
              <a:pathLst>
                <a:path w="20" h="10">
                  <a:moveTo>
                    <a:pt x="10" y="0"/>
                  </a:moveTo>
                  <a:lnTo>
                    <a:pt x="12" y="1"/>
                  </a:lnTo>
                  <a:lnTo>
                    <a:pt x="14" y="1"/>
                  </a:lnTo>
                  <a:lnTo>
                    <a:pt x="15" y="1"/>
                  </a:lnTo>
                  <a:lnTo>
                    <a:pt x="17" y="2"/>
                  </a:lnTo>
                  <a:lnTo>
                    <a:pt x="18" y="3"/>
                  </a:lnTo>
                  <a:lnTo>
                    <a:pt x="19" y="3"/>
                  </a:lnTo>
                  <a:lnTo>
                    <a:pt x="19" y="4"/>
                  </a:lnTo>
                  <a:lnTo>
                    <a:pt x="20" y="5"/>
                  </a:lnTo>
                  <a:lnTo>
                    <a:pt x="19" y="6"/>
                  </a:lnTo>
                  <a:lnTo>
                    <a:pt x="19" y="7"/>
                  </a:lnTo>
                  <a:lnTo>
                    <a:pt x="18" y="8"/>
                  </a:lnTo>
                  <a:lnTo>
                    <a:pt x="17" y="8"/>
                  </a:lnTo>
                  <a:lnTo>
                    <a:pt x="15" y="9"/>
                  </a:lnTo>
                  <a:lnTo>
                    <a:pt x="14" y="9"/>
                  </a:lnTo>
                  <a:lnTo>
                    <a:pt x="12" y="9"/>
                  </a:lnTo>
                  <a:lnTo>
                    <a:pt x="10" y="10"/>
                  </a:lnTo>
                  <a:lnTo>
                    <a:pt x="8" y="9"/>
                  </a:lnTo>
                  <a:lnTo>
                    <a:pt x="6" y="9"/>
                  </a:lnTo>
                  <a:lnTo>
                    <a:pt x="4" y="9"/>
                  </a:lnTo>
                  <a:lnTo>
                    <a:pt x="3" y="8"/>
                  </a:lnTo>
                  <a:lnTo>
                    <a:pt x="1" y="8"/>
                  </a:lnTo>
                  <a:lnTo>
                    <a:pt x="0" y="7"/>
                  </a:lnTo>
                  <a:lnTo>
                    <a:pt x="0" y="6"/>
                  </a:lnTo>
                  <a:lnTo>
                    <a:pt x="0" y="5"/>
                  </a:lnTo>
                  <a:lnTo>
                    <a:pt x="0" y="4"/>
                  </a:lnTo>
                  <a:lnTo>
                    <a:pt x="0" y="3"/>
                  </a:lnTo>
                  <a:lnTo>
                    <a:pt x="1" y="3"/>
                  </a:lnTo>
                  <a:lnTo>
                    <a:pt x="3" y="2"/>
                  </a:lnTo>
                  <a:lnTo>
                    <a:pt x="4" y="1"/>
                  </a:lnTo>
                  <a:lnTo>
                    <a:pt x="6" y="1"/>
                  </a:lnTo>
                  <a:lnTo>
                    <a:pt x="8" y="1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89828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28" name="Freeform 471"/>
            <p:cNvSpPr>
              <a:spLocks/>
            </p:cNvSpPr>
            <p:nvPr/>
          </p:nvSpPr>
          <p:spPr bwMode="auto">
            <a:xfrm>
              <a:off x="3684" y="1784"/>
              <a:ext cx="19" cy="9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11" y="0"/>
                </a:cxn>
                <a:cxn ang="0">
                  <a:pos x="13" y="1"/>
                </a:cxn>
                <a:cxn ang="0">
                  <a:pos x="15" y="1"/>
                </a:cxn>
                <a:cxn ang="0">
                  <a:pos x="16" y="2"/>
                </a:cxn>
                <a:cxn ang="0">
                  <a:pos x="17" y="2"/>
                </a:cxn>
                <a:cxn ang="0">
                  <a:pos x="18" y="3"/>
                </a:cxn>
                <a:cxn ang="0">
                  <a:pos x="18" y="4"/>
                </a:cxn>
                <a:cxn ang="0">
                  <a:pos x="19" y="5"/>
                </a:cxn>
                <a:cxn ang="0">
                  <a:pos x="18" y="6"/>
                </a:cxn>
                <a:cxn ang="0">
                  <a:pos x="18" y="6"/>
                </a:cxn>
                <a:cxn ang="0">
                  <a:pos x="17" y="7"/>
                </a:cxn>
                <a:cxn ang="0">
                  <a:pos x="16" y="8"/>
                </a:cxn>
                <a:cxn ang="0">
                  <a:pos x="15" y="8"/>
                </a:cxn>
                <a:cxn ang="0">
                  <a:pos x="13" y="8"/>
                </a:cxn>
                <a:cxn ang="0">
                  <a:pos x="11" y="9"/>
                </a:cxn>
                <a:cxn ang="0">
                  <a:pos x="9" y="9"/>
                </a:cxn>
                <a:cxn ang="0">
                  <a:pos x="7" y="9"/>
                </a:cxn>
                <a:cxn ang="0">
                  <a:pos x="6" y="8"/>
                </a:cxn>
                <a:cxn ang="0">
                  <a:pos x="4" y="8"/>
                </a:cxn>
                <a:cxn ang="0">
                  <a:pos x="3" y="8"/>
                </a:cxn>
                <a:cxn ang="0">
                  <a:pos x="2" y="7"/>
                </a:cxn>
                <a:cxn ang="0">
                  <a:pos x="1" y="6"/>
                </a:cxn>
                <a:cxn ang="0">
                  <a:pos x="0" y="6"/>
                </a:cxn>
                <a:cxn ang="0">
                  <a:pos x="0" y="5"/>
                </a:cxn>
                <a:cxn ang="0">
                  <a:pos x="0" y="4"/>
                </a:cxn>
                <a:cxn ang="0">
                  <a:pos x="1" y="3"/>
                </a:cxn>
                <a:cxn ang="0">
                  <a:pos x="2" y="2"/>
                </a:cxn>
                <a:cxn ang="0">
                  <a:pos x="3" y="2"/>
                </a:cxn>
                <a:cxn ang="0">
                  <a:pos x="4" y="1"/>
                </a:cxn>
                <a:cxn ang="0">
                  <a:pos x="6" y="1"/>
                </a:cxn>
                <a:cxn ang="0">
                  <a:pos x="7" y="0"/>
                </a:cxn>
                <a:cxn ang="0">
                  <a:pos x="9" y="0"/>
                </a:cxn>
              </a:cxnLst>
              <a:rect l="0" t="0" r="r" b="b"/>
              <a:pathLst>
                <a:path w="19" h="9">
                  <a:moveTo>
                    <a:pt x="9" y="0"/>
                  </a:moveTo>
                  <a:lnTo>
                    <a:pt x="11" y="0"/>
                  </a:lnTo>
                  <a:lnTo>
                    <a:pt x="13" y="1"/>
                  </a:lnTo>
                  <a:lnTo>
                    <a:pt x="15" y="1"/>
                  </a:lnTo>
                  <a:lnTo>
                    <a:pt x="16" y="2"/>
                  </a:lnTo>
                  <a:lnTo>
                    <a:pt x="17" y="2"/>
                  </a:lnTo>
                  <a:lnTo>
                    <a:pt x="18" y="3"/>
                  </a:lnTo>
                  <a:lnTo>
                    <a:pt x="18" y="4"/>
                  </a:lnTo>
                  <a:lnTo>
                    <a:pt x="19" y="5"/>
                  </a:lnTo>
                  <a:lnTo>
                    <a:pt x="18" y="6"/>
                  </a:lnTo>
                  <a:lnTo>
                    <a:pt x="18" y="6"/>
                  </a:lnTo>
                  <a:lnTo>
                    <a:pt x="17" y="7"/>
                  </a:lnTo>
                  <a:lnTo>
                    <a:pt x="16" y="8"/>
                  </a:lnTo>
                  <a:lnTo>
                    <a:pt x="15" y="8"/>
                  </a:lnTo>
                  <a:lnTo>
                    <a:pt x="13" y="8"/>
                  </a:lnTo>
                  <a:lnTo>
                    <a:pt x="11" y="9"/>
                  </a:lnTo>
                  <a:lnTo>
                    <a:pt x="9" y="9"/>
                  </a:lnTo>
                  <a:lnTo>
                    <a:pt x="7" y="9"/>
                  </a:lnTo>
                  <a:lnTo>
                    <a:pt x="6" y="8"/>
                  </a:lnTo>
                  <a:lnTo>
                    <a:pt x="4" y="8"/>
                  </a:lnTo>
                  <a:lnTo>
                    <a:pt x="3" y="8"/>
                  </a:lnTo>
                  <a:lnTo>
                    <a:pt x="2" y="7"/>
                  </a:lnTo>
                  <a:lnTo>
                    <a:pt x="1" y="6"/>
                  </a:lnTo>
                  <a:lnTo>
                    <a:pt x="0" y="6"/>
                  </a:lnTo>
                  <a:lnTo>
                    <a:pt x="0" y="5"/>
                  </a:lnTo>
                  <a:lnTo>
                    <a:pt x="0" y="4"/>
                  </a:lnTo>
                  <a:lnTo>
                    <a:pt x="1" y="3"/>
                  </a:lnTo>
                  <a:lnTo>
                    <a:pt x="2" y="2"/>
                  </a:lnTo>
                  <a:lnTo>
                    <a:pt x="3" y="2"/>
                  </a:lnTo>
                  <a:lnTo>
                    <a:pt x="4" y="1"/>
                  </a:lnTo>
                  <a:lnTo>
                    <a:pt x="6" y="1"/>
                  </a:lnTo>
                  <a:lnTo>
                    <a:pt x="7" y="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91898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29" name="Freeform 472"/>
            <p:cNvSpPr>
              <a:spLocks/>
            </p:cNvSpPr>
            <p:nvPr/>
          </p:nvSpPr>
          <p:spPr bwMode="auto">
            <a:xfrm>
              <a:off x="3685" y="1784"/>
              <a:ext cx="17" cy="8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10" y="0"/>
                </a:cxn>
                <a:cxn ang="0">
                  <a:pos x="11" y="1"/>
                </a:cxn>
                <a:cxn ang="0">
                  <a:pos x="13" y="1"/>
                </a:cxn>
                <a:cxn ang="0">
                  <a:pos x="14" y="1"/>
                </a:cxn>
                <a:cxn ang="0">
                  <a:pos x="15" y="2"/>
                </a:cxn>
                <a:cxn ang="0">
                  <a:pos x="16" y="3"/>
                </a:cxn>
                <a:cxn ang="0">
                  <a:pos x="16" y="3"/>
                </a:cxn>
                <a:cxn ang="0">
                  <a:pos x="17" y="4"/>
                </a:cxn>
                <a:cxn ang="0">
                  <a:pos x="16" y="5"/>
                </a:cxn>
                <a:cxn ang="0">
                  <a:pos x="16" y="6"/>
                </a:cxn>
                <a:cxn ang="0">
                  <a:pos x="15" y="6"/>
                </a:cxn>
                <a:cxn ang="0">
                  <a:pos x="14" y="7"/>
                </a:cxn>
                <a:cxn ang="0">
                  <a:pos x="13" y="7"/>
                </a:cxn>
                <a:cxn ang="0">
                  <a:pos x="11" y="8"/>
                </a:cxn>
                <a:cxn ang="0">
                  <a:pos x="10" y="8"/>
                </a:cxn>
                <a:cxn ang="0">
                  <a:pos x="8" y="8"/>
                </a:cxn>
                <a:cxn ang="0">
                  <a:pos x="6" y="8"/>
                </a:cxn>
                <a:cxn ang="0">
                  <a:pos x="5" y="8"/>
                </a:cxn>
                <a:cxn ang="0">
                  <a:pos x="3" y="7"/>
                </a:cxn>
                <a:cxn ang="0">
                  <a:pos x="2" y="7"/>
                </a:cxn>
                <a:cxn ang="0">
                  <a:pos x="1" y="6"/>
                </a:cxn>
                <a:cxn ang="0">
                  <a:pos x="0" y="6"/>
                </a:cxn>
                <a:cxn ang="0">
                  <a:pos x="0" y="5"/>
                </a:cxn>
                <a:cxn ang="0">
                  <a:pos x="0" y="4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1" y="2"/>
                </a:cxn>
                <a:cxn ang="0">
                  <a:pos x="2" y="1"/>
                </a:cxn>
                <a:cxn ang="0">
                  <a:pos x="3" y="1"/>
                </a:cxn>
                <a:cxn ang="0">
                  <a:pos x="5" y="1"/>
                </a:cxn>
                <a:cxn ang="0">
                  <a:pos x="6" y="0"/>
                </a:cxn>
                <a:cxn ang="0">
                  <a:pos x="8" y="0"/>
                </a:cxn>
              </a:cxnLst>
              <a:rect l="0" t="0" r="r" b="b"/>
              <a:pathLst>
                <a:path w="17" h="8">
                  <a:moveTo>
                    <a:pt x="8" y="0"/>
                  </a:moveTo>
                  <a:lnTo>
                    <a:pt x="10" y="0"/>
                  </a:lnTo>
                  <a:lnTo>
                    <a:pt x="11" y="1"/>
                  </a:lnTo>
                  <a:lnTo>
                    <a:pt x="13" y="1"/>
                  </a:lnTo>
                  <a:lnTo>
                    <a:pt x="14" y="1"/>
                  </a:lnTo>
                  <a:lnTo>
                    <a:pt x="15" y="2"/>
                  </a:lnTo>
                  <a:lnTo>
                    <a:pt x="16" y="3"/>
                  </a:lnTo>
                  <a:lnTo>
                    <a:pt x="16" y="3"/>
                  </a:lnTo>
                  <a:lnTo>
                    <a:pt x="17" y="4"/>
                  </a:lnTo>
                  <a:lnTo>
                    <a:pt x="16" y="5"/>
                  </a:lnTo>
                  <a:lnTo>
                    <a:pt x="16" y="6"/>
                  </a:lnTo>
                  <a:lnTo>
                    <a:pt x="15" y="6"/>
                  </a:lnTo>
                  <a:lnTo>
                    <a:pt x="14" y="7"/>
                  </a:lnTo>
                  <a:lnTo>
                    <a:pt x="13" y="7"/>
                  </a:lnTo>
                  <a:lnTo>
                    <a:pt x="11" y="8"/>
                  </a:lnTo>
                  <a:lnTo>
                    <a:pt x="10" y="8"/>
                  </a:lnTo>
                  <a:lnTo>
                    <a:pt x="8" y="8"/>
                  </a:lnTo>
                  <a:lnTo>
                    <a:pt x="6" y="8"/>
                  </a:lnTo>
                  <a:lnTo>
                    <a:pt x="5" y="8"/>
                  </a:lnTo>
                  <a:lnTo>
                    <a:pt x="3" y="7"/>
                  </a:lnTo>
                  <a:lnTo>
                    <a:pt x="2" y="7"/>
                  </a:lnTo>
                  <a:lnTo>
                    <a:pt x="1" y="6"/>
                  </a:lnTo>
                  <a:lnTo>
                    <a:pt x="0" y="6"/>
                  </a:lnTo>
                  <a:lnTo>
                    <a:pt x="0" y="5"/>
                  </a:lnTo>
                  <a:lnTo>
                    <a:pt x="0" y="4"/>
                  </a:lnTo>
                  <a:lnTo>
                    <a:pt x="0" y="3"/>
                  </a:lnTo>
                  <a:lnTo>
                    <a:pt x="0" y="3"/>
                  </a:lnTo>
                  <a:lnTo>
                    <a:pt x="1" y="2"/>
                  </a:lnTo>
                  <a:lnTo>
                    <a:pt x="2" y="1"/>
                  </a:lnTo>
                  <a:lnTo>
                    <a:pt x="3" y="1"/>
                  </a:lnTo>
                  <a:lnTo>
                    <a:pt x="5" y="1"/>
                  </a:lnTo>
                  <a:lnTo>
                    <a:pt x="6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99919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30" name="Freeform 473"/>
            <p:cNvSpPr>
              <a:spLocks/>
            </p:cNvSpPr>
            <p:nvPr/>
          </p:nvSpPr>
          <p:spPr bwMode="auto">
            <a:xfrm>
              <a:off x="3685" y="1784"/>
              <a:ext cx="16" cy="7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9" y="0"/>
                </a:cxn>
                <a:cxn ang="0">
                  <a:pos x="11" y="1"/>
                </a:cxn>
                <a:cxn ang="0">
                  <a:pos x="12" y="1"/>
                </a:cxn>
                <a:cxn ang="0">
                  <a:pos x="13" y="1"/>
                </a:cxn>
                <a:cxn ang="0">
                  <a:pos x="14" y="2"/>
                </a:cxn>
                <a:cxn ang="0">
                  <a:pos x="15" y="2"/>
                </a:cxn>
                <a:cxn ang="0">
                  <a:pos x="16" y="3"/>
                </a:cxn>
                <a:cxn ang="0">
                  <a:pos x="16" y="4"/>
                </a:cxn>
                <a:cxn ang="0">
                  <a:pos x="16" y="4"/>
                </a:cxn>
                <a:cxn ang="0">
                  <a:pos x="15" y="5"/>
                </a:cxn>
                <a:cxn ang="0">
                  <a:pos x="14" y="6"/>
                </a:cxn>
                <a:cxn ang="0">
                  <a:pos x="13" y="6"/>
                </a:cxn>
                <a:cxn ang="0">
                  <a:pos x="12" y="7"/>
                </a:cxn>
                <a:cxn ang="0">
                  <a:pos x="11" y="7"/>
                </a:cxn>
                <a:cxn ang="0">
                  <a:pos x="9" y="7"/>
                </a:cxn>
                <a:cxn ang="0">
                  <a:pos x="8" y="7"/>
                </a:cxn>
                <a:cxn ang="0">
                  <a:pos x="6" y="7"/>
                </a:cxn>
                <a:cxn ang="0">
                  <a:pos x="5" y="7"/>
                </a:cxn>
                <a:cxn ang="0">
                  <a:pos x="4" y="7"/>
                </a:cxn>
                <a:cxn ang="0">
                  <a:pos x="2" y="6"/>
                </a:cxn>
                <a:cxn ang="0">
                  <a:pos x="1" y="6"/>
                </a:cxn>
                <a:cxn ang="0">
                  <a:pos x="1" y="5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0" y="3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2" y="1"/>
                </a:cxn>
                <a:cxn ang="0">
                  <a:pos x="4" y="1"/>
                </a:cxn>
                <a:cxn ang="0">
                  <a:pos x="5" y="1"/>
                </a:cxn>
                <a:cxn ang="0">
                  <a:pos x="6" y="0"/>
                </a:cxn>
                <a:cxn ang="0">
                  <a:pos x="8" y="0"/>
                </a:cxn>
              </a:cxnLst>
              <a:rect l="0" t="0" r="r" b="b"/>
              <a:pathLst>
                <a:path w="16" h="7">
                  <a:moveTo>
                    <a:pt x="8" y="0"/>
                  </a:moveTo>
                  <a:lnTo>
                    <a:pt x="9" y="0"/>
                  </a:lnTo>
                  <a:lnTo>
                    <a:pt x="11" y="1"/>
                  </a:lnTo>
                  <a:lnTo>
                    <a:pt x="12" y="1"/>
                  </a:lnTo>
                  <a:lnTo>
                    <a:pt x="13" y="1"/>
                  </a:lnTo>
                  <a:lnTo>
                    <a:pt x="14" y="2"/>
                  </a:lnTo>
                  <a:lnTo>
                    <a:pt x="15" y="2"/>
                  </a:lnTo>
                  <a:lnTo>
                    <a:pt x="16" y="3"/>
                  </a:lnTo>
                  <a:lnTo>
                    <a:pt x="16" y="4"/>
                  </a:lnTo>
                  <a:lnTo>
                    <a:pt x="16" y="4"/>
                  </a:lnTo>
                  <a:lnTo>
                    <a:pt x="15" y="5"/>
                  </a:lnTo>
                  <a:lnTo>
                    <a:pt x="14" y="6"/>
                  </a:lnTo>
                  <a:lnTo>
                    <a:pt x="13" y="6"/>
                  </a:lnTo>
                  <a:lnTo>
                    <a:pt x="12" y="7"/>
                  </a:lnTo>
                  <a:lnTo>
                    <a:pt x="11" y="7"/>
                  </a:lnTo>
                  <a:lnTo>
                    <a:pt x="9" y="7"/>
                  </a:lnTo>
                  <a:lnTo>
                    <a:pt x="8" y="7"/>
                  </a:lnTo>
                  <a:lnTo>
                    <a:pt x="6" y="7"/>
                  </a:lnTo>
                  <a:lnTo>
                    <a:pt x="5" y="7"/>
                  </a:lnTo>
                  <a:lnTo>
                    <a:pt x="4" y="7"/>
                  </a:lnTo>
                  <a:lnTo>
                    <a:pt x="2" y="6"/>
                  </a:lnTo>
                  <a:lnTo>
                    <a:pt x="1" y="6"/>
                  </a:lnTo>
                  <a:lnTo>
                    <a:pt x="1" y="5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3"/>
                  </a:lnTo>
                  <a:lnTo>
                    <a:pt x="1" y="2"/>
                  </a:lnTo>
                  <a:lnTo>
                    <a:pt x="1" y="2"/>
                  </a:lnTo>
                  <a:lnTo>
                    <a:pt x="2" y="1"/>
                  </a:lnTo>
                  <a:lnTo>
                    <a:pt x="4" y="1"/>
                  </a:lnTo>
                  <a:lnTo>
                    <a:pt x="5" y="1"/>
                  </a:lnTo>
                  <a:lnTo>
                    <a:pt x="6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A399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31" name="Freeform 474"/>
            <p:cNvSpPr>
              <a:spLocks/>
            </p:cNvSpPr>
            <p:nvPr/>
          </p:nvSpPr>
          <p:spPr bwMode="auto">
            <a:xfrm>
              <a:off x="3685" y="1784"/>
              <a:ext cx="15" cy="7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9" y="0"/>
                </a:cxn>
                <a:cxn ang="0">
                  <a:pos x="10" y="0"/>
                </a:cxn>
                <a:cxn ang="0">
                  <a:pos x="11" y="1"/>
                </a:cxn>
                <a:cxn ang="0">
                  <a:pos x="13" y="1"/>
                </a:cxn>
                <a:cxn ang="0">
                  <a:pos x="13" y="2"/>
                </a:cxn>
                <a:cxn ang="0">
                  <a:pos x="14" y="2"/>
                </a:cxn>
                <a:cxn ang="0">
                  <a:pos x="14" y="3"/>
                </a:cxn>
                <a:cxn ang="0">
                  <a:pos x="15" y="3"/>
                </a:cxn>
                <a:cxn ang="0">
                  <a:pos x="14" y="4"/>
                </a:cxn>
                <a:cxn ang="0">
                  <a:pos x="14" y="5"/>
                </a:cxn>
                <a:cxn ang="0">
                  <a:pos x="13" y="5"/>
                </a:cxn>
                <a:cxn ang="0">
                  <a:pos x="13" y="6"/>
                </a:cxn>
                <a:cxn ang="0">
                  <a:pos x="11" y="6"/>
                </a:cxn>
                <a:cxn ang="0">
                  <a:pos x="10" y="6"/>
                </a:cxn>
                <a:cxn ang="0">
                  <a:pos x="9" y="7"/>
                </a:cxn>
                <a:cxn ang="0">
                  <a:pos x="8" y="7"/>
                </a:cxn>
                <a:cxn ang="0">
                  <a:pos x="6" y="7"/>
                </a:cxn>
                <a:cxn ang="0">
                  <a:pos x="5" y="6"/>
                </a:cxn>
                <a:cxn ang="0">
                  <a:pos x="4" y="6"/>
                </a:cxn>
                <a:cxn ang="0">
                  <a:pos x="3" y="6"/>
                </a:cxn>
                <a:cxn ang="0">
                  <a:pos x="2" y="5"/>
                </a:cxn>
                <a:cxn ang="0">
                  <a:pos x="1" y="5"/>
                </a:cxn>
                <a:cxn ang="0">
                  <a:pos x="1" y="4"/>
                </a:cxn>
                <a:cxn ang="0">
                  <a:pos x="0" y="3"/>
                </a:cxn>
                <a:cxn ang="0">
                  <a:pos x="1" y="3"/>
                </a:cxn>
                <a:cxn ang="0">
                  <a:pos x="1" y="2"/>
                </a:cxn>
                <a:cxn ang="0">
                  <a:pos x="2" y="2"/>
                </a:cxn>
                <a:cxn ang="0">
                  <a:pos x="3" y="1"/>
                </a:cxn>
                <a:cxn ang="0">
                  <a:pos x="4" y="1"/>
                </a:cxn>
                <a:cxn ang="0">
                  <a:pos x="5" y="0"/>
                </a:cxn>
                <a:cxn ang="0">
                  <a:pos x="6" y="0"/>
                </a:cxn>
                <a:cxn ang="0">
                  <a:pos x="8" y="0"/>
                </a:cxn>
              </a:cxnLst>
              <a:rect l="0" t="0" r="r" b="b"/>
              <a:pathLst>
                <a:path w="15" h="7">
                  <a:moveTo>
                    <a:pt x="8" y="0"/>
                  </a:moveTo>
                  <a:lnTo>
                    <a:pt x="9" y="0"/>
                  </a:lnTo>
                  <a:lnTo>
                    <a:pt x="10" y="0"/>
                  </a:lnTo>
                  <a:lnTo>
                    <a:pt x="11" y="1"/>
                  </a:lnTo>
                  <a:lnTo>
                    <a:pt x="13" y="1"/>
                  </a:lnTo>
                  <a:lnTo>
                    <a:pt x="13" y="2"/>
                  </a:lnTo>
                  <a:lnTo>
                    <a:pt x="14" y="2"/>
                  </a:lnTo>
                  <a:lnTo>
                    <a:pt x="14" y="3"/>
                  </a:lnTo>
                  <a:lnTo>
                    <a:pt x="15" y="3"/>
                  </a:lnTo>
                  <a:lnTo>
                    <a:pt x="14" y="4"/>
                  </a:lnTo>
                  <a:lnTo>
                    <a:pt x="14" y="5"/>
                  </a:lnTo>
                  <a:lnTo>
                    <a:pt x="13" y="5"/>
                  </a:lnTo>
                  <a:lnTo>
                    <a:pt x="13" y="6"/>
                  </a:lnTo>
                  <a:lnTo>
                    <a:pt x="11" y="6"/>
                  </a:lnTo>
                  <a:lnTo>
                    <a:pt x="10" y="6"/>
                  </a:lnTo>
                  <a:lnTo>
                    <a:pt x="9" y="7"/>
                  </a:lnTo>
                  <a:lnTo>
                    <a:pt x="8" y="7"/>
                  </a:lnTo>
                  <a:lnTo>
                    <a:pt x="6" y="7"/>
                  </a:lnTo>
                  <a:lnTo>
                    <a:pt x="5" y="6"/>
                  </a:lnTo>
                  <a:lnTo>
                    <a:pt x="4" y="6"/>
                  </a:lnTo>
                  <a:lnTo>
                    <a:pt x="3" y="6"/>
                  </a:lnTo>
                  <a:lnTo>
                    <a:pt x="2" y="5"/>
                  </a:lnTo>
                  <a:lnTo>
                    <a:pt x="1" y="5"/>
                  </a:lnTo>
                  <a:lnTo>
                    <a:pt x="1" y="4"/>
                  </a:lnTo>
                  <a:lnTo>
                    <a:pt x="0" y="3"/>
                  </a:lnTo>
                  <a:lnTo>
                    <a:pt x="1" y="3"/>
                  </a:lnTo>
                  <a:lnTo>
                    <a:pt x="1" y="2"/>
                  </a:lnTo>
                  <a:lnTo>
                    <a:pt x="2" y="2"/>
                  </a:lnTo>
                  <a:lnTo>
                    <a:pt x="3" y="1"/>
                  </a:lnTo>
                  <a:lnTo>
                    <a:pt x="4" y="1"/>
                  </a:lnTo>
                  <a:lnTo>
                    <a:pt x="5" y="0"/>
                  </a:lnTo>
                  <a:lnTo>
                    <a:pt x="6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AAA3A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32" name="Freeform 475"/>
            <p:cNvSpPr>
              <a:spLocks/>
            </p:cNvSpPr>
            <p:nvPr/>
          </p:nvSpPr>
          <p:spPr bwMode="auto">
            <a:xfrm>
              <a:off x="3686" y="1784"/>
              <a:ext cx="13" cy="6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7" y="0"/>
                </a:cxn>
                <a:cxn ang="0">
                  <a:pos x="9" y="0"/>
                </a:cxn>
                <a:cxn ang="0">
                  <a:pos x="10" y="1"/>
                </a:cxn>
                <a:cxn ang="0">
                  <a:pos x="11" y="1"/>
                </a:cxn>
                <a:cxn ang="0">
                  <a:pos x="12" y="1"/>
                </a:cxn>
                <a:cxn ang="0">
                  <a:pos x="12" y="2"/>
                </a:cxn>
                <a:cxn ang="0">
                  <a:pos x="12" y="2"/>
                </a:cxn>
                <a:cxn ang="0">
                  <a:pos x="13" y="3"/>
                </a:cxn>
                <a:cxn ang="0">
                  <a:pos x="12" y="4"/>
                </a:cxn>
                <a:cxn ang="0">
                  <a:pos x="12" y="4"/>
                </a:cxn>
                <a:cxn ang="0">
                  <a:pos x="12" y="5"/>
                </a:cxn>
                <a:cxn ang="0">
                  <a:pos x="11" y="5"/>
                </a:cxn>
                <a:cxn ang="0">
                  <a:pos x="10" y="5"/>
                </a:cxn>
                <a:cxn ang="0">
                  <a:pos x="9" y="6"/>
                </a:cxn>
                <a:cxn ang="0">
                  <a:pos x="7" y="6"/>
                </a:cxn>
                <a:cxn ang="0">
                  <a:pos x="6" y="6"/>
                </a:cxn>
                <a:cxn ang="0">
                  <a:pos x="5" y="6"/>
                </a:cxn>
                <a:cxn ang="0">
                  <a:pos x="4" y="6"/>
                </a:cxn>
                <a:cxn ang="0">
                  <a:pos x="3" y="5"/>
                </a:cxn>
                <a:cxn ang="0">
                  <a:pos x="2" y="5"/>
                </a:cxn>
                <a:cxn ang="0">
                  <a:pos x="1" y="5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0" y="3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3" y="1"/>
                </a:cxn>
                <a:cxn ang="0">
                  <a:pos x="4" y="0"/>
                </a:cxn>
                <a:cxn ang="0">
                  <a:pos x="5" y="0"/>
                </a:cxn>
                <a:cxn ang="0">
                  <a:pos x="6" y="0"/>
                </a:cxn>
              </a:cxnLst>
              <a:rect l="0" t="0" r="r" b="b"/>
              <a:pathLst>
                <a:path w="13" h="6">
                  <a:moveTo>
                    <a:pt x="6" y="0"/>
                  </a:moveTo>
                  <a:lnTo>
                    <a:pt x="7" y="0"/>
                  </a:lnTo>
                  <a:lnTo>
                    <a:pt x="9" y="0"/>
                  </a:lnTo>
                  <a:lnTo>
                    <a:pt x="10" y="1"/>
                  </a:lnTo>
                  <a:lnTo>
                    <a:pt x="11" y="1"/>
                  </a:lnTo>
                  <a:lnTo>
                    <a:pt x="12" y="1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3" y="3"/>
                  </a:lnTo>
                  <a:lnTo>
                    <a:pt x="12" y="4"/>
                  </a:lnTo>
                  <a:lnTo>
                    <a:pt x="12" y="4"/>
                  </a:lnTo>
                  <a:lnTo>
                    <a:pt x="12" y="5"/>
                  </a:lnTo>
                  <a:lnTo>
                    <a:pt x="11" y="5"/>
                  </a:lnTo>
                  <a:lnTo>
                    <a:pt x="10" y="5"/>
                  </a:lnTo>
                  <a:lnTo>
                    <a:pt x="9" y="6"/>
                  </a:lnTo>
                  <a:lnTo>
                    <a:pt x="7" y="6"/>
                  </a:lnTo>
                  <a:lnTo>
                    <a:pt x="6" y="6"/>
                  </a:lnTo>
                  <a:lnTo>
                    <a:pt x="5" y="6"/>
                  </a:lnTo>
                  <a:lnTo>
                    <a:pt x="4" y="6"/>
                  </a:lnTo>
                  <a:lnTo>
                    <a:pt x="3" y="5"/>
                  </a:lnTo>
                  <a:lnTo>
                    <a:pt x="2" y="5"/>
                  </a:lnTo>
                  <a:lnTo>
                    <a:pt x="1" y="5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3"/>
                  </a:lnTo>
                  <a:lnTo>
                    <a:pt x="0" y="2"/>
                  </a:lnTo>
                  <a:lnTo>
                    <a:pt x="0" y="2"/>
                  </a:lnTo>
                  <a:lnTo>
                    <a:pt x="1" y="1"/>
                  </a:lnTo>
                  <a:lnTo>
                    <a:pt x="2" y="1"/>
                  </a:lnTo>
                  <a:lnTo>
                    <a:pt x="3" y="1"/>
                  </a:lnTo>
                  <a:lnTo>
                    <a:pt x="4" y="0"/>
                  </a:lnTo>
                  <a:lnTo>
                    <a:pt x="5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B2AAA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33" name="Freeform 476"/>
            <p:cNvSpPr>
              <a:spLocks/>
            </p:cNvSpPr>
            <p:nvPr/>
          </p:nvSpPr>
          <p:spPr bwMode="auto">
            <a:xfrm>
              <a:off x="3766" y="1798"/>
              <a:ext cx="23" cy="11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14" y="1"/>
                </a:cxn>
                <a:cxn ang="0">
                  <a:pos x="16" y="1"/>
                </a:cxn>
                <a:cxn ang="0">
                  <a:pos x="18" y="1"/>
                </a:cxn>
                <a:cxn ang="0">
                  <a:pos x="20" y="2"/>
                </a:cxn>
                <a:cxn ang="0">
                  <a:pos x="21" y="3"/>
                </a:cxn>
                <a:cxn ang="0">
                  <a:pos x="22" y="4"/>
                </a:cxn>
                <a:cxn ang="0">
                  <a:pos x="23" y="5"/>
                </a:cxn>
                <a:cxn ang="0">
                  <a:pos x="23" y="6"/>
                </a:cxn>
                <a:cxn ang="0">
                  <a:pos x="23" y="7"/>
                </a:cxn>
                <a:cxn ang="0">
                  <a:pos x="22" y="8"/>
                </a:cxn>
                <a:cxn ang="0">
                  <a:pos x="21" y="9"/>
                </a:cxn>
                <a:cxn ang="0">
                  <a:pos x="20" y="10"/>
                </a:cxn>
                <a:cxn ang="0">
                  <a:pos x="18" y="10"/>
                </a:cxn>
                <a:cxn ang="0">
                  <a:pos x="16" y="11"/>
                </a:cxn>
                <a:cxn ang="0">
                  <a:pos x="14" y="11"/>
                </a:cxn>
                <a:cxn ang="0">
                  <a:pos x="12" y="11"/>
                </a:cxn>
                <a:cxn ang="0">
                  <a:pos x="9" y="11"/>
                </a:cxn>
                <a:cxn ang="0">
                  <a:pos x="7" y="11"/>
                </a:cxn>
                <a:cxn ang="0">
                  <a:pos x="5" y="10"/>
                </a:cxn>
                <a:cxn ang="0">
                  <a:pos x="3" y="10"/>
                </a:cxn>
                <a:cxn ang="0">
                  <a:pos x="2" y="9"/>
                </a:cxn>
                <a:cxn ang="0">
                  <a:pos x="1" y="8"/>
                </a:cxn>
                <a:cxn ang="0">
                  <a:pos x="0" y="7"/>
                </a:cxn>
                <a:cxn ang="0">
                  <a:pos x="0" y="6"/>
                </a:cxn>
                <a:cxn ang="0">
                  <a:pos x="0" y="5"/>
                </a:cxn>
                <a:cxn ang="0">
                  <a:pos x="1" y="4"/>
                </a:cxn>
                <a:cxn ang="0">
                  <a:pos x="2" y="3"/>
                </a:cxn>
                <a:cxn ang="0">
                  <a:pos x="3" y="2"/>
                </a:cxn>
                <a:cxn ang="0">
                  <a:pos x="5" y="1"/>
                </a:cxn>
                <a:cxn ang="0">
                  <a:pos x="7" y="1"/>
                </a:cxn>
                <a:cxn ang="0">
                  <a:pos x="9" y="1"/>
                </a:cxn>
                <a:cxn ang="0">
                  <a:pos x="12" y="0"/>
                </a:cxn>
              </a:cxnLst>
              <a:rect l="0" t="0" r="r" b="b"/>
              <a:pathLst>
                <a:path w="23" h="11">
                  <a:moveTo>
                    <a:pt x="12" y="0"/>
                  </a:moveTo>
                  <a:lnTo>
                    <a:pt x="14" y="1"/>
                  </a:lnTo>
                  <a:lnTo>
                    <a:pt x="16" y="1"/>
                  </a:lnTo>
                  <a:lnTo>
                    <a:pt x="18" y="1"/>
                  </a:lnTo>
                  <a:lnTo>
                    <a:pt x="20" y="2"/>
                  </a:lnTo>
                  <a:lnTo>
                    <a:pt x="21" y="3"/>
                  </a:lnTo>
                  <a:lnTo>
                    <a:pt x="22" y="4"/>
                  </a:lnTo>
                  <a:lnTo>
                    <a:pt x="23" y="5"/>
                  </a:lnTo>
                  <a:lnTo>
                    <a:pt x="23" y="6"/>
                  </a:lnTo>
                  <a:lnTo>
                    <a:pt x="23" y="7"/>
                  </a:lnTo>
                  <a:lnTo>
                    <a:pt x="22" y="8"/>
                  </a:lnTo>
                  <a:lnTo>
                    <a:pt x="21" y="9"/>
                  </a:lnTo>
                  <a:lnTo>
                    <a:pt x="20" y="10"/>
                  </a:lnTo>
                  <a:lnTo>
                    <a:pt x="18" y="10"/>
                  </a:lnTo>
                  <a:lnTo>
                    <a:pt x="16" y="11"/>
                  </a:lnTo>
                  <a:lnTo>
                    <a:pt x="14" y="11"/>
                  </a:lnTo>
                  <a:lnTo>
                    <a:pt x="12" y="11"/>
                  </a:lnTo>
                  <a:lnTo>
                    <a:pt x="9" y="11"/>
                  </a:lnTo>
                  <a:lnTo>
                    <a:pt x="7" y="11"/>
                  </a:lnTo>
                  <a:lnTo>
                    <a:pt x="5" y="10"/>
                  </a:lnTo>
                  <a:lnTo>
                    <a:pt x="3" y="10"/>
                  </a:lnTo>
                  <a:lnTo>
                    <a:pt x="2" y="9"/>
                  </a:lnTo>
                  <a:lnTo>
                    <a:pt x="1" y="8"/>
                  </a:lnTo>
                  <a:lnTo>
                    <a:pt x="0" y="7"/>
                  </a:lnTo>
                  <a:lnTo>
                    <a:pt x="0" y="6"/>
                  </a:lnTo>
                  <a:lnTo>
                    <a:pt x="0" y="5"/>
                  </a:lnTo>
                  <a:lnTo>
                    <a:pt x="1" y="4"/>
                  </a:lnTo>
                  <a:lnTo>
                    <a:pt x="2" y="3"/>
                  </a:lnTo>
                  <a:lnTo>
                    <a:pt x="3" y="2"/>
                  </a:lnTo>
                  <a:lnTo>
                    <a:pt x="5" y="1"/>
                  </a:lnTo>
                  <a:lnTo>
                    <a:pt x="7" y="1"/>
                  </a:lnTo>
                  <a:lnTo>
                    <a:pt x="9" y="1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564C5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34" name="Freeform 477"/>
            <p:cNvSpPr>
              <a:spLocks/>
            </p:cNvSpPr>
            <p:nvPr/>
          </p:nvSpPr>
          <p:spPr bwMode="auto">
            <a:xfrm>
              <a:off x="3766" y="1798"/>
              <a:ext cx="22" cy="11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14" y="1"/>
                </a:cxn>
                <a:cxn ang="0">
                  <a:pos x="16" y="1"/>
                </a:cxn>
                <a:cxn ang="0">
                  <a:pos x="18" y="1"/>
                </a:cxn>
                <a:cxn ang="0">
                  <a:pos x="19" y="2"/>
                </a:cxn>
                <a:cxn ang="0">
                  <a:pos x="21" y="3"/>
                </a:cxn>
                <a:cxn ang="0">
                  <a:pos x="22" y="4"/>
                </a:cxn>
                <a:cxn ang="0">
                  <a:pos x="22" y="4"/>
                </a:cxn>
                <a:cxn ang="0">
                  <a:pos x="22" y="6"/>
                </a:cxn>
                <a:cxn ang="0">
                  <a:pos x="22" y="7"/>
                </a:cxn>
                <a:cxn ang="0">
                  <a:pos x="22" y="7"/>
                </a:cxn>
                <a:cxn ang="0">
                  <a:pos x="21" y="8"/>
                </a:cxn>
                <a:cxn ang="0">
                  <a:pos x="19" y="9"/>
                </a:cxn>
                <a:cxn ang="0">
                  <a:pos x="18" y="10"/>
                </a:cxn>
                <a:cxn ang="0">
                  <a:pos x="16" y="10"/>
                </a:cxn>
                <a:cxn ang="0">
                  <a:pos x="14" y="10"/>
                </a:cxn>
                <a:cxn ang="0">
                  <a:pos x="11" y="11"/>
                </a:cxn>
                <a:cxn ang="0">
                  <a:pos x="9" y="10"/>
                </a:cxn>
                <a:cxn ang="0">
                  <a:pos x="7" y="10"/>
                </a:cxn>
                <a:cxn ang="0">
                  <a:pos x="5" y="10"/>
                </a:cxn>
                <a:cxn ang="0">
                  <a:pos x="3" y="9"/>
                </a:cxn>
                <a:cxn ang="0">
                  <a:pos x="2" y="8"/>
                </a:cxn>
                <a:cxn ang="0">
                  <a:pos x="1" y="7"/>
                </a:cxn>
                <a:cxn ang="0">
                  <a:pos x="0" y="7"/>
                </a:cxn>
                <a:cxn ang="0">
                  <a:pos x="0" y="6"/>
                </a:cxn>
                <a:cxn ang="0">
                  <a:pos x="0" y="4"/>
                </a:cxn>
                <a:cxn ang="0">
                  <a:pos x="1" y="4"/>
                </a:cxn>
                <a:cxn ang="0">
                  <a:pos x="2" y="3"/>
                </a:cxn>
                <a:cxn ang="0">
                  <a:pos x="3" y="2"/>
                </a:cxn>
                <a:cxn ang="0">
                  <a:pos x="5" y="1"/>
                </a:cxn>
                <a:cxn ang="0">
                  <a:pos x="7" y="1"/>
                </a:cxn>
                <a:cxn ang="0">
                  <a:pos x="9" y="1"/>
                </a:cxn>
                <a:cxn ang="0">
                  <a:pos x="11" y="0"/>
                </a:cxn>
              </a:cxnLst>
              <a:rect l="0" t="0" r="r" b="b"/>
              <a:pathLst>
                <a:path w="22" h="11">
                  <a:moveTo>
                    <a:pt x="11" y="0"/>
                  </a:moveTo>
                  <a:lnTo>
                    <a:pt x="14" y="1"/>
                  </a:lnTo>
                  <a:lnTo>
                    <a:pt x="16" y="1"/>
                  </a:lnTo>
                  <a:lnTo>
                    <a:pt x="18" y="1"/>
                  </a:lnTo>
                  <a:lnTo>
                    <a:pt x="19" y="2"/>
                  </a:lnTo>
                  <a:lnTo>
                    <a:pt x="21" y="3"/>
                  </a:lnTo>
                  <a:lnTo>
                    <a:pt x="22" y="4"/>
                  </a:lnTo>
                  <a:lnTo>
                    <a:pt x="22" y="4"/>
                  </a:lnTo>
                  <a:lnTo>
                    <a:pt x="22" y="6"/>
                  </a:lnTo>
                  <a:lnTo>
                    <a:pt x="22" y="7"/>
                  </a:lnTo>
                  <a:lnTo>
                    <a:pt x="22" y="7"/>
                  </a:lnTo>
                  <a:lnTo>
                    <a:pt x="21" y="8"/>
                  </a:lnTo>
                  <a:lnTo>
                    <a:pt x="19" y="9"/>
                  </a:lnTo>
                  <a:lnTo>
                    <a:pt x="18" y="10"/>
                  </a:lnTo>
                  <a:lnTo>
                    <a:pt x="16" y="10"/>
                  </a:lnTo>
                  <a:lnTo>
                    <a:pt x="14" y="10"/>
                  </a:lnTo>
                  <a:lnTo>
                    <a:pt x="11" y="11"/>
                  </a:lnTo>
                  <a:lnTo>
                    <a:pt x="9" y="10"/>
                  </a:lnTo>
                  <a:lnTo>
                    <a:pt x="7" y="10"/>
                  </a:lnTo>
                  <a:lnTo>
                    <a:pt x="5" y="10"/>
                  </a:lnTo>
                  <a:lnTo>
                    <a:pt x="3" y="9"/>
                  </a:lnTo>
                  <a:lnTo>
                    <a:pt x="2" y="8"/>
                  </a:lnTo>
                  <a:lnTo>
                    <a:pt x="1" y="7"/>
                  </a:lnTo>
                  <a:lnTo>
                    <a:pt x="0" y="7"/>
                  </a:lnTo>
                  <a:lnTo>
                    <a:pt x="0" y="6"/>
                  </a:lnTo>
                  <a:lnTo>
                    <a:pt x="0" y="4"/>
                  </a:lnTo>
                  <a:lnTo>
                    <a:pt x="1" y="4"/>
                  </a:lnTo>
                  <a:lnTo>
                    <a:pt x="2" y="3"/>
                  </a:lnTo>
                  <a:lnTo>
                    <a:pt x="3" y="2"/>
                  </a:lnTo>
                  <a:lnTo>
                    <a:pt x="5" y="1"/>
                  </a:lnTo>
                  <a:lnTo>
                    <a:pt x="7" y="1"/>
                  </a:lnTo>
                  <a:lnTo>
                    <a:pt x="9" y="1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5E545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35" name="Freeform 478"/>
            <p:cNvSpPr>
              <a:spLocks/>
            </p:cNvSpPr>
            <p:nvPr/>
          </p:nvSpPr>
          <p:spPr bwMode="auto">
            <a:xfrm>
              <a:off x="3767" y="1798"/>
              <a:ext cx="21" cy="10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12" y="1"/>
                </a:cxn>
                <a:cxn ang="0">
                  <a:pos x="14" y="1"/>
                </a:cxn>
                <a:cxn ang="0">
                  <a:pos x="16" y="1"/>
                </a:cxn>
                <a:cxn ang="0">
                  <a:pos x="18" y="2"/>
                </a:cxn>
                <a:cxn ang="0">
                  <a:pos x="19" y="3"/>
                </a:cxn>
                <a:cxn ang="0">
                  <a:pos x="20" y="3"/>
                </a:cxn>
                <a:cxn ang="0">
                  <a:pos x="21" y="4"/>
                </a:cxn>
                <a:cxn ang="0">
                  <a:pos x="21" y="5"/>
                </a:cxn>
                <a:cxn ang="0">
                  <a:pos x="21" y="6"/>
                </a:cxn>
                <a:cxn ang="0">
                  <a:pos x="20" y="7"/>
                </a:cxn>
                <a:cxn ang="0">
                  <a:pos x="19" y="8"/>
                </a:cxn>
                <a:cxn ang="0">
                  <a:pos x="18" y="9"/>
                </a:cxn>
                <a:cxn ang="0">
                  <a:pos x="16" y="9"/>
                </a:cxn>
                <a:cxn ang="0">
                  <a:pos x="14" y="10"/>
                </a:cxn>
                <a:cxn ang="0">
                  <a:pos x="12" y="10"/>
                </a:cxn>
                <a:cxn ang="0">
                  <a:pos x="10" y="10"/>
                </a:cxn>
                <a:cxn ang="0">
                  <a:pos x="8" y="10"/>
                </a:cxn>
                <a:cxn ang="0">
                  <a:pos x="6" y="10"/>
                </a:cxn>
                <a:cxn ang="0">
                  <a:pos x="4" y="9"/>
                </a:cxn>
                <a:cxn ang="0">
                  <a:pos x="3" y="9"/>
                </a:cxn>
                <a:cxn ang="0">
                  <a:pos x="1" y="8"/>
                </a:cxn>
                <a:cxn ang="0">
                  <a:pos x="1" y="7"/>
                </a:cxn>
                <a:cxn ang="0">
                  <a:pos x="0" y="6"/>
                </a:cxn>
                <a:cxn ang="0">
                  <a:pos x="0" y="5"/>
                </a:cxn>
                <a:cxn ang="0">
                  <a:pos x="0" y="4"/>
                </a:cxn>
                <a:cxn ang="0">
                  <a:pos x="1" y="3"/>
                </a:cxn>
                <a:cxn ang="0">
                  <a:pos x="1" y="3"/>
                </a:cxn>
                <a:cxn ang="0">
                  <a:pos x="3" y="2"/>
                </a:cxn>
                <a:cxn ang="0">
                  <a:pos x="4" y="1"/>
                </a:cxn>
                <a:cxn ang="0">
                  <a:pos x="6" y="1"/>
                </a:cxn>
                <a:cxn ang="0">
                  <a:pos x="8" y="1"/>
                </a:cxn>
                <a:cxn ang="0">
                  <a:pos x="10" y="0"/>
                </a:cxn>
              </a:cxnLst>
              <a:rect l="0" t="0" r="r" b="b"/>
              <a:pathLst>
                <a:path w="21" h="10">
                  <a:moveTo>
                    <a:pt x="10" y="0"/>
                  </a:moveTo>
                  <a:lnTo>
                    <a:pt x="12" y="1"/>
                  </a:lnTo>
                  <a:lnTo>
                    <a:pt x="14" y="1"/>
                  </a:lnTo>
                  <a:lnTo>
                    <a:pt x="16" y="1"/>
                  </a:lnTo>
                  <a:lnTo>
                    <a:pt x="18" y="2"/>
                  </a:lnTo>
                  <a:lnTo>
                    <a:pt x="19" y="3"/>
                  </a:lnTo>
                  <a:lnTo>
                    <a:pt x="20" y="3"/>
                  </a:lnTo>
                  <a:lnTo>
                    <a:pt x="21" y="4"/>
                  </a:lnTo>
                  <a:lnTo>
                    <a:pt x="21" y="5"/>
                  </a:lnTo>
                  <a:lnTo>
                    <a:pt x="21" y="6"/>
                  </a:lnTo>
                  <a:lnTo>
                    <a:pt x="20" y="7"/>
                  </a:lnTo>
                  <a:lnTo>
                    <a:pt x="19" y="8"/>
                  </a:lnTo>
                  <a:lnTo>
                    <a:pt x="18" y="9"/>
                  </a:lnTo>
                  <a:lnTo>
                    <a:pt x="16" y="9"/>
                  </a:lnTo>
                  <a:lnTo>
                    <a:pt x="14" y="10"/>
                  </a:lnTo>
                  <a:lnTo>
                    <a:pt x="12" y="10"/>
                  </a:lnTo>
                  <a:lnTo>
                    <a:pt x="10" y="10"/>
                  </a:lnTo>
                  <a:lnTo>
                    <a:pt x="8" y="10"/>
                  </a:lnTo>
                  <a:lnTo>
                    <a:pt x="6" y="10"/>
                  </a:lnTo>
                  <a:lnTo>
                    <a:pt x="4" y="9"/>
                  </a:lnTo>
                  <a:lnTo>
                    <a:pt x="3" y="9"/>
                  </a:lnTo>
                  <a:lnTo>
                    <a:pt x="1" y="8"/>
                  </a:lnTo>
                  <a:lnTo>
                    <a:pt x="1" y="7"/>
                  </a:lnTo>
                  <a:lnTo>
                    <a:pt x="0" y="6"/>
                  </a:lnTo>
                  <a:lnTo>
                    <a:pt x="0" y="5"/>
                  </a:lnTo>
                  <a:lnTo>
                    <a:pt x="0" y="4"/>
                  </a:lnTo>
                  <a:lnTo>
                    <a:pt x="1" y="3"/>
                  </a:lnTo>
                  <a:lnTo>
                    <a:pt x="1" y="3"/>
                  </a:lnTo>
                  <a:lnTo>
                    <a:pt x="3" y="2"/>
                  </a:lnTo>
                  <a:lnTo>
                    <a:pt x="4" y="1"/>
                  </a:lnTo>
                  <a:lnTo>
                    <a:pt x="6" y="1"/>
                  </a:lnTo>
                  <a:lnTo>
                    <a:pt x="8" y="1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665E6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36" name="Freeform 479"/>
            <p:cNvSpPr>
              <a:spLocks/>
            </p:cNvSpPr>
            <p:nvPr/>
          </p:nvSpPr>
          <p:spPr bwMode="auto">
            <a:xfrm>
              <a:off x="3767" y="1798"/>
              <a:ext cx="20" cy="9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12" y="0"/>
                </a:cxn>
                <a:cxn ang="0">
                  <a:pos x="14" y="1"/>
                </a:cxn>
                <a:cxn ang="0">
                  <a:pos x="15" y="1"/>
                </a:cxn>
                <a:cxn ang="0">
                  <a:pos x="17" y="2"/>
                </a:cxn>
                <a:cxn ang="0">
                  <a:pos x="18" y="2"/>
                </a:cxn>
                <a:cxn ang="0">
                  <a:pos x="19" y="3"/>
                </a:cxn>
                <a:cxn ang="0">
                  <a:pos x="20" y="4"/>
                </a:cxn>
                <a:cxn ang="0">
                  <a:pos x="20" y="5"/>
                </a:cxn>
                <a:cxn ang="0">
                  <a:pos x="20" y="6"/>
                </a:cxn>
                <a:cxn ang="0">
                  <a:pos x="19" y="7"/>
                </a:cxn>
                <a:cxn ang="0">
                  <a:pos x="18" y="7"/>
                </a:cxn>
                <a:cxn ang="0">
                  <a:pos x="17" y="8"/>
                </a:cxn>
                <a:cxn ang="0">
                  <a:pos x="15" y="9"/>
                </a:cxn>
                <a:cxn ang="0">
                  <a:pos x="14" y="9"/>
                </a:cxn>
                <a:cxn ang="0">
                  <a:pos x="12" y="9"/>
                </a:cxn>
                <a:cxn ang="0">
                  <a:pos x="10" y="9"/>
                </a:cxn>
                <a:cxn ang="0">
                  <a:pos x="8" y="9"/>
                </a:cxn>
                <a:cxn ang="0">
                  <a:pos x="6" y="9"/>
                </a:cxn>
                <a:cxn ang="0">
                  <a:pos x="4" y="9"/>
                </a:cxn>
                <a:cxn ang="0">
                  <a:pos x="3" y="8"/>
                </a:cxn>
                <a:cxn ang="0">
                  <a:pos x="2" y="7"/>
                </a:cxn>
                <a:cxn ang="0">
                  <a:pos x="1" y="7"/>
                </a:cxn>
                <a:cxn ang="0">
                  <a:pos x="0" y="6"/>
                </a:cxn>
                <a:cxn ang="0">
                  <a:pos x="0" y="5"/>
                </a:cxn>
                <a:cxn ang="0">
                  <a:pos x="0" y="4"/>
                </a:cxn>
                <a:cxn ang="0">
                  <a:pos x="1" y="3"/>
                </a:cxn>
                <a:cxn ang="0">
                  <a:pos x="2" y="2"/>
                </a:cxn>
                <a:cxn ang="0">
                  <a:pos x="3" y="2"/>
                </a:cxn>
                <a:cxn ang="0">
                  <a:pos x="4" y="1"/>
                </a:cxn>
                <a:cxn ang="0">
                  <a:pos x="6" y="1"/>
                </a:cxn>
                <a:cxn ang="0">
                  <a:pos x="8" y="0"/>
                </a:cxn>
                <a:cxn ang="0">
                  <a:pos x="10" y="0"/>
                </a:cxn>
              </a:cxnLst>
              <a:rect l="0" t="0" r="r" b="b"/>
              <a:pathLst>
                <a:path w="20" h="9">
                  <a:moveTo>
                    <a:pt x="10" y="0"/>
                  </a:moveTo>
                  <a:lnTo>
                    <a:pt x="12" y="0"/>
                  </a:lnTo>
                  <a:lnTo>
                    <a:pt x="14" y="1"/>
                  </a:lnTo>
                  <a:lnTo>
                    <a:pt x="15" y="1"/>
                  </a:lnTo>
                  <a:lnTo>
                    <a:pt x="17" y="2"/>
                  </a:lnTo>
                  <a:lnTo>
                    <a:pt x="18" y="2"/>
                  </a:lnTo>
                  <a:lnTo>
                    <a:pt x="19" y="3"/>
                  </a:lnTo>
                  <a:lnTo>
                    <a:pt x="20" y="4"/>
                  </a:lnTo>
                  <a:lnTo>
                    <a:pt x="20" y="5"/>
                  </a:lnTo>
                  <a:lnTo>
                    <a:pt x="20" y="6"/>
                  </a:lnTo>
                  <a:lnTo>
                    <a:pt x="19" y="7"/>
                  </a:lnTo>
                  <a:lnTo>
                    <a:pt x="18" y="7"/>
                  </a:lnTo>
                  <a:lnTo>
                    <a:pt x="17" y="8"/>
                  </a:lnTo>
                  <a:lnTo>
                    <a:pt x="15" y="9"/>
                  </a:lnTo>
                  <a:lnTo>
                    <a:pt x="14" y="9"/>
                  </a:lnTo>
                  <a:lnTo>
                    <a:pt x="12" y="9"/>
                  </a:lnTo>
                  <a:lnTo>
                    <a:pt x="10" y="9"/>
                  </a:lnTo>
                  <a:lnTo>
                    <a:pt x="8" y="9"/>
                  </a:lnTo>
                  <a:lnTo>
                    <a:pt x="6" y="9"/>
                  </a:lnTo>
                  <a:lnTo>
                    <a:pt x="4" y="9"/>
                  </a:lnTo>
                  <a:lnTo>
                    <a:pt x="3" y="8"/>
                  </a:lnTo>
                  <a:lnTo>
                    <a:pt x="2" y="7"/>
                  </a:lnTo>
                  <a:lnTo>
                    <a:pt x="1" y="7"/>
                  </a:lnTo>
                  <a:lnTo>
                    <a:pt x="0" y="6"/>
                  </a:lnTo>
                  <a:lnTo>
                    <a:pt x="0" y="5"/>
                  </a:lnTo>
                  <a:lnTo>
                    <a:pt x="0" y="4"/>
                  </a:lnTo>
                  <a:lnTo>
                    <a:pt x="1" y="3"/>
                  </a:lnTo>
                  <a:lnTo>
                    <a:pt x="2" y="2"/>
                  </a:lnTo>
                  <a:lnTo>
                    <a:pt x="3" y="2"/>
                  </a:lnTo>
                  <a:lnTo>
                    <a:pt x="4" y="1"/>
                  </a:lnTo>
                  <a:lnTo>
                    <a:pt x="6" y="1"/>
                  </a:lnTo>
                  <a:lnTo>
                    <a:pt x="8" y="0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70666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37" name="Freeform 480"/>
            <p:cNvSpPr>
              <a:spLocks/>
            </p:cNvSpPr>
            <p:nvPr/>
          </p:nvSpPr>
          <p:spPr bwMode="auto">
            <a:xfrm>
              <a:off x="3767" y="1798"/>
              <a:ext cx="19" cy="9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12" y="0"/>
                </a:cxn>
                <a:cxn ang="0">
                  <a:pos x="13" y="1"/>
                </a:cxn>
                <a:cxn ang="0">
                  <a:pos x="15" y="1"/>
                </a:cxn>
                <a:cxn ang="0">
                  <a:pos x="16" y="1"/>
                </a:cxn>
                <a:cxn ang="0">
                  <a:pos x="17" y="2"/>
                </a:cxn>
                <a:cxn ang="0">
                  <a:pos x="18" y="3"/>
                </a:cxn>
                <a:cxn ang="0">
                  <a:pos x="19" y="4"/>
                </a:cxn>
                <a:cxn ang="0">
                  <a:pos x="19" y="4"/>
                </a:cxn>
                <a:cxn ang="0">
                  <a:pos x="19" y="5"/>
                </a:cxn>
                <a:cxn ang="0">
                  <a:pos x="18" y="6"/>
                </a:cxn>
                <a:cxn ang="0">
                  <a:pos x="17" y="7"/>
                </a:cxn>
                <a:cxn ang="0">
                  <a:pos x="16" y="8"/>
                </a:cxn>
                <a:cxn ang="0">
                  <a:pos x="15" y="8"/>
                </a:cxn>
                <a:cxn ang="0">
                  <a:pos x="13" y="9"/>
                </a:cxn>
                <a:cxn ang="0">
                  <a:pos x="12" y="9"/>
                </a:cxn>
                <a:cxn ang="0">
                  <a:pos x="10" y="9"/>
                </a:cxn>
                <a:cxn ang="0">
                  <a:pos x="8" y="9"/>
                </a:cxn>
                <a:cxn ang="0">
                  <a:pos x="6" y="9"/>
                </a:cxn>
                <a:cxn ang="0">
                  <a:pos x="5" y="8"/>
                </a:cxn>
                <a:cxn ang="0">
                  <a:pos x="3" y="8"/>
                </a:cxn>
                <a:cxn ang="0">
                  <a:pos x="2" y="7"/>
                </a:cxn>
                <a:cxn ang="0">
                  <a:pos x="1" y="6"/>
                </a:cxn>
                <a:cxn ang="0">
                  <a:pos x="1" y="5"/>
                </a:cxn>
                <a:cxn ang="0">
                  <a:pos x="0" y="4"/>
                </a:cxn>
                <a:cxn ang="0">
                  <a:pos x="1" y="4"/>
                </a:cxn>
                <a:cxn ang="0">
                  <a:pos x="1" y="3"/>
                </a:cxn>
                <a:cxn ang="0">
                  <a:pos x="2" y="2"/>
                </a:cxn>
                <a:cxn ang="0">
                  <a:pos x="3" y="1"/>
                </a:cxn>
                <a:cxn ang="0">
                  <a:pos x="5" y="1"/>
                </a:cxn>
                <a:cxn ang="0">
                  <a:pos x="6" y="1"/>
                </a:cxn>
                <a:cxn ang="0">
                  <a:pos x="8" y="0"/>
                </a:cxn>
                <a:cxn ang="0">
                  <a:pos x="10" y="0"/>
                </a:cxn>
              </a:cxnLst>
              <a:rect l="0" t="0" r="r" b="b"/>
              <a:pathLst>
                <a:path w="19" h="9">
                  <a:moveTo>
                    <a:pt x="10" y="0"/>
                  </a:moveTo>
                  <a:lnTo>
                    <a:pt x="12" y="0"/>
                  </a:lnTo>
                  <a:lnTo>
                    <a:pt x="13" y="1"/>
                  </a:lnTo>
                  <a:lnTo>
                    <a:pt x="15" y="1"/>
                  </a:lnTo>
                  <a:lnTo>
                    <a:pt x="16" y="1"/>
                  </a:lnTo>
                  <a:lnTo>
                    <a:pt x="17" y="2"/>
                  </a:lnTo>
                  <a:lnTo>
                    <a:pt x="18" y="3"/>
                  </a:lnTo>
                  <a:lnTo>
                    <a:pt x="19" y="4"/>
                  </a:lnTo>
                  <a:lnTo>
                    <a:pt x="19" y="4"/>
                  </a:lnTo>
                  <a:lnTo>
                    <a:pt x="19" y="5"/>
                  </a:lnTo>
                  <a:lnTo>
                    <a:pt x="18" y="6"/>
                  </a:lnTo>
                  <a:lnTo>
                    <a:pt x="17" y="7"/>
                  </a:lnTo>
                  <a:lnTo>
                    <a:pt x="16" y="8"/>
                  </a:lnTo>
                  <a:lnTo>
                    <a:pt x="15" y="8"/>
                  </a:lnTo>
                  <a:lnTo>
                    <a:pt x="13" y="9"/>
                  </a:lnTo>
                  <a:lnTo>
                    <a:pt x="12" y="9"/>
                  </a:lnTo>
                  <a:lnTo>
                    <a:pt x="10" y="9"/>
                  </a:lnTo>
                  <a:lnTo>
                    <a:pt x="8" y="9"/>
                  </a:lnTo>
                  <a:lnTo>
                    <a:pt x="6" y="9"/>
                  </a:lnTo>
                  <a:lnTo>
                    <a:pt x="5" y="8"/>
                  </a:lnTo>
                  <a:lnTo>
                    <a:pt x="3" y="8"/>
                  </a:lnTo>
                  <a:lnTo>
                    <a:pt x="2" y="7"/>
                  </a:lnTo>
                  <a:lnTo>
                    <a:pt x="1" y="6"/>
                  </a:lnTo>
                  <a:lnTo>
                    <a:pt x="1" y="5"/>
                  </a:lnTo>
                  <a:lnTo>
                    <a:pt x="0" y="4"/>
                  </a:lnTo>
                  <a:lnTo>
                    <a:pt x="1" y="4"/>
                  </a:lnTo>
                  <a:lnTo>
                    <a:pt x="1" y="3"/>
                  </a:lnTo>
                  <a:lnTo>
                    <a:pt x="2" y="2"/>
                  </a:lnTo>
                  <a:lnTo>
                    <a:pt x="3" y="1"/>
                  </a:lnTo>
                  <a:lnTo>
                    <a:pt x="5" y="1"/>
                  </a:lnTo>
                  <a:lnTo>
                    <a:pt x="6" y="1"/>
                  </a:lnTo>
                  <a:lnTo>
                    <a:pt x="8" y="0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776D7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38" name="Freeform 481"/>
            <p:cNvSpPr>
              <a:spLocks/>
            </p:cNvSpPr>
            <p:nvPr/>
          </p:nvSpPr>
          <p:spPr bwMode="auto">
            <a:xfrm>
              <a:off x="3768" y="1798"/>
              <a:ext cx="17" cy="8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10" y="0"/>
                </a:cxn>
                <a:cxn ang="0">
                  <a:pos x="12" y="1"/>
                </a:cxn>
                <a:cxn ang="0">
                  <a:pos x="13" y="1"/>
                </a:cxn>
                <a:cxn ang="0">
                  <a:pos x="15" y="1"/>
                </a:cxn>
                <a:cxn ang="0">
                  <a:pos x="16" y="2"/>
                </a:cxn>
                <a:cxn ang="0">
                  <a:pos x="17" y="3"/>
                </a:cxn>
                <a:cxn ang="0">
                  <a:pos x="17" y="3"/>
                </a:cxn>
                <a:cxn ang="0">
                  <a:pos x="17" y="4"/>
                </a:cxn>
                <a:cxn ang="0">
                  <a:pos x="17" y="5"/>
                </a:cxn>
                <a:cxn ang="0">
                  <a:pos x="17" y="6"/>
                </a:cxn>
                <a:cxn ang="0">
                  <a:pos x="16" y="6"/>
                </a:cxn>
                <a:cxn ang="0">
                  <a:pos x="15" y="7"/>
                </a:cxn>
                <a:cxn ang="0">
                  <a:pos x="13" y="7"/>
                </a:cxn>
                <a:cxn ang="0">
                  <a:pos x="12" y="8"/>
                </a:cxn>
                <a:cxn ang="0">
                  <a:pos x="10" y="8"/>
                </a:cxn>
                <a:cxn ang="0">
                  <a:pos x="9" y="8"/>
                </a:cxn>
                <a:cxn ang="0">
                  <a:pos x="7" y="8"/>
                </a:cxn>
                <a:cxn ang="0">
                  <a:pos x="5" y="8"/>
                </a:cxn>
                <a:cxn ang="0">
                  <a:pos x="4" y="7"/>
                </a:cxn>
                <a:cxn ang="0">
                  <a:pos x="2" y="7"/>
                </a:cxn>
                <a:cxn ang="0">
                  <a:pos x="1" y="6"/>
                </a:cxn>
                <a:cxn ang="0">
                  <a:pos x="1" y="6"/>
                </a:cxn>
                <a:cxn ang="0">
                  <a:pos x="0" y="5"/>
                </a:cxn>
                <a:cxn ang="0">
                  <a:pos x="0" y="4"/>
                </a:cxn>
                <a:cxn ang="0">
                  <a:pos x="0" y="3"/>
                </a:cxn>
                <a:cxn ang="0">
                  <a:pos x="1" y="3"/>
                </a:cxn>
                <a:cxn ang="0">
                  <a:pos x="1" y="2"/>
                </a:cxn>
                <a:cxn ang="0">
                  <a:pos x="2" y="1"/>
                </a:cxn>
                <a:cxn ang="0">
                  <a:pos x="4" y="1"/>
                </a:cxn>
                <a:cxn ang="0">
                  <a:pos x="5" y="1"/>
                </a:cxn>
                <a:cxn ang="0">
                  <a:pos x="7" y="0"/>
                </a:cxn>
                <a:cxn ang="0">
                  <a:pos x="9" y="0"/>
                </a:cxn>
              </a:cxnLst>
              <a:rect l="0" t="0" r="r" b="b"/>
              <a:pathLst>
                <a:path w="17" h="8">
                  <a:moveTo>
                    <a:pt x="9" y="0"/>
                  </a:moveTo>
                  <a:lnTo>
                    <a:pt x="10" y="0"/>
                  </a:lnTo>
                  <a:lnTo>
                    <a:pt x="12" y="1"/>
                  </a:lnTo>
                  <a:lnTo>
                    <a:pt x="13" y="1"/>
                  </a:lnTo>
                  <a:lnTo>
                    <a:pt x="15" y="1"/>
                  </a:lnTo>
                  <a:lnTo>
                    <a:pt x="16" y="2"/>
                  </a:lnTo>
                  <a:lnTo>
                    <a:pt x="17" y="3"/>
                  </a:lnTo>
                  <a:lnTo>
                    <a:pt x="17" y="3"/>
                  </a:lnTo>
                  <a:lnTo>
                    <a:pt x="17" y="4"/>
                  </a:lnTo>
                  <a:lnTo>
                    <a:pt x="17" y="5"/>
                  </a:lnTo>
                  <a:lnTo>
                    <a:pt x="17" y="6"/>
                  </a:lnTo>
                  <a:lnTo>
                    <a:pt x="16" y="6"/>
                  </a:lnTo>
                  <a:lnTo>
                    <a:pt x="15" y="7"/>
                  </a:lnTo>
                  <a:lnTo>
                    <a:pt x="13" y="7"/>
                  </a:lnTo>
                  <a:lnTo>
                    <a:pt x="12" y="8"/>
                  </a:lnTo>
                  <a:lnTo>
                    <a:pt x="10" y="8"/>
                  </a:lnTo>
                  <a:lnTo>
                    <a:pt x="9" y="8"/>
                  </a:lnTo>
                  <a:lnTo>
                    <a:pt x="7" y="8"/>
                  </a:lnTo>
                  <a:lnTo>
                    <a:pt x="5" y="8"/>
                  </a:lnTo>
                  <a:lnTo>
                    <a:pt x="4" y="7"/>
                  </a:lnTo>
                  <a:lnTo>
                    <a:pt x="2" y="7"/>
                  </a:lnTo>
                  <a:lnTo>
                    <a:pt x="1" y="6"/>
                  </a:lnTo>
                  <a:lnTo>
                    <a:pt x="1" y="6"/>
                  </a:lnTo>
                  <a:lnTo>
                    <a:pt x="0" y="5"/>
                  </a:lnTo>
                  <a:lnTo>
                    <a:pt x="0" y="4"/>
                  </a:lnTo>
                  <a:lnTo>
                    <a:pt x="0" y="3"/>
                  </a:lnTo>
                  <a:lnTo>
                    <a:pt x="1" y="3"/>
                  </a:lnTo>
                  <a:lnTo>
                    <a:pt x="1" y="2"/>
                  </a:lnTo>
                  <a:lnTo>
                    <a:pt x="2" y="1"/>
                  </a:lnTo>
                  <a:lnTo>
                    <a:pt x="4" y="1"/>
                  </a:lnTo>
                  <a:lnTo>
                    <a:pt x="5" y="1"/>
                  </a:lnTo>
                  <a:lnTo>
                    <a:pt x="7" y="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7F757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39" name="Freeform 482"/>
            <p:cNvSpPr>
              <a:spLocks/>
            </p:cNvSpPr>
            <p:nvPr/>
          </p:nvSpPr>
          <p:spPr bwMode="auto">
            <a:xfrm>
              <a:off x="3768" y="1798"/>
              <a:ext cx="16" cy="8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10" y="0"/>
                </a:cxn>
                <a:cxn ang="0">
                  <a:pos x="11" y="0"/>
                </a:cxn>
                <a:cxn ang="0">
                  <a:pos x="13" y="1"/>
                </a:cxn>
                <a:cxn ang="0">
                  <a:pos x="14" y="1"/>
                </a:cxn>
                <a:cxn ang="0">
                  <a:pos x="15" y="2"/>
                </a:cxn>
                <a:cxn ang="0">
                  <a:pos x="16" y="2"/>
                </a:cxn>
                <a:cxn ang="0">
                  <a:pos x="16" y="3"/>
                </a:cxn>
                <a:cxn ang="0">
                  <a:pos x="16" y="4"/>
                </a:cxn>
                <a:cxn ang="0">
                  <a:pos x="16" y="5"/>
                </a:cxn>
                <a:cxn ang="0">
                  <a:pos x="16" y="5"/>
                </a:cxn>
                <a:cxn ang="0">
                  <a:pos x="15" y="6"/>
                </a:cxn>
                <a:cxn ang="0">
                  <a:pos x="14" y="7"/>
                </a:cxn>
                <a:cxn ang="0">
                  <a:pos x="13" y="7"/>
                </a:cxn>
                <a:cxn ang="0">
                  <a:pos x="11" y="7"/>
                </a:cxn>
                <a:cxn ang="0">
                  <a:pos x="10" y="8"/>
                </a:cxn>
                <a:cxn ang="0">
                  <a:pos x="8" y="8"/>
                </a:cxn>
                <a:cxn ang="0">
                  <a:pos x="7" y="8"/>
                </a:cxn>
                <a:cxn ang="0">
                  <a:pos x="5" y="7"/>
                </a:cxn>
                <a:cxn ang="0">
                  <a:pos x="4" y="7"/>
                </a:cxn>
                <a:cxn ang="0">
                  <a:pos x="3" y="7"/>
                </a:cxn>
                <a:cxn ang="0">
                  <a:pos x="2" y="6"/>
                </a:cxn>
                <a:cxn ang="0">
                  <a:pos x="1" y="5"/>
                </a:cxn>
                <a:cxn ang="0">
                  <a:pos x="0" y="5"/>
                </a:cxn>
                <a:cxn ang="0">
                  <a:pos x="0" y="4"/>
                </a:cxn>
                <a:cxn ang="0">
                  <a:pos x="0" y="3"/>
                </a:cxn>
                <a:cxn ang="0">
                  <a:pos x="1" y="2"/>
                </a:cxn>
                <a:cxn ang="0">
                  <a:pos x="2" y="2"/>
                </a:cxn>
                <a:cxn ang="0">
                  <a:pos x="3" y="1"/>
                </a:cxn>
                <a:cxn ang="0">
                  <a:pos x="4" y="1"/>
                </a:cxn>
                <a:cxn ang="0">
                  <a:pos x="5" y="0"/>
                </a:cxn>
                <a:cxn ang="0">
                  <a:pos x="7" y="0"/>
                </a:cxn>
                <a:cxn ang="0">
                  <a:pos x="8" y="0"/>
                </a:cxn>
              </a:cxnLst>
              <a:rect l="0" t="0" r="r" b="b"/>
              <a:pathLst>
                <a:path w="16" h="8">
                  <a:moveTo>
                    <a:pt x="8" y="0"/>
                  </a:moveTo>
                  <a:lnTo>
                    <a:pt x="10" y="0"/>
                  </a:lnTo>
                  <a:lnTo>
                    <a:pt x="11" y="0"/>
                  </a:lnTo>
                  <a:lnTo>
                    <a:pt x="13" y="1"/>
                  </a:lnTo>
                  <a:lnTo>
                    <a:pt x="14" y="1"/>
                  </a:lnTo>
                  <a:lnTo>
                    <a:pt x="15" y="2"/>
                  </a:lnTo>
                  <a:lnTo>
                    <a:pt x="16" y="2"/>
                  </a:lnTo>
                  <a:lnTo>
                    <a:pt x="16" y="3"/>
                  </a:lnTo>
                  <a:lnTo>
                    <a:pt x="16" y="4"/>
                  </a:lnTo>
                  <a:lnTo>
                    <a:pt x="16" y="5"/>
                  </a:lnTo>
                  <a:lnTo>
                    <a:pt x="16" y="5"/>
                  </a:lnTo>
                  <a:lnTo>
                    <a:pt x="15" y="6"/>
                  </a:lnTo>
                  <a:lnTo>
                    <a:pt x="14" y="7"/>
                  </a:lnTo>
                  <a:lnTo>
                    <a:pt x="13" y="7"/>
                  </a:lnTo>
                  <a:lnTo>
                    <a:pt x="11" y="7"/>
                  </a:lnTo>
                  <a:lnTo>
                    <a:pt x="10" y="8"/>
                  </a:lnTo>
                  <a:lnTo>
                    <a:pt x="8" y="8"/>
                  </a:lnTo>
                  <a:lnTo>
                    <a:pt x="7" y="8"/>
                  </a:lnTo>
                  <a:lnTo>
                    <a:pt x="5" y="7"/>
                  </a:lnTo>
                  <a:lnTo>
                    <a:pt x="4" y="7"/>
                  </a:lnTo>
                  <a:lnTo>
                    <a:pt x="3" y="7"/>
                  </a:lnTo>
                  <a:lnTo>
                    <a:pt x="2" y="6"/>
                  </a:lnTo>
                  <a:lnTo>
                    <a:pt x="1" y="5"/>
                  </a:lnTo>
                  <a:lnTo>
                    <a:pt x="0" y="5"/>
                  </a:lnTo>
                  <a:lnTo>
                    <a:pt x="0" y="4"/>
                  </a:lnTo>
                  <a:lnTo>
                    <a:pt x="0" y="3"/>
                  </a:lnTo>
                  <a:lnTo>
                    <a:pt x="1" y="2"/>
                  </a:lnTo>
                  <a:lnTo>
                    <a:pt x="2" y="2"/>
                  </a:lnTo>
                  <a:lnTo>
                    <a:pt x="3" y="1"/>
                  </a:lnTo>
                  <a:lnTo>
                    <a:pt x="4" y="1"/>
                  </a:lnTo>
                  <a:lnTo>
                    <a:pt x="5" y="0"/>
                  </a:lnTo>
                  <a:lnTo>
                    <a:pt x="7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89828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40" name="Freeform 483"/>
            <p:cNvSpPr>
              <a:spLocks/>
            </p:cNvSpPr>
            <p:nvPr/>
          </p:nvSpPr>
          <p:spPr bwMode="auto">
            <a:xfrm>
              <a:off x="3769" y="1798"/>
              <a:ext cx="15" cy="7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9" y="0"/>
                </a:cxn>
                <a:cxn ang="0">
                  <a:pos x="10" y="0"/>
                </a:cxn>
                <a:cxn ang="0">
                  <a:pos x="11" y="1"/>
                </a:cxn>
                <a:cxn ang="0">
                  <a:pos x="12" y="1"/>
                </a:cxn>
                <a:cxn ang="0">
                  <a:pos x="13" y="1"/>
                </a:cxn>
                <a:cxn ang="0">
                  <a:pos x="14" y="2"/>
                </a:cxn>
                <a:cxn ang="0">
                  <a:pos x="14" y="3"/>
                </a:cxn>
                <a:cxn ang="0">
                  <a:pos x="15" y="4"/>
                </a:cxn>
                <a:cxn ang="0">
                  <a:pos x="14" y="4"/>
                </a:cxn>
                <a:cxn ang="0">
                  <a:pos x="14" y="5"/>
                </a:cxn>
                <a:cxn ang="0">
                  <a:pos x="13" y="6"/>
                </a:cxn>
                <a:cxn ang="0">
                  <a:pos x="12" y="6"/>
                </a:cxn>
                <a:cxn ang="0">
                  <a:pos x="11" y="6"/>
                </a:cxn>
                <a:cxn ang="0">
                  <a:pos x="10" y="7"/>
                </a:cxn>
                <a:cxn ang="0">
                  <a:pos x="9" y="7"/>
                </a:cxn>
                <a:cxn ang="0">
                  <a:pos x="7" y="7"/>
                </a:cxn>
                <a:cxn ang="0">
                  <a:pos x="6" y="7"/>
                </a:cxn>
                <a:cxn ang="0">
                  <a:pos x="4" y="7"/>
                </a:cxn>
                <a:cxn ang="0">
                  <a:pos x="3" y="6"/>
                </a:cxn>
                <a:cxn ang="0">
                  <a:pos x="2" y="6"/>
                </a:cxn>
                <a:cxn ang="0">
                  <a:pos x="1" y="6"/>
                </a:cxn>
                <a:cxn ang="0">
                  <a:pos x="0" y="5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0" y="3"/>
                </a:cxn>
                <a:cxn ang="0">
                  <a:pos x="0" y="2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3" y="1"/>
                </a:cxn>
                <a:cxn ang="0">
                  <a:pos x="4" y="0"/>
                </a:cxn>
                <a:cxn ang="0">
                  <a:pos x="6" y="0"/>
                </a:cxn>
                <a:cxn ang="0">
                  <a:pos x="7" y="0"/>
                </a:cxn>
              </a:cxnLst>
              <a:rect l="0" t="0" r="r" b="b"/>
              <a:pathLst>
                <a:path w="15" h="7">
                  <a:moveTo>
                    <a:pt x="7" y="0"/>
                  </a:moveTo>
                  <a:lnTo>
                    <a:pt x="9" y="0"/>
                  </a:lnTo>
                  <a:lnTo>
                    <a:pt x="10" y="0"/>
                  </a:lnTo>
                  <a:lnTo>
                    <a:pt x="11" y="1"/>
                  </a:lnTo>
                  <a:lnTo>
                    <a:pt x="12" y="1"/>
                  </a:lnTo>
                  <a:lnTo>
                    <a:pt x="13" y="1"/>
                  </a:lnTo>
                  <a:lnTo>
                    <a:pt x="14" y="2"/>
                  </a:lnTo>
                  <a:lnTo>
                    <a:pt x="14" y="3"/>
                  </a:lnTo>
                  <a:lnTo>
                    <a:pt x="15" y="4"/>
                  </a:lnTo>
                  <a:lnTo>
                    <a:pt x="14" y="4"/>
                  </a:lnTo>
                  <a:lnTo>
                    <a:pt x="14" y="5"/>
                  </a:lnTo>
                  <a:lnTo>
                    <a:pt x="13" y="6"/>
                  </a:lnTo>
                  <a:lnTo>
                    <a:pt x="12" y="6"/>
                  </a:lnTo>
                  <a:lnTo>
                    <a:pt x="11" y="6"/>
                  </a:lnTo>
                  <a:lnTo>
                    <a:pt x="10" y="7"/>
                  </a:lnTo>
                  <a:lnTo>
                    <a:pt x="9" y="7"/>
                  </a:lnTo>
                  <a:lnTo>
                    <a:pt x="7" y="7"/>
                  </a:lnTo>
                  <a:lnTo>
                    <a:pt x="6" y="7"/>
                  </a:lnTo>
                  <a:lnTo>
                    <a:pt x="4" y="7"/>
                  </a:lnTo>
                  <a:lnTo>
                    <a:pt x="3" y="6"/>
                  </a:lnTo>
                  <a:lnTo>
                    <a:pt x="2" y="6"/>
                  </a:lnTo>
                  <a:lnTo>
                    <a:pt x="1" y="6"/>
                  </a:lnTo>
                  <a:lnTo>
                    <a:pt x="0" y="5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3"/>
                  </a:lnTo>
                  <a:lnTo>
                    <a:pt x="0" y="2"/>
                  </a:lnTo>
                  <a:lnTo>
                    <a:pt x="1" y="1"/>
                  </a:lnTo>
                  <a:lnTo>
                    <a:pt x="2" y="1"/>
                  </a:lnTo>
                  <a:lnTo>
                    <a:pt x="3" y="1"/>
                  </a:lnTo>
                  <a:lnTo>
                    <a:pt x="4" y="0"/>
                  </a:lnTo>
                  <a:lnTo>
                    <a:pt x="6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91898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41" name="Freeform 484"/>
            <p:cNvSpPr>
              <a:spLocks/>
            </p:cNvSpPr>
            <p:nvPr/>
          </p:nvSpPr>
          <p:spPr bwMode="auto">
            <a:xfrm>
              <a:off x="3769" y="1798"/>
              <a:ext cx="14" cy="6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8" y="0"/>
                </a:cxn>
                <a:cxn ang="0">
                  <a:pos x="10" y="0"/>
                </a:cxn>
                <a:cxn ang="0">
                  <a:pos x="11" y="1"/>
                </a:cxn>
                <a:cxn ang="0">
                  <a:pos x="12" y="1"/>
                </a:cxn>
                <a:cxn ang="0">
                  <a:pos x="13" y="1"/>
                </a:cxn>
                <a:cxn ang="0">
                  <a:pos x="13" y="2"/>
                </a:cxn>
                <a:cxn ang="0">
                  <a:pos x="14" y="3"/>
                </a:cxn>
                <a:cxn ang="0">
                  <a:pos x="14" y="3"/>
                </a:cxn>
                <a:cxn ang="0">
                  <a:pos x="14" y="4"/>
                </a:cxn>
                <a:cxn ang="0">
                  <a:pos x="13" y="4"/>
                </a:cxn>
                <a:cxn ang="0">
                  <a:pos x="13" y="5"/>
                </a:cxn>
                <a:cxn ang="0">
                  <a:pos x="12" y="6"/>
                </a:cxn>
                <a:cxn ang="0">
                  <a:pos x="11" y="6"/>
                </a:cxn>
                <a:cxn ang="0">
                  <a:pos x="10" y="6"/>
                </a:cxn>
                <a:cxn ang="0">
                  <a:pos x="8" y="6"/>
                </a:cxn>
                <a:cxn ang="0">
                  <a:pos x="7" y="6"/>
                </a:cxn>
                <a:cxn ang="0">
                  <a:pos x="5" y="6"/>
                </a:cxn>
                <a:cxn ang="0">
                  <a:pos x="4" y="6"/>
                </a:cxn>
                <a:cxn ang="0">
                  <a:pos x="3" y="6"/>
                </a:cxn>
                <a:cxn ang="0">
                  <a:pos x="2" y="6"/>
                </a:cxn>
                <a:cxn ang="0">
                  <a:pos x="1" y="5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0" y="2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3" y="1"/>
                </a:cxn>
                <a:cxn ang="0">
                  <a:pos x="4" y="0"/>
                </a:cxn>
                <a:cxn ang="0">
                  <a:pos x="5" y="0"/>
                </a:cxn>
                <a:cxn ang="0">
                  <a:pos x="7" y="0"/>
                </a:cxn>
              </a:cxnLst>
              <a:rect l="0" t="0" r="r" b="b"/>
              <a:pathLst>
                <a:path w="14" h="6">
                  <a:moveTo>
                    <a:pt x="7" y="0"/>
                  </a:moveTo>
                  <a:lnTo>
                    <a:pt x="8" y="0"/>
                  </a:lnTo>
                  <a:lnTo>
                    <a:pt x="10" y="0"/>
                  </a:lnTo>
                  <a:lnTo>
                    <a:pt x="11" y="1"/>
                  </a:lnTo>
                  <a:lnTo>
                    <a:pt x="12" y="1"/>
                  </a:lnTo>
                  <a:lnTo>
                    <a:pt x="13" y="1"/>
                  </a:lnTo>
                  <a:lnTo>
                    <a:pt x="13" y="2"/>
                  </a:lnTo>
                  <a:lnTo>
                    <a:pt x="14" y="3"/>
                  </a:lnTo>
                  <a:lnTo>
                    <a:pt x="14" y="3"/>
                  </a:lnTo>
                  <a:lnTo>
                    <a:pt x="14" y="4"/>
                  </a:lnTo>
                  <a:lnTo>
                    <a:pt x="13" y="4"/>
                  </a:lnTo>
                  <a:lnTo>
                    <a:pt x="13" y="5"/>
                  </a:lnTo>
                  <a:lnTo>
                    <a:pt x="12" y="6"/>
                  </a:lnTo>
                  <a:lnTo>
                    <a:pt x="11" y="6"/>
                  </a:lnTo>
                  <a:lnTo>
                    <a:pt x="10" y="6"/>
                  </a:lnTo>
                  <a:lnTo>
                    <a:pt x="8" y="6"/>
                  </a:lnTo>
                  <a:lnTo>
                    <a:pt x="7" y="6"/>
                  </a:lnTo>
                  <a:lnTo>
                    <a:pt x="5" y="6"/>
                  </a:lnTo>
                  <a:lnTo>
                    <a:pt x="4" y="6"/>
                  </a:lnTo>
                  <a:lnTo>
                    <a:pt x="3" y="6"/>
                  </a:lnTo>
                  <a:lnTo>
                    <a:pt x="2" y="6"/>
                  </a:lnTo>
                  <a:lnTo>
                    <a:pt x="1" y="5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2"/>
                  </a:lnTo>
                  <a:lnTo>
                    <a:pt x="1" y="1"/>
                  </a:lnTo>
                  <a:lnTo>
                    <a:pt x="2" y="1"/>
                  </a:lnTo>
                  <a:lnTo>
                    <a:pt x="3" y="1"/>
                  </a:lnTo>
                  <a:lnTo>
                    <a:pt x="4" y="0"/>
                  </a:lnTo>
                  <a:lnTo>
                    <a:pt x="5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99919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42" name="Freeform 485"/>
            <p:cNvSpPr>
              <a:spLocks/>
            </p:cNvSpPr>
            <p:nvPr/>
          </p:nvSpPr>
          <p:spPr bwMode="auto">
            <a:xfrm>
              <a:off x="3769" y="1798"/>
              <a:ext cx="13" cy="6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8" y="0"/>
                </a:cxn>
                <a:cxn ang="0">
                  <a:pos x="9" y="0"/>
                </a:cxn>
                <a:cxn ang="0">
                  <a:pos x="10" y="0"/>
                </a:cxn>
                <a:cxn ang="0">
                  <a:pos x="11" y="1"/>
                </a:cxn>
                <a:cxn ang="0">
                  <a:pos x="12" y="1"/>
                </a:cxn>
                <a:cxn ang="0">
                  <a:pos x="12" y="2"/>
                </a:cxn>
                <a:cxn ang="0">
                  <a:pos x="13" y="2"/>
                </a:cxn>
                <a:cxn ang="0">
                  <a:pos x="13" y="3"/>
                </a:cxn>
                <a:cxn ang="0">
                  <a:pos x="13" y="3"/>
                </a:cxn>
                <a:cxn ang="0">
                  <a:pos x="12" y="4"/>
                </a:cxn>
                <a:cxn ang="0">
                  <a:pos x="12" y="4"/>
                </a:cxn>
                <a:cxn ang="0">
                  <a:pos x="11" y="5"/>
                </a:cxn>
                <a:cxn ang="0">
                  <a:pos x="10" y="5"/>
                </a:cxn>
                <a:cxn ang="0">
                  <a:pos x="9" y="6"/>
                </a:cxn>
                <a:cxn ang="0">
                  <a:pos x="8" y="6"/>
                </a:cxn>
                <a:cxn ang="0">
                  <a:pos x="7" y="6"/>
                </a:cxn>
                <a:cxn ang="0">
                  <a:pos x="5" y="6"/>
                </a:cxn>
                <a:cxn ang="0">
                  <a:pos x="4" y="6"/>
                </a:cxn>
                <a:cxn ang="0">
                  <a:pos x="3" y="5"/>
                </a:cxn>
                <a:cxn ang="0">
                  <a:pos x="2" y="5"/>
                </a:cxn>
                <a:cxn ang="0">
                  <a:pos x="1" y="4"/>
                </a:cxn>
                <a:cxn ang="0">
                  <a:pos x="1" y="4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0" y="2"/>
                </a:cxn>
                <a:cxn ang="0">
                  <a:pos x="1" y="2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3" y="0"/>
                </a:cxn>
                <a:cxn ang="0">
                  <a:pos x="4" y="0"/>
                </a:cxn>
                <a:cxn ang="0">
                  <a:pos x="5" y="0"/>
                </a:cxn>
                <a:cxn ang="0">
                  <a:pos x="7" y="0"/>
                </a:cxn>
              </a:cxnLst>
              <a:rect l="0" t="0" r="r" b="b"/>
              <a:pathLst>
                <a:path w="13" h="6">
                  <a:moveTo>
                    <a:pt x="7" y="0"/>
                  </a:moveTo>
                  <a:lnTo>
                    <a:pt x="8" y="0"/>
                  </a:lnTo>
                  <a:lnTo>
                    <a:pt x="9" y="0"/>
                  </a:lnTo>
                  <a:lnTo>
                    <a:pt x="10" y="0"/>
                  </a:lnTo>
                  <a:lnTo>
                    <a:pt x="11" y="1"/>
                  </a:lnTo>
                  <a:lnTo>
                    <a:pt x="12" y="1"/>
                  </a:lnTo>
                  <a:lnTo>
                    <a:pt x="12" y="2"/>
                  </a:lnTo>
                  <a:lnTo>
                    <a:pt x="13" y="2"/>
                  </a:lnTo>
                  <a:lnTo>
                    <a:pt x="13" y="3"/>
                  </a:lnTo>
                  <a:lnTo>
                    <a:pt x="13" y="3"/>
                  </a:lnTo>
                  <a:lnTo>
                    <a:pt x="12" y="4"/>
                  </a:lnTo>
                  <a:lnTo>
                    <a:pt x="12" y="4"/>
                  </a:lnTo>
                  <a:lnTo>
                    <a:pt x="11" y="5"/>
                  </a:lnTo>
                  <a:lnTo>
                    <a:pt x="10" y="5"/>
                  </a:lnTo>
                  <a:lnTo>
                    <a:pt x="9" y="6"/>
                  </a:lnTo>
                  <a:lnTo>
                    <a:pt x="8" y="6"/>
                  </a:lnTo>
                  <a:lnTo>
                    <a:pt x="7" y="6"/>
                  </a:lnTo>
                  <a:lnTo>
                    <a:pt x="5" y="6"/>
                  </a:lnTo>
                  <a:lnTo>
                    <a:pt x="4" y="6"/>
                  </a:lnTo>
                  <a:lnTo>
                    <a:pt x="3" y="5"/>
                  </a:lnTo>
                  <a:lnTo>
                    <a:pt x="2" y="5"/>
                  </a:lnTo>
                  <a:lnTo>
                    <a:pt x="1" y="4"/>
                  </a:lnTo>
                  <a:lnTo>
                    <a:pt x="1" y="4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2"/>
                  </a:lnTo>
                  <a:lnTo>
                    <a:pt x="1" y="2"/>
                  </a:lnTo>
                  <a:lnTo>
                    <a:pt x="1" y="1"/>
                  </a:lnTo>
                  <a:lnTo>
                    <a:pt x="2" y="1"/>
                  </a:lnTo>
                  <a:lnTo>
                    <a:pt x="3" y="0"/>
                  </a:lnTo>
                  <a:lnTo>
                    <a:pt x="4" y="0"/>
                  </a:lnTo>
                  <a:lnTo>
                    <a:pt x="5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A399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43" name="Freeform 486"/>
            <p:cNvSpPr>
              <a:spLocks/>
            </p:cNvSpPr>
            <p:nvPr/>
          </p:nvSpPr>
          <p:spPr bwMode="auto">
            <a:xfrm>
              <a:off x="3770" y="1798"/>
              <a:ext cx="11" cy="5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7" y="0"/>
                </a:cxn>
                <a:cxn ang="0">
                  <a:pos x="8" y="0"/>
                </a:cxn>
                <a:cxn ang="0">
                  <a:pos x="9" y="0"/>
                </a:cxn>
                <a:cxn ang="0">
                  <a:pos x="9" y="1"/>
                </a:cxn>
                <a:cxn ang="0">
                  <a:pos x="10" y="1"/>
                </a:cxn>
                <a:cxn ang="0">
                  <a:pos x="11" y="1"/>
                </a:cxn>
                <a:cxn ang="0">
                  <a:pos x="11" y="2"/>
                </a:cxn>
                <a:cxn ang="0">
                  <a:pos x="11" y="3"/>
                </a:cxn>
                <a:cxn ang="0">
                  <a:pos x="11" y="3"/>
                </a:cxn>
                <a:cxn ang="0">
                  <a:pos x="11" y="4"/>
                </a:cxn>
                <a:cxn ang="0">
                  <a:pos x="10" y="4"/>
                </a:cxn>
                <a:cxn ang="0">
                  <a:pos x="9" y="4"/>
                </a:cxn>
                <a:cxn ang="0">
                  <a:pos x="9" y="5"/>
                </a:cxn>
                <a:cxn ang="0">
                  <a:pos x="8" y="5"/>
                </a:cxn>
                <a:cxn ang="0">
                  <a:pos x="7" y="5"/>
                </a:cxn>
                <a:cxn ang="0">
                  <a:pos x="6" y="5"/>
                </a:cxn>
                <a:cxn ang="0">
                  <a:pos x="4" y="5"/>
                </a:cxn>
                <a:cxn ang="0">
                  <a:pos x="3" y="5"/>
                </a:cxn>
                <a:cxn ang="0">
                  <a:pos x="2" y="5"/>
                </a:cxn>
                <a:cxn ang="0">
                  <a:pos x="1" y="4"/>
                </a:cxn>
                <a:cxn ang="0">
                  <a:pos x="1" y="4"/>
                </a:cxn>
                <a:cxn ang="0">
                  <a:pos x="0" y="4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0" y="2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2" y="0"/>
                </a:cxn>
                <a:cxn ang="0">
                  <a:pos x="3" y="0"/>
                </a:cxn>
                <a:cxn ang="0">
                  <a:pos x="4" y="0"/>
                </a:cxn>
                <a:cxn ang="0">
                  <a:pos x="6" y="0"/>
                </a:cxn>
              </a:cxnLst>
              <a:rect l="0" t="0" r="r" b="b"/>
              <a:pathLst>
                <a:path w="11" h="5">
                  <a:moveTo>
                    <a:pt x="6" y="0"/>
                  </a:moveTo>
                  <a:lnTo>
                    <a:pt x="7" y="0"/>
                  </a:lnTo>
                  <a:lnTo>
                    <a:pt x="8" y="0"/>
                  </a:lnTo>
                  <a:lnTo>
                    <a:pt x="9" y="0"/>
                  </a:lnTo>
                  <a:lnTo>
                    <a:pt x="9" y="1"/>
                  </a:lnTo>
                  <a:lnTo>
                    <a:pt x="10" y="1"/>
                  </a:lnTo>
                  <a:lnTo>
                    <a:pt x="11" y="1"/>
                  </a:lnTo>
                  <a:lnTo>
                    <a:pt x="11" y="2"/>
                  </a:lnTo>
                  <a:lnTo>
                    <a:pt x="11" y="3"/>
                  </a:lnTo>
                  <a:lnTo>
                    <a:pt x="11" y="3"/>
                  </a:lnTo>
                  <a:lnTo>
                    <a:pt x="11" y="4"/>
                  </a:lnTo>
                  <a:lnTo>
                    <a:pt x="10" y="4"/>
                  </a:lnTo>
                  <a:lnTo>
                    <a:pt x="9" y="4"/>
                  </a:lnTo>
                  <a:lnTo>
                    <a:pt x="9" y="5"/>
                  </a:lnTo>
                  <a:lnTo>
                    <a:pt x="8" y="5"/>
                  </a:lnTo>
                  <a:lnTo>
                    <a:pt x="7" y="5"/>
                  </a:lnTo>
                  <a:lnTo>
                    <a:pt x="6" y="5"/>
                  </a:lnTo>
                  <a:lnTo>
                    <a:pt x="4" y="5"/>
                  </a:lnTo>
                  <a:lnTo>
                    <a:pt x="3" y="5"/>
                  </a:lnTo>
                  <a:lnTo>
                    <a:pt x="2" y="5"/>
                  </a:lnTo>
                  <a:lnTo>
                    <a:pt x="1" y="4"/>
                  </a:lnTo>
                  <a:lnTo>
                    <a:pt x="1" y="4"/>
                  </a:lnTo>
                  <a:lnTo>
                    <a:pt x="0" y="4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2"/>
                  </a:lnTo>
                  <a:lnTo>
                    <a:pt x="0" y="1"/>
                  </a:lnTo>
                  <a:lnTo>
                    <a:pt x="1" y="1"/>
                  </a:lnTo>
                  <a:lnTo>
                    <a:pt x="1" y="1"/>
                  </a:lnTo>
                  <a:lnTo>
                    <a:pt x="2" y="0"/>
                  </a:lnTo>
                  <a:lnTo>
                    <a:pt x="3" y="0"/>
                  </a:lnTo>
                  <a:lnTo>
                    <a:pt x="4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AAA3A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44" name="Freeform 487"/>
            <p:cNvSpPr>
              <a:spLocks/>
            </p:cNvSpPr>
            <p:nvPr/>
          </p:nvSpPr>
          <p:spPr bwMode="auto">
            <a:xfrm>
              <a:off x="3770" y="1798"/>
              <a:ext cx="10" cy="5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7" y="0"/>
                </a:cxn>
                <a:cxn ang="0">
                  <a:pos x="9" y="1"/>
                </a:cxn>
                <a:cxn ang="0">
                  <a:pos x="10" y="1"/>
                </a:cxn>
                <a:cxn ang="0">
                  <a:pos x="10" y="2"/>
                </a:cxn>
                <a:cxn ang="0">
                  <a:pos x="10" y="3"/>
                </a:cxn>
                <a:cxn ang="0">
                  <a:pos x="9" y="4"/>
                </a:cxn>
                <a:cxn ang="0">
                  <a:pos x="7" y="4"/>
                </a:cxn>
                <a:cxn ang="0">
                  <a:pos x="5" y="5"/>
                </a:cxn>
                <a:cxn ang="0">
                  <a:pos x="4" y="5"/>
                </a:cxn>
                <a:cxn ang="0">
                  <a:pos x="3" y="4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1" y="4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2" y="0"/>
                </a:cxn>
                <a:cxn ang="0">
                  <a:pos x="3" y="0"/>
                </a:cxn>
                <a:cxn ang="0">
                  <a:pos x="4" y="0"/>
                </a:cxn>
                <a:cxn ang="0">
                  <a:pos x="5" y="0"/>
                </a:cxn>
              </a:cxnLst>
              <a:rect l="0" t="0" r="r" b="b"/>
              <a:pathLst>
                <a:path w="10" h="5">
                  <a:moveTo>
                    <a:pt x="5" y="0"/>
                  </a:moveTo>
                  <a:lnTo>
                    <a:pt x="7" y="0"/>
                  </a:lnTo>
                  <a:lnTo>
                    <a:pt x="9" y="1"/>
                  </a:lnTo>
                  <a:lnTo>
                    <a:pt x="10" y="1"/>
                  </a:lnTo>
                  <a:lnTo>
                    <a:pt x="10" y="2"/>
                  </a:lnTo>
                  <a:lnTo>
                    <a:pt x="10" y="3"/>
                  </a:lnTo>
                  <a:lnTo>
                    <a:pt x="9" y="4"/>
                  </a:lnTo>
                  <a:lnTo>
                    <a:pt x="7" y="4"/>
                  </a:lnTo>
                  <a:lnTo>
                    <a:pt x="5" y="5"/>
                  </a:lnTo>
                  <a:lnTo>
                    <a:pt x="4" y="5"/>
                  </a:lnTo>
                  <a:lnTo>
                    <a:pt x="3" y="4"/>
                  </a:lnTo>
                  <a:lnTo>
                    <a:pt x="2" y="4"/>
                  </a:lnTo>
                  <a:lnTo>
                    <a:pt x="2" y="4"/>
                  </a:lnTo>
                  <a:lnTo>
                    <a:pt x="1" y="4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1"/>
                  </a:lnTo>
                  <a:lnTo>
                    <a:pt x="1" y="1"/>
                  </a:lnTo>
                  <a:lnTo>
                    <a:pt x="2" y="1"/>
                  </a:lnTo>
                  <a:lnTo>
                    <a:pt x="2" y="0"/>
                  </a:lnTo>
                  <a:lnTo>
                    <a:pt x="3" y="0"/>
                  </a:lnTo>
                  <a:lnTo>
                    <a:pt x="4" y="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B2AAA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45" name="Freeform 488"/>
            <p:cNvSpPr>
              <a:spLocks/>
            </p:cNvSpPr>
            <p:nvPr/>
          </p:nvSpPr>
          <p:spPr bwMode="auto">
            <a:xfrm>
              <a:off x="3837" y="1902"/>
              <a:ext cx="24" cy="37"/>
            </a:xfrm>
            <a:custGeom>
              <a:avLst/>
              <a:gdLst/>
              <a:ahLst/>
              <a:cxnLst>
                <a:cxn ang="0">
                  <a:pos x="0" y="10"/>
                </a:cxn>
                <a:cxn ang="0">
                  <a:pos x="10" y="0"/>
                </a:cxn>
                <a:cxn ang="0">
                  <a:pos x="12" y="3"/>
                </a:cxn>
                <a:cxn ang="0">
                  <a:pos x="14" y="6"/>
                </a:cxn>
                <a:cxn ang="0">
                  <a:pos x="17" y="9"/>
                </a:cxn>
                <a:cxn ang="0">
                  <a:pos x="19" y="13"/>
                </a:cxn>
                <a:cxn ang="0">
                  <a:pos x="20" y="16"/>
                </a:cxn>
                <a:cxn ang="0">
                  <a:pos x="22" y="20"/>
                </a:cxn>
                <a:cxn ang="0">
                  <a:pos x="23" y="24"/>
                </a:cxn>
                <a:cxn ang="0">
                  <a:pos x="24" y="29"/>
                </a:cxn>
                <a:cxn ang="0">
                  <a:pos x="11" y="37"/>
                </a:cxn>
                <a:cxn ang="0">
                  <a:pos x="11" y="32"/>
                </a:cxn>
                <a:cxn ang="0">
                  <a:pos x="10" y="29"/>
                </a:cxn>
                <a:cxn ang="0">
                  <a:pos x="9" y="26"/>
                </a:cxn>
                <a:cxn ang="0">
                  <a:pos x="8" y="23"/>
                </a:cxn>
                <a:cxn ang="0">
                  <a:pos x="7" y="20"/>
                </a:cxn>
                <a:cxn ang="0">
                  <a:pos x="5" y="17"/>
                </a:cxn>
                <a:cxn ang="0">
                  <a:pos x="3" y="14"/>
                </a:cxn>
                <a:cxn ang="0">
                  <a:pos x="0" y="10"/>
                </a:cxn>
              </a:cxnLst>
              <a:rect l="0" t="0" r="r" b="b"/>
              <a:pathLst>
                <a:path w="24" h="37">
                  <a:moveTo>
                    <a:pt x="0" y="10"/>
                  </a:moveTo>
                  <a:lnTo>
                    <a:pt x="10" y="0"/>
                  </a:lnTo>
                  <a:lnTo>
                    <a:pt x="12" y="3"/>
                  </a:lnTo>
                  <a:lnTo>
                    <a:pt x="14" y="6"/>
                  </a:lnTo>
                  <a:lnTo>
                    <a:pt x="17" y="9"/>
                  </a:lnTo>
                  <a:lnTo>
                    <a:pt x="19" y="13"/>
                  </a:lnTo>
                  <a:lnTo>
                    <a:pt x="20" y="16"/>
                  </a:lnTo>
                  <a:lnTo>
                    <a:pt x="22" y="20"/>
                  </a:lnTo>
                  <a:lnTo>
                    <a:pt x="23" y="24"/>
                  </a:lnTo>
                  <a:lnTo>
                    <a:pt x="24" y="29"/>
                  </a:lnTo>
                  <a:lnTo>
                    <a:pt x="11" y="37"/>
                  </a:lnTo>
                  <a:lnTo>
                    <a:pt x="11" y="32"/>
                  </a:lnTo>
                  <a:lnTo>
                    <a:pt x="10" y="29"/>
                  </a:lnTo>
                  <a:lnTo>
                    <a:pt x="9" y="26"/>
                  </a:lnTo>
                  <a:lnTo>
                    <a:pt x="8" y="23"/>
                  </a:lnTo>
                  <a:lnTo>
                    <a:pt x="7" y="20"/>
                  </a:lnTo>
                  <a:lnTo>
                    <a:pt x="5" y="17"/>
                  </a:lnTo>
                  <a:lnTo>
                    <a:pt x="3" y="14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9B939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46" name="Freeform 489"/>
            <p:cNvSpPr>
              <a:spLocks/>
            </p:cNvSpPr>
            <p:nvPr/>
          </p:nvSpPr>
          <p:spPr bwMode="auto">
            <a:xfrm>
              <a:off x="3838" y="1903"/>
              <a:ext cx="22" cy="35"/>
            </a:xfrm>
            <a:custGeom>
              <a:avLst/>
              <a:gdLst/>
              <a:ahLst/>
              <a:cxnLst>
                <a:cxn ang="0">
                  <a:pos x="0" y="10"/>
                </a:cxn>
                <a:cxn ang="0">
                  <a:pos x="1" y="9"/>
                </a:cxn>
                <a:cxn ang="0">
                  <a:pos x="2" y="7"/>
                </a:cxn>
                <a:cxn ang="0">
                  <a:pos x="3" y="6"/>
                </a:cxn>
                <a:cxn ang="0">
                  <a:pos x="4" y="5"/>
                </a:cxn>
                <a:cxn ang="0">
                  <a:pos x="6" y="4"/>
                </a:cxn>
                <a:cxn ang="0">
                  <a:pos x="7" y="2"/>
                </a:cxn>
                <a:cxn ang="0">
                  <a:pos x="8" y="1"/>
                </a:cxn>
                <a:cxn ang="0">
                  <a:pos x="9" y="0"/>
                </a:cxn>
                <a:cxn ang="0">
                  <a:pos x="12" y="3"/>
                </a:cxn>
                <a:cxn ang="0">
                  <a:pos x="14" y="6"/>
                </a:cxn>
                <a:cxn ang="0">
                  <a:pos x="16" y="9"/>
                </a:cxn>
                <a:cxn ang="0">
                  <a:pos x="17" y="12"/>
                </a:cxn>
                <a:cxn ang="0">
                  <a:pos x="19" y="15"/>
                </a:cxn>
                <a:cxn ang="0">
                  <a:pos x="20" y="18"/>
                </a:cxn>
                <a:cxn ang="0">
                  <a:pos x="22" y="22"/>
                </a:cxn>
                <a:cxn ang="0">
                  <a:pos x="22" y="27"/>
                </a:cxn>
                <a:cxn ang="0">
                  <a:pos x="21" y="28"/>
                </a:cxn>
                <a:cxn ang="0">
                  <a:pos x="19" y="29"/>
                </a:cxn>
                <a:cxn ang="0">
                  <a:pos x="18" y="30"/>
                </a:cxn>
                <a:cxn ang="0">
                  <a:pos x="16" y="31"/>
                </a:cxn>
                <a:cxn ang="0">
                  <a:pos x="15" y="32"/>
                </a:cxn>
                <a:cxn ang="0">
                  <a:pos x="13" y="33"/>
                </a:cxn>
                <a:cxn ang="0">
                  <a:pos x="12" y="33"/>
                </a:cxn>
                <a:cxn ang="0">
                  <a:pos x="10" y="35"/>
                </a:cxn>
                <a:cxn ang="0">
                  <a:pos x="10" y="31"/>
                </a:cxn>
                <a:cxn ang="0">
                  <a:pos x="9" y="27"/>
                </a:cxn>
                <a:cxn ang="0">
                  <a:pos x="8" y="24"/>
                </a:cxn>
                <a:cxn ang="0">
                  <a:pos x="7" y="22"/>
                </a:cxn>
                <a:cxn ang="0">
                  <a:pos x="6" y="19"/>
                </a:cxn>
                <a:cxn ang="0">
                  <a:pos x="4" y="16"/>
                </a:cxn>
                <a:cxn ang="0">
                  <a:pos x="2" y="13"/>
                </a:cxn>
                <a:cxn ang="0">
                  <a:pos x="0" y="10"/>
                </a:cxn>
              </a:cxnLst>
              <a:rect l="0" t="0" r="r" b="b"/>
              <a:pathLst>
                <a:path w="22" h="35">
                  <a:moveTo>
                    <a:pt x="0" y="10"/>
                  </a:moveTo>
                  <a:lnTo>
                    <a:pt x="1" y="9"/>
                  </a:lnTo>
                  <a:lnTo>
                    <a:pt x="2" y="7"/>
                  </a:lnTo>
                  <a:lnTo>
                    <a:pt x="3" y="6"/>
                  </a:lnTo>
                  <a:lnTo>
                    <a:pt x="4" y="5"/>
                  </a:lnTo>
                  <a:lnTo>
                    <a:pt x="6" y="4"/>
                  </a:lnTo>
                  <a:lnTo>
                    <a:pt x="7" y="2"/>
                  </a:lnTo>
                  <a:lnTo>
                    <a:pt x="8" y="1"/>
                  </a:lnTo>
                  <a:lnTo>
                    <a:pt x="9" y="0"/>
                  </a:lnTo>
                  <a:lnTo>
                    <a:pt x="12" y="3"/>
                  </a:lnTo>
                  <a:lnTo>
                    <a:pt x="14" y="6"/>
                  </a:lnTo>
                  <a:lnTo>
                    <a:pt x="16" y="9"/>
                  </a:lnTo>
                  <a:lnTo>
                    <a:pt x="17" y="12"/>
                  </a:lnTo>
                  <a:lnTo>
                    <a:pt x="19" y="15"/>
                  </a:lnTo>
                  <a:lnTo>
                    <a:pt x="20" y="18"/>
                  </a:lnTo>
                  <a:lnTo>
                    <a:pt x="22" y="22"/>
                  </a:lnTo>
                  <a:lnTo>
                    <a:pt x="22" y="27"/>
                  </a:lnTo>
                  <a:lnTo>
                    <a:pt x="21" y="28"/>
                  </a:lnTo>
                  <a:lnTo>
                    <a:pt x="19" y="29"/>
                  </a:lnTo>
                  <a:lnTo>
                    <a:pt x="18" y="30"/>
                  </a:lnTo>
                  <a:lnTo>
                    <a:pt x="16" y="31"/>
                  </a:lnTo>
                  <a:lnTo>
                    <a:pt x="15" y="32"/>
                  </a:lnTo>
                  <a:lnTo>
                    <a:pt x="13" y="33"/>
                  </a:lnTo>
                  <a:lnTo>
                    <a:pt x="12" y="33"/>
                  </a:lnTo>
                  <a:lnTo>
                    <a:pt x="10" y="35"/>
                  </a:lnTo>
                  <a:lnTo>
                    <a:pt x="10" y="31"/>
                  </a:lnTo>
                  <a:lnTo>
                    <a:pt x="9" y="27"/>
                  </a:lnTo>
                  <a:lnTo>
                    <a:pt x="8" y="24"/>
                  </a:lnTo>
                  <a:lnTo>
                    <a:pt x="7" y="22"/>
                  </a:lnTo>
                  <a:lnTo>
                    <a:pt x="6" y="19"/>
                  </a:lnTo>
                  <a:lnTo>
                    <a:pt x="4" y="16"/>
                  </a:lnTo>
                  <a:lnTo>
                    <a:pt x="2" y="13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9E969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47" name="Freeform 490"/>
            <p:cNvSpPr>
              <a:spLocks/>
            </p:cNvSpPr>
            <p:nvPr/>
          </p:nvSpPr>
          <p:spPr bwMode="auto">
            <a:xfrm>
              <a:off x="3838" y="1904"/>
              <a:ext cx="22" cy="32"/>
            </a:xfrm>
            <a:custGeom>
              <a:avLst/>
              <a:gdLst/>
              <a:ahLst/>
              <a:cxnLst>
                <a:cxn ang="0">
                  <a:pos x="0" y="10"/>
                </a:cxn>
                <a:cxn ang="0">
                  <a:pos x="1" y="8"/>
                </a:cxn>
                <a:cxn ang="0">
                  <a:pos x="2" y="7"/>
                </a:cxn>
                <a:cxn ang="0">
                  <a:pos x="4" y="6"/>
                </a:cxn>
                <a:cxn ang="0">
                  <a:pos x="5" y="5"/>
                </a:cxn>
                <a:cxn ang="0">
                  <a:pos x="6" y="4"/>
                </a:cxn>
                <a:cxn ang="0">
                  <a:pos x="7" y="2"/>
                </a:cxn>
                <a:cxn ang="0">
                  <a:pos x="9" y="1"/>
                </a:cxn>
                <a:cxn ang="0">
                  <a:pos x="10" y="0"/>
                </a:cxn>
                <a:cxn ang="0">
                  <a:pos x="12" y="3"/>
                </a:cxn>
                <a:cxn ang="0">
                  <a:pos x="14" y="5"/>
                </a:cxn>
                <a:cxn ang="0">
                  <a:pos x="16" y="8"/>
                </a:cxn>
                <a:cxn ang="0">
                  <a:pos x="17" y="11"/>
                </a:cxn>
                <a:cxn ang="0">
                  <a:pos x="19" y="13"/>
                </a:cxn>
                <a:cxn ang="0">
                  <a:pos x="20" y="17"/>
                </a:cxn>
                <a:cxn ang="0">
                  <a:pos x="21" y="20"/>
                </a:cxn>
                <a:cxn ang="0">
                  <a:pos x="22" y="25"/>
                </a:cxn>
                <a:cxn ang="0">
                  <a:pos x="20" y="25"/>
                </a:cxn>
                <a:cxn ang="0">
                  <a:pos x="19" y="26"/>
                </a:cxn>
                <a:cxn ang="0">
                  <a:pos x="17" y="27"/>
                </a:cxn>
                <a:cxn ang="0">
                  <a:pos x="16" y="28"/>
                </a:cxn>
                <a:cxn ang="0">
                  <a:pos x="14" y="29"/>
                </a:cxn>
                <a:cxn ang="0">
                  <a:pos x="13" y="30"/>
                </a:cxn>
                <a:cxn ang="0">
                  <a:pos x="12" y="31"/>
                </a:cxn>
                <a:cxn ang="0">
                  <a:pos x="10" y="32"/>
                </a:cxn>
                <a:cxn ang="0">
                  <a:pos x="10" y="29"/>
                </a:cxn>
                <a:cxn ang="0">
                  <a:pos x="9" y="26"/>
                </a:cxn>
                <a:cxn ang="0">
                  <a:pos x="8" y="23"/>
                </a:cxn>
                <a:cxn ang="0">
                  <a:pos x="7" y="20"/>
                </a:cxn>
                <a:cxn ang="0">
                  <a:pos x="6" y="18"/>
                </a:cxn>
                <a:cxn ang="0">
                  <a:pos x="5" y="15"/>
                </a:cxn>
                <a:cxn ang="0">
                  <a:pos x="2" y="13"/>
                </a:cxn>
                <a:cxn ang="0">
                  <a:pos x="0" y="10"/>
                </a:cxn>
              </a:cxnLst>
              <a:rect l="0" t="0" r="r" b="b"/>
              <a:pathLst>
                <a:path w="22" h="32">
                  <a:moveTo>
                    <a:pt x="0" y="10"/>
                  </a:moveTo>
                  <a:lnTo>
                    <a:pt x="1" y="8"/>
                  </a:lnTo>
                  <a:lnTo>
                    <a:pt x="2" y="7"/>
                  </a:lnTo>
                  <a:lnTo>
                    <a:pt x="4" y="6"/>
                  </a:lnTo>
                  <a:lnTo>
                    <a:pt x="5" y="5"/>
                  </a:lnTo>
                  <a:lnTo>
                    <a:pt x="6" y="4"/>
                  </a:lnTo>
                  <a:lnTo>
                    <a:pt x="7" y="2"/>
                  </a:lnTo>
                  <a:lnTo>
                    <a:pt x="9" y="1"/>
                  </a:lnTo>
                  <a:lnTo>
                    <a:pt x="10" y="0"/>
                  </a:lnTo>
                  <a:lnTo>
                    <a:pt x="12" y="3"/>
                  </a:lnTo>
                  <a:lnTo>
                    <a:pt x="14" y="5"/>
                  </a:lnTo>
                  <a:lnTo>
                    <a:pt x="16" y="8"/>
                  </a:lnTo>
                  <a:lnTo>
                    <a:pt x="17" y="11"/>
                  </a:lnTo>
                  <a:lnTo>
                    <a:pt x="19" y="13"/>
                  </a:lnTo>
                  <a:lnTo>
                    <a:pt x="20" y="17"/>
                  </a:lnTo>
                  <a:lnTo>
                    <a:pt x="21" y="20"/>
                  </a:lnTo>
                  <a:lnTo>
                    <a:pt x="22" y="25"/>
                  </a:lnTo>
                  <a:lnTo>
                    <a:pt x="20" y="25"/>
                  </a:lnTo>
                  <a:lnTo>
                    <a:pt x="19" y="26"/>
                  </a:lnTo>
                  <a:lnTo>
                    <a:pt x="17" y="27"/>
                  </a:lnTo>
                  <a:lnTo>
                    <a:pt x="16" y="28"/>
                  </a:lnTo>
                  <a:lnTo>
                    <a:pt x="14" y="29"/>
                  </a:lnTo>
                  <a:lnTo>
                    <a:pt x="13" y="30"/>
                  </a:lnTo>
                  <a:lnTo>
                    <a:pt x="12" y="31"/>
                  </a:lnTo>
                  <a:lnTo>
                    <a:pt x="10" y="32"/>
                  </a:lnTo>
                  <a:lnTo>
                    <a:pt x="10" y="29"/>
                  </a:lnTo>
                  <a:lnTo>
                    <a:pt x="9" y="26"/>
                  </a:lnTo>
                  <a:lnTo>
                    <a:pt x="8" y="23"/>
                  </a:lnTo>
                  <a:lnTo>
                    <a:pt x="7" y="20"/>
                  </a:lnTo>
                  <a:lnTo>
                    <a:pt x="6" y="18"/>
                  </a:lnTo>
                  <a:lnTo>
                    <a:pt x="5" y="15"/>
                  </a:lnTo>
                  <a:lnTo>
                    <a:pt x="2" y="13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A09B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48" name="Freeform 491"/>
            <p:cNvSpPr>
              <a:spLocks/>
            </p:cNvSpPr>
            <p:nvPr/>
          </p:nvSpPr>
          <p:spPr bwMode="auto">
            <a:xfrm>
              <a:off x="3839" y="1905"/>
              <a:ext cx="20" cy="30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1" y="8"/>
                </a:cxn>
                <a:cxn ang="0">
                  <a:pos x="2" y="7"/>
                </a:cxn>
                <a:cxn ang="0">
                  <a:pos x="3" y="6"/>
                </a:cxn>
                <a:cxn ang="0">
                  <a:pos x="5" y="5"/>
                </a:cxn>
                <a:cxn ang="0">
                  <a:pos x="6" y="3"/>
                </a:cxn>
                <a:cxn ang="0">
                  <a:pos x="7" y="2"/>
                </a:cxn>
                <a:cxn ang="0">
                  <a:pos x="8" y="1"/>
                </a:cxn>
                <a:cxn ang="0">
                  <a:pos x="9" y="0"/>
                </a:cxn>
                <a:cxn ang="0">
                  <a:pos x="11" y="2"/>
                </a:cxn>
                <a:cxn ang="0">
                  <a:pos x="13" y="5"/>
                </a:cxn>
                <a:cxn ang="0">
                  <a:pos x="15" y="7"/>
                </a:cxn>
                <a:cxn ang="0">
                  <a:pos x="16" y="9"/>
                </a:cxn>
                <a:cxn ang="0">
                  <a:pos x="18" y="12"/>
                </a:cxn>
                <a:cxn ang="0">
                  <a:pos x="19" y="15"/>
                </a:cxn>
                <a:cxn ang="0">
                  <a:pos x="20" y="18"/>
                </a:cxn>
                <a:cxn ang="0">
                  <a:pos x="20" y="22"/>
                </a:cxn>
                <a:cxn ang="0">
                  <a:pos x="19" y="23"/>
                </a:cxn>
                <a:cxn ang="0">
                  <a:pos x="18" y="24"/>
                </a:cxn>
                <a:cxn ang="0">
                  <a:pos x="16" y="25"/>
                </a:cxn>
                <a:cxn ang="0">
                  <a:pos x="15" y="26"/>
                </a:cxn>
                <a:cxn ang="0">
                  <a:pos x="13" y="27"/>
                </a:cxn>
                <a:cxn ang="0">
                  <a:pos x="12" y="28"/>
                </a:cxn>
                <a:cxn ang="0">
                  <a:pos x="10" y="29"/>
                </a:cxn>
                <a:cxn ang="0">
                  <a:pos x="9" y="30"/>
                </a:cxn>
                <a:cxn ang="0">
                  <a:pos x="8" y="27"/>
                </a:cxn>
                <a:cxn ang="0">
                  <a:pos x="8" y="24"/>
                </a:cxn>
                <a:cxn ang="0">
                  <a:pos x="7" y="22"/>
                </a:cxn>
                <a:cxn ang="0">
                  <a:pos x="6" y="19"/>
                </a:cxn>
                <a:cxn ang="0">
                  <a:pos x="5" y="17"/>
                </a:cxn>
                <a:cxn ang="0">
                  <a:pos x="4" y="15"/>
                </a:cxn>
                <a:cxn ang="0">
                  <a:pos x="2" y="12"/>
                </a:cxn>
                <a:cxn ang="0">
                  <a:pos x="0" y="9"/>
                </a:cxn>
              </a:cxnLst>
              <a:rect l="0" t="0" r="r" b="b"/>
              <a:pathLst>
                <a:path w="20" h="30">
                  <a:moveTo>
                    <a:pt x="0" y="9"/>
                  </a:moveTo>
                  <a:lnTo>
                    <a:pt x="1" y="8"/>
                  </a:lnTo>
                  <a:lnTo>
                    <a:pt x="2" y="7"/>
                  </a:lnTo>
                  <a:lnTo>
                    <a:pt x="3" y="6"/>
                  </a:lnTo>
                  <a:lnTo>
                    <a:pt x="5" y="5"/>
                  </a:lnTo>
                  <a:lnTo>
                    <a:pt x="6" y="3"/>
                  </a:lnTo>
                  <a:lnTo>
                    <a:pt x="7" y="2"/>
                  </a:lnTo>
                  <a:lnTo>
                    <a:pt x="8" y="1"/>
                  </a:lnTo>
                  <a:lnTo>
                    <a:pt x="9" y="0"/>
                  </a:lnTo>
                  <a:lnTo>
                    <a:pt x="11" y="2"/>
                  </a:lnTo>
                  <a:lnTo>
                    <a:pt x="13" y="5"/>
                  </a:lnTo>
                  <a:lnTo>
                    <a:pt x="15" y="7"/>
                  </a:lnTo>
                  <a:lnTo>
                    <a:pt x="16" y="9"/>
                  </a:lnTo>
                  <a:lnTo>
                    <a:pt x="18" y="12"/>
                  </a:lnTo>
                  <a:lnTo>
                    <a:pt x="19" y="15"/>
                  </a:lnTo>
                  <a:lnTo>
                    <a:pt x="20" y="18"/>
                  </a:lnTo>
                  <a:lnTo>
                    <a:pt x="20" y="22"/>
                  </a:lnTo>
                  <a:lnTo>
                    <a:pt x="19" y="23"/>
                  </a:lnTo>
                  <a:lnTo>
                    <a:pt x="18" y="24"/>
                  </a:lnTo>
                  <a:lnTo>
                    <a:pt x="16" y="25"/>
                  </a:lnTo>
                  <a:lnTo>
                    <a:pt x="15" y="26"/>
                  </a:lnTo>
                  <a:lnTo>
                    <a:pt x="13" y="27"/>
                  </a:lnTo>
                  <a:lnTo>
                    <a:pt x="12" y="28"/>
                  </a:lnTo>
                  <a:lnTo>
                    <a:pt x="10" y="29"/>
                  </a:lnTo>
                  <a:lnTo>
                    <a:pt x="9" y="30"/>
                  </a:lnTo>
                  <a:lnTo>
                    <a:pt x="8" y="27"/>
                  </a:lnTo>
                  <a:lnTo>
                    <a:pt x="8" y="24"/>
                  </a:lnTo>
                  <a:lnTo>
                    <a:pt x="7" y="22"/>
                  </a:lnTo>
                  <a:lnTo>
                    <a:pt x="6" y="19"/>
                  </a:lnTo>
                  <a:lnTo>
                    <a:pt x="5" y="17"/>
                  </a:lnTo>
                  <a:lnTo>
                    <a:pt x="4" y="15"/>
                  </a:lnTo>
                  <a:lnTo>
                    <a:pt x="2" y="12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A5A09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49" name="Freeform 492"/>
            <p:cNvSpPr>
              <a:spLocks/>
            </p:cNvSpPr>
            <p:nvPr/>
          </p:nvSpPr>
          <p:spPr bwMode="auto">
            <a:xfrm>
              <a:off x="3839" y="1906"/>
              <a:ext cx="20" cy="28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1" y="8"/>
                </a:cxn>
                <a:cxn ang="0">
                  <a:pos x="3" y="7"/>
                </a:cxn>
                <a:cxn ang="0">
                  <a:pos x="4" y="6"/>
                </a:cxn>
                <a:cxn ang="0">
                  <a:pos x="5" y="5"/>
                </a:cxn>
                <a:cxn ang="0">
                  <a:pos x="6" y="3"/>
                </a:cxn>
                <a:cxn ang="0">
                  <a:pos x="8" y="2"/>
                </a:cxn>
                <a:cxn ang="0">
                  <a:pos x="9" y="1"/>
                </a:cxn>
                <a:cxn ang="0">
                  <a:pos x="10" y="0"/>
                </a:cxn>
                <a:cxn ang="0">
                  <a:pos x="12" y="2"/>
                </a:cxn>
                <a:cxn ang="0">
                  <a:pos x="13" y="4"/>
                </a:cxn>
                <a:cxn ang="0">
                  <a:pos x="15" y="6"/>
                </a:cxn>
                <a:cxn ang="0">
                  <a:pos x="16" y="8"/>
                </a:cxn>
                <a:cxn ang="0">
                  <a:pos x="17" y="11"/>
                </a:cxn>
                <a:cxn ang="0">
                  <a:pos x="18" y="13"/>
                </a:cxn>
                <a:cxn ang="0">
                  <a:pos x="19" y="16"/>
                </a:cxn>
                <a:cxn ang="0">
                  <a:pos x="20" y="20"/>
                </a:cxn>
                <a:cxn ang="0">
                  <a:pos x="19" y="21"/>
                </a:cxn>
                <a:cxn ang="0">
                  <a:pos x="17" y="22"/>
                </a:cxn>
                <a:cxn ang="0">
                  <a:pos x="16" y="23"/>
                </a:cxn>
                <a:cxn ang="0">
                  <a:pos x="14" y="24"/>
                </a:cxn>
                <a:cxn ang="0">
                  <a:pos x="13" y="25"/>
                </a:cxn>
                <a:cxn ang="0">
                  <a:pos x="11" y="26"/>
                </a:cxn>
                <a:cxn ang="0">
                  <a:pos x="10" y="27"/>
                </a:cxn>
                <a:cxn ang="0">
                  <a:pos x="9" y="28"/>
                </a:cxn>
                <a:cxn ang="0">
                  <a:pos x="8" y="25"/>
                </a:cxn>
                <a:cxn ang="0">
                  <a:pos x="8" y="22"/>
                </a:cxn>
                <a:cxn ang="0">
                  <a:pos x="7" y="20"/>
                </a:cxn>
                <a:cxn ang="0">
                  <a:pos x="6" y="18"/>
                </a:cxn>
                <a:cxn ang="0">
                  <a:pos x="5" y="16"/>
                </a:cxn>
                <a:cxn ang="0">
                  <a:pos x="4" y="14"/>
                </a:cxn>
                <a:cxn ang="0">
                  <a:pos x="2" y="12"/>
                </a:cxn>
                <a:cxn ang="0">
                  <a:pos x="0" y="9"/>
                </a:cxn>
              </a:cxnLst>
              <a:rect l="0" t="0" r="r" b="b"/>
              <a:pathLst>
                <a:path w="20" h="28">
                  <a:moveTo>
                    <a:pt x="0" y="9"/>
                  </a:moveTo>
                  <a:lnTo>
                    <a:pt x="1" y="8"/>
                  </a:lnTo>
                  <a:lnTo>
                    <a:pt x="3" y="7"/>
                  </a:lnTo>
                  <a:lnTo>
                    <a:pt x="4" y="6"/>
                  </a:lnTo>
                  <a:lnTo>
                    <a:pt x="5" y="5"/>
                  </a:lnTo>
                  <a:lnTo>
                    <a:pt x="6" y="3"/>
                  </a:lnTo>
                  <a:lnTo>
                    <a:pt x="8" y="2"/>
                  </a:lnTo>
                  <a:lnTo>
                    <a:pt x="9" y="1"/>
                  </a:lnTo>
                  <a:lnTo>
                    <a:pt x="10" y="0"/>
                  </a:lnTo>
                  <a:lnTo>
                    <a:pt x="12" y="2"/>
                  </a:lnTo>
                  <a:lnTo>
                    <a:pt x="13" y="4"/>
                  </a:lnTo>
                  <a:lnTo>
                    <a:pt x="15" y="6"/>
                  </a:lnTo>
                  <a:lnTo>
                    <a:pt x="16" y="8"/>
                  </a:lnTo>
                  <a:lnTo>
                    <a:pt x="17" y="11"/>
                  </a:lnTo>
                  <a:lnTo>
                    <a:pt x="18" y="13"/>
                  </a:lnTo>
                  <a:lnTo>
                    <a:pt x="19" y="16"/>
                  </a:lnTo>
                  <a:lnTo>
                    <a:pt x="20" y="20"/>
                  </a:lnTo>
                  <a:lnTo>
                    <a:pt x="19" y="21"/>
                  </a:lnTo>
                  <a:lnTo>
                    <a:pt x="17" y="22"/>
                  </a:lnTo>
                  <a:lnTo>
                    <a:pt x="16" y="23"/>
                  </a:lnTo>
                  <a:lnTo>
                    <a:pt x="14" y="24"/>
                  </a:lnTo>
                  <a:lnTo>
                    <a:pt x="13" y="25"/>
                  </a:lnTo>
                  <a:lnTo>
                    <a:pt x="11" y="26"/>
                  </a:lnTo>
                  <a:lnTo>
                    <a:pt x="10" y="27"/>
                  </a:lnTo>
                  <a:lnTo>
                    <a:pt x="9" y="28"/>
                  </a:lnTo>
                  <a:lnTo>
                    <a:pt x="8" y="25"/>
                  </a:lnTo>
                  <a:lnTo>
                    <a:pt x="8" y="22"/>
                  </a:lnTo>
                  <a:lnTo>
                    <a:pt x="7" y="20"/>
                  </a:lnTo>
                  <a:lnTo>
                    <a:pt x="6" y="18"/>
                  </a:lnTo>
                  <a:lnTo>
                    <a:pt x="5" y="16"/>
                  </a:lnTo>
                  <a:lnTo>
                    <a:pt x="4" y="14"/>
                  </a:lnTo>
                  <a:lnTo>
                    <a:pt x="2" y="12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A8A3A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0" name="Freeform 493"/>
            <p:cNvSpPr>
              <a:spLocks/>
            </p:cNvSpPr>
            <p:nvPr/>
          </p:nvSpPr>
          <p:spPr bwMode="auto">
            <a:xfrm>
              <a:off x="3840" y="1907"/>
              <a:ext cx="18" cy="25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1" y="8"/>
                </a:cxn>
                <a:cxn ang="0">
                  <a:pos x="2" y="7"/>
                </a:cxn>
                <a:cxn ang="0">
                  <a:pos x="4" y="6"/>
                </a:cxn>
                <a:cxn ang="0">
                  <a:pos x="5" y="4"/>
                </a:cxn>
                <a:cxn ang="0">
                  <a:pos x="6" y="3"/>
                </a:cxn>
                <a:cxn ang="0">
                  <a:pos x="7" y="2"/>
                </a:cxn>
                <a:cxn ang="0">
                  <a:pos x="8" y="1"/>
                </a:cxn>
                <a:cxn ang="0">
                  <a:pos x="10" y="0"/>
                </a:cxn>
                <a:cxn ang="0">
                  <a:pos x="11" y="2"/>
                </a:cxn>
                <a:cxn ang="0">
                  <a:pos x="13" y="4"/>
                </a:cxn>
                <a:cxn ang="0">
                  <a:pos x="14" y="6"/>
                </a:cxn>
                <a:cxn ang="0">
                  <a:pos x="15" y="7"/>
                </a:cxn>
                <a:cxn ang="0">
                  <a:pos x="16" y="9"/>
                </a:cxn>
                <a:cxn ang="0">
                  <a:pos x="17" y="12"/>
                </a:cxn>
                <a:cxn ang="0">
                  <a:pos x="18" y="14"/>
                </a:cxn>
                <a:cxn ang="0">
                  <a:pos x="18" y="18"/>
                </a:cxn>
                <a:cxn ang="0">
                  <a:pos x="17" y="19"/>
                </a:cxn>
                <a:cxn ang="0">
                  <a:pos x="16" y="19"/>
                </a:cxn>
                <a:cxn ang="0">
                  <a:pos x="14" y="21"/>
                </a:cxn>
                <a:cxn ang="0">
                  <a:pos x="13" y="21"/>
                </a:cxn>
                <a:cxn ang="0">
                  <a:pos x="12" y="22"/>
                </a:cxn>
                <a:cxn ang="0">
                  <a:pos x="10" y="24"/>
                </a:cxn>
                <a:cxn ang="0">
                  <a:pos x="9" y="24"/>
                </a:cxn>
                <a:cxn ang="0">
                  <a:pos x="7" y="25"/>
                </a:cxn>
                <a:cxn ang="0">
                  <a:pos x="7" y="23"/>
                </a:cxn>
                <a:cxn ang="0">
                  <a:pos x="6" y="21"/>
                </a:cxn>
                <a:cxn ang="0">
                  <a:pos x="6" y="19"/>
                </a:cxn>
                <a:cxn ang="0">
                  <a:pos x="5" y="17"/>
                </a:cxn>
                <a:cxn ang="0">
                  <a:pos x="4" y="15"/>
                </a:cxn>
                <a:cxn ang="0">
                  <a:pos x="3" y="14"/>
                </a:cxn>
                <a:cxn ang="0">
                  <a:pos x="2" y="11"/>
                </a:cxn>
                <a:cxn ang="0">
                  <a:pos x="0" y="9"/>
                </a:cxn>
              </a:cxnLst>
              <a:rect l="0" t="0" r="r" b="b"/>
              <a:pathLst>
                <a:path w="18" h="25">
                  <a:moveTo>
                    <a:pt x="0" y="9"/>
                  </a:moveTo>
                  <a:lnTo>
                    <a:pt x="1" y="8"/>
                  </a:lnTo>
                  <a:lnTo>
                    <a:pt x="2" y="7"/>
                  </a:lnTo>
                  <a:lnTo>
                    <a:pt x="4" y="6"/>
                  </a:lnTo>
                  <a:lnTo>
                    <a:pt x="5" y="4"/>
                  </a:lnTo>
                  <a:lnTo>
                    <a:pt x="6" y="3"/>
                  </a:lnTo>
                  <a:lnTo>
                    <a:pt x="7" y="2"/>
                  </a:lnTo>
                  <a:lnTo>
                    <a:pt x="8" y="1"/>
                  </a:lnTo>
                  <a:lnTo>
                    <a:pt x="10" y="0"/>
                  </a:lnTo>
                  <a:lnTo>
                    <a:pt x="11" y="2"/>
                  </a:lnTo>
                  <a:lnTo>
                    <a:pt x="13" y="4"/>
                  </a:lnTo>
                  <a:lnTo>
                    <a:pt x="14" y="6"/>
                  </a:lnTo>
                  <a:lnTo>
                    <a:pt x="15" y="7"/>
                  </a:lnTo>
                  <a:lnTo>
                    <a:pt x="16" y="9"/>
                  </a:lnTo>
                  <a:lnTo>
                    <a:pt x="17" y="12"/>
                  </a:lnTo>
                  <a:lnTo>
                    <a:pt x="18" y="14"/>
                  </a:lnTo>
                  <a:lnTo>
                    <a:pt x="18" y="18"/>
                  </a:lnTo>
                  <a:lnTo>
                    <a:pt x="17" y="19"/>
                  </a:lnTo>
                  <a:lnTo>
                    <a:pt x="16" y="19"/>
                  </a:lnTo>
                  <a:lnTo>
                    <a:pt x="14" y="21"/>
                  </a:lnTo>
                  <a:lnTo>
                    <a:pt x="13" y="21"/>
                  </a:lnTo>
                  <a:lnTo>
                    <a:pt x="12" y="22"/>
                  </a:lnTo>
                  <a:lnTo>
                    <a:pt x="10" y="24"/>
                  </a:lnTo>
                  <a:lnTo>
                    <a:pt x="9" y="24"/>
                  </a:lnTo>
                  <a:lnTo>
                    <a:pt x="7" y="25"/>
                  </a:lnTo>
                  <a:lnTo>
                    <a:pt x="7" y="23"/>
                  </a:lnTo>
                  <a:lnTo>
                    <a:pt x="6" y="21"/>
                  </a:lnTo>
                  <a:lnTo>
                    <a:pt x="6" y="19"/>
                  </a:lnTo>
                  <a:lnTo>
                    <a:pt x="5" y="17"/>
                  </a:lnTo>
                  <a:lnTo>
                    <a:pt x="4" y="15"/>
                  </a:lnTo>
                  <a:lnTo>
                    <a:pt x="3" y="14"/>
                  </a:lnTo>
                  <a:lnTo>
                    <a:pt x="2" y="11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AAA8A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1" name="Freeform 494"/>
            <p:cNvSpPr>
              <a:spLocks/>
            </p:cNvSpPr>
            <p:nvPr/>
          </p:nvSpPr>
          <p:spPr bwMode="auto">
            <a:xfrm>
              <a:off x="3840" y="1908"/>
              <a:ext cx="18" cy="23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2" y="7"/>
                </a:cxn>
                <a:cxn ang="0">
                  <a:pos x="3" y="6"/>
                </a:cxn>
                <a:cxn ang="0">
                  <a:pos x="4" y="5"/>
                </a:cxn>
                <a:cxn ang="0">
                  <a:pos x="5" y="4"/>
                </a:cxn>
                <a:cxn ang="0">
                  <a:pos x="7" y="3"/>
                </a:cxn>
                <a:cxn ang="0">
                  <a:pos x="8" y="2"/>
                </a:cxn>
                <a:cxn ang="0">
                  <a:pos x="9" y="1"/>
                </a:cxn>
                <a:cxn ang="0">
                  <a:pos x="10" y="0"/>
                </a:cxn>
                <a:cxn ang="0">
                  <a:pos x="12" y="2"/>
                </a:cxn>
                <a:cxn ang="0">
                  <a:pos x="13" y="3"/>
                </a:cxn>
                <a:cxn ang="0">
                  <a:pos x="14" y="5"/>
                </a:cxn>
                <a:cxn ang="0">
                  <a:pos x="15" y="6"/>
                </a:cxn>
                <a:cxn ang="0">
                  <a:pos x="16" y="8"/>
                </a:cxn>
                <a:cxn ang="0">
                  <a:pos x="17" y="10"/>
                </a:cxn>
                <a:cxn ang="0">
                  <a:pos x="17" y="12"/>
                </a:cxn>
                <a:cxn ang="0">
                  <a:pos x="18" y="15"/>
                </a:cxn>
                <a:cxn ang="0">
                  <a:pos x="17" y="16"/>
                </a:cxn>
                <a:cxn ang="0">
                  <a:pos x="15" y="17"/>
                </a:cxn>
                <a:cxn ang="0">
                  <a:pos x="14" y="18"/>
                </a:cxn>
                <a:cxn ang="0">
                  <a:pos x="13" y="19"/>
                </a:cxn>
                <a:cxn ang="0">
                  <a:pos x="11" y="20"/>
                </a:cxn>
                <a:cxn ang="0">
                  <a:pos x="10" y="21"/>
                </a:cxn>
                <a:cxn ang="0">
                  <a:pos x="9" y="22"/>
                </a:cxn>
                <a:cxn ang="0">
                  <a:pos x="7" y="23"/>
                </a:cxn>
                <a:cxn ang="0">
                  <a:pos x="7" y="21"/>
                </a:cxn>
                <a:cxn ang="0">
                  <a:pos x="6" y="19"/>
                </a:cxn>
                <a:cxn ang="0">
                  <a:pos x="6" y="18"/>
                </a:cxn>
                <a:cxn ang="0">
                  <a:pos x="5" y="16"/>
                </a:cxn>
                <a:cxn ang="0">
                  <a:pos x="4" y="15"/>
                </a:cxn>
                <a:cxn ang="0">
                  <a:pos x="3" y="13"/>
                </a:cxn>
                <a:cxn ang="0">
                  <a:pos x="2" y="11"/>
                </a:cxn>
                <a:cxn ang="0">
                  <a:pos x="0" y="8"/>
                </a:cxn>
              </a:cxnLst>
              <a:rect l="0" t="0" r="r" b="b"/>
              <a:pathLst>
                <a:path w="18" h="23">
                  <a:moveTo>
                    <a:pt x="0" y="8"/>
                  </a:moveTo>
                  <a:lnTo>
                    <a:pt x="2" y="7"/>
                  </a:lnTo>
                  <a:lnTo>
                    <a:pt x="3" y="6"/>
                  </a:lnTo>
                  <a:lnTo>
                    <a:pt x="4" y="5"/>
                  </a:lnTo>
                  <a:lnTo>
                    <a:pt x="5" y="4"/>
                  </a:lnTo>
                  <a:lnTo>
                    <a:pt x="7" y="3"/>
                  </a:lnTo>
                  <a:lnTo>
                    <a:pt x="8" y="2"/>
                  </a:lnTo>
                  <a:lnTo>
                    <a:pt x="9" y="1"/>
                  </a:lnTo>
                  <a:lnTo>
                    <a:pt x="10" y="0"/>
                  </a:lnTo>
                  <a:lnTo>
                    <a:pt x="12" y="2"/>
                  </a:lnTo>
                  <a:lnTo>
                    <a:pt x="13" y="3"/>
                  </a:lnTo>
                  <a:lnTo>
                    <a:pt x="14" y="5"/>
                  </a:lnTo>
                  <a:lnTo>
                    <a:pt x="15" y="6"/>
                  </a:lnTo>
                  <a:lnTo>
                    <a:pt x="16" y="8"/>
                  </a:lnTo>
                  <a:lnTo>
                    <a:pt x="17" y="10"/>
                  </a:lnTo>
                  <a:lnTo>
                    <a:pt x="17" y="12"/>
                  </a:lnTo>
                  <a:lnTo>
                    <a:pt x="18" y="15"/>
                  </a:lnTo>
                  <a:lnTo>
                    <a:pt x="17" y="16"/>
                  </a:lnTo>
                  <a:lnTo>
                    <a:pt x="15" y="17"/>
                  </a:lnTo>
                  <a:lnTo>
                    <a:pt x="14" y="18"/>
                  </a:lnTo>
                  <a:lnTo>
                    <a:pt x="13" y="19"/>
                  </a:lnTo>
                  <a:lnTo>
                    <a:pt x="11" y="20"/>
                  </a:lnTo>
                  <a:lnTo>
                    <a:pt x="10" y="21"/>
                  </a:lnTo>
                  <a:lnTo>
                    <a:pt x="9" y="22"/>
                  </a:lnTo>
                  <a:lnTo>
                    <a:pt x="7" y="23"/>
                  </a:lnTo>
                  <a:lnTo>
                    <a:pt x="7" y="21"/>
                  </a:lnTo>
                  <a:lnTo>
                    <a:pt x="6" y="19"/>
                  </a:lnTo>
                  <a:lnTo>
                    <a:pt x="6" y="18"/>
                  </a:lnTo>
                  <a:lnTo>
                    <a:pt x="5" y="16"/>
                  </a:lnTo>
                  <a:lnTo>
                    <a:pt x="4" y="15"/>
                  </a:lnTo>
                  <a:lnTo>
                    <a:pt x="3" y="13"/>
                  </a:lnTo>
                  <a:lnTo>
                    <a:pt x="2" y="11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AFAAA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2" name="Freeform 495"/>
            <p:cNvSpPr>
              <a:spLocks/>
            </p:cNvSpPr>
            <p:nvPr/>
          </p:nvSpPr>
          <p:spPr bwMode="auto">
            <a:xfrm>
              <a:off x="3841" y="1909"/>
              <a:ext cx="17" cy="21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1" y="7"/>
                </a:cxn>
                <a:cxn ang="0">
                  <a:pos x="3" y="6"/>
                </a:cxn>
                <a:cxn ang="0">
                  <a:pos x="4" y="5"/>
                </a:cxn>
                <a:cxn ang="0">
                  <a:pos x="5" y="4"/>
                </a:cxn>
                <a:cxn ang="0">
                  <a:pos x="6" y="3"/>
                </a:cxn>
                <a:cxn ang="0">
                  <a:pos x="7" y="2"/>
                </a:cxn>
                <a:cxn ang="0">
                  <a:pos x="9" y="1"/>
                </a:cxn>
                <a:cxn ang="0">
                  <a:pos x="10" y="0"/>
                </a:cxn>
                <a:cxn ang="0">
                  <a:pos x="11" y="2"/>
                </a:cxn>
                <a:cxn ang="0">
                  <a:pos x="12" y="3"/>
                </a:cxn>
                <a:cxn ang="0">
                  <a:pos x="13" y="4"/>
                </a:cxn>
                <a:cxn ang="0">
                  <a:pos x="14" y="5"/>
                </a:cxn>
                <a:cxn ang="0">
                  <a:pos x="14" y="7"/>
                </a:cxn>
                <a:cxn ang="0">
                  <a:pos x="15" y="8"/>
                </a:cxn>
                <a:cxn ang="0">
                  <a:pos x="16" y="10"/>
                </a:cxn>
                <a:cxn ang="0">
                  <a:pos x="17" y="13"/>
                </a:cxn>
                <a:cxn ang="0">
                  <a:pos x="15" y="14"/>
                </a:cxn>
                <a:cxn ang="0">
                  <a:pos x="14" y="15"/>
                </a:cxn>
                <a:cxn ang="0">
                  <a:pos x="13" y="16"/>
                </a:cxn>
                <a:cxn ang="0">
                  <a:pos x="11" y="17"/>
                </a:cxn>
                <a:cxn ang="0">
                  <a:pos x="10" y="18"/>
                </a:cxn>
                <a:cxn ang="0">
                  <a:pos x="9" y="19"/>
                </a:cxn>
                <a:cxn ang="0">
                  <a:pos x="7" y="20"/>
                </a:cxn>
                <a:cxn ang="0">
                  <a:pos x="6" y="21"/>
                </a:cxn>
                <a:cxn ang="0">
                  <a:pos x="5" y="19"/>
                </a:cxn>
                <a:cxn ang="0">
                  <a:pos x="5" y="17"/>
                </a:cxn>
                <a:cxn ang="0">
                  <a:pos x="4" y="16"/>
                </a:cxn>
                <a:cxn ang="0">
                  <a:pos x="4" y="15"/>
                </a:cxn>
                <a:cxn ang="0">
                  <a:pos x="3" y="14"/>
                </a:cxn>
                <a:cxn ang="0">
                  <a:pos x="3" y="12"/>
                </a:cxn>
                <a:cxn ang="0">
                  <a:pos x="2" y="11"/>
                </a:cxn>
                <a:cxn ang="0">
                  <a:pos x="0" y="8"/>
                </a:cxn>
              </a:cxnLst>
              <a:rect l="0" t="0" r="r" b="b"/>
              <a:pathLst>
                <a:path w="17" h="21">
                  <a:moveTo>
                    <a:pt x="0" y="8"/>
                  </a:moveTo>
                  <a:lnTo>
                    <a:pt x="1" y="7"/>
                  </a:lnTo>
                  <a:lnTo>
                    <a:pt x="3" y="6"/>
                  </a:lnTo>
                  <a:lnTo>
                    <a:pt x="4" y="5"/>
                  </a:lnTo>
                  <a:lnTo>
                    <a:pt x="5" y="4"/>
                  </a:lnTo>
                  <a:lnTo>
                    <a:pt x="6" y="3"/>
                  </a:lnTo>
                  <a:lnTo>
                    <a:pt x="7" y="2"/>
                  </a:lnTo>
                  <a:lnTo>
                    <a:pt x="9" y="1"/>
                  </a:lnTo>
                  <a:lnTo>
                    <a:pt x="10" y="0"/>
                  </a:lnTo>
                  <a:lnTo>
                    <a:pt x="11" y="2"/>
                  </a:lnTo>
                  <a:lnTo>
                    <a:pt x="12" y="3"/>
                  </a:lnTo>
                  <a:lnTo>
                    <a:pt x="13" y="4"/>
                  </a:lnTo>
                  <a:lnTo>
                    <a:pt x="14" y="5"/>
                  </a:lnTo>
                  <a:lnTo>
                    <a:pt x="14" y="7"/>
                  </a:lnTo>
                  <a:lnTo>
                    <a:pt x="15" y="8"/>
                  </a:lnTo>
                  <a:lnTo>
                    <a:pt x="16" y="10"/>
                  </a:lnTo>
                  <a:lnTo>
                    <a:pt x="17" y="13"/>
                  </a:lnTo>
                  <a:lnTo>
                    <a:pt x="15" y="14"/>
                  </a:lnTo>
                  <a:lnTo>
                    <a:pt x="14" y="15"/>
                  </a:lnTo>
                  <a:lnTo>
                    <a:pt x="13" y="16"/>
                  </a:lnTo>
                  <a:lnTo>
                    <a:pt x="11" y="17"/>
                  </a:lnTo>
                  <a:lnTo>
                    <a:pt x="10" y="18"/>
                  </a:lnTo>
                  <a:lnTo>
                    <a:pt x="9" y="19"/>
                  </a:lnTo>
                  <a:lnTo>
                    <a:pt x="7" y="20"/>
                  </a:lnTo>
                  <a:lnTo>
                    <a:pt x="6" y="21"/>
                  </a:lnTo>
                  <a:lnTo>
                    <a:pt x="5" y="19"/>
                  </a:lnTo>
                  <a:lnTo>
                    <a:pt x="5" y="17"/>
                  </a:lnTo>
                  <a:lnTo>
                    <a:pt x="4" y="16"/>
                  </a:lnTo>
                  <a:lnTo>
                    <a:pt x="4" y="15"/>
                  </a:lnTo>
                  <a:lnTo>
                    <a:pt x="3" y="14"/>
                  </a:lnTo>
                  <a:lnTo>
                    <a:pt x="3" y="12"/>
                  </a:lnTo>
                  <a:lnTo>
                    <a:pt x="2" y="11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B2AFA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3" name="Freeform 496"/>
            <p:cNvSpPr>
              <a:spLocks/>
            </p:cNvSpPr>
            <p:nvPr/>
          </p:nvSpPr>
          <p:spPr bwMode="auto">
            <a:xfrm>
              <a:off x="3842" y="1910"/>
              <a:ext cx="15" cy="19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1" y="7"/>
                </a:cxn>
                <a:cxn ang="0">
                  <a:pos x="2" y="6"/>
                </a:cxn>
                <a:cxn ang="0">
                  <a:pos x="3" y="5"/>
                </a:cxn>
                <a:cxn ang="0">
                  <a:pos x="5" y="4"/>
                </a:cxn>
                <a:cxn ang="0">
                  <a:pos x="6" y="3"/>
                </a:cxn>
                <a:cxn ang="0">
                  <a:pos x="7" y="2"/>
                </a:cxn>
                <a:cxn ang="0">
                  <a:pos x="8" y="1"/>
                </a:cxn>
                <a:cxn ang="0">
                  <a:pos x="9" y="0"/>
                </a:cxn>
                <a:cxn ang="0">
                  <a:pos x="11" y="2"/>
                </a:cxn>
                <a:cxn ang="0">
                  <a:pos x="11" y="2"/>
                </a:cxn>
                <a:cxn ang="0">
                  <a:pos x="12" y="4"/>
                </a:cxn>
                <a:cxn ang="0">
                  <a:pos x="13" y="4"/>
                </a:cxn>
                <a:cxn ang="0">
                  <a:pos x="13" y="5"/>
                </a:cxn>
                <a:cxn ang="0">
                  <a:pos x="13" y="7"/>
                </a:cxn>
                <a:cxn ang="0">
                  <a:pos x="14" y="8"/>
                </a:cxn>
                <a:cxn ang="0">
                  <a:pos x="15" y="11"/>
                </a:cxn>
                <a:cxn ang="0">
                  <a:pos x="14" y="12"/>
                </a:cxn>
                <a:cxn ang="0">
                  <a:pos x="12" y="13"/>
                </a:cxn>
                <a:cxn ang="0">
                  <a:pos x="11" y="14"/>
                </a:cxn>
                <a:cxn ang="0">
                  <a:pos x="10" y="15"/>
                </a:cxn>
                <a:cxn ang="0">
                  <a:pos x="9" y="16"/>
                </a:cxn>
                <a:cxn ang="0">
                  <a:pos x="7" y="17"/>
                </a:cxn>
                <a:cxn ang="0">
                  <a:pos x="6" y="18"/>
                </a:cxn>
                <a:cxn ang="0">
                  <a:pos x="5" y="19"/>
                </a:cxn>
                <a:cxn ang="0">
                  <a:pos x="4" y="16"/>
                </a:cxn>
                <a:cxn ang="0">
                  <a:pos x="3" y="14"/>
                </a:cxn>
                <a:cxn ang="0">
                  <a:pos x="2" y="12"/>
                </a:cxn>
                <a:cxn ang="0">
                  <a:pos x="0" y="8"/>
                </a:cxn>
              </a:cxnLst>
              <a:rect l="0" t="0" r="r" b="b"/>
              <a:pathLst>
                <a:path w="15" h="19">
                  <a:moveTo>
                    <a:pt x="0" y="8"/>
                  </a:moveTo>
                  <a:lnTo>
                    <a:pt x="1" y="7"/>
                  </a:lnTo>
                  <a:lnTo>
                    <a:pt x="2" y="6"/>
                  </a:lnTo>
                  <a:lnTo>
                    <a:pt x="3" y="5"/>
                  </a:lnTo>
                  <a:lnTo>
                    <a:pt x="5" y="4"/>
                  </a:lnTo>
                  <a:lnTo>
                    <a:pt x="6" y="3"/>
                  </a:lnTo>
                  <a:lnTo>
                    <a:pt x="7" y="2"/>
                  </a:lnTo>
                  <a:lnTo>
                    <a:pt x="8" y="1"/>
                  </a:lnTo>
                  <a:lnTo>
                    <a:pt x="9" y="0"/>
                  </a:lnTo>
                  <a:lnTo>
                    <a:pt x="11" y="2"/>
                  </a:lnTo>
                  <a:lnTo>
                    <a:pt x="11" y="2"/>
                  </a:lnTo>
                  <a:lnTo>
                    <a:pt x="12" y="4"/>
                  </a:lnTo>
                  <a:lnTo>
                    <a:pt x="13" y="4"/>
                  </a:lnTo>
                  <a:lnTo>
                    <a:pt x="13" y="5"/>
                  </a:lnTo>
                  <a:lnTo>
                    <a:pt x="13" y="7"/>
                  </a:lnTo>
                  <a:lnTo>
                    <a:pt x="14" y="8"/>
                  </a:lnTo>
                  <a:lnTo>
                    <a:pt x="15" y="11"/>
                  </a:lnTo>
                  <a:lnTo>
                    <a:pt x="14" y="12"/>
                  </a:lnTo>
                  <a:lnTo>
                    <a:pt x="12" y="13"/>
                  </a:lnTo>
                  <a:lnTo>
                    <a:pt x="11" y="14"/>
                  </a:lnTo>
                  <a:lnTo>
                    <a:pt x="10" y="15"/>
                  </a:lnTo>
                  <a:lnTo>
                    <a:pt x="9" y="16"/>
                  </a:lnTo>
                  <a:lnTo>
                    <a:pt x="7" y="17"/>
                  </a:lnTo>
                  <a:lnTo>
                    <a:pt x="6" y="18"/>
                  </a:lnTo>
                  <a:lnTo>
                    <a:pt x="5" y="19"/>
                  </a:lnTo>
                  <a:lnTo>
                    <a:pt x="4" y="16"/>
                  </a:lnTo>
                  <a:lnTo>
                    <a:pt x="3" y="14"/>
                  </a:lnTo>
                  <a:lnTo>
                    <a:pt x="2" y="12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B5B2B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4" name="Freeform 497"/>
            <p:cNvSpPr>
              <a:spLocks/>
            </p:cNvSpPr>
            <p:nvPr/>
          </p:nvSpPr>
          <p:spPr bwMode="auto">
            <a:xfrm>
              <a:off x="3842" y="1911"/>
              <a:ext cx="15" cy="16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1" y="7"/>
                </a:cxn>
                <a:cxn ang="0">
                  <a:pos x="3" y="6"/>
                </a:cxn>
                <a:cxn ang="0">
                  <a:pos x="4" y="5"/>
                </a:cxn>
                <a:cxn ang="0">
                  <a:pos x="5" y="4"/>
                </a:cxn>
                <a:cxn ang="0">
                  <a:pos x="6" y="3"/>
                </a:cxn>
                <a:cxn ang="0">
                  <a:pos x="8" y="2"/>
                </a:cxn>
                <a:cxn ang="0">
                  <a:pos x="9" y="1"/>
                </a:cxn>
                <a:cxn ang="0">
                  <a:pos x="10" y="0"/>
                </a:cxn>
                <a:cxn ang="0">
                  <a:pos x="12" y="2"/>
                </a:cxn>
                <a:cxn ang="0">
                  <a:pos x="12" y="3"/>
                </a:cxn>
                <a:cxn ang="0">
                  <a:pos x="13" y="5"/>
                </a:cxn>
                <a:cxn ang="0">
                  <a:pos x="15" y="8"/>
                </a:cxn>
                <a:cxn ang="0">
                  <a:pos x="13" y="9"/>
                </a:cxn>
                <a:cxn ang="0">
                  <a:pos x="12" y="10"/>
                </a:cxn>
                <a:cxn ang="0">
                  <a:pos x="11" y="11"/>
                </a:cxn>
                <a:cxn ang="0">
                  <a:pos x="10" y="12"/>
                </a:cxn>
                <a:cxn ang="0">
                  <a:pos x="8" y="13"/>
                </a:cxn>
                <a:cxn ang="0">
                  <a:pos x="7" y="14"/>
                </a:cxn>
                <a:cxn ang="0">
                  <a:pos x="6" y="15"/>
                </a:cxn>
                <a:cxn ang="0">
                  <a:pos x="5" y="16"/>
                </a:cxn>
                <a:cxn ang="0">
                  <a:pos x="4" y="14"/>
                </a:cxn>
                <a:cxn ang="0">
                  <a:pos x="3" y="13"/>
                </a:cxn>
                <a:cxn ang="0">
                  <a:pos x="2" y="11"/>
                </a:cxn>
                <a:cxn ang="0">
                  <a:pos x="0" y="8"/>
                </a:cxn>
              </a:cxnLst>
              <a:rect l="0" t="0" r="r" b="b"/>
              <a:pathLst>
                <a:path w="15" h="16">
                  <a:moveTo>
                    <a:pt x="0" y="8"/>
                  </a:moveTo>
                  <a:lnTo>
                    <a:pt x="1" y="7"/>
                  </a:lnTo>
                  <a:lnTo>
                    <a:pt x="3" y="6"/>
                  </a:lnTo>
                  <a:lnTo>
                    <a:pt x="4" y="5"/>
                  </a:lnTo>
                  <a:lnTo>
                    <a:pt x="5" y="4"/>
                  </a:lnTo>
                  <a:lnTo>
                    <a:pt x="6" y="3"/>
                  </a:lnTo>
                  <a:lnTo>
                    <a:pt x="8" y="2"/>
                  </a:lnTo>
                  <a:lnTo>
                    <a:pt x="9" y="1"/>
                  </a:lnTo>
                  <a:lnTo>
                    <a:pt x="10" y="0"/>
                  </a:lnTo>
                  <a:lnTo>
                    <a:pt x="12" y="2"/>
                  </a:lnTo>
                  <a:lnTo>
                    <a:pt x="12" y="3"/>
                  </a:lnTo>
                  <a:lnTo>
                    <a:pt x="13" y="5"/>
                  </a:lnTo>
                  <a:lnTo>
                    <a:pt x="15" y="8"/>
                  </a:lnTo>
                  <a:lnTo>
                    <a:pt x="13" y="9"/>
                  </a:lnTo>
                  <a:lnTo>
                    <a:pt x="12" y="10"/>
                  </a:lnTo>
                  <a:lnTo>
                    <a:pt x="11" y="11"/>
                  </a:lnTo>
                  <a:lnTo>
                    <a:pt x="10" y="12"/>
                  </a:lnTo>
                  <a:lnTo>
                    <a:pt x="8" y="13"/>
                  </a:lnTo>
                  <a:lnTo>
                    <a:pt x="7" y="14"/>
                  </a:lnTo>
                  <a:lnTo>
                    <a:pt x="6" y="15"/>
                  </a:lnTo>
                  <a:lnTo>
                    <a:pt x="5" y="16"/>
                  </a:lnTo>
                  <a:lnTo>
                    <a:pt x="4" y="14"/>
                  </a:lnTo>
                  <a:lnTo>
                    <a:pt x="3" y="13"/>
                  </a:lnTo>
                  <a:lnTo>
                    <a:pt x="2" y="11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BAB7B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5" name="Freeform 498"/>
            <p:cNvSpPr>
              <a:spLocks/>
            </p:cNvSpPr>
            <p:nvPr/>
          </p:nvSpPr>
          <p:spPr bwMode="auto">
            <a:xfrm>
              <a:off x="3843" y="1912"/>
              <a:ext cx="13" cy="14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1" y="7"/>
                </a:cxn>
                <a:cxn ang="0">
                  <a:pos x="2" y="6"/>
                </a:cxn>
                <a:cxn ang="0">
                  <a:pos x="4" y="5"/>
                </a:cxn>
                <a:cxn ang="0">
                  <a:pos x="5" y="4"/>
                </a:cxn>
                <a:cxn ang="0">
                  <a:pos x="6" y="3"/>
                </a:cxn>
                <a:cxn ang="0">
                  <a:pos x="7" y="2"/>
                </a:cxn>
                <a:cxn ang="0">
                  <a:pos x="8" y="1"/>
                </a:cxn>
                <a:cxn ang="0">
                  <a:pos x="10" y="0"/>
                </a:cxn>
                <a:cxn ang="0">
                  <a:pos x="11" y="2"/>
                </a:cxn>
                <a:cxn ang="0">
                  <a:pos x="11" y="2"/>
                </a:cxn>
                <a:cxn ang="0">
                  <a:pos x="12" y="3"/>
                </a:cxn>
                <a:cxn ang="0">
                  <a:pos x="13" y="6"/>
                </a:cxn>
                <a:cxn ang="0">
                  <a:pos x="12" y="7"/>
                </a:cxn>
                <a:cxn ang="0">
                  <a:pos x="11" y="8"/>
                </a:cxn>
                <a:cxn ang="0">
                  <a:pos x="10" y="9"/>
                </a:cxn>
                <a:cxn ang="0">
                  <a:pos x="8" y="10"/>
                </a:cxn>
                <a:cxn ang="0">
                  <a:pos x="7" y="11"/>
                </a:cxn>
                <a:cxn ang="0">
                  <a:pos x="6" y="12"/>
                </a:cxn>
                <a:cxn ang="0">
                  <a:pos x="5" y="13"/>
                </a:cxn>
                <a:cxn ang="0">
                  <a:pos x="3" y="14"/>
                </a:cxn>
                <a:cxn ang="0">
                  <a:pos x="2" y="13"/>
                </a:cxn>
                <a:cxn ang="0">
                  <a:pos x="2" y="12"/>
                </a:cxn>
                <a:cxn ang="0">
                  <a:pos x="1" y="10"/>
                </a:cxn>
                <a:cxn ang="0">
                  <a:pos x="0" y="8"/>
                </a:cxn>
              </a:cxnLst>
              <a:rect l="0" t="0" r="r" b="b"/>
              <a:pathLst>
                <a:path w="13" h="14">
                  <a:moveTo>
                    <a:pt x="0" y="8"/>
                  </a:moveTo>
                  <a:lnTo>
                    <a:pt x="1" y="7"/>
                  </a:lnTo>
                  <a:lnTo>
                    <a:pt x="2" y="6"/>
                  </a:lnTo>
                  <a:lnTo>
                    <a:pt x="4" y="5"/>
                  </a:lnTo>
                  <a:lnTo>
                    <a:pt x="5" y="4"/>
                  </a:lnTo>
                  <a:lnTo>
                    <a:pt x="6" y="3"/>
                  </a:lnTo>
                  <a:lnTo>
                    <a:pt x="7" y="2"/>
                  </a:lnTo>
                  <a:lnTo>
                    <a:pt x="8" y="1"/>
                  </a:lnTo>
                  <a:lnTo>
                    <a:pt x="10" y="0"/>
                  </a:lnTo>
                  <a:lnTo>
                    <a:pt x="11" y="2"/>
                  </a:lnTo>
                  <a:lnTo>
                    <a:pt x="11" y="2"/>
                  </a:lnTo>
                  <a:lnTo>
                    <a:pt x="12" y="3"/>
                  </a:lnTo>
                  <a:lnTo>
                    <a:pt x="13" y="6"/>
                  </a:lnTo>
                  <a:lnTo>
                    <a:pt x="12" y="7"/>
                  </a:lnTo>
                  <a:lnTo>
                    <a:pt x="11" y="8"/>
                  </a:lnTo>
                  <a:lnTo>
                    <a:pt x="10" y="9"/>
                  </a:lnTo>
                  <a:lnTo>
                    <a:pt x="8" y="10"/>
                  </a:lnTo>
                  <a:lnTo>
                    <a:pt x="7" y="11"/>
                  </a:lnTo>
                  <a:lnTo>
                    <a:pt x="6" y="12"/>
                  </a:lnTo>
                  <a:lnTo>
                    <a:pt x="5" y="13"/>
                  </a:lnTo>
                  <a:lnTo>
                    <a:pt x="3" y="14"/>
                  </a:lnTo>
                  <a:lnTo>
                    <a:pt x="2" y="13"/>
                  </a:lnTo>
                  <a:lnTo>
                    <a:pt x="2" y="12"/>
                  </a:lnTo>
                  <a:lnTo>
                    <a:pt x="1" y="10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BCBCB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6" name="Freeform 499"/>
            <p:cNvSpPr>
              <a:spLocks/>
            </p:cNvSpPr>
            <p:nvPr/>
          </p:nvSpPr>
          <p:spPr bwMode="auto">
            <a:xfrm>
              <a:off x="3843" y="1913"/>
              <a:ext cx="13" cy="12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0" y="0"/>
                </a:cxn>
                <a:cxn ang="0">
                  <a:pos x="11" y="1"/>
                </a:cxn>
                <a:cxn ang="0">
                  <a:pos x="11" y="1"/>
                </a:cxn>
                <a:cxn ang="0">
                  <a:pos x="11" y="2"/>
                </a:cxn>
                <a:cxn ang="0">
                  <a:pos x="13" y="3"/>
                </a:cxn>
                <a:cxn ang="0">
                  <a:pos x="3" y="12"/>
                </a:cxn>
                <a:cxn ang="0">
                  <a:pos x="2" y="11"/>
                </a:cxn>
                <a:cxn ang="0">
                  <a:pos x="2" y="11"/>
                </a:cxn>
                <a:cxn ang="0">
                  <a:pos x="1" y="10"/>
                </a:cxn>
                <a:cxn ang="0">
                  <a:pos x="0" y="7"/>
                </a:cxn>
              </a:cxnLst>
              <a:rect l="0" t="0" r="r" b="b"/>
              <a:pathLst>
                <a:path w="13" h="12">
                  <a:moveTo>
                    <a:pt x="0" y="7"/>
                  </a:moveTo>
                  <a:lnTo>
                    <a:pt x="10" y="0"/>
                  </a:lnTo>
                  <a:lnTo>
                    <a:pt x="11" y="1"/>
                  </a:lnTo>
                  <a:lnTo>
                    <a:pt x="11" y="1"/>
                  </a:lnTo>
                  <a:lnTo>
                    <a:pt x="11" y="2"/>
                  </a:lnTo>
                  <a:lnTo>
                    <a:pt x="13" y="3"/>
                  </a:lnTo>
                  <a:lnTo>
                    <a:pt x="3" y="12"/>
                  </a:lnTo>
                  <a:lnTo>
                    <a:pt x="2" y="11"/>
                  </a:lnTo>
                  <a:lnTo>
                    <a:pt x="2" y="11"/>
                  </a:lnTo>
                  <a:lnTo>
                    <a:pt x="1" y="10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BFBFB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7" name="Freeform 500"/>
            <p:cNvSpPr>
              <a:spLocks/>
            </p:cNvSpPr>
            <p:nvPr/>
          </p:nvSpPr>
          <p:spPr bwMode="auto">
            <a:xfrm>
              <a:off x="3880" y="1838"/>
              <a:ext cx="15" cy="166"/>
            </a:xfrm>
            <a:custGeom>
              <a:avLst/>
              <a:gdLst/>
              <a:ahLst/>
              <a:cxnLst>
                <a:cxn ang="0">
                  <a:pos x="6" y="1"/>
                </a:cxn>
                <a:cxn ang="0">
                  <a:pos x="13" y="25"/>
                </a:cxn>
                <a:cxn ang="0">
                  <a:pos x="15" y="54"/>
                </a:cxn>
                <a:cxn ang="0">
                  <a:pos x="15" y="84"/>
                </a:cxn>
                <a:cxn ang="0">
                  <a:pos x="14" y="114"/>
                </a:cxn>
                <a:cxn ang="0">
                  <a:pos x="13" y="142"/>
                </a:cxn>
                <a:cxn ang="0">
                  <a:pos x="9" y="159"/>
                </a:cxn>
                <a:cxn ang="0">
                  <a:pos x="3" y="166"/>
                </a:cxn>
                <a:cxn ang="0">
                  <a:pos x="8" y="151"/>
                </a:cxn>
                <a:cxn ang="0">
                  <a:pos x="10" y="116"/>
                </a:cxn>
                <a:cxn ang="0">
                  <a:pos x="10" y="83"/>
                </a:cxn>
                <a:cxn ang="0">
                  <a:pos x="10" y="53"/>
                </a:cxn>
                <a:cxn ang="0">
                  <a:pos x="8" y="26"/>
                </a:cxn>
                <a:cxn ang="0">
                  <a:pos x="0" y="0"/>
                </a:cxn>
                <a:cxn ang="0">
                  <a:pos x="6" y="1"/>
                </a:cxn>
              </a:cxnLst>
              <a:rect l="0" t="0" r="r" b="b"/>
              <a:pathLst>
                <a:path w="15" h="166">
                  <a:moveTo>
                    <a:pt x="6" y="1"/>
                  </a:moveTo>
                  <a:lnTo>
                    <a:pt x="13" y="25"/>
                  </a:lnTo>
                  <a:lnTo>
                    <a:pt x="15" y="54"/>
                  </a:lnTo>
                  <a:lnTo>
                    <a:pt x="15" y="84"/>
                  </a:lnTo>
                  <a:lnTo>
                    <a:pt x="14" y="114"/>
                  </a:lnTo>
                  <a:lnTo>
                    <a:pt x="13" y="142"/>
                  </a:lnTo>
                  <a:lnTo>
                    <a:pt x="9" y="159"/>
                  </a:lnTo>
                  <a:lnTo>
                    <a:pt x="3" y="166"/>
                  </a:lnTo>
                  <a:lnTo>
                    <a:pt x="8" y="151"/>
                  </a:lnTo>
                  <a:lnTo>
                    <a:pt x="10" y="116"/>
                  </a:lnTo>
                  <a:lnTo>
                    <a:pt x="10" y="83"/>
                  </a:lnTo>
                  <a:lnTo>
                    <a:pt x="10" y="53"/>
                  </a:lnTo>
                  <a:lnTo>
                    <a:pt x="8" y="26"/>
                  </a:lnTo>
                  <a:lnTo>
                    <a:pt x="0" y="0"/>
                  </a:lnTo>
                  <a:lnTo>
                    <a:pt x="6" y="1"/>
                  </a:lnTo>
                  <a:close/>
                </a:path>
              </a:pathLst>
            </a:custGeom>
            <a:solidFill>
              <a:srgbClr val="56607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8" name="Freeform 501"/>
            <p:cNvSpPr>
              <a:spLocks/>
            </p:cNvSpPr>
            <p:nvPr/>
          </p:nvSpPr>
          <p:spPr bwMode="auto">
            <a:xfrm>
              <a:off x="3655" y="1862"/>
              <a:ext cx="150" cy="116"/>
            </a:xfrm>
            <a:custGeom>
              <a:avLst/>
              <a:gdLst/>
              <a:ahLst/>
              <a:cxnLst>
                <a:cxn ang="0">
                  <a:pos x="43" y="0"/>
                </a:cxn>
                <a:cxn ang="0">
                  <a:pos x="150" y="14"/>
                </a:cxn>
                <a:cxn ang="0">
                  <a:pos x="145" y="17"/>
                </a:cxn>
                <a:cxn ang="0">
                  <a:pos x="54" y="5"/>
                </a:cxn>
                <a:cxn ang="0">
                  <a:pos x="50" y="5"/>
                </a:cxn>
                <a:cxn ang="0">
                  <a:pos x="46" y="5"/>
                </a:cxn>
                <a:cxn ang="0">
                  <a:pos x="44" y="5"/>
                </a:cxn>
                <a:cxn ang="0">
                  <a:pos x="41" y="5"/>
                </a:cxn>
                <a:cxn ang="0">
                  <a:pos x="39" y="5"/>
                </a:cxn>
                <a:cxn ang="0">
                  <a:pos x="37" y="6"/>
                </a:cxn>
                <a:cxn ang="0">
                  <a:pos x="34" y="7"/>
                </a:cxn>
                <a:cxn ang="0">
                  <a:pos x="31" y="8"/>
                </a:cxn>
                <a:cxn ang="0">
                  <a:pos x="24" y="11"/>
                </a:cxn>
                <a:cxn ang="0">
                  <a:pos x="18" y="14"/>
                </a:cxn>
                <a:cxn ang="0">
                  <a:pos x="14" y="19"/>
                </a:cxn>
                <a:cxn ang="0">
                  <a:pos x="10" y="25"/>
                </a:cxn>
                <a:cxn ang="0">
                  <a:pos x="8" y="32"/>
                </a:cxn>
                <a:cxn ang="0">
                  <a:pos x="6" y="38"/>
                </a:cxn>
                <a:cxn ang="0">
                  <a:pos x="5" y="46"/>
                </a:cxn>
                <a:cxn ang="0">
                  <a:pos x="5" y="53"/>
                </a:cxn>
                <a:cxn ang="0">
                  <a:pos x="6" y="60"/>
                </a:cxn>
                <a:cxn ang="0">
                  <a:pos x="7" y="68"/>
                </a:cxn>
                <a:cxn ang="0">
                  <a:pos x="9" y="74"/>
                </a:cxn>
                <a:cxn ang="0">
                  <a:pos x="12" y="81"/>
                </a:cxn>
                <a:cxn ang="0">
                  <a:pos x="16" y="86"/>
                </a:cxn>
                <a:cxn ang="0">
                  <a:pos x="20" y="91"/>
                </a:cxn>
                <a:cxn ang="0">
                  <a:pos x="24" y="95"/>
                </a:cxn>
                <a:cxn ang="0">
                  <a:pos x="30" y="97"/>
                </a:cxn>
                <a:cxn ang="0">
                  <a:pos x="104" y="111"/>
                </a:cxn>
                <a:cxn ang="0">
                  <a:pos x="104" y="116"/>
                </a:cxn>
                <a:cxn ang="0">
                  <a:pos x="27" y="102"/>
                </a:cxn>
                <a:cxn ang="0">
                  <a:pos x="21" y="99"/>
                </a:cxn>
                <a:cxn ang="0">
                  <a:pos x="16" y="95"/>
                </a:cxn>
                <a:cxn ang="0">
                  <a:pos x="12" y="91"/>
                </a:cxn>
                <a:cxn ang="0">
                  <a:pos x="8" y="85"/>
                </a:cxn>
                <a:cxn ang="0">
                  <a:pos x="5" y="78"/>
                </a:cxn>
                <a:cxn ang="0">
                  <a:pos x="3" y="71"/>
                </a:cxn>
                <a:cxn ang="0">
                  <a:pos x="1" y="64"/>
                </a:cxn>
                <a:cxn ang="0">
                  <a:pos x="0" y="56"/>
                </a:cxn>
                <a:cxn ang="0">
                  <a:pos x="0" y="49"/>
                </a:cxn>
                <a:cxn ang="0">
                  <a:pos x="1" y="41"/>
                </a:cxn>
                <a:cxn ang="0">
                  <a:pos x="3" y="34"/>
                </a:cxn>
                <a:cxn ang="0">
                  <a:pos x="5" y="27"/>
                </a:cxn>
                <a:cxn ang="0">
                  <a:pos x="9" y="20"/>
                </a:cxn>
                <a:cxn ang="0">
                  <a:pos x="13" y="14"/>
                </a:cxn>
                <a:cxn ang="0">
                  <a:pos x="18" y="9"/>
                </a:cxn>
                <a:cxn ang="0">
                  <a:pos x="25" y="5"/>
                </a:cxn>
                <a:cxn ang="0">
                  <a:pos x="43" y="0"/>
                </a:cxn>
              </a:cxnLst>
              <a:rect l="0" t="0" r="r" b="b"/>
              <a:pathLst>
                <a:path w="150" h="116">
                  <a:moveTo>
                    <a:pt x="43" y="0"/>
                  </a:moveTo>
                  <a:lnTo>
                    <a:pt x="150" y="14"/>
                  </a:lnTo>
                  <a:lnTo>
                    <a:pt x="145" y="17"/>
                  </a:lnTo>
                  <a:lnTo>
                    <a:pt x="54" y="5"/>
                  </a:lnTo>
                  <a:lnTo>
                    <a:pt x="50" y="5"/>
                  </a:lnTo>
                  <a:lnTo>
                    <a:pt x="46" y="5"/>
                  </a:lnTo>
                  <a:lnTo>
                    <a:pt x="44" y="5"/>
                  </a:lnTo>
                  <a:lnTo>
                    <a:pt x="41" y="5"/>
                  </a:lnTo>
                  <a:lnTo>
                    <a:pt x="39" y="5"/>
                  </a:lnTo>
                  <a:lnTo>
                    <a:pt x="37" y="6"/>
                  </a:lnTo>
                  <a:lnTo>
                    <a:pt x="34" y="7"/>
                  </a:lnTo>
                  <a:lnTo>
                    <a:pt x="31" y="8"/>
                  </a:lnTo>
                  <a:lnTo>
                    <a:pt x="24" y="11"/>
                  </a:lnTo>
                  <a:lnTo>
                    <a:pt x="18" y="14"/>
                  </a:lnTo>
                  <a:lnTo>
                    <a:pt x="14" y="19"/>
                  </a:lnTo>
                  <a:lnTo>
                    <a:pt x="10" y="25"/>
                  </a:lnTo>
                  <a:lnTo>
                    <a:pt x="8" y="32"/>
                  </a:lnTo>
                  <a:lnTo>
                    <a:pt x="6" y="38"/>
                  </a:lnTo>
                  <a:lnTo>
                    <a:pt x="5" y="46"/>
                  </a:lnTo>
                  <a:lnTo>
                    <a:pt x="5" y="53"/>
                  </a:lnTo>
                  <a:lnTo>
                    <a:pt x="6" y="60"/>
                  </a:lnTo>
                  <a:lnTo>
                    <a:pt x="7" y="68"/>
                  </a:lnTo>
                  <a:lnTo>
                    <a:pt x="9" y="74"/>
                  </a:lnTo>
                  <a:lnTo>
                    <a:pt x="12" y="81"/>
                  </a:lnTo>
                  <a:lnTo>
                    <a:pt x="16" y="86"/>
                  </a:lnTo>
                  <a:lnTo>
                    <a:pt x="20" y="91"/>
                  </a:lnTo>
                  <a:lnTo>
                    <a:pt x="24" y="95"/>
                  </a:lnTo>
                  <a:lnTo>
                    <a:pt x="30" y="97"/>
                  </a:lnTo>
                  <a:lnTo>
                    <a:pt x="104" y="111"/>
                  </a:lnTo>
                  <a:lnTo>
                    <a:pt x="104" y="116"/>
                  </a:lnTo>
                  <a:lnTo>
                    <a:pt x="27" y="102"/>
                  </a:lnTo>
                  <a:lnTo>
                    <a:pt x="21" y="99"/>
                  </a:lnTo>
                  <a:lnTo>
                    <a:pt x="16" y="95"/>
                  </a:lnTo>
                  <a:lnTo>
                    <a:pt x="12" y="91"/>
                  </a:lnTo>
                  <a:lnTo>
                    <a:pt x="8" y="85"/>
                  </a:lnTo>
                  <a:lnTo>
                    <a:pt x="5" y="78"/>
                  </a:lnTo>
                  <a:lnTo>
                    <a:pt x="3" y="71"/>
                  </a:lnTo>
                  <a:lnTo>
                    <a:pt x="1" y="64"/>
                  </a:lnTo>
                  <a:lnTo>
                    <a:pt x="0" y="56"/>
                  </a:lnTo>
                  <a:lnTo>
                    <a:pt x="0" y="49"/>
                  </a:lnTo>
                  <a:lnTo>
                    <a:pt x="1" y="41"/>
                  </a:lnTo>
                  <a:lnTo>
                    <a:pt x="3" y="34"/>
                  </a:lnTo>
                  <a:lnTo>
                    <a:pt x="5" y="27"/>
                  </a:lnTo>
                  <a:lnTo>
                    <a:pt x="9" y="20"/>
                  </a:lnTo>
                  <a:lnTo>
                    <a:pt x="13" y="14"/>
                  </a:lnTo>
                  <a:lnTo>
                    <a:pt x="18" y="9"/>
                  </a:lnTo>
                  <a:lnTo>
                    <a:pt x="25" y="5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726B6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9" name="Freeform 502"/>
            <p:cNvSpPr>
              <a:spLocks/>
            </p:cNvSpPr>
            <p:nvPr/>
          </p:nvSpPr>
          <p:spPr bwMode="auto">
            <a:xfrm>
              <a:off x="3661" y="1869"/>
              <a:ext cx="101" cy="103"/>
            </a:xfrm>
            <a:custGeom>
              <a:avLst/>
              <a:gdLst/>
              <a:ahLst/>
              <a:cxnLst>
                <a:cxn ang="0">
                  <a:pos x="35" y="0"/>
                </a:cxn>
                <a:cxn ang="0">
                  <a:pos x="91" y="7"/>
                </a:cxn>
                <a:cxn ang="0">
                  <a:pos x="98" y="14"/>
                </a:cxn>
                <a:cxn ang="0">
                  <a:pos x="101" y="25"/>
                </a:cxn>
                <a:cxn ang="0">
                  <a:pos x="97" y="96"/>
                </a:cxn>
                <a:cxn ang="0">
                  <a:pos x="89" y="103"/>
                </a:cxn>
                <a:cxn ang="0">
                  <a:pos x="19" y="89"/>
                </a:cxn>
                <a:cxn ang="0">
                  <a:pos x="6" y="73"/>
                </a:cxn>
                <a:cxn ang="0">
                  <a:pos x="4" y="68"/>
                </a:cxn>
                <a:cxn ang="0">
                  <a:pos x="2" y="63"/>
                </a:cxn>
                <a:cxn ang="0">
                  <a:pos x="1" y="57"/>
                </a:cxn>
                <a:cxn ang="0">
                  <a:pos x="0" y="52"/>
                </a:cxn>
                <a:cxn ang="0">
                  <a:pos x="0" y="46"/>
                </a:cxn>
                <a:cxn ang="0">
                  <a:pos x="0" y="41"/>
                </a:cxn>
                <a:cxn ang="0">
                  <a:pos x="1" y="35"/>
                </a:cxn>
                <a:cxn ang="0">
                  <a:pos x="2" y="30"/>
                </a:cxn>
                <a:cxn ang="0">
                  <a:pos x="4" y="25"/>
                </a:cxn>
                <a:cxn ang="0">
                  <a:pos x="7" y="20"/>
                </a:cxn>
                <a:cxn ang="0">
                  <a:pos x="10" y="15"/>
                </a:cxn>
                <a:cxn ang="0">
                  <a:pos x="13" y="11"/>
                </a:cxn>
                <a:cxn ang="0">
                  <a:pos x="18" y="8"/>
                </a:cxn>
                <a:cxn ang="0">
                  <a:pos x="23" y="4"/>
                </a:cxn>
                <a:cxn ang="0">
                  <a:pos x="29" y="2"/>
                </a:cxn>
                <a:cxn ang="0">
                  <a:pos x="35" y="0"/>
                </a:cxn>
              </a:cxnLst>
              <a:rect l="0" t="0" r="r" b="b"/>
              <a:pathLst>
                <a:path w="101" h="103">
                  <a:moveTo>
                    <a:pt x="35" y="0"/>
                  </a:moveTo>
                  <a:lnTo>
                    <a:pt x="91" y="7"/>
                  </a:lnTo>
                  <a:lnTo>
                    <a:pt x="98" y="14"/>
                  </a:lnTo>
                  <a:lnTo>
                    <a:pt x="101" y="25"/>
                  </a:lnTo>
                  <a:lnTo>
                    <a:pt x="97" y="96"/>
                  </a:lnTo>
                  <a:lnTo>
                    <a:pt x="89" y="103"/>
                  </a:lnTo>
                  <a:lnTo>
                    <a:pt x="19" y="89"/>
                  </a:lnTo>
                  <a:lnTo>
                    <a:pt x="6" y="73"/>
                  </a:lnTo>
                  <a:lnTo>
                    <a:pt x="4" y="68"/>
                  </a:lnTo>
                  <a:lnTo>
                    <a:pt x="2" y="63"/>
                  </a:lnTo>
                  <a:lnTo>
                    <a:pt x="1" y="57"/>
                  </a:lnTo>
                  <a:lnTo>
                    <a:pt x="0" y="52"/>
                  </a:lnTo>
                  <a:lnTo>
                    <a:pt x="0" y="46"/>
                  </a:lnTo>
                  <a:lnTo>
                    <a:pt x="0" y="41"/>
                  </a:lnTo>
                  <a:lnTo>
                    <a:pt x="1" y="35"/>
                  </a:lnTo>
                  <a:lnTo>
                    <a:pt x="2" y="30"/>
                  </a:lnTo>
                  <a:lnTo>
                    <a:pt x="4" y="25"/>
                  </a:lnTo>
                  <a:lnTo>
                    <a:pt x="7" y="20"/>
                  </a:lnTo>
                  <a:lnTo>
                    <a:pt x="10" y="15"/>
                  </a:lnTo>
                  <a:lnTo>
                    <a:pt x="13" y="11"/>
                  </a:lnTo>
                  <a:lnTo>
                    <a:pt x="18" y="8"/>
                  </a:lnTo>
                  <a:lnTo>
                    <a:pt x="23" y="4"/>
                  </a:lnTo>
                  <a:lnTo>
                    <a:pt x="29" y="2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564C5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0" name="Freeform 503"/>
            <p:cNvSpPr>
              <a:spLocks/>
            </p:cNvSpPr>
            <p:nvPr/>
          </p:nvSpPr>
          <p:spPr bwMode="auto">
            <a:xfrm>
              <a:off x="3661" y="1869"/>
              <a:ext cx="94" cy="102"/>
            </a:xfrm>
            <a:custGeom>
              <a:avLst/>
              <a:gdLst/>
              <a:ahLst/>
              <a:cxnLst>
                <a:cxn ang="0">
                  <a:pos x="35" y="0"/>
                </a:cxn>
                <a:cxn ang="0">
                  <a:pos x="84" y="7"/>
                </a:cxn>
                <a:cxn ang="0">
                  <a:pos x="91" y="14"/>
                </a:cxn>
                <a:cxn ang="0">
                  <a:pos x="94" y="25"/>
                </a:cxn>
                <a:cxn ang="0">
                  <a:pos x="91" y="95"/>
                </a:cxn>
                <a:cxn ang="0">
                  <a:pos x="84" y="102"/>
                </a:cxn>
                <a:cxn ang="0">
                  <a:pos x="19" y="89"/>
                </a:cxn>
                <a:cxn ang="0">
                  <a:pos x="6" y="73"/>
                </a:cxn>
                <a:cxn ang="0">
                  <a:pos x="4" y="68"/>
                </a:cxn>
                <a:cxn ang="0">
                  <a:pos x="2" y="63"/>
                </a:cxn>
                <a:cxn ang="0">
                  <a:pos x="1" y="57"/>
                </a:cxn>
                <a:cxn ang="0">
                  <a:pos x="0" y="52"/>
                </a:cxn>
                <a:cxn ang="0">
                  <a:pos x="0" y="46"/>
                </a:cxn>
                <a:cxn ang="0">
                  <a:pos x="0" y="41"/>
                </a:cxn>
                <a:cxn ang="0">
                  <a:pos x="1" y="35"/>
                </a:cxn>
                <a:cxn ang="0">
                  <a:pos x="2" y="30"/>
                </a:cxn>
                <a:cxn ang="0">
                  <a:pos x="4" y="25"/>
                </a:cxn>
                <a:cxn ang="0">
                  <a:pos x="7" y="20"/>
                </a:cxn>
                <a:cxn ang="0">
                  <a:pos x="10" y="15"/>
                </a:cxn>
                <a:cxn ang="0">
                  <a:pos x="13" y="11"/>
                </a:cxn>
                <a:cxn ang="0">
                  <a:pos x="18" y="8"/>
                </a:cxn>
                <a:cxn ang="0">
                  <a:pos x="23" y="4"/>
                </a:cxn>
                <a:cxn ang="0">
                  <a:pos x="29" y="2"/>
                </a:cxn>
                <a:cxn ang="0">
                  <a:pos x="35" y="0"/>
                </a:cxn>
              </a:cxnLst>
              <a:rect l="0" t="0" r="r" b="b"/>
              <a:pathLst>
                <a:path w="94" h="102">
                  <a:moveTo>
                    <a:pt x="35" y="0"/>
                  </a:moveTo>
                  <a:lnTo>
                    <a:pt x="84" y="7"/>
                  </a:lnTo>
                  <a:lnTo>
                    <a:pt x="91" y="14"/>
                  </a:lnTo>
                  <a:lnTo>
                    <a:pt x="94" y="25"/>
                  </a:lnTo>
                  <a:lnTo>
                    <a:pt x="91" y="95"/>
                  </a:lnTo>
                  <a:lnTo>
                    <a:pt x="84" y="102"/>
                  </a:lnTo>
                  <a:lnTo>
                    <a:pt x="19" y="89"/>
                  </a:lnTo>
                  <a:lnTo>
                    <a:pt x="6" y="73"/>
                  </a:lnTo>
                  <a:lnTo>
                    <a:pt x="4" y="68"/>
                  </a:lnTo>
                  <a:lnTo>
                    <a:pt x="2" y="63"/>
                  </a:lnTo>
                  <a:lnTo>
                    <a:pt x="1" y="57"/>
                  </a:lnTo>
                  <a:lnTo>
                    <a:pt x="0" y="52"/>
                  </a:lnTo>
                  <a:lnTo>
                    <a:pt x="0" y="46"/>
                  </a:lnTo>
                  <a:lnTo>
                    <a:pt x="0" y="41"/>
                  </a:lnTo>
                  <a:lnTo>
                    <a:pt x="1" y="35"/>
                  </a:lnTo>
                  <a:lnTo>
                    <a:pt x="2" y="30"/>
                  </a:lnTo>
                  <a:lnTo>
                    <a:pt x="4" y="25"/>
                  </a:lnTo>
                  <a:lnTo>
                    <a:pt x="7" y="20"/>
                  </a:lnTo>
                  <a:lnTo>
                    <a:pt x="10" y="15"/>
                  </a:lnTo>
                  <a:lnTo>
                    <a:pt x="13" y="11"/>
                  </a:lnTo>
                  <a:lnTo>
                    <a:pt x="18" y="8"/>
                  </a:lnTo>
                  <a:lnTo>
                    <a:pt x="23" y="4"/>
                  </a:lnTo>
                  <a:lnTo>
                    <a:pt x="29" y="2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9B939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1" name="Freeform 504"/>
            <p:cNvSpPr>
              <a:spLocks/>
            </p:cNvSpPr>
            <p:nvPr/>
          </p:nvSpPr>
          <p:spPr bwMode="auto">
            <a:xfrm>
              <a:off x="3662" y="1869"/>
              <a:ext cx="89" cy="98"/>
            </a:xfrm>
            <a:custGeom>
              <a:avLst/>
              <a:gdLst/>
              <a:ahLst/>
              <a:cxnLst>
                <a:cxn ang="0">
                  <a:pos x="37" y="1"/>
                </a:cxn>
                <a:cxn ang="0">
                  <a:pos x="42" y="1"/>
                </a:cxn>
                <a:cxn ang="0">
                  <a:pos x="48" y="2"/>
                </a:cxn>
                <a:cxn ang="0">
                  <a:pos x="54" y="3"/>
                </a:cxn>
                <a:cxn ang="0">
                  <a:pos x="60" y="4"/>
                </a:cxn>
                <a:cxn ang="0">
                  <a:pos x="66" y="5"/>
                </a:cxn>
                <a:cxn ang="0">
                  <a:pos x="71" y="6"/>
                </a:cxn>
                <a:cxn ang="0">
                  <a:pos x="77" y="7"/>
                </a:cxn>
                <a:cxn ang="0">
                  <a:pos x="81" y="8"/>
                </a:cxn>
                <a:cxn ang="0">
                  <a:pos x="83" y="10"/>
                </a:cxn>
                <a:cxn ang="0">
                  <a:pos x="84" y="11"/>
                </a:cxn>
                <a:cxn ang="0">
                  <a:pos x="86" y="13"/>
                </a:cxn>
                <a:cxn ang="0">
                  <a:pos x="87" y="16"/>
                </a:cxn>
                <a:cxn ang="0">
                  <a:pos x="88" y="21"/>
                </a:cxn>
                <a:cxn ang="0">
                  <a:pos x="88" y="41"/>
                </a:cxn>
                <a:cxn ang="0">
                  <a:pos x="87" y="74"/>
                </a:cxn>
                <a:cxn ang="0">
                  <a:pos x="86" y="92"/>
                </a:cxn>
                <a:cxn ang="0">
                  <a:pos x="84" y="94"/>
                </a:cxn>
                <a:cxn ang="0">
                  <a:pos x="83" y="95"/>
                </a:cxn>
                <a:cxn ang="0">
                  <a:pos x="81" y="97"/>
                </a:cxn>
                <a:cxn ang="0">
                  <a:pos x="76" y="97"/>
                </a:cxn>
                <a:cxn ang="0">
                  <a:pos x="68" y="95"/>
                </a:cxn>
                <a:cxn ang="0">
                  <a:pos x="60" y="94"/>
                </a:cxn>
                <a:cxn ang="0">
                  <a:pos x="53" y="92"/>
                </a:cxn>
                <a:cxn ang="0">
                  <a:pos x="45" y="91"/>
                </a:cxn>
                <a:cxn ang="0">
                  <a:pos x="37" y="89"/>
                </a:cxn>
                <a:cxn ang="0">
                  <a:pos x="29" y="88"/>
                </a:cxn>
                <a:cxn ang="0">
                  <a:pos x="21" y="86"/>
                </a:cxn>
                <a:cxn ang="0">
                  <a:pos x="16" y="83"/>
                </a:cxn>
                <a:cxn ang="0">
                  <a:pos x="13" y="80"/>
                </a:cxn>
                <a:cxn ang="0">
                  <a:pos x="10" y="76"/>
                </a:cxn>
                <a:cxn ang="0">
                  <a:pos x="7" y="72"/>
                </a:cxn>
                <a:cxn ang="0">
                  <a:pos x="3" y="66"/>
                </a:cxn>
                <a:cxn ang="0">
                  <a:pos x="1" y="55"/>
                </a:cxn>
                <a:cxn ang="0">
                  <a:pos x="0" y="45"/>
                </a:cxn>
                <a:cxn ang="0">
                  <a:pos x="1" y="34"/>
                </a:cxn>
                <a:cxn ang="0">
                  <a:pos x="4" y="24"/>
                </a:cxn>
                <a:cxn ang="0">
                  <a:pos x="9" y="15"/>
                </a:cxn>
                <a:cxn ang="0">
                  <a:pos x="17" y="8"/>
                </a:cxn>
                <a:cxn ang="0">
                  <a:pos x="27" y="2"/>
                </a:cxn>
              </a:cxnLst>
              <a:rect l="0" t="0" r="r" b="b"/>
              <a:pathLst>
                <a:path w="89" h="98">
                  <a:moveTo>
                    <a:pt x="34" y="0"/>
                  </a:moveTo>
                  <a:lnTo>
                    <a:pt x="37" y="1"/>
                  </a:lnTo>
                  <a:lnTo>
                    <a:pt x="39" y="1"/>
                  </a:lnTo>
                  <a:lnTo>
                    <a:pt x="42" y="1"/>
                  </a:lnTo>
                  <a:lnTo>
                    <a:pt x="45" y="2"/>
                  </a:lnTo>
                  <a:lnTo>
                    <a:pt x="48" y="2"/>
                  </a:lnTo>
                  <a:lnTo>
                    <a:pt x="51" y="3"/>
                  </a:lnTo>
                  <a:lnTo>
                    <a:pt x="54" y="3"/>
                  </a:lnTo>
                  <a:lnTo>
                    <a:pt x="57" y="4"/>
                  </a:lnTo>
                  <a:lnTo>
                    <a:pt x="60" y="4"/>
                  </a:lnTo>
                  <a:lnTo>
                    <a:pt x="63" y="4"/>
                  </a:lnTo>
                  <a:lnTo>
                    <a:pt x="66" y="5"/>
                  </a:lnTo>
                  <a:lnTo>
                    <a:pt x="68" y="5"/>
                  </a:lnTo>
                  <a:lnTo>
                    <a:pt x="71" y="6"/>
                  </a:lnTo>
                  <a:lnTo>
                    <a:pt x="74" y="6"/>
                  </a:lnTo>
                  <a:lnTo>
                    <a:pt x="77" y="7"/>
                  </a:lnTo>
                  <a:lnTo>
                    <a:pt x="80" y="7"/>
                  </a:lnTo>
                  <a:lnTo>
                    <a:pt x="81" y="8"/>
                  </a:lnTo>
                  <a:lnTo>
                    <a:pt x="82" y="9"/>
                  </a:lnTo>
                  <a:lnTo>
                    <a:pt x="83" y="10"/>
                  </a:lnTo>
                  <a:lnTo>
                    <a:pt x="83" y="10"/>
                  </a:lnTo>
                  <a:lnTo>
                    <a:pt x="84" y="11"/>
                  </a:lnTo>
                  <a:lnTo>
                    <a:pt x="85" y="12"/>
                  </a:lnTo>
                  <a:lnTo>
                    <a:pt x="86" y="13"/>
                  </a:lnTo>
                  <a:lnTo>
                    <a:pt x="87" y="14"/>
                  </a:lnTo>
                  <a:lnTo>
                    <a:pt x="87" y="16"/>
                  </a:lnTo>
                  <a:lnTo>
                    <a:pt x="88" y="19"/>
                  </a:lnTo>
                  <a:lnTo>
                    <a:pt x="88" y="21"/>
                  </a:lnTo>
                  <a:lnTo>
                    <a:pt x="89" y="24"/>
                  </a:lnTo>
                  <a:lnTo>
                    <a:pt x="88" y="41"/>
                  </a:lnTo>
                  <a:lnTo>
                    <a:pt x="88" y="57"/>
                  </a:lnTo>
                  <a:lnTo>
                    <a:pt x="87" y="74"/>
                  </a:lnTo>
                  <a:lnTo>
                    <a:pt x="87" y="91"/>
                  </a:lnTo>
                  <a:lnTo>
                    <a:pt x="86" y="92"/>
                  </a:lnTo>
                  <a:lnTo>
                    <a:pt x="85" y="93"/>
                  </a:lnTo>
                  <a:lnTo>
                    <a:pt x="84" y="94"/>
                  </a:lnTo>
                  <a:lnTo>
                    <a:pt x="83" y="94"/>
                  </a:lnTo>
                  <a:lnTo>
                    <a:pt x="83" y="95"/>
                  </a:lnTo>
                  <a:lnTo>
                    <a:pt x="82" y="96"/>
                  </a:lnTo>
                  <a:lnTo>
                    <a:pt x="81" y="97"/>
                  </a:lnTo>
                  <a:lnTo>
                    <a:pt x="80" y="98"/>
                  </a:lnTo>
                  <a:lnTo>
                    <a:pt x="76" y="97"/>
                  </a:lnTo>
                  <a:lnTo>
                    <a:pt x="72" y="96"/>
                  </a:lnTo>
                  <a:lnTo>
                    <a:pt x="68" y="95"/>
                  </a:lnTo>
                  <a:lnTo>
                    <a:pt x="64" y="95"/>
                  </a:lnTo>
                  <a:lnTo>
                    <a:pt x="60" y="94"/>
                  </a:lnTo>
                  <a:lnTo>
                    <a:pt x="57" y="93"/>
                  </a:lnTo>
                  <a:lnTo>
                    <a:pt x="53" y="92"/>
                  </a:lnTo>
                  <a:lnTo>
                    <a:pt x="49" y="91"/>
                  </a:lnTo>
                  <a:lnTo>
                    <a:pt x="45" y="91"/>
                  </a:lnTo>
                  <a:lnTo>
                    <a:pt x="41" y="90"/>
                  </a:lnTo>
                  <a:lnTo>
                    <a:pt x="37" y="89"/>
                  </a:lnTo>
                  <a:lnTo>
                    <a:pt x="33" y="88"/>
                  </a:lnTo>
                  <a:lnTo>
                    <a:pt x="29" y="88"/>
                  </a:lnTo>
                  <a:lnTo>
                    <a:pt x="26" y="87"/>
                  </a:lnTo>
                  <a:lnTo>
                    <a:pt x="21" y="86"/>
                  </a:lnTo>
                  <a:lnTo>
                    <a:pt x="18" y="85"/>
                  </a:lnTo>
                  <a:lnTo>
                    <a:pt x="16" y="83"/>
                  </a:lnTo>
                  <a:lnTo>
                    <a:pt x="15" y="82"/>
                  </a:lnTo>
                  <a:lnTo>
                    <a:pt x="13" y="80"/>
                  </a:lnTo>
                  <a:lnTo>
                    <a:pt x="11" y="78"/>
                  </a:lnTo>
                  <a:lnTo>
                    <a:pt x="10" y="76"/>
                  </a:lnTo>
                  <a:lnTo>
                    <a:pt x="8" y="74"/>
                  </a:lnTo>
                  <a:lnTo>
                    <a:pt x="7" y="72"/>
                  </a:lnTo>
                  <a:lnTo>
                    <a:pt x="5" y="71"/>
                  </a:lnTo>
                  <a:lnTo>
                    <a:pt x="3" y="66"/>
                  </a:lnTo>
                  <a:lnTo>
                    <a:pt x="2" y="61"/>
                  </a:lnTo>
                  <a:lnTo>
                    <a:pt x="1" y="55"/>
                  </a:lnTo>
                  <a:lnTo>
                    <a:pt x="0" y="50"/>
                  </a:lnTo>
                  <a:lnTo>
                    <a:pt x="0" y="45"/>
                  </a:lnTo>
                  <a:lnTo>
                    <a:pt x="0" y="39"/>
                  </a:lnTo>
                  <a:lnTo>
                    <a:pt x="1" y="34"/>
                  </a:lnTo>
                  <a:lnTo>
                    <a:pt x="2" y="29"/>
                  </a:lnTo>
                  <a:lnTo>
                    <a:pt x="4" y="24"/>
                  </a:lnTo>
                  <a:lnTo>
                    <a:pt x="6" y="20"/>
                  </a:lnTo>
                  <a:lnTo>
                    <a:pt x="9" y="15"/>
                  </a:lnTo>
                  <a:lnTo>
                    <a:pt x="12" y="11"/>
                  </a:lnTo>
                  <a:lnTo>
                    <a:pt x="17" y="8"/>
                  </a:lnTo>
                  <a:lnTo>
                    <a:pt x="21" y="5"/>
                  </a:lnTo>
                  <a:lnTo>
                    <a:pt x="27" y="2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9E969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2" name="Freeform 505"/>
            <p:cNvSpPr>
              <a:spLocks/>
            </p:cNvSpPr>
            <p:nvPr/>
          </p:nvSpPr>
          <p:spPr bwMode="auto">
            <a:xfrm>
              <a:off x="3663" y="1870"/>
              <a:ext cx="85" cy="93"/>
            </a:xfrm>
            <a:custGeom>
              <a:avLst/>
              <a:gdLst/>
              <a:ahLst/>
              <a:cxnLst>
                <a:cxn ang="0">
                  <a:pos x="35" y="0"/>
                </a:cxn>
                <a:cxn ang="0">
                  <a:pos x="40" y="1"/>
                </a:cxn>
                <a:cxn ang="0">
                  <a:pos x="46" y="2"/>
                </a:cxn>
                <a:cxn ang="0">
                  <a:pos x="51" y="3"/>
                </a:cxn>
                <a:cxn ang="0">
                  <a:pos x="57" y="3"/>
                </a:cxn>
                <a:cxn ang="0">
                  <a:pos x="62" y="4"/>
                </a:cxn>
                <a:cxn ang="0">
                  <a:pos x="68" y="5"/>
                </a:cxn>
                <a:cxn ang="0">
                  <a:pos x="73" y="6"/>
                </a:cxn>
                <a:cxn ang="0">
                  <a:pos x="77" y="7"/>
                </a:cxn>
                <a:cxn ang="0">
                  <a:pos x="78" y="9"/>
                </a:cxn>
                <a:cxn ang="0">
                  <a:pos x="80" y="10"/>
                </a:cxn>
                <a:cxn ang="0">
                  <a:pos x="82" y="12"/>
                </a:cxn>
                <a:cxn ang="0">
                  <a:pos x="83" y="15"/>
                </a:cxn>
                <a:cxn ang="0">
                  <a:pos x="84" y="20"/>
                </a:cxn>
                <a:cxn ang="0">
                  <a:pos x="84" y="38"/>
                </a:cxn>
                <a:cxn ang="0">
                  <a:pos x="83" y="70"/>
                </a:cxn>
                <a:cxn ang="0">
                  <a:pos x="82" y="87"/>
                </a:cxn>
                <a:cxn ang="0">
                  <a:pos x="80" y="89"/>
                </a:cxn>
                <a:cxn ang="0">
                  <a:pos x="78" y="90"/>
                </a:cxn>
                <a:cxn ang="0">
                  <a:pos x="77" y="92"/>
                </a:cxn>
                <a:cxn ang="0">
                  <a:pos x="72" y="92"/>
                </a:cxn>
                <a:cxn ang="0">
                  <a:pos x="65" y="91"/>
                </a:cxn>
                <a:cxn ang="0">
                  <a:pos x="57" y="89"/>
                </a:cxn>
                <a:cxn ang="0">
                  <a:pos x="50" y="88"/>
                </a:cxn>
                <a:cxn ang="0">
                  <a:pos x="43" y="86"/>
                </a:cxn>
                <a:cxn ang="0">
                  <a:pos x="35" y="85"/>
                </a:cxn>
                <a:cxn ang="0">
                  <a:pos x="28" y="83"/>
                </a:cxn>
                <a:cxn ang="0">
                  <a:pos x="20" y="82"/>
                </a:cxn>
                <a:cxn ang="0">
                  <a:pos x="15" y="79"/>
                </a:cxn>
                <a:cxn ang="0">
                  <a:pos x="12" y="76"/>
                </a:cxn>
                <a:cxn ang="0">
                  <a:pos x="9" y="72"/>
                </a:cxn>
                <a:cxn ang="0">
                  <a:pos x="6" y="69"/>
                </a:cxn>
                <a:cxn ang="0">
                  <a:pos x="3" y="62"/>
                </a:cxn>
                <a:cxn ang="0">
                  <a:pos x="0" y="52"/>
                </a:cxn>
                <a:cxn ang="0">
                  <a:pos x="0" y="42"/>
                </a:cxn>
                <a:cxn ang="0">
                  <a:pos x="0" y="32"/>
                </a:cxn>
                <a:cxn ang="0">
                  <a:pos x="3" y="23"/>
                </a:cxn>
                <a:cxn ang="0">
                  <a:pos x="8" y="14"/>
                </a:cxn>
                <a:cxn ang="0">
                  <a:pos x="16" y="7"/>
                </a:cxn>
                <a:cxn ang="0">
                  <a:pos x="26" y="2"/>
                </a:cxn>
              </a:cxnLst>
              <a:rect l="0" t="0" r="r" b="b"/>
              <a:pathLst>
                <a:path w="85" h="93">
                  <a:moveTo>
                    <a:pt x="32" y="0"/>
                  </a:moveTo>
                  <a:lnTo>
                    <a:pt x="35" y="0"/>
                  </a:lnTo>
                  <a:lnTo>
                    <a:pt x="37" y="1"/>
                  </a:lnTo>
                  <a:lnTo>
                    <a:pt x="40" y="1"/>
                  </a:lnTo>
                  <a:lnTo>
                    <a:pt x="43" y="1"/>
                  </a:lnTo>
                  <a:lnTo>
                    <a:pt x="46" y="2"/>
                  </a:lnTo>
                  <a:lnTo>
                    <a:pt x="48" y="2"/>
                  </a:lnTo>
                  <a:lnTo>
                    <a:pt x="51" y="3"/>
                  </a:lnTo>
                  <a:lnTo>
                    <a:pt x="54" y="3"/>
                  </a:lnTo>
                  <a:lnTo>
                    <a:pt x="57" y="3"/>
                  </a:lnTo>
                  <a:lnTo>
                    <a:pt x="59" y="4"/>
                  </a:lnTo>
                  <a:lnTo>
                    <a:pt x="62" y="4"/>
                  </a:lnTo>
                  <a:lnTo>
                    <a:pt x="65" y="5"/>
                  </a:lnTo>
                  <a:lnTo>
                    <a:pt x="68" y="5"/>
                  </a:lnTo>
                  <a:lnTo>
                    <a:pt x="71" y="5"/>
                  </a:lnTo>
                  <a:lnTo>
                    <a:pt x="73" y="6"/>
                  </a:lnTo>
                  <a:lnTo>
                    <a:pt x="76" y="6"/>
                  </a:lnTo>
                  <a:lnTo>
                    <a:pt x="77" y="7"/>
                  </a:lnTo>
                  <a:lnTo>
                    <a:pt x="78" y="8"/>
                  </a:lnTo>
                  <a:lnTo>
                    <a:pt x="78" y="9"/>
                  </a:lnTo>
                  <a:lnTo>
                    <a:pt x="79" y="10"/>
                  </a:lnTo>
                  <a:lnTo>
                    <a:pt x="80" y="10"/>
                  </a:lnTo>
                  <a:lnTo>
                    <a:pt x="81" y="11"/>
                  </a:lnTo>
                  <a:lnTo>
                    <a:pt x="82" y="12"/>
                  </a:lnTo>
                  <a:lnTo>
                    <a:pt x="82" y="13"/>
                  </a:lnTo>
                  <a:lnTo>
                    <a:pt x="83" y="15"/>
                  </a:lnTo>
                  <a:lnTo>
                    <a:pt x="84" y="18"/>
                  </a:lnTo>
                  <a:lnTo>
                    <a:pt x="84" y="20"/>
                  </a:lnTo>
                  <a:lnTo>
                    <a:pt x="85" y="23"/>
                  </a:lnTo>
                  <a:lnTo>
                    <a:pt x="84" y="38"/>
                  </a:lnTo>
                  <a:lnTo>
                    <a:pt x="84" y="54"/>
                  </a:lnTo>
                  <a:lnTo>
                    <a:pt x="83" y="70"/>
                  </a:lnTo>
                  <a:lnTo>
                    <a:pt x="82" y="86"/>
                  </a:lnTo>
                  <a:lnTo>
                    <a:pt x="82" y="87"/>
                  </a:lnTo>
                  <a:lnTo>
                    <a:pt x="81" y="88"/>
                  </a:lnTo>
                  <a:lnTo>
                    <a:pt x="80" y="89"/>
                  </a:lnTo>
                  <a:lnTo>
                    <a:pt x="79" y="90"/>
                  </a:lnTo>
                  <a:lnTo>
                    <a:pt x="78" y="90"/>
                  </a:lnTo>
                  <a:lnTo>
                    <a:pt x="78" y="91"/>
                  </a:lnTo>
                  <a:lnTo>
                    <a:pt x="77" y="92"/>
                  </a:lnTo>
                  <a:lnTo>
                    <a:pt x="76" y="93"/>
                  </a:lnTo>
                  <a:lnTo>
                    <a:pt x="72" y="92"/>
                  </a:lnTo>
                  <a:lnTo>
                    <a:pt x="69" y="91"/>
                  </a:lnTo>
                  <a:lnTo>
                    <a:pt x="65" y="91"/>
                  </a:lnTo>
                  <a:lnTo>
                    <a:pt x="61" y="90"/>
                  </a:lnTo>
                  <a:lnTo>
                    <a:pt x="57" y="89"/>
                  </a:lnTo>
                  <a:lnTo>
                    <a:pt x="54" y="88"/>
                  </a:lnTo>
                  <a:lnTo>
                    <a:pt x="50" y="88"/>
                  </a:lnTo>
                  <a:lnTo>
                    <a:pt x="46" y="87"/>
                  </a:lnTo>
                  <a:lnTo>
                    <a:pt x="43" y="86"/>
                  </a:lnTo>
                  <a:lnTo>
                    <a:pt x="39" y="85"/>
                  </a:lnTo>
                  <a:lnTo>
                    <a:pt x="35" y="85"/>
                  </a:lnTo>
                  <a:lnTo>
                    <a:pt x="31" y="84"/>
                  </a:lnTo>
                  <a:lnTo>
                    <a:pt x="28" y="83"/>
                  </a:lnTo>
                  <a:lnTo>
                    <a:pt x="24" y="82"/>
                  </a:lnTo>
                  <a:lnTo>
                    <a:pt x="20" y="82"/>
                  </a:lnTo>
                  <a:lnTo>
                    <a:pt x="17" y="81"/>
                  </a:lnTo>
                  <a:lnTo>
                    <a:pt x="15" y="79"/>
                  </a:lnTo>
                  <a:lnTo>
                    <a:pt x="14" y="77"/>
                  </a:lnTo>
                  <a:lnTo>
                    <a:pt x="12" y="76"/>
                  </a:lnTo>
                  <a:lnTo>
                    <a:pt x="11" y="74"/>
                  </a:lnTo>
                  <a:lnTo>
                    <a:pt x="9" y="72"/>
                  </a:lnTo>
                  <a:lnTo>
                    <a:pt x="8" y="70"/>
                  </a:lnTo>
                  <a:lnTo>
                    <a:pt x="6" y="69"/>
                  </a:lnTo>
                  <a:lnTo>
                    <a:pt x="5" y="67"/>
                  </a:lnTo>
                  <a:lnTo>
                    <a:pt x="3" y="62"/>
                  </a:lnTo>
                  <a:lnTo>
                    <a:pt x="2" y="57"/>
                  </a:lnTo>
                  <a:lnTo>
                    <a:pt x="0" y="52"/>
                  </a:lnTo>
                  <a:lnTo>
                    <a:pt x="0" y="47"/>
                  </a:lnTo>
                  <a:lnTo>
                    <a:pt x="0" y="42"/>
                  </a:lnTo>
                  <a:lnTo>
                    <a:pt x="0" y="37"/>
                  </a:lnTo>
                  <a:lnTo>
                    <a:pt x="0" y="32"/>
                  </a:lnTo>
                  <a:lnTo>
                    <a:pt x="2" y="27"/>
                  </a:lnTo>
                  <a:lnTo>
                    <a:pt x="3" y="23"/>
                  </a:lnTo>
                  <a:lnTo>
                    <a:pt x="5" y="18"/>
                  </a:lnTo>
                  <a:lnTo>
                    <a:pt x="8" y="14"/>
                  </a:lnTo>
                  <a:lnTo>
                    <a:pt x="12" y="10"/>
                  </a:lnTo>
                  <a:lnTo>
                    <a:pt x="16" y="7"/>
                  </a:lnTo>
                  <a:lnTo>
                    <a:pt x="20" y="4"/>
                  </a:lnTo>
                  <a:lnTo>
                    <a:pt x="26" y="2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A39B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3" name="Freeform 506"/>
            <p:cNvSpPr>
              <a:spLocks/>
            </p:cNvSpPr>
            <p:nvPr/>
          </p:nvSpPr>
          <p:spPr bwMode="auto">
            <a:xfrm>
              <a:off x="3663" y="1870"/>
              <a:ext cx="81" cy="89"/>
            </a:xfrm>
            <a:custGeom>
              <a:avLst/>
              <a:gdLst/>
              <a:ahLst/>
              <a:cxnLst>
                <a:cxn ang="0">
                  <a:pos x="33" y="1"/>
                </a:cxn>
                <a:cxn ang="0">
                  <a:pos x="39" y="1"/>
                </a:cxn>
                <a:cxn ang="0">
                  <a:pos x="44" y="2"/>
                </a:cxn>
                <a:cxn ang="0">
                  <a:pos x="49" y="3"/>
                </a:cxn>
                <a:cxn ang="0">
                  <a:pos x="54" y="4"/>
                </a:cxn>
                <a:cxn ang="0">
                  <a:pos x="60" y="5"/>
                </a:cxn>
                <a:cxn ang="0">
                  <a:pos x="65" y="5"/>
                </a:cxn>
                <a:cxn ang="0">
                  <a:pos x="70" y="6"/>
                </a:cxn>
                <a:cxn ang="0">
                  <a:pos x="73" y="7"/>
                </a:cxn>
                <a:cxn ang="0">
                  <a:pos x="75" y="9"/>
                </a:cxn>
                <a:cxn ang="0">
                  <a:pos x="77" y="10"/>
                </a:cxn>
                <a:cxn ang="0">
                  <a:pos x="78" y="12"/>
                </a:cxn>
                <a:cxn ang="0">
                  <a:pos x="79" y="15"/>
                </a:cxn>
                <a:cxn ang="0">
                  <a:pos x="81" y="20"/>
                </a:cxn>
                <a:cxn ang="0">
                  <a:pos x="81" y="37"/>
                </a:cxn>
                <a:cxn ang="0">
                  <a:pos x="79" y="68"/>
                </a:cxn>
                <a:cxn ang="0">
                  <a:pos x="78" y="83"/>
                </a:cxn>
                <a:cxn ang="0">
                  <a:pos x="77" y="85"/>
                </a:cxn>
                <a:cxn ang="0">
                  <a:pos x="75" y="86"/>
                </a:cxn>
                <a:cxn ang="0">
                  <a:pos x="73" y="88"/>
                </a:cxn>
                <a:cxn ang="0">
                  <a:pos x="69" y="88"/>
                </a:cxn>
                <a:cxn ang="0">
                  <a:pos x="62" y="87"/>
                </a:cxn>
                <a:cxn ang="0">
                  <a:pos x="55" y="85"/>
                </a:cxn>
                <a:cxn ang="0">
                  <a:pos x="48" y="84"/>
                </a:cxn>
                <a:cxn ang="0">
                  <a:pos x="41" y="82"/>
                </a:cxn>
                <a:cxn ang="0">
                  <a:pos x="34" y="81"/>
                </a:cxn>
                <a:cxn ang="0">
                  <a:pos x="27" y="80"/>
                </a:cxn>
                <a:cxn ang="0">
                  <a:pos x="20" y="78"/>
                </a:cxn>
                <a:cxn ang="0">
                  <a:pos x="15" y="76"/>
                </a:cxn>
                <a:cxn ang="0">
                  <a:pos x="12" y="72"/>
                </a:cxn>
                <a:cxn ang="0">
                  <a:pos x="9" y="69"/>
                </a:cxn>
                <a:cxn ang="0">
                  <a:pos x="7" y="66"/>
                </a:cxn>
                <a:cxn ang="0">
                  <a:pos x="4" y="60"/>
                </a:cxn>
                <a:cxn ang="0">
                  <a:pos x="1" y="50"/>
                </a:cxn>
                <a:cxn ang="0">
                  <a:pos x="0" y="41"/>
                </a:cxn>
                <a:cxn ang="0">
                  <a:pos x="1" y="31"/>
                </a:cxn>
                <a:cxn ang="0">
                  <a:pos x="4" y="22"/>
                </a:cxn>
                <a:cxn ang="0">
                  <a:pos x="8" y="14"/>
                </a:cxn>
                <a:cxn ang="0">
                  <a:pos x="15" y="7"/>
                </a:cxn>
                <a:cxn ang="0">
                  <a:pos x="25" y="2"/>
                </a:cxn>
              </a:cxnLst>
              <a:rect l="0" t="0" r="r" b="b"/>
              <a:pathLst>
                <a:path w="81" h="89">
                  <a:moveTo>
                    <a:pt x="31" y="0"/>
                  </a:moveTo>
                  <a:lnTo>
                    <a:pt x="33" y="1"/>
                  </a:lnTo>
                  <a:lnTo>
                    <a:pt x="36" y="1"/>
                  </a:lnTo>
                  <a:lnTo>
                    <a:pt x="39" y="1"/>
                  </a:lnTo>
                  <a:lnTo>
                    <a:pt x="41" y="2"/>
                  </a:lnTo>
                  <a:lnTo>
                    <a:pt x="44" y="2"/>
                  </a:lnTo>
                  <a:lnTo>
                    <a:pt x="47" y="3"/>
                  </a:lnTo>
                  <a:lnTo>
                    <a:pt x="49" y="3"/>
                  </a:lnTo>
                  <a:lnTo>
                    <a:pt x="52" y="3"/>
                  </a:lnTo>
                  <a:lnTo>
                    <a:pt x="54" y="4"/>
                  </a:lnTo>
                  <a:lnTo>
                    <a:pt x="57" y="4"/>
                  </a:lnTo>
                  <a:lnTo>
                    <a:pt x="60" y="5"/>
                  </a:lnTo>
                  <a:lnTo>
                    <a:pt x="62" y="5"/>
                  </a:lnTo>
                  <a:lnTo>
                    <a:pt x="65" y="5"/>
                  </a:lnTo>
                  <a:lnTo>
                    <a:pt x="68" y="6"/>
                  </a:lnTo>
                  <a:lnTo>
                    <a:pt x="70" y="6"/>
                  </a:lnTo>
                  <a:lnTo>
                    <a:pt x="73" y="7"/>
                  </a:lnTo>
                  <a:lnTo>
                    <a:pt x="73" y="7"/>
                  </a:lnTo>
                  <a:lnTo>
                    <a:pt x="74" y="8"/>
                  </a:lnTo>
                  <a:lnTo>
                    <a:pt x="75" y="9"/>
                  </a:lnTo>
                  <a:lnTo>
                    <a:pt x="76" y="10"/>
                  </a:lnTo>
                  <a:lnTo>
                    <a:pt x="77" y="10"/>
                  </a:lnTo>
                  <a:lnTo>
                    <a:pt x="78" y="11"/>
                  </a:lnTo>
                  <a:lnTo>
                    <a:pt x="78" y="12"/>
                  </a:lnTo>
                  <a:lnTo>
                    <a:pt x="79" y="13"/>
                  </a:lnTo>
                  <a:lnTo>
                    <a:pt x="79" y="15"/>
                  </a:lnTo>
                  <a:lnTo>
                    <a:pt x="80" y="17"/>
                  </a:lnTo>
                  <a:lnTo>
                    <a:pt x="81" y="20"/>
                  </a:lnTo>
                  <a:lnTo>
                    <a:pt x="81" y="22"/>
                  </a:lnTo>
                  <a:lnTo>
                    <a:pt x="81" y="37"/>
                  </a:lnTo>
                  <a:lnTo>
                    <a:pt x="80" y="52"/>
                  </a:lnTo>
                  <a:lnTo>
                    <a:pt x="79" y="68"/>
                  </a:lnTo>
                  <a:lnTo>
                    <a:pt x="79" y="83"/>
                  </a:lnTo>
                  <a:lnTo>
                    <a:pt x="78" y="83"/>
                  </a:lnTo>
                  <a:lnTo>
                    <a:pt x="78" y="84"/>
                  </a:lnTo>
                  <a:lnTo>
                    <a:pt x="77" y="85"/>
                  </a:lnTo>
                  <a:lnTo>
                    <a:pt x="76" y="86"/>
                  </a:lnTo>
                  <a:lnTo>
                    <a:pt x="75" y="86"/>
                  </a:lnTo>
                  <a:lnTo>
                    <a:pt x="74" y="87"/>
                  </a:lnTo>
                  <a:lnTo>
                    <a:pt x="73" y="88"/>
                  </a:lnTo>
                  <a:lnTo>
                    <a:pt x="73" y="89"/>
                  </a:lnTo>
                  <a:lnTo>
                    <a:pt x="69" y="88"/>
                  </a:lnTo>
                  <a:lnTo>
                    <a:pt x="66" y="87"/>
                  </a:lnTo>
                  <a:lnTo>
                    <a:pt x="62" y="87"/>
                  </a:lnTo>
                  <a:lnTo>
                    <a:pt x="59" y="86"/>
                  </a:lnTo>
                  <a:lnTo>
                    <a:pt x="55" y="85"/>
                  </a:lnTo>
                  <a:lnTo>
                    <a:pt x="52" y="85"/>
                  </a:lnTo>
                  <a:lnTo>
                    <a:pt x="48" y="84"/>
                  </a:lnTo>
                  <a:lnTo>
                    <a:pt x="45" y="83"/>
                  </a:lnTo>
                  <a:lnTo>
                    <a:pt x="41" y="82"/>
                  </a:lnTo>
                  <a:lnTo>
                    <a:pt x="38" y="82"/>
                  </a:lnTo>
                  <a:lnTo>
                    <a:pt x="34" y="81"/>
                  </a:lnTo>
                  <a:lnTo>
                    <a:pt x="30" y="80"/>
                  </a:lnTo>
                  <a:lnTo>
                    <a:pt x="27" y="80"/>
                  </a:lnTo>
                  <a:lnTo>
                    <a:pt x="23" y="79"/>
                  </a:lnTo>
                  <a:lnTo>
                    <a:pt x="20" y="78"/>
                  </a:lnTo>
                  <a:lnTo>
                    <a:pt x="16" y="77"/>
                  </a:lnTo>
                  <a:lnTo>
                    <a:pt x="15" y="76"/>
                  </a:lnTo>
                  <a:lnTo>
                    <a:pt x="14" y="74"/>
                  </a:lnTo>
                  <a:lnTo>
                    <a:pt x="12" y="72"/>
                  </a:lnTo>
                  <a:lnTo>
                    <a:pt x="11" y="71"/>
                  </a:lnTo>
                  <a:lnTo>
                    <a:pt x="9" y="69"/>
                  </a:lnTo>
                  <a:lnTo>
                    <a:pt x="8" y="67"/>
                  </a:lnTo>
                  <a:lnTo>
                    <a:pt x="7" y="66"/>
                  </a:lnTo>
                  <a:lnTo>
                    <a:pt x="5" y="64"/>
                  </a:lnTo>
                  <a:lnTo>
                    <a:pt x="4" y="60"/>
                  </a:lnTo>
                  <a:lnTo>
                    <a:pt x="2" y="55"/>
                  </a:lnTo>
                  <a:lnTo>
                    <a:pt x="1" y="50"/>
                  </a:lnTo>
                  <a:lnTo>
                    <a:pt x="0" y="45"/>
                  </a:lnTo>
                  <a:lnTo>
                    <a:pt x="0" y="41"/>
                  </a:lnTo>
                  <a:lnTo>
                    <a:pt x="0" y="36"/>
                  </a:lnTo>
                  <a:lnTo>
                    <a:pt x="1" y="31"/>
                  </a:lnTo>
                  <a:lnTo>
                    <a:pt x="2" y="27"/>
                  </a:lnTo>
                  <a:lnTo>
                    <a:pt x="4" y="22"/>
                  </a:lnTo>
                  <a:lnTo>
                    <a:pt x="6" y="18"/>
                  </a:lnTo>
                  <a:lnTo>
                    <a:pt x="8" y="14"/>
                  </a:lnTo>
                  <a:lnTo>
                    <a:pt x="12" y="10"/>
                  </a:lnTo>
                  <a:lnTo>
                    <a:pt x="15" y="7"/>
                  </a:lnTo>
                  <a:lnTo>
                    <a:pt x="20" y="4"/>
                  </a:lnTo>
                  <a:lnTo>
                    <a:pt x="25" y="2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A59E9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4" name="Freeform 507"/>
            <p:cNvSpPr>
              <a:spLocks/>
            </p:cNvSpPr>
            <p:nvPr/>
          </p:nvSpPr>
          <p:spPr bwMode="auto">
            <a:xfrm>
              <a:off x="3664" y="1871"/>
              <a:ext cx="77" cy="84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36" y="1"/>
                </a:cxn>
                <a:cxn ang="0">
                  <a:pos x="41" y="2"/>
                </a:cxn>
                <a:cxn ang="0">
                  <a:pos x="46" y="2"/>
                </a:cxn>
                <a:cxn ang="0">
                  <a:pos x="51" y="3"/>
                </a:cxn>
                <a:cxn ang="0">
                  <a:pos x="56" y="4"/>
                </a:cxn>
                <a:cxn ang="0">
                  <a:pos x="61" y="5"/>
                </a:cxn>
                <a:cxn ang="0">
                  <a:pos x="66" y="5"/>
                </a:cxn>
                <a:cxn ang="0">
                  <a:pos x="70" y="6"/>
                </a:cxn>
                <a:cxn ang="0">
                  <a:pos x="71" y="8"/>
                </a:cxn>
                <a:cxn ang="0">
                  <a:pos x="72" y="9"/>
                </a:cxn>
                <a:cxn ang="0">
                  <a:pos x="74" y="11"/>
                </a:cxn>
                <a:cxn ang="0">
                  <a:pos x="75" y="14"/>
                </a:cxn>
                <a:cxn ang="0">
                  <a:pos x="76" y="18"/>
                </a:cxn>
                <a:cxn ang="0">
                  <a:pos x="76" y="35"/>
                </a:cxn>
                <a:cxn ang="0">
                  <a:pos x="75" y="64"/>
                </a:cxn>
                <a:cxn ang="0">
                  <a:pos x="74" y="79"/>
                </a:cxn>
                <a:cxn ang="0">
                  <a:pos x="72" y="80"/>
                </a:cxn>
                <a:cxn ang="0">
                  <a:pos x="71" y="82"/>
                </a:cxn>
                <a:cxn ang="0">
                  <a:pos x="70" y="83"/>
                </a:cxn>
                <a:cxn ang="0">
                  <a:pos x="65" y="83"/>
                </a:cxn>
                <a:cxn ang="0">
                  <a:pos x="59" y="82"/>
                </a:cxn>
                <a:cxn ang="0">
                  <a:pos x="52" y="81"/>
                </a:cxn>
                <a:cxn ang="0">
                  <a:pos x="45" y="79"/>
                </a:cxn>
                <a:cxn ang="0">
                  <a:pos x="39" y="78"/>
                </a:cxn>
                <a:cxn ang="0">
                  <a:pos x="32" y="76"/>
                </a:cxn>
                <a:cxn ang="0">
                  <a:pos x="25" y="75"/>
                </a:cxn>
                <a:cxn ang="0">
                  <a:pos x="19" y="74"/>
                </a:cxn>
                <a:cxn ang="0">
                  <a:pos x="14" y="71"/>
                </a:cxn>
                <a:cxn ang="0">
                  <a:pos x="11" y="68"/>
                </a:cxn>
                <a:cxn ang="0">
                  <a:pos x="9" y="65"/>
                </a:cxn>
                <a:cxn ang="0">
                  <a:pos x="6" y="62"/>
                </a:cxn>
                <a:cxn ang="0">
                  <a:pos x="3" y="56"/>
                </a:cxn>
                <a:cxn ang="0">
                  <a:pos x="1" y="47"/>
                </a:cxn>
                <a:cxn ang="0">
                  <a:pos x="0" y="38"/>
                </a:cxn>
                <a:cxn ang="0">
                  <a:pos x="1" y="29"/>
                </a:cxn>
                <a:cxn ang="0">
                  <a:pos x="3" y="21"/>
                </a:cxn>
                <a:cxn ang="0">
                  <a:pos x="8" y="13"/>
                </a:cxn>
                <a:cxn ang="0">
                  <a:pos x="14" y="6"/>
                </a:cxn>
                <a:cxn ang="0">
                  <a:pos x="24" y="2"/>
                </a:cxn>
              </a:cxnLst>
              <a:rect l="0" t="0" r="r" b="b"/>
              <a:pathLst>
                <a:path w="77" h="84">
                  <a:moveTo>
                    <a:pt x="29" y="0"/>
                  </a:moveTo>
                  <a:lnTo>
                    <a:pt x="31" y="0"/>
                  </a:lnTo>
                  <a:lnTo>
                    <a:pt x="34" y="1"/>
                  </a:lnTo>
                  <a:lnTo>
                    <a:pt x="36" y="1"/>
                  </a:lnTo>
                  <a:lnTo>
                    <a:pt x="39" y="1"/>
                  </a:lnTo>
                  <a:lnTo>
                    <a:pt x="41" y="2"/>
                  </a:lnTo>
                  <a:lnTo>
                    <a:pt x="44" y="2"/>
                  </a:lnTo>
                  <a:lnTo>
                    <a:pt x="46" y="2"/>
                  </a:lnTo>
                  <a:lnTo>
                    <a:pt x="49" y="3"/>
                  </a:lnTo>
                  <a:lnTo>
                    <a:pt x="51" y="3"/>
                  </a:lnTo>
                  <a:lnTo>
                    <a:pt x="54" y="3"/>
                  </a:lnTo>
                  <a:lnTo>
                    <a:pt x="56" y="4"/>
                  </a:lnTo>
                  <a:lnTo>
                    <a:pt x="59" y="4"/>
                  </a:lnTo>
                  <a:lnTo>
                    <a:pt x="61" y="5"/>
                  </a:lnTo>
                  <a:lnTo>
                    <a:pt x="64" y="5"/>
                  </a:lnTo>
                  <a:lnTo>
                    <a:pt x="66" y="5"/>
                  </a:lnTo>
                  <a:lnTo>
                    <a:pt x="69" y="6"/>
                  </a:lnTo>
                  <a:lnTo>
                    <a:pt x="70" y="6"/>
                  </a:lnTo>
                  <a:lnTo>
                    <a:pt x="70" y="7"/>
                  </a:lnTo>
                  <a:lnTo>
                    <a:pt x="71" y="8"/>
                  </a:lnTo>
                  <a:lnTo>
                    <a:pt x="72" y="9"/>
                  </a:lnTo>
                  <a:lnTo>
                    <a:pt x="72" y="9"/>
                  </a:lnTo>
                  <a:lnTo>
                    <a:pt x="73" y="10"/>
                  </a:lnTo>
                  <a:lnTo>
                    <a:pt x="74" y="11"/>
                  </a:lnTo>
                  <a:lnTo>
                    <a:pt x="75" y="12"/>
                  </a:lnTo>
                  <a:lnTo>
                    <a:pt x="75" y="14"/>
                  </a:lnTo>
                  <a:lnTo>
                    <a:pt x="76" y="16"/>
                  </a:lnTo>
                  <a:lnTo>
                    <a:pt x="76" y="18"/>
                  </a:lnTo>
                  <a:lnTo>
                    <a:pt x="77" y="20"/>
                  </a:lnTo>
                  <a:lnTo>
                    <a:pt x="76" y="35"/>
                  </a:lnTo>
                  <a:lnTo>
                    <a:pt x="76" y="49"/>
                  </a:lnTo>
                  <a:lnTo>
                    <a:pt x="75" y="64"/>
                  </a:lnTo>
                  <a:lnTo>
                    <a:pt x="75" y="78"/>
                  </a:lnTo>
                  <a:lnTo>
                    <a:pt x="74" y="79"/>
                  </a:lnTo>
                  <a:lnTo>
                    <a:pt x="73" y="79"/>
                  </a:lnTo>
                  <a:lnTo>
                    <a:pt x="72" y="80"/>
                  </a:lnTo>
                  <a:lnTo>
                    <a:pt x="72" y="81"/>
                  </a:lnTo>
                  <a:lnTo>
                    <a:pt x="71" y="82"/>
                  </a:lnTo>
                  <a:lnTo>
                    <a:pt x="70" y="82"/>
                  </a:lnTo>
                  <a:lnTo>
                    <a:pt x="70" y="83"/>
                  </a:lnTo>
                  <a:lnTo>
                    <a:pt x="69" y="84"/>
                  </a:lnTo>
                  <a:lnTo>
                    <a:pt x="65" y="83"/>
                  </a:lnTo>
                  <a:lnTo>
                    <a:pt x="62" y="82"/>
                  </a:lnTo>
                  <a:lnTo>
                    <a:pt x="59" y="82"/>
                  </a:lnTo>
                  <a:lnTo>
                    <a:pt x="55" y="81"/>
                  </a:lnTo>
                  <a:lnTo>
                    <a:pt x="52" y="81"/>
                  </a:lnTo>
                  <a:lnTo>
                    <a:pt x="49" y="80"/>
                  </a:lnTo>
                  <a:lnTo>
                    <a:pt x="45" y="79"/>
                  </a:lnTo>
                  <a:lnTo>
                    <a:pt x="42" y="78"/>
                  </a:lnTo>
                  <a:lnTo>
                    <a:pt x="39" y="78"/>
                  </a:lnTo>
                  <a:lnTo>
                    <a:pt x="35" y="77"/>
                  </a:lnTo>
                  <a:lnTo>
                    <a:pt x="32" y="76"/>
                  </a:lnTo>
                  <a:lnTo>
                    <a:pt x="29" y="76"/>
                  </a:lnTo>
                  <a:lnTo>
                    <a:pt x="25" y="75"/>
                  </a:lnTo>
                  <a:lnTo>
                    <a:pt x="22" y="74"/>
                  </a:lnTo>
                  <a:lnTo>
                    <a:pt x="19" y="74"/>
                  </a:lnTo>
                  <a:lnTo>
                    <a:pt x="15" y="73"/>
                  </a:lnTo>
                  <a:lnTo>
                    <a:pt x="14" y="71"/>
                  </a:lnTo>
                  <a:lnTo>
                    <a:pt x="13" y="70"/>
                  </a:lnTo>
                  <a:lnTo>
                    <a:pt x="11" y="68"/>
                  </a:lnTo>
                  <a:lnTo>
                    <a:pt x="10" y="67"/>
                  </a:lnTo>
                  <a:lnTo>
                    <a:pt x="9" y="65"/>
                  </a:lnTo>
                  <a:lnTo>
                    <a:pt x="7" y="64"/>
                  </a:lnTo>
                  <a:lnTo>
                    <a:pt x="6" y="62"/>
                  </a:lnTo>
                  <a:lnTo>
                    <a:pt x="5" y="60"/>
                  </a:lnTo>
                  <a:lnTo>
                    <a:pt x="3" y="56"/>
                  </a:lnTo>
                  <a:lnTo>
                    <a:pt x="2" y="52"/>
                  </a:lnTo>
                  <a:lnTo>
                    <a:pt x="1" y="47"/>
                  </a:lnTo>
                  <a:lnTo>
                    <a:pt x="0" y="43"/>
                  </a:lnTo>
                  <a:lnTo>
                    <a:pt x="0" y="38"/>
                  </a:lnTo>
                  <a:lnTo>
                    <a:pt x="0" y="34"/>
                  </a:lnTo>
                  <a:lnTo>
                    <a:pt x="1" y="29"/>
                  </a:lnTo>
                  <a:lnTo>
                    <a:pt x="2" y="25"/>
                  </a:lnTo>
                  <a:lnTo>
                    <a:pt x="3" y="21"/>
                  </a:lnTo>
                  <a:lnTo>
                    <a:pt x="5" y="17"/>
                  </a:lnTo>
                  <a:lnTo>
                    <a:pt x="8" y="13"/>
                  </a:lnTo>
                  <a:lnTo>
                    <a:pt x="11" y="10"/>
                  </a:lnTo>
                  <a:lnTo>
                    <a:pt x="14" y="6"/>
                  </a:lnTo>
                  <a:lnTo>
                    <a:pt x="19" y="4"/>
                  </a:lnTo>
                  <a:lnTo>
                    <a:pt x="24" y="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A89EA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5" name="Freeform 508"/>
            <p:cNvSpPr>
              <a:spLocks/>
            </p:cNvSpPr>
            <p:nvPr/>
          </p:nvSpPr>
          <p:spPr bwMode="auto">
            <a:xfrm>
              <a:off x="3665" y="1871"/>
              <a:ext cx="72" cy="80"/>
            </a:xfrm>
            <a:custGeom>
              <a:avLst/>
              <a:gdLst/>
              <a:ahLst/>
              <a:cxnLst>
                <a:cxn ang="0">
                  <a:pos x="29" y="1"/>
                </a:cxn>
                <a:cxn ang="0">
                  <a:pos x="34" y="2"/>
                </a:cxn>
                <a:cxn ang="0">
                  <a:pos x="39" y="2"/>
                </a:cxn>
                <a:cxn ang="0">
                  <a:pos x="44" y="3"/>
                </a:cxn>
                <a:cxn ang="0">
                  <a:pos x="48" y="4"/>
                </a:cxn>
                <a:cxn ang="0">
                  <a:pos x="53" y="4"/>
                </a:cxn>
                <a:cxn ang="0">
                  <a:pos x="58" y="5"/>
                </a:cxn>
                <a:cxn ang="0">
                  <a:pos x="62" y="6"/>
                </a:cxn>
                <a:cxn ang="0">
                  <a:pos x="65" y="7"/>
                </a:cxn>
                <a:cxn ang="0">
                  <a:pos x="67" y="8"/>
                </a:cxn>
                <a:cxn ang="0">
                  <a:pos x="68" y="9"/>
                </a:cxn>
                <a:cxn ang="0">
                  <a:pos x="70" y="11"/>
                </a:cxn>
                <a:cxn ang="0">
                  <a:pos x="71" y="14"/>
                </a:cxn>
                <a:cxn ang="0">
                  <a:pos x="72" y="18"/>
                </a:cxn>
                <a:cxn ang="0">
                  <a:pos x="72" y="33"/>
                </a:cxn>
                <a:cxn ang="0">
                  <a:pos x="71" y="61"/>
                </a:cxn>
                <a:cxn ang="0">
                  <a:pos x="70" y="75"/>
                </a:cxn>
                <a:cxn ang="0">
                  <a:pos x="68" y="76"/>
                </a:cxn>
                <a:cxn ang="0">
                  <a:pos x="67" y="78"/>
                </a:cxn>
                <a:cxn ang="0">
                  <a:pos x="65" y="79"/>
                </a:cxn>
                <a:cxn ang="0">
                  <a:pos x="61" y="79"/>
                </a:cxn>
                <a:cxn ang="0">
                  <a:pos x="55" y="78"/>
                </a:cxn>
                <a:cxn ang="0">
                  <a:pos x="49" y="77"/>
                </a:cxn>
                <a:cxn ang="0">
                  <a:pos x="43" y="75"/>
                </a:cxn>
                <a:cxn ang="0">
                  <a:pos x="36" y="74"/>
                </a:cxn>
                <a:cxn ang="0">
                  <a:pos x="30" y="73"/>
                </a:cxn>
                <a:cxn ang="0">
                  <a:pos x="24" y="72"/>
                </a:cxn>
                <a:cxn ang="0">
                  <a:pos x="17" y="70"/>
                </a:cxn>
                <a:cxn ang="0">
                  <a:pos x="13" y="68"/>
                </a:cxn>
                <a:cxn ang="0">
                  <a:pos x="10" y="65"/>
                </a:cxn>
                <a:cxn ang="0">
                  <a:pos x="8" y="62"/>
                </a:cxn>
                <a:cxn ang="0">
                  <a:pos x="5" y="59"/>
                </a:cxn>
                <a:cxn ang="0">
                  <a:pos x="3" y="54"/>
                </a:cxn>
                <a:cxn ang="0">
                  <a:pos x="0" y="45"/>
                </a:cxn>
                <a:cxn ang="0">
                  <a:pos x="0" y="37"/>
                </a:cxn>
                <a:cxn ang="0">
                  <a:pos x="0" y="28"/>
                </a:cxn>
                <a:cxn ang="0">
                  <a:pos x="3" y="20"/>
                </a:cxn>
                <a:cxn ang="0">
                  <a:pos x="7" y="13"/>
                </a:cxn>
                <a:cxn ang="0">
                  <a:pos x="13" y="7"/>
                </a:cxn>
                <a:cxn ang="0">
                  <a:pos x="22" y="2"/>
                </a:cxn>
              </a:cxnLst>
              <a:rect l="0" t="0" r="r" b="b"/>
              <a:pathLst>
                <a:path w="72" h="80">
                  <a:moveTo>
                    <a:pt x="27" y="0"/>
                  </a:moveTo>
                  <a:lnTo>
                    <a:pt x="29" y="1"/>
                  </a:lnTo>
                  <a:lnTo>
                    <a:pt x="32" y="1"/>
                  </a:lnTo>
                  <a:lnTo>
                    <a:pt x="34" y="2"/>
                  </a:lnTo>
                  <a:lnTo>
                    <a:pt x="36" y="2"/>
                  </a:lnTo>
                  <a:lnTo>
                    <a:pt x="39" y="2"/>
                  </a:lnTo>
                  <a:lnTo>
                    <a:pt x="41" y="3"/>
                  </a:lnTo>
                  <a:lnTo>
                    <a:pt x="44" y="3"/>
                  </a:lnTo>
                  <a:lnTo>
                    <a:pt x="46" y="3"/>
                  </a:lnTo>
                  <a:lnTo>
                    <a:pt x="48" y="4"/>
                  </a:lnTo>
                  <a:lnTo>
                    <a:pt x="51" y="4"/>
                  </a:lnTo>
                  <a:lnTo>
                    <a:pt x="53" y="4"/>
                  </a:lnTo>
                  <a:lnTo>
                    <a:pt x="55" y="5"/>
                  </a:lnTo>
                  <a:lnTo>
                    <a:pt x="58" y="5"/>
                  </a:lnTo>
                  <a:lnTo>
                    <a:pt x="60" y="5"/>
                  </a:lnTo>
                  <a:lnTo>
                    <a:pt x="62" y="6"/>
                  </a:lnTo>
                  <a:lnTo>
                    <a:pt x="65" y="6"/>
                  </a:lnTo>
                  <a:lnTo>
                    <a:pt x="65" y="7"/>
                  </a:lnTo>
                  <a:lnTo>
                    <a:pt x="66" y="7"/>
                  </a:lnTo>
                  <a:lnTo>
                    <a:pt x="67" y="8"/>
                  </a:lnTo>
                  <a:lnTo>
                    <a:pt x="67" y="9"/>
                  </a:lnTo>
                  <a:lnTo>
                    <a:pt x="68" y="9"/>
                  </a:lnTo>
                  <a:lnTo>
                    <a:pt x="69" y="10"/>
                  </a:lnTo>
                  <a:lnTo>
                    <a:pt x="70" y="11"/>
                  </a:lnTo>
                  <a:lnTo>
                    <a:pt x="70" y="12"/>
                  </a:lnTo>
                  <a:lnTo>
                    <a:pt x="71" y="14"/>
                  </a:lnTo>
                  <a:lnTo>
                    <a:pt x="71" y="16"/>
                  </a:lnTo>
                  <a:lnTo>
                    <a:pt x="72" y="18"/>
                  </a:lnTo>
                  <a:lnTo>
                    <a:pt x="72" y="20"/>
                  </a:lnTo>
                  <a:lnTo>
                    <a:pt x="72" y="33"/>
                  </a:lnTo>
                  <a:lnTo>
                    <a:pt x="71" y="47"/>
                  </a:lnTo>
                  <a:lnTo>
                    <a:pt x="71" y="61"/>
                  </a:lnTo>
                  <a:lnTo>
                    <a:pt x="70" y="74"/>
                  </a:lnTo>
                  <a:lnTo>
                    <a:pt x="70" y="75"/>
                  </a:lnTo>
                  <a:lnTo>
                    <a:pt x="69" y="76"/>
                  </a:lnTo>
                  <a:lnTo>
                    <a:pt x="68" y="76"/>
                  </a:lnTo>
                  <a:lnTo>
                    <a:pt x="67" y="77"/>
                  </a:lnTo>
                  <a:lnTo>
                    <a:pt x="67" y="78"/>
                  </a:lnTo>
                  <a:lnTo>
                    <a:pt x="66" y="78"/>
                  </a:lnTo>
                  <a:lnTo>
                    <a:pt x="65" y="79"/>
                  </a:lnTo>
                  <a:lnTo>
                    <a:pt x="65" y="80"/>
                  </a:lnTo>
                  <a:lnTo>
                    <a:pt x="61" y="79"/>
                  </a:lnTo>
                  <a:lnTo>
                    <a:pt x="58" y="79"/>
                  </a:lnTo>
                  <a:lnTo>
                    <a:pt x="55" y="78"/>
                  </a:lnTo>
                  <a:lnTo>
                    <a:pt x="52" y="77"/>
                  </a:lnTo>
                  <a:lnTo>
                    <a:pt x="49" y="77"/>
                  </a:lnTo>
                  <a:lnTo>
                    <a:pt x="46" y="76"/>
                  </a:lnTo>
                  <a:lnTo>
                    <a:pt x="43" y="75"/>
                  </a:lnTo>
                  <a:lnTo>
                    <a:pt x="39" y="75"/>
                  </a:lnTo>
                  <a:lnTo>
                    <a:pt x="36" y="74"/>
                  </a:lnTo>
                  <a:lnTo>
                    <a:pt x="33" y="73"/>
                  </a:lnTo>
                  <a:lnTo>
                    <a:pt x="30" y="73"/>
                  </a:lnTo>
                  <a:lnTo>
                    <a:pt x="27" y="72"/>
                  </a:lnTo>
                  <a:lnTo>
                    <a:pt x="24" y="72"/>
                  </a:lnTo>
                  <a:lnTo>
                    <a:pt x="21" y="71"/>
                  </a:lnTo>
                  <a:lnTo>
                    <a:pt x="17" y="70"/>
                  </a:lnTo>
                  <a:lnTo>
                    <a:pt x="14" y="70"/>
                  </a:lnTo>
                  <a:lnTo>
                    <a:pt x="13" y="68"/>
                  </a:lnTo>
                  <a:lnTo>
                    <a:pt x="12" y="67"/>
                  </a:lnTo>
                  <a:lnTo>
                    <a:pt x="10" y="65"/>
                  </a:lnTo>
                  <a:lnTo>
                    <a:pt x="9" y="64"/>
                  </a:lnTo>
                  <a:lnTo>
                    <a:pt x="8" y="62"/>
                  </a:lnTo>
                  <a:lnTo>
                    <a:pt x="7" y="61"/>
                  </a:lnTo>
                  <a:lnTo>
                    <a:pt x="5" y="59"/>
                  </a:lnTo>
                  <a:lnTo>
                    <a:pt x="4" y="58"/>
                  </a:lnTo>
                  <a:lnTo>
                    <a:pt x="3" y="54"/>
                  </a:lnTo>
                  <a:lnTo>
                    <a:pt x="1" y="50"/>
                  </a:lnTo>
                  <a:lnTo>
                    <a:pt x="0" y="45"/>
                  </a:lnTo>
                  <a:lnTo>
                    <a:pt x="0" y="41"/>
                  </a:lnTo>
                  <a:lnTo>
                    <a:pt x="0" y="37"/>
                  </a:lnTo>
                  <a:lnTo>
                    <a:pt x="0" y="32"/>
                  </a:lnTo>
                  <a:lnTo>
                    <a:pt x="0" y="28"/>
                  </a:lnTo>
                  <a:lnTo>
                    <a:pt x="1" y="24"/>
                  </a:lnTo>
                  <a:lnTo>
                    <a:pt x="3" y="20"/>
                  </a:lnTo>
                  <a:lnTo>
                    <a:pt x="5" y="16"/>
                  </a:lnTo>
                  <a:lnTo>
                    <a:pt x="7" y="13"/>
                  </a:lnTo>
                  <a:lnTo>
                    <a:pt x="10" y="10"/>
                  </a:lnTo>
                  <a:lnTo>
                    <a:pt x="13" y="7"/>
                  </a:lnTo>
                  <a:lnTo>
                    <a:pt x="17" y="4"/>
                  </a:lnTo>
                  <a:lnTo>
                    <a:pt x="22" y="2"/>
                  </a:lnTo>
                  <a:lnTo>
                    <a:pt x="27" y="0"/>
                  </a:lnTo>
                  <a:close/>
                </a:path>
              </a:pathLst>
            </a:custGeom>
            <a:solidFill>
              <a:srgbClr val="ADA3A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6" name="Freeform 509"/>
            <p:cNvSpPr>
              <a:spLocks/>
            </p:cNvSpPr>
            <p:nvPr/>
          </p:nvSpPr>
          <p:spPr bwMode="auto">
            <a:xfrm>
              <a:off x="3665" y="1872"/>
              <a:ext cx="69" cy="75"/>
            </a:xfrm>
            <a:custGeom>
              <a:avLst/>
              <a:gdLst/>
              <a:ahLst/>
              <a:cxnLst>
                <a:cxn ang="0">
                  <a:pos x="28" y="1"/>
                </a:cxn>
                <a:cxn ang="0">
                  <a:pos x="33" y="1"/>
                </a:cxn>
                <a:cxn ang="0">
                  <a:pos x="37" y="2"/>
                </a:cxn>
                <a:cxn ang="0">
                  <a:pos x="42" y="2"/>
                </a:cxn>
                <a:cxn ang="0">
                  <a:pos x="46" y="3"/>
                </a:cxn>
                <a:cxn ang="0">
                  <a:pos x="51" y="4"/>
                </a:cxn>
                <a:cxn ang="0">
                  <a:pos x="55" y="4"/>
                </a:cxn>
                <a:cxn ang="0">
                  <a:pos x="59" y="5"/>
                </a:cxn>
                <a:cxn ang="0">
                  <a:pos x="63" y="6"/>
                </a:cxn>
                <a:cxn ang="0">
                  <a:pos x="66" y="9"/>
                </a:cxn>
                <a:cxn ang="0">
                  <a:pos x="67" y="12"/>
                </a:cxn>
                <a:cxn ang="0">
                  <a:pos x="68" y="16"/>
                </a:cxn>
                <a:cxn ang="0">
                  <a:pos x="68" y="31"/>
                </a:cxn>
                <a:cxn ang="0">
                  <a:pos x="67" y="57"/>
                </a:cxn>
                <a:cxn ang="0">
                  <a:pos x="66" y="71"/>
                </a:cxn>
                <a:cxn ang="0">
                  <a:pos x="63" y="73"/>
                </a:cxn>
                <a:cxn ang="0">
                  <a:pos x="59" y="74"/>
                </a:cxn>
                <a:cxn ang="0">
                  <a:pos x="53" y="73"/>
                </a:cxn>
                <a:cxn ang="0">
                  <a:pos x="47" y="72"/>
                </a:cxn>
                <a:cxn ang="0">
                  <a:pos x="41" y="71"/>
                </a:cxn>
                <a:cxn ang="0">
                  <a:pos x="35" y="69"/>
                </a:cxn>
                <a:cxn ang="0">
                  <a:pos x="29" y="68"/>
                </a:cxn>
                <a:cxn ang="0">
                  <a:pos x="23" y="67"/>
                </a:cxn>
                <a:cxn ang="0">
                  <a:pos x="17" y="66"/>
                </a:cxn>
                <a:cxn ang="0">
                  <a:pos x="13" y="64"/>
                </a:cxn>
                <a:cxn ang="0">
                  <a:pos x="11" y="61"/>
                </a:cxn>
                <a:cxn ang="0">
                  <a:pos x="8" y="58"/>
                </a:cxn>
                <a:cxn ang="0">
                  <a:pos x="6" y="55"/>
                </a:cxn>
                <a:cxn ang="0">
                  <a:pos x="3" y="50"/>
                </a:cxn>
                <a:cxn ang="0">
                  <a:pos x="1" y="42"/>
                </a:cxn>
                <a:cxn ang="0">
                  <a:pos x="0" y="34"/>
                </a:cxn>
                <a:cxn ang="0">
                  <a:pos x="1" y="26"/>
                </a:cxn>
                <a:cxn ang="0">
                  <a:pos x="3" y="19"/>
                </a:cxn>
                <a:cxn ang="0">
                  <a:pos x="7" y="12"/>
                </a:cxn>
                <a:cxn ang="0">
                  <a:pos x="13" y="6"/>
                </a:cxn>
                <a:cxn ang="0">
                  <a:pos x="21" y="2"/>
                </a:cxn>
              </a:cxnLst>
              <a:rect l="0" t="0" r="r" b="b"/>
              <a:pathLst>
                <a:path w="69" h="75">
                  <a:moveTo>
                    <a:pt x="26" y="0"/>
                  </a:moveTo>
                  <a:lnTo>
                    <a:pt x="28" y="1"/>
                  </a:lnTo>
                  <a:lnTo>
                    <a:pt x="31" y="1"/>
                  </a:lnTo>
                  <a:lnTo>
                    <a:pt x="33" y="1"/>
                  </a:lnTo>
                  <a:lnTo>
                    <a:pt x="35" y="1"/>
                  </a:lnTo>
                  <a:lnTo>
                    <a:pt x="37" y="2"/>
                  </a:lnTo>
                  <a:lnTo>
                    <a:pt x="40" y="2"/>
                  </a:lnTo>
                  <a:lnTo>
                    <a:pt x="42" y="2"/>
                  </a:lnTo>
                  <a:lnTo>
                    <a:pt x="44" y="3"/>
                  </a:lnTo>
                  <a:lnTo>
                    <a:pt x="46" y="3"/>
                  </a:lnTo>
                  <a:lnTo>
                    <a:pt x="48" y="3"/>
                  </a:lnTo>
                  <a:lnTo>
                    <a:pt x="51" y="4"/>
                  </a:lnTo>
                  <a:lnTo>
                    <a:pt x="53" y="4"/>
                  </a:lnTo>
                  <a:lnTo>
                    <a:pt x="55" y="4"/>
                  </a:lnTo>
                  <a:lnTo>
                    <a:pt x="57" y="5"/>
                  </a:lnTo>
                  <a:lnTo>
                    <a:pt x="59" y="5"/>
                  </a:lnTo>
                  <a:lnTo>
                    <a:pt x="62" y="5"/>
                  </a:lnTo>
                  <a:lnTo>
                    <a:pt x="63" y="6"/>
                  </a:lnTo>
                  <a:lnTo>
                    <a:pt x="64" y="8"/>
                  </a:lnTo>
                  <a:lnTo>
                    <a:pt x="66" y="9"/>
                  </a:lnTo>
                  <a:lnTo>
                    <a:pt x="67" y="11"/>
                  </a:lnTo>
                  <a:lnTo>
                    <a:pt x="67" y="12"/>
                  </a:lnTo>
                  <a:lnTo>
                    <a:pt x="68" y="14"/>
                  </a:lnTo>
                  <a:lnTo>
                    <a:pt x="68" y="16"/>
                  </a:lnTo>
                  <a:lnTo>
                    <a:pt x="69" y="18"/>
                  </a:lnTo>
                  <a:lnTo>
                    <a:pt x="68" y="31"/>
                  </a:lnTo>
                  <a:lnTo>
                    <a:pt x="68" y="44"/>
                  </a:lnTo>
                  <a:lnTo>
                    <a:pt x="67" y="57"/>
                  </a:lnTo>
                  <a:lnTo>
                    <a:pt x="67" y="70"/>
                  </a:lnTo>
                  <a:lnTo>
                    <a:pt x="66" y="71"/>
                  </a:lnTo>
                  <a:lnTo>
                    <a:pt x="64" y="72"/>
                  </a:lnTo>
                  <a:lnTo>
                    <a:pt x="63" y="73"/>
                  </a:lnTo>
                  <a:lnTo>
                    <a:pt x="62" y="75"/>
                  </a:lnTo>
                  <a:lnTo>
                    <a:pt x="59" y="74"/>
                  </a:lnTo>
                  <a:lnTo>
                    <a:pt x="56" y="74"/>
                  </a:lnTo>
                  <a:lnTo>
                    <a:pt x="53" y="73"/>
                  </a:lnTo>
                  <a:lnTo>
                    <a:pt x="50" y="72"/>
                  </a:lnTo>
                  <a:lnTo>
                    <a:pt x="47" y="72"/>
                  </a:lnTo>
                  <a:lnTo>
                    <a:pt x="44" y="71"/>
                  </a:lnTo>
                  <a:lnTo>
                    <a:pt x="41" y="71"/>
                  </a:lnTo>
                  <a:lnTo>
                    <a:pt x="38" y="70"/>
                  </a:lnTo>
                  <a:lnTo>
                    <a:pt x="35" y="69"/>
                  </a:lnTo>
                  <a:lnTo>
                    <a:pt x="32" y="69"/>
                  </a:lnTo>
                  <a:lnTo>
                    <a:pt x="29" y="68"/>
                  </a:lnTo>
                  <a:lnTo>
                    <a:pt x="26" y="68"/>
                  </a:lnTo>
                  <a:lnTo>
                    <a:pt x="23" y="67"/>
                  </a:lnTo>
                  <a:lnTo>
                    <a:pt x="20" y="66"/>
                  </a:lnTo>
                  <a:lnTo>
                    <a:pt x="17" y="66"/>
                  </a:lnTo>
                  <a:lnTo>
                    <a:pt x="14" y="65"/>
                  </a:lnTo>
                  <a:lnTo>
                    <a:pt x="13" y="64"/>
                  </a:lnTo>
                  <a:lnTo>
                    <a:pt x="12" y="62"/>
                  </a:lnTo>
                  <a:lnTo>
                    <a:pt x="11" y="61"/>
                  </a:lnTo>
                  <a:lnTo>
                    <a:pt x="9" y="60"/>
                  </a:lnTo>
                  <a:lnTo>
                    <a:pt x="8" y="58"/>
                  </a:lnTo>
                  <a:lnTo>
                    <a:pt x="7" y="57"/>
                  </a:lnTo>
                  <a:lnTo>
                    <a:pt x="6" y="55"/>
                  </a:lnTo>
                  <a:lnTo>
                    <a:pt x="5" y="54"/>
                  </a:lnTo>
                  <a:lnTo>
                    <a:pt x="3" y="50"/>
                  </a:lnTo>
                  <a:lnTo>
                    <a:pt x="2" y="46"/>
                  </a:lnTo>
                  <a:lnTo>
                    <a:pt x="1" y="42"/>
                  </a:lnTo>
                  <a:lnTo>
                    <a:pt x="1" y="38"/>
                  </a:lnTo>
                  <a:lnTo>
                    <a:pt x="0" y="34"/>
                  </a:lnTo>
                  <a:lnTo>
                    <a:pt x="1" y="30"/>
                  </a:lnTo>
                  <a:lnTo>
                    <a:pt x="1" y="26"/>
                  </a:lnTo>
                  <a:lnTo>
                    <a:pt x="2" y="22"/>
                  </a:lnTo>
                  <a:lnTo>
                    <a:pt x="3" y="19"/>
                  </a:lnTo>
                  <a:lnTo>
                    <a:pt x="5" y="15"/>
                  </a:lnTo>
                  <a:lnTo>
                    <a:pt x="7" y="12"/>
                  </a:lnTo>
                  <a:lnTo>
                    <a:pt x="10" y="9"/>
                  </a:lnTo>
                  <a:lnTo>
                    <a:pt x="13" y="6"/>
                  </a:lnTo>
                  <a:lnTo>
                    <a:pt x="17" y="4"/>
                  </a:lnTo>
                  <a:lnTo>
                    <a:pt x="21" y="2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AFA5A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7" name="Freeform 510"/>
            <p:cNvSpPr>
              <a:spLocks/>
            </p:cNvSpPr>
            <p:nvPr/>
          </p:nvSpPr>
          <p:spPr bwMode="auto">
            <a:xfrm>
              <a:off x="3666" y="1873"/>
              <a:ext cx="64" cy="70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30" y="1"/>
                </a:cxn>
                <a:cxn ang="0">
                  <a:pos x="35" y="1"/>
                </a:cxn>
                <a:cxn ang="0">
                  <a:pos x="39" y="2"/>
                </a:cxn>
                <a:cxn ang="0">
                  <a:pos x="43" y="3"/>
                </a:cxn>
                <a:cxn ang="0">
                  <a:pos x="47" y="3"/>
                </a:cxn>
                <a:cxn ang="0">
                  <a:pos x="51" y="4"/>
                </a:cxn>
                <a:cxn ang="0">
                  <a:pos x="55" y="4"/>
                </a:cxn>
                <a:cxn ang="0">
                  <a:pos x="59" y="6"/>
                </a:cxn>
                <a:cxn ang="0">
                  <a:pos x="61" y="8"/>
                </a:cxn>
                <a:cxn ang="0">
                  <a:pos x="63" y="11"/>
                </a:cxn>
                <a:cxn ang="0">
                  <a:pos x="64" y="15"/>
                </a:cxn>
                <a:cxn ang="0">
                  <a:pos x="64" y="29"/>
                </a:cxn>
                <a:cxn ang="0">
                  <a:pos x="63" y="53"/>
                </a:cxn>
                <a:cxn ang="0">
                  <a:pos x="61" y="66"/>
                </a:cxn>
                <a:cxn ang="0">
                  <a:pos x="59" y="69"/>
                </a:cxn>
                <a:cxn ang="0">
                  <a:pos x="55" y="69"/>
                </a:cxn>
                <a:cxn ang="0">
                  <a:pos x="49" y="68"/>
                </a:cxn>
                <a:cxn ang="0">
                  <a:pos x="44" y="67"/>
                </a:cxn>
                <a:cxn ang="0">
                  <a:pos x="38" y="66"/>
                </a:cxn>
                <a:cxn ang="0">
                  <a:pos x="32" y="65"/>
                </a:cxn>
                <a:cxn ang="0">
                  <a:pos x="27" y="64"/>
                </a:cxn>
                <a:cxn ang="0">
                  <a:pos x="21" y="63"/>
                </a:cxn>
                <a:cxn ang="0">
                  <a:pos x="16" y="61"/>
                </a:cxn>
                <a:cxn ang="0">
                  <a:pos x="12" y="59"/>
                </a:cxn>
                <a:cxn ang="0">
                  <a:pos x="10" y="57"/>
                </a:cxn>
                <a:cxn ang="0">
                  <a:pos x="7" y="54"/>
                </a:cxn>
                <a:cxn ang="0">
                  <a:pos x="5" y="51"/>
                </a:cxn>
                <a:cxn ang="0">
                  <a:pos x="2" y="43"/>
                </a:cxn>
                <a:cxn ang="0">
                  <a:pos x="0" y="28"/>
                </a:cxn>
                <a:cxn ang="0">
                  <a:pos x="5" y="14"/>
                </a:cxn>
                <a:cxn ang="0">
                  <a:pos x="16" y="3"/>
                </a:cxn>
              </a:cxnLst>
              <a:rect l="0" t="0" r="r" b="b"/>
              <a:pathLst>
                <a:path w="64" h="70">
                  <a:moveTo>
                    <a:pt x="24" y="0"/>
                  </a:moveTo>
                  <a:lnTo>
                    <a:pt x="26" y="0"/>
                  </a:lnTo>
                  <a:lnTo>
                    <a:pt x="29" y="0"/>
                  </a:lnTo>
                  <a:lnTo>
                    <a:pt x="30" y="1"/>
                  </a:lnTo>
                  <a:lnTo>
                    <a:pt x="33" y="1"/>
                  </a:lnTo>
                  <a:lnTo>
                    <a:pt x="35" y="1"/>
                  </a:lnTo>
                  <a:lnTo>
                    <a:pt x="37" y="1"/>
                  </a:lnTo>
                  <a:lnTo>
                    <a:pt x="39" y="2"/>
                  </a:lnTo>
                  <a:lnTo>
                    <a:pt x="41" y="2"/>
                  </a:lnTo>
                  <a:lnTo>
                    <a:pt x="43" y="3"/>
                  </a:lnTo>
                  <a:lnTo>
                    <a:pt x="45" y="3"/>
                  </a:lnTo>
                  <a:lnTo>
                    <a:pt x="47" y="3"/>
                  </a:lnTo>
                  <a:lnTo>
                    <a:pt x="49" y="3"/>
                  </a:lnTo>
                  <a:lnTo>
                    <a:pt x="51" y="4"/>
                  </a:lnTo>
                  <a:lnTo>
                    <a:pt x="53" y="4"/>
                  </a:lnTo>
                  <a:lnTo>
                    <a:pt x="55" y="4"/>
                  </a:lnTo>
                  <a:lnTo>
                    <a:pt x="58" y="5"/>
                  </a:lnTo>
                  <a:lnTo>
                    <a:pt x="59" y="6"/>
                  </a:lnTo>
                  <a:lnTo>
                    <a:pt x="60" y="7"/>
                  </a:lnTo>
                  <a:lnTo>
                    <a:pt x="61" y="8"/>
                  </a:lnTo>
                  <a:lnTo>
                    <a:pt x="62" y="10"/>
                  </a:lnTo>
                  <a:lnTo>
                    <a:pt x="63" y="11"/>
                  </a:lnTo>
                  <a:lnTo>
                    <a:pt x="63" y="13"/>
                  </a:lnTo>
                  <a:lnTo>
                    <a:pt x="64" y="15"/>
                  </a:lnTo>
                  <a:lnTo>
                    <a:pt x="64" y="17"/>
                  </a:lnTo>
                  <a:lnTo>
                    <a:pt x="64" y="29"/>
                  </a:lnTo>
                  <a:lnTo>
                    <a:pt x="63" y="41"/>
                  </a:lnTo>
                  <a:lnTo>
                    <a:pt x="63" y="53"/>
                  </a:lnTo>
                  <a:lnTo>
                    <a:pt x="62" y="65"/>
                  </a:lnTo>
                  <a:lnTo>
                    <a:pt x="61" y="66"/>
                  </a:lnTo>
                  <a:lnTo>
                    <a:pt x="60" y="67"/>
                  </a:lnTo>
                  <a:lnTo>
                    <a:pt x="59" y="69"/>
                  </a:lnTo>
                  <a:lnTo>
                    <a:pt x="58" y="70"/>
                  </a:lnTo>
                  <a:lnTo>
                    <a:pt x="55" y="69"/>
                  </a:lnTo>
                  <a:lnTo>
                    <a:pt x="52" y="69"/>
                  </a:lnTo>
                  <a:lnTo>
                    <a:pt x="49" y="68"/>
                  </a:lnTo>
                  <a:lnTo>
                    <a:pt x="46" y="67"/>
                  </a:lnTo>
                  <a:lnTo>
                    <a:pt x="44" y="67"/>
                  </a:lnTo>
                  <a:lnTo>
                    <a:pt x="41" y="66"/>
                  </a:lnTo>
                  <a:lnTo>
                    <a:pt x="38" y="66"/>
                  </a:lnTo>
                  <a:lnTo>
                    <a:pt x="35" y="65"/>
                  </a:lnTo>
                  <a:lnTo>
                    <a:pt x="32" y="65"/>
                  </a:lnTo>
                  <a:lnTo>
                    <a:pt x="30" y="64"/>
                  </a:lnTo>
                  <a:lnTo>
                    <a:pt x="27" y="64"/>
                  </a:lnTo>
                  <a:lnTo>
                    <a:pt x="24" y="63"/>
                  </a:lnTo>
                  <a:lnTo>
                    <a:pt x="21" y="63"/>
                  </a:lnTo>
                  <a:lnTo>
                    <a:pt x="19" y="62"/>
                  </a:lnTo>
                  <a:lnTo>
                    <a:pt x="16" y="61"/>
                  </a:lnTo>
                  <a:lnTo>
                    <a:pt x="13" y="61"/>
                  </a:lnTo>
                  <a:lnTo>
                    <a:pt x="12" y="59"/>
                  </a:lnTo>
                  <a:lnTo>
                    <a:pt x="11" y="58"/>
                  </a:lnTo>
                  <a:lnTo>
                    <a:pt x="10" y="57"/>
                  </a:lnTo>
                  <a:lnTo>
                    <a:pt x="9" y="55"/>
                  </a:lnTo>
                  <a:lnTo>
                    <a:pt x="7" y="54"/>
                  </a:lnTo>
                  <a:lnTo>
                    <a:pt x="6" y="53"/>
                  </a:lnTo>
                  <a:lnTo>
                    <a:pt x="5" y="51"/>
                  </a:lnTo>
                  <a:lnTo>
                    <a:pt x="4" y="50"/>
                  </a:lnTo>
                  <a:lnTo>
                    <a:pt x="2" y="43"/>
                  </a:lnTo>
                  <a:lnTo>
                    <a:pt x="0" y="35"/>
                  </a:lnTo>
                  <a:lnTo>
                    <a:pt x="0" y="28"/>
                  </a:lnTo>
                  <a:lnTo>
                    <a:pt x="2" y="21"/>
                  </a:lnTo>
                  <a:lnTo>
                    <a:pt x="5" y="14"/>
                  </a:lnTo>
                  <a:lnTo>
                    <a:pt x="9" y="8"/>
                  </a:lnTo>
                  <a:lnTo>
                    <a:pt x="16" y="3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B2A8A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8" name="Freeform 511"/>
            <p:cNvSpPr>
              <a:spLocks/>
            </p:cNvSpPr>
            <p:nvPr/>
          </p:nvSpPr>
          <p:spPr bwMode="auto">
            <a:xfrm>
              <a:off x="3667" y="1873"/>
              <a:ext cx="60" cy="66"/>
            </a:xfrm>
            <a:custGeom>
              <a:avLst/>
              <a:gdLst/>
              <a:ahLst/>
              <a:cxnLst>
                <a:cxn ang="0">
                  <a:pos x="24" y="1"/>
                </a:cxn>
                <a:cxn ang="0">
                  <a:pos x="28" y="1"/>
                </a:cxn>
                <a:cxn ang="0">
                  <a:pos x="32" y="2"/>
                </a:cxn>
                <a:cxn ang="0">
                  <a:pos x="36" y="2"/>
                </a:cxn>
                <a:cxn ang="0">
                  <a:pos x="40" y="3"/>
                </a:cxn>
                <a:cxn ang="0">
                  <a:pos x="44" y="4"/>
                </a:cxn>
                <a:cxn ang="0">
                  <a:pos x="48" y="4"/>
                </a:cxn>
                <a:cxn ang="0">
                  <a:pos x="52" y="5"/>
                </a:cxn>
                <a:cxn ang="0">
                  <a:pos x="55" y="6"/>
                </a:cxn>
                <a:cxn ang="0">
                  <a:pos x="57" y="8"/>
                </a:cxn>
                <a:cxn ang="0">
                  <a:pos x="58" y="11"/>
                </a:cxn>
                <a:cxn ang="0">
                  <a:pos x="59" y="15"/>
                </a:cxn>
                <a:cxn ang="0">
                  <a:pos x="59" y="28"/>
                </a:cxn>
                <a:cxn ang="0">
                  <a:pos x="58" y="50"/>
                </a:cxn>
                <a:cxn ang="0">
                  <a:pos x="57" y="62"/>
                </a:cxn>
                <a:cxn ang="0">
                  <a:pos x="55" y="65"/>
                </a:cxn>
                <a:cxn ang="0">
                  <a:pos x="51" y="65"/>
                </a:cxn>
                <a:cxn ang="0">
                  <a:pos x="46" y="64"/>
                </a:cxn>
                <a:cxn ang="0">
                  <a:pos x="41" y="63"/>
                </a:cxn>
                <a:cxn ang="0">
                  <a:pos x="35" y="62"/>
                </a:cxn>
                <a:cxn ang="0">
                  <a:pos x="30" y="61"/>
                </a:cxn>
                <a:cxn ang="0">
                  <a:pos x="25" y="60"/>
                </a:cxn>
                <a:cxn ang="0">
                  <a:pos x="20" y="59"/>
                </a:cxn>
                <a:cxn ang="0">
                  <a:pos x="14" y="58"/>
                </a:cxn>
                <a:cxn ang="0">
                  <a:pos x="11" y="56"/>
                </a:cxn>
                <a:cxn ang="0">
                  <a:pos x="9" y="53"/>
                </a:cxn>
                <a:cxn ang="0">
                  <a:pos x="7" y="51"/>
                </a:cxn>
                <a:cxn ang="0">
                  <a:pos x="5" y="49"/>
                </a:cxn>
                <a:cxn ang="0">
                  <a:pos x="1" y="41"/>
                </a:cxn>
                <a:cxn ang="0">
                  <a:pos x="0" y="27"/>
                </a:cxn>
                <a:cxn ang="0">
                  <a:pos x="4" y="13"/>
                </a:cxn>
                <a:cxn ang="0">
                  <a:pos x="14" y="3"/>
                </a:cxn>
              </a:cxnLst>
              <a:rect l="0" t="0" r="r" b="b"/>
              <a:pathLst>
                <a:path w="60" h="66">
                  <a:moveTo>
                    <a:pt x="22" y="0"/>
                  </a:moveTo>
                  <a:lnTo>
                    <a:pt x="24" y="1"/>
                  </a:lnTo>
                  <a:lnTo>
                    <a:pt x="26" y="1"/>
                  </a:lnTo>
                  <a:lnTo>
                    <a:pt x="28" y="1"/>
                  </a:lnTo>
                  <a:lnTo>
                    <a:pt x="30" y="1"/>
                  </a:lnTo>
                  <a:lnTo>
                    <a:pt x="32" y="2"/>
                  </a:lnTo>
                  <a:lnTo>
                    <a:pt x="34" y="2"/>
                  </a:lnTo>
                  <a:lnTo>
                    <a:pt x="36" y="2"/>
                  </a:lnTo>
                  <a:lnTo>
                    <a:pt x="38" y="3"/>
                  </a:lnTo>
                  <a:lnTo>
                    <a:pt x="40" y="3"/>
                  </a:lnTo>
                  <a:lnTo>
                    <a:pt x="42" y="3"/>
                  </a:lnTo>
                  <a:lnTo>
                    <a:pt x="44" y="4"/>
                  </a:lnTo>
                  <a:lnTo>
                    <a:pt x="46" y="4"/>
                  </a:lnTo>
                  <a:lnTo>
                    <a:pt x="48" y="4"/>
                  </a:lnTo>
                  <a:lnTo>
                    <a:pt x="50" y="4"/>
                  </a:lnTo>
                  <a:lnTo>
                    <a:pt x="52" y="5"/>
                  </a:lnTo>
                  <a:lnTo>
                    <a:pt x="54" y="5"/>
                  </a:lnTo>
                  <a:lnTo>
                    <a:pt x="55" y="6"/>
                  </a:lnTo>
                  <a:lnTo>
                    <a:pt x="56" y="7"/>
                  </a:lnTo>
                  <a:lnTo>
                    <a:pt x="57" y="8"/>
                  </a:lnTo>
                  <a:lnTo>
                    <a:pt x="58" y="10"/>
                  </a:lnTo>
                  <a:lnTo>
                    <a:pt x="58" y="11"/>
                  </a:lnTo>
                  <a:lnTo>
                    <a:pt x="59" y="13"/>
                  </a:lnTo>
                  <a:lnTo>
                    <a:pt x="59" y="15"/>
                  </a:lnTo>
                  <a:lnTo>
                    <a:pt x="60" y="16"/>
                  </a:lnTo>
                  <a:lnTo>
                    <a:pt x="59" y="28"/>
                  </a:lnTo>
                  <a:lnTo>
                    <a:pt x="59" y="39"/>
                  </a:lnTo>
                  <a:lnTo>
                    <a:pt x="58" y="50"/>
                  </a:lnTo>
                  <a:lnTo>
                    <a:pt x="58" y="61"/>
                  </a:lnTo>
                  <a:lnTo>
                    <a:pt x="57" y="62"/>
                  </a:lnTo>
                  <a:lnTo>
                    <a:pt x="56" y="63"/>
                  </a:lnTo>
                  <a:lnTo>
                    <a:pt x="55" y="65"/>
                  </a:lnTo>
                  <a:lnTo>
                    <a:pt x="54" y="66"/>
                  </a:lnTo>
                  <a:lnTo>
                    <a:pt x="51" y="65"/>
                  </a:lnTo>
                  <a:lnTo>
                    <a:pt x="48" y="65"/>
                  </a:lnTo>
                  <a:lnTo>
                    <a:pt x="46" y="64"/>
                  </a:lnTo>
                  <a:lnTo>
                    <a:pt x="43" y="64"/>
                  </a:lnTo>
                  <a:lnTo>
                    <a:pt x="41" y="63"/>
                  </a:lnTo>
                  <a:lnTo>
                    <a:pt x="38" y="63"/>
                  </a:lnTo>
                  <a:lnTo>
                    <a:pt x="35" y="62"/>
                  </a:lnTo>
                  <a:lnTo>
                    <a:pt x="33" y="62"/>
                  </a:lnTo>
                  <a:lnTo>
                    <a:pt x="30" y="61"/>
                  </a:lnTo>
                  <a:lnTo>
                    <a:pt x="28" y="60"/>
                  </a:lnTo>
                  <a:lnTo>
                    <a:pt x="25" y="60"/>
                  </a:lnTo>
                  <a:lnTo>
                    <a:pt x="22" y="59"/>
                  </a:lnTo>
                  <a:lnTo>
                    <a:pt x="20" y="59"/>
                  </a:lnTo>
                  <a:lnTo>
                    <a:pt x="17" y="58"/>
                  </a:lnTo>
                  <a:lnTo>
                    <a:pt x="14" y="58"/>
                  </a:lnTo>
                  <a:lnTo>
                    <a:pt x="12" y="57"/>
                  </a:lnTo>
                  <a:lnTo>
                    <a:pt x="11" y="56"/>
                  </a:lnTo>
                  <a:lnTo>
                    <a:pt x="10" y="55"/>
                  </a:lnTo>
                  <a:lnTo>
                    <a:pt x="9" y="53"/>
                  </a:lnTo>
                  <a:lnTo>
                    <a:pt x="8" y="52"/>
                  </a:lnTo>
                  <a:lnTo>
                    <a:pt x="7" y="51"/>
                  </a:lnTo>
                  <a:lnTo>
                    <a:pt x="6" y="50"/>
                  </a:lnTo>
                  <a:lnTo>
                    <a:pt x="5" y="49"/>
                  </a:lnTo>
                  <a:lnTo>
                    <a:pt x="4" y="48"/>
                  </a:lnTo>
                  <a:lnTo>
                    <a:pt x="1" y="41"/>
                  </a:lnTo>
                  <a:lnTo>
                    <a:pt x="0" y="34"/>
                  </a:lnTo>
                  <a:lnTo>
                    <a:pt x="0" y="27"/>
                  </a:lnTo>
                  <a:lnTo>
                    <a:pt x="1" y="20"/>
                  </a:lnTo>
                  <a:lnTo>
                    <a:pt x="4" y="13"/>
                  </a:lnTo>
                  <a:lnTo>
                    <a:pt x="8" y="8"/>
                  </a:lnTo>
                  <a:lnTo>
                    <a:pt x="14" y="3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B5AAA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9" name="Freeform 512"/>
            <p:cNvSpPr>
              <a:spLocks/>
            </p:cNvSpPr>
            <p:nvPr/>
          </p:nvSpPr>
          <p:spPr bwMode="auto">
            <a:xfrm>
              <a:off x="3668" y="1874"/>
              <a:ext cx="55" cy="61"/>
            </a:xfrm>
            <a:custGeom>
              <a:avLst/>
              <a:gdLst/>
              <a:ahLst/>
              <a:cxnLst>
                <a:cxn ang="0">
                  <a:pos x="22" y="0"/>
                </a:cxn>
                <a:cxn ang="0">
                  <a:pos x="26" y="1"/>
                </a:cxn>
                <a:cxn ang="0">
                  <a:pos x="30" y="1"/>
                </a:cxn>
                <a:cxn ang="0">
                  <a:pos x="33" y="2"/>
                </a:cxn>
                <a:cxn ang="0">
                  <a:pos x="37" y="2"/>
                </a:cxn>
                <a:cxn ang="0">
                  <a:pos x="40" y="3"/>
                </a:cxn>
                <a:cxn ang="0">
                  <a:pos x="44" y="3"/>
                </a:cxn>
                <a:cxn ang="0">
                  <a:pos x="48" y="4"/>
                </a:cxn>
                <a:cxn ang="0">
                  <a:pos x="51" y="5"/>
                </a:cxn>
                <a:cxn ang="0">
                  <a:pos x="53" y="7"/>
                </a:cxn>
                <a:cxn ang="0">
                  <a:pos x="54" y="10"/>
                </a:cxn>
                <a:cxn ang="0">
                  <a:pos x="55" y="13"/>
                </a:cxn>
                <a:cxn ang="0">
                  <a:pos x="55" y="25"/>
                </a:cxn>
                <a:cxn ang="0">
                  <a:pos x="54" y="46"/>
                </a:cxn>
                <a:cxn ang="0">
                  <a:pos x="53" y="58"/>
                </a:cxn>
                <a:cxn ang="0">
                  <a:pos x="51" y="60"/>
                </a:cxn>
                <a:cxn ang="0">
                  <a:pos x="47" y="60"/>
                </a:cxn>
                <a:cxn ang="0">
                  <a:pos x="42" y="59"/>
                </a:cxn>
                <a:cxn ang="0">
                  <a:pos x="37" y="58"/>
                </a:cxn>
                <a:cxn ang="0">
                  <a:pos x="33" y="57"/>
                </a:cxn>
                <a:cxn ang="0">
                  <a:pos x="28" y="56"/>
                </a:cxn>
                <a:cxn ang="0">
                  <a:pos x="23" y="55"/>
                </a:cxn>
                <a:cxn ang="0">
                  <a:pos x="18" y="54"/>
                </a:cxn>
                <a:cxn ang="0">
                  <a:pos x="13" y="54"/>
                </a:cxn>
                <a:cxn ang="0">
                  <a:pos x="10" y="52"/>
                </a:cxn>
                <a:cxn ang="0">
                  <a:pos x="8" y="50"/>
                </a:cxn>
                <a:cxn ang="0">
                  <a:pos x="6" y="47"/>
                </a:cxn>
                <a:cxn ang="0">
                  <a:pos x="4" y="45"/>
                </a:cxn>
                <a:cxn ang="0">
                  <a:pos x="1" y="37"/>
                </a:cxn>
                <a:cxn ang="0">
                  <a:pos x="0" y="24"/>
                </a:cxn>
                <a:cxn ang="0">
                  <a:pos x="3" y="12"/>
                </a:cxn>
                <a:cxn ang="0">
                  <a:pos x="13" y="3"/>
                </a:cxn>
              </a:cxnLst>
              <a:rect l="0" t="0" r="r" b="b"/>
              <a:pathLst>
                <a:path w="55" h="61">
                  <a:moveTo>
                    <a:pt x="21" y="0"/>
                  </a:moveTo>
                  <a:lnTo>
                    <a:pt x="22" y="0"/>
                  </a:lnTo>
                  <a:lnTo>
                    <a:pt x="24" y="0"/>
                  </a:lnTo>
                  <a:lnTo>
                    <a:pt x="26" y="1"/>
                  </a:lnTo>
                  <a:lnTo>
                    <a:pt x="28" y="1"/>
                  </a:lnTo>
                  <a:lnTo>
                    <a:pt x="30" y="1"/>
                  </a:lnTo>
                  <a:lnTo>
                    <a:pt x="31" y="2"/>
                  </a:lnTo>
                  <a:lnTo>
                    <a:pt x="33" y="2"/>
                  </a:lnTo>
                  <a:lnTo>
                    <a:pt x="35" y="2"/>
                  </a:lnTo>
                  <a:lnTo>
                    <a:pt x="37" y="2"/>
                  </a:lnTo>
                  <a:lnTo>
                    <a:pt x="39" y="3"/>
                  </a:lnTo>
                  <a:lnTo>
                    <a:pt x="40" y="3"/>
                  </a:lnTo>
                  <a:lnTo>
                    <a:pt x="42" y="3"/>
                  </a:lnTo>
                  <a:lnTo>
                    <a:pt x="44" y="3"/>
                  </a:lnTo>
                  <a:lnTo>
                    <a:pt x="46" y="4"/>
                  </a:lnTo>
                  <a:lnTo>
                    <a:pt x="48" y="4"/>
                  </a:lnTo>
                  <a:lnTo>
                    <a:pt x="50" y="4"/>
                  </a:lnTo>
                  <a:lnTo>
                    <a:pt x="51" y="5"/>
                  </a:lnTo>
                  <a:lnTo>
                    <a:pt x="52" y="6"/>
                  </a:lnTo>
                  <a:lnTo>
                    <a:pt x="53" y="7"/>
                  </a:lnTo>
                  <a:lnTo>
                    <a:pt x="54" y="8"/>
                  </a:lnTo>
                  <a:lnTo>
                    <a:pt x="54" y="10"/>
                  </a:lnTo>
                  <a:lnTo>
                    <a:pt x="54" y="11"/>
                  </a:lnTo>
                  <a:lnTo>
                    <a:pt x="55" y="13"/>
                  </a:lnTo>
                  <a:lnTo>
                    <a:pt x="55" y="15"/>
                  </a:lnTo>
                  <a:lnTo>
                    <a:pt x="55" y="25"/>
                  </a:lnTo>
                  <a:lnTo>
                    <a:pt x="54" y="36"/>
                  </a:lnTo>
                  <a:lnTo>
                    <a:pt x="54" y="46"/>
                  </a:lnTo>
                  <a:lnTo>
                    <a:pt x="54" y="57"/>
                  </a:lnTo>
                  <a:lnTo>
                    <a:pt x="53" y="58"/>
                  </a:lnTo>
                  <a:lnTo>
                    <a:pt x="52" y="59"/>
                  </a:lnTo>
                  <a:lnTo>
                    <a:pt x="51" y="60"/>
                  </a:lnTo>
                  <a:lnTo>
                    <a:pt x="50" y="61"/>
                  </a:lnTo>
                  <a:lnTo>
                    <a:pt x="47" y="60"/>
                  </a:lnTo>
                  <a:lnTo>
                    <a:pt x="45" y="60"/>
                  </a:lnTo>
                  <a:lnTo>
                    <a:pt x="42" y="59"/>
                  </a:lnTo>
                  <a:lnTo>
                    <a:pt x="40" y="59"/>
                  </a:lnTo>
                  <a:lnTo>
                    <a:pt x="37" y="58"/>
                  </a:lnTo>
                  <a:lnTo>
                    <a:pt x="35" y="58"/>
                  </a:lnTo>
                  <a:lnTo>
                    <a:pt x="33" y="57"/>
                  </a:lnTo>
                  <a:lnTo>
                    <a:pt x="30" y="57"/>
                  </a:lnTo>
                  <a:lnTo>
                    <a:pt x="28" y="56"/>
                  </a:lnTo>
                  <a:lnTo>
                    <a:pt x="25" y="56"/>
                  </a:lnTo>
                  <a:lnTo>
                    <a:pt x="23" y="55"/>
                  </a:lnTo>
                  <a:lnTo>
                    <a:pt x="20" y="55"/>
                  </a:lnTo>
                  <a:lnTo>
                    <a:pt x="18" y="54"/>
                  </a:lnTo>
                  <a:lnTo>
                    <a:pt x="15" y="54"/>
                  </a:lnTo>
                  <a:lnTo>
                    <a:pt x="13" y="54"/>
                  </a:lnTo>
                  <a:lnTo>
                    <a:pt x="11" y="53"/>
                  </a:lnTo>
                  <a:lnTo>
                    <a:pt x="10" y="52"/>
                  </a:lnTo>
                  <a:lnTo>
                    <a:pt x="9" y="51"/>
                  </a:lnTo>
                  <a:lnTo>
                    <a:pt x="8" y="50"/>
                  </a:lnTo>
                  <a:lnTo>
                    <a:pt x="7" y="48"/>
                  </a:lnTo>
                  <a:lnTo>
                    <a:pt x="6" y="47"/>
                  </a:lnTo>
                  <a:lnTo>
                    <a:pt x="5" y="46"/>
                  </a:lnTo>
                  <a:lnTo>
                    <a:pt x="4" y="45"/>
                  </a:lnTo>
                  <a:lnTo>
                    <a:pt x="3" y="44"/>
                  </a:lnTo>
                  <a:lnTo>
                    <a:pt x="1" y="37"/>
                  </a:lnTo>
                  <a:lnTo>
                    <a:pt x="0" y="31"/>
                  </a:lnTo>
                  <a:lnTo>
                    <a:pt x="0" y="24"/>
                  </a:lnTo>
                  <a:lnTo>
                    <a:pt x="1" y="18"/>
                  </a:lnTo>
                  <a:lnTo>
                    <a:pt x="3" y="12"/>
                  </a:lnTo>
                  <a:lnTo>
                    <a:pt x="7" y="7"/>
                  </a:lnTo>
                  <a:lnTo>
                    <a:pt x="13" y="3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BAAFB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70" name="Freeform 513"/>
            <p:cNvSpPr>
              <a:spLocks/>
            </p:cNvSpPr>
            <p:nvPr/>
          </p:nvSpPr>
          <p:spPr bwMode="auto">
            <a:xfrm>
              <a:off x="3668" y="1874"/>
              <a:ext cx="52" cy="57"/>
            </a:xfrm>
            <a:custGeom>
              <a:avLst/>
              <a:gdLst/>
              <a:ahLst/>
              <a:cxnLst>
                <a:cxn ang="0">
                  <a:pos x="20" y="0"/>
                </a:cxn>
                <a:cxn ang="0">
                  <a:pos x="23" y="1"/>
                </a:cxn>
                <a:cxn ang="0">
                  <a:pos x="26" y="2"/>
                </a:cxn>
                <a:cxn ang="0">
                  <a:pos x="30" y="2"/>
                </a:cxn>
                <a:cxn ang="0">
                  <a:pos x="33" y="2"/>
                </a:cxn>
                <a:cxn ang="0">
                  <a:pos x="36" y="3"/>
                </a:cxn>
                <a:cxn ang="0">
                  <a:pos x="40" y="3"/>
                </a:cxn>
                <a:cxn ang="0">
                  <a:pos x="43" y="4"/>
                </a:cxn>
                <a:cxn ang="0">
                  <a:pos x="46" y="4"/>
                </a:cxn>
                <a:cxn ang="0">
                  <a:pos x="47" y="5"/>
                </a:cxn>
                <a:cxn ang="0">
                  <a:pos x="48" y="6"/>
                </a:cxn>
                <a:cxn ang="0">
                  <a:pos x="49" y="7"/>
                </a:cxn>
                <a:cxn ang="0">
                  <a:pos x="50" y="8"/>
                </a:cxn>
                <a:cxn ang="0">
                  <a:pos x="51" y="10"/>
                </a:cxn>
                <a:cxn ang="0">
                  <a:pos x="51" y="11"/>
                </a:cxn>
                <a:cxn ang="0">
                  <a:pos x="51" y="13"/>
                </a:cxn>
                <a:cxn ang="0">
                  <a:pos x="52" y="14"/>
                </a:cxn>
                <a:cxn ang="0">
                  <a:pos x="51" y="24"/>
                </a:cxn>
                <a:cxn ang="0">
                  <a:pos x="51" y="34"/>
                </a:cxn>
                <a:cxn ang="0">
                  <a:pos x="51" y="43"/>
                </a:cxn>
                <a:cxn ang="0">
                  <a:pos x="50" y="53"/>
                </a:cxn>
                <a:cxn ang="0">
                  <a:pos x="49" y="54"/>
                </a:cxn>
                <a:cxn ang="0">
                  <a:pos x="48" y="55"/>
                </a:cxn>
                <a:cxn ang="0">
                  <a:pos x="47" y="56"/>
                </a:cxn>
                <a:cxn ang="0">
                  <a:pos x="46" y="57"/>
                </a:cxn>
                <a:cxn ang="0">
                  <a:pos x="44" y="56"/>
                </a:cxn>
                <a:cxn ang="0">
                  <a:pos x="42" y="56"/>
                </a:cxn>
                <a:cxn ang="0">
                  <a:pos x="40" y="55"/>
                </a:cxn>
                <a:cxn ang="0">
                  <a:pos x="37" y="55"/>
                </a:cxn>
                <a:cxn ang="0">
                  <a:pos x="35" y="54"/>
                </a:cxn>
                <a:cxn ang="0">
                  <a:pos x="33" y="54"/>
                </a:cxn>
                <a:cxn ang="0">
                  <a:pos x="31" y="54"/>
                </a:cxn>
                <a:cxn ang="0">
                  <a:pos x="28" y="53"/>
                </a:cxn>
                <a:cxn ang="0">
                  <a:pos x="26" y="53"/>
                </a:cxn>
                <a:cxn ang="0">
                  <a:pos x="24" y="52"/>
                </a:cxn>
                <a:cxn ang="0">
                  <a:pos x="22" y="52"/>
                </a:cxn>
                <a:cxn ang="0">
                  <a:pos x="20" y="51"/>
                </a:cxn>
                <a:cxn ang="0">
                  <a:pos x="17" y="51"/>
                </a:cxn>
                <a:cxn ang="0">
                  <a:pos x="15" y="50"/>
                </a:cxn>
                <a:cxn ang="0">
                  <a:pos x="13" y="50"/>
                </a:cxn>
                <a:cxn ang="0">
                  <a:pos x="11" y="49"/>
                </a:cxn>
                <a:cxn ang="0">
                  <a:pos x="10" y="48"/>
                </a:cxn>
                <a:cxn ang="0">
                  <a:pos x="9" y="47"/>
                </a:cxn>
                <a:cxn ang="0">
                  <a:pos x="8" y="46"/>
                </a:cxn>
                <a:cxn ang="0">
                  <a:pos x="7" y="45"/>
                </a:cxn>
                <a:cxn ang="0">
                  <a:pos x="6" y="44"/>
                </a:cxn>
                <a:cxn ang="0">
                  <a:pos x="5" y="43"/>
                </a:cxn>
                <a:cxn ang="0">
                  <a:pos x="4" y="42"/>
                </a:cxn>
                <a:cxn ang="0">
                  <a:pos x="3" y="41"/>
                </a:cxn>
                <a:cxn ang="0">
                  <a:pos x="1" y="35"/>
                </a:cxn>
                <a:cxn ang="0">
                  <a:pos x="0" y="29"/>
                </a:cxn>
                <a:cxn ang="0">
                  <a:pos x="0" y="23"/>
                </a:cxn>
                <a:cxn ang="0">
                  <a:pos x="1" y="17"/>
                </a:cxn>
                <a:cxn ang="0">
                  <a:pos x="4" y="12"/>
                </a:cxn>
                <a:cxn ang="0">
                  <a:pos x="7" y="7"/>
                </a:cxn>
                <a:cxn ang="0">
                  <a:pos x="13" y="3"/>
                </a:cxn>
                <a:cxn ang="0">
                  <a:pos x="20" y="0"/>
                </a:cxn>
              </a:cxnLst>
              <a:rect l="0" t="0" r="r" b="b"/>
              <a:pathLst>
                <a:path w="52" h="57">
                  <a:moveTo>
                    <a:pt x="20" y="0"/>
                  </a:moveTo>
                  <a:lnTo>
                    <a:pt x="23" y="1"/>
                  </a:lnTo>
                  <a:lnTo>
                    <a:pt x="26" y="2"/>
                  </a:lnTo>
                  <a:lnTo>
                    <a:pt x="30" y="2"/>
                  </a:lnTo>
                  <a:lnTo>
                    <a:pt x="33" y="2"/>
                  </a:lnTo>
                  <a:lnTo>
                    <a:pt x="36" y="3"/>
                  </a:lnTo>
                  <a:lnTo>
                    <a:pt x="40" y="3"/>
                  </a:lnTo>
                  <a:lnTo>
                    <a:pt x="43" y="4"/>
                  </a:lnTo>
                  <a:lnTo>
                    <a:pt x="46" y="4"/>
                  </a:lnTo>
                  <a:lnTo>
                    <a:pt x="47" y="5"/>
                  </a:lnTo>
                  <a:lnTo>
                    <a:pt x="48" y="6"/>
                  </a:lnTo>
                  <a:lnTo>
                    <a:pt x="49" y="7"/>
                  </a:lnTo>
                  <a:lnTo>
                    <a:pt x="50" y="8"/>
                  </a:lnTo>
                  <a:lnTo>
                    <a:pt x="51" y="10"/>
                  </a:lnTo>
                  <a:lnTo>
                    <a:pt x="51" y="11"/>
                  </a:lnTo>
                  <a:lnTo>
                    <a:pt x="51" y="13"/>
                  </a:lnTo>
                  <a:lnTo>
                    <a:pt x="52" y="14"/>
                  </a:lnTo>
                  <a:lnTo>
                    <a:pt x="51" y="24"/>
                  </a:lnTo>
                  <a:lnTo>
                    <a:pt x="51" y="34"/>
                  </a:lnTo>
                  <a:lnTo>
                    <a:pt x="51" y="43"/>
                  </a:lnTo>
                  <a:lnTo>
                    <a:pt x="50" y="53"/>
                  </a:lnTo>
                  <a:lnTo>
                    <a:pt x="49" y="54"/>
                  </a:lnTo>
                  <a:lnTo>
                    <a:pt x="48" y="55"/>
                  </a:lnTo>
                  <a:lnTo>
                    <a:pt x="47" y="56"/>
                  </a:lnTo>
                  <a:lnTo>
                    <a:pt x="46" y="57"/>
                  </a:lnTo>
                  <a:lnTo>
                    <a:pt x="44" y="56"/>
                  </a:lnTo>
                  <a:lnTo>
                    <a:pt x="42" y="56"/>
                  </a:lnTo>
                  <a:lnTo>
                    <a:pt x="40" y="55"/>
                  </a:lnTo>
                  <a:lnTo>
                    <a:pt x="37" y="55"/>
                  </a:lnTo>
                  <a:lnTo>
                    <a:pt x="35" y="54"/>
                  </a:lnTo>
                  <a:lnTo>
                    <a:pt x="33" y="54"/>
                  </a:lnTo>
                  <a:lnTo>
                    <a:pt x="31" y="54"/>
                  </a:lnTo>
                  <a:lnTo>
                    <a:pt x="28" y="53"/>
                  </a:lnTo>
                  <a:lnTo>
                    <a:pt x="26" y="53"/>
                  </a:lnTo>
                  <a:lnTo>
                    <a:pt x="24" y="52"/>
                  </a:lnTo>
                  <a:lnTo>
                    <a:pt x="22" y="52"/>
                  </a:lnTo>
                  <a:lnTo>
                    <a:pt x="20" y="51"/>
                  </a:lnTo>
                  <a:lnTo>
                    <a:pt x="17" y="51"/>
                  </a:lnTo>
                  <a:lnTo>
                    <a:pt x="15" y="50"/>
                  </a:lnTo>
                  <a:lnTo>
                    <a:pt x="13" y="50"/>
                  </a:lnTo>
                  <a:lnTo>
                    <a:pt x="11" y="49"/>
                  </a:lnTo>
                  <a:lnTo>
                    <a:pt x="10" y="48"/>
                  </a:lnTo>
                  <a:lnTo>
                    <a:pt x="9" y="47"/>
                  </a:lnTo>
                  <a:lnTo>
                    <a:pt x="8" y="46"/>
                  </a:lnTo>
                  <a:lnTo>
                    <a:pt x="7" y="45"/>
                  </a:lnTo>
                  <a:lnTo>
                    <a:pt x="6" y="44"/>
                  </a:lnTo>
                  <a:lnTo>
                    <a:pt x="5" y="43"/>
                  </a:lnTo>
                  <a:lnTo>
                    <a:pt x="4" y="42"/>
                  </a:lnTo>
                  <a:lnTo>
                    <a:pt x="3" y="41"/>
                  </a:lnTo>
                  <a:lnTo>
                    <a:pt x="1" y="35"/>
                  </a:lnTo>
                  <a:lnTo>
                    <a:pt x="0" y="29"/>
                  </a:lnTo>
                  <a:lnTo>
                    <a:pt x="0" y="23"/>
                  </a:lnTo>
                  <a:lnTo>
                    <a:pt x="1" y="17"/>
                  </a:lnTo>
                  <a:lnTo>
                    <a:pt x="4" y="12"/>
                  </a:lnTo>
                  <a:lnTo>
                    <a:pt x="7" y="7"/>
                  </a:lnTo>
                  <a:lnTo>
                    <a:pt x="13" y="3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BCB2B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71" name="Freeform 514"/>
            <p:cNvSpPr>
              <a:spLocks/>
            </p:cNvSpPr>
            <p:nvPr/>
          </p:nvSpPr>
          <p:spPr bwMode="auto">
            <a:xfrm>
              <a:off x="3669" y="1875"/>
              <a:ext cx="47" cy="52"/>
            </a:xfrm>
            <a:custGeom>
              <a:avLst/>
              <a:gdLst/>
              <a:ahLst/>
              <a:cxnLst>
                <a:cxn ang="0">
                  <a:pos x="18" y="0"/>
                </a:cxn>
                <a:cxn ang="0">
                  <a:pos x="21" y="1"/>
                </a:cxn>
                <a:cxn ang="0">
                  <a:pos x="24" y="1"/>
                </a:cxn>
                <a:cxn ang="0">
                  <a:pos x="27" y="2"/>
                </a:cxn>
                <a:cxn ang="0">
                  <a:pos x="30" y="2"/>
                </a:cxn>
                <a:cxn ang="0">
                  <a:pos x="33" y="2"/>
                </a:cxn>
                <a:cxn ang="0">
                  <a:pos x="36" y="3"/>
                </a:cxn>
                <a:cxn ang="0">
                  <a:pos x="39" y="3"/>
                </a:cxn>
                <a:cxn ang="0">
                  <a:pos x="42" y="4"/>
                </a:cxn>
                <a:cxn ang="0">
                  <a:pos x="43" y="5"/>
                </a:cxn>
                <a:cxn ang="0">
                  <a:pos x="44" y="5"/>
                </a:cxn>
                <a:cxn ang="0">
                  <a:pos x="45" y="6"/>
                </a:cxn>
                <a:cxn ang="0">
                  <a:pos x="46" y="7"/>
                </a:cxn>
                <a:cxn ang="0">
                  <a:pos x="46" y="9"/>
                </a:cxn>
                <a:cxn ang="0">
                  <a:pos x="47" y="10"/>
                </a:cxn>
                <a:cxn ang="0">
                  <a:pos x="47" y="11"/>
                </a:cxn>
                <a:cxn ang="0">
                  <a:pos x="47" y="13"/>
                </a:cxn>
                <a:cxn ang="0">
                  <a:pos x="47" y="22"/>
                </a:cxn>
                <a:cxn ang="0">
                  <a:pos x="47" y="30"/>
                </a:cxn>
                <a:cxn ang="0">
                  <a:pos x="46" y="39"/>
                </a:cxn>
                <a:cxn ang="0">
                  <a:pos x="46" y="48"/>
                </a:cxn>
                <a:cxn ang="0">
                  <a:pos x="45" y="49"/>
                </a:cxn>
                <a:cxn ang="0">
                  <a:pos x="44" y="50"/>
                </a:cxn>
                <a:cxn ang="0">
                  <a:pos x="43" y="51"/>
                </a:cxn>
                <a:cxn ang="0">
                  <a:pos x="42" y="52"/>
                </a:cxn>
                <a:cxn ang="0">
                  <a:pos x="40" y="51"/>
                </a:cxn>
                <a:cxn ang="0">
                  <a:pos x="38" y="51"/>
                </a:cxn>
                <a:cxn ang="0">
                  <a:pos x="36" y="50"/>
                </a:cxn>
                <a:cxn ang="0">
                  <a:pos x="34" y="50"/>
                </a:cxn>
                <a:cxn ang="0">
                  <a:pos x="32" y="50"/>
                </a:cxn>
                <a:cxn ang="0">
                  <a:pos x="30" y="49"/>
                </a:cxn>
                <a:cxn ang="0">
                  <a:pos x="28" y="49"/>
                </a:cxn>
                <a:cxn ang="0">
                  <a:pos x="26" y="48"/>
                </a:cxn>
                <a:cxn ang="0">
                  <a:pos x="24" y="48"/>
                </a:cxn>
                <a:cxn ang="0">
                  <a:pos x="22" y="48"/>
                </a:cxn>
                <a:cxn ang="0">
                  <a:pos x="20" y="47"/>
                </a:cxn>
                <a:cxn ang="0">
                  <a:pos x="18" y="47"/>
                </a:cxn>
                <a:cxn ang="0">
                  <a:pos x="16" y="46"/>
                </a:cxn>
                <a:cxn ang="0">
                  <a:pos x="14" y="46"/>
                </a:cxn>
                <a:cxn ang="0">
                  <a:pos x="12" y="45"/>
                </a:cxn>
                <a:cxn ang="0">
                  <a:pos x="9" y="45"/>
                </a:cxn>
                <a:cxn ang="0">
                  <a:pos x="9" y="44"/>
                </a:cxn>
                <a:cxn ang="0">
                  <a:pos x="8" y="43"/>
                </a:cxn>
                <a:cxn ang="0">
                  <a:pos x="7" y="42"/>
                </a:cxn>
                <a:cxn ang="0">
                  <a:pos x="6" y="41"/>
                </a:cxn>
                <a:cxn ang="0">
                  <a:pos x="5" y="40"/>
                </a:cxn>
                <a:cxn ang="0">
                  <a:pos x="4" y="39"/>
                </a:cxn>
                <a:cxn ang="0">
                  <a:pos x="4" y="38"/>
                </a:cxn>
                <a:cxn ang="0">
                  <a:pos x="3" y="37"/>
                </a:cxn>
                <a:cxn ang="0">
                  <a:pos x="1" y="32"/>
                </a:cxn>
                <a:cxn ang="0">
                  <a:pos x="0" y="26"/>
                </a:cxn>
                <a:cxn ang="0">
                  <a:pos x="0" y="21"/>
                </a:cxn>
                <a:cxn ang="0">
                  <a:pos x="1" y="15"/>
                </a:cxn>
                <a:cxn ang="0">
                  <a:pos x="3" y="10"/>
                </a:cxn>
                <a:cxn ang="0">
                  <a:pos x="7" y="6"/>
                </a:cxn>
                <a:cxn ang="0">
                  <a:pos x="12" y="3"/>
                </a:cxn>
                <a:cxn ang="0">
                  <a:pos x="18" y="0"/>
                </a:cxn>
              </a:cxnLst>
              <a:rect l="0" t="0" r="r" b="b"/>
              <a:pathLst>
                <a:path w="47" h="52">
                  <a:moveTo>
                    <a:pt x="18" y="0"/>
                  </a:moveTo>
                  <a:lnTo>
                    <a:pt x="21" y="1"/>
                  </a:lnTo>
                  <a:lnTo>
                    <a:pt x="24" y="1"/>
                  </a:lnTo>
                  <a:lnTo>
                    <a:pt x="27" y="2"/>
                  </a:lnTo>
                  <a:lnTo>
                    <a:pt x="30" y="2"/>
                  </a:lnTo>
                  <a:lnTo>
                    <a:pt x="33" y="2"/>
                  </a:lnTo>
                  <a:lnTo>
                    <a:pt x="36" y="3"/>
                  </a:lnTo>
                  <a:lnTo>
                    <a:pt x="39" y="3"/>
                  </a:lnTo>
                  <a:lnTo>
                    <a:pt x="42" y="4"/>
                  </a:lnTo>
                  <a:lnTo>
                    <a:pt x="43" y="5"/>
                  </a:lnTo>
                  <a:lnTo>
                    <a:pt x="44" y="5"/>
                  </a:lnTo>
                  <a:lnTo>
                    <a:pt x="45" y="6"/>
                  </a:lnTo>
                  <a:lnTo>
                    <a:pt x="46" y="7"/>
                  </a:lnTo>
                  <a:lnTo>
                    <a:pt x="46" y="9"/>
                  </a:lnTo>
                  <a:lnTo>
                    <a:pt x="47" y="10"/>
                  </a:lnTo>
                  <a:lnTo>
                    <a:pt x="47" y="11"/>
                  </a:lnTo>
                  <a:lnTo>
                    <a:pt x="47" y="13"/>
                  </a:lnTo>
                  <a:lnTo>
                    <a:pt x="47" y="22"/>
                  </a:lnTo>
                  <a:lnTo>
                    <a:pt x="47" y="30"/>
                  </a:lnTo>
                  <a:lnTo>
                    <a:pt x="46" y="39"/>
                  </a:lnTo>
                  <a:lnTo>
                    <a:pt x="46" y="48"/>
                  </a:lnTo>
                  <a:lnTo>
                    <a:pt x="45" y="49"/>
                  </a:lnTo>
                  <a:lnTo>
                    <a:pt x="44" y="50"/>
                  </a:lnTo>
                  <a:lnTo>
                    <a:pt x="43" y="51"/>
                  </a:lnTo>
                  <a:lnTo>
                    <a:pt x="42" y="52"/>
                  </a:lnTo>
                  <a:lnTo>
                    <a:pt x="40" y="51"/>
                  </a:lnTo>
                  <a:lnTo>
                    <a:pt x="38" y="51"/>
                  </a:lnTo>
                  <a:lnTo>
                    <a:pt x="36" y="50"/>
                  </a:lnTo>
                  <a:lnTo>
                    <a:pt x="34" y="50"/>
                  </a:lnTo>
                  <a:lnTo>
                    <a:pt x="32" y="50"/>
                  </a:lnTo>
                  <a:lnTo>
                    <a:pt x="30" y="49"/>
                  </a:lnTo>
                  <a:lnTo>
                    <a:pt x="28" y="49"/>
                  </a:lnTo>
                  <a:lnTo>
                    <a:pt x="26" y="48"/>
                  </a:lnTo>
                  <a:lnTo>
                    <a:pt x="24" y="48"/>
                  </a:lnTo>
                  <a:lnTo>
                    <a:pt x="22" y="48"/>
                  </a:lnTo>
                  <a:lnTo>
                    <a:pt x="20" y="47"/>
                  </a:lnTo>
                  <a:lnTo>
                    <a:pt x="18" y="47"/>
                  </a:lnTo>
                  <a:lnTo>
                    <a:pt x="16" y="46"/>
                  </a:lnTo>
                  <a:lnTo>
                    <a:pt x="14" y="46"/>
                  </a:lnTo>
                  <a:lnTo>
                    <a:pt x="12" y="45"/>
                  </a:lnTo>
                  <a:lnTo>
                    <a:pt x="9" y="45"/>
                  </a:lnTo>
                  <a:lnTo>
                    <a:pt x="9" y="44"/>
                  </a:lnTo>
                  <a:lnTo>
                    <a:pt x="8" y="43"/>
                  </a:lnTo>
                  <a:lnTo>
                    <a:pt x="7" y="42"/>
                  </a:lnTo>
                  <a:lnTo>
                    <a:pt x="6" y="41"/>
                  </a:lnTo>
                  <a:lnTo>
                    <a:pt x="5" y="40"/>
                  </a:lnTo>
                  <a:lnTo>
                    <a:pt x="4" y="39"/>
                  </a:lnTo>
                  <a:lnTo>
                    <a:pt x="4" y="38"/>
                  </a:lnTo>
                  <a:lnTo>
                    <a:pt x="3" y="37"/>
                  </a:lnTo>
                  <a:lnTo>
                    <a:pt x="1" y="32"/>
                  </a:lnTo>
                  <a:lnTo>
                    <a:pt x="0" y="26"/>
                  </a:lnTo>
                  <a:lnTo>
                    <a:pt x="0" y="21"/>
                  </a:lnTo>
                  <a:lnTo>
                    <a:pt x="1" y="15"/>
                  </a:lnTo>
                  <a:lnTo>
                    <a:pt x="3" y="10"/>
                  </a:lnTo>
                  <a:lnTo>
                    <a:pt x="7" y="6"/>
                  </a:lnTo>
                  <a:lnTo>
                    <a:pt x="12" y="3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BFB5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72" name="Freeform 515"/>
            <p:cNvSpPr>
              <a:spLocks/>
            </p:cNvSpPr>
            <p:nvPr/>
          </p:nvSpPr>
          <p:spPr bwMode="auto">
            <a:xfrm>
              <a:off x="3670" y="1876"/>
              <a:ext cx="43" cy="47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19" y="0"/>
                </a:cxn>
                <a:cxn ang="0">
                  <a:pos x="22" y="1"/>
                </a:cxn>
                <a:cxn ang="0">
                  <a:pos x="24" y="1"/>
                </a:cxn>
                <a:cxn ang="0">
                  <a:pos x="27" y="1"/>
                </a:cxn>
                <a:cxn ang="0">
                  <a:pos x="30" y="2"/>
                </a:cxn>
                <a:cxn ang="0">
                  <a:pos x="33" y="2"/>
                </a:cxn>
                <a:cxn ang="0">
                  <a:pos x="35" y="3"/>
                </a:cxn>
                <a:cxn ang="0">
                  <a:pos x="38" y="3"/>
                </a:cxn>
                <a:cxn ang="0">
                  <a:pos x="39" y="4"/>
                </a:cxn>
                <a:cxn ang="0">
                  <a:pos x="40" y="5"/>
                </a:cxn>
                <a:cxn ang="0">
                  <a:pos x="41" y="5"/>
                </a:cxn>
                <a:cxn ang="0">
                  <a:pos x="42" y="6"/>
                </a:cxn>
                <a:cxn ang="0">
                  <a:pos x="42" y="7"/>
                </a:cxn>
                <a:cxn ang="0">
                  <a:pos x="42" y="9"/>
                </a:cxn>
                <a:cxn ang="0">
                  <a:pos x="42" y="10"/>
                </a:cxn>
                <a:cxn ang="0">
                  <a:pos x="43" y="11"/>
                </a:cxn>
                <a:cxn ang="0">
                  <a:pos x="42" y="19"/>
                </a:cxn>
                <a:cxn ang="0">
                  <a:pos x="42" y="27"/>
                </a:cxn>
                <a:cxn ang="0">
                  <a:pos x="42" y="35"/>
                </a:cxn>
                <a:cxn ang="0">
                  <a:pos x="42" y="43"/>
                </a:cxn>
                <a:cxn ang="0">
                  <a:pos x="41" y="44"/>
                </a:cxn>
                <a:cxn ang="0">
                  <a:pos x="40" y="45"/>
                </a:cxn>
                <a:cxn ang="0">
                  <a:pos x="39" y="46"/>
                </a:cxn>
                <a:cxn ang="0">
                  <a:pos x="38" y="47"/>
                </a:cxn>
                <a:cxn ang="0">
                  <a:pos x="36" y="46"/>
                </a:cxn>
                <a:cxn ang="0">
                  <a:pos x="35" y="46"/>
                </a:cxn>
                <a:cxn ang="0">
                  <a:pos x="33" y="46"/>
                </a:cxn>
                <a:cxn ang="0">
                  <a:pos x="31" y="45"/>
                </a:cxn>
                <a:cxn ang="0">
                  <a:pos x="29" y="45"/>
                </a:cxn>
                <a:cxn ang="0">
                  <a:pos x="27" y="44"/>
                </a:cxn>
                <a:cxn ang="0">
                  <a:pos x="25" y="44"/>
                </a:cxn>
                <a:cxn ang="0">
                  <a:pos x="23" y="44"/>
                </a:cxn>
                <a:cxn ang="0">
                  <a:pos x="21" y="43"/>
                </a:cxn>
                <a:cxn ang="0">
                  <a:pos x="19" y="43"/>
                </a:cxn>
                <a:cxn ang="0">
                  <a:pos x="18" y="42"/>
                </a:cxn>
                <a:cxn ang="0">
                  <a:pos x="16" y="42"/>
                </a:cxn>
                <a:cxn ang="0">
                  <a:pos x="14" y="42"/>
                </a:cxn>
                <a:cxn ang="0">
                  <a:pos x="12" y="41"/>
                </a:cxn>
                <a:cxn ang="0">
                  <a:pos x="10" y="41"/>
                </a:cxn>
                <a:cxn ang="0">
                  <a:pos x="8" y="40"/>
                </a:cxn>
                <a:cxn ang="0">
                  <a:pos x="8" y="40"/>
                </a:cxn>
                <a:cxn ang="0">
                  <a:pos x="7" y="39"/>
                </a:cxn>
                <a:cxn ang="0">
                  <a:pos x="6" y="38"/>
                </a:cxn>
                <a:cxn ang="0">
                  <a:pos x="5" y="37"/>
                </a:cxn>
                <a:cxn ang="0">
                  <a:pos x="5" y="36"/>
                </a:cxn>
                <a:cxn ang="0">
                  <a:pos x="4" y="35"/>
                </a:cxn>
                <a:cxn ang="0">
                  <a:pos x="3" y="34"/>
                </a:cxn>
                <a:cxn ang="0">
                  <a:pos x="2" y="33"/>
                </a:cxn>
                <a:cxn ang="0">
                  <a:pos x="1" y="29"/>
                </a:cxn>
                <a:cxn ang="0">
                  <a:pos x="0" y="24"/>
                </a:cxn>
                <a:cxn ang="0">
                  <a:pos x="0" y="18"/>
                </a:cxn>
                <a:cxn ang="0">
                  <a:pos x="1" y="14"/>
                </a:cxn>
                <a:cxn ang="0">
                  <a:pos x="3" y="9"/>
                </a:cxn>
                <a:cxn ang="0">
                  <a:pos x="6" y="5"/>
                </a:cxn>
                <a:cxn ang="0">
                  <a:pos x="10" y="2"/>
                </a:cxn>
                <a:cxn ang="0">
                  <a:pos x="16" y="0"/>
                </a:cxn>
              </a:cxnLst>
              <a:rect l="0" t="0" r="r" b="b"/>
              <a:pathLst>
                <a:path w="43" h="47">
                  <a:moveTo>
                    <a:pt x="16" y="0"/>
                  </a:moveTo>
                  <a:lnTo>
                    <a:pt x="19" y="0"/>
                  </a:lnTo>
                  <a:lnTo>
                    <a:pt x="22" y="1"/>
                  </a:lnTo>
                  <a:lnTo>
                    <a:pt x="24" y="1"/>
                  </a:lnTo>
                  <a:lnTo>
                    <a:pt x="27" y="1"/>
                  </a:lnTo>
                  <a:lnTo>
                    <a:pt x="30" y="2"/>
                  </a:lnTo>
                  <a:lnTo>
                    <a:pt x="33" y="2"/>
                  </a:lnTo>
                  <a:lnTo>
                    <a:pt x="35" y="3"/>
                  </a:lnTo>
                  <a:lnTo>
                    <a:pt x="38" y="3"/>
                  </a:lnTo>
                  <a:lnTo>
                    <a:pt x="39" y="4"/>
                  </a:lnTo>
                  <a:lnTo>
                    <a:pt x="40" y="5"/>
                  </a:lnTo>
                  <a:lnTo>
                    <a:pt x="41" y="5"/>
                  </a:lnTo>
                  <a:lnTo>
                    <a:pt x="42" y="6"/>
                  </a:lnTo>
                  <a:lnTo>
                    <a:pt x="42" y="7"/>
                  </a:lnTo>
                  <a:lnTo>
                    <a:pt x="42" y="9"/>
                  </a:lnTo>
                  <a:lnTo>
                    <a:pt x="42" y="10"/>
                  </a:lnTo>
                  <a:lnTo>
                    <a:pt x="43" y="11"/>
                  </a:lnTo>
                  <a:lnTo>
                    <a:pt x="42" y="19"/>
                  </a:lnTo>
                  <a:lnTo>
                    <a:pt x="42" y="27"/>
                  </a:lnTo>
                  <a:lnTo>
                    <a:pt x="42" y="35"/>
                  </a:lnTo>
                  <a:lnTo>
                    <a:pt x="42" y="43"/>
                  </a:lnTo>
                  <a:lnTo>
                    <a:pt x="41" y="44"/>
                  </a:lnTo>
                  <a:lnTo>
                    <a:pt x="40" y="45"/>
                  </a:lnTo>
                  <a:lnTo>
                    <a:pt x="39" y="46"/>
                  </a:lnTo>
                  <a:lnTo>
                    <a:pt x="38" y="47"/>
                  </a:lnTo>
                  <a:lnTo>
                    <a:pt x="36" y="46"/>
                  </a:lnTo>
                  <a:lnTo>
                    <a:pt x="35" y="46"/>
                  </a:lnTo>
                  <a:lnTo>
                    <a:pt x="33" y="46"/>
                  </a:lnTo>
                  <a:lnTo>
                    <a:pt x="31" y="45"/>
                  </a:lnTo>
                  <a:lnTo>
                    <a:pt x="29" y="45"/>
                  </a:lnTo>
                  <a:lnTo>
                    <a:pt x="27" y="44"/>
                  </a:lnTo>
                  <a:lnTo>
                    <a:pt x="25" y="44"/>
                  </a:lnTo>
                  <a:lnTo>
                    <a:pt x="23" y="44"/>
                  </a:lnTo>
                  <a:lnTo>
                    <a:pt x="21" y="43"/>
                  </a:lnTo>
                  <a:lnTo>
                    <a:pt x="19" y="43"/>
                  </a:lnTo>
                  <a:lnTo>
                    <a:pt x="18" y="42"/>
                  </a:lnTo>
                  <a:lnTo>
                    <a:pt x="16" y="42"/>
                  </a:lnTo>
                  <a:lnTo>
                    <a:pt x="14" y="42"/>
                  </a:lnTo>
                  <a:lnTo>
                    <a:pt x="12" y="41"/>
                  </a:lnTo>
                  <a:lnTo>
                    <a:pt x="10" y="41"/>
                  </a:lnTo>
                  <a:lnTo>
                    <a:pt x="8" y="40"/>
                  </a:lnTo>
                  <a:lnTo>
                    <a:pt x="8" y="40"/>
                  </a:lnTo>
                  <a:lnTo>
                    <a:pt x="7" y="39"/>
                  </a:lnTo>
                  <a:lnTo>
                    <a:pt x="6" y="38"/>
                  </a:lnTo>
                  <a:lnTo>
                    <a:pt x="5" y="37"/>
                  </a:lnTo>
                  <a:lnTo>
                    <a:pt x="5" y="36"/>
                  </a:lnTo>
                  <a:lnTo>
                    <a:pt x="4" y="35"/>
                  </a:lnTo>
                  <a:lnTo>
                    <a:pt x="3" y="34"/>
                  </a:lnTo>
                  <a:lnTo>
                    <a:pt x="2" y="33"/>
                  </a:lnTo>
                  <a:lnTo>
                    <a:pt x="1" y="29"/>
                  </a:lnTo>
                  <a:lnTo>
                    <a:pt x="0" y="24"/>
                  </a:lnTo>
                  <a:lnTo>
                    <a:pt x="0" y="18"/>
                  </a:lnTo>
                  <a:lnTo>
                    <a:pt x="1" y="14"/>
                  </a:lnTo>
                  <a:lnTo>
                    <a:pt x="3" y="9"/>
                  </a:lnTo>
                  <a:lnTo>
                    <a:pt x="6" y="5"/>
                  </a:lnTo>
                  <a:lnTo>
                    <a:pt x="10" y="2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C4B7B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73" name="Freeform 516"/>
            <p:cNvSpPr>
              <a:spLocks/>
            </p:cNvSpPr>
            <p:nvPr/>
          </p:nvSpPr>
          <p:spPr bwMode="auto">
            <a:xfrm>
              <a:off x="3671" y="1876"/>
              <a:ext cx="38" cy="43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7" y="1"/>
                </a:cxn>
                <a:cxn ang="0">
                  <a:pos x="19" y="1"/>
                </a:cxn>
                <a:cxn ang="0">
                  <a:pos x="22" y="1"/>
                </a:cxn>
                <a:cxn ang="0">
                  <a:pos x="24" y="2"/>
                </a:cxn>
                <a:cxn ang="0">
                  <a:pos x="27" y="2"/>
                </a:cxn>
                <a:cxn ang="0">
                  <a:pos x="29" y="2"/>
                </a:cxn>
                <a:cxn ang="0">
                  <a:pos x="32" y="3"/>
                </a:cxn>
                <a:cxn ang="0">
                  <a:pos x="34" y="3"/>
                </a:cxn>
                <a:cxn ang="0">
                  <a:pos x="35" y="4"/>
                </a:cxn>
                <a:cxn ang="0">
                  <a:pos x="36" y="5"/>
                </a:cxn>
                <a:cxn ang="0">
                  <a:pos x="37" y="5"/>
                </a:cxn>
                <a:cxn ang="0">
                  <a:pos x="37" y="6"/>
                </a:cxn>
                <a:cxn ang="0">
                  <a:pos x="37" y="7"/>
                </a:cxn>
                <a:cxn ang="0">
                  <a:pos x="38" y="8"/>
                </a:cxn>
                <a:cxn ang="0">
                  <a:pos x="38" y="9"/>
                </a:cxn>
                <a:cxn ang="0">
                  <a:pos x="38" y="11"/>
                </a:cxn>
                <a:cxn ang="0">
                  <a:pos x="38" y="18"/>
                </a:cxn>
                <a:cxn ang="0">
                  <a:pos x="38" y="25"/>
                </a:cxn>
                <a:cxn ang="0">
                  <a:pos x="37" y="32"/>
                </a:cxn>
                <a:cxn ang="0">
                  <a:pos x="37" y="40"/>
                </a:cxn>
                <a:cxn ang="0">
                  <a:pos x="37" y="40"/>
                </a:cxn>
                <a:cxn ang="0">
                  <a:pos x="36" y="41"/>
                </a:cxn>
                <a:cxn ang="0">
                  <a:pos x="35" y="42"/>
                </a:cxn>
                <a:cxn ang="0">
                  <a:pos x="34" y="43"/>
                </a:cxn>
                <a:cxn ang="0">
                  <a:pos x="31" y="42"/>
                </a:cxn>
                <a:cxn ang="0">
                  <a:pos x="27" y="41"/>
                </a:cxn>
                <a:cxn ang="0">
                  <a:pos x="24" y="40"/>
                </a:cxn>
                <a:cxn ang="0">
                  <a:pos x="21" y="40"/>
                </a:cxn>
                <a:cxn ang="0">
                  <a:pos x="17" y="39"/>
                </a:cxn>
                <a:cxn ang="0">
                  <a:pos x="14" y="39"/>
                </a:cxn>
                <a:cxn ang="0">
                  <a:pos x="11" y="38"/>
                </a:cxn>
                <a:cxn ang="0">
                  <a:pos x="7" y="37"/>
                </a:cxn>
                <a:cxn ang="0">
                  <a:pos x="7" y="36"/>
                </a:cxn>
                <a:cxn ang="0">
                  <a:pos x="6" y="36"/>
                </a:cxn>
                <a:cxn ang="0">
                  <a:pos x="5" y="35"/>
                </a:cxn>
                <a:cxn ang="0">
                  <a:pos x="5" y="34"/>
                </a:cxn>
                <a:cxn ang="0">
                  <a:pos x="4" y="33"/>
                </a:cxn>
                <a:cxn ang="0">
                  <a:pos x="3" y="32"/>
                </a:cxn>
                <a:cxn ang="0">
                  <a:pos x="2" y="32"/>
                </a:cxn>
                <a:cxn ang="0">
                  <a:pos x="2" y="31"/>
                </a:cxn>
                <a:cxn ang="0">
                  <a:pos x="0" y="26"/>
                </a:cxn>
                <a:cxn ang="0">
                  <a:pos x="0" y="22"/>
                </a:cxn>
                <a:cxn ang="0">
                  <a:pos x="0" y="17"/>
                </a:cxn>
                <a:cxn ang="0">
                  <a:pos x="0" y="13"/>
                </a:cxn>
                <a:cxn ang="0">
                  <a:pos x="2" y="9"/>
                </a:cxn>
                <a:cxn ang="0">
                  <a:pos x="5" y="5"/>
                </a:cxn>
                <a:cxn ang="0">
                  <a:pos x="9" y="2"/>
                </a:cxn>
                <a:cxn ang="0">
                  <a:pos x="14" y="0"/>
                </a:cxn>
              </a:cxnLst>
              <a:rect l="0" t="0" r="r" b="b"/>
              <a:pathLst>
                <a:path w="38" h="43">
                  <a:moveTo>
                    <a:pt x="14" y="0"/>
                  </a:moveTo>
                  <a:lnTo>
                    <a:pt x="17" y="1"/>
                  </a:lnTo>
                  <a:lnTo>
                    <a:pt x="19" y="1"/>
                  </a:lnTo>
                  <a:lnTo>
                    <a:pt x="22" y="1"/>
                  </a:lnTo>
                  <a:lnTo>
                    <a:pt x="24" y="2"/>
                  </a:lnTo>
                  <a:lnTo>
                    <a:pt x="27" y="2"/>
                  </a:lnTo>
                  <a:lnTo>
                    <a:pt x="29" y="2"/>
                  </a:lnTo>
                  <a:lnTo>
                    <a:pt x="32" y="3"/>
                  </a:lnTo>
                  <a:lnTo>
                    <a:pt x="34" y="3"/>
                  </a:lnTo>
                  <a:lnTo>
                    <a:pt x="35" y="4"/>
                  </a:lnTo>
                  <a:lnTo>
                    <a:pt x="36" y="5"/>
                  </a:lnTo>
                  <a:lnTo>
                    <a:pt x="37" y="5"/>
                  </a:lnTo>
                  <a:lnTo>
                    <a:pt x="37" y="6"/>
                  </a:lnTo>
                  <a:lnTo>
                    <a:pt x="37" y="7"/>
                  </a:lnTo>
                  <a:lnTo>
                    <a:pt x="38" y="8"/>
                  </a:lnTo>
                  <a:lnTo>
                    <a:pt x="38" y="9"/>
                  </a:lnTo>
                  <a:lnTo>
                    <a:pt x="38" y="11"/>
                  </a:lnTo>
                  <a:lnTo>
                    <a:pt x="38" y="18"/>
                  </a:lnTo>
                  <a:lnTo>
                    <a:pt x="38" y="25"/>
                  </a:lnTo>
                  <a:lnTo>
                    <a:pt x="37" y="32"/>
                  </a:lnTo>
                  <a:lnTo>
                    <a:pt x="37" y="40"/>
                  </a:lnTo>
                  <a:lnTo>
                    <a:pt x="37" y="40"/>
                  </a:lnTo>
                  <a:lnTo>
                    <a:pt x="36" y="41"/>
                  </a:lnTo>
                  <a:lnTo>
                    <a:pt x="35" y="42"/>
                  </a:lnTo>
                  <a:lnTo>
                    <a:pt x="34" y="43"/>
                  </a:lnTo>
                  <a:lnTo>
                    <a:pt x="31" y="42"/>
                  </a:lnTo>
                  <a:lnTo>
                    <a:pt x="27" y="41"/>
                  </a:lnTo>
                  <a:lnTo>
                    <a:pt x="24" y="40"/>
                  </a:lnTo>
                  <a:lnTo>
                    <a:pt x="21" y="40"/>
                  </a:lnTo>
                  <a:lnTo>
                    <a:pt x="17" y="39"/>
                  </a:lnTo>
                  <a:lnTo>
                    <a:pt x="14" y="39"/>
                  </a:lnTo>
                  <a:lnTo>
                    <a:pt x="11" y="38"/>
                  </a:lnTo>
                  <a:lnTo>
                    <a:pt x="7" y="37"/>
                  </a:lnTo>
                  <a:lnTo>
                    <a:pt x="7" y="36"/>
                  </a:lnTo>
                  <a:lnTo>
                    <a:pt x="6" y="36"/>
                  </a:lnTo>
                  <a:lnTo>
                    <a:pt x="5" y="35"/>
                  </a:lnTo>
                  <a:lnTo>
                    <a:pt x="5" y="34"/>
                  </a:lnTo>
                  <a:lnTo>
                    <a:pt x="4" y="33"/>
                  </a:lnTo>
                  <a:lnTo>
                    <a:pt x="3" y="32"/>
                  </a:lnTo>
                  <a:lnTo>
                    <a:pt x="2" y="32"/>
                  </a:lnTo>
                  <a:lnTo>
                    <a:pt x="2" y="31"/>
                  </a:lnTo>
                  <a:lnTo>
                    <a:pt x="0" y="26"/>
                  </a:lnTo>
                  <a:lnTo>
                    <a:pt x="0" y="22"/>
                  </a:lnTo>
                  <a:lnTo>
                    <a:pt x="0" y="17"/>
                  </a:lnTo>
                  <a:lnTo>
                    <a:pt x="0" y="13"/>
                  </a:lnTo>
                  <a:lnTo>
                    <a:pt x="2" y="9"/>
                  </a:lnTo>
                  <a:lnTo>
                    <a:pt x="5" y="5"/>
                  </a:lnTo>
                  <a:lnTo>
                    <a:pt x="9" y="2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C6BAC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74" name="Freeform 517"/>
            <p:cNvSpPr>
              <a:spLocks/>
            </p:cNvSpPr>
            <p:nvPr/>
          </p:nvSpPr>
          <p:spPr bwMode="auto">
            <a:xfrm>
              <a:off x="3671" y="1877"/>
              <a:ext cx="35" cy="38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15" y="0"/>
                </a:cxn>
                <a:cxn ang="0">
                  <a:pos x="18" y="1"/>
                </a:cxn>
                <a:cxn ang="0">
                  <a:pos x="20" y="1"/>
                </a:cxn>
                <a:cxn ang="0">
                  <a:pos x="22" y="1"/>
                </a:cxn>
                <a:cxn ang="0">
                  <a:pos x="24" y="1"/>
                </a:cxn>
                <a:cxn ang="0">
                  <a:pos x="27" y="2"/>
                </a:cxn>
                <a:cxn ang="0">
                  <a:pos x="29" y="2"/>
                </a:cxn>
                <a:cxn ang="0">
                  <a:pos x="31" y="3"/>
                </a:cxn>
                <a:cxn ang="0">
                  <a:pos x="32" y="3"/>
                </a:cxn>
                <a:cxn ang="0">
                  <a:pos x="32" y="4"/>
                </a:cxn>
                <a:cxn ang="0">
                  <a:pos x="33" y="4"/>
                </a:cxn>
                <a:cxn ang="0">
                  <a:pos x="34" y="5"/>
                </a:cxn>
                <a:cxn ang="0">
                  <a:pos x="34" y="6"/>
                </a:cxn>
                <a:cxn ang="0">
                  <a:pos x="34" y="7"/>
                </a:cxn>
                <a:cxn ang="0">
                  <a:pos x="34" y="8"/>
                </a:cxn>
                <a:cxn ang="0">
                  <a:pos x="35" y="9"/>
                </a:cxn>
                <a:cxn ang="0">
                  <a:pos x="34" y="16"/>
                </a:cxn>
                <a:cxn ang="0">
                  <a:pos x="34" y="22"/>
                </a:cxn>
                <a:cxn ang="0">
                  <a:pos x="34" y="28"/>
                </a:cxn>
                <a:cxn ang="0">
                  <a:pos x="34" y="35"/>
                </a:cxn>
                <a:cxn ang="0">
                  <a:pos x="33" y="36"/>
                </a:cxn>
                <a:cxn ang="0">
                  <a:pos x="32" y="36"/>
                </a:cxn>
                <a:cxn ang="0">
                  <a:pos x="32" y="37"/>
                </a:cxn>
                <a:cxn ang="0">
                  <a:pos x="31" y="38"/>
                </a:cxn>
                <a:cxn ang="0">
                  <a:pos x="28" y="37"/>
                </a:cxn>
                <a:cxn ang="0">
                  <a:pos x="25" y="36"/>
                </a:cxn>
                <a:cxn ang="0">
                  <a:pos x="22" y="36"/>
                </a:cxn>
                <a:cxn ang="0">
                  <a:pos x="19" y="35"/>
                </a:cxn>
                <a:cxn ang="0">
                  <a:pos x="16" y="35"/>
                </a:cxn>
                <a:cxn ang="0">
                  <a:pos x="13" y="34"/>
                </a:cxn>
                <a:cxn ang="0">
                  <a:pos x="10" y="33"/>
                </a:cxn>
                <a:cxn ang="0">
                  <a:pos x="7" y="33"/>
                </a:cxn>
                <a:cxn ang="0">
                  <a:pos x="6" y="31"/>
                </a:cxn>
                <a:cxn ang="0">
                  <a:pos x="5" y="30"/>
                </a:cxn>
                <a:cxn ang="0">
                  <a:pos x="4" y="28"/>
                </a:cxn>
                <a:cxn ang="0">
                  <a:pos x="2" y="27"/>
                </a:cxn>
                <a:cxn ang="0">
                  <a:pos x="1" y="23"/>
                </a:cxn>
                <a:cxn ang="0">
                  <a:pos x="0" y="19"/>
                </a:cxn>
                <a:cxn ang="0">
                  <a:pos x="0" y="15"/>
                </a:cxn>
                <a:cxn ang="0">
                  <a:pos x="1" y="11"/>
                </a:cxn>
                <a:cxn ang="0">
                  <a:pos x="2" y="7"/>
                </a:cxn>
                <a:cxn ang="0">
                  <a:pos x="5" y="4"/>
                </a:cxn>
                <a:cxn ang="0">
                  <a:pos x="8" y="2"/>
                </a:cxn>
                <a:cxn ang="0">
                  <a:pos x="13" y="0"/>
                </a:cxn>
              </a:cxnLst>
              <a:rect l="0" t="0" r="r" b="b"/>
              <a:pathLst>
                <a:path w="35" h="38">
                  <a:moveTo>
                    <a:pt x="13" y="0"/>
                  </a:moveTo>
                  <a:lnTo>
                    <a:pt x="15" y="0"/>
                  </a:lnTo>
                  <a:lnTo>
                    <a:pt x="18" y="1"/>
                  </a:lnTo>
                  <a:lnTo>
                    <a:pt x="20" y="1"/>
                  </a:lnTo>
                  <a:lnTo>
                    <a:pt x="22" y="1"/>
                  </a:lnTo>
                  <a:lnTo>
                    <a:pt x="24" y="1"/>
                  </a:lnTo>
                  <a:lnTo>
                    <a:pt x="27" y="2"/>
                  </a:lnTo>
                  <a:lnTo>
                    <a:pt x="29" y="2"/>
                  </a:lnTo>
                  <a:lnTo>
                    <a:pt x="31" y="3"/>
                  </a:lnTo>
                  <a:lnTo>
                    <a:pt x="32" y="3"/>
                  </a:lnTo>
                  <a:lnTo>
                    <a:pt x="32" y="4"/>
                  </a:lnTo>
                  <a:lnTo>
                    <a:pt x="33" y="4"/>
                  </a:lnTo>
                  <a:lnTo>
                    <a:pt x="34" y="5"/>
                  </a:lnTo>
                  <a:lnTo>
                    <a:pt x="34" y="6"/>
                  </a:lnTo>
                  <a:lnTo>
                    <a:pt x="34" y="7"/>
                  </a:lnTo>
                  <a:lnTo>
                    <a:pt x="34" y="8"/>
                  </a:lnTo>
                  <a:lnTo>
                    <a:pt x="35" y="9"/>
                  </a:lnTo>
                  <a:lnTo>
                    <a:pt x="34" y="16"/>
                  </a:lnTo>
                  <a:lnTo>
                    <a:pt x="34" y="22"/>
                  </a:lnTo>
                  <a:lnTo>
                    <a:pt x="34" y="28"/>
                  </a:lnTo>
                  <a:lnTo>
                    <a:pt x="34" y="35"/>
                  </a:lnTo>
                  <a:lnTo>
                    <a:pt x="33" y="36"/>
                  </a:lnTo>
                  <a:lnTo>
                    <a:pt x="32" y="36"/>
                  </a:lnTo>
                  <a:lnTo>
                    <a:pt x="32" y="37"/>
                  </a:lnTo>
                  <a:lnTo>
                    <a:pt x="31" y="38"/>
                  </a:lnTo>
                  <a:lnTo>
                    <a:pt x="28" y="37"/>
                  </a:lnTo>
                  <a:lnTo>
                    <a:pt x="25" y="36"/>
                  </a:lnTo>
                  <a:lnTo>
                    <a:pt x="22" y="36"/>
                  </a:lnTo>
                  <a:lnTo>
                    <a:pt x="19" y="35"/>
                  </a:lnTo>
                  <a:lnTo>
                    <a:pt x="16" y="35"/>
                  </a:lnTo>
                  <a:lnTo>
                    <a:pt x="13" y="34"/>
                  </a:lnTo>
                  <a:lnTo>
                    <a:pt x="10" y="33"/>
                  </a:lnTo>
                  <a:lnTo>
                    <a:pt x="7" y="33"/>
                  </a:lnTo>
                  <a:lnTo>
                    <a:pt x="6" y="31"/>
                  </a:lnTo>
                  <a:lnTo>
                    <a:pt x="5" y="30"/>
                  </a:lnTo>
                  <a:lnTo>
                    <a:pt x="4" y="28"/>
                  </a:lnTo>
                  <a:lnTo>
                    <a:pt x="2" y="27"/>
                  </a:lnTo>
                  <a:lnTo>
                    <a:pt x="1" y="23"/>
                  </a:lnTo>
                  <a:lnTo>
                    <a:pt x="0" y="19"/>
                  </a:lnTo>
                  <a:lnTo>
                    <a:pt x="0" y="15"/>
                  </a:lnTo>
                  <a:lnTo>
                    <a:pt x="1" y="11"/>
                  </a:lnTo>
                  <a:lnTo>
                    <a:pt x="2" y="7"/>
                  </a:lnTo>
                  <a:lnTo>
                    <a:pt x="5" y="4"/>
                  </a:lnTo>
                  <a:lnTo>
                    <a:pt x="8" y="2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C9BCC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75" name="Freeform 518"/>
            <p:cNvSpPr>
              <a:spLocks/>
            </p:cNvSpPr>
            <p:nvPr/>
          </p:nvSpPr>
          <p:spPr bwMode="auto">
            <a:xfrm>
              <a:off x="3672" y="1877"/>
              <a:ext cx="30" cy="34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13" y="1"/>
                </a:cxn>
                <a:cxn ang="0">
                  <a:pos x="15" y="1"/>
                </a:cxn>
                <a:cxn ang="0">
                  <a:pos x="17" y="1"/>
                </a:cxn>
                <a:cxn ang="0">
                  <a:pos x="19" y="2"/>
                </a:cxn>
                <a:cxn ang="0">
                  <a:pos x="21" y="2"/>
                </a:cxn>
                <a:cxn ang="0">
                  <a:pos x="23" y="2"/>
                </a:cxn>
                <a:cxn ang="0">
                  <a:pos x="25" y="2"/>
                </a:cxn>
                <a:cxn ang="0">
                  <a:pos x="27" y="3"/>
                </a:cxn>
                <a:cxn ang="0">
                  <a:pos x="28" y="3"/>
                </a:cxn>
                <a:cxn ang="0">
                  <a:pos x="28" y="4"/>
                </a:cxn>
                <a:cxn ang="0">
                  <a:pos x="29" y="4"/>
                </a:cxn>
                <a:cxn ang="0">
                  <a:pos x="29" y="5"/>
                </a:cxn>
                <a:cxn ang="0">
                  <a:pos x="30" y="6"/>
                </a:cxn>
                <a:cxn ang="0">
                  <a:pos x="30" y="7"/>
                </a:cxn>
                <a:cxn ang="0">
                  <a:pos x="30" y="8"/>
                </a:cxn>
                <a:cxn ang="0">
                  <a:pos x="30" y="8"/>
                </a:cxn>
                <a:cxn ang="0">
                  <a:pos x="30" y="14"/>
                </a:cxn>
                <a:cxn ang="0">
                  <a:pos x="30" y="20"/>
                </a:cxn>
                <a:cxn ang="0">
                  <a:pos x="30" y="26"/>
                </a:cxn>
                <a:cxn ang="0">
                  <a:pos x="29" y="31"/>
                </a:cxn>
                <a:cxn ang="0">
                  <a:pos x="29" y="32"/>
                </a:cxn>
                <a:cxn ang="0">
                  <a:pos x="28" y="32"/>
                </a:cxn>
                <a:cxn ang="0">
                  <a:pos x="28" y="33"/>
                </a:cxn>
                <a:cxn ang="0">
                  <a:pos x="27" y="34"/>
                </a:cxn>
                <a:cxn ang="0">
                  <a:pos x="24" y="33"/>
                </a:cxn>
                <a:cxn ang="0">
                  <a:pos x="22" y="32"/>
                </a:cxn>
                <a:cxn ang="0">
                  <a:pos x="19" y="32"/>
                </a:cxn>
                <a:cxn ang="0">
                  <a:pos x="17" y="31"/>
                </a:cxn>
                <a:cxn ang="0">
                  <a:pos x="14" y="31"/>
                </a:cxn>
                <a:cxn ang="0">
                  <a:pos x="11" y="30"/>
                </a:cxn>
                <a:cxn ang="0">
                  <a:pos x="9" y="30"/>
                </a:cxn>
                <a:cxn ang="0">
                  <a:pos x="6" y="29"/>
                </a:cxn>
                <a:cxn ang="0">
                  <a:pos x="5" y="28"/>
                </a:cxn>
                <a:cxn ang="0">
                  <a:pos x="4" y="27"/>
                </a:cxn>
                <a:cxn ang="0">
                  <a:pos x="3" y="26"/>
                </a:cxn>
                <a:cxn ang="0">
                  <a:pos x="2" y="24"/>
                </a:cxn>
                <a:cxn ang="0">
                  <a:pos x="1" y="21"/>
                </a:cxn>
                <a:cxn ang="0">
                  <a:pos x="0" y="17"/>
                </a:cxn>
                <a:cxn ang="0">
                  <a:pos x="0" y="14"/>
                </a:cxn>
                <a:cxn ang="0">
                  <a:pos x="1" y="10"/>
                </a:cxn>
                <a:cxn ang="0">
                  <a:pos x="2" y="7"/>
                </a:cxn>
                <a:cxn ang="0">
                  <a:pos x="4" y="4"/>
                </a:cxn>
                <a:cxn ang="0">
                  <a:pos x="7" y="2"/>
                </a:cxn>
                <a:cxn ang="0">
                  <a:pos x="11" y="0"/>
                </a:cxn>
              </a:cxnLst>
              <a:rect l="0" t="0" r="r" b="b"/>
              <a:pathLst>
                <a:path w="30" h="34">
                  <a:moveTo>
                    <a:pt x="11" y="0"/>
                  </a:moveTo>
                  <a:lnTo>
                    <a:pt x="13" y="1"/>
                  </a:lnTo>
                  <a:lnTo>
                    <a:pt x="15" y="1"/>
                  </a:lnTo>
                  <a:lnTo>
                    <a:pt x="17" y="1"/>
                  </a:lnTo>
                  <a:lnTo>
                    <a:pt x="19" y="2"/>
                  </a:lnTo>
                  <a:lnTo>
                    <a:pt x="21" y="2"/>
                  </a:lnTo>
                  <a:lnTo>
                    <a:pt x="23" y="2"/>
                  </a:lnTo>
                  <a:lnTo>
                    <a:pt x="25" y="2"/>
                  </a:lnTo>
                  <a:lnTo>
                    <a:pt x="27" y="3"/>
                  </a:lnTo>
                  <a:lnTo>
                    <a:pt x="28" y="3"/>
                  </a:lnTo>
                  <a:lnTo>
                    <a:pt x="28" y="4"/>
                  </a:lnTo>
                  <a:lnTo>
                    <a:pt x="29" y="4"/>
                  </a:lnTo>
                  <a:lnTo>
                    <a:pt x="29" y="5"/>
                  </a:lnTo>
                  <a:lnTo>
                    <a:pt x="30" y="6"/>
                  </a:lnTo>
                  <a:lnTo>
                    <a:pt x="30" y="7"/>
                  </a:lnTo>
                  <a:lnTo>
                    <a:pt x="30" y="8"/>
                  </a:lnTo>
                  <a:lnTo>
                    <a:pt x="30" y="8"/>
                  </a:lnTo>
                  <a:lnTo>
                    <a:pt x="30" y="14"/>
                  </a:lnTo>
                  <a:lnTo>
                    <a:pt x="30" y="20"/>
                  </a:lnTo>
                  <a:lnTo>
                    <a:pt x="30" y="26"/>
                  </a:lnTo>
                  <a:lnTo>
                    <a:pt x="29" y="31"/>
                  </a:lnTo>
                  <a:lnTo>
                    <a:pt x="29" y="32"/>
                  </a:lnTo>
                  <a:lnTo>
                    <a:pt x="28" y="32"/>
                  </a:lnTo>
                  <a:lnTo>
                    <a:pt x="28" y="33"/>
                  </a:lnTo>
                  <a:lnTo>
                    <a:pt x="27" y="34"/>
                  </a:lnTo>
                  <a:lnTo>
                    <a:pt x="24" y="33"/>
                  </a:lnTo>
                  <a:lnTo>
                    <a:pt x="22" y="32"/>
                  </a:lnTo>
                  <a:lnTo>
                    <a:pt x="19" y="32"/>
                  </a:lnTo>
                  <a:lnTo>
                    <a:pt x="17" y="31"/>
                  </a:lnTo>
                  <a:lnTo>
                    <a:pt x="14" y="31"/>
                  </a:lnTo>
                  <a:lnTo>
                    <a:pt x="11" y="30"/>
                  </a:lnTo>
                  <a:lnTo>
                    <a:pt x="9" y="30"/>
                  </a:lnTo>
                  <a:lnTo>
                    <a:pt x="6" y="29"/>
                  </a:lnTo>
                  <a:lnTo>
                    <a:pt x="5" y="28"/>
                  </a:lnTo>
                  <a:lnTo>
                    <a:pt x="4" y="27"/>
                  </a:lnTo>
                  <a:lnTo>
                    <a:pt x="3" y="26"/>
                  </a:lnTo>
                  <a:lnTo>
                    <a:pt x="2" y="24"/>
                  </a:lnTo>
                  <a:lnTo>
                    <a:pt x="1" y="21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1" y="10"/>
                  </a:lnTo>
                  <a:lnTo>
                    <a:pt x="2" y="7"/>
                  </a:lnTo>
                  <a:lnTo>
                    <a:pt x="4" y="4"/>
                  </a:lnTo>
                  <a:lnTo>
                    <a:pt x="7" y="2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CEC1C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76" name="Freeform 519"/>
            <p:cNvSpPr>
              <a:spLocks/>
            </p:cNvSpPr>
            <p:nvPr/>
          </p:nvSpPr>
          <p:spPr bwMode="auto">
            <a:xfrm>
              <a:off x="3673" y="1878"/>
              <a:ext cx="26" cy="29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23" y="2"/>
                </a:cxn>
                <a:cxn ang="0">
                  <a:pos x="25" y="4"/>
                </a:cxn>
                <a:cxn ang="0">
                  <a:pos x="26" y="7"/>
                </a:cxn>
                <a:cxn ang="0">
                  <a:pos x="25" y="27"/>
                </a:cxn>
                <a:cxn ang="0">
                  <a:pos x="23" y="29"/>
                </a:cxn>
                <a:cxn ang="0">
                  <a:pos x="5" y="25"/>
                </a:cxn>
                <a:cxn ang="0">
                  <a:pos x="1" y="21"/>
                </a:cxn>
                <a:cxn ang="0">
                  <a:pos x="0" y="18"/>
                </a:cxn>
                <a:cxn ang="0">
                  <a:pos x="0" y="15"/>
                </a:cxn>
                <a:cxn ang="0">
                  <a:pos x="0" y="12"/>
                </a:cxn>
                <a:cxn ang="0">
                  <a:pos x="0" y="9"/>
                </a:cxn>
                <a:cxn ang="0">
                  <a:pos x="1" y="6"/>
                </a:cxn>
                <a:cxn ang="0">
                  <a:pos x="3" y="3"/>
                </a:cxn>
                <a:cxn ang="0">
                  <a:pos x="6" y="2"/>
                </a:cxn>
                <a:cxn ang="0">
                  <a:pos x="9" y="0"/>
                </a:cxn>
              </a:cxnLst>
              <a:rect l="0" t="0" r="r" b="b"/>
              <a:pathLst>
                <a:path w="26" h="29">
                  <a:moveTo>
                    <a:pt x="9" y="0"/>
                  </a:moveTo>
                  <a:lnTo>
                    <a:pt x="23" y="2"/>
                  </a:lnTo>
                  <a:lnTo>
                    <a:pt x="25" y="4"/>
                  </a:lnTo>
                  <a:lnTo>
                    <a:pt x="26" y="7"/>
                  </a:lnTo>
                  <a:lnTo>
                    <a:pt x="25" y="27"/>
                  </a:lnTo>
                  <a:lnTo>
                    <a:pt x="23" y="29"/>
                  </a:lnTo>
                  <a:lnTo>
                    <a:pt x="5" y="25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0" y="9"/>
                  </a:lnTo>
                  <a:lnTo>
                    <a:pt x="1" y="6"/>
                  </a:lnTo>
                  <a:lnTo>
                    <a:pt x="3" y="3"/>
                  </a:lnTo>
                  <a:lnTo>
                    <a:pt x="6" y="2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D1C4C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77" name="Freeform 520"/>
            <p:cNvSpPr>
              <a:spLocks/>
            </p:cNvSpPr>
            <p:nvPr/>
          </p:nvSpPr>
          <p:spPr bwMode="auto">
            <a:xfrm>
              <a:off x="3673" y="1878"/>
              <a:ext cx="73" cy="82"/>
            </a:xfrm>
            <a:custGeom>
              <a:avLst/>
              <a:gdLst/>
              <a:ahLst/>
              <a:cxnLst>
                <a:cxn ang="0">
                  <a:pos x="40" y="0"/>
                </a:cxn>
                <a:cxn ang="0">
                  <a:pos x="47" y="2"/>
                </a:cxn>
                <a:cxn ang="0">
                  <a:pos x="54" y="5"/>
                </a:cxn>
                <a:cxn ang="0">
                  <a:pos x="60" y="10"/>
                </a:cxn>
                <a:cxn ang="0">
                  <a:pos x="65" y="15"/>
                </a:cxn>
                <a:cxn ang="0">
                  <a:pos x="69" y="22"/>
                </a:cxn>
                <a:cxn ang="0">
                  <a:pos x="72" y="29"/>
                </a:cxn>
                <a:cxn ang="0">
                  <a:pos x="73" y="37"/>
                </a:cxn>
                <a:cxn ang="0">
                  <a:pos x="73" y="45"/>
                </a:cxn>
                <a:cxn ang="0">
                  <a:pos x="72" y="53"/>
                </a:cxn>
                <a:cxn ang="0">
                  <a:pos x="69" y="61"/>
                </a:cxn>
                <a:cxn ang="0">
                  <a:pos x="65" y="67"/>
                </a:cxn>
                <a:cxn ang="0">
                  <a:pos x="60" y="73"/>
                </a:cxn>
                <a:cxn ang="0">
                  <a:pos x="54" y="77"/>
                </a:cxn>
                <a:cxn ang="0">
                  <a:pos x="47" y="80"/>
                </a:cxn>
                <a:cxn ang="0">
                  <a:pos x="40" y="82"/>
                </a:cxn>
                <a:cxn ang="0">
                  <a:pos x="33" y="82"/>
                </a:cxn>
                <a:cxn ang="0">
                  <a:pos x="26" y="80"/>
                </a:cxn>
                <a:cxn ang="0">
                  <a:pos x="19" y="77"/>
                </a:cxn>
                <a:cxn ang="0">
                  <a:pos x="13" y="73"/>
                </a:cxn>
                <a:cxn ang="0">
                  <a:pos x="8" y="67"/>
                </a:cxn>
                <a:cxn ang="0">
                  <a:pos x="4" y="61"/>
                </a:cxn>
                <a:cxn ang="0">
                  <a:pos x="1" y="53"/>
                </a:cxn>
                <a:cxn ang="0">
                  <a:pos x="0" y="45"/>
                </a:cxn>
                <a:cxn ang="0">
                  <a:pos x="0" y="37"/>
                </a:cxn>
                <a:cxn ang="0">
                  <a:pos x="1" y="29"/>
                </a:cxn>
                <a:cxn ang="0">
                  <a:pos x="4" y="22"/>
                </a:cxn>
                <a:cxn ang="0">
                  <a:pos x="8" y="15"/>
                </a:cxn>
                <a:cxn ang="0">
                  <a:pos x="13" y="10"/>
                </a:cxn>
                <a:cxn ang="0">
                  <a:pos x="19" y="5"/>
                </a:cxn>
                <a:cxn ang="0">
                  <a:pos x="26" y="2"/>
                </a:cxn>
                <a:cxn ang="0">
                  <a:pos x="33" y="0"/>
                </a:cxn>
              </a:cxnLst>
              <a:rect l="0" t="0" r="r" b="b"/>
              <a:pathLst>
                <a:path w="73" h="82">
                  <a:moveTo>
                    <a:pt x="36" y="0"/>
                  </a:moveTo>
                  <a:lnTo>
                    <a:pt x="40" y="0"/>
                  </a:lnTo>
                  <a:lnTo>
                    <a:pt x="44" y="1"/>
                  </a:lnTo>
                  <a:lnTo>
                    <a:pt x="47" y="2"/>
                  </a:lnTo>
                  <a:lnTo>
                    <a:pt x="51" y="3"/>
                  </a:lnTo>
                  <a:lnTo>
                    <a:pt x="54" y="5"/>
                  </a:lnTo>
                  <a:lnTo>
                    <a:pt x="57" y="7"/>
                  </a:lnTo>
                  <a:lnTo>
                    <a:pt x="60" y="10"/>
                  </a:lnTo>
                  <a:lnTo>
                    <a:pt x="62" y="12"/>
                  </a:lnTo>
                  <a:lnTo>
                    <a:pt x="65" y="15"/>
                  </a:lnTo>
                  <a:lnTo>
                    <a:pt x="67" y="18"/>
                  </a:lnTo>
                  <a:lnTo>
                    <a:pt x="69" y="22"/>
                  </a:lnTo>
                  <a:lnTo>
                    <a:pt x="70" y="25"/>
                  </a:lnTo>
                  <a:lnTo>
                    <a:pt x="72" y="29"/>
                  </a:lnTo>
                  <a:lnTo>
                    <a:pt x="73" y="33"/>
                  </a:lnTo>
                  <a:lnTo>
                    <a:pt x="73" y="37"/>
                  </a:lnTo>
                  <a:lnTo>
                    <a:pt x="73" y="41"/>
                  </a:lnTo>
                  <a:lnTo>
                    <a:pt x="73" y="45"/>
                  </a:lnTo>
                  <a:lnTo>
                    <a:pt x="73" y="49"/>
                  </a:lnTo>
                  <a:lnTo>
                    <a:pt x="72" y="53"/>
                  </a:lnTo>
                  <a:lnTo>
                    <a:pt x="70" y="57"/>
                  </a:lnTo>
                  <a:lnTo>
                    <a:pt x="69" y="61"/>
                  </a:lnTo>
                  <a:lnTo>
                    <a:pt x="67" y="64"/>
                  </a:lnTo>
                  <a:lnTo>
                    <a:pt x="65" y="67"/>
                  </a:lnTo>
                  <a:lnTo>
                    <a:pt x="62" y="70"/>
                  </a:lnTo>
                  <a:lnTo>
                    <a:pt x="60" y="73"/>
                  </a:lnTo>
                  <a:lnTo>
                    <a:pt x="57" y="75"/>
                  </a:lnTo>
                  <a:lnTo>
                    <a:pt x="54" y="77"/>
                  </a:lnTo>
                  <a:lnTo>
                    <a:pt x="51" y="79"/>
                  </a:lnTo>
                  <a:lnTo>
                    <a:pt x="47" y="80"/>
                  </a:lnTo>
                  <a:lnTo>
                    <a:pt x="44" y="81"/>
                  </a:lnTo>
                  <a:lnTo>
                    <a:pt x="40" y="82"/>
                  </a:lnTo>
                  <a:lnTo>
                    <a:pt x="36" y="82"/>
                  </a:lnTo>
                  <a:lnTo>
                    <a:pt x="33" y="82"/>
                  </a:lnTo>
                  <a:lnTo>
                    <a:pt x="29" y="81"/>
                  </a:lnTo>
                  <a:lnTo>
                    <a:pt x="26" y="80"/>
                  </a:lnTo>
                  <a:lnTo>
                    <a:pt x="22" y="79"/>
                  </a:lnTo>
                  <a:lnTo>
                    <a:pt x="19" y="77"/>
                  </a:lnTo>
                  <a:lnTo>
                    <a:pt x="16" y="75"/>
                  </a:lnTo>
                  <a:lnTo>
                    <a:pt x="13" y="73"/>
                  </a:lnTo>
                  <a:lnTo>
                    <a:pt x="10" y="70"/>
                  </a:lnTo>
                  <a:lnTo>
                    <a:pt x="8" y="67"/>
                  </a:lnTo>
                  <a:lnTo>
                    <a:pt x="6" y="64"/>
                  </a:lnTo>
                  <a:lnTo>
                    <a:pt x="4" y="61"/>
                  </a:lnTo>
                  <a:lnTo>
                    <a:pt x="3" y="57"/>
                  </a:lnTo>
                  <a:lnTo>
                    <a:pt x="1" y="53"/>
                  </a:lnTo>
                  <a:lnTo>
                    <a:pt x="0" y="49"/>
                  </a:lnTo>
                  <a:lnTo>
                    <a:pt x="0" y="45"/>
                  </a:lnTo>
                  <a:lnTo>
                    <a:pt x="0" y="41"/>
                  </a:lnTo>
                  <a:lnTo>
                    <a:pt x="0" y="37"/>
                  </a:lnTo>
                  <a:lnTo>
                    <a:pt x="0" y="33"/>
                  </a:lnTo>
                  <a:lnTo>
                    <a:pt x="1" y="29"/>
                  </a:lnTo>
                  <a:lnTo>
                    <a:pt x="3" y="25"/>
                  </a:lnTo>
                  <a:lnTo>
                    <a:pt x="4" y="22"/>
                  </a:lnTo>
                  <a:lnTo>
                    <a:pt x="6" y="18"/>
                  </a:lnTo>
                  <a:lnTo>
                    <a:pt x="8" y="15"/>
                  </a:lnTo>
                  <a:lnTo>
                    <a:pt x="10" y="12"/>
                  </a:lnTo>
                  <a:lnTo>
                    <a:pt x="13" y="10"/>
                  </a:lnTo>
                  <a:lnTo>
                    <a:pt x="16" y="7"/>
                  </a:lnTo>
                  <a:lnTo>
                    <a:pt x="19" y="5"/>
                  </a:lnTo>
                  <a:lnTo>
                    <a:pt x="22" y="3"/>
                  </a:lnTo>
                  <a:lnTo>
                    <a:pt x="26" y="2"/>
                  </a:lnTo>
                  <a:lnTo>
                    <a:pt x="29" y="1"/>
                  </a:lnTo>
                  <a:lnTo>
                    <a:pt x="33" y="0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44445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78" name="Freeform 521"/>
            <p:cNvSpPr>
              <a:spLocks/>
            </p:cNvSpPr>
            <p:nvPr/>
          </p:nvSpPr>
          <p:spPr bwMode="auto">
            <a:xfrm>
              <a:off x="3676" y="1880"/>
              <a:ext cx="71" cy="80"/>
            </a:xfrm>
            <a:custGeom>
              <a:avLst/>
              <a:gdLst/>
              <a:ahLst/>
              <a:cxnLst>
                <a:cxn ang="0">
                  <a:pos x="39" y="1"/>
                </a:cxn>
                <a:cxn ang="0">
                  <a:pos x="46" y="2"/>
                </a:cxn>
                <a:cxn ang="0">
                  <a:pos x="53" y="5"/>
                </a:cxn>
                <a:cxn ang="0">
                  <a:pos x="58" y="10"/>
                </a:cxn>
                <a:cxn ang="0">
                  <a:pos x="63" y="15"/>
                </a:cxn>
                <a:cxn ang="0">
                  <a:pos x="67" y="21"/>
                </a:cxn>
                <a:cxn ang="0">
                  <a:pos x="70" y="28"/>
                </a:cxn>
                <a:cxn ang="0">
                  <a:pos x="71" y="36"/>
                </a:cxn>
                <a:cxn ang="0">
                  <a:pos x="71" y="44"/>
                </a:cxn>
                <a:cxn ang="0">
                  <a:pos x="70" y="52"/>
                </a:cxn>
                <a:cxn ang="0">
                  <a:pos x="67" y="59"/>
                </a:cxn>
                <a:cxn ang="0">
                  <a:pos x="63" y="66"/>
                </a:cxn>
                <a:cxn ang="0">
                  <a:pos x="58" y="71"/>
                </a:cxn>
                <a:cxn ang="0">
                  <a:pos x="53" y="75"/>
                </a:cxn>
                <a:cxn ang="0">
                  <a:pos x="46" y="78"/>
                </a:cxn>
                <a:cxn ang="0">
                  <a:pos x="39" y="80"/>
                </a:cxn>
                <a:cxn ang="0">
                  <a:pos x="32" y="80"/>
                </a:cxn>
                <a:cxn ang="0">
                  <a:pos x="25" y="78"/>
                </a:cxn>
                <a:cxn ang="0">
                  <a:pos x="19" y="75"/>
                </a:cxn>
                <a:cxn ang="0">
                  <a:pos x="13" y="71"/>
                </a:cxn>
                <a:cxn ang="0">
                  <a:pos x="8" y="66"/>
                </a:cxn>
                <a:cxn ang="0">
                  <a:pos x="5" y="59"/>
                </a:cxn>
                <a:cxn ang="0">
                  <a:pos x="2" y="52"/>
                </a:cxn>
                <a:cxn ang="0">
                  <a:pos x="0" y="44"/>
                </a:cxn>
                <a:cxn ang="0">
                  <a:pos x="0" y="36"/>
                </a:cxn>
                <a:cxn ang="0">
                  <a:pos x="2" y="28"/>
                </a:cxn>
                <a:cxn ang="0">
                  <a:pos x="5" y="21"/>
                </a:cxn>
                <a:cxn ang="0">
                  <a:pos x="8" y="15"/>
                </a:cxn>
                <a:cxn ang="0">
                  <a:pos x="13" y="10"/>
                </a:cxn>
                <a:cxn ang="0">
                  <a:pos x="19" y="5"/>
                </a:cxn>
                <a:cxn ang="0">
                  <a:pos x="25" y="2"/>
                </a:cxn>
                <a:cxn ang="0">
                  <a:pos x="32" y="1"/>
                </a:cxn>
              </a:cxnLst>
              <a:rect l="0" t="0" r="r" b="b"/>
              <a:pathLst>
                <a:path w="71" h="80">
                  <a:moveTo>
                    <a:pt x="36" y="0"/>
                  </a:moveTo>
                  <a:lnTo>
                    <a:pt x="39" y="1"/>
                  </a:lnTo>
                  <a:lnTo>
                    <a:pt x="43" y="1"/>
                  </a:lnTo>
                  <a:lnTo>
                    <a:pt x="46" y="2"/>
                  </a:lnTo>
                  <a:lnTo>
                    <a:pt x="50" y="4"/>
                  </a:lnTo>
                  <a:lnTo>
                    <a:pt x="53" y="5"/>
                  </a:lnTo>
                  <a:lnTo>
                    <a:pt x="56" y="7"/>
                  </a:lnTo>
                  <a:lnTo>
                    <a:pt x="58" y="10"/>
                  </a:lnTo>
                  <a:lnTo>
                    <a:pt x="61" y="12"/>
                  </a:lnTo>
                  <a:lnTo>
                    <a:pt x="63" y="15"/>
                  </a:lnTo>
                  <a:lnTo>
                    <a:pt x="65" y="18"/>
                  </a:lnTo>
                  <a:lnTo>
                    <a:pt x="67" y="21"/>
                  </a:lnTo>
                  <a:lnTo>
                    <a:pt x="69" y="25"/>
                  </a:lnTo>
                  <a:lnTo>
                    <a:pt x="70" y="28"/>
                  </a:lnTo>
                  <a:lnTo>
                    <a:pt x="71" y="32"/>
                  </a:lnTo>
                  <a:lnTo>
                    <a:pt x="71" y="36"/>
                  </a:lnTo>
                  <a:lnTo>
                    <a:pt x="71" y="40"/>
                  </a:lnTo>
                  <a:lnTo>
                    <a:pt x="71" y="44"/>
                  </a:lnTo>
                  <a:lnTo>
                    <a:pt x="71" y="48"/>
                  </a:lnTo>
                  <a:lnTo>
                    <a:pt x="70" y="52"/>
                  </a:lnTo>
                  <a:lnTo>
                    <a:pt x="69" y="56"/>
                  </a:lnTo>
                  <a:lnTo>
                    <a:pt x="67" y="59"/>
                  </a:lnTo>
                  <a:lnTo>
                    <a:pt x="65" y="63"/>
                  </a:lnTo>
                  <a:lnTo>
                    <a:pt x="63" y="66"/>
                  </a:lnTo>
                  <a:lnTo>
                    <a:pt x="61" y="68"/>
                  </a:lnTo>
                  <a:lnTo>
                    <a:pt x="58" y="71"/>
                  </a:lnTo>
                  <a:lnTo>
                    <a:pt x="56" y="73"/>
                  </a:lnTo>
                  <a:lnTo>
                    <a:pt x="53" y="75"/>
                  </a:lnTo>
                  <a:lnTo>
                    <a:pt x="50" y="77"/>
                  </a:lnTo>
                  <a:lnTo>
                    <a:pt x="46" y="78"/>
                  </a:lnTo>
                  <a:lnTo>
                    <a:pt x="43" y="79"/>
                  </a:lnTo>
                  <a:lnTo>
                    <a:pt x="39" y="80"/>
                  </a:lnTo>
                  <a:lnTo>
                    <a:pt x="36" y="80"/>
                  </a:lnTo>
                  <a:lnTo>
                    <a:pt x="32" y="80"/>
                  </a:lnTo>
                  <a:lnTo>
                    <a:pt x="29" y="79"/>
                  </a:lnTo>
                  <a:lnTo>
                    <a:pt x="25" y="78"/>
                  </a:lnTo>
                  <a:lnTo>
                    <a:pt x="22" y="77"/>
                  </a:lnTo>
                  <a:lnTo>
                    <a:pt x="19" y="75"/>
                  </a:lnTo>
                  <a:lnTo>
                    <a:pt x="16" y="73"/>
                  </a:lnTo>
                  <a:lnTo>
                    <a:pt x="13" y="71"/>
                  </a:lnTo>
                  <a:lnTo>
                    <a:pt x="11" y="68"/>
                  </a:lnTo>
                  <a:lnTo>
                    <a:pt x="8" y="66"/>
                  </a:lnTo>
                  <a:lnTo>
                    <a:pt x="6" y="63"/>
                  </a:lnTo>
                  <a:lnTo>
                    <a:pt x="5" y="59"/>
                  </a:lnTo>
                  <a:lnTo>
                    <a:pt x="3" y="56"/>
                  </a:lnTo>
                  <a:lnTo>
                    <a:pt x="2" y="52"/>
                  </a:lnTo>
                  <a:lnTo>
                    <a:pt x="1" y="48"/>
                  </a:lnTo>
                  <a:lnTo>
                    <a:pt x="0" y="44"/>
                  </a:lnTo>
                  <a:lnTo>
                    <a:pt x="0" y="40"/>
                  </a:lnTo>
                  <a:lnTo>
                    <a:pt x="0" y="36"/>
                  </a:lnTo>
                  <a:lnTo>
                    <a:pt x="1" y="32"/>
                  </a:lnTo>
                  <a:lnTo>
                    <a:pt x="2" y="28"/>
                  </a:lnTo>
                  <a:lnTo>
                    <a:pt x="3" y="25"/>
                  </a:lnTo>
                  <a:lnTo>
                    <a:pt x="5" y="21"/>
                  </a:lnTo>
                  <a:lnTo>
                    <a:pt x="6" y="18"/>
                  </a:lnTo>
                  <a:lnTo>
                    <a:pt x="8" y="15"/>
                  </a:lnTo>
                  <a:lnTo>
                    <a:pt x="11" y="12"/>
                  </a:lnTo>
                  <a:lnTo>
                    <a:pt x="13" y="10"/>
                  </a:lnTo>
                  <a:lnTo>
                    <a:pt x="16" y="7"/>
                  </a:lnTo>
                  <a:lnTo>
                    <a:pt x="19" y="5"/>
                  </a:lnTo>
                  <a:lnTo>
                    <a:pt x="22" y="4"/>
                  </a:lnTo>
                  <a:lnTo>
                    <a:pt x="25" y="2"/>
                  </a:lnTo>
                  <a:lnTo>
                    <a:pt x="29" y="1"/>
                  </a:lnTo>
                  <a:lnTo>
                    <a:pt x="32" y="1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DDD1D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79" name="Freeform 522"/>
            <p:cNvSpPr>
              <a:spLocks/>
            </p:cNvSpPr>
            <p:nvPr/>
          </p:nvSpPr>
          <p:spPr bwMode="auto">
            <a:xfrm>
              <a:off x="3676" y="1880"/>
              <a:ext cx="68" cy="77"/>
            </a:xfrm>
            <a:custGeom>
              <a:avLst/>
              <a:gdLst/>
              <a:ahLst/>
              <a:cxnLst>
                <a:cxn ang="0">
                  <a:pos x="38" y="1"/>
                </a:cxn>
                <a:cxn ang="0">
                  <a:pos x="44" y="2"/>
                </a:cxn>
                <a:cxn ang="0">
                  <a:pos x="50" y="5"/>
                </a:cxn>
                <a:cxn ang="0">
                  <a:pos x="56" y="9"/>
                </a:cxn>
                <a:cxn ang="0">
                  <a:pos x="60" y="14"/>
                </a:cxn>
                <a:cxn ang="0">
                  <a:pos x="64" y="20"/>
                </a:cxn>
                <a:cxn ang="0">
                  <a:pos x="66" y="27"/>
                </a:cxn>
                <a:cxn ang="0">
                  <a:pos x="68" y="35"/>
                </a:cxn>
                <a:cxn ang="0">
                  <a:pos x="68" y="42"/>
                </a:cxn>
                <a:cxn ang="0">
                  <a:pos x="66" y="50"/>
                </a:cxn>
                <a:cxn ang="0">
                  <a:pos x="64" y="57"/>
                </a:cxn>
                <a:cxn ang="0">
                  <a:pos x="60" y="63"/>
                </a:cxn>
                <a:cxn ang="0">
                  <a:pos x="56" y="68"/>
                </a:cxn>
                <a:cxn ang="0">
                  <a:pos x="50" y="72"/>
                </a:cxn>
                <a:cxn ang="0">
                  <a:pos x="44" y="75"/>
                </a:cxn>
                <a:cxn ang="0">
                  <a:pos x="38" y="76"/>
                </a:cxn>
                <a:cxn ang="0">
                  <a:pos x="30" y="76"/>
                </a:cxn>
                <a:cxn ang="0">
                  <a:pos x="24" y="75"/>
                </a:cxn>
                <a:cxn ang="0">
                  <a:pos x="18" y="72"/>
                </a:cxn>
                <a:cxn ang="0">
                  <a:pos x="13" y="68"/>
                </a:cxn>
                <a:cxn ang="0">
                  <a:pos x="8" y="63"/>
                </a:cxn>
                <a:cxn ang="0">
                  <a:pos x="4" y="57"/>
                </a:cxn>
                <a:cxn ang="0">
                  <a:pos x="2" y="50"/>
                </a:cxn>
                <a:cxn ang="0">
                  <a:pos x="0" y="42"/>
                </a:cxn>
                <a:cxn ang="0">
                  <a:pos x="0" y="35"/>
                </a:cxn>
                <a:cxn ang="0">
                  <a:pos x="2" y="27"/>
                </a:cxn>
                <a:cxn ang="0">
                  <a:pos x="4" y="20"/>
                </a:cxn>
                <a:cxn ang="0">
                  <a:pos x="8" y="14"/>
                </a:cxn>
                <a:cxn ang="0">
                  <a:pos x="13" y="9"/>
                </a:cxn>
                <a:cxn ang="0">
                  <a:pos x="18" y="5"/>
                </a:cxn>
                <a:cxn ang="0">
                  <a:pos x="24" y="2"/>
                </a:cxn>
                <a:cxn ang="0">
                  <a:pos x="30" y="1"/>
                </a:cxn>
              </a:cxnLst>
              <a:rect l="0" t="0" r="r" b="b"/>
              <a:pathLst>
                <a:path w="68" h="77">
                  <a:moveTo>
                    <a:pt x="34" y="0"/>
                  </a:moveTo>
                  <a:lnTo>
                    <a:pt x="38" y="1"/>
                  </a:lnTo>
                  <a:lnTo>
                    <a:pt x="41" y="1"/>
                  </a:lnTo>
                  <a:lnTo>
                    <a:pt x="44" y="2"/>
                  </a:lnTo>
                  <a:lnTo>
                    <a:pt x="47" y="3"/>
                  </a:lnTo>
                  <a:lnTo>
                    <a:pt x="50" y="5"/>
                  </a:lnTo>
                  <a:lnTo>
                    <a:pt x="53" y="7"/>
                  </a:lnTo>
                  <a:lnTo>
                    <a:pt x="56" y="9"/>
                  </a:lnTo>
                  <a:lnTo>
                    <a:pt x="58" y="12"/>
                  </a:lnTo>
                  <a:lnTo>
                    <a:pt x="60" y="14"/>
                  </a:lnTo>
                  <a:lnTo>
                    <a:pt x="62" y="17"/>
                  </a:lnTo>
                  <a:lnTo>
                    <a:pt x="64" y="20"/>
                  </a:lnTo>
                  <a:lnTo>
                    <a:pt x="65" y="24"/>
                  </a:lnTo>
                  <a:lnTo>
                    <a:pt x="66" y="27"/>
                  </a:lnTo>
                  <a:lnTo>
                    <a:pt x="67" y="31"/>
                  </a:lnTo>
                  <a:lnTo>
                    <a:pt x="68" y="35"/>
                  </a:lnTo>
                  <a:lnTo>
                    <a:pt x="68" y="38"/>
                  </a:lnTo>
                  <a:lnTo>
                    <a:pt x="68" y="42"/>
                  </a:lnTo>
                  <a:lnTo>
                    <a:pt x="67" y="46"/>
                  </a:lnTo>
                  <a:lnTo>
                    <a:pt x="66" y="50"/>
                  </a:lnTo>
                  <a:lnTo>
                    <a:pt x="65" y="53"/>
                  </a:lnTo>
                  <a:lnTo>
                    <a:pt x="64" y="57"/>
                  </a:lnTo>
                  <a:lnTo>
                    <a:pt x="62" y="60"/>
                  </a:lnTo>
                  <a:lnTo>
                    <a:pt x="60" y="63"/>
                  </a:lnTo>
                  <a:lnTo>
                    <a:pt x="58" y="65"/>
                  </a:lnTo>
                  <a:lnTo>
                    <a:pt x="56" y="68"/>
                  </a:lnTo>
                  <a:lnTo>
                    <a:pt x="53" y="70"/>
                  </a:lnTo>
                  <a:lnTo>
                    <a:pt x="50" y="72"/>
                  </a:lnTo>
                  <a:lnTo>
                    <a:pt x="47" y="74"/>
                  </a:lnTo>
                  <a:lnTo>
                    <a:pt x="44" y="75"/>
                  </a:lnTo>
                  <a:lnTo>
                    <a:pt x="41" y="76"/>
                  </a:lnTo>
                  <a:lnTo>
                    <a:pt x="38" y="76"/>
                  </a:lnTo>
                  <a:lnTo>
                    <a:pt x="34" y="77"/>
                  </a:lnTo>
                  <a:lnTo>
                    <a:pt x="30" y="76"/>
                  </a:lnTo>
                  <a:lnTo>
                    <a:pt x="27" y="76"/>
                  </a:lnTo>
                  <a:lnTo>
                    <a:pt x="24" y="75"/>
                  </a:lnTo>
                  <a:lnTo>
                    <a:pt x="21" y="74"/>
                  </a:lnTo>
                  <a:lnTo>
                    <a:pt x="18" y="72"/>
                  </a:lnTo>
                  <a:lnTo>
                    <a:pt x="15" y="70"/>
                  </a:lnTo>
                  <a:lnTo>
                    <a:pt x="13" y="68"/>
                  </a:lnTo>
                  <a:lnTo>
                    <a:pt x="10" y="65"/>
                  </a:lnTo>
                  <a:lnTo>
                    <a:pt x="8" y="63"/>
                  </a:lnTo>
                  <a:lnTo>
                    <a:pt x="6" y="60"/>
                  </a:lnTo>
                  <a:lnTo>
                    <a:pt x="4" y="57"/>
                  </a:lnTo>
                  <a:lnTo>
                    <a:pt x="3" y="53"/>
                  </a:lnTo>
                  <a:lnTo>
                    <a:pt x="2" y="50"/>
                  </a:lnTo>
                  <a:lnTo>
                    <a:pt x="1" y="46"/>
                  </a:lnTo>
                  <a:lnTo>
                    <a:pt x="0" y="42"/>
                  </a:lnTo>
                  <a:lnTo>
                    <a:pt x="0" y="38"/>
                  </a:lnTo>
                  <a:lnTo>
                    <a:pt x="0" y="35"/>
                  </a:lnTo>
                  <a:lnTo>
                    <a:pt x="1" y="31"/>
                  </a:lnTo>
                  <a:lnTo>
                    <a:pt x="2" y="27"/>
                  </a:lnTo>
                  <a:lnTo>
                    <a:pt x="3" y="24"/>
                  </a:lnTo>
                  <a:lnTo>
                    <a:pt x="4" y="20"/>
                  </a:lnTo>
                  <a:lnTo>
                    <a:pt x="6" y="17"/>
                  </a:lnTo>
                  <a:lnTo>
                    <a:pt x="8" y="14"/>
                  </a:lnTo>
                  <a:lnTo>
                    <a:pt x="10" y="12"/>
                  </a:lnTo>
                  <a:lnTo>
                    <a:pt x="13" y="9"/>
                  </a:lnTo>
                  <a:lnTo>
                    <a:pt x="15" y="7"/>
                  </a:lnTo>
                  <a:lnTo>
                    <a:pt x="18" y="5"/>
                  </a:lnTo>
                  <a:lnTo>
                    <a:pt x="21" y="3"/>
                  </a:lnTo>
                  <a:lnTo>
                    <a:pt x="24" y="2"/>
                  </a:lnTo>
                  <a:lnTo>
                    <a:pt x="27" y="1"/>
                  </a:lnTo>
                  <a:lnTo>
                    <a:pt x="30" y="1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B2AAA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80" name="Freeform 523"/>
            <p:cNvSpPr>
              <a:spLocks/>
            </p:cNvSpPr>
            <p:nvPr/>
          </p:nvSpPr>
          <p:spPr bwMode="auto">
            <a:xfrm>
              <a:off x="3762" y="1913"/>
              <a:ext cx="71" cy="77"/>
            </a:xfrm>
            <a:custGeom>
              <a:avLst/>
              <a:gdLst/>
              <a:ahLst/>
              <a:cxnLst>
                <a:cxn ang="0">
                  <a:pos x="39" y="0"/>
                </a:cxn>
                <a:cxn ang="0">
                  <a:pos x="46" y="2"/>
                </a:cxn>
                <a:cxn ang="0">
                  <a:pos x="52" y="5"/>
                </a:cxn>
                <a:cxn ang="0">
                  <a:pos x="58" y="9"/>
                </a:cxn>
                <a:cxn ang="0">
                  <a:pos x="63" y="14"/>
                </a:cxn>
                <a:cxn ang="0">
                  <a:pos x="66" y="20"/>
                </a:cxn>
                <a:cxn ang="0">
                  <a:pos x="69" y="27"/>
                </a:cxn>
                <a:cxn ang="0">
                  <a:pos x="71" y="34"/>
                </a:cxn>
                <a:cxn ang="0">
                  <a:pos x="71" y="43"/>
                </a:cxn>
                <a:cxn ang="0">
                  <a:pos x="69" y="50"/>
                </a:cxn>
                <a:cxn ang="0">
                  <a:pos x="66" y="57"/>
                </a:cxn>
                <a:cxn ang="0">
                  <a:pos x="63" y="63"/>
                </a:cxn>
                <a:cxn ang="0">
                  <a:pos x="58" y="68"/>
                </a:cxn>
                <a:cxn ang="0">
                  <a:pos x="52" y="73"/>
                </a:cxn>
                <a:cxn ang="0">
                  <a:pos x="46" y="75"/>
                </a:cxn>
                <a:cxn ang="0">
                  <a:pos x="39" y="77"/>
                </a:cxn>
                <a:cxn ang="0">
                  <a:pos x="32" y="77"/>
                </a:cxn>
                <a:cxn ang="0">
                  <a:pos x="25" y="75"/>
                </a:cxn>
                <a:cxn ang="0">
                  <a:pos x="19" y="73"/>
                </a:cxn>
                <a:cxn ang="0">
                  <a:pos x="13" y="68"/>
                </a:cxn>
                <a:cxn ang="0">
                  <a:pos x="8" y="63"/>
                </a:cxn>
                <a:cxn ang="0">
                  <a:pos x="4" y="57"/>
                </a:cxn>
                <a:cxn ang="0">
                  <a:pos x="2" y="50"/>
                </a:cxn>
                <a:cxn ang="0">
                  <a:pos x="0" y="43"/>
                </a:cxn>
                <a:cxn ang="0">
                  <a:pos x="0" y="34"/>
                </a:cxn>
                <a:cxn ang="0">
                  <a:pos x="2" y="27"/>
                </a:cxn>
                <a:cxn ang="0">
                  <a:pos x="4" y="20"/>
                </a:cxn>
                <a:cxn ang="0">
                  <a:pos x="8" y="14"/>
                </a:cxn>
                <a:cxn ang="0">
                  <a:pos x="13" y="9"/>
                </a:cxn>
                <a:cxn ang="0">
                  <a:pos x="19" y="5"/>
                </a:cxn>
                <a:cxn ang="0">
                  <a:pos x="25" y="2"/>
                </a:cxn>
                <a:cxn ang="0">
                  <a:pos x="32" y="0"/>
                </a:cxn>
              </a:cxnLst>
              <a:rect l="0" t="0" r="r" b="b"/>
              <a:pathLst>
                <a:path w="71" h="77">
                  <a:moveTo>
                    <a:pt x="36" y="0"/>
                  </a:moveTo>
                  <a:lnTo>
                    <a:pt x="39" y="0"/>
                  </a:lnTo>
                  <a:lnTo>
                    <a:pt x="43" y="1"/>
                  </a:lnTo>
                  <a:lnTo>
                    <a:pt x="46" y="2"/>
                  </a:lnTo>
                  <a:lnTo>
                    <a:pt x="49" y="3"/>
                  </a:lnTo>
                  <a:lnTo>
                    <a:pt x="52" y="5"/>
                  </a:lnTo>
                  <a:lnTo>
                    <a:pt x="55" y="6"/>
                  </a:lnTo>
                  <a:lnTo>
                    <a:pt x="58" y="9"/>
                  </a:lnTo>
                  <a:lnTo>
                    <a:pt x="60" y="11"/>
                  </a:lnTo>
                  <a:lnTo>
                    <a:pt x="63" y="14"/>
                  </a:lnTo>
                  <a:lnTo>
                    <a:pt x="65" y="17"/>
                  </a:lnTo>
                  <a:lnTo>
                    <a:pt x="66" y="20"/>
                  </a:lnTo>
                  <a:lnTo>
                    <a:pt x="68" y="23"/>
                  </a:lnTo>
                  <a:lnTo>
                    <a:pt x="69" y="27"/>
                  </a:lnTo>
                  <a:lnTo>
                    <a:pt x="70" y="31"/>
                  </a:lnTo>
                  <a:lnTo>
                    <a:pt x="71" y="34"/>
                  </a:lnTo>
                  <a:lnTo>
                    <a:pt x="71" y="39"/>
                  </a:lnTo>
                  <a:lnTo>
                    <a:pt x="71" y="43"/>
                  </a:lnTo>
                  <a:lnTo>
                    <a:pt x="70" y="46"/>
                  </a:lnTo>
                  <a:lnTo>
                    <a:pt x="69" y="50"/>
                  </a:lnTo>
                  <a:lnTo>
                    <a:pt x="68" y="54"/>
                  </a:lnTo>
                  <a:lnTo>
                    <a:pt x="66" y="57"/>
                  </a:lnTo>
                  <a:lnTo>
                    <a:pt x="65" y="60"/>
                  </a:lnTo>
                  <a:lnTo>
                    <a:pt x="63" y="63"/>
                  </a:lnTo>
                  <a:lnTo>
                    <a:pt x="60" y="66"/>
                  </a:lnTo>
                  <a:lnTo>
                    <a:pt x="58" y="68"/>
                  </a:lnTo>
                  <a:lnTo>
                    <a:pt x="55" y="71"/>
                  </a:lnTo>
                  <a:lnTo>
                    <a:pt x="52" y="73"/>
                  </a:lnTo>
                  <a:lnTo>
                    <a:pt x="49" y="74"/>
                  </a:lnTo>
                  <a:lnTo>
                    <a:pt x="46" y="75"/>
                  </a:lnTo>
                  <a:lnTo>
                    <a:pt x="43" y="77"/>
                  </a:lnTo>
                  <a:lnTo>
                    <a:pt x="39" y="77"/>
                  </a:lnTo>
                  <a:lnTo>
                    <a:pt x="36" y="77"/>
                  </a:lnTo>
                  <a:lnTo>
                    <a:pt x="32" y="77"/>
                  </a:lnTo>
                  <a:lnTo>
                    <a:pt x="28" y="77"/>
                  </a:lnTo>
                  <a:lnTo>
                    <a:pt x="25" y="75"/>
                  </a:lnTo>
                  <a:lnTo>
                    <a:pt x="22" y="74"/>
                  </a:lnTo>
                  <a:lnTo>
                    <a:pt x="19" y="73"/>
                  </a:lnTo>
                  <a:lnTo>
                    <a:pt x="16" y="71"/>
                  </a:lnTo>
                  <a:lnTo>
                    <a:pt x="13" y="68"/>
                  </a:lnTo>
                  <a:lnTo>
                    <a:pt x="10" y="66"/>
                  </a:lnTo>
                  <a:lnTo>
                    <a:pt x="8" y="63"/>
                  </a:lnTo>
                  <a:lnTo>
                    <a:pt x="6" y="60"/>
                  </a:lnTo>
                  <a:lnTo>
                    <a:pt x="4" y="57"/>
                  </a:lnTo>
                  <a:lnTo>
                    <a:pt x="3" y="54"/>
                  </a:lnTo>
                  <a:lnTo>
                    <a:pt x="2" y="50"/>
                  </a:lnTo>
                  <a:lnTo>
                    <a:pt x="1" y="46"/>
                  </a:lnTo>
                  <a:lnTo>
                    <a:pt x="0" y="43"/>
                  </a:lnTo>
                  <a:lnTo>
                    <a:pt x="0" y="39"/>
                  </a:lnTo>
                  <a:lnTo>
                    <a:pt x="0" y="34"/>
                  </a:lnTo>
                  <a:lnTo>
                    <a:pt x="1" y="31"/>
                  </a:lnTo>
                  <a:lnTo>
                    <a:pt x="2" y="27"/>
                  </a:lnTo>
                  <a:lnTo>
                    <a:pt x="3" y="23"/>
                  </a:lnTo>
                  <a:lnTo>
                    <a:pt x="4" y="20"/>
                  </a:lnTo>
                  <a:lnTo>
                    <a:pt x="6" y="17"/>
                  </a:lnTo>
                  <a:lnTo>
                    <a:pt x="8" y="14"/>
                  </a:lnTo>
                  <a:lnTo>
                    <a:pt x="10" y="11"/>
                  </a:lnTo>
                  <a:lnTo>
                    <a:pt x="13" y="9"/>
                  </a:lnTo>
                  <a:lnTo>
                    <a:pt x="16" y="6"/>
                  </a:lnTo>
                  <a:lnTo>
                    <a:pt x="19" y="5"/>
                  </a:lnTo>
                  <a:lnTo>
                    <a:pt x="22" y="3"/>
                  </a:lnTo>
                  <a:lnTo>
                    <a:pt x="25" y="2"/>
                  </a:lnTo>
                  <a:lnTo>
                    <a:pt x="28" y="1"/>
                  </a:lnTo>
                  <a:lnTo>
                    <a:pt x="32" y="0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594F6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81" name="Freeform 524"/>
            <p:cNvSpPr>
              <a:spLocks/>
            </p:cNvSpPr>
            <p:nvPr/>
          </p:nvSpPr>
          <p:spPr bwMode="auto">
            <a:xfrm>
              <a:off x="3758" y="1914"/>
              <a:ext cx="71" cy="78"/>
            </a:xfrm>
            <a:custGeom>
              <a:avLst/>
              <a:gdLst/>
              <a:ahLst/>
              <a:cxnLst>
                <a:cxn ang="0">
                  <a:pos x="40" y="1"/>
                </a:cxn>
                <a:cxn ang="0">
                  <a:pos x="46" y="2"/>
                </a:cxn>
                <a:cxn ang="0">
                  <a:pos x="53" y="5"/>
                </a:cxn>
                <a:cxn ang="0">
                  <a:pos x="58" y="9"/>
                </a:cxn>
                <a:cxn ang="0">
                  <a:pos x="63" y="15"/>
                </a:cxn>
                <a:cxn ang="0">
                  <a:pos x="67" y="21"/>
                </a:cxn>
                <a:cxn ang="0">
                  <a:pos x="70" y="28"/>
                </a:cxn>
                <a:cxn ang="0">
                  <a:pos x="71" y="35"/>
                </a:cxn>
                <a:cxn ang="0">
                  <a:pos x="71" y="43"/>
                </a:cxn>
                <a:cxn ang="0">
                  <a:pos x="70" y="51"/>
                </a:cxn>
                <a:cxn ang="0">
                  <a:pos x="67" y="58"/>
                </a:cxn>
                <a:cxn ang="0">
                  <a:pos x="63" y="64"/>
                </a:cxn>
                <a:cxn ang="0">
                  <a:pos x="58" y="69"/>
                </a:cxn>
                <a:cxn ang="0">
                  <a:pos x="53" y="73"/>
                </a:cxn>
                <a:cxn ang="0">
                  <a:pos x="46" y="76"/>
                </a:cxn>
                <a:cxn ang="0">
                  <a:pos x="40" y="78"/>
                </a:cxn>
                <a:cxn ang="0">
                  <a:pos x="32" y="78"/>
                </a:cxn>
                <a:cxn ang="0">
                  <a:pos x="25" y="76"/>
                </a:cxn>
                <a:cxn ang="0">
                  <a:pos x="19" y="73"/>
                </a:cxn>
                <a:cxn ang="0">
                  <a:pos x="13" y="69"/>
                </a:cxn>
                <a:cxn ang="0">
                  <a:pos x="9" y="64"/>
                </a:cxn>
                <a:cxn ang="0">
                  <a:pos x="5" y="58"/>
                </a:cxn>
                <a:cxn ang="0">
                  <a:pos x="2" y="51"/>
                </a:cxn>
                <a:cxn ang="0">
                  <a:pos x="1" y="43"/>
                </a:cxn>
                <a:cxn ang="0">
                  <a:pos x="1" y="35"/>
                </a:cxn>
                <a:cxn ang="0">
                  <a:pos x="2" y="28"/>
                </a:cxn>
                <a:cxn ang="0">
                  <a:pos x="5" y="21"/>
                </a:cxn>
                <a:cxn ang="0">
                  <a:pos x="9" y="15"/>
                </a:cxn>
                <a:cxn ang="0">
                  <a:pos x="13" y="9"/>
                </a:cxn>
                <a:cxn ang="0">
                  <a:pos x="19" y="5"/>
                </a:cxn>
                <a:cxn ang="0">
                  <a:pos x="25" y="2"/>
                </a:cxn>
                <a:cxn ang="0">
                  <a:pos x="32" y="1"/>
                </a:cxn>
              </a:cxnLst>
              <a:rect l="0" t="0" r="r" b="b"/>
              <a:pathLst>
                <a:path w="71" h="78">
                  <a:moveTo>
                    <a:pt x="36" y="0"/>
                  </a:moveTo>
                  <a:lnTo>
                    <a:pt x="40" y="1"/>
                  </a:lnTo>
                  <a:lnTo>
                    <a:pt x="43" y="1"/>
                  </a:lnTo>
                  <a:lnTo>
                    <a:pt x="46" y="2"/>
                  </a:lnTo>
                  <a:lnTo>
                    <a:pt x="50" y="4"/>
                  </a:lnTo>
                  <a:lnTo>
                    <a:pt x="53" y="5"/>
                  </a:lnTo>
                  <a:lnTo>
                    <a:pt x="56" y="7"/>
                  </a:lnTo>
                  <a:lnTo>
                    <a:pt x="58" y="9"/>
                  </a:lnTo>
                  <a:lnTo>
                    <a:pt x="61" y="12"/>
                  </a:lnTo>
                  <a:lnTo>
                    <a:pt x="63" y="15"/>
                  </a:lnTo>
                  <a:lnTo>
                    <a:pt x="65" y="18"/>
                  </a:lnTo>
                  <a:lnTo>
                    <a:pt x="67" y="21"/>
                  </a:lnTo>
                  <a:lnTo>
                    <a:pt x="69" y="24"/>
                  </a:lnTo>
                  <a:lnTo>
                    <a:pt x="70" y="28"/>
                  </a:lnTo>
                  <a:lnTo>
                    <a:pt x="71" y="31"/>
                  </a:lnTo>
                  <a:lnTo>
                    <a:pt x="71" y="35"/>
                  </a:lnTo>
                  <a:lnTo>
                    <a:pt x="71" y="39"/>
                  </a:lnTo>
                  <a:lnTo>
                    <a:pt x="71" y="43"/>
                  </a:lnTo>
                  <a:lnTo>
                    <a:pt x="71" y="47"/>
                  </a:lnTo>
                  <a:lnTo>
                    <a:pt x="70" y="51"/>
                  </a:lnTo>
                  <a:lnTo>
                    <a:pt x="69" y="54"/>
                  </a:lnTo>
                  <a:lnTo>
                    <a:pt x="67" y="58"/>
                  </a:lnTo>
                  <a:lnTo>
                    <a:pt x="65" y="61"/>
                  </a:lnTo>
                  <a:lnTo>
                    <a:pt x="63" y="64"/>
                  </a:lnTo>
                  <a:lnTo>
                    <a:pt x="61" y="67"/>
                  </a:lnTo>
                  <a:lnTo>
                    <a:pt x="58" y="69"/>
                  </a:lnTo>
                  <a:lnTo>
                    <a:pt x="56" y="71"/>
                  </a:lnTo>
                  <a:lnTo>
                    <a:pt x="53" y="73"/>
                  </a:lnTo>
                  <a:lnTo>
                    <a:pt x="50" y="75"/>
                  </a:lnTo>
                  <a:lnTo>
                    <a:pt x="46" y="76"/>
                  </a:lnTo>
                  <a:lnTo>
                    <a:pt x="43" y="77"/>
                  </a:lnTo>
                  <a:lnTo>
                    <a:pt x="40" y="78"/>
                  </a:lnTo>
                  <a:lnTo>
                    <a:pt x="36" y="78"/>
                  </a:lnTo>
                  <a:lnTo>
                    <a:pt x="32" y="78"/>
                  </a:lnTo>
                  <a:lnTo>
                    <a:pt x="29" y="77"/>
                  </a:lnTo>
                  <a:lnTo>
                    <a:pt x="25" y="76"/>
                  </a:lnTo>
                  <a:lnTo>
                    <a:pt x="22" y="75"/>
                  </a:lnTo>
                  <a:lnTo>
                    <a:pt x="19" y="73"/>
                  </a:lnTo>
                  <a:lnTo>
                    <a:pt x="16" y="71"/>
                  </a:lnTo>
                  <a:lnTo>
                    <a:pt x="13" y="69"/>
                  </a:lnTo>
                  <a:lnTo>
                    <a:pt x="11" y="67"/>
                  </a:lnTo>
                  <a:lnTo>
                    <a:pt x="9" y="64"/>
                  </a:lnTo>
                  <a:lnTo>
                    <a:pt x="7" y="61"/>
                  </a:lnTo>
                  <a:lnTo>
                    <a:pt x="5" y="58"/>
                  </a:lnTo>
                  <a:lnTo>
                    <a:pt x="3" y="54"/>
                  </a:lnTo>
                  <a:lnTo>
                    <a:pt x="2" y="51"/>
                  </a:lnTo>
                  <a:lnTo>
                    <a:pt x="1" y="47"/>
                  </a:lnTo>
                  <a:lnTo>
                    <a:pt x="1" y="43"/>
                  </a:lnTo>
                  <a:lnTo>
                    <a:pt x="0" y="39"/>
                  </a:lnTo>
                  <a:lnTo>
                    <a:pt x="1" y="35"/>
                  </a:lnTo>
                  <a:lnTo>
                    <a:pt x="1" y="31"/>
                  </a:lnTo>
                  <a:lnTo>
                    <a:pt x="2" y="28"/>
                  </a:lnTo>
                  <a:lnTo>
                    <a:pt x="3" y="24"/>
                  </a:lnTo>
                  <a:lnTo>
                    <a:pt x="5" y="21"/>
                  </a:lnTo>
                  <a:lnTo>
                    <a:pt x="7" y="18"/>
                  </a:lnTo>
                  <a:lnTo>
                    <a:pt x="9" y="15"/>
                  </a:lnTo>
                  <a:lnTo>
                    <a:pt x="11" y="12"/>
                  </a:lnTo>
                  <a:lnTo>
                    <a:pt x="13" y="9"/>
                  </a:lnTo>
                  <a:lnTo>
                    <a:pt x="16" y="7"/>
                  </a:lnTo>
                  <a:lnTo>
                    <a:pt x="19" y="5"/>
                  </a:lnTo>
                  <a:lnTo>
                    <a:pt x="22" y="4"/>
                  </a:lnTo>
                  <a:lnTo>
                    <a:pt x="25" y="2"/>
                  </a:lnTo>
                  <a:lnTo>
                    <a:pt x="29" y="1"/>
                  </a:lnTo>
                  <a:lnTo>
                    <a:pt x="32" y="1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89827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82" name="Freeform 525"/>
            <p:cNvSpPr>
              <a:spLocks/>
            </p:cNvSpPr>
            <p:nvPr/>
          </p:nvSpPr>
          <p:spPr bwMode="auto">
            <a:xfrm>
              <a:off x="3755" y="1921"/>
              <a:ext cx="68" cy="73"/>
            </a:xfrm>
            <a:custGeom>
              <a:avLst/>
              <a:gdLst/>
              <a:ahLst/>
              <a:cxnLst>
                <a:cxn ang="0">
                  <a:pos x="36" y="0"/>
                </a:cxn>
                <a:cxn ang="0">
                  <a:pos x="43" y="2"/>
                </a:cxn>
                <a:cxn ang="0">
                  <a:pos x="49" y="4"/>
                </a:cxn>
                <a:cxn ang="0">
                  <a:pos x="54" y="8"/>
                </a:cxn>
                <a:cxn ang="0">
                  <a:pos x="59" y="13"/>
                </a:cxn>
                <a:cxn ang="0">
                  <a:pos x="63" y="19"/>
                </a:cxn>
                <a:cxn ang="0">
                  <a:pos x="66" y="26"/>
                </a:cxn>
                <a:cxn ang="0">
                  <a:pos x="67" y="33"/>
                </a:cxn>
                <a:cxn ang="0">
                  <a:pos x="68" y="40"/>
                </a:cxn>
                <a:cxn ang="0">
                  <a:pos x="67" y="48"/>
                </a:cxn>
                <a:cxn ang="0">
                  <a:pos x="64" y="54"/>
                </a:cxn>
                <a:cxn ang="0">
                  <a:pos x="61" y="60"/>
                </a:cxn>
                <a:cxn ang="0">
                  <a:pos x="57" y="65"/>
                </a:cxn>
                <a:cxn ang="0">
                  <a:pos x="51" y="69"/>
                </a:cxn>
                <a:cxn ang="0">
                  <a:pos x="46" y="72"/>
                </a:cxn>
                <a:cxn ang="0">
                  <a:pos x="39" y="73"/>
                </a:cxn>
                <a:cxn ang="0">
                  <a:pos x="32" y="73"/>
                </a:cxn>
                <a:cxn ang="0">
                  <a:pos x="26" y="72"/>
                </a:cxn>
                <a:cxn ang="0">
                  <a:pos x="19" y="69"/>
                </a:cxn>
                <a:cxn ang="0">
                  <a:pos x="14" y="65"/>
                </a:cxn>
                <a:cxn ang="0">
                  <a:pos x="9" y="60"/>
                </a:cxn>
                <a:cxn ang="0">
                  <a:pos x="5" y="54"/>
                </a:cxn>
                <a:cxn ang="0">
                  <a:pos x="2" y="48"/>
                </a:cxn>
                <a:cxn ang="0">
                  <a:pos x="1" y="40"/>
                </a:cxn>
                <a:cxn ang="0">
                  <a:pos x="0" y="33"/>
                </a:cxn>
                <a:cxn ang="0">
                  <a:pos x="2" y="26"/>
                </a:cxn>
                <a:cxn ang="0">
                  <a:pos x="4" y="19"/>
                </a:cxn>
                <a:cxn ang="0">
                  <a:pos x="7" y="13"/>
                </a:cxn>
                <a:cxn ang="0">
                  <a:pos x="12" y="8"/>
                </a:cxn>
                <a:cxn ang="0">
                  <a:pos x="17" y="4"/>
                </a:cxn>
                <a:cxn ang="0">
                  <a:pos x="23" y="2"/>
                </a:cxn>
                <a:cxn ang="0">
                  <a:pos x="29" y="0"/>
                </a:cxn>
              </a:cxnLst>
              <a:rect l="0" t="0" r="r" b="b"/>
              <a:pathLst>
                <a:path w="68" h="73">
                  <a:moveTo>
                    <a:pt x="33" y="0"/>
                  </a:moveTo>
                  <a:lnTo>
                    <a:pt x="36" y="0"/>
                  </a:lnTo>
                  <a:lnTo>
                    <a:pt x="39" y="1"/>
                  </a:lnTo>
                  <a:lnTo>
                    <a:pt x="43" y="2"/>
                  </a:lnTo>
                  <a:lnTo>
                    <a:pt x="46" y="3"/>
                  </a:lnTo>
                  <a:lnTo>
                    <a:pt x="49" y="4"/>
                  </a:lnTo>
                  <a:lnTo>
                    <a:pt x="52" y="6"/>
                  </a:lnTo>
                  <a:lnTo>
                    <a:pt x="54" y="8"/>
                  </a:lnTo>
                  <a:lnTo>
                    <a:pt x="57" y="11"/>
                  </a:lnTo>
                  <a:lnTo>
                    <a:pt x="59" y="13"/>
                  </a:lnTo>
                  <a:lnTo>
                    <a:pt x="61" y="16"/>
                  </a:lnTo>
                  <a:lnTo>
                    <a:pt x="63" y="19"/>
                  </a:lnTo>
                  <a:lnTo>
                    <a:pt x="65" y="22"/>
                  </a:lnTo>
                  <a:lnTo>
                    <a:pt x="66" y="26"/>
                  </a:lnTo>
                  <a:lnTo>
                    <a:pt x="67" y="29"/>
                  </a:lnTo>
                  <a:lnTo>
                    <a:pt x="67" y="33"/>
                  </a:lnTo>
                  <a:lnTo>
                    <a:pt x="68" y="37"/>
                  </a:lnTo>
                  <a:lnTo>
                    <a:pt x="68" y="40"/>
                  </a:lnTo>
                  <a:lnTo>
                    <a:pt x="67" y="44"/>
                  </a:lnTo>
                  <a:lnTo>
                    <a:pt x="67" y="48"/>
                  </a:lnTo>
                  <a:lnTo>
                    <a:pt x="66" y="51"/>
                  </a:lnTo>
                  <a:lnTo>
                    <a:pt x="64" y="54"/>
                  </a:lnTo>
                  <a:lnTo>
                    <a:pt x="63" y="57"/>
                  </a:lnTo>
                  <a:lnTo>
                    <a:pt x="61" y="60"/>
                  </a:lnTo>
                  <a:lnTo>
                    <a:pt x="59" y="63"/>
                  </a:lnTo>
                  <a:lnTo>
                    <a:pt x="57" y="65"/>
                  </a:lnTo>
                  <a:lnTo>
                    <a:pt x="54" y="67"/>
                  </a:lnTo>
                  <a:lnTo>
                    <a:pt x="51" y="69"/>
                  </a:lnTo>
                  <a:lnTo>
                    <a:pt x="49" y="70"/>
                  </a:lnTo>
                  <a:lnTo>
                    <a:pt x="46" y="72"/>
                  </a:lnTo>
                  <a:lnTo>
                    <a:pt x="42" y="73"/>
                  </a:lnTo>
                  <a:lnTo>
                    <a:pt x="39" y="73"/>
                  </a:lnTo>
                  <a:lnTo>
                    <a:pt x="36" y="73"/>
                  </a:lnTo>
                  <a:lnTo>
                    <a:pt x="32" y="73"/>
                  </a:lnTo>
                  <a:lnTo>
                    <a:pt x="29" y="73"/>
                  </a:lnTo>
                  <a:lnTo>
                    <a:pt x="26" y="72"/>
                  </a:lnTo>
                  <a:lnTo>
                    <a:pt x="22" y="70"/>
                  </a:lnTo>
                  <a:lnTo>
                    <a:pt x="19" y="69"/>
                  </a:lnTo>
                  <a:lnTo>
                    <a:pt x="16" y="67"/>
                  </a:lnTo>
                  <a:lnTo>
                    <a:pt x="14" y="65"/>
                  </a:lnTo>
                  <a:lnTo>
                    <a:pt x="11" y="63"/>
                  </a:lnTo>
                  <a:lnTo>
                    <a:pt x="9" y="60"/>
                  </a:lnTo>
                  <a:lnTo>
                    <a:pt x="7" y="57"/>
                  </a:lnTo>
                  <a:lnTo>
                    <a:pt x="5" y="54"/>
                  </a:lnTo>
                  <a:lnTo>
                    <a:pt x="4" y="51"/>
                  </a:lnTo>
                  <a:lnTo>
                    <a:pt x="2" y="48"/>
                  </a:lnTo>
                  <a:lnTo>
                    <a:pt x="1" y="44"/>
                  </a:lnTo>
                  <a:lnTo>
                    <a:pt x="1" y="40"/>
                  </a:lnTo>
                  <a:lnTo>
                    <a:pt x="0" y="37"/>
                  </a:lnTo>
                  <a:lnTo>
                    <a:pt x="0" y="33"/>
                  </a:lnTo>
                  <a:lnTo>
                    <a:pt x="1" y="29"/>
                  </a:lnTo>
                  <a:lnTo>
                    <a:pt x="2" y="26"/>
                  </a:lnTo>
                  <a:lnTo>
                    <a:pt x="3" y="22"/>
                  </a:lnTo>
                  <a:lnTo>
                    <a:pt x="4" y="19"/>
                  </a:lnTo>
                  <a:lnTo>
                    <a:pt x="5" y="16"/>
                  </a:lnTo>
                  <a:lnTo>
                    <a:pt x="7" y="13"/>
                  </a:lnTo>
                  <a:lnTo>
                    <a:pt x="9" y="11"/>
                  </a:lnTo>
                  <a:lnTo>
                    <a:pt x="12" y="8"/>
                  </a:lnTo>
                  <a:lnTo>
                    <a:pt x="14" y="6"/>
                  </a:lnTo>
                  <a:lnTo>
                    <a:pt x="17" y="4"/>
                  </a:lnTo>
                  <a:lnTo>
                    <a:pt x="20" y="3"/>
                  </a:lnTo>
                  <a:lnTo>
                    <a:pt x="23" y="2"/>
                  </a:lnTo>
                  <a:lnTo>
                    <a:pt x="26" y="1"/>
                  </a:lnTo>
                  <a:lnTo>
                    <a:pt x="29" y="0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B2AAA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83" name="Freeform 526"/>
            <p:cNvSpPr>
              <a:spLocks/>
            </p:cNvSpPr>
            <p:nvPr/>
          </p:nvSpPr>
          <p:spPr bwMode="auto">
            <a:xfrm>
              <a:off x="3756" y="1922"/>
              <a:ext cx="63" cy="69"/>
            </a:xfrm>
            <a:custGeom>
              <a:avLst/>
              <a:gdLst/>
              <a:ahLst/>
              <a:cxnLst>
                <a:cxn ang="0">
                  <a:pos x="33" y="0"/>
                </a:cxn>
                <a:cxn ang="0">
                  <a:pos x="39" y="2"/>
                </a:cxn>
                <a:cxn ang="0">
                  <a:pos x="45" y="4"/>
                </a:cxn>
                <a:cxn ang="0">
                  <a:pos x="51" y="8"/>
                </a:cxn>
                <a:cxn ang="0">
                  <a:pos x="55" y="12"/>
                </a:cxn>
                <a:cxn ang="0">
                  <a:pos x="59" y="18"/>
                </a:cxn>
                <a:cxn ang="0">
                  <a:pos x="61" y="24"/>
                </a:cxn>
                <a:cxn ang="0">
                  <a:pos x="63" y="31"/>
                </a:cxn>
                <a:cxn ang="0">
                  <a:pos x="63" y="38"/>
                </a:cxn>
                <a:cxn ang="0">
                  <a:pos x="62" y="44"/>
                </a:cxn>
                <a:cxn ang="0">
                  <a:pos x="60" y="51"/>
                </a:cxn>
                <a:cxn ang="0">
                  <a:pos x="57" y="56"/>
                </a:cxn>
                <a:cxn ang="0">
                  <a:pos x="53" y="61"/>
                </a:cxn>
                <a:cxn ang="0">
                  <a:pos x="48" y="64"/>
                </a:cxn>
                <a:cxn ang="0">
                  <a:pos x="42" y="67"/>
                </a:cxn>
                <a:cxn ang="0">
                  <a:pos x="36" y="68"/>
                </a:cxn>
                <a:cxn ang="0">
                  <a:pos x="30" y="68"/>
                </a:cxn>
                <a:cxn ang="0">
                  <a:pos x="23" y="67"/>
                </a:cxn>
                <a:cxn ang="0">
                  <a:pos x="18" y="64"/>
                </a:cxn>
                <a:cxn ang="0">
                  <a:pos x="12" y="61"/>
                </a:cxn>
                <a:cxn ang="0">
                  <a:pos x="8" y="56"/>
                </a:cxn>
                <a:cxn ang="0">
                  <a:pos x="4" y="51"/>
                </a:cxn>
                <a:cxn ang="0">
                  <a:pos x="2" y="44"/>
                </a:cxn>
                <a:cxn ang="0">
                  <a:pos x="0" y="38"/>
                </a:cxn>
                <a:cxn ang="0">
                  <a:pos x="0" y="31"/>
                </a:cxn>
                <a:cxn ang="0">
                  <a:pos x="1" y="24"/>
                </a:cxn>
                <a:cxn ang="0">
                  <a:pos x="3" y="18"/>
                </a:cxn>
                <a:cxn ang="0">
                  <a:pos x="6" y="12"/>
                </a:cxn>
                <a:cxn ang="0">
                  <a:pos x="10" y="8"/>
                </a:cxn>
                <a:cxn ang="0">
                  <a:pos x="15" y="4"/>
                </a:cxn>
                <a:cxn ang="0">
                  <a:pos x="21" y="2"/>
                </a:cxn>
                <a:cxn ang="0">
                  <a:pos x="27" y="0"/>
                </a:cxn>
              </a:cxnLst>
              <a:rect l="0" t="0" r="r" b="b"/>
              <a:pathLst>
                <a:path w="63" h="69">
                  <a:moveTo>
                    <a:pt x="30" y="0"/>
                  </a:moveTo>
                  <a:lnTo>
                    <a:pt x="33" y="0"/>
                  </a:lnTo>
                  <a:lnTo>
                    <a:pt x="36" y="1"/>
                  </a:lnTo>
                  <a:lnTo>
                    <a:pt x="39" y="2"/>
                  </a:lnTo>
                  <a:lnTo>
                    <a:pt x="42" y="3"/>
                  </a:lnTo>
                  <a:lnTo>
                    <a:pt x="45" y="4"/>
                  </a:lnTo>
                  <a:lnTo>
                    <a:pt x="48" y="6"/>
                  </a:lnTo>
                  <a:lnTo>
                    <a:pt x="51" y="8"/>
                  </a:lnTo>
                  <a:lnTo>
                    <a:pt x="53" y="10"/>
                  </a:lnTo>
                  <a:lnTo>
                    <a:pt x="55" y="12"/>
                  </a:lnTo>
                  <a:lnTo>
                    <a:pt x="57" y="15"/>
                  </a:lnTo>
                  <a:lnTo>
                    <a:pt x="59" y="18"/>
                  </a:lnTo>
                  <a:lnTo>
                    <a:pt x="60" y="21"/>
                  </a:lnTo>
                  <a:lnTo>
                    <a:pt x="61" y="24"/>
                  </a:lnTo>
                  <a:lnTo>
                    <a:pt x="62" y="27"/>
                  </a:lnTo>
                  <a:lnTo>
                    <a:pt x="63" y="31"/>
                  </a:lnTo>
                  <a:lnTo>
                    <a:pt x="63" y="34"/>
                  </a:lnTo>
                  <a:lnTo>
                    <a:pt x="63" y="38"/>
                  </a:lnTo>
                  <a:lnTo>
                    <a:pt x="63" y="41"/>
                  </a:lnTo>
                  <a:lnTo>
                    <a:pt x="62" y="44"/>
                  </a:lnTo>
                  <a:lnTo>
                    <a:pt x="61" y="48"/>
                  </a:lnTo>
                  <a:lnTo>
                    <a:pt x="60" y="51"/>
                  </a:lnTo>
                  <a:lnTo>
                    <a:pt x="58" y="53"/>
                  </a:lnTo>
                  <a:lnTo>
                    <a:pt x="57" y="56"/>
                  </a:lnTo>
                  <a:lnTo>
                    <a:pt x="55" y="58"/>
                  </a:lnTo>
                  <a:lnTo>
                    <a:pt x="53" y="61"/>
                  </a:lnTo>
                  <a:lnTo>
                    <a:pt x="50" y="63"/>
                  </a:lnTo>
                  <a:lnTo>
                    <a:pt x="48" y="64"/>
                  </a:lnTo>
                  <a:lnTo>
                    <a:pt x="45" y="66"/>
                  </a:lnTo>
                  <a:lnTo>
                    <a:pt x="42" y="67"/>
                  </a:lnTo>
                  <a:lnTo>
                    <a:pt x="39" y="68"/>
                  </a:lnTo>
                  <a:lnTo>
                    <a:pt x="36" y="68"/>
                  </a:lnTo>
                  <a:lnTo>
                    <a:pt x="33" y="69"/>
                  </a:lnTo>
                  <a:lnTo>
                    <a:pt x="30" y="68"/>
                  </a:lnTo>
                  <a:lnTo>
                    <a:pt x="26" y="68"/>
                  </a:lnTo>
                  <a:lnTo>
                    <a:pt x="23" y="67"/>
                  </a:lnTo>
                  <a:lnTo>
                    <a:pt x="20" y="66"/>
                  </a:lnTo>
                  <a:lnTo>
                    <a:pt x="18" y="64"/>
                  </a:lnTo>
                  <a:lnTo>
                    <a:pt x="15" y="63"/>
                  </a:lnTo>
                  <a:lnTo>
                    <a:pt x="12" y="61"/>
                  </a:lnTo>
                  <a:lnTo>
                    <a:pt x="10" y="58"/>
                  </a:lnTo>
                  <a:lnTo>
                    <a:pt x="8" y="56"/>
                  </a:lnTo>
                  <a:lnTo>
                    <a:pt x="6" y="53"/>
                  </a:lnTo>
                  <a:lnTo>
                    <a:pt x="4" y="51"/>
                  </a:lnTo>
                  <a:lnTo>
                    <a:pt x="3" y="48"/>
                  </a:lnTo>
                  <a:lnTo>
                    <a:pt x="2" y="44"/>
                  </a:lnTo>
                  <a:lnTo>
                    <a:pt x="1" y="41"/>
                  </a:lnTo>
                  <a:lnTo>
                    <a:pt x="0" y="38"/>
                  </a:lnTo>
                  <a:lnTo>
                    <a:pt x="0" y="34"/>
                  </a:lnTo>
                  <a:lnTo>
                    <a:pt x="0" y="31"/>
                  </a:lnTo>
                  <a:lnTo>
                    <a:pt x="0" y="27"/>
                  </a:lnTo>
                  <a:lnTo>
                    <a:pt x="1" y="24"/>
                  </a:lnTo>
                  <a:lnTo>
                    <a:pt x="2" y="21"/>
                  </a:lnTo>
                  <a:lnTo>
                    <a:pt x="3" y="18"/>
                  </a:lnTo>
                  <a:lnTo>
                    <a:pt x="5" y="15"/>
                  </a:lnTo>
                  <a:lnTo>
                    <a:pt x="6" y="12"/>
                  </a:lnTo>
                  <a:lnTo>
                    <a:pt x="8" y="10"/>
                  </a:lnTo>
                  <a:lnTo>
                    <a:pt x="10" y="8"/>
                  </a:lnTo>
                  <a:lnTo>
                    <a:pt x="13" y="6"/>
                  </a:lnTo>
                  <a:lnTo>
                    <a:pt x="15" y="4"/>
                  </a:lnTo>
                  <a:lnTo>
                    <a:pt x="18" y="3"/>
                  </a:lnTo>
                  <a:lnTo>
                    <a:pt x="21" y="2"/>
                  </a:lnTo>
                  <a:lnTo>
                    <a:pt x="24" y="1"/>
                  </a:lnTo>
                  <a:lnTo>
                    <a:pt x="27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B7AFA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84" name="Freeform 527"/>
            <p:cNvSpPr>
              <a:spLocks/>
            </p:cNvSpPr>
            <p:nvPr/>
          </p:nvSpPr>
          <p:spPr bwMode="auto">
            <a:xfrm>
              <a:off x="3756" y="1923"/>
              <a:ext cx="60" cy="64"/>
            </a:xfrm>
            <a:custGeom>
              <a:avLst/>
              <a:gdLst/>
              <a:ahLst/>
              <a:cxnLst>
                <a:cxn ang="0">
                  <a:pos x="32" y="0"/>
                </a:cxn>
                <a:cxn ang="0">
                  <a:pos x="38" y="1"/>
                </a:cxn>
                <a:cxn ang="0">
                  <a:pos x="43" y="4"/>
                </a:cxn>
                <a:cxn ang="0">
                  <a:pos x="48" y="7"/>
                </a:cxn>
                <a:cxn ang="0">
                  <a:pos x="52" y="12"/>
                </a:cxn>
                <a:cxn ang="0">
                  <a:pos x="55" y="17"/>
                </a:cxn>
                <a:cxn ang="0">
                  <a:pos x="58" y="22"/>
                </a:cxn>
                <a:cxn ang="0">
                  <a:pos x="59" y="29"/>
                </a:cxn>
                <a:cxn ang="0">
                  <a:pos x="60" y="35"/>
                </a:cxn>
                <a:cxn ang="0">
                  <a:pos x="59" y="41"/>
                </a:cxn>
                <a:cxn ang="0">
                  <a:pos x="56" y="47"/>
                </a:cxn>
                <a:cxn ang="0">
                  <a:pos x="54" y="52"/>
                </a:cxn>
                <a:cxn ang="0">
                  <a:pos x="50" y="57"/>
                </a:cxn>
                <a:cxn ang="0">
                  <a:pos x="45" y="60"/>
                </a:cxn>
                <a:cxn ang="0">
                  <a:pos x="40" y="63"/>
                </a:cxn>
                <a:cxn ang="0">
                  <a:pos x="34" y="64"/>
                </a:cxn>
                <a:cxn ang="0">
                  <a:pos x="28" y="64"/>
                </a:cxn>
                <a:cxn ang="0">
                  <a:pos x="22" y="63"/>
                </a:cxn>
                <a:cxn ang="0">
                  <a:pos x="17" y="60"/>
                </a:cxn>
                <a:cxn ang="0">
                  <a:pos x="12" y="57"/>
                </a:cxn>
                <a:cxn ang="0">
                  <a:pos x="8" y="52"/>
                </a:cxn>
                <a:cxn ang="0">
                  <a:pos x="5" y="47"/>
                </a:cxn>
                <a:cxn ang="0">
                  <a:pos x="2" y="41"/>
                </a:cxn>
                <a:cxn ang="0">
                  <a:pos x="1" y="35"/>
                </a:cxn>
                <a:cxn ang="0">
                  <a:pos x="0" y="29"/>
                </a:cxn>
                <a:cxn ang="0">
                  <a:pos x="1" y="22"/>
                </a:cxn>
                <a:cxn ang="0">
                  <a:pos x="3" y="17"/>
                </a:cxn>
                <a:cxn ang="0">
                  <a:pos x="6" y="12"/>
                </a:cxn>
                <a:cxn ang="0">
                  <a:pos x="10" y="7"/>
                </a:cxn>
                <a:cxn ang="0">
                  <a:pos x="15" y="4"/>
                </a:cxn>
                <a:cxn ang="0">
                  <a:pos x="20" y="1"/>
                </a:cxn>
                <a:cxn ang="0">
                  <a:pos x="26" y="0"/>
                </a:cxn>
              </a:cxnLst>
              <a:rect l="0" t="0" r="r" b="b"/>
              <a:pathLst>
                <a:path w="60" h="64">
                  <a:moveTo>
                    <a:pt x="29" y="0"/>
                  </a:moveTo>
                  <a:lnTo>
                    <a:pt x="32" y="0"/>
                  </a:lnTo>
                  <a:lnTo>
                    <a:pt x="35" y="1"/>
                  </a:lnTo>
                  <a:lnTo>
                    <a:pt x="38" y="1"/>
                  </a:lnTo>
                  <a:lnTo>
                    <a:pt x="40" y="2"/>
                  </a:lnTo>
                  <a:lnTo>
                    <a:pt x="43" y="4"/>
                  </a:lnTo>
                  <a:lnTo>
                    <a:pt x="45" y="5"/>
                  </a:lnTo>
                  <a:lnTo>
                    <a:pt x="48" y="7"/>
                  </a:lnTo>
                  <a:lnTo>
                    <a:pt x="50" y="9"/>
                  </a:lnTo>
                  <a:lnTo>
                    <a:pt x="52" y="12"/>
                  </a:lnTo>
                  <a:lnTo>
                    <a:pt x="54" y="14"/>
                  </a:lnTo>
                  <a:lnTo>
                    <a:pt x="55" y="17"/>
                  </a:lnTo>
                  <a:lnTo>
                    <a:pt x="57" y="19"/>
                  </a:lnTo>
                  <a:lnTo>
                    <a:pt x="58" y="22"/>
                  </a:lnTo>
                  <a:lnTo>
                    <a:pt x="59" y="25"/>
                  </a:lnTo>
                  <a:lnTo>
                    <a:pt x="59" y="29"/>
                  </a:lnTo>
                  <a:lnTo>
                    <a:pt x="60" y="32"/>
                  </a:lnTo>
                  <a:lnTo>
                    <a:pt x="60" y="35"/>
                  </a:lnTo>
                  <a:lnTo>
                    <a:pt x="59" y="38"/>
                  </a:lnTo>
                  <a:lnTo>
                    <a:pt x="59" y="41"/>
                  </a:lnTo>
                  <a:lnTo>
                    <a:pt x="58" y="44"/>
                  </a:lnTo>
                  <a:lnTo>
                    <a:pt x="56" y="47"/>
                  </a:lnTo>
                  <a:lnTo>
                    <a:pt x="55" y="50"/>
                  </a:lnTo>
                  <a:lnTo>
                    <a:pt x="54" y="52"/>
                  </a:lnTo>
                  <a:lnTo>
                    <a:pt x="52" y="55"/>
                  </a:lnTo>
                  <a:lnTo>
                    <a:pt x="50" y="57"/>
                  </a:lnTo>
                  <a:lnTo>
                    <a:pt x="47" y="58"/>
                  </a:lnTo>
                  <a:lnTo>
                    <a:pt x="45" y="60"/>
                  </a:lnTo>
                  <a:lnTo>
                    <a:pt x="43" y="61"/>
                  </a:lnTo>
                  <a:lnTo>
                    <a:pt x="40" y="63"/>
                  </a:lnTo>
                  <a:lnTo>
                    <a:pt x="37" y="63"/>
                  </a:lnTo>
                  <a:lnTo>
                    <a:pt x="34" y="64"/>
                  </a:lnTo>
                  <a:lnTo>
                    <a:pt x="31" y="64"/>
                  </a:lnTo>
                  <a:lnTo>
                    <a:pt x="28" y="64"/>
                  </a:lnTo>
                  <a:lnTo>
                    <a:pt x="25" y="63"/>
                  </a:lnTo>
                  <a:lnTo>
                    <a:pt x="22" y="63"/>
                  </a:lnTo>
                  <a:lnTo>
                    <a:pt x="20" y="61"/>
                  </a:lnTo>
                  <a:lnTo>
                    <a:pt x="17" y="60"/>
                  </a:lnTo>
                  <a:lnTo>
                    <a:pt x="15" y="58"/>
                  </a:lnTo>
                  <a:lnTo>
                    <a:pt x="12" y="57"/>
                  </a:lnTo>
                  <a:lnTo>
                    <a:pt x="10" y="55"/>
                  </a:lnTo>
                  <a:lnTo>
                    <a:pt x="8" y="52"/>
                  </a:lnTo>
                  <a:lnTo>
                    <a:pt x="6" y="50"/>
                  </a:lnTo>
                  <a:lnTo>
                    <a:pt x="5" y="47"/>
                  </a:lnTo>
                  <a:lnTo>
                    <a:pt x="3" y="44"/>
                  </a:lnTo>
                  <a:lnTo>
                    <a:pt x="2" y="41"/>
                  </a:lnTo>
                  <a:lnTo>
                    <a:pt x="1" y="38"/>
                  </a:lnTo>
                  <a:lnTo>
                    <a:pt x="1" y="35"/>
                  </a:lnTo>
                  <a:lnTo>
                    <a:pt x="0" y="32"/>
                  </a:lnTo>
                  <a:lnTo>
                    <a:pt x="0" y="29"/>
                  </a:lnTo>
                  <a:lnTo>
                    <a:pt x="1" y="25"/>
                  </a:lnTo>
                  <a:lnTo>
                    <a:pt x="1" y="22"/>
                  </a:lnTo>
                  <a:lnTo>
                    <a:pt x="2" y="19"/>
                  </a:lnTo>
                  <a:lnTo>
                    <a:pt x="3" y="17"/>
                  </a:lnTo>
                  <a:lnTo>
                    <a:pt x="5" y="14"/>
                  </a:lnTo>
                  <a:lnTo>
                    <a:pt x="6" y="12"/>
                  </a:lnTo>
                  <a:lnTo>
                    <a:pt x="8" y="9"/>
                  </a:lnTo>
                  <a:lnTo>
                    <a:pt x="10" y="7"/>
                  </a:lnTo>
                  <a:lnTo>
                    <a:pt x="12" y="5"/>
                  </a:lnTo>
                  <a:lnTo>
                    <a:pt x="15" y="4"/>
                  </a:lnTo>
                  <a:lnTo>
                    <a:pt x="17" y="2"/>
                  </a:lnTo>
                  <a:lnTo>
                    <a:pt x="20" y="1"/>
                  </a:lnTo>
                  <a:lnTo>
                    <a:pt x="23" y="1"/>
                  </a:lnTo>
                  <a:lnTo>
                    <a:pt x="26" y="0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B7B2B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85" name="Freeform 528"/>
            <p:cNvSpPr>
              <a:spLocks/>
            </p:cNvSpPr>
            <p:nvPr/>
          </p:nvSpPr>
          <p:spPr bwMode="auto">
            <a:xfrm>
              <a:off x="3757" y="1923"/>
              <a:ext cx="55" cy="60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29" y="1"/>
                </a:cxn>
                <a:cxn ang="0">
                  <a:pos x="32" y="1"/>
                </a:cxn>
                <a:cxn ang="0">
                  <a:pos x="34" y="2"/>
                </a:cxn>
                <a:cxn ang="0">
                  <a:pos x="37" y="3"/>
                </a:cxn>
                <a:cxn ang="0">
                  <a:pos x="39" y="4"/>
                </a:cxn>
                <a:cxn ang="0">
                  <a:pos x="42" y="6"/>
                </a:cxn>
                <a:cxn ang="0">
                  <a:pos x="44" y="7"/>
                </a:cxn>
                <a:cxn ang="0">
                  <a:pos x="46" y="9"/>
                </a:cxn>
                <a:cxn ang="0">
                  <a:pos x="48" y="11"/>
                </a:cxn>
                <a:cxn ang="0">
                  <a:pos x="50" y="14"/>
                </a:cxn>
                <a:cxn ang="0">
                  <a:pos x="51" y="16"/>
                </a:cxn>
                <a:cxn ang="0">
                  <a:pos x="52" y="19"/>
                </a:cxn>
                <a:cxn ang="0">
                  <a:pos x="53" y="22"/>
                </a:cxn>
                <a:cxn ang="0">
                  <a:pos x="54" y="24"/>
                </a:cxn>
                <a:cxn ang="0">
                  <a:pos x="55" y="27"/>
                </a:cxn>
                <a:cxn ang="0">
                  <a:pos x="55" y="30"/>
                </a:cxn>
                <a:cxn ang="0">
                  <a:pos x="55" y="36"/>
                </a:cxn>
                <a:cxn ang="0">
                  <a:pos x="53" y="42"/>
                </a:cxn>
                <a:cxn ang="0">
                  <a:pos x="51" y="47"/>
                </a:cxn>
                <a:cxn ang="0">
                  <a:pos x="48" y="52"/>
                </a:cxn>
                <a:cxn ang="0">
                  <a:pos x="44" y="55"/>
                </a:cxn>
                <a:cxn ang="0">
                  <a:pos x="39" y="58"/>
                </a:cxn>
                <a:cxn ang="0">
                  <a:pos x="34" y="60"/>
                </a:cxn>
                <a:cxn ang="0">
                  <a:pos x="28" y="60"/>
                </a:cxn>
                <a:cxn ang="0">
                  <a:pos x="26" y="60"/>
                </a:cxn>
                <a:cxn ang="0">
                  <a:pos x="23" y="60"/>
                </a:cxn>
                <a:cxn ang="0">
                  <a:pos x="20" y="59"/>
                </a:cxn>
                <a:cxn ang="0">
                  <a:pos x="18" y="58"/>
                </a:cxn>
                <a:cxn ang="0">
                  <a:pos x="15" y="57"/>
                </a:cxn>
                <a:cxn ang="0">
                  <a:pos x="13" y="55"/>
                </a:cxn>
                <a:cxn ang="0">
                  <a:pos x="11" y="54"/>
                </a:cxn>
                <a:cxn ang="0">
                  <a:pos x="9" y="52"/>
                </a:cxn>
                <a:cxn ang="0">
                  <a:pos x="7" y="50"/>
                </a:cxn>
                <a:cxn ang="0">
                  <a:pos x="5" y="47"/>
                </a:cxn>
                <a:cxn ang="0">
                  <a:pos x="4" y="45"/>
                </a:cxn>
                <a:cxn ang="0">
                  <a:pos x="2" y="42"/>
                </a:cxn>
                <a:cxn ang="0">
                  <a:pos x="1" y="39"/>
                </a:cxn>
                <a:cxn ang="0">
                  <a:pos x="1" y="36"/>
                </a:cxn>
                <a:cxn ang="0">
                  <a:pos x="0" y="33"/>
                </a:cxn>
                <a:cxn ang="0">
                  <a:pos x="0" y="30"/>
                </a:cxn>
                <a:cxn ang="0">
                  <a:pos x="0" y="24"/>
                </a:cxn>
                <a:cxn ang="0">
                  <a:pos x="1" y="19"/>
                </a:cxn>
                <a:cxn ang="0">
                  <a:pos x="4" y="14"/>
                </a:cxn>
                <a:cxn ang="0">
                  <a:pos x="7" y="9"/>
                </a:cxn>
                <a:cxn ang="0">
                  <a:pos x="11" y="6"/>
                </a:cxn>
                <a:cxn ang="0">
                  <a:pos x="15" y="3"/>
                </a:cxn>
                <a:cxn ang="0">
                  <a:pos x="21" y="1"/>
                </a:cxn>
                <a:cxn ang="0">
                  <a:pos x="26" y="0"/>
                </a:cxn>
              </a:cxnLst>
              <a:rect l="0" t="0" r="r" b="b"/>
              <a:pathLst>
                <a:path w="55" h="60">
                  <a:moveTo>
                    <a:pt x="26" y="0"/>
                  </a:moveTo>
                  <a:lnTo>
                    <a:pt x="29" y="1"/>
                  </a:lnTo>
                  <a:lnTo>
                    <a:pt x="32" y="1"/>
                  </a:lnTo>
                  <a:lnTo>
                    <a:pt x="34" y="2"/>
                  </a:lnTo>
                  <a:lnTo>
                    <a:pt x="37" y="3"/>
                  </a:lnTo>
                  <a:lnTo>
                    <a:pt x="39" y="4"/>
                  </a:lnTo>
                  <a:lnTo>
                    <a:pt x="42" y="6"/>
                  </a:lnTo>
                  <a:lnTo>
                    <a:pt x="44" y="7"/>
                  </a:lnTo>
                  <a:lnTo>
                    <a:pt x="46" y="9"/>
                  </a:lnTo>
                  <a:lnTo>
                    <a:pt x="48" y="11"/>
                  </a:lnTo>
                  <a:lnTo>
                    <a:pt x="50" y="14"/>
                  </a:lnTo>
                  <a:lnTo>
                    <a:pt x="51" y="16"/>
                  </a:lnTo>
                  <a:lnTo>
                    <a:pt x="52" y="19"/>
                  </a:lnTo>
                  <a:lnTo>
                    <a:pt x="53" y="22"/>
                  </a:lnTo>
                  <a:lnTo>
                    <a:pt x="54" y="24"/>
                  </a:lnTo>
                  <a:lnTo>
                    <a:pt x="55" y="27"/>
                  </a:lnTo>
                  <a:lnTo>
                    <a:pt x="55" y="30"/>
                  </a:lnTo>
                  <a:lnTo>
                    <a:pt x="55" y="36"/>
                  </a:lnTo>
                  <a:lnTo>
                    <a:pt x="53" y="42"/>
                  </a:lnTo>
                  <a:lnTo>
                    <a:pt x="51" y="47"/>
                  </a:lnTo>
                  <a:lnTo>
                    <a:pt x="48" y="52"/>
                  </a:lnTo>
                  <a:lnTo>
                    <a:pt x="44" y="55"/>
                  </a:lnTo>
                  <a:lnTo>
                    <a:pt x="39" y="58"/>
                  </a:lnTo>
                  <a:lnTo>
                    <a:pt x="34" y="60"/>
                  </a:lnTo>
                  <a:lnTo>
                    <a:pt x="28" y="60"/>
                  </a:lnTo>
                  <a:lnTo>
                    <a:pt x="26" y="60"/>
                  </a:lnTo>
                  <a:lnTo>
                    <a:pt x="23" y="60"/>
                  </a:lnTo>
                  <a:lnTo>
                    <a:pt x="20" y="59"/>
                  </a:lnTo>
                  <a:lnTo>
                    <a:pt x="18" y="58"/>
                  </a:lnTo>
                  <a:lnTo>
                    <a:pt x="15" y="57"/>
                  </a:lnTo>
                  <a:lnTo>
                    <a:pt x="13" y="55"/>
                  </a:lnTo>
                  <a:lnTo>
                    <a:pt x="11" y="54"/>
                  </a:lnTo>
                  <a:lnTo>
                    <a:pt x="9" y="52"/>
                  </a:lnTo>
                  <a:lnTo>
                    <a:pt x="7" y="50"/>
                  </a:lnTo>
                  <a:lnTo>
                    <a:pt x="5" y="47"/>
                  </a:lnTo>
                  <a:lnTo>
                    <a:pt x="4" y="45"/>
                  </a:lnTo>
                  <a:lnTo>
                    <a:pt x="2" y="42"/>
                  </a:lnTo>
                  <a:lnTo>
                    <a:pt x="1" y="39"/>
                  </a:lnTo>
                  <a:lnTo>
                    <a:pt x="1" y="36"/>
                  </a:lnTo>
                  <a:lnTo>
                    <a:pt x="0" y="33"/>
                  </a:lnTo>
                  <a:lnTo>
                    <a:pt x="0" y="30"/>
                  </a:lnTo>
                  <a:lnTo>
                    <a:pt x="0" y="24"/>
                  </a:lnTo>
                  <a:lnTo>
                    <a:pt x="1" y="19"/>
                  </a:lnTo>
                  <a:lnTo>
                    <a:pt x="4" y="14"/>
                  </a:lnTo>
                  <a:lnTo>
                    <a:pt x="7" y="9"/>
                  </a:lnTo>
                  <a:lnTo>
                    <a:pt x="11" y="6"/>
                  </a:lnTo>
                  <a:lnTo>
                    <a:pt x="15" y="3"/>
                  </a:lnTo>
                  <a:lnTo>
                    <a:pt x="21" y="1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BCB7B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86" name="Freeform 529"/>
            <p:cNvSpPr>
              <a:spLocks/>
            </p:cNvSpPr>
            <p:nvPr/>
          </p:nvSpPr>
          <p:spPr bwMode="auto">
            <a:xfrm>
              <a:off x="3757" y="1924"/>
              <a:ext cx="51" cy="56"/>
            </a:xfrm>
            <a:custGeom>
              <a:avLst/>
              <a:gdLst/>
              <a:ahLst/>
              <a:cxnLst>
                <a:cxn ang="0">
                  <a:pos x="25" y="0"/>
                </a:cxn>
                <a:cxn ang="0">
                  <a:pos x="30" y="1"/>
                </a:cxn>
                <a:cxn ang="0">
                  <a:pos x="34" y="2"/>
                </a:cxn>
                <a:cxn ang="0">
                  <a:pos x="39" y="5"/>
                </a:cxn>
                <a:cxn ang="0">
                  <a:pos x="43" y="8"/>
                </a:cxn>
                <a:cxn ang="0">
                  <a:pos x="46" y="13"/>
                </a:cxn>
                <a:cxn ang="0">
                  <a:pos x="49" y="17"/>
                </a:cxn>
                <a:cxn ang="0">
                  <a:pos x="50" y="22"/>
                </a:cxn>
                <a:cxn ang="0">
                  <a:pos x="51" y="28"/>
                </a:cxn>
                <a:cxn ang="0">
                  <a:pos x="51" y="34"/>
                </a:cxn>
                <a:cxn ang="0">
                  <a:pos x="50" y="39"/>
                </a:cxn>
                <a:cxn ang="0">
                  <a:pos x="47" y="43"/>
                </a:cxn>
                <a:cxn ang="0">
                  <a:pos x="44" y="48"/>
                </a:cxn>
                <a:cxn ang="0">
                  <a:pos x="41" y="51"/>
                </a:cxn>
                <a:cxn ang="0">
                  <a:pos x="37" y="54"/>
                </a:cxn>
                <a:cxn ang="0">
                  <a:pos x="32" y="55"/>
                </a:cxn>
                <a:cxn ang="0">
                  <a:pos x="27" y="56"/>
                </a:cxn>
                <a:cxn ang="0">
                  <a:pos x="22" y="55"/>
                </a:cxn>
                <a:cxn ang="0">
                  <a:pos x="17" y="54"/>
                </a:cxn>
                <a:cxn ang="0">
                  <a:pos x="12" y="51"/>
                </a:cxn>
                <a:cxn ang="0">
                  <a:pos x="8" y="48"/>
                </a:cxn>
                <a:cxn ang="0">
                  <a:pos x="5" y="43"/>
                </a:cxn>
                <a:cxn ang="0">
                  <a:pos x="3" y="39"/>
                </a:cxn>
                <a:cxn ang="0">
                  <a:pos x="1" y="34"/>
                </a:cxn>
                <a:cxn ang="0">
                  <a:pos x="0" y="28"/>
                </a:cxn>
                <a:cxn ang="0">
                  <a:pos x="1" y="22"/>
                </a:cxn>
                <a:cxn ang="0">
                  <a:pos x="2" y="17"/>
                </a:cxn>
                <a:cxn ang="0">
                  <a:pos x="4" y="13"/>
                </a:cxn>
                <a:cxn ang="0">
                  <a:pos x="7" y="8"/>
                </a:cxn>
                <a:cxn ang="0">
                  <a:pos x="11" y="5"/>
                </a:cxn>
                <a:cxn ang="0">
                  <a:pos x="15" y="2"/>
                </a:cxn>
                <a:cxn ang="0">
                  <a:pos x="20" y="1"/>
                </a:cxn>
                <a:cxn ang="0">
                  <a:pos x="25" y="0"/>
                </a:cxn>
              </a:cxnLst>
              <a:rect l="0" t="0" r="r" b="b"/>
              <a:pathLst>
                <a:path w="51" h="56">
                  <a:moveTo>
                    <a:pt x="25" y="0"/>
                  </a:moveTo>
                  <a:lnTo>
                    <a:pt x="30" y="1"/>
                  </a:lnTo>
                  <a:lnTo>
                    <a:pt x="34" y="2"/>
                  </a:lnTo>
                  <a:lnTo>
                    <a:pt x="39" y="5"/>
                  </a:lnTo>
                  <a:lnTo>
                    <a:pt x="43" y="8"/>
                  </a:lnTo>
                  <a:lnTo>
                    <a:pt x="46" y="13"/>
                  </a:lnTo>
                  <a:lnTo>
                    <a:pt x="49" y="17"/>
                  </a:lnTo>
                  <a:lnTo>
                    <a:pt x="50" y="22"/>
                  </a:lnTo>
                  <a:lnTo>
                    <a:pt x="51" y="28"/>
                  </a:lnTo>
                  <a:lnTo>
                    <a:pt x="51" y="34"/>
                  </a:lnTo>
                  <a:lnTo>
                    <a:pt x="50" y="39"/>
                  </a:lnTo>
                  <a:lnTo>
                    <a:pt x="47" y="43"/>
                  </a:lnTo>
                  <a:lnTo>
                    <a:pt x="44" y="48"/>
                  </a:lnTo>
                  <a:lnTo>
                    <a:pt x="41" y="51"/>
                  </a:lnTo>
                  <a:lnTo>
                    <a:pt x="37" y="54"/>
                  </a:lnTo>
                  <a:lnTo>
                    <a:pt x="32" y="55"/>
                  </a:lnTo>
                  <a:lnTo>
                    <a:pt x="27" y="56"/>
                  </a:lnTo>
                  <a:lnTo>
                    <a:pt x="22" y="55"/>
                  </a:lnTo>
                  <a:lnTo>
                    <a:pt x="17" y="54"/>
                  </a:lnTo>
                  <a:lnTo>
                    <a:pt x="12" y="51"/>
                  </a:lnTo>
                  <a:lnTo>
                    <a:pt x="8" y="48"/>
                  </a:lnTo>
                  <a:lnTo>
                    <a:pt x="5" y="43"/>
                  </a:lnTo>
                  <a:lnTo>
                    <a:pt x="3" y="39"/>
                  </a:lnTo>
                  <a:lnTo>
                    <a:pt x="1" y="34"/>
                  </a:lnTo>
                  <a:lnTo>
                    <a:pt x="0" y="28"/>
                  </a:lnTo>
                  <a:lnTo>
                    <a:pt x="1" y="22"/>
                  </a:lnTo>
                  <a:lnTo>
                    <a:pt x="2" y="17"/>
                  </a:lnTo>
                  <a:lnTo>
                    <a:pt x="4" y="13"/>
                  </a:lnTo>
                  <a:lnTo>
                    <a:pt x="7" y="8"/>
                  </a:lnTo>
                  <a:lnTo>
                    <a:pt x="11" y="5"/>
                  </a:lnTo>
                  <a:lnTo>
                    <a:pt x="15" y="2"/>
                  </a:lnTo>
                  <a:lnTo>
                    <a:pt x="20" y="1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C1BCB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87" name="Freeform 530"/>
            <p:cNvSpPr>
              <a:spLocks/>
            </p:cNvSpPr>
            <p:nvPr/>
          </p:nvSpPr>
          <p:spPr bwMode="auto">
            <a:xfrm>
              <a:off x="3758" y="1925"/>
              <a:ext cx="47" cy="51"/>
            </a:xfrm>
            <a:custGeom>
              <a:avLst/>
              <a:gdLst/>
              <a:ahLst/>
              <a:cxnLst>
                <a:cxn ang="0">
                  <a:pos x="22" y="0"/>
                </a:cxn>
                <a:cxn ang="0">
                  <a:pos x="27" y="1"/>
                </a:cxn>
                <a:cxn ang="0">
                  <a:pos x="31" y="2"/>
                </a:cxn>
                <a:cxn ang="0">
                  <a:pos x="35" y="5"/>
                </a:cxn>
                <a:cxn ang="0">
                  <a:pos x="39" y="8"/>
                </a:cxn>
                <a:cxn ang="0">
                  <a:pos x="42" y="11"/>
                </a:cxn>
                <a:cxn ang="0">
                  <a:pos x="44" y="16"/>
                </a:cxn>
                <a:cxn ang="0">
                  <a:pos x="46" y="21"/>
                </a:cxn>
                <a:cxn ang="0">
                  <a:pos x="47" y="26"/>
                </a:cxn>
                <a:cxn ang="0">
                  <a:pos x="46" y="31"/>
                </a:cxn>
                <a:cxn ang="0">
                  <a:pos x="45" y="35"/>
                </a:cxn>
                <a:cxn ang="0">
                  <a:pos x="43" y="40"/>
                </a:cxn>
                <a:cxn ang="0">
                  <a:pos x="40" y="44"/>
                </a:cxn>
                <a:cxn ang="0">
                  <a:pos x="37" y="47"/>
                </a:cxn>
                <a:cxn ang="0">
                  <a:pos x="33" y="49"/>
                </a:cxn>
                <a:cxn ang="0">
                  <a:pos x="29" y="51"/>
                </a:cxn>
                <a:cxn ang="0">
                  <a:pos x="24" y="51"/>
                </a:cxn>
                <a:cxn ang="0">
                  <a:pos x="19" y="51"/>
                </a:cxn>
                <a:cxn ang="0">
                  <a:pos x="15" y="49"/>
                </a:cxn>
                <a:cxn ang="0">
                  <a:pos x="11" y="47"/>
                </a:cxn>
                <a:cxn ang="0">
                  <a:pos x="7" y="44"/>
                </a:cxn>
                <a:cxn ang="0">
                  <a:pos x="4" y="40"/>
                </a:cxn>
                <a:cxn ang="0">
                  <a:pos x="2" y="35"/>
                </a:cxn>
                <a:cxn ang="0">
                  <a:pos x="0" y="31"/>
                </a:cxn>
                <a:cxn ang="0">
                  <a:pos x="0" y="26"/>
                </a:cxn>
                <a:cxn ang="0">
                  <a:pos x="0" y="21"/>
                </a:cxn>
                <a:cxn ang="0">
                  <a:pos x="1" y="16"/>
                </a:cxn>
                <a:cxn ang="0">
                  <a:pos x="3" y="11"/>
                </a:cxn>
                <a:cxn ang="0">
                  <a:pos x="6" y="8"/>
                </a:cxn>
                <a:cxn ang="0">
                  <a:pos x="9" y="5"/>
                </a:cxn>
                <a:cxn ang="0">
                  <a:pos x="13" y="2"/>
                </a:cxn>
                <a:cxn ang="0">
                  <a:pos x="17" y="1"/>
                </a:cxn>
                <a:cxn ang="0">
                  <a:pos x="22" y="0"/>
                </a:cxn>
              </a:cxnLst>
              <a:rect l="0" t="0" r="r" b="b"/>
              <a:pathLst>
                <a:path w="47" h="51">
                  <a:moveTo>
                    <a:pt x="22" y="0"/>
                  </a:moveTo>
                  <a:lnTo>
                    <a:pt x="27" y="1"/>
                  </a:lnTo>
                  <a:lnTo>
                    <a:pt x="31" y="2"/>
                  </a:lnTo>
                  <a:lnTo>
                    <a:pt x="35" y="5"/>
                  </a:lnTo>
                  <a:lnTo>
                    <a:pt x="39" y="8"/>
                  </a:lnTo>
                  <a:lnTo>
                    <a:pt x="42" y="11"/>
                  </a:lnTo>
                  <a:lnTo>
                    <a:pt x="44" y="16"/>
                  </a:lnTo>
                  <a:lnTo>
                    <a:pt x="46" y="21"/>
                  </a:lnTo>
                  <a:lnTo>
                    <a:pt x="47" y="26"/>
                  </a:lnTo>
                  <a:lnTo>
                    <a:pt x="46" y="31"/>
                  </a:lnTo>
                  <a:lnTo>
                    <a:pt x="45" y="35"/>
                  </a:lnTo>
                  <a:lnTo>
                    <a:pt x="43" y="40"/>
                  </a:lnTo>
                  <a:lnTo>
                    <a:pt x="40" y="44"/>
                  </a:lnTo>
                  <a:lnTo>
                    <a:pt x="37" y="47"/>
                  </a:lnTo>
                  <a:lnTo>
                    <a:pt x="33" y="49"/>
                  </a:lnTo>
                  <a:lnTo>
                    <a:pt x="29" y="51"/>
                  </a:lnTo>
                  <a:lnTo>
                    <a:pt x="24" y="51"/>
                  </a:lnTo>
                  <a:lnTo>
                    <a:pt x="19" y="51"/>
                  </a:lnTo>
                  <a:lnTo>
                    <a:pt x="15" y="49"/>
                  </a:lnTo>
                  <a:lnTo>
                    <a:pt x="11" y="47"/>
                  </a:lnTo>
                  <a:lnTo>
                    <a:pt x="7" y="44"/>
                  </a:lnTo>
                  <a:lnTo>
                    <a:pt x="4" y="40"/>
                  </a:lnTo>
                  <a:lnTo>
                    <a:pt x="2" y="35"/>
                  </a:lnTo>
                  <a:lnTo>
                    <a:pt x="0" y="31"/>
                  </a:lnTo>
                  <a:lnTo>
                    <a:pt x="0" y="26"/>
                  </a:lnTo>
                  <a:lnTo>
                    <a:pt x="0" y="21"/>
                  </a:lnTo>
                  <a:lnTo>
                    <a:pt x="1" y="16"/>
                  </a:lnTo>
                  <a:lnTo>
                    <a:pt x="3" y="11"/>
                  </a:lnTo>
                  <a:lnTo>
                    <a:pt x="6" y="8"/>
                  </a:lnTo>
                  <a:lnTo>
                    <a:pt x="9" y="5"/>
                  </a:lnTo>
                  <a:lnTo>
                    <a:pt x="13" y="2"/>
                  </a:lnTo>
                  <a:lnTo>
                    <a:pt x="17" y="1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C6C1C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88" name="Freeform 531"/>
            <p:cNvSpPr>
              <a:spLocks/>
            </p:cNvSpPr>
            <p:nvPr/>
          </p:nvSpPr>
          <p:spPr bwMode="auto">
            <a:xfrm>
              <a:off x="3758" y="1926"/>
              <a:ext cx="43" cy="47"/>
            </a:xfrm>
            <a:custGeom>
              <a:avLst/>
              <a:gdLst/>
              <a:ahLst/>
              <a:cxnLst>
                <a:cxn ang="0">
                  <a:pos x="20" y="0"/>
                </a:cxn>
                <a:cxn ang="0">
                  <a:pos x="25" y="1"/>
                </a:cxn>
                <a:cxn ang="0">
                  <a:pos x="29" y="2"/>
                </a:cxn>
                <a:cxn ang="0">
                  <a:pos x="33" y="4"/>
                </a:cxn>
                <a:cxn ang="0">
                  <a:pos x="36" y="7"/>
                </a:cxn>
                <a:cxn ang="0">
                  <a:pos x="39" y="10"/>
                </a:cxn>
                <a:cxn ang="0">
                  <a:pos x="41" y="14"/>
                </a:cxn>
                <a:cxn ang="0">
                  <a:pos x="42" y="19"/>
                </a:cxn>
                <a:cxn ang="0">
                  <a:pos x="43" y="23"/>
                </a:cxn>
                <a:cxn ang="0">
                  <a:pos x="43" y="28"/>
                </a:cxn>
                <a:cxn ang="0">
                  <a:pos x="42" y="32"/>
                </a:cxn>
                <a:cxn ang="0">
                  <a:pos x="40" y="36"/>
                </a:cxn>
                <a:cxn ang="0">
                  <a:pos x="37" y="40"/>
                </a:cxn>
                <a:cxn ang="0">
                  <a:pos x="34" y="43"/>
                </a:cxn>
                <a:cxn ang="0">
                  <a:pos x="31" y="45"/>
                </a:cxn>
                <a:cxn ang="0">
                  <a:pos x="27" y="46"/>
                </a:cxn>
                <a:cxn ang="0">
                  <a:pos x="22" y="47"/>
                </a:cxn>
                <a:cxn ang="0">
                  <a:pos x="18" y="46"/>
                </a:cxn>
                <a:cxn ang="0">
                  <a:pos x="14" y="45"/>
                </a:cxn>
                <a:cxn ang="0">
                  <a:pos x="10" y="43"/>
                </a:cxn>
                <a:cxn ang="0">
                  <a:pos x="7" y="40"/>
                </a:cxn>
                <a:cxn ang="0">
                  <a:pos x="4" y="36"/>
                </a:cxn>
                <a:cxn ang="0">
                  <a:pos x="2" y="32"/>
                </a:cxn>
                <a:cxn ang="0">
                  <a:pos x="1" y="28"/>
                </a:cxn>
                <a:cxn ang="0">
                  <a:pos x="0" y="23"/>
                </a:cxn>
                <a:cxn ang="0">
                  <a:pos x="0" y="19"/>
                </a:cxn>
                <a:cxn ang="0">
                  <a:pos x="1" y="14"/>
                </a:cxn>
                <a:cxn ang="0">
                  <a:pos x="3" y="10"/>
                </a:cxn>
                <a:cxn ang="0">
                  <a:pos x="6" y="7"/>
                </a:cxn>
                <a:cxn ang="0">
                  <a:pos x="9" y="4"/>
                </a:cxn>
                <a:cxn ang="0">
                  <a:pos x="12" y="2"/>
                </a:cxn>
                <a:cxn ang="0">
                  <a:pos x="16" y="1"/>
                </a:cxn>
                <a:cxn ang="0">
                  <a:pos x="20" y="0"/>
                </a:cxn>
              </a:cxnLst>
              <a:rect l="0" t="0" r="r" b="b"/>
              <a:pathLst>
                <a:path w="43" h="47">
                  <a:moveTo>
                    <a:pt x="20" y="0"/>
                  </a:moveTo>
                  <a:lnTo>
                    <a:pt x="25" y="1"/>
                  </a:lnTo>
                  <a:lnTo>
                    <a:pt x="29" y="2"/>
                  </a:lnTo>
                  <a:lnTo>
                    <a:pt x="33" y="4"/>
                  </a:lnTo>
                  <a:lnTo>
                    <a:pt x="36" y="7"/>
                  </a:lnTo>
                  <a:lnTo>
                    <a:pt x="39" y="10"/>
                  </a:lnTo>
                  <a:lnTo>
                    <a:pt x="41" y="14"/>
                  </a:lnTo>
                  <a:lnTo>
                    <a:pt x="42" y="19"/>
                  </a:lnTo>
                  <a:lnTo>
                    <a:pt x="43" y="23"/>
                  </a:lnTo>
                  <a:lnTo>
                    <a:pt x="43" y="28"/>
                  </a:lnTo>
                  <a:lnTo>
                    <a:pt x="42" y="32"/>
                  </a:lnTo>
                  <a:lnTo>
                    <a:pt x="40" y="36"/>
                  </a:lnTo>
                  <a:lnTo>
                    <a:pt x="37" y="40"/>
                  </a:lnTo>
                  <a:lnTo>
                    <a:pt x="34" y="43"/>
                  </a:lnTo>
                  <a:lnTo>
                    <a:pt x="31" y="45"/>
                  </a:lnTo>
                  <a:lnTo>
                    <a:pt x="27" y="46"/>
                  </a:lnTo>
                  <a:lnTo>
                    <a:pt x="22" y="47"/>
                  </a:lnTo>
                  <a:lnTo>
                    <a:pt x="18" y="46"/>
                  </a:lnTo>
                  <a:lnTo>
                    <a:pt x="14" y="45"/>
                  </a:lnTo>
                  <a:lnTo>
                    <a:pt x="10" y="43"/>
                  </a:lnTo>
                  <a:lnTo>
                    <a:pt x="7" y="40"/>
                  </a:lnTo>
                  <a:lnTo>
                    <a:pt x="4" y="36"/>
                  </a:lnTo>
                  <a:lnTo>
                    <a:pt x="2" y="32"/>
                  </a:lnTo>
                  <a:lnTo>
                    <a:pt x="1" y="28"/>
                  </a:lnTo>
                  <a:lnTo>
                    <a:pt x="0" y="23"/>
                  </a:lnTo>
                  <a:lnTo>
                    <a:pt x="0" y="19"/>
                  </a:lnTo>
                  <a:lnTo>
                    <a:pt x="1" y="14"/>
                  </a:lnTo>
                  <a:lnTo>
                    <a:pt x="3" y="10"/>
                  </a:lnTo>
                  <a:lnTo>
                    <a:pt x="6" y="7"/>
                  </a:lnTo>
                  <a:lnTo>
                    <a:pt x="9" y="4"/>
                  </a:lnTo>
                  <a:lnTo>
                    <a:pt x="12" y="2"/>
                  </a:lnTo>
                  <a:lnTo>
                    <a:pt x="16" y="1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C6C4C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89" name="Freeform 532"/>
            <p:cNvSpPr>
              <a:spLocks/>
            </p:cNvSpPr>
            <p:nvPr/>
          </p:nvSpPr>
          <p:spPr bwMode="auto">
            <a:xfrm>
              <a:off x="3759" y="1927"/>
              <a:ext cx="38" cy="42"/>
            </a:xfrm>
            <a:custGeom>
              <a:avLst/>
              <a:gdLst/>
              <a:ahLst/>
              <a:cxnLst>
                <a:cxn ang="0">
                  <a:pos x="18" y="0"/>
                </a:cxn>
                <a:cxn ang="0">
                  <a:pos x="22" y="0"/>
                </a:cxn>
                <a:cxn ang="0">
                  <a:pos x="26" y="2"/>
                </a:cxn>
                <a:cxn ang="0">
                  <a:pos x="29" y="4"/>
                </a:cxn>
                <a:cxn ang="0">
                  <a:pos x="32" y="6"/>
                </a:cxn>
                <a:cxn ang="0">
                  <a:pos x="34" y="9"/>
                </a:cxn>
                <a:cxn ang="0">
                  <a:pos x="36" y="13"/>
                </a:cxn>
                <a:cxn ang="0">
                  <a:pos x="38" y="17"/>
                </a:cxn>
                <a:cxn ang="0">
                  <a:pos x="38" y="21"/>
                </a:cxn>
                <a:cxn ang="0">
                  <a:pos x="38" y="25"/>
                </a:cxn>
                <a:cxn ang="0">
                  <a:pos x="37" y="29"/>
                </a:cxn>
                <a:cxn ang="0">
                  <a:pos x="35" y="33"/>
                </a:cxn>
                <a:cxn ang="0">
                  <a:pos x="33" y="36"/>
                </a:cxn>
                <a:cxn ang="0">
                  <a:pos x="30" y="38"/>
                </a:cxn>
                <a:cxn ang="0">
                  <a:pos x="27" y="40"/>
                </a:cxn>
                <a:cxn ang="0">
                  <a:pos x="23" y="42"/>
                </a:cxn>
                <a:cxn ang="0">
                  <a:pos x="20" y="42"/>
                </a:cxn>
                <a:cxn ang="0">
                  <a:pos x="16" y="42"/>
                </a:cxn>
                <a:cxn ang="0">
                  <a:pos x="12" y="40"/>
                </a:cxn>
                <a:cxn ang="0">
                  <a:pos x="9" y="38"/>
                </a:cxn>
                <a:cxn ang="0">
                  <a:pos x="6" y="36"/>
                </a:cxn>
                <a:cxn ang="0">
                  <a:pos x="3" y="33"/>
                </a:cxn>
                <a:cxn ang="0">
                  <a:pos x="1" y="29"/>
                </a:cxn>
                <a:cxn ang="0">
                  <a:pos x="0" y="25"/>
                </a:cxn>
                <a:cxn ang="0">
                  <a:pos x="0" y="21"/>
                </a:cxn>
                <a:cxn ang="0">
                  <a:pos x="0" y="17"/>
                </a:cxn>
                <a:cxn ang="0">
                  <a:pos x="1" y="13"/>
                </a:cxn>
                <a:cxn ang="0">
                  <a:pos x="2" y="9"/>
                </a:cxn>
                <a:cxn ang="0">
                  <a:pos x="5" y="6"/>
                </a:cxn>
                <a:cxn ang="0">
                  <a:pos x="7" y="4"/>
                </a:cxn>
                <a:cxn ang="0">
                  <a:pos x="10" y="2"/>
                </a:cxn>
                <a:cxn ang="0">
                  <a:pos x="14" y="0"/>
                </a:cxn>
                <a:cxn ang="0">
                  <a:pos x="18" y="0"/>
                </a:cxn>
              </a:cxnLst>
              <a:rect l="0" t="0" r="r" b="b"/>
              <a:pathLst>
                <a:path w="38" h="42">
                  <a:moveTo>
                    <a:pt x="18" y="0"/>
                  </a:moveTo>
                  <a:lnTo>
                    <a:pt x="22" y="0"/>
                  </a:lnTo>
                  <a:lnTo>
                    <a:pt x="26" y="2"/>
                  </a:lnTo>
                  <a:lnTo>
                    <a:pt x="29" y="4"/>
                  </a:lnTo>
                  <a:lnTo>
                    <a:pt x="32" y="6"/>
                  </a:lnTo>
                  <a:lnTo>
                    <a:pt x="34" y="9"/>
                  </a:lnTo>
                  <a:lnTo>
                    <a:pt x="36" y="13"/>
                  </a:lnTo>
                  <a:lnTo>
                    <a:pt x="38" y="17"/>
                  </a:lnTo>
                  <a:lnTo>
                    <a:pt x="38" y="21"/>
                  </a:lnTo>
                  <a:lnTo>
                    <a:pt x="38" y="25"/>
                  </a:lnTo>
                  <a:lnTo>
                    <a:pt x="37" y="29"/>
                  </a:lnTo>
                  <a:lnTo>
                    <a:pt x="35" y="33"/>
                  </a:lnTo>
                  <a:lnTo>
                    <a:pt x="33" y="36"/>
                  </a:lnTo>
                  <a:lnTo>
                    <a:pt x="30" y="38"/>
                  </a:lnTo>
                  <a:lnTo>
                    <a:pt x="27" y="40"/>
                  </a:lnTo>
                  <a:lnTo>
                    <a:pt x="23" y="42"/>
                  </a:lnTo>
                  <a:lnTo>
                    <a:pt x="20" y="42"/>
                  </a:lnTo>
                  <a:lnTo>
                    <a:pt x="16" y="42"/>
                  </a:lnTo>
                  <a:lnTo>
                    <a:pt x="12" y="40"/>
                  </a:lnTo>
                  <a:lnTo>
                    <a:pt x="9" y="38"/>
                  </a:lnTo>
                  <a:lnTo>
                    <a:pt x="6" y="36"/>
                  </a:lnTo>
                  <a:lnTo>
                    <a:pt x="3" y="33"/>
                  </a:lnTo>
                  <a:lnTo>
                    <a:pt x="1" y="29"/>
                  </a:lnTo>
                  <a:lnTo>
                    <a:pt x="0" y="25"/>
                  </a:lnTo>
                  <a:lnTo>
                    <a:pt x="0" y="21"/>
                  </a:lnTo>
                  <a:lnTo>
                    <a:pt x="0" y="17"/>
                  </a:lnTo>
                  <a:lnTo>
                    <a:pt x="1" y="13"/>
                  </a:lnTo>
                  <a:lnTo>
                    <a:pt x="2" y="9"/>
                  </a:lnTo>
                  <a:lnTo>
                    <a:pt x="5" y="6"/>
                  </a:lnTo>
                  <a:lnTo>
                    <a:pt x="7" y="4"/>
                  </a:lnTo>
                  <a:lnTo>
                    <a:pt x="10" y="2"/>
                  </a:lnTo>
                  <a:lnTo>
                    <a:pt x="14" y="0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CCC9C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90" name="Freeform 533"/>
            <p:cNvSpPr>
              <a:spLocks/>
            </p:cNvSpPr>
            <p:nvPr/>
          </p:nvSpPr>
          <p:spPr bwMode="auto">
            <a:xfrm>
              <a:off x="3759" y="1928"/>
              <a:ext cx="34" cy="37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20" y="0"/>
                </a:cxn>
                <a:cxn ang="0">
                  <a:pos x="23" y="1"/>
                </a:cxn>
                <a:cxn ang="0">
                  <a:pos x="26" y="3"/>
                </a:cxn>
                <a:cxn ang="0">
                  <a:pos x="29" y="5"/>
                </a:cxn>
                <a:cxn ang="0">
                  <a:pos x="31" y="8"/>
                </a:cxn>
                <a:cxn ang="0">
                  <a:pos x="33" y="11"/>
                </a:cxn>
                <a:cxn ang="0">
                  <a:pos x="34" y="15"/>
                </a:cxn>
                <a:cxn ang="0">
                  <a:pos x="34" y="18"/>
                </a:cxn>
                <a:cxn ang="0">
                  <a:pos x="34" y="22"/>
                </a:cxn>
                <a:cxn ang="0">
                  <a:pos x="33" y="26"/>
                </a:cxn>
                <a:cxn ang="0">
                  <a:pos x="32" y="29"/>
                </a:cxn>
                <a:cxn ang="0">
                  <a:pos x="30" y="32"/>
                </a:cxn>
                <a:cxn ang="0">
                  <a:pos x="28" y="34"/>
                </a:cxn>
                <a:cxn ang="0">
                  <a:pos x="25" y="36"/>
                </a:cxn>
                <a:cxn ang="0">
                  <a:pos x="22" y="37"/>
                </a:cxn>
                <a:cxn ang="0">
                  <a:pos x="18" y="37"/>
                </a:cxn>
                <a:cxn ang="0">
                  <a:pos x="15" y="37"/>
                </a:cxn>
                <a:cxn ang="0">
                  <a:pos x="11" y="36"/>
                </a:cxn>
                <a:cxn ang="0">
                  <a:pos x="8" y="34"/>
                </a:cxn>
                <a:cxn ang="0">
                  <a:pos x="6" y="32"/>
                </a:cxn>
                <a:cxn ang="0">
                  <a:pos x="3" y="29"/>
                </a:cxn>
                <a:cxn ang="0">
                  <a:pos x="2" y="26"/>
                </a:cxn>
                <a:cxn ang="0">
                  <a:pos x="0" y="22"/>
                </a:cxn>
                <a:cxn ang="0">
                  <a:pos x="0" y="18"/>
                </a:cxn>
                <a:cxn ang="0">
                  <a:pos x="0" y="15"/>
                </a:cxn>
                <a:cxn ang="0">
                  <a:pos x="1" y="11"/>
                </a:cxn>
                <a:cxn ang="0">
                  <a:pos x="3" y="8"/>
                </a:cxn>
                <a:cxn ang="0">
                  <a:pos x="5" y="5"/>
                </a:cxn>
                <a:cxn ang="0">
                  <a:pos x="7" y="3"/>
                </a:cxn>
                <a:cxn ang="0">
                  <a:pos x="10" y="1"/>
                </a:cxn>
                <a:cxn ang="0">
                  <a:pos x="13" y="0"/>
                </a:cxn>
                <a:cxn ang="0">
                  <a:pos x="17" y="0"/>
                </a:cxn>
              </a:cxnLst>
              <a:rect l="0" t="0" r="r" b="b"/>
              <a:pathLst>
                <a:path w="34" h="37">
                  <a:moveTo>
                    <a:pt x="17" y="0"/>
                  </a:moveTo>
                  <a:lnTo>
                    <a:pt x="20" y="0"/>
                  </a:lnTo>
                  <a:lnTo>
                    <a:pt x="23" y="1"/>
                  </a:lnTo>
                  <a:lnTo>
                    <a:pt x="26" y="3"/>
                  </a:lnTo>
                  <a:lnTo>
                    <a:pt x="29" y="5"/>
                  </a:lnTo>
                  <a:lnTo>
                    <a:pt x="31" y="8"/>
                  </a:lnTo>
                  <a:lnTo>
                    <a:pt x="33" y="11"/>
                  </a:lnTo>
                  <a:lnTo>
                    <a:pt x="34" y="15"/>
                  </a:lnTo>
                  <a:lnTo>
                    <a:pt x="34" y="18"/>
                  </a:lnTo>
                  <a:lnTo>
                    <a:pt x="34" y="22"/>
                  </a:lnTo>
                  <a:lnTo>
                    <a:pt x="33" y="26"/>
                  </a:lnTo>
                  <a:lnTo>
                    <a:pt x="32" y="29"/>
                  </a:lnTo>
                  <a:lnTo>
                    <a:pt x="30" y="32"/>
                  </a:lnTo>
                  <a:lnTo>
                    <a:pt x="28" y="34"/>
                  </a:lnTo>
                  <a:lnTo>
                    <a:pt x="25" y="36"/>
                  </a:lnTo>
                  <a:lnTo>
                    <a:pt x="22" y="37"/>
                  </a:lnTo>
                  <a:lnTo>
                    <a:pt x="18" y="37"/>
                  </a:lnTo>
                  <a:lnTo>
                    <a:pt x="15" y="37"/>
                  </a:lnTo>
                  <a:lnTo>
                    <a:pt x="11" y="36"/>
                  </a:lnTo>
                  <a:lnTo>
                    <a:pt x="8" y="34"/>
                  </a:lnTo>
                  <a:lnTo>
                    <a:pt x="6" y="32"/>
                  </a:lnTo>
                  <a:lnTo>
                    <a:pt x="3" y="29"/>
                  </a:lnTo>
                  <a:lnTo>
                    <a:pt x="2" y="26"/>
                  </a:lnTo>
                  <a:lnTo>
                    <a:pt x="0" y="22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1" y="11"/>
                  </a:lnTo>
                  <a:lnTo>
                    <a:pt x="3" y="8"/>
                  </a:lnTo>
                  <a:lnTo>
                    <a:pt x="5" y="5"/>
                  </a:lnTo>
                  <a:lnTo>
                    <a:pt x="7" y="3"/>
                  </a:lnTo>
                  <a:lnTo>
                    <a:pt x="10" y="1"/>
                  </a:lnTo>
                  <a:lnTo>
                    <a:pt x="13" y="0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D1CED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91" name="Freeform 534"/>
            <p:cNvSpPr>
              <a:spLocks/>
            </p:cNvSpPr>
            <p:nvPr/>
          </p:nvSpPr>
          <p:spPr bwMode="auto">
            <a:xfrm>
              <a:off x="3759" y="1929"/>
              <a:ext cx="31" cy="33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18" y="0"/>
                </a:cxn>
                <a:cxn ang="0">
                  <a:pos x="21" y="1"/>
                </a:cxn>
                <a:cxn ang="0">
                  <a:pos x="23" y="2"/>
                </a:cxn>
                <a:cxn ang="0">
                  <a:pos x="26" y="4"/>
                </a:cxn>
                <a:cxn ang="0">
                  <a:pos x="28" y="7"/>
                </a:cxn>
                <a:cxn ang="0">
                  <a:pos x="29" y="10"/>
                </a:cxn>
                <a:cxn ang="0">
                  <a:pos x="31" y="13"/>
                </a:cxn>
                <a:cxn ang="0">
                  <a:pos x="31" y="16"/>
                </a:cxn>
                <a:cxn ang="0">
                  <a:pos x="31" y="19"/>
                </a:cxn>
                <a:cxn ang="0">
                  <a:pos x="30" y="23"/>
                </a:cxn>
                <a:cxn ang="0">
                  <a:pos x="29" y="25"/>
                </a:cxn>
                <a:cxn ang="0">
                  <a:pos x="27" y="28"/>
                </a:cxn>
                <a:cxn ang="0">
                  <a:pos x="25" y="30"/>
                </a:cxn>
                <a:cxn ang="0">
                  <a:pos x="22" y="31"/>
                </a:cxn>
                <a:cxn ang="0">
                  <a:pos x="19" y="32"/>
                </a:cxn>
                <a:cxn ang="0">
                  <a:pos x="16" y="33"/>
                </a:cxn>
                <a:cxn ang="0">
                  <a:pos x="13" y="32"/>
                </a:cxn>
                <a:cxn ang="0">
                  <a:pos x="10" y="31"/>
                </a:cxn>
                <a:cxn ang="0">
                  <a:pos x="8" y="30"/>
                </a:cxn>
                <a:cxn ang="0">
                  <a:pos x="5" y="28"/>
                </a:cxn>
                <a:cxn ang="0">
                  <a:pos x="3" y="25"/>
                </a:cxn>
                <a:cxn ang="0">
                  <a:pos x="2" y="23"/>
                </a:cxn>
                <a:cxn ang="0">
                  <a:pos x="1" y="19"/>
                </a:cxn>
                <a:cxn ang="0">
                  <a:pos x="0" y="16"/>
                </a:cxn>
                <a:cxn ang="0">
                  <a:pos x="1" y="13"/>
                </a:cxn>
                <a:cxn ang="0">
                  <a:pos x="1" y="10"/>
                </a:cxn>
                <a:cxn ang="0">
                  <a:pos x="3" y="7"/>
                </a:cxn>
                <a:cxn ang="0">
                  <a:pos x="5" y="4"/>
                </a:cxn>
                <a:cxn ang="0">
                  <a:pos x="7" y="2"/>
                </a:cxn>
                <a:cxn ang="0">
                  <a:pos x="9" y="1"/>
                </a:cxn>
                <a:cxn ang="0">
                  <a:pos x="12" y="0"/>
                </a:cxn>
                <a:cxn ang="0">
                  <a:pos x="15" y="0"/>
                </a:cxn>
              </a:cxnLst>
              <a:rect l="0" t="0" r="r" b="b"/>
              <a:pathLst>
                <a:path w="31" h="33">
                  <a:moveTo>
                    <a:pt x="15" y="0"/>
                  </a:move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4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1" y="13"/>
                  </a:lnTo>
                  <a:lnTo>
                    <a:pt x="31" y="16"/>
                  </a:lnTo>
                  <a:lnTo>
                    <a:pt x="31" y="19"/>
                  </a:lnTo>
                  <a:lnTo>
                    <a:pt x="30" y="23"/>
                  </a:lnTo>
                  <a:lnTo>
                    <a:pt x="29" y="25"/>
                  </a:lnTo>
                  <a:lnTo>
                    <a:pt x="27" y="28"/>
                  </a:lnTo>
                  <a:lnTo>
                    <a:pt x="25" y="30"/>
                  </a:lnTo>
                  <a:lnTo>
                    <a:pt x="22" y="31"/>
                  </a:lnTo>
                  <a:lnTo>
                    <a:pt x="19" y="32"/>
                  </a:lnTo>
                  <a:lnTo>
                    <a:pt x="16" y="33"/>
                  </a:lnTo>
                  <a:lnTo>
                    <a:pt x="13" y="32"/>
                  </a:lnTo>
                  <a:lnTo>
                    <a:pt x="10" y="31"/>
                  </a:lnTo>
                  <a:lnTo>
                    <a:pt x="8" y="30"/>
                  </a:lnTo>
                  <a:lnTo>
                    <a:pt x="5" y="28"/>
                  </a:lnTo>
                  <a:lnTo>
                    <a:pt x="3" y="25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6"/>
                  </a:lnTo>
                  <a:lnTo>
                    <a:pt x="1" y="13"/>
                  </a:lnTo>
                  <a:lnTo>
                    <a:pt x="1" y="10"/>
                  </a:lnTo>
                  <a:lnTo>
                    <a:pt x="3" y="7"/>
                  </a:lnTo>
                  <a:lnTo>
                    <a:pt x="5" y="4"/>
                  </a:lnTo>
                  <a:lnTo>
                    <a:pt x="7" y="2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D6D3D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92" name="Freeform 535"/>
            <p:cNvSpPr>
              <a:spLocks/>
            </p:cNvSpPr>
            <p:nvPr/>
          </p:nvSpPr>
          <p:spPr bwMode="auto">
            <a:xfrm>
              <a:off x="3760" y="1929"/>
              <a:ext cx="26" cy="29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15" y="1"/>
                </a:cxn>
                <a:cxn ang="0">
                  <a:pos x="18" y="2"/>
                </a:cxn>
                <a:cxn ang="0">
                  <a:pos x="20" y="3"/>
                </a:cxn>
                <a:cxn ang="0">
                  <a:pos x="22" y="5"/>
                </a:cxn>
                <a:cxn ang="0">
                  <a:pos x="24" y="7"/>
                </a:cxn>
                <a:cxn ang="0">
                  <a:pos x="25" y="9"/>
                </a:cxn>
                <a:cxn ang="0">
                  <a:pos x="26" y="12"/>
                </a:cxn>
                <a:cxn ang="0">
                  <a:pos x="26" y="15"/>
                </a:cxn>
                <a:cxn ang="0">
                  <a:pos x="26" y="17"/>
                </a:cxn>
                <a:cxn ang="0">
                  <a:pos x="25" y="20"/>
                </a:cxn>
                <a:cxn ang="0">
                  <a:pos x="24" y="23"/>
                </a:cxn>
                <a:cxn ang="0">
                  <a:pos x="23" y="25"/>
                </a:cxn>
                <a:cxn ang="0">
                  <a:pos x="21" y="27"/>
                </a:cxn>
                <a:cxn ang="0">
                  <a:pos x="19" y="28"/>
                </a:cxn>
                <a:cxn ang="0">
                  <a:pos x="16" y="29"/>
                </a:cxn>
                <a:cxn ang="0">
                  <a:pos x="14" y="29"/>
                </a:cxn>
                <a:cxn ang="0">
                  <a:pos x="11" y="29"/>
                </a:cxn>
                <a:cxn ang="0">
                  <a:pos x="8" y="28"/>
                </a:cxn>
                <a:cxn ang="0">
                  <a:pos x="6" y="27"/>
                </a:cxn>
                <a:cxn ang="0">
                  <a:pos x="4" y="25"/>
                </a:cxn>
                <a:cxn ang="0">
                  <a:pos x="2" y="23"/>
                </a:cxn>
                <a:cxn ang="0">
                  <a:pos x="1" y="20"/>
                </a:cxn>
                <a:cxn ang="0">
                  <a:pos x="0" y="17"/>
                </a:cxn>
                <a:cxn ang="0">
                  <a:pos x="0" y="15"/>
                </a:cxn>
                <a:cxn ang="0">
                  <a:pos x="0" y="12"/>
                </a:cxn>
                <a:cxn ang="0">
                  <a:pos x="1" y="9"/>
                </a:cxn>
                <a:cxn ang="0">
                  <a:pos x="2" y="7"/>
                </a:cxn>
                <a:cxn ang="0">
                  <a:pos x="3" y="5"/>
                </a:cxn>
                <a:cxn ang="0">
                  <a:pos x="5" y="3"/>
                </a:cxn>
                <a:cxn ang="0">
                  <a:pos x="7" y="2"/>
                </a:cxn>
                <a:cxn ang="0">
                  <a:pos x="10" y="1"/>
                </a:cxn>
                <a:cxn ang="0">
                  <a:pos x="12" y="0"/>
                </a:cxn>
              </a:cxnLst>
              <a:rect l="0" t="0" r="r" b="b"/>
              <a:pathLst>
                <a:path w="26" h="29">
                  <a:moveTo>
                    <a:pt x="12" y="0"/>
                  </a:moveTo>
                  <a:lnTo>
                    <a:pt x="15" y="1"/>
                  </a:lnTo>
                  <a:lnTo>
                    <a:pt x="18" y="2"/>
                  </a:lnTo>
                  <a:lnTo>
                    <a:pt x="20" y="3"/>
                  </a:lnTo>
                  <a:lnTo>
                    <a:pt x="22" y="5"/>
                  </a:lnTo>
                  <a:lnTo>
                    <a:pt x="24" y="7"/>
                  </a:lnTo>
                  <a:lnTo>
                    <a:pt x="25" y="9"/>
                  </a:lnTo>
                  <a:lnTo>
                    <a:pt x="26" y="12"/>
                  </a:lnTo>
                  <a:lnTo>
                    <a:pt x="26" y="15"/>
                  </a:lnTo>
                  <a:lnTo>
                    <a:pt x="26" y="17"/>
                  </a:lnTo>
                  <a:lnTo>
                    <a:pt x="25" y="20"/>
                  </a:lnTo>
                  <a:lnTo>
                    <a:pt x="24" y="23"/>
                  </a:lnTo>
                  <a:lnTo>
                    <a:pt x="23" y="25"/>
                  </a:lnTo>
                  <a:lnTo>
                    <a:pt x="21" y="27"/>
                  </a:lnTo>
                  <a:lnTo>
                    <a:pt x="19" y="28"/>
                  </a:lnTo>
                  <a:lnTo>
                    <a:pt x="16" y="29"/>
                  </a:lnTo>
                  <a:lnTo>
                    <a:pt x="14" y="29"/>
                  </a:lnTo>
                  <a:lnTo>
                    <a:pt x="11" y="29"/>
                  </a:lnTo>
                  <a:lnTo>
                    <a:pt x="8" y="28"/>
                  </a:lnTo>
                  <a:lnTo>
                    <a:pt x="6" y="27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7"/>
                  </a:lnTo>
                  <a:lnTo>
                    <a:pt x="3" y="5"/>
                  </a:lnTo>
                  <a:lnTo>
                    <a:pt x="5" y="3"/>
                  </a:lnTo>
                  <a:lnTo>
                    <a:pt x="7" y="2"/>
                  </a:lnTo>
                  <a:lnTo>
                    <a:pt x="10" y="1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D6D6D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93" name="Freeform 536"/>
            <p:cNvSpPr>
              <a:spLocks/>
            </p:cNvSpPr>
            <p:nvPr/>
          </p:nvSpPr>
          <p:spPr bwMode="auto">
            <a:xfrm>
              <a:off x="3760" y="1930"/>
              <a:ext cx="23" cy="24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13" y="0"/>
                </a:cxn>
                <a:cxn ang="0">
                  <a:pos x="15" y="1"/>
                </a:cxn>
                <a:cxn ang="0">
                  <a:pos x="17" y="2"/>
                </a:cxn>
                <a:cxn ang="0">
                  <a:pos x="19" y="4"/>
                </a:cxn>
                <a:cxn ang="0">
                  <a:pos x="20" y="6"/>
                </a:cxn>
                <a:cxn ang="0">
                  <a:pos x="21" y="8"/>
                </a:cxn>
                <a:cxn ang="0">
                  <a:pos x="22" y="10"/>
                </a:cxn>
                <a:cxn ang="0">
                  <a:pos x="23" y="12"/>
                </a:cxn>
                <a:cxn ang="0">
                  <a:pos x="22" y="15"/>
                </a:cxn>
                <a:cxn ang="0">
                  <a:pos x="22" y="17"/>
                </a:cxn>
                <a:cxn ang="0">
                  <a:pos x="21" y="19"/>
                </a:cxn>
                <a:cxn ang="0">
                  <a:pos x="19" y="21"/>
                </a:cxn>
                <a:cxn ang="0">
                  <a:pos x="18" y="22"/>
                </a:cxn>
                <a:cxn ang="0">
                  <a:pos x="16" y="23"/>
                </a:cxn>
                <a:cxn ang="0">
                  <a:pos x="14" y="24"/>
                </a:cxn>
                <a:cxn ang="0">
                  <a:pos x="12" y="24"/>
                </a:cxn>
                <a:cxn ang="0">
                  <a:pos x="10" y="24"/>
                </a:cxn>
                <a:cxn ang="0">
                  <a:pos x="8" y="23"/>
                </a:cxn>
                <a:cxn ang="0">
                  <a:pos x="6" y="22"/>
                </a:cxn>
                <a:cxn ang="0">
                  <a:pos x="4" y="21"/>
                </a:cxn>
                <a:cxn ang="0">
                  <a:pos x="3" y="19"/>
                </a:cxn>
                <a:cxn ang="0">
                  <a:pos x="1" y="17"/>
                </a:cxn>
                <a:cxn ang="0">
                  <a:pos x="1" y="15"/>
                </a:cxn>
                <a:cxn ang="0">
                  <a:pos x="0" y="12"/>
                </a:cxn>
                <a:cxn ang="0">
                  <a:pos x="1" y="10"/>
                </a:cxn>
                <a:cxn ang="0">
                  <a:pos x="1" y="8"/>
                </a:cxn>
                <a:cxn ang="0">
                  <a:pos x="2" y="6"/>
                </a:cxn>
                <a:cxn ang="0">
                  <a:pos x="3" y="4"/>
                </a:cxn>
                <a:cxn ang="0">
                  <a:pos x="5" y="2"/>
                </a:cxn>
                <a:cxn ang="0">
                  <a:pos x="7" y="1"/>
                </a:cxn>
                <a:cxn ang="0">
                  <a:pos x="9" y="0"/>
                </a:cxn>
                <a:cxn ang="0">
                  <a:pos x="11" y="0"/>
                </a:cxn>
              </a:cxnLst>
              <a:rect l="0" t="0" r="r" b="b"/>
              <a:pathLst>
                <a:path w="23" h="24">
                  <a:moveTo>
                    <a:pt x="11" y="0"/>
                  </a:moveTo>
                  <a:lnTo>
                    <a:pt x="13" y="0"/>
                  </a:lnTo>
                  <a:lnTo>
                    <a:pt x="15" y="1"/>
                  </a:lnTo>
                  <a:lnTo>
                    <a:pt x="17" y="2"/>
                  </a:lnTo>
                  <a:lnTo>
                    <a:pt x="19" y="4"/>
                  </a:lnTo>
                  <a:lnTo>
                    <a:pt x="20" y="6"/>
                  </a:lnTo>
                  <a:lnTo>
                    <a:pt x="21" y="8"/>
                  </a:lnTo>
                  <a:lnTo>
                    <a:pt x="22" y="10"/>
                  </a:lnTo>
                  <a:lnTo>
                    <a:pt x="23" y="12"/>
                  </a:lnTo>
                  <a:lnTo>
                    <a:pt x="22" y="15"/>
                  </a:lnTo>
                  <a:lnTo>
                    <a:pt x="22" y="17"/>
                  </a:lnTo>
                  <a:lnTo>
                    <a:pt x="21" y="19"/>
                  </a:lnTo>
                  <a:lnTo>
                    <a:pt x="19" y="21"/>
                  </a:lnTo>
                  <a:lnTo>
                    <a:pt x="18" y="22"/>
                  </a:lnTo>
                  <a:lnTo>
                    <a:pt x="16" y="23"/>
                  </a:lnTo>
                  <a:lnTo>
                    <a:pt x="14" y="24"/>
                  </a:lnTo>
                  <a:lnTo>
                    <a:pt x="12" y="24"/>
                  </a:lnTo>
                  <a:lnTo>
                    <a:pt x="10" y="24"/>
                  </a:lnTo>
                  <a:lnTo>
                    <a:pt x="8" y="23"/>
                  </a:lnTo>
                  <a:lnTo>
                    <a:pt x="6" y="22"/>
                  </a:lnTo>
                  <a:lnTo>
                    <a:pt x="4" y="21"/>
                  </a:lnTo>
                  <a:lnTo>
                    <a:pt x="3" y="19"/>
                  </a:lnTo>
                  <a:lnTo>
                    <a:pt x="1" y="17"/>
                  </a:lnTo>
                  <a:lnTo>
                    <a:pt x="1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1" y="8"/>
                  </a:lnTo>
                  <a:lnTo>
                    <a:pt x="2" y="6"/>
                  </a:lnTo>
                  <a:lnTo>
                    <a:pt x="3" y="4"/>
                  </a:lnTo>
                  <a:lnTo>
                    <a:pt x="5" y="2"/>
                  </a:lnTo>
                  <a:lnTo>
                    <a:pt x="7" y="1"/>
                  </a:lnTo>
                  <a:lnTo>
                    <a:pt x="9" y="0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DBDBE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94" name="Freeform 537"/>
            <p:cNvSpPr>
              <a:spLocks/>
            </p:cNvSpPr>
            <p:nvPr/>
          </p:nvSpPr>
          <p:spPr bwMode="auto">
            <a:xfrm>
              <a:off x="3768" y="1935"/>
              <a:ext cx="40" cy="44"/>
            </a:xfrm>
            <a:custGeom>
              <a:avLst/>
              <a:gdLst/>
              <a:ahLst/>
              <a:cxnLst>
                <a:cxn ang="0">
                  <a:pos x="18" y="0"/>
                </a:cxn>
                <a:cxn ang="0">
                  <a:pos x="22" y="1"/>
                </a:cxn>
                <a:cxn ang="0">
                  <a:pos x="26" y="2"/>
                </a:cxn>
                <a:cxn ang="0">
                  <a:pos x="30" y="4"/>
                </a:cxn>
                <a:cxn ang="0">
                  <a:pos x="33" y="6"/>
                </a:cxn>
                <a:cxn ang="0">
                  <a:pos x="36" y="9"/>
                </a:cxn>
                <a:cxn ang="0">
                  <a:pos x="38" y="13"/>
                </a:cxn>
                <a:cxn ang="0">
                  <a:pos x="39" y="17"/>
                </a:cxn>
                <a:cxn ang="0">
                  <a:pos x="40" y="21"/>
                </a:cxn>
                <a:cxn ang="0">
                  <a:pos x="40" y="26"/>
                </a:cxn>
                <a:cxn ang="0">
                  <a:pos x="39" y="30"/>
                </a:cxn>
                <a:cxn ang="0">
                  <a:pos x="38" y="34"/>
                </a:cxn>
                <a:cxn ang="0">
                  <a:pos x="36" y="37"/>
                </a:cxn>
                <a:cxn ang="0">
                  <a:pos x="33" y="40"/>
                </a:cxn>
                <a:cxn ang="0">
                  <a:pos x="30" y="42"/>
                </a:cxn>
                <a:cxn ang="0">
                  <a:pos x="26" y="43"/>
                </a:cxn>
                <a:cxn ang="0">
                  <a:pos x="22" y="44"/>
                </a:cxn>
                <a:cxn ang="0">
                  <a:pos x="18" y="44"/>
                </a:cxn>
                <a:cxn ang="0">
                  <a:pos x="14" y="43"/>
                </a:cxn>
                <a:cxn ang="0">
                  <a:pos x="11" y="41"/>
                </a:cxn>
                <a:cxn ang="0">
                  <a:pos x="7" y="38"/>
                </a:cxn>
                <a:cxn ang="0">
                  <a:pos x="5" y="35"/>
                </a:cxn>
                <a:cxn ang="0">
                  <a:pos x="2" y="32"/>
                </a:cxn>
                <a:cxn ang="0">
                  <a:pos x="1" y="28"/>
                </a:cxn>
                <a:cxn ang="0">
                  <a:pos x="0" y="23"/>
                </a:cxn>
                <a:cxn ang="0">
                  <a:pos x="0" y="19"/>
                </a:cxn>
                <a:cxn ang="0">
                  <a:pos x="1" y="15"/>
                </a:cxn>
                <a:cxn ang="0">
                  <a:pos x="2" y="11"/>
                </a:cxn>
                <a:cxn ang="0">
                  <a:pos x="4" y="7"/>
                </a:cxn>
                <a:cxn ang="0">
                  <a:pos x="7" y="5"/>
                </a:cxn>
                <a:cxn ang="0">
                  <a:pos x="10" y="3"/>
                </a:cxn>
                <a:cxn ang="0">
                  <a:pos x="14" y="1"/>
                </a:cxn>
                <a:cxn ang="0">
                  <a:pos x="18" y="0"/>
                </a:cxn>
              </a:cxnLst>
              <a:rect l="0" t="0" r="r" b="b"/>
              <a:pathLst>
                <a:path w="40" h="44">
                  <a:moveTo>
                    <a:pt x="18" y="0"/>
                  </a:moveTo>
                  <a:lnTo>
                    <a:pt x="22" y="1"/>
                  </a:lnTo>
                  <a:lnTo>
                    <a:pt x="26" y="2"/>
                  </a:lnTo>
                  <a:lnTo>
                    <a:pt x="30" y="4"/>
                  </a:lnTo>
                  <a:lnTo>
                    <a:pt x="33" y="6"/>
                  </a:lnTo>
                  <a:lnTo>
                    <a:pt x="36" y="9"/>
                  </a:lnTo>
                  <a:lnTo>
                    <a:pt x="38" y="13"/>
                  </a:lnTo>
                  <a:lnTo>
                    <a:pt x="39" y="17"/>
                  </a:lnTo>
                  <a:lnTo>
                    <a:pt x="40" y="21"/>
                  </a:lnTo>
                  <a:lnTo>
                    <a:pt x="40" y="26"/>
                  </a:lnTo>
                  <a:lnTo>
                    <a:pt x="39" y="30"/>
                  </a:lnTo>
                  <a:lnTo>
                    <a:pt x="38" y="34"/>
                  </a:lnTo>
                  <a:lnTo>
                    <a:pt x="36" y="37"/>
                  </a:lnTo>
                  <a:lnTo>
                    <a:pt x="33" y="40"/>
                  </a:lnTo>
                  <a:lnTo>
                    <a:pt x="30" y="42"/>
                  </a:lnTo>
                  <a:lnTo>
                    <a:pt x="26" y="43"/>
                  </a:lnTo>
                  <a:lnTo>
                    <a:pt x="22" y="44"/>
                  </a:lnTo>
                  <a:lnTo>
                    <a:pt x="18" y="44"/>
                  </a:lnTo>
                  <a:lnTo>
                    <a:pt x="14" y="43"/>
                  </a:lnTo>
                  <a:lnTo>
                    <a:pt x="11" y="41"/>
                  </a:lnTo>
                  <a:lnTo>
                    <a:pt x="7" y="38"/>
                  </a:lnTo>
                  <a:lnTo>
                    <a:pt x="5" y="35"/>
                  </a:lnTo>
                  <a:lnTo>
                    <a:pt x="2" y="32"/>
                  </a:lnTo>
                  <a:lnTo>
                    <a:pt x="1" y="28"/>
                  </a:lnTo>
                  <a:lnTo>
                    <a:pt x="0" y="23"/>
                  </a:lnTo>
                  <a:lnTo>
                    <a:pt x="0" y="19"/>
                  </a:lnTo>
                  <a:lnTo>
                    <a:pt x="1" y="15"/>
                  </a:lnTo>
                  <a:lnTo>
                    <a:pt x="2" y="11"/>
                  </a:lnTo>
                  <a:lnTo>
                    <a:pt x="4" y="7"/>
                  </a:lnTo>
                  <a:lnTo>
                    <a:pt x="7" y="5"/>
                  </a:lnTo>
                  <a:lnTo>
                    <a:pt x="10" y="3"/>
                  </a:lnTo>
                  <a:lnTo>
                    <a:pt x="14" y="1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3D3A3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95" name="Freeform 538"/>
            <p:cNvSpPr>
              <a:spLocks/>
            </p:cNvSpPr>
            <p:nvPr/>
          </p:nvSpPr>
          <p:spPr bwMode="auto">
            <a:xfrm>
              <a:off x="3772" y="1945"/>
              <a:ext cx="32" cy="24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27" y="2"/>
                </a:cxn>
                <a:cxn ang="0">
                  <a:pos x="29" y="3"/>
                </a:cxn>
                <a:cxn ang="0">
                  <a:pos x="30" y="4"/>
                </a:cxn>
                <a:cxn ang="0">
                  <a:pos x="31" y="5"/>
                </a:cxn>
                <a:cxn ang="0">
                  <a:pos x="32" y="7"/>
                </a:cxn>
                <a:cxn ang="0">
                  <a:pos x="32" y="20"/>
                </a:cxn>
                <a:cxn ang="0">
                  <a:pos x="31" y="22"/>
                </a:cxn>
                <a:cxn ang="0">
                  <a:pos x="30" y="23"/>
                </a:cxn>
                <a:cxn ang="0">
                  <a:pos x="29" y="24"/>
                </a:cxn>
                <a:cxn ang="0">
                  <a:pos x="27" y="24"/>
                </a:cxn>
                <a:cxn ang="0">
                  <a:pos x="5" y="22"/>
                </a:cxn>
                <a:cxn ang="0">
                  <a:pos x="3" y="21"/>
                </a:cxn>
                <a:cxn ang="0">
                  <a:pos x="2" y="20"/>
                </a:cxn>
                <a:cxn ang="0">
                  <a:pos x="1" y="19"/>
                </a:cxn>
                <a:cxn ang="0">
                  <a:pos x="0" y="17"/>
                </a:cxn>
                <a:cxn ang="0">
                  <a:pos x="0" y="4"/>
                </a:cxn>
                <a:cxn ang="0">
                  <a:pos x="1" y="2"/>
                </a:cxn>
                <a:cxn ang="0">
                  <a:pos x="2" y="1"/>
                </a:cxn>
                <a:cxn ang="0">
                  <a:pos x="3" y="0"/>
                </a:cxn>
                <a:cxn ang="0">
                  <a:pos x="5" y="0"/>
                </a:cxn>
              </a:cxnLst>
              <a:rect l="0" t="0" r="r" b="b"/>
              <a:pathLst>
                <a:path w="32" h="24">
                  <a:moveTo>
                    <a:pt x="5" y="0"/>
                  </a:moveTo>
                  <a:lnTo>
                    <a:pt x="27" y="2"/>
                  </a:lnTo>
                  <a:lnTo>
                    <a:pt x="29" y="3"/>
                  </a:lnTo>
                  <a:lnTo>
                    <a:pt x="30" y="4"/>
                  </a:lnTo>
                  <a:lnTo>
                    <a:pt x="31" y="5"/>
                  </a:lnTo>
                  <a:lnTo>
                    <a:pt x="32" y="7"/>
                  </a:lnTo>
                  <a:lnTo>
                    <a:pt x="32" y="20"/>
                  </a:lnTo>
                  <a:lnTo>
                    <a:pt x="31" y="22"/>
                  </a:lnTo>
                  <a:lnTo>
                    <a:pt x="30" y="23"/>
                  </a:lnTo>
                  <a:lnTo>
                    <a:pt x="29" y="24"/>
                  </a:lnTo>
                  <a:lnTo>
                    <a:pt x="27" y="24"/>
                  </a:lnTo>
                  <a:lnTo>
                    <a:pt x="5" y="22"/>
                  </a:lnTo>
                  <a:lnTo>
                    <a:pt x="3" y="21"/>
                  </a:lnTo>
                  <a:lnTo>
                    <a:pt x="2" y="20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4"/>
                  </a:lnTo>
                  <a:lnTo>
                    <a:pt x="1" y="2"/>
                  </a:lnTo>
                  <a:lnTo>
                    <a:pt x="2" y="1"/>
                  </a:lnTo>
                  <a:lnTo>
                    <a:pt x="3" y="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00000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96" name="Freeform 539"/>
            <p:cNvSpPr>
              <a:spLocks/>
            </p:cNvSpPr>
            <p:nvPr/>
          </p:nvSpPr>
          <p:spPr bwMode="auto">
            <a:xfrm>
              <a:off x="3783" y="1948"/>
              <a:ext cx="18" cy="19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10" y="0"/>
                </a:cxn>
                <a:cxn ang="0">
                  <a:pos x="11" y="1"/>
                </a:cxn>
                <a:cxn ang="0">
                  <a:pos x="13" y="2"/>
                </a:cxn>
                <a:cxn ang="0">
                  <a:pos x="14" y="3"/>
                </a:cxn>
                <a:cxn ang="0">
                  <a:pos x="16" y="4"/>
                </a:cxn>
                <a:cxn ang="0">
                  <a:pos x="17" y="6"/>
                </a:cxn>
                <a:cxn ang="0">
                  <a:pos x="18" y="7"/>
                </a:cxn>
                <a:cxn ang="0">
                  <a:pos x="18" y="9"/>
                </a:cxn>
                <a:cxn ang="0">
                  <a:pos x="18" y="11"/>
                </a:cxn>
                <a:cxn ang="0">
                  <a:pos x="18" y="13"/>
                </a:cxn>
                <a:cxn ang="0">
                  <a:pos x="17" y="15"/>
                </a:cxn>
                <a:cxn ang="0">
                  <a:pos x="16" y="16"/>
                </a:cxn>
                <a:cxn ang="0">
                  <a:pos x="15" y="17"/>
                </a:cxn>
                <a:cxn ang="0">
                  <a:pos x="14" y="18"/>
                </a:cxn>
                <a:cxn ang="0">
                  <a:pos x="12" y="19"/>
                </a:cxn>
                <a:cxn ang="0">
                  <a:pos x="11" y="19"/>
                </a:cxn>
                <a:cxn ang="0">
                  <a:pos x="9" y="19"/>
                </a:cxn>
                <a:cxn ang="0">
                  <a:pos x="7" y="18"/>
                </a:cxn>
                <a:cxn ang="0">
                  <a:pos x="5" y="17"/>
                </a:cxn>
                <a:cxn ang="0">
                  <a:pos x="4" y="16"/>
                </a:cxn>
                <a:cxn ang="0">
                  <a:pos x="3" y="15"/>
                </a:cxn>
                <a:cxn ang="0">
                  <a:pos x="2" y="13"/>
                </a:cxn>
                <a:cxn ang="0">
                  <a:pos x="1" y="11"/>
                </a:cxn>
                <a:cxn ang="0">
                  <a:pos x="0" y="9"/>
                </a:cxn>
                <a:cxn ang="0">
                  <a:pos x="0" y="7"/>
                </a:cxn>
                <a:cxn ang="0">
                  <a:pos x="1" y="6"/>
                </a:cxn>
                <a:cxn ang="0">
                  <a:pos x="1" y="4"/>
                </a:cxn>
                <a:cxn ang="0">
                  <a:pos x="2" y="3"/>
                </a:cxn>
                <a:cxn ang="0">
                  <a:pos x="3" y="2"/>
                </a:cxn>
                <a:cxn ang="0">
                  <a:pos x="5" y="1"/>
                </a:cxn>
                <a:cxn ang="0">
                  <a:pos x="6" y="0"/>
                </a:cxn>
                <a:cxn ang="0">
                  <a:pos x="8" y="0"/>
                </a:cxn>
              </a:cxnLst>
              <a:rect l="0" t="0" r="r" b="b"/>
              <a:pathLst>
                <a:path w="18" h="19">
                  <a:moveTo>
                    <a:pt x="8" y="0"/>
                  </a:moveTo>
                  <a:lnTo>
                    <a:pt x="10" y="0"/>
                  </a:lnTo>
                  <a:lnTo>
                    <a:pt x="11" y="1"/>
                  </a:lnTo>
                  <a:lnTo>
                    <a:pt x="13" y="2"/>
                  </a:lnTo>
                  <a:lnTo>
                    <a:pt x="14" y="3"/>
                  </a:lnTo>
                  <a:lnTo>
                    <a:pt x="16" y="4"/>
                  </a:lnTo>
                  <a:lnTo>
                    <a:pt x="17" y="6"/>
                  </a:lnTo>
                  <a:lnTo>
                    <a:pt x="18" y="7"/>
                  </a:lnTo>
                  <a:lnTo>
                    <a:pt x="18" y="9"/>
                  </a:lnTo>
                  <a:lnTo>
                    <a:pt x="18" y="11"/>
                  </a:lnTo>
                  <a:lnTo>
                    <a:pt x="18" y="13"/>
                  </a:lnTo>
                  <a:lnTo>
                    <a:pt x="17" y="15"/>
                  </a:lnTo>
                  <a:lnTo>
                    <a:pt x="16" y="16"/>
                  </a:lnTo>
                  <a:lnTo>
                    <a:pt x="15" y="17"/>
                  </a:lnTo>
                  <a:lnTo>
                    <a:pt x="14" y="18"/>
                  </a:lnTo>
                  <a:lnTo>
                    <a:pt x="12" y="19"/>
                  </a:lnTo>
                  <a:lnTo>
                    <a:pt x="11" y="19"/>
                  </a:lnTo>
                  <a:lnTo>
                    <a:pt x="9" y="19"/>
                  </a:lnTo>
                  <a:lnTo>
                    <a:pt x="7" y="18"/>
                  </a:lnTo>
                  <a:lnTo>
                    <a:pt x="5" y="17"/>
                  </a:lnTo>
                  <a:lnTo>
                    <a:pt x="4" y="16"/>
                  </a:lnTo>
                  <a:lnTo>
                    <a:pt x="3" y="15"/>
                  </a:lnTo>
                  <a:lnTo>
                    <a:pt x="2" y="13"/>
                  </a:lnTo>
                  <a:lnTo>
                    <a:pt x="1" y="11"/>
                  </a:lnTo>
                  <a:lnTo>
                    <a:pt x="0" y="9"/>
                  </a:lnTo>
                  <a:lnTo>
                    <a:pt x="0" y="7"/>
                  </a:lnTo>
                  <a:lnTo>
                    <a:pt x="1" y="6"/>
                  </a:lnTo>
                  <a:lnTo>
                    <a:pt x="1" y="4"/>
                  </a:lnTo>
                  <a:lnTo>
                    <a:pt x="2" y="3"/>
                  </a:lnTo>
                  <a:lnTo>
                    <a:pt x="3" y="2"/>
                  </a:lnTo>
                  <a:lnTo>
                    <a:pt x="5" y="1"/>
                  </a:lnTo>
                  <a:lnTo>
                    <a:pt x="6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356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97" name="Freeform 540"/>
            <p:cNvSpPr>
              <a:spLocks/>
            </p:cNvSpPr>
            <p:nvPr/>
          </p:nvSpPr>
          <p:spPr bwMode="auto">
            <a:xfrm>
              <a:off x="3784" y="1949"/>
              <a:ext cx="16" cy="17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8" y="0"/>
                </a:cxn>
                <a:cxn ang="0">
                  <a:pos x="10" y="0"/>
                </a:cxn>
                <a:cxn ang="0">
                  <a:pos x="12" y="1"/>
                </a:cxn>
                <a:cxn ang="0">
                  <a:pos x="13" y="2"/>
                </a:cxn>
                <a:cxn ang="0">
                  <a:pos x="14" y="3"/>
                </a:cxn>
                <a:cxn ang="0">
                  <a:pos x="15" y="5"/>
                </a:cxn>
                <a:cxn ang="0">
                  <a:pos x="16" y="7"/>
                </a:cxn>
                <a:cxn ang="0">
                  <a:pos x="16" y="8"/>
                </a:cxn>
                <a:cxn ang="0">
                  <a:pos x="16" y="10"/>
                </a:cxn>
                <a:cxn ang="0">
                  <a:pos x="16" y="12"/>
                </a:cxn>
                <a:cxn ang="0">
                  <a:pos x="16" y="13"/>
                </a:cxn>
                <a:cxn ang="0">
                  <a:pos x="15" y="14"/>
                </a:cxn>
                <a:cxn ang="0">
                  <a:pos x="14" y="15"/>
                </a:cxn>
                <a:cxn ang="0">
                  <a:pos x="13" y="16"/>
                </a:cxn>
                <a:cxn ang="0">
                  <a:pos x="11" y="17"/>
                </a:cxn>
                <a:cxn ang="0">
                  <a:pos x="9" y="17"/>
                </a:cxn>
                <a:cxn ang="0">
                  <a:pos x="8" y="17"/>
                </a:cxn>
                <a:cxn ang="0">
                  <a:pos x="6" y="16"/>
                </a:cxn>
                <a:cxn ang="0">
                  <a:pos x="4" y="15"/>
                </a:cxn>
                <a:cxn ang="0">
                  <a:pos x="3" y="14"/>
                </a:cxn>
                <a:cxn ang="0">
                  <a:pos x="2" y="13"/>
                </a:cxn>
                <a:cxn ang="0">
                  <a:pos x="1" y="12"/>
                </a:cxn>
                <a:cxn ang="0">
                  <a:pos x="0" y="10"/>
                </a:cxn>
                <a:cxn ang="0">
                  <a:pos x="0" y="8"/>
                </a:cxn>
                <a:cxn ang="0">
                  <a:pos x="0" y="7"/>
                </a:cxn>
                <a:cxn ang="0">
                  <a:pos x="0" y="5"/>
                </a:cxn>
                <a:cxn ang="0">
                  <a:pos x="0" y="3"/>
                </a:cxn>
                <a:cxn ang="0">
                  <a:pos x="1" y="2"/>
                </a:cxn>
                <a:cxn ang="0">
                  <a:pos x="2" y="1"/>
                </a:cxn>
                <a:cxn ang="0">
                  <a:pos x="4" y="0"/>
                </a:cxn>
                <a:cxn ang="0">
                  <a:pos x="5" y="0"/>
                </a:cxn>
                <a:cxn ang="0">
                  <a:pos x="7" y="0"/>
                </a:cxn>
              </a:cxnLst>
              <a:rect l="0" t="0" r="r" b="b"/>
              <a:pathLst>
                <a:path w="16" h="17">
                  <a:moveTo>
                    <a:pt x="7" y="0"/>
                  </a:moveTo>
                  <a:lnTo>
                    <a:pt x="8" y="0"/>
                  </a:lnTo>
                  <a:lnTo>
                    <a:pt x="10" y="0"/>
                  </a:lnTo>
                  <a:lnTo>
                    <a:pt x="12" y="1"/>
                  </a:lnTo>
                  <a:lnTo>
                    <a:pt x="13" y="2"/>
                  </a:lnTo>
                  <a:lnTo>
                    <a:pt x="14" y="3"/>
                  </a:lnTo>
                  <a:lnTo>
                    <a:pt x="15" y="5"/>
                  </a:lnTo>
                  <a:lnTo>
                    <a:pt x="16" y="7"/>
                  </a:lnTo>
                  <a:lnTo>
                    <a:pt x="16" y="8"/>
                  </a:lnTo>
                  <a:lnTo>
                    <a:pt x="16" y="10"/>
                  </a:lnTo>
                  <a:lnTo>
                    <a:pt x="16" y="12"/>
                  </a:lnTo>
                  <a:lnTo>
                    <a:pt x="16" y="13"/>
                  </a:lnTo>
                  <a:lnTo>
                    <a:pt x="15" y="14"/>
                  </a:lnTo>
                  <a:lnTo>
                    <a:pt x="14" y="15"/>
                  </a:lnTo>
                  <a:lnTo>
                    <a:pt x="13" y="16"/>
                  </a:lnTo>
                  <a:lnTo>
                    <a:pt x="11" y="17"/>
                  </a:lnTo>
                  <a:lnTo>
                    <a:pt x="9" y="17"/>
                  </a:lnTo>
                  <a:lnTo>
                    <a:pt x="8" y="17"/>
                  </a:lnTo>
                  <a:lnTo>
                    <a:pt x="6" y="16"/>
                  </a:lnTo>
                  <a:lnTo>
                    <a:pt x="4" y="15"/>
                  </a:lnTo>
                  <a:lnTo>
                    <a:pt x="3" y="14"/>
                  </a:lnTo>
                  <a:lnTo>
                    <a:pt x="2" y="13"/>
                  </a:lnTo>
                  <a:lnTo>
                    <a:pt x="1" y="12"/>
                  </a:lnTo>
                  <a:lnTo>
                    <a:pt x="0" y="10"/>
                  </a:lnTo>
                  <a:lnTo>
                    <a:pt x="0" y="8"/>
                  </a:lnTo>
                  <a:lnTo>
                    <a:pt x="0" y="7"/>
                  </a:lnTo>
                  <a:lnTo>
                    <a:pt x="0" y="5"/>
                  </a:lnTo>
                  <a:lnTo>
                    <a:pt x="0" y="3"/>
                  </a:lnTo>
                  <a:lnTo>
                    <a:pt x="1" y="2"/>
                  </a:lnTo>
                  <a:lnTo>
                    <a:pt x="2" y="1"/>
                  </a:lnTo>
                  <a:lnTo>
                    <a:pt x="4" y="0"/>
                  </a:lnTo>
                  <a:lnTo>
                    <a:pt x="5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003A7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98" name="Freeform 541"/>
            <p:cNvSpPr>
              <a:spLocks/>
            </p:cNvSpPr>
            <p:nvPr/>
          </p:nvSpPr>
          <p:spPr bwMode="auto">
            <a:xfrm>
              <a:off x="3784" y="1949"/>
              <a:ext cx="16" cy="16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8" y="0"/>
                </a:cxn>
                <a:cxn ang="0">
                  <a:pos x="10" y="1"/>
                </a:cxn>
                <a:cxn ang="0">
                  <a:pos x="11" y="1"/>
                </a:cxn>
                <a:cxn ang="0">
                  <a:pos x="13" y="2"/>
                </a:cxn>
                <a:cxn ang="0">
                  <a:pos x="14" y="4"/>
                </a:cxn>
                <a:cxn ang="0">
                  <a:pos x="15" y="5"/>
                </a:cxn>
                <a:cxn ang="0">
                  <a:pos x="15" y="7"/>
                </a:cxn>
                <a:cxn ang="0">
                  <a:pos x="16" y="8"/>
                </a:cxn>
                <a:cxn ang="0">
                  <a:pos x="16" y="10"/>
                </a:cxn>
                <a:cxn ang="0">
                  <a:pos x="16" y="11"/>
                </a:cxn>
                <a:cxn ang="0">
                  <a:pos x="15" y="13"/>
                </a:cxn>
                <a:cxn ang="0">
                  <a:pos x="14" y="14"/>
                </a:cxn>
                <a:cxn ang="0">
                  <a:pos x="13" y="15"/>
                </a:cxn>
                <a:cxn ang="0">
                  <a:pos x="12" y="16"/>
                </a:cxn>
                <a:cxn ang="0">
                  <a:pos x="11" y="16"/>
                </a:cxn>
                <a:cxn ang="0">
                  <a:pos x="9" y="16"/>
                </a:cxn>
                <a:cxn ang="0">
                  <a:pos x="7" y="16"/>
                </a:cxn>
                <a:cxn ang="0">
                  <a:pos x="6" y="16"/>
                </a:cxn>
                <a:cxn ang="0">
                  <a:pos x="4" y="15"/>
                </a:cxn>
                <a:cxn ang="0">
                  <a:pos x="3" y="14"/>
                </a:cxn>
                <a:cxn ang="0">
                  <a:pos x="2" y="13"/>
                </a:cxn>
                <a:cxn ang="0">
                  <a:pos x="1" y="11"/>
                </a:cxn>
                <a:cxn ang="0">
                  <a:pos x="0" y="10"/>
                </a:cxn>
                <a:cxn ang="0">
                  <a:pos x="0" y="8"/>
                </a:cxn>
                <a:cxn ang="0">
                  <a:pos x="0" y="7"/>
                </a:cxn>
                <a:cxn ang="0">
                  <a:pos x="0" y="5"/>
                </a:cxn>
                <a:cxn ang="0">
                  <a:pos x="1" y="4"/>
                </a:cxn>
                <a:cxn ang="0">
                  <a:pos x="2" y="2"/>
                </a:cxn>
                <a:cxn ang="0">
                  <a:pos x="3" y="1"/>
                </a:cxn>
                <a:cxn ang="0">
                  <a:pos x="4" y="1"/>
                </a:cxn>
                <a:cxn ang="0">
                  <a:pos x="5" y="0"/>
                </a:cxn>
                <a:cxn ang="0">
                  <a:pos x="7" y="0"/>
                </a:cxn>
              </a:cxnLst>
              <a:rect l="0" t="0" r="r" b="b"/>
              <a:pathLst>
                <a:path w="16" h="16">
                  <a:moveTo>
                    <a:pt x="7" y="0"/>
                  </a:moveTo>
                  <a:lnTo>
                    <a:pt x="8" y="0"/>
                  </a:lnTo>
                  <a:lnTo>
                    <a:pt x="10" y="1"/>
                  </a:lnTo>
                  <a:lnTo>
                    <a:pt x="11" y="1"/>
                  </a:lnTo>
                  <a:lnTo>
                    <a:pt x="13" y="2"/>
                  </a:lnTo>
                  <a:lnTo>
                    <a:pt x="14" y="4"/>
                  </a:lnTo>
                  <a:lnTo>
                    <a:pt x="15" y="5"/>
                  </a:lnTo>
                  <a:lnTo>
                    <a:pt x="15" y="7"/>
                  </a:lnTo>
                  <a:lnTo>
                    <a:pt x="16" y="8"/>
                  </a:lnTo>
                  <a:lnTo>
                    <a:pt x="16" y="10"/>
                  </a:lnTo>
                  <a:lnTo>
                    <a:pt x="16" y="11"/>
                  </a:lnTo>
                  <a:lnTo>
                    <a:pt x="15" y="13"/>
                  </a:lnTo>
                  <a:lnTo>
                    <a:pt x="14" y="14"/>
                  </a:lnTo>
                  <a:lnTo>
                    <a:pt x="13" y="15"/>
                  </a:lnTo>
                  <a:lnTo>
                    <a:pt x="12" y="16"/>
                  </a:lnTo>
                  <a:lnTo>
                    <a:pt x="11" y="16"/>
                  </a:lnTo>
                  <a:lnTo>
                    <a:pt x="9" y="16"/>
                  </a:lnTo>
                  <a:lnTo>
                    <a:pt x="7" y="16"/>
                  </a:lnTo>
                  <a:lnTo>
                    <a:pt x="6" y="16"/>
                  </a:lnTo>
                  <a:lnTo>
                    <a:pt x="4" y="15"/>
                  </a:lnTo>
                  <a:lnTo>
                    <a:pt x="3" y="14"/>
                  </a:lnTo>
                  <a:lnTo>
                    <a:pt x="2" y="13"/>
                  </a:lnTo>
                  <a:lnTo>
                    <a:pt x="1" y="11"/>
                  </a:lnTo>
                  <a:lnTo>
                    <a:pt x="0" y="10"/>
                  </a:lnTo>
                  <a:lnTo>
                    <a:pt x="0" y="8"/>
                  </a:lnTo>
                  <a:lnTo>
                    <a:pt x="0" y="7"/>
                  </a:lnTo>
                  <a:lnTo>
                    <a:pt x="0" y="5"/>
                  </a:lnTo>
                  <a:lnTo>
                    <a:pt x="1" y="4"/>
                  </a:lnTo>
                  <a:lnTo>
                    <a:pt x="2" y="2"/>
                  </a:lnTo>
                  <a:lnTo>
                    <a:pt x="3" y="1"/>
                  </a:lnTo>
                  <a:lnTo>
                    <a:pt x="4" y="1"/>
                  </a:lnTo>
                  <a:lnTo>
                    <a:pt x="5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00427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99" name="Freeform 542"/>
            <p:cNvSpPr>
              <a:spLocks/>
            </p:cNvSpPr>
            <p:nvPr/>
          </p:nvSpPr>
          <p:spPr bwMode="auto">
            <a:xfrm>
              <a:off x="3784" y="1949"/>
              <a:ext cx="15" cy="16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8" y="1"/>
                </a:cxn>
                <a:cxn ang="0">
                  <a:pos x="10" y="1"/>
                </a:cxn>
                <a:cxn ang="0">
                  <a:pos x="11" y="2"/>
                </a:cxn>
                <a:cxn ang="0">
                  <a:pos x="12" y="3"/>
                </a:cxn>
                <a:cxn ang="0">
                  <a:pos x="13" y="4"/>
                </a:cxn>
                <a:cxn ang="0">
                  <a:pos x="14" y="5"/>
                </a:cxn>
                <a:cxn ang="0">
                  <a:pos x="15" y="6"/>
                </a:cxn>
                <a:cxn ang="0">
                  <a:pos x="15" y="8"/>
                </a:cxn>
                <a:cxn ang="0">
                  <a:pos x="15" y="10"/>
                </a:cxn>
                <a:cxn ang="0">
                  <a:pos x="15" y="11"/>
                </a:cxn>
                <a:cxn ang="0">
                  <a:pos x="14" y="12"/>
                </a:cxn>
                <a:cxn ang="0">
                  <a:pos x="14" y="13"/>
                </a:cxn>
                <a:cxn ang="0">
                  <a:pos x="13" y="14"/>
                </a:cxn>
                <a:cxn ang="0">
                  <a:pos x="12" y="15"/>
                </a:cxn>
                <a:cxn ang="0">
                  <a:pos x="10" y="15"/>
                </a:cxn>
                <a:cxn ang="0">
                  <a:pos x="9" y="16"/>
                </a:cxn>
                <a:cxn ang="0">
                  <a:pos x="7" y="15"/>
                </a:cxn>
                <a:cxn ang="0">
                  <a:pos x="6" y="15"/>
                </a:cxn>
                <a:cxn ang="0">
                  <a:pos x="5" y="14"/>
                </a:cxn>
                <a:cxn ang="0">
                  <a:pos x="3" y="13"/>
                </a:cxn>
                <a:cxn ang="0">
                  <a:pos x="2" y="12"/>
                </a:cxn>
                <a:cxn ang="0">
                  <a:pos x="1" y="11"/>
                </a:cxn>
                <a:cxn ang="0">
                  <a:pos x="1" y="10"/>
                </a:cxn>
                <a:cxn ang="0">
                  <a:pos x="1" y="8"/>
                </a:cxn>
                <a:cxn ang="0">
                  <a:pos x="0" y="6"/>
                </a:cxn>
                <a:cxn ang="0">
                  <a:pos x="1" y="5"/>
                </a:cxn>
                <a:cxn ang="0">
                  <a:pos x="1" y="4"/>
                </a:cxn>
                <a:cxn ang="0">
                  <a:pos x="2" y="3"/>
                </a:cxn>
                <a:cxn ang="0">
                  <a:pos x="3" y="2"/>
                </a:cxn>
                <a:cxn ang="0">
                  <a:pos x="4" y="1"/>
                </a:cxn>
                <a:cxn ang="0">
                  <a:pos x="5" y="1"/>
                </a:cxn>
                <a:cxn ang="0">
                  <a:pos x="7" y="0"/>
                </a:cxn>
              </a:cxnLst>
              <a:rect l="0" t="0" r="r" b="b"/>
              <a:pathLst>
                <a:path w="15" h="16">
                  <a:moveTo>
                    <a:pt x="7" y="0"/>
                  </a:moveTo>
                  <a:lnTo>
                    <a:pt x="8" y="1"/>
                  </a:lnTo>
                  <a:lnTo>
                    <a:pt x="10" y="1"/>
                  </a:lnTo>
                  <a:lnTo>
                    <a:pt x="11" y="2"/>
                  </a:lnTo>
                  <a:lnTo>
                    <a:pt x="12" y="3"/>
                  </a:lnTo>
                  <a:lnTo>
                    <a:pt x="13" y="4"/>
                  </a:lnTo>
                  <a:lnTo>
                    <a:pt x="14" y="5"/>
                  </a:lnTo>
                  <a:lnTo>
                    <a:pt x="15" y="6"/>
                  </a:lnTo>
                  <a:lnTo>
                    <a:pt x="15" y="8"/>
                  </a:lnTo>
                  <a:lnTo>
                    <a:pt x="15" y="10"/>
                  </a:lnTo>
                  <a:lnTo>
                    <a:pt x="15" y="11"/>
                  </a:lnTo>
                  <a:lnTo>
                    <a:pt x="14" y="12"/>
                  </a:lnTo>
                  <a:lnTo>
                    <a:pt x="14" y="13"/>
                  </a:lnTo>
                  <a:lnTo>
                    <a:pt x="13" y="14"/>
                  </a:lnTo>
                  <a:lnTo>
                    <a:pt x="12" y="15"/>
                  </a:lnTo>
                  <a:lnTo>
                    <a:pt x="10" y="15"/>
                  </a:lnTo>
                  <a:lnTo>
                    <a:pt x="9" y="16"/>
                  </a:lnTo>
                  <a:lnTo>
                    <a:pt x="7" y="15"/>
                  </a:lnTo>
                  <a:lnTo>
                    <a:pt x="6" y="15"/>
                  </a:lnTo>
                  <a:lnTo>
                    <a:pt x="5" y="14"/>
                  </a:lnTo>
                  <a:lnTo>
                    <a:pt x="3" y="13"/>
                  </a:lnTo>
                  <a:lnTo>
                    <a:pt x="2" y="12"/>
                  </a:lnTo>
                  <a:lnTo>
                    <a:pt x="1" y="11"/>
                  </a:lnTo>
                  <a:lnTo>
                    <a:pt x="1" y="10"/>
                  </a:lnTo>
                  <a:lnTo>
                    <a:pt x="1" y="8"/>
                  </a:lnTo>
                  <a:lnTo>
                    <a:pt x="0" y="6"/>
                  </a:lnTo>
                  <a:lnTo>
                    <a:pt x="1" y="5"/>
                  </a:lnTo>
                  <a:lnTo>
                    <a:pt x="1" y="4"/>
                  </a:lnTo>
                  <a:lnTo>
                    <a:pt x="2" y="3"/>
                  </a:lnTo>
                  <a:lnTo>
                    <a:pt x="3" y="2"/>
                  </a:lnTo>
                  <a:lnTo>
                    <a:pt x="4" y="1"/>
                  </a:lnTo>
                  <a:lnTo>
                    <a:pt x="5" y="1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00447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00" name="Freeform 543"/>
            <p:cNvSpPr>
              <a:spLocks/>
            </p:cNvSpPr>
            <p:nvPr/>
          </p:nvSpPr>
          <p:spPr bwMode="auto">
            <a:xfrm>
              <a:off x="3785" y="1950"/>
              <a:ext cx="13" cy="14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7" y="0"/>
                </a:cxn>
                <a:cxn ang="0">
                  <a:pos x="8" y="0"/>
                </a:cxn>
                <a:cxn ang="0">
                  <a:pos x="10" y="1"/>
                </a:cxn>
                <a:cxn ang="0">
                  <a:pos x="11" y="2"/>
                </a:cxn>
                <a:cxn ang="0">
                  <a:pos x="12" y="3"/>
                </a:cxn>
                <a:cxn ang="0">
                  <a:pos x="13" y="4"/>
                </a:cxn>
                <a:cxn ang="0">
                  <a:pos x="13" y="6"/>
                </a:cxn>
                <a:cxn ang="0">
                  <a:pos x="13" y="7"/>
                </a:cxn>
                <a:cxn ang="0">
                  <a:pos x="13" y="8"/>
                </a:cxn>
                <a:cxn ang="0">
                  <a:pos x="13" y="10"/>
                </a:cxn>
                <a:cxn ang="0">
                  <a:pos x="13" y="11"/>
                </a:cxn>
                <a:cxn ang="0">
                  <a:pos x="12" y="12"/>
                </a:cxn>
                <a:cxn ang="0">
                  <a:pos x="11" y="13"/>
                </a:cxn>
                <a:cxn ang="0">
                  <a:pos x="10" y="13"/>
                </a:cxn>
                <a:cxn ang="0">
                  <a:pos x="9" y="14"/>
                </a:cxn>
                <a:cxn ang="0">
                  <a:pos x="8" y="14"/>
                </a:cxn>
                <a:cxn ang="0">
                  <a:pos x="6" y="14"/>
                </a:cxn>
                <a:cxn ang="0">
                  <a:pos x="5" y="13"/>
                </a:cxn>
                <a:cxn ang="0">
                  <a:pos x="4" y="13"/>
                </a:cxn>
                <a:cxn ang="0">
                  <a:pos x="3" y="12"/>
                </a:cxn>
                <a:cxn ang="0">
                  <a:pos x="2" y="11"/>
                </a:cxn>
                <a:cxn ang="0">
                  <a:pos x="1" y="10"/>
                </a:cxn>
                <a:cxn ang="0">
                  <a:pos x="0" y="8"/>
                </a:cxn>
                <a:cxn ang="0">
                  <a:pos x="0" y="7"/>
                </a:cxn>
                <a:cxn ang="0">
                  <a:pos x="0" y="6"/>
                </a:cxn>
                <a:cxn ang="0">
                  <a:pos x="0" y="4"/>
                </a:cxn>
                <a:cxn ang="0">
                  <a:pos x="1" y="3"/>
                </a:cxn>
                <a:cxn ang="0">
                  <a:pos x="1" y="2"/>
                </a:cxn>
                <a:cxn ang="0">
                  <a:pos x="2" y="1"/>
                </a:cxn>
                <a:cxn ang="0">
                  <a:pos x="3" y="0"/>
                </a:cxn>
                <a:cxn ang="0">
                  <a:pos x="4" y="0"/>
                </a:cxn>
                <a:cxn ang="0">
                  <a:pos x="6" y="0"/>
                </a:cxn>
              </a:cxnLst>
              <a:rect l="0" t="0" r="r" b="b"/>
              <a:pathLst>
                <a:path w="13" h="14">
                  <a:moveTo>
                    <a:pt x="6" y="0"/>
                  </a:moveTo>
                  <a:lnTo>
                    <a:pt x="7" y="0"/>
                  </a:lnTo>
                  <a:lnTo>
                    <a:pt x="8" y="0"/>
                  </a:lnTo>
                  <a:lnTo>
                    <a:pt x="10" y="1"/>
                  </a:lnTo>
                  <a:lnTo>
                    <a:pt x="11" y="2"/>
                  </a:lnTo>
                  <a:lnTo>
                    <a:pt x="12" y="3"/>
                  </a:lnTo>
                  <a:lnTo>
                    <a:pt x="13" y="4"/>
                  </a:lnTo>
                  <a:lnTo>
                    <a:pt x="13" y="6"/>
                  </a:lnTo>
                  <a:lnTo>
                    <a:pt x="13" y="7"/>
                  </a:lnTo>
                  <a:lnTo>
                    <a:pt x="13" y="8"/>
                  </a:lnTo>
                  <a:lnTo>
                    <a:pt x="13" y="10"/>
                  </a:lnTo>
                  <a:lnTo>
                    <a:pt x="13" y="11"/>
                  </a:lnTo>
                  <a:lnTo>
                    <a:pt x="12" y="12"/>
                  </a:lnTo>
                  <a:lnTo>
                    <a:pt x="11" y="13"/>
                  </a:lnTo>
                  <a:lnTo>
                    <a:pt x="10" y="13"/>
                  </a:lnTo>
                  <a:lnTo>
                    <a:pt x="9" y="14"/>
                  </a:lnTo>
                  <a:lnTo>
                    <a:pt x="8" y="14"/>
                  </a:lnTo>
                  <a:lnTo>
                    <a:pt x="6" y="14"/>
                  </a:lnTo>
                  <a:lnTo>
                    <a:pt x="5" y="13"/>
                  </a:lnTo>
                  <a:lnTo>
                    <a:pt x="4" y="13"/>
                  </a:lnTo>
                  <a:lnTo>
                    <a:pt x="3" y="12"/>
                  </a:lnTo>
                  <a:lnTo>
                    <a:pt x="2" y="11"/>
                  </a:lnTo>
                  <a:lnTo>
                    <a:pt x="1" y="10"/>
                  </a:lnTo>
                  <a:lnTo>
                    <a:pt x="0" y="8"/>
                  </a:lnTo>
                  <a:lnTo>
                    <a:pt x="0" y="7"/>
                  </a:lnTo>
                  <a:lnTo>
                    <a:pt x="0" y="6"/>
                  </a:lnTo>
                  <a:lnTo>
                    <a:pt x="0" y="4"/>
                  </a:lnTo>
                  <a:lnTo>
                    <a:pt x="1" y="3"/>
                  </a:lnTo>
                  <a:lnTo>
                    <a:pt x="1" y="2"/>
                  </a:lnTo>
                  <a:lnTo>
                    <a:pt x="2" y="1"/>
                  </a:lnTo>
                  <a:lnTo>
                    <a:pt x="3" y="0"/>
                  </a:lnTo>
                  <a:lnTo>
                    <a:pt x="4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2497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01" name="Freeform 544"/>
            <p:cNvSpPr>
              <a:spLocks/>
            </p:cNvSpPr>
            <p:nvPr/>
          </p:nvSpPr>
          <p:spPr bwMode="auto">
            <a:xfrm>
              <a:off x="3785" y="1950"/>
              <a:ext cx="13" cy="13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7" y="0"/>
                </a:cxn>
                <a:cxn ang="0">
                  <a:pos x="8" y="1"/>
                </a:cxn>
                <a:cxn ang="0">
                  <a:pos x="9" y="1"/>
                </a:cxn>
                <a:cxn ang="0">
                  <a:pos x="10" y="2"/>
                </a:cxn>
                <a:cxn ang="0">
                  <a:pos x="11" y="3"/>
                </a:cxn>
                <a:cxn ang="0">
                  <a:pos x="12" y="4"/>
                </a:cxn>
                <a:cxn ang="0">
                  <a:pos x="12" y="5"/>
                </a:cxn>
                <a:cxn ang="0">
                  <a:pos x="13" y="7"/>
                </a:cxn>
                <a:cxn ang="0">
                  <a:pos x="13" y="8"/>
                </a:cxn>
                <a:cxn ang="0">
                  <a:pos x="13" y="9"/>
                </a:cxn>
                <a:cxn ang="0">
                  <a:pos x="12" y="10"/>
                </a:cxn>
                <a:cxn ang="0">
                  <a:pos x="12" y="12"/>
                </a:cxn>
                <a:cxn ang="0">
                  <a:pos x="11" y="12"/>
                </a:cxn>
                <a:cxn ang="0">
                  <a:pos x="10" y="13"/>
                </a:cxn>
                <a:cxn ang="0">
                  <a:pos x="9" y="13"/>
                </a:cxn>
                <a:cxn ang="0">
                  <a:pos x="7" y="13"/>
                </a:cxn>
                <a:cxn ang="0">
                  <a:pos x="6" y="13"/>
                </a:cxn>
                <a:cxn ang="0">
                  <a:pos x="5" y="13"/>
                </a:cxn>
                <a:cxn ang="0">
                  <a:pos x="4" y="12"/>
                </a:cxn>
                <a:cxn ang="0">
                  <a:pos x="3" y="12"/>
                </a:cxn>
                <a:cxn ang="0">
                  <a:pos x="2" y="10"/>
                </a:cxn>
                <a:cxn ang="0">
                  <a:pos x="1" y="9"/>
                </a:cxn>
                <a:cxn ang="0">
                  <a:pos x="1" y="8"/>
                </a:cxn>
                <a:cxn ang="0">
                  <a:pos x="0" y="7"/>
                </a:cxn>
                <a:cxn ang="0">
                  <a:pos x="0" y="5"/>
                </a:cxn>
                <a:cxn ang="0">
                  <a:pos x="0" y="4"/>
                </a:cxn>
                <a:cxn ang="0">
                  <a:pos x="1" y="3"/>
                </a:cxn>
                <a:cxn ang="0">
                  <a:pos x="2" y="2"/>
                </a:cxn>
                <a:cxn ang="0">
                  <a:pos x="2" y="1"/>
                </a:cxn>
                <a:cxn ang="0">
                  <a:pos x="3" y="1"/>
                </a:cxn>
                <a:cxn ang="0">
                  <a:pos x="4" y="0"/>
                </a:cxn>
                <a:cxn ang="0">
                  <a:pos x="6" y="0"/>
                </a:cxn>
              </a:cxnLst>
              <a:rect l="0" t="0" r="r" b="b"/>
              <a:pathLst>
                <a:path w="13" h="13">
                  <a:moveTo>
                    <a:pt x="6" y="0"/>
                  </a:moveTo>
                  <a:lnTo>
                    <a:pt x="7" y="0"/>
                  </a:lnTo>
                  <a:lnTo>
                    <a:pt x="8" y="1"/>
                  </a:lnTo>
                  <a:lnTo>
                    <a:pt x="9" y="1"/>
                  </a:lnTo>
                  <a:lnTo>
                    <a:pt x="10" y="2"/>
                  </a:lnTo>
                  <a:lnTo>
                    <a:pt x="11" y="3"/>
                  </a:lnTo>
                  <a:lnTo>
                    <a:pt x="12" y="4"/>
                  </a:lnTo>
                  <a:lnTo>
                    <a:pt x="12" y="5"/>
                  </a:lnTo>
                  <a:lnTo>
                    <a:pt x="13" y="7"/>
                  </a:lnTo>
                  <a:lnTo>
                    <a:pt x="13" y="8"/>
                  </a:lnTo>
                  <a:lnTo>
                    <a:pt x="13" y="9"/>
                  </a:lnTo>
                  <a:lnTo>
                    <a:pt x="12" y="10"/>
                  </a:lnTo>
                  <a:lnTo>
                    <a:pt x="12" y="12"/>
                  </a:lnTo>
                  <a:lnTo>
                    <a:pt x="11" y="12"/>
                  </a:lnTo>
                  <a:lnTo>
                    <a:pt x="10" y="13"/>
                  </a:lnTo>
                  <a:lnTo>
                    <a:pt x="9" y="13"/>
                  </a:lnTo>
                  <a:lnTo>
                    <a:pt x="7" y="13"/>
                  </a:lnTo>
                  <a:lnTo>
                    <a:pt x="6" y="13"/>
                  </a:lnTo>
                  <a:lnTo>
                    <a:pt x="5" y="13"/>
                  </a:lnTo>
                  <a:lnTo>
                    <a:pt x="4" y="12"/>
                  </a:lnTo>
                  <a:lnTo>
                    <a:pt x="3" y="12"/>
                  </a:lnTo>
                  <a:lnTo>
                    <a:pt x="2" y="10"/>
                  </a:lnTo>
                  <a:lnTo>
                    <a:pt x="1" y="9"/>
                  </a:lnTo>
                  <a:lnTo>
                    <a:pt x="1" y="8"/>
                  </a:lnTo>
                  <a:lnTo>
                    <a:pt x="0" y="7"/>
                  </a:lnTo>
                  <a:lnTo>
                    <a:pt x="0" y="5"/>
                  </a:lnTo>
                  <a:lnTo>
                    <a:pt x="0" y="4"/>
                  </a:lnTo>
                  <a:lnTo>
                    <a:pt x="1" y="3"/>
                  </a:lnTo>
                  <a:lnTo>
                    <a:pt x="2" y="2"/>
                  </a:lnTo>
                  <a:lnTo>
                    <a:pt x="2" y="1"/>
                  </a:lnTo>
                  <a:lnTo>
                    <a:pt x="3" y="1"/>
                  </a:lnTo>
                  <a:lnTo>
                    <a:pt x="4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F517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02" name="Freeform 545"/>
            <p:cNvSpPr>
              <a:spLocks/>
            </p:cNvSpPr>
            <p:nvPr/>
          </p:nvSpPr>
          <p:spPr bwMode="auto">
            <a:xfrm>
              <a:off x="3786" y="1951"/>
              <a:ext cx="11" cy="12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6" y="0"/>
                </a:cxn>
                <a:cxn ang="0">
                  <a:pos x="7" y="0"/>
                </a:cxn>
                <a:cxn ang="0">
                  <a:pos x="8" y="1"/>
                </a:cxn>
                <a:cxn ang="0">
                  <a:pos x="9" y="1"/>
                </a:cxn>
                <a:cxn ang="0">
                  <a:pos x="10" y="2"/>
                </a:cxn>
                <a:cxn ang="0">
                  <a:pos x="10" y="3"/>
                </a:cxn>
                <a:cxn ang="0">
                  <a:pos x="11" y="4"/>
                </a:cxn>
                <a:cxn ang="0">
                  <a:pos x="11" y="6"/>
                </a:cxn>
                <a:cxn ang="0">
                  <a:pos x="11" y="7"/>
                </a:cxn>
                <a:cxn ang="0">
                  <a:pos x="11" y="8"/>
                </a:cxn>
                <a:cxn ang="0">
                  <a:pos x="11" y="9"/>
                </a:cxn>
                <a:cxn ang="0">
                  <a:pos x="10" y="10"/>
                </a:cxn>
                <a:cxn ang="0">
                  <a:pos x="9" y="11"/>
                </a:cxn>
                <a:cxn ang="0">
                  <a:pos x="8" y="11"/>
                </a:cxn>
                <a:cxn ang="0">
                  <a:pos x="7" y="12"/>
                </a:cxn>
                <a:cxn ang="0">
                  <a:pos x="6" y="12"/>
                </a:cxn>
                <a:cxn ang="0">
                  <a:pos x="5" y="12"/>
                </a:cxn>
                <a:cxn ang="0">
                  <a:pos x="4" y="11"/>
                </a:cxn>
                <a:cxn ang="0">
                  <a:pos x="3" y="11"/>
                </a:cxn>
                <a:cxn ang="0">
                  <a:pos x="2" y="10"/>
                </a:cxn>
                <a:cxn ang="0">
                  <a:pos x="1" y="9"/>
                </a:cxn>
                <a:cxn ang="0">
                  <a:pos x="1" y="8"/>
                </a:cxn>
                <a:cxn ang="0">
                  <a:pos x="0" y="7"/>
                </a:cxn>
                <a:cxn ang="0">
                  <a:pos x="0" y="6"/>
                </a:cxn>
                <a:cxn ang="0">
                  <a:pos x="0" y="4"/>
                </a:cxn>
                <a:cxn ang="0">
                  <a:pos x="0" y="3"/>
                </a:cxn>
                <a:cxn ang="0">
                  <a:pos x="0" y="2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2" y="0"/>
                </a:cxn>
                <a:cxn ang="0">
                  <a:pos x="4" y="0"/>
                </a:cxn>
                <a:cxn ang="0">
                  <a:pos x="5" y="0"/>
                </a:cxn>
              </a:cxnLst>
              <a:rect l="0" t="0" r="r" b="b"/>
              <a:pathLst>
                <a:path w="11" h="12">
                  <a:moveTo>
                    <a:pt x="5" y="0"/>
                  </a:moveTo>
                  <a:lnTo>
                    <a:pt x="6" y="0"/>
                  </a:lnTo>
                  <a:lnTo>
                    <a:pt x="7" y="0"/>
                  </a:lnTo>
                  <a:lnTo>
                    <a:pt x="8" y="1"/>
                  </a:lnTo>
                  <a:lnTo>
                    <a:pt x="9" y="1"/>
                  </a:lnTo>
                  <a:lnTo>
                    <a:pt x="10" y="2"/>
                  </a:lnTo>
                  <a:lnTo>
                    <a:pt x="10" y="3"/>
                  </a:lnTo>
                  <a:lnTo>
                    <a:pt x="11" y="4"/>
                  </a:lnTo>
                  <a:lnTo>
                    <a:pt x="11" y="6"/>
                  </a:lnTo>
                  <a:lnTo>
                    <a:pt x="11" y="7"/>
                  </a:lnTo>
                  <a:lnTo>
                    <a:pt x="11" y="8"/>
                  </a:lnTo>
                  <a:lnTo>
                    <a:pt x="11" y="9"/>
                  </a:lnTo>
                  <a:lnTo>
                    <a:pt x="10" y="10"/>
                  </a:lnTo>
                  <a:lnTo>
                    <a:pt x="9" y="11"/>
                  </a:lnTo>
                  <a:lnTo>
                    <a:pt x="8" y="11"/>
                  </a:lnTo>
                  <a:lnTo>
                    <a:pt x="7" y="12"/>
                  </a:lnTo>
                  <a:lnTo>
                    <a:pt x="6" y="12"/>
                  </a:lnTo>
                  <a:lnTo>
                    <a:pt x="5" y="12"/>
                  </a:lnTo>
                  <a:lnTo>
                    <a:pt x="4" y="11"/>
                  </a:lnTo>
                  <a:lnTo>
                    <a:pt x="3" y="11"/>
                  </a:lnTo>
                  <a:lnTo>
                    <a:pt x="2" y="10"/>
                  </a:lnTo>
                  <a:lnTo>
                    <a:pt x="1" y="9"/>
                  </a:lnTo>
                  <a:lnTo>
                    <a:pt x="1" y="8"/>
                  </a:lnTo>
                  <a:lnTo>
                    <a:pt x="0" y="7"/>
                  </a:lnTo>
                  <a:lnTo>
                    <a:pt x="0" y="6"/>
                  </a:lnTo>
                  <a:lnTo>
                    <a:pt x="0" y="4"/>
                  </a:lnTo>
                  <a:lnTo>
                    <a:pt x="0" y="3"/>
                  </a:lnTo>
                  <a:lnTo>
                    <a:pt x="0" y="2"/>
                  </a:lnTo>
                  <a:lnTo>
                    <a:pt x="1" y="1"/>
                  </a:lnTo>
                  <a:lnTo>
                    <a:pt x="2" y="1"/>
                  </a:lnTo>
                  <a:lnTo>
                    <a:pt x="2" y="0"/>
                  </a:lnTo>
                  <a:lnTo>
                    <a:pt x="4" y="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1E567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03" name="Freeform 546"/>
            <p:cNvSpPr>
              <a:spLocks/>
            </p:cNvSpPr>
            <p:nvPr/>
          </p:nvSpPr>
          <p:spPr bwMode="auto">
            <a:xfrm>
              <a:off x="3786" y="1951"/>
              <a:ext cx="11" cy="11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6" y="0"/>
                </a:cxn>
                <a:cxn ang="0">
                  <a:pos x="7" y="1"/>
                </a:cxn>
                <a:cxn ang="0">
                  <a:pos x="8" y="1"/>
                </a:cxn>
                <a:cxn ang="0">
                  <a:pos x="8" y="2"/>
                </a:cxn>
                <a:cxn ang="0">
                  <a:pos x="9" y="3"/>
                </a:cxn>
                <a:cxn ang="0">
                  <a:pos x="10" y="4"/>
                </a:cxn>
                <a:cxn ang="0">
                  <a:pos x="10" y="5"/>
                </a:cxn>
                <a:cxn ang="0">
                  <a:pos x="11" y="6"/>
                </a:cxn>
                <a:cxn ang="0">
                  <a:pos x="10" y="8"/>
                </a:cxn>
                <a:cxn ang="0">
                  <a:pos x="9" y="9"/>
                </a:cxn>
                <a:cxn ang="0">
                  <a:pos x="8" y="11"/>
                </a:cxn>
                <a:cxn ang="0">
                  <a:pos x="6" y="11"/>
                </a:cxn>
                <a:cxn ang="0">
                  <a:pos x="5" y="11"/>
                </a:cxn>
                <a:cxn ang="0">
                  <a:pos x="4" y="11"/>
                </a:cxn>
                <a:cxn ang="0">
                  <a:pos x="3" y="10"/>
                </a:cxn>
                <a:cxn ang="0">
                  <a:pos x="2" y="9"/>
                </a:cxn>
                <a:cxn ang="0">
                  <a:pos x="1" y="9"/>
                </a:cxn>
                <a:cxn ang="0">
                  <a:pos x="1" y="8"/>
                </a:cxn>
                <a:cxn ang="0">
                  <a:pos x="0" y="7"/>
                </a:cxn>
                <a:cxn ang="0">
                  <a:pos x="0" y="6"/>
                </a:cxn>
                <a:cxn ang="0">
                  <a:pos x="0" y="4"/>
                </a:cxn>
                <a:cxn ang="0">
                  <a:pos x="1" y="2"/>
                </a:cxn>
                <a:cxn ang="0">
                  <a:pos x="3" y="1"/>
                </a:cxn>
                <a:cxn ang="0">
                  <a:pos x="5" y="0"/>
                </a:cxn>
              </a:cxnLst>
              <a:rect l="0" t="0" r="r" b="b"/>
              <a:pathLst>
                <a:path w="11" h="11">
                  <a:moveTo>
                    <a:pt x="5" y="0"/>
                  </a:moveTo>
                  <a:lnTo>
                    <a:pt x="6" y="0"/>
                  </a:lnTo>
                  <a:lnTo>
                    <a:pt x="7" y="1"/>
                  </a:lnTo>
                  <a:lnTo>
                    <a:pt x="8" y="1"/>
                  </a:lnTo>
                  <a:lnTo>
                    <a:pt x="8" y="2"/>
                  </a:lnTo>
                  <a:lnTo>
                    <a:pt x="9" y="3"/>
                  </a:lnTo>
                  <a:lnTo>
                    <a:pt x="10" y="4"/>
                  </a:lnTo>
                  <a:lnTo>
                    <a:pt x="10" y="5"/>
                  </a:lnTo>
                  <a:lnTo>
                    <a:pt x="11" y="6"/>
                  </a:lnTo>
                  <a:lnTo>
                    <a:pt x="10" y="8"/>
                  </a:lnTo>
                  <a:lnTo>
                    <a:pt x="9" y="9"/>
                  </a:lnTo>
                  <a:lnTo>
                    <a:pt x="8" y="11"/>
                  </a:lnTo>
                  <a:lnTo>
                    <a:pt x="6" y="11"/>
                  </a:lnTo>
                  <a:lnTo>
                    <a:pt x="5" y="11"/>
                  </a:lnTo>
                  <a:lnTo>
                    <a:pt x="4" y="11"/>
                  </a:lnTo>
                  <a:lnTo>
                    <a:pt x="3" y="10"/>
                  </a:lnTo>
                  <a:lnTo>
                    <a:pt x="2" y="9"/>
                  </a:lnTo>
                  <a:lnTo>
                    <a:pt x="1" y="9"/>
                  </a:lnTo>
                  <a:lnTo>
                    <a:pt x="1" y="8"/>
                  </a:lnTo>
                  <a:lnTo>
                    <a:pt x="0" y="7"/>
                  </a:lnTo>
                  <a:lnTo>
                    <a:pt x="0" y="6"/>
                  </a:lnTo>
                  <a:lnTo>
                    <a:pt x="0" y="4"/>
                  </a:lnTo>
                  <a:lnTo>
                    <a:pt x="1" y="2"/>
                  </a:lnTo>
                  <a:lnTo>
                    <a:pt x="3" y="1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2B5E7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04" name="Freeform 547"/>
            <p:cNvSpPr>
              <a:spLocks/>
            </p:cNvSpPr>
            <p:nvPr/>
          </p:nvSpPr>
          <p:spPr bwMode="auto">
            <a:xfrm>
              <a:off x="3787" y="1952"/>
              <a:ext cx="9" cy="9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4" y="0"/>
                </a:cxn>
                <a:cxn ang="0">
                  <a:pos x="5" y="0"/>
                </a:cxn>
                <a:cxn ang="0">
                  <a:pos x="6" y="0"/>
                </a:cxn>
                <a:cxn ang="0">
                  <a:pos x="7" y="1"/>
                </a:cxn>
                <a:cxn ang="0">
                  <a:pos x="8" y="2"/>
                </a:cxn>
                <a:cxn ang="0">
                  <a:pos x="8" y="3"/>
                </a:cxn>
                <a:cxn ang="0">
                  <a:pos x="9" y="3"/>
                </a:cxn>
                <a:cxn ang="0">
                  <a:pos x="9" y="4"/>
                </a:cxn>
                <a:cxn ang="0">
                  <a:pos x="9" y="6"/>
                </a:cxn>
                <a:cxn ang="0">
                  <a:pos x="8" y="8"/>
                </a:cxn>
                <a:cxn ang="0">
                  <a:pos x="7" y="9"/>
                </a:cxn>
                <a:cxn ang="0">
                  <a:pos x="5" y="9"/>
                </a:cxn>
                <a:cxn ang="0">
                  <a:pos x="4" y="9"/>
                </a:cxn>
                <a:cxn ang="0">
                  <a:pos x="3" y="9"/>
                </a:cxn>
                <a:cxn ang="0">
                  <a:pos x="2" y="8"/>
                </a:cxn>
                <a:cxn ang="0">
                  <a:pos x="1" y="8"/>
                </a:cxn>
                <a:cxn ang="0">
                  <a:pos x="1" y="7"/>
                </a:cxn>
                <a:cxn ang="0">
                  <a:pos x="0" y="6"/>
                </a:cxn>
                <a:cxn ang="0">
                  <a:pos x="0" y="5"/>
                </a:cxn>
                <a:cxn ang="0">
                  <a:pos x="0" y="4"/>
                </a:cxn>
                <a:cxn ang="0">
                  <a:pos x="0" y="3"/>
                </a:cxn>
                <a:cxn ang="0">
                  <a:pos x="0" y="1"/>
                </a:cxn>
                <a:cxn ang="0">
                  <a:pos x="2" y="0"/>
                </a:cxn>
                <a:cxn ang="0">
                  <a:pos x="4" y="0"/>
                </a:cxn>
              </a:cxnLst>
              <a:rect l="0" t="0" r="r" b="b"/>
              <a:pathLst>
                <a:path w="9" h="9">
                  <a:moveTo>
                    <a:pt x="4" y="0"/>
                  </a:moveTo>
                  <a:lnTo>
                    <a:pt x="4" y="0"/>
                  </a:lnTo>
                  <a:lnTo>
                    <a:pt x="5" y="0"/>
                  </a:lnTo>
                  <a:lnTo>
                    <a:pt x="6" y="0"/>
                  </a:lnTo>
                  <a:lnTo>
                    <a:pt x="7" y="1"/>
                  </a:lnTo>
                  <a:lnTo>
                    <a:pt x="8" y="2"/>
                  </a:lnTo>
                  <a:lnTo>
                    <a:pt x="8" y="3"/>
                  </a:lnTo>
                  <a:lnTo>
                    <a:pt x="9" y="3"/>
                  </a:lnTo>
                  <a:lnTo>
                    <a:pt x="9" y="4"/>
                  </a:lnTo>
                  <a:lnTo>
                    <a:pt x="9" y="6"/>
                  </a:lnTo>
                  <a:lnTo>
                    <a:pt x="8" y="8"/>
                  </a:lnTo>
                  <a:lnTo>
                    <a:pt x="7" y="9"/>
                  </a:lnTo>
                  <a:lnTo>
                    <a:pt x="5" y="9"/>
                  </a:lnTo>
                  <a:lnTo>
                    <a:pt x="4" y="9"/>
                  </a:lnTo>
                  <a:lnTo>
                    <a:pt x="3" y="9"/>
                  </a:lnTo>
                  <a:lnTo>
                    <a:pt x="2" y="8"/>
                  </a:lnTo>
                  <a:lnTo>
                    <a:pt x="1" y="8"/>
                  </a:lnTo>
                  <a:lnTo>
                    <a:pt x="1" y="7"/>
                  </a:lnTo>
                  <a:lnTo>
                    <a:pt x="0" y="6"/>
                  </a:lnTo>
                  <a:lnTo>
                    <a:pt x="0" y="5"/>
                  </a:lnTo>
                  <a:lnTo>
                    <a:pt x="0" y="4"/>
                  </a:lnTo>
                  <a:lnTo>
                    <a:pt x="0" y="3"/>
                  </a:lnTo>
                  <a:lnTo>
                    <a:pt x="0" y="1"/>
                  </a:lnTo>
                  <a:lnTo>
                    <a:pt x="2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38638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05" name="Freeform 548"/>
            <p:cNvSpPr>
              <a:spLocks/>
            </p:cNvSpPr>
            <p:nvPr/>
          </p:nvSpPr>
          <p:spPr bwMode="auto">
            <a:xfrm>
              <a:off x="3787" y="1952"/>
              <a:ext cx="8" cy="9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5" y="0"/>
                </a:cxn>
                <a:cxn ang="0">
                  <a:pos x="7" y="1"/>
                </a:cxn>
                <a:cxn ang="0">
                  <a:pos x="8" y="3"/>
                </a:cxn>
                <a:cxn ang="0">
                  <a:pos x="8" y="4"/>
                </a:cxn>
                <a:cxn ang="0">
                  <a:pos x="8" y="6"/>
                </a:cxn>
                <a:cxn ang="0">
                  <a:pos x="7" y="7"/>
                </a:cxn>
                <a:cxn ang="0">
                  <a:pos x="6" y="8"/>
                </a:cxn>
                <a:cxn ang="0">
                  <a:pos x="5" y="9"/>
                </a:cxn>
                <a:cxn ang="0">
                  <a:pos x="3" y="8"/>
                </a:cxn>
                <a:cxn ang="0">
                  <a:pos x="2" y="7"/>
                </a:cxn>
                <a:cxn ang="0">
                  <a:pos x="1" y="6"/>
                </a:cxn>
                <a:cxn ang="0">
                  <a:pos x="0" y="4"/>
                </a:cxn>
                <a:cxn ang="0">
                  <a:pos x="0" y="3"/>
                </a:cxn>
                <a:cxn ang="0">
                  <a:pos x="1" y="1"/>
                </a:cxn>
                <a:cxn ang="0">
                  <a:pos x="2" y="0"/>
                </a:cxn>
                <a:cxn ang="0">
                  <a:pos x="4" y="0"/>
                </a:cxn>
              </a:cxnLst>
              <a:rect l="0" t="0" r="r" b="b"/>
              <a:pathLst>
                <a:path w="8" h="9">
                  <a:moveTo>
                    <a:pt x="4" y="0"/>
                  </a:moveTo>
                  <a:lnTo>
                    <a:pt x="5" y="0"/>
                  </a:lnTo>
                  <a:lnTo>
                    <a:pt x="7" y="1"/>
                  </a:lnTo>
                  <a:lnTo>
                    <a:pt x="8" y="3"/>
                  </a:lnTo>
                  <a:lnTo>
                    <a:pt x="8" y="4"/>
                  </a:lnTo>
                  <a:lnTo>
                    <a:pt x="8" y="6"/>
                  </a:lnTo>
                  <a:lnTo>
                    <a:pt x="7" y="7"/>
                  </a:lnTo>
                  <a:lnTo>
                    <a:pt x="6" y="8"/>
                  </a:lnTo>
                  <a:lnTo>
                    <a:pt x="5" y="9"/>
                  </a:lnTo>
                  <a:lnTo>
                    <a:pt x="3" y="8"/>
                  </a:lnTo>
                  <a:lnTo>
                    <a:pt x="2" y="7"/>
                  </a:lnTo>
                  <a:lnTo>
                    <a:pt x="1" y="6"/>
                  </a:lnTo>
                  <a:lnTo>
                    <a:pt x="0" y="4"/>
                  </a:lnTo>
                  <a:lnTo>
                    <a:pt x="0" y="3"/>
                  </a:lnTo>
                  <a:lnTo>
                    <a:pt x="1" y="1"/>
                  </a:lnTo>
                  <a:lnTo>
                    <a:pt x="2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42668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06" name="Freeform 549"/>
            <p:cNvSpPr>
              <a:spLocks/>
            </p:cNvSpPr>
            <p:nvPr/>
          </p:nvSpPr>
          <p:spPr bwMode="auto">
            <a:xfrm>
              <a:off x="3787" y="1952"/>
              <a:ext cx="8" cy="8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5" y="1"/>
                </a:cxn>
                <a:cxn ang="0">
                  <a:pos x="6" y="1"/>
                </a:cxn>
                <a:cxn ang="0">
                  <a:pos x="7" y="3"/>
                </a:cxn>
                <a:cxn ang="0">
                  <a:pos x="8" y="4"/>
                </a:cxn>
                <a:cxn ang="0">
                  <a:pos x="8" y="6"/>
                </a:cxn>
                <a:cxn ang="0">
                  <a:pos x="7" y="7"/>
                </a:cxn>
                <a:cxn ang="0">
                  <a:pos x="6" y="8"/>
                </a:cxn>
                <a:cxn ang="0">
                  <a:pos x="4" y="8"/>
                </a:cxn>
                <a:cxn ang="0">
                  <a:pos x="3" y="8"/>
                </a:cxn>
                <a:cxn ang="0">
                  <a:pos x="2" y="7"/>
                </a:cxn>
                <a:cxn ang="0">
                  <a:pos x="1" y="6"/>
                </a:cxn>
                <a:cxn ang="0">
                  <a:pos x="0" y="4"/>
                </a:cxn>
                <a:cxn ang="0">
                  <a:pos x="0" y="3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3" y="0"/>
                </a:cxn>
              </a:cxnLst>
              <a:rect l="0" t="0" r="r" b="b"/>
              <a:pathLst>
                <a:path w="8" h="8">
                  <a:moveTo>
                    <a:pt x="3" y="0"/>
                  </a:moveTo>
                  <a:lnTo>
                    <a:pt x="5" y="1"/>
                  </a:lnTo>
                  <a:lnTo>
                    <a:pt x="6" y="1"/>
                  </a:lnTo>
                  <a:lnTo>
                    <a:pt x="7" y="3"/>
                  </a:lnTo>
                  <a:lnTo>
                    <a:pt x="8" y="4"/>
                  </a:lnTo>
                  <a:lnTo>
                    <a:pt x="8" y="6"/>
                  </a:lnTo>
                  <a:lnTo>
                    <a:pt x="7" y="7"/>
                  </a:lnTo>
                  <a:lnTo>
                    <a:pt x="6" y="8"/>
                  </a:lnTo>
                  <a:lnTo>
                    <a:pt x="4" y="8"/>
                  </a:lnTo>
                  <a:lnTo>
                    <a:pt x="3" y="8"/>
                  </a:lnTo>
                  <a:lnTo>
                    <a:pt x="2" y="7"/>
                  </a:lnTo>
                  <a:lnTo>
                    <a:pt x="1" y="6"/>
                  </a:lnTo>
                  <a:lnTo>
                    <a:pt x="0" y="4"/>
                  </a:lnTo>
                  <a:lnTo>
                    <a:pt x="0" y="3"/>
                  </a:lnTo>
                  <a:lnTo>
                    <a:pt x="1" y="1"/>
                  </a:lnTo>
                  <a:lnTo>
                    <a:pt x="2" y="1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516D8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07" name="Freeform 550"/>
            <p:cNvSpPr>
              <a:spLocks/>
            </p:cNvSpPr>
            <p:nvPr/>
          </p:nvSpPr>
          <p:spPr bwMode="auto">
            <a:xfrm>
              <a:off x="3788" y="1953"/>
              <a:ext cx="6" cy="6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4" y="0"/>
                </a:cxn>
                <a:cxn ang="0">
                  <a:pos x="5" y="1"/>
                </a:cxn>
                <a:cxn ang="0">
                  <a:pos x="6" y="2"/>
                </a:cxn>
                <a:cxn ang="0">
                  <a:pos x="6" y="3"/>
                </a:cxn>
                <a:cxn ang="0">
                  <a:pos x="6" y="4"/>
                </a:cxn>
                <a:cxn ang="0">
                  <a:pos x="5" y="5"/>
                </a:cxn>
                <a:cxn ang="0">
                  <a:pos x="4" y="6"/>
                </a:cxn>
                <a:cxn ang="0">
                  <a:pos x="3" y="6"/>
                </a:cxn>
                <a:cxn ang="0">
                  <a:pos x="2" y="6"/>
                </a:cxn>
                <a:cxn ang="0">
                  <a:pos x="1" y="5"/>
                </a:cxn>
                <a:cxn ang="0">
                  <a:pos x="0" y="4"/>
                </a:cxn>
                <a:cxn ang="0">
                  <a:pos x="0" y="3"/>
                </a:cxn>
                <a:cxn ang="0">
                  <a:pos x="0" y="2"/>
                </a:cxn>
                <a:cxn ang="0">
                  <a:pos x="0" y="1"/>
                </a:cxn>
                <a:cxn ang="0">
                  <a:pos x="1" y="0"/>
                </a:cxn>
                <a:cxn ang="0">
                  <a:pos x="2" y="0"/>
                </a:cxn>
              </a:cxnLst>
              <a:rect l="0" t="0" r="r" b="b"/>
              <a:pathLst>
                <a:path w="6" h="6">
                  <a:moveTo>
                    <a:pt x="2" y="0"/>
                  </a:moveTo>
                  <a:lnTo>
                    <a:pt x="4" y="0"/>
                  </a:lnTo>
                  <a:lnTo>
                    <a:pt x="5" y="1"/>
                  </a:lnTo>
                  <a:lnTo>
                    <a:pt x="6" y="2"/>
                  </a:lnTo>
                  <a:lnTo>
                    <a:pt x="6" y="3"/>
                  </a:lnTo>
                  <a:lnTo>
                    <a:pt x="6" y="4"/>
                  </a:lnTo>
                  <a:lnTo>
                    <a:pt x="5" y="5"/>
                  </a:lnTo>
                  <a:lnTo>
                    <a:pt x="4" y="6"/>
                  </a:lnTo>
                  <a:lnTo>
                    <a:pt x="3" y="6"/>
                  </a:lnTo>
                  <a:lnTo>
                    <a:pt x="2" y="6"/>
                  </a:lnTo>
                  <a:lnTo>
                    <a:pt x="1" y="5"/>
                  </a:lnTo>
                  <a:lnTo>
                    <a:pt x="0" y="4"/>
                  </a:lnTo>
                  <a:lnTo>
                    <a:pt x="0" y="3"/>
                  </a:lnTo>
                  <a:lnTo>
                    <a:pt x="0" y="2"/>
                  </a:lnTo>
                  <a:lnTo>
                    <a:pt x="0" y="1"/>
                  </a:lnTo>
                  <a:lnTo>
                    <a:pt x="1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5E728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08" name="Freeform 551"/>
            <p:cNvSpPr>
              <a:spLocks/>
            </p:cNvSpPr>
            <p:nvPr/>
          </p:nvSpPr>
          <p:spPr bwMode="auto">
            <a:xfrm>
              <a:off x="3824" y="1918"/>
              <a:ext cx="19" cy="29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9" y="0"/>
                </a:cxn>
                <a:cxn ang="0">
                  <a:pos x="11" y="2"/>
                </a:cxn>
                <a:cxn ang="0">
                  <a:pos x="13" y="5"/>
                </a:cxn>
                <a:cxn ang="0">
                  <a:pos x="15" y="7"/>
                </a:cxn>
                <a:cxn ang="0">
                  <a:pos x="16" y="10"/>
                </a:cxn>
                <a:cxn ang="0">
                  <a:pos x="17" y="13"/>
                </a:cxn>
                <a:cxn ang="0">
                  <a:pos x="18" y="15"/>
                </a:cxn>
                <a:cxn ang="0">
                  <a:pos x="18" y="19"/>
                </a:cxn>
                <a:cxn ang="0">
                  <a:pos x="19" y="22"/>
                </a:cxn>
                <a:cxn ang="0">
                  <a:pos x="9" y="29"/>
                </a:cxn>
                <a:cxn ang="0">
                  <a:pos x="9" y="25"/>
                </a:cxn>
                <a:cxn ang="0">
                  <a:pos x="8" y="22"/>
                </a:cxn>
                <a:cxn ang="0">
                  <a:pos x="7" y="20"/>
                </a:cxn>
                <a:cxn ang="0">
                  <a:pos x="7" y="17"/>
                </a:cxn>
                <a:cxn ang="0">
                  <a:pos x="6" y="15"/>
                </a:cxn>
                <a:cxn ang="0">
                  <a:pos x="4" y="12"/>
                </a:cxn>
                <a:cxn ang="0">
                  <a:pos x="2" y="10"/>
                </a:cxn>
                <a:cxn ang="0">
                  <a:pos x="0" y="7"/>
                </a:cxn>
              </a:cxnLst>
              <a:rect l="0" t="0" r="r" b="b"/>
              <a:pathLst>
                <a:path w="19" h="29">
                  <a:moveTo>
                    <a:pt x="0" y="7"/>
                  </a:moveTo>
                  <a:lnTo>
                    <a:pt x="9" y="0"/>
                  </a:lnTo>
                  <a:lnTo>
                    <a:pt x="11" y="2"/>
                  </a:lnTo>
                  <a:lnTo>
                    <a:pt x="13" y="5"/>
                  </a:lnTo>
                  <a:lnTo>
                    <a:pt x="15" y="7"/>
                  </a:lnTo>
                  <a:lnTo>
                    <a:pt x="16" y="10"/>
                  </a:lnTo>
                  <a:lnTo>
                    <a:pt x="17" y="13"/>
                  </a:lnTo>
                  <a:lnTo>
                    <a:pt x="18" y="15"/>
                  </a:lnTo>
                  <a:lnTo>
                    <a:pt x="18" y="19"/>
                  </a:lnTo>
                  <a:lnTo>
                    <a:pt x="19" y="22"/>
                  </a:lnTo>
                  <a:lnTo>
                    <a:pt x="9" y="29"/>
                  </a:lnTo>
                  <a:lnTo>
                    <a:pt x="9" y="25"/>
                  </a:lnTo>
                  <a:lnTo>
                    <a:pt x="8" y="22"/>
                  </a:lnTo>
                  <a:lnTo>
                    <a:pt x="7" y="20"/>
                  </a:lnTo>
                  <a:lnTo>
                    <a:pt x="7" y="17"/>
                  </a:lnTo>
                  <a:lnTo>
                    <a:pt x="6" y="15"/>
                  </a:lnTo>
                  <a:lnTo>
                    <a:pt x="4" y="12"/>
                  </a:lnTo>
                  <a:lnTo>
                    <a:pt x="2" y="10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9B939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09" name="Freeform 552"/>
            <p:cNvSpPr>
              <a:spLocks/>
            </p:cNvSpPr>
            <p:nvPr/>
          </p:nvSpPr>
          <p:spPr bwMode="auto">
            <a:xfrm>
              <a:off x="3824" y="1918"/>
              <a:ext cx="18" cy="28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" y="6"/>
                </a:cxn>
                <a:cxn ang="0">
                  <a:pos x="2" y="6"/>
                </a:cxn>
                <a:cxn ang="0">
                  <a:pos x="3" y="5"/>
                </a:cxn>
                <a:cxn ang="0">
                  <a:pos x="5" y="4"/>
                </a:cxn>
                <a:cxn ang="0">
                  <a:pos x="6" y="3"/>
                </a:cxn>
                <a:cxn ang="0">
                  <a:pos x="7" y="2"/>
                </a:cxn>
                <a:cxn ang="0">
                  <a:pos x="8" y="1"/>
                </a:cxn>
                <a:cxn ang="0">
                  <a:pos x="9" y="0"/>
                </a:cxn>
                <a:cxn ang="0">
                  <a:pos x="11" y="3"/>
                </a:cxn>
                <a:cxn ang="0">
                  <a:pos x="13" y="5"/>
                </a:cxn>
                <a:cxn ang="0">
                  <a:pos x="14" y="7"/>
                </a:cxn>
                <a:cxn ang="0">
                  <a:pos x="16" y="10"/>
                </a:cxn>
                <a:cxn ang="0">
                  <a:pos x="17" y="12"/>
                </a:cxn>
                <a:cxn ang="0">
                  <a:pos x="17" y="15"/>
                </a:cxn>
                <a:cxn ang="0">
                  <a:pos x="18" y="18"/>
                </a:cxn>
                <a:cxn ang="0">
                  <a:pos x="18" y="21"/>
                </a:cxn>
                <a:cxn ang="0">
                  <a:pos x="17" y="22"/>
                </a:cxn>
                <a:cxn ang="0">
                  <a:pos x="16" y="23"/>
                </a:cxn>
                <a:cxn ang="0">
                  <a:pos x="15" y="24"/>
                </a:cxn>
                <a:cxn ang="0">
                  <a:pos x="14" y="24"/>
                </a:cxn>
                <a:cxn ang="0">
                  <a:pos x="13" y="25"/>
                </a:cxn>
                <a:cxn ang="0">
                  <a:pos x="11" y="26"/>
                </a:cxn>
                <a:cxn ang="0">
                  <a:pos x="10" y="27"/>
                </a:cxn>
                <a:cxn ang="0">
                  <a:pos x="9" y="28"/>
                </a:cxn>
                <a:cxn ang="0">
                  <a:pos x="9" y="25"/>
                </a:cxn>
                <a:cxn ang="0">
                  <a:pos x="8" y="22"/>
                </a:cxn>
                <a:cxn ang="0">
                  <a:pos x="7" y="19"/>
                </a:cxn>
                <a:cxn ang="0">
                  <a:pos x="7" y="17"/>
                </a:cxn>
                <a:cxn ang="0">
                  <a:pos x="6" y="15"/>
                </a:cxn>
                <a:cxn ang="0">
                  <a:pos x="4" y="13"/>
                </a:cxn>
                <a:cxn ang="0">
                  <a:pos x="2" y="10"/>
                </a:cxn>
                <a:cxn ang="0">
                  <a:pos x="0" y="7"/>
                </a:cxn>
              </a:cxnLst>
              <a:rect l="0" t="0" r="r" b="b"/>
              <a:pathLst>
                <a:path w="18" h="28">
                  <a:moveTo>
                    <a:pt x="0" y="7"/>
                  </a:moveTo>
                  <a:lnTo>
                    <a:pt x="1" y="6"/>
                  </a:lnTo>
                  <a:lnTo>
                    <a:pt x="2" y="6"/>
                  </a:lnTo>
                  <a:lnTo>
                    <a:pt x="3" y="5"/>
                  </a:lnTo>
                  <a:lnTo>
                    <a:pt x="5" y="4"/>
                  </a:lnTo>
                  <a:lnTo>
                    <a:pt x="6" y="3"/>
                  </a:lnTo>
                  <a:lnTo>
                    <a:pt x="7" y="2"/>
                  </a:lnTo>
                  <a:lnTo>
                    <a:pt x="8" y="1"/>
                  </a:lnTo>
                  <a:lnTo>
                    <a:pt x="9" y="0"/>
                  </a:lnTo>
                  <a:lnTo>
                    <a:pt x="11" y="3"/>
                  </a:lnTo>
                  <a:lnTo>
                    <a:pt x="13" y="5"/>
                  </a:lnTo>
                  <a:lnTo>
                    <a:pt x="14" y="7"/>
                  </a:lnTo>
                  <a:lnTo>
                    <a:pt x="16" y="10"/>
                  </a:lnTo>
                  <a:lnTo>
                    <a:pt x="17" y="12"/>
                  </a:lnTo>
                  <a:lnTo>
                    <a:pt x="17" y="15"/>
                  </a:lnTo>
                  <a:lnTo>
                    <a:pt x="18" y="18"/>
                  </a:lnTo>
                  <a:lnTo>
                    <a:pt x="18" y="21"/>
                  </a:lnTo>
                  <a:lnTo>
                    <a:pt x="17" y="22"/>
                  </a:lnTo>
                  <a:lnTo>
                    <a:pt x="16" y="23"/>
                  </a:lnTo>
                  <a:lnTo>
                    <a:pt x="15" y="24"/>
                  </a:lnTo>
                  <a:lnTo>
                    <a:pt x="14" y="24"/>
                  </a:lnTo>
                  <a:lnTo>
                    <a:pt x="13" y="25"/>
                  </a:lnTo>
                  <a:lnTo>
                    <a:pt x="11" y="26"/>
                  </a:lnTo>
                  <a:lnTo>
                    <a:pt x="10" y="27"/>
                  </a:lnTo>
                  <a:lnTo>
                    <a:pt x="9" y="28"/>
                  </a:lnTo>
                  <a:lnTo>
                    <a:pt x="9" y="25"/>
                  </a:lnTo>
                  <a:lnTo>
                    <a:pt x="8" y="22"/>
                  </a:lnTo>
                  <a:lnTo>
                    <a:pt x="7" y="19"/>
                  </a:lnTo>
                  <a:lnTo>
                    <a:pt x="7" y="17"/>
                  </a:lnTo>
                  <a:lnTo>
                    <a:pt x="6" y="15"/>
                  </a:lnTo>
                  <a:lnTo>
                    <a:pt x="4" y="13"/>
                  </a:lnTo>
                  <a:lnTo>
                    <a:pt x="2" y="10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9E969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0" name="Freeform 553"/>
            <p:cNvSpPr>
              <a:spLocks/>
            </p:cNvSpPr>
            <p:nvPr/>
          </p:nvSpPr>
          <p:spPr bwMode="auto">
            <a:xfrm>
              <a:off x="3824" y="1919"/>
              <a:ext cx="18" cy="26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" y="6"/>
                </a:cxn>
                <a:cxn ang="0">
                  <a:pos x="3" y="5"/>
                </a:cxn>
                <a:cxn ang="0">
                  <a:pos x="4" y="4"/>
                </a:cxn>
                <a:cxn ang="0">
                  <a:pos x="5" y="3"/>
                </a:cxn>
                <a:cxn ang="0">
                  <a:pos x="6" y="3"/>
                </a:cxn>
                <a:cxn ang="0">
                  <a:pos x="7" y="2"/>
                </a:cxn>
                <a:cxn ang="0">
                  <a:pos x="9" y="1"/>
                </a:cxn>
                <a:cxn ang="0">
                  <a:pos x="10" y="0"/>
                </a:cxn>
                <a:cxn ang="0">
                  <a:pos x="12" y="2"/>
                </a:cxn>
                <a:cxn ang="0">
                  <a:pos x="13" y="4"/>
                </a:cxn>
                <a:cxn ang="0">
                  <a:pos x="15" y="6"/>
                </a:cxn>
                <a:cxn ang="0">
                  <a:pos x="16" y="8"/>
                </a:cxn>
                <a:cxn ang="0">
                  <a:pos x="17" y="11"/>
                </a:cxn>
                <a:cxn ang="0">
                  <a:pos x="17" y="13"/>
                </a:cxn>
                <a:cxn ang="0">
                  <a:pos x="18" y="16"/>
                </a:cxn>
                <a:cxn ang="0">
                  <a:pos x="18" y="19"/>
                </a:cxn>
                <a:cxn ang="0">
                  <a:pos x="17" y="20"/>
                </a:cxn>
                <a:cxn ang="0">
                  <a:pos x="16" y="21"/>
                </a:cxn>
                <a:cxn ang="0">
                  <a:pos x="15" y="22"/>
                </a:cxn>
                <a:cxn ang="0">
                  <a:pos x="14" y="22"/>
                </a:cxn>
                <a:cxn ang="0">
                  <a:pos x="12" y="23"/>
                </a:cxn>
                <a:cxn ang="0">
                  <a:pos x="11" y="24"/>
                </a:cxn>
                <a:cxn ang="0">
                  <a:pos x="10" y="25"/>
                </a:cxn>
                <a:cxn ang="0">
                  <a:pos x="9" y="26"/>
                </a:cxn>
                <a:cxn ang="0">
                  <a:pos x="8" y="23"/>
                </a:cxn>
                <a:cxn ang="0">
                  <a:pos x="8" y="20"/>
                </a:cxn>
                <a:cxn ang="0">
                  <a:pos x="7" y="18"/>
                </a:cxn>
                <a:cxn ang="0">
                  <a:pos x="7" y="16"/>
                </a:cxn>
                <a:cxn ang="0">
                  <a:pos x="6" y="14"/>
                </a:cxn>
                <a:cxn ang="0">
                  <a:pos x="4" y="12"/>
                </a:cxn>
                <a:cxn ang="0">
                  <a:pos x="3" y="10"/>
                </a:cxn>
                <a:cxn ang="0">
                  <a:pos x="0" y="7"/>
                </a:cxn>
              </a:cxnLst>
              <a:rect l="0" t="0" r="r" b="b"/>
              <a:pathLst>
                <a:path w="18" h="26">
                  <a:moveTo>
                    <a:pt x="0" y="7"/>
                  </a:moveTo>
                  <a:lnTo>
                    <a:pt x="1" y="6"/>
                  </a:lnTo>
                  <a:lnTo>
                    <a:pt x="3" y="5"/>
                  </a:lnTo>
                  <a:lnTo>
                    <a:pt x="4" y="4"/>
                  </a:lnTo>
                  <a:lnTo>
                    <a:pt x="5" y="3"/>
                  </a:lnTo>
                  <a:lnTo>
                    <a:pt x="6" y="3"/>
                  </a:lnTo>
                  <a:lnTo>
                    <a:pt x="7" y="2"/>
                  </a:lnTo>
                  <a:lnTo>
                    <a:pt x="9" y="1"/>
                  </a:lnTo>
                  <a:lnTo>
                    <a:pt x="10" y="0"/>
                  </a:lnTo>
                  <a:lnTo>
                    <a:pt x="12" y="2"/>
                  </a:lnTo>
                  <a:lnTo>
                    <a:pt x="13" y="4"/>
                  </a:lnTo>
                  <a:lnTo>
                    <a:pt x="15" y="6"/>
                  </a:lnTo>
                  <a:lnTo>
                    <a:pt x="16" y="8"/>
                  </a:lnTo>
                  <a:lnTo>
                    <a:pt x="17" y="11"/>
                  </a:lnTo>
                  <a:lnTo>
                    <a:pt x="17" y="13"/>
                  </a:lnTo>
                  <a:lnTo>
                    <a:pt x="18" y="16"/>
                  </a:lnTo>
                  <a:lnTo>
                    <a:pt x="18" y="19"/>
                  </a:lnTo>
                  <a:lnTo>
                    <a:pt x="17" y="20"/>
                  </a:lnTo>
                  <a:lnTo>
                    <a:pt x="16" y="21"/>
                  </a:lnTo>
                  <a:lnTo>
                    <a:pt x="15" y="22"/>
                  </a:lnTo>
                  <a:lnTo>
                    <a:pt x="14" y="22"/>
                  </a:lnTo>
                  <a:lnTo>
                    <a:pt x="12" y="23"/>
                  </a:lnTo>
                  <a:lnTo>
                    <a:pt x="11" y="24"/>
                  </a:lnTo>
                  <a:lnTo>
                    <a:pt x="10" y="25"/>
                  </a:lnTo>
                  <a:lnTo>
                    <a:pt x="9" y="26"/>
                  </a:lnTo>
                  <a:lnTo>
                    <a:pt x="8" y="23"/>
                  </a:lnTo>
                  <a:lnTo>
                    <a:pt x="8" y="20"/>
                  </a:lnTo>
                  <a:lnTo>
                    <a:pt x="7" y="18"/>
                  </a:lnTo>
                  <a:lnTo>
                    <a:pt x="7" y="16"/>
                  </a:lnTo>
                  <a:lnTo>
                    <a:pt x="6" y="14"/>
                  </a:lnTo>
                  <a:lnTo>
                    <a:pt x="4" y="12"/>
                  </a:lnTo>
                  <a:lnTo>
                    <a:pt x="3" y="10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A09B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1" name="Freeform 554"/>
            <p:cNvSpPr>
              <a:spLocks/>
            </p:cNvSpPr>
            <p:nvPr/>
          </p:nvSpPr>
          <p:spPr bwMode="auto">
            <a:xfrm>
              <a:off x="3825" y="1920"/>
              <a:ext cx="17" cy="24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" y="6"/>
                </a:cxn>
                <a:cxn ang="0">
                  <a:pos x="2" y="5"/>
                </a:cxn>
                <a:cxn ang="0">
                  <a:pos x="3" y="4"/>
                </a:cxn>
                <a:cxn ang="0">
                  <a:pos x="5" y="3"/>
                </a:cxn>
                <a:cxn ang="0">
                  <a:pos x="6" y="2"/>
                </a:cxn>
                <a:cxn ang="0">
                  <a:pos x="7" y="2"/>
                </a:cxn>
                <a:cxn ang="0">
                  <a:pos x="8" y="1"/>
                </a:cxn>
                <a:cxn ang="0">
                  <a:pos x="9" y="0"/>
                </a:cxn>
                <a:cxn ang="0">
                  <a:pos x="11" y="2"/>
                </a:cxn>
                <a:cxn ang="0">
                  <a:pos x="12" y="4"/>
                </a:cxn>
                <a:cxn ang="0">
                  <a:pos x="13" y="5"/>
                </a:cxn>
                <a:cxn ang="0">
                  <a:pos x="15" y="7"/>
                </a:cxn>
                <a:cxn ang="0">
                  <a:pos x="15" y="9"/>
                </a:cxn>
                <a:cxn ang="0">
                  <a:pos x="16" y="12"/>
                </a:cxn>
                <a:cxn ang="0">
                  <a:pos x="16" y="14"/>
                </a:cxn>
                <a:cxn ang="0">
                  <a:pos x="17" y="17"/>
                </a:cxn>
                <a:cxn ang="0">
                  <a:pos x="16" y="18"/>
                </a:cxn>
                <a:cxn ang="0">
                  <a:pos x="15" y="19"/>
                </a:cxn>
                <a:cxn ang="0">
                  <a:pos x="13" y="20"/>
                </a:cxn>
                <a:cxn ang="0">
                  <a:pos x="12" y="20"/>
                </a:cxn>
                <a:cxn ang="0">
                  <a:pos x="11" y="21"/>
                </a:cxn>
                <a:cxn ang="0">
                  <a:pos x="10" y="22"/>
                </a:cxn>
                <a:cxn ang="0">
                  <a:pos x="9" y="23"/>
                </a:cxn>
                <a:cxn ang="0">
                  <a:pos x="8" y="24"/>
                </a:cxn>
                <a:cxn ang="0">
                  <a:pos x="7" y="21"/>
                </a:cxn>
                <a:cxn ang="0">
                  <a:pos x="7" y="19"/>
                </a:cxn>
                <a:cxn ang="0">
                  <a:pos x="6" y="17"/>
                </a:cxn>
                <a:cxn ang="0">
                  <a:pos x="5" y="15"/>
                </a:cxn>
                <a:cxn ang="0">
                  <a:pos x="5" y="13"/>
                </a:cxn>
                <a:cxn ang="0">
                  <a:pos x="3" y="11"/>
                </a:cxn>
                <a:cxn ang="0">
                  <a:pos x="2" y="9"/>
                </a:cxn>
                <a:cxn ang="0">
                  <a:pos x="0" y="7"/>
                </a:cxn>
              </a:cxnLst>
              <a:rect l="0" t="0" r="r" b="b"/>
              <a:pathLst>
                <a:path w="17" h="24">
                  <a:moveTo>
                    <a:pt x="0" y="7"/>
                  </a:moveTo>
                  <a:lnTo>
                    <a:pt x="1" y="6"/>
                  </a:lnTo>
                  <a:lnTo>
                    <a:pt x="2" y="5"/>
                  </a:lnTo>
                  <a:lnTo>
                    <a:pt x="3" y="4"/>
                  </a:lnTo>
                  <a:lnTo>
                    <a:pt x="5" y="3"/>
                  </a:lnTo>
                  <a:lnTo>
                    <a:pt x="6" y="2"/>
                  </a:lnTo>
                  <a:lnTo>
                    <a:pt x="7" y="2"/>
                  </a:lnTo>
                  <a:lnTo>
                    <a:pt x="8" y="1"/>
                  </a:lnTo>
                  <a:lnTo>
                    <a:pt x="9" y="0"/>
                  </a:lnTo>
                  <a:lnTo>
                    <a:pt x="11" y="2"/>
                  </a:lnTo>
                  <a:lnTo>
                    <a:pt x="12" y="4"/>
                  </a:lnTo>
                  <a:lnTo>
                    <a:pt x="13" y="5"/>
                  </a:lnTo>
                  <a:lnTo>
                    <a:pt x="15" y="7"/>
                  </a:lnTo>
                  <a:lnTo>
                    <a:pt x="15" y="9"/>
                  </a:lnTo>
                  <a:lnTo>
                    <a:pt x="16" y="12"/>
                  </a:lnTo>
                  <a:lnTo>
                    <a:pt x="16" y="14"/>
                  </a:lnTo>
                  <a:lnTo>
                    <a:pt x="17" y="17"/>
                  </a:lnTo>
                  <a:lnTo>
                    <a:pt x="16" y="18"/>
                  </a:lnTo>
                  <a:lnTo>
                    <a:pt x="15" y="19"/>
                  </a:lnTo>
                  <a:lnTo>
                    <a:pt x="13" y="20"/>
                  </a:lnTo>
                  <a:lnTo>
                    <a:pt x="12" y="20"/>
                  </a:lnTo>
                  <a:lnTo>
                    <a:pt x="11" y="21"/>
                  </a:lnTo>
                  <a:lnTo>
                    <a:pt x="10" y="22"/>
                  </a:lnTo>
                  <a:lnTo>
                    <a:pt x="9" y="23"/>
                  </a:lnTo>
                  <a:lnTo>
                    <a:pt x="8" y="24"/>
                  </a:lnTo>
                  <a:lnTo>
                    <a:pt x="7" y="21"/>
                  </a:lnTo>
                  <a:lnTo>
                    <a:pt x="7" y="19"/>
                  </a:lnTo>
                  <a:lnTo>
                    <a:pt x="6" y="17"/>
                  </a:lnTo>
                  <a:lnTo>
                    <a:pt x="5" y="15"/>
                  </a:lnTo>
                  <a:lnTo>
                    <a:pt x="5" y="13"/>
                  </a:lnTo>
                  <a:lnTo>
                    <a:pt x="3" y="11"/>
                  </a:lnTo>
                  <a:lnTo>
                    <a:pt x="2" y="9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A5A09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2" name="Freeform 555"/>
            <p:cNvSpPr>
              <a:spLocks/>
            </p:cNvSpPr>
            <p:nvPr/>
          </p:nvSpPr>
          <p:spPr bwMode="auto">
            <a:xfrm>
              <a:off x="3825" y="1921"/>
              <a:ext cx="16" cy="22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2" y="5"/>
                </a:cxn>
                <a:cxn ang="0">
                  <a:pos x="3" y="5"/>
                </a:cxn>
                <a:cxn ang="0">
                  <a:pos x="4" y="4"/>
                </a:cxn>
                <a:cxn ang="0">
                  <a:pos x="5" y="3"/>
                </a:cxn>
                <a:cxn ang="0">
                  <a:pos x="6" y="2"/>
                </a:cxn>
                <a:cxn ang="0">
                  <a:pos x="7" y="1"/>
                </a:cxn>
                <a:cxn ang="0">
                  <a:pos x="8" y="0"/>
                </a:cxn>
                <a:cxn ang="0">
                  <a:pos x="9" y="0"/>
                </a:cxn>
                <a:cxn ang="0">
                  <a:pos x="11" y="1"/>
                </a:cxn>
                <a:cxn ang="0">
                  <a:pos x="12" y="3"/>
                </a:cxn>
                <a:cxn ang="0">
                  <a:pos x="13" y="4"/>
                </a:cxn>
                <a:cxn ang="0">
                  <a:pos x="14" y="6"/>
                </a:cxn>
                <a:cxn ang="0">
                  <a:pos x="15" y="8"/>
                </a:cxn>
                <a:cxn ang="0">
                  <a:pos x="16" y="10"/>
                </a:cxn>
                <a:cxn ang="0">
                  <a:pos x="16" y="12"/>
                </a:cxn>
                <a:cxn ang="0">
                  <a:pos x="16" y="15"/>
                </a:cxn>
                <a:cxn ang="0">
                  <a:pos x="15" y="16"/>
                </a:cxn>
                <a:cxn ang="0">
                  <a:pos x="14" y="17"/>
                </a:cxn>
                <a:cxn ang="0">
                  <a:pos x="13" y="18"/>
                </a:cxn>
                <a:cxn ang="0">
                  <a:pos x="12" y="18"/>
                </a:cxn>
                <a:cxn ang="0">
                  <a:pos x="11" y="19"/>
                </a:cxn>
                <a:cxn ang="0">
                  <a:pos x="10" y="20"/>
                </a:cxn>
                <a:cxn ang="0">
                  <a:pos x="9" y="21"/>
                </a:cxn>
                <a:cxn ang="0">
                  <a:pos x="8" y="22"/>
                </a:cxn>
                <a:cxn ang="0">
                  <a:pos x="7" y="19"/>
                </a:cxn>
                <a:cxn ang="0">
                  <a:pos x="6" y="17"/>
                </a:cxn>
                <a:cxn ang="0">
                  <a:pos x="6" y="15"/>
                </a:cxn>
                <a:cxn ang="0">
                  <a:pos x="5" y="14"/>
                </a:cxn>
                <a:cxn ang="0">
                  <a:pos x="5" y="12"/>
                </a:cxn>
                <a:cxn ang="0">
                  <a:pos x="3" y="10"/>
                </a:cxn>
                <a:cxn ang="0">
                  <a:pos x="2" y="8"/>
                </a:cxn>
                <a:cxn ang="0">
                  <a:pos x="0" y="6"/>
                </a:cxn>
              </a:cxnLst>
              <a:rect l="0" t="0" r="r" b="b"/>
              <a:pathLst>
                <a:path w="16" h="22">
                  <a:moveTo>
                    <a:pt x="0" y="6"/>
                  </a:moveTo>
                  <a:lnTo>
                    <a:pt x="2" y="5"/>
                  </a:lnTo>
                  <a:lnTo>
                    <a:pt x="3" y="5"/>
                  </a:lnTo>
                  <a:lnTo>
                    <a:pt x="4" y="4"/>
                  </a:lnTo>
                  <a:lnTo>
                    <a:pt x="5" y="3"/>
                  </a:lnTo>
                  <a:lnTo>
                    <a:pt x="6" y="2"/>
                  </a:lnTo>
                  <a:lnTo>
                    <a:pt x="7" y="1"/>
                  </a:lnTo>
                  <a:lnTo>
                    <a:pt x="8" y="0"/>
                  </a:lnTo>
                  <a:lnTo>
                    <a:pt x="9" y="0"/>
                  </a:lnTo>
                  <a:lnTo>
                    <a:pt x="11" y="1"/>
                  </a:lnTo>
                  <a:lnTo>
                    <a:pt x="12" y="3"/>
                  </a:lnTo>
                  <a:lnTo>
                    <a:pt x="13" y="4"/>
                  </a:lnTo>
                  <a:lnTo>
                    <a:pt x="14" y="6"/>
                  </a:lnTo>
                  <a:lnTo>
                    <a:pt x="15" y="8"/>
                  </a:lnTo>
                  <a:lnTo>
                    <a:pt x="16" y="10"/>
                  </a:lnTo>
                  <a:lnTo>
                    <a:pt x="16" y="12"/>
                  </a:lnTo>
                  <a:lnTo>
                    <a:pt x="16" y="15"/>
                  </a:lnTo>
                  <a:lnTo>
                    <a:pt x="15" y="16"/>
                  </a:lnTo>
                  <a:lnTo>
                    <a:pt x="14" y="17"/>
                  </a:lnTo>
                  <a:lnTo>
                    <a:pt x="13" y="18"/>
                  </a:lnTo>
                  <a:lnTo>
                    <a:pt x="12" y="18"/>
                  </a:lnTo>
                  <a:lnTo>
                    <a:pt x="11" y="19"/>
                  </a:lnTo>
                  <a:lnTo>
                    <a:pt x="10" y="20"/>
                  </a:lnTo>
                  <a:lnTo>
                    <a:pt x="9" y="21"/>
                  </a:lnTo>
                  <a:lnTo>
                    <a:pt x="8" y="22"/>
                  </a:lnTo>
                  <a:lnTo>
                    <a:pt x="7" y="19"/>
                  </a:lnTo>
                  <a:lnTo>
                    <a:pt x="6" y="17"/>
                  </a:lnTo>
                  <a:lnTo>
                    <a:pt x="6" y="15"/>
                  </a:lnTo>
                  <a:lnTo>
                    <a:pt x="5" y="14"/>
                  </a:lnTo>
                  <a:lnTo>
                    <a:pt x="5" y="12"/>
                  </a:lnTo>
                  <a:lnTo>
                    <a:pt x="3" y="10"/>
                  </a:lnTo>
                  <a:lnTo>
                    <a:pt x="2" y="8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A8A3A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3" name="Freeform 556"/>
            <p:cNvSpPr>
              <a:spLocks/>
            </p:cNvSpPr>
            <p:nvPr/>
          </p:nvSpPr>
          <p:spPr bwMode="auto">
            <a:xfrm>
              <a:off x="3826" y="1921"/>
              <a:ext cx="15" cy="21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" y="6"/>
                </a:cxn>
                <a:cxn ang="0">
                  <a:pos x="2" y="5"/>
                </a:cxn>
                <a:cxn ang="0">
                  <a:pos x="3" y="4"/>
                </a:cxn>
                <a:cxn ang="0">
                  <a:pos x="4" y="4"/>
                </a:cxn>
                <a:cxn ang="0">
                  <a:pos x="5" y="3"/>
                </a:cxn>
                <a:cxn ang="0">
                  <a:pos x="7" y="2"/>
                </a:cxn>
                <a:cxn ang="0">
                  <a:pos x="8" y="1"/>
                </a:cxn>
                <a:cxn ang="0">
                  <a:pos x="9" y="0"/>
                </a:cxn>
                <a:cxn ang="0">
                  <a:pos x="10" y="2"/>
                </a:cxn>
                <a:cxn ang="0">
                  <a:pos x="12" y="3"/>
                </a:cxn>
                <a:cxn ang="0">
                  <a:pos x="12" y="5"/>
                </a:cxn>
                <a:cxn ang="0">
                  <a:pos x="13" y="6"/>
                </a:cxn>
                <a:cxn ang="0">
                  <a:pos x="14" y="8"/>
                </a:cxn>
                <a:cxn ang="0">
                  <a:pos x="14" y="9"/>
                </a:cxn>
                <a:cxn ang="0">
                  <a:pos x="15" y="11"/>
                </a:cxn>
                <a:cxn ang="0">
                  <a:pos x="15" y="14"/>
                </a:cxn>
                <a:cxn ang="0">
                  <a:pos x="14" y="15"/>
                </a:cxn>
                <a:cxn ang="0">
                  <a:pos x="13" y="16"/>
                </a:cxn>
                <a:cxn ang="0">
                  <a:pos x="12" y="17"/>
                </a:cxn>
                <a:cxn ang="0">
                  <a:pos x="11" y="17"/>
                </a:cxn>
                <a:cxn ang="0">
                  <a:pos x="10" y="18"/>
                </a:cxn>
                <a:cxn ang="0">
                  <a:pos x="9" y="19"/>
                </a:cxn>
                <a:cxn ang="0">
                  <a:pos x="7" y="20"/>
                </a:cxn>
                <a:cxn ang="0">
                  <a:pos x="6" y="21"/>
                </a:cxn>
                <a:cxn ang="0">
                  <a:pos x="6" y="18"/>
                </a:cxn>
                <a:cxn ang="0">
                  <a:pos x="5" y="17"/>
                </a:cxn>
                <a:cxn ang="0">
                  <a:pos x="5" y="15"/>
                </a:cxn>
                <a:cxn ang="0">
                  <a:pos x="4" y="14"/>
                </a:cxn>
                <a:cxn ang="0">
                  <a:pos x="4" y="12"/>
                </a:cxn>
                <a:cxn ang="0">
                  <a:pos x="3" y="11"/>
                </a:cxn>
                <a:cxn ang="0">
                  <a:pos x="2" y="9"/>
                </a:cxn>
                <a:cxn ang="0">
                  <a:pos x="0" y="7"/>
                </a:cxn>
              </a:cxnLst>
              <a:rect l="0" t="0" r="r" b="b"/>
              <a:pathLst>
                <a:path w="15" h="21">
                  <a:moveTo>
                    <a:pt x="0" y="7"/>
                  </a:moveTo>
                  <a:lnTo>
                    <a:pt x="1" y="6"/>
                  </a:lnTo>
                  <a:lnTo>
                    <a:pt x="2" y="5"/>
                  </a:lnTo>
                  <a:lnTo>
                    <a:pt x="3" y="4"/>
                  </a:lnTo>
                  <a:lnTo>
                    <a:pt x="4" y="4"/>
                  </a:lnTo>
                  <a:lnTo>
                    <a:pt x="5" y="3"/>
                  </a:lnTo>
                  <a:lnTo>
                    <a:pt x="7" y="2"/>
                  </a:lnTo>
                  <a:lnTo>
                    <a:pt x="8" y="1"/>
                  </a:lnTo>
                  <a:lnTo>
                    <a:pt x="9" y="0"/>
                  </a:lnTo>
                  <a:lnTo>
                    <a:pt x="10" y="2"/>
                  </a:lnTo>
                  <a:lnTo>
                    <a:pt x="12" y="3"/>
                  </a:lnTo>
                  <a:lnTo>
                    <a:pt x="12" y="5"/>
                  </a:lnTo>
                  <a:lnTo>
                    <a:pt x="13" y="6"/>
                  </a:lnTo>
                  <a:lnTo>
                    <a:pt x="14" y="8"/>
                  </a:lnTo>
                  <a:lnTo>
                    <a:pt x="14" y="9"/>
                  </a:lnTo>
                  <a:lnTo>
                    <a:pt x="15" y="11"/>
                  </a:lnTo>
                  <a:lnTo>
                    <a:pt x="15" y="14"/>
                  </a:lnTo>
                  <a:lnTo>
                    <a:pt x="14" y="15"/>
                  </a:lnTo>
                  <a:lnTo>
                    <a:pt x="13" y="16"/>
                  </a:lnTo>
                  <a:lnTo>
                    <a:pt x="12" y="17"/>
                  </a:lnTo>
                  <a:lnTo>
                    <a:pt x="11" y="17"/>
                  </a:lnTo>
                  <a:lnTo>
                    <a:pt x="10" y="18"/>
                  </a:lnTo>
                  <a:lnTo>
                    <a:pt x="9" y="19"/>
                  </a:lnTo>
                  <a:lnTo>
                    <a:pt x="7" y="20"/>
                  </a:lnTo>
                  <a:lnTo>
                    <a:pt x="6" y="21"/>
                  </a:lnTo>
                  <a:lnTo>
                    <a:pt x="6" y="18"/>
                  </a:lnTo>
                  <a:lnTo>
                    <a:pt x="5" y="17"/>
                  </a:lnTo>
                  <a:lnTo>
                    <a:pt x="5" y="15"/>
                  </a:lnTo>
                  <a:lnTo>
                    <a:pt x="4" y="14"/>
                  </a:lnTo>
                  <a:lnTo>
                    <a:pt x="4" y="12"/>
                  </a:lnTo>
                  <a:lnTo>
                    <a:pt x="3" y="11"/>
                  </a:lnTo>
                  <a:lnTo>
                    <a:pt x="2" y="9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AAA8A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4" name="Freeform 557"/>
            <p:cNvSpPr>
              <a:spLocks/>
            </p:cNvSpPr>
            <p:nvPr/>
          </p:nvSpPr>
          <p:spPr bwMode="auto">
            <a:xfrm>
              <a:off x="3827" y="1922"/>
              <a:ext cx="14" cy="18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1" y="6"/>
                </a:cxn>
                <a:cxn ang="0">
                  <a:pos x="2" y="5"/>
                </a:cxn>
                <a:cxn ang="0">
                  <a:pos x="3" y="4"/>
                </a:cxn>
                <a:cxn ang="0">
                  <a:pos x="4" y="3"/>
                </a:cxn>
                <a:cxn ang="0">
                  <a:pos x="5" y="2"/>
                </a:cxn>
                <a:cxn ang="0">
                  <a:pos x="6" y="2"/>
                </a:cxn>
                <a:cxn ang="0">
                  <a:pos x="7" y="1"/>
                </a:cxn>
                <a:cxn ang="0">
                  <a:pos x="8" y="0"/>
                </a:cxn>
                <a:cxn ang="0">
                  <a:pos x="10" y="2"/>
                </a:cxn>
                <a:cxn ang="0">
                  <a:pos x="11" y="3"/>
                </a:cxn>
                <a:cxn ang="0">
                  <a:pos x="11" y="4"/>
                </a:cxn>
                <a:cxn ang="0">
                  <a:pos x="12" y="5"/>
                </a:cxn>
                <a:cxn ang="0">
                  <a:pos x="13" y="6"/>
                </a:cxn>
                <a:cxn ang="0">
                  <a:pos x="13" y="8"/>
                </a:cxn>
                <a:cxn ang="0">
                  <a:pos x="14" y="10"/>
                </a:cxn>
                <a:cxn ang="0">
                  <a:pos x="14" y="12"/>
                </a:cxn>
                <a:cxn ang="0">
                  <a:pos x="13" y="13"/>
                </a:cxn>
                <a:cxn ang="0">
                  <a:pos x="12" y="14"/>
                </a:cxn>
                <a:cxn ang="0">
                  <a:pos x="11" y="14"/>
                </a:cxn>
                <a:cxn ang="0">
                  <a:pos x="10" y="15"/>
                </a:cxn>
                <a:cxn ang="0">
                  <a:pos x="8" y="16"/>
                </a:cxn>
                <a:cxn ang="0">
                  <a:pos x="7" y="17"/>
                </a:cxn>
                <a:cxn ang="0">
                  <a:pos x="6" y="18"/>
                </a:cxn>
                <a:cxn ang="0">
                  <a:pos x="5" y="18"/>
                </a:cxn>
                <a:cxn ang="0">
                  <a:pos x="5" y="17"/>
                </a:cxn>
                <a:cxn ang="0">
                  <a:pos x="4" y="15"/>
                </a:cxn>
                <a:cxn ang="0">
                  <a:pos x="4" y="14"/>
                </a:cxn>
                <a:cxn ang="0">
                  <a:pos x="3" y="13"/>
                </a:cxn>
                <a:cxn ang="0">
                  <a:pos x="3" y="11"/>
                </a:cxn>
                <a:cxn ang="0">
                  <a:pos x="2" y="10"/>
                </a:cxn>
                <a:cxn ang="0">
                  <a:pos x="1" y="8"/>
                </a:cxn>
                <a:cxn ang="0">
                  <a:pos x="0" y="6"/>
                </a:cxn>
              </a:cxnLst>
              <a:rect l="0" t="0" r="r" b="b"/>
              <a:pathLst>
                <a:path w="14" h="18">
                  <a:moveTo>
                    <a:pt x="0" y="6"/>
                  </a:moveTo>
                  <a:lnTo>
                    <a:pt x="1" y="6"/>
                  </a:lnTo>
                  <a:lnTo>
                    <a:pt x="2" y="5"/>
                  </a:lnTo>
                  <a:lnTo>
                    <a:pt x="3" y="4"/>
                  </a:lnTo>
                  <a:lnTo>
                    <a:pt x="4" y="3"/>
                  </a:lnTo>
                  <a:lnTo>
                    <a:pt x="5" y="2"/>
                  </a:lnTo>
                  <a:lnTo>
                    <a:pt x="6" y="2"/>
                  </a:lnTo>
                  <a:lnTo>
                    <a:pt x="7" y="1"/>
                  </a:lnTo>
                  <a:lnTo>
                    <a:pt x="8" y="0"/>
                  </a:lnTo>
                  <a:lnTo>
                    <a:pt x="10" y="2"/>
                  </a:lnTo>
                  <a:lnTo>
                    <a:pt x="11" y="3"/>
                  </a:lnTo>
                  <a:lnTo>
                    <a:pt x="11" y="4"/>
                  </a:lnTo>
                  <a:lnTo>
                    <a:pt x="12" y="5"/>
                  </a:lnTo>
                  <a:lnTo>
                    <a:pt x="13" y="6"/>
                  </a:lnTo>
                  <a:lnTo>
                    <a:pt x="13" y="8"/>
                  </a:lnTo>
                  <a:lnTo>
                    <a:pt x="14" y="10"/>
                  </a:lnTo>
                  <a:lnTo>
                    <a:pt x="14" y="12"/>
                  </a:lnTo>
                  <a:lnTo>
                    <a:pt x="13" y="13"/>
                  </a:lnTo>
                  <a:lnTo>
                    <a:pt x="12" y="14"/>
                  </a:lnTo>
                  <a:lnTo>
                    <a:pt x="11" y="14"/>
                  </a:lnTo>
                  <a:lnTo>
                    <a:pt x="10" y="15"/>
                  </a:lnTo>
                  <a:lnTo>
                    <a:pt x="8" y="16"/>
                  </a:lnTo>
                  <a:lnTo>
                    <a:pt x="7" y="17"/>
                  </a:lnTo>
                  <a:lnTo>
                    <a:pt x="6" y="18"/>
                  </a:lnTo>
                  <a:lnTo>
                    <a:pt x="5" y="18"/>
                  </a:lnTo>
                  <a:lnTo>
                    <a:pt x="5" y="17"/>
                  </a:lnTo>
                  <a:lnTo>
                    <a:pt x="4" y="15"/>
                  </a:lnTo>
                  <a:lnTo>
                    <a:pt x="4" y="14"/>
                  </a:lnTo>
                  <a:lnTo>
                    <a:pt x="3" y="13"/>
                  </a:lnTo>
                  <a:lnTo>
                    <a:pt x="3" y="11"/>
                  </a:lnTo>
                  <a:lnTo>
                    <a:pt x="2" y="10"/>
                  </a:lnTo>
                  <a:lnTo>
                    <a:pt x="1" y="8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AFAAA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5" name="Freeform 558"/>
            <p:cNvSpPr>
              <a:spLocks/>
            </p:cNvSpPr>
            <p:nvPr/>
          </p:nvSpPr>
          <p:spPr bwMode="auto">
            <a:xfrm>
              <a:off x="3827" y="1923"/>
              <a:ext cx="14" cy="16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1" y="5"/>
                </a:cxn>
                <a:cxn ang="0">
                  <a:pos x="2" y="5"/>
                </a:cxn>
                <a:cxn ang="0">
                  <a:pos x="3" y="4"/>
                </a:cxn>
                <a:cxn ang="0">
                  <a:pos x="4" y="3"/>
                </a:cxn>
                <a:cxn ang="0">
                  <a:pos x="5" y="2"/>
                </a:cxn>
                <a:cxn ang="0">
                  <a:pos x="6" y="1"/>
                </a:cxn>
                <a:cxn ang="0">
                  <a:pos x="8" y="1"/>
                </a:cxn>
                <a:cxn ang="0">
                  <a:pos x="9" y="0"/>
                </a:cxn>
                <a:cxn ang="0">
                  <a:pos x="11" y="2"/>
                </a:cxn>
                <a:cxn ang="0">
                  <a:pos x="12" y="4"/>
                </a:cxn>
                <a:cxn ang="0">
                  <a:pos x="13" y="6"/>
                </a:cxn>
                <a:cxn ang="0">
                  <a:pos x="14" y="10"/>
                </a:cxn>
                <a:cxn ang="0">
                  <a:pos x="13" y="11"/>
                </a:cxn>
                <a:cxn ang="0">
                  <a:pos x="11" y="12"/>
                </a:cxn>
                <a:cxn ang="0">
                  <a:pos x="10" y="12"/>
                </a:cxn>
                <a:cxn ang="0">
                  <a:pos x="9" y="13"/>
                </a:cxn>
                <a:cxn ang="0">
                  <a:pos x="8" y="14"/>
                </a:cxn>
                <a:cxn ang="0">
                  <a:pos x="7" y="15"/>
                </a:cxn>
                <a:cxn ang="0">
                  <a:pos x="6" y="16"/>
                </a:cxn>
                <a:cxn ang="0">
                  <a:pos x="5" y="16"/>
                </a:cxn>
                <a:cxn ang="0">
                  <a:pos x="4" y="14"/>
                </a:cxn>
                <a:cxn ang="0">
                  <a:pos x="3" y="12"/>
                </a:cxn>
                <a:cxn ang="0">
                  <a:pos x="2" y="9"/>
                </a:cxn>
                <a:cxn ang="0">
                  <a:pos x="0" y="6"/>
                </a:cxn>
              </a:cxnLst>
              <a:rect l="0" t="0" r="r" b="b"/>
              <a:pathLst>
                <a:path w="14" h="16">
                  <a:moveTo>
                    <a:pt x="0" y="6"/>
                  </a:moveTo>
                  <a:lnTo>
                    <a:pt x="1" y="5"/>
                  </a:lnTo>
                  <a:lnTo>
                    <a:pt x="2" y="5"/>
                  </a:lnTo>
                  <a:lnTo>
                    <a:pt x="3" y="4"/>
                  </a:lnTo>
                  <a:lnTo>
                    <a:pt x="4" y="3"/>
                  </a:lnTo>
                  <a:lnTo>
                    <a:pt x="5" y="2"/>
                  </a:lnTo>
                  <a:lnTo>
                    <a:pt x="6" y="1"/>
                  </a:lnTo>
                  <a:lnTo>
                    <a:pt x="8" y="1"/>
                  </a:lnTo>
                  <a:lnTo>
                    <a:pt x="9" y="0"/>
                  </a:lnTo>
                  <a:lnTo>
                    <a:pt x="11" y="2"/>
                  </a:lnTo>
                  <a:lnTo>
                    <a:pt x="12" y="4"/>
                  </a:lnTo>
                  <a:lnTo>
                    <a:pt x="13" y="6"/>
                  </a:lnTo>
                  <a:lnTo>
                    <a:pt x="14" y="10"/>
                  </a:lnTo>
                  <a:lnTo>
                    <a:pt x="13" y="11"/>
                  </a:lnTo>
                  <a:lnTo>
                    <a:pt x="11" y="12"/>
                  </a:lnTo>
                  <a:lnTo>
                    <a:pt x="10" y="12"/>
                  </a:lnTo>
                  <a:lnTo>
                    <a:pt x="9" y="13"/>
                  </a:lnTo>
                  <a:lnTo>
                    <a:pt x="8" y="14"/>
                  </a:lnTo>
                  <a:lnTo>
                    <a:pt x="7" y="15"/>
                  </a:lnTo>
                  <a:lnTo>
                    <a:pt x="6" y="16"/>
                  </a:lnTo>
                  <a:lnTo>
                    <a:pt x="5" y="16"/>
                  </a:lnTo>
                  <a:lnTo>
                    <a:pt x="4" y="14"/>
                  </a:lnTo>
                  <a:lnTo>
                    <a:pt x="3" y="12"/>
                  </a:lnTo>
                  <a:lnTo>
                    <a:pt x="2" y="9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B2AFA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6" name="Freeform 559"/>
            <p:cNvSpPr>
              <a:spLocks/>
            </p:cNvSpPr>
            <p:nvPr/>
          </p:nvSpPr>
          <p:spPr bwMode="auto">
            <a:xfrm>
              <a:off x="3827" y="1923"/>
              <a:ext cx="13" cy="15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" y="6"/>
                </a:cxn>
                <a:cxn ang="0">
                  <a:pos x="3" y="5"/>
                </a:cxn>
                <a:cxn ang="0">
                  <a:pos x="4" y="4"/>
                </a:cxn>
                <a:cxn ang="0">
                  <a:pos x="5" y="4"/>
                </a:cxn>
                <a:cxn ang="0">
                  <a:pos x="6" y="3"/>
                </a:cxn>
                <a:cxn ang="0">
                  <a:pos x="7" y="2"/>
                </a:cxn>
                <a:cxn ang="0">
                  <a:pos x="8" y="1"/>
                </a:cxn>
                <a:cxn ang="0">
                  <a:pos x="9" y="0"/>
                </a:cxn>
                <a:cxn ang="0">
                  <a:pos x="11" y="2"/>
                </a:cxn>
                <a:cxn ang="0">
                  <a:pos x="12" y="4"/>
                </a:cxn>
                <a:cxn ang="0">
                  <a:pos x="12" y="6"/>
                </a:cxn>
                <a:cxn ang="0">
                  <a:pos x="13" y="9"/>
                </a:cxn>
                <a:cxn ang="0">
                  <a:pos x="12" y="10"/>
                </a:cxn>
                <a:cxn ang="0">
                  <a:pos x="11" y="10"/>
                </a:cxn>
                <a:cxn ang="0">
                  <a:pos x="10" y="11"/>
                </a:cxn>
                <a:cxn ang="0">
                  <a:pos x="9" y="12"/>
                </a:cxn>
                <a:cxn ang="0">
                  <a:pos x="8" y="13"/>
                </a:cxn>
                <a:cxn ang="0">
                  <a:pos x="7" y="14"/>
                </a:cxn>
                <a:cxn ang="0">
                  <a:pos x="6" y="15"/>
                </a:cxn>
                <a:cxn ang="0">
                  <a:pos x="5" y="15"/>
                </a:cxn>
                <a:cxn ang="0">
                  <a:pos x="4" y="13"/>
                </a:cxn>
                <a:cxn ang="0">
                  <a:pos x="3" y="12"/>
                </a:cxn>
                <a:cxn ang="0">
                  <a:pos x="2" y="10"/>
                </a:cxn>
                <a:cxn ang="0">
                  <a:pos x="0" y="7"/>
                </a:cxn>
              </a:cxnLst>
              <a:rect l="0" t="0" r="r" b="b"/>
              <a:pathLst>
                <a:path w="13" h="15">
                  <a:moveTo>
                    <a:pt x="0" y="7"/>
                  </a:moveTo>
                  <a:lnTo>
                    <a:pt x="1" y="6"/>
                  </a:lnTo>
                  <a:lnTo>
                    <a:pt x="3" y="5"/>
                  </a:lnTo>
                  <a:lnTo>
                    <a:pt x="4" y="4"/>
                  </a:lnTo>
                  <a:lnTo>
                    <a:pt x="5" y="4"/>
                  </a:lnTo>
                  <a:lnTo>
                    <a:pt x="6" y="3"/>
                  </a:lnTo>
                  <a:lnTo>
                    <a:pt x="7" y="2"/>
                  </a:lnTo>
                  <a:lnTo>
                    <a:pt x="8" y="1"/>
                  </a:lnTo>
                  <a:lnTo>
                    <a:pt x="9" y="0"/>
                  </a:lnTo>
                  <a:lnTo>
                    <a:pt x="11" y="2"/>
                  </a:lnTo>
                  <a:lnTo>
                    <a:pt x="12" y="4"/>
                  </a:lnTo>
                  <a:lnTo>
                    <a:pt x="12" y="6"/>
                  </a:lnTo>
                  <a:lnTo>
                    <a:pt x="13" y="9"/>
                  </a:lnTo>
                  <a:lnTo>
                    <a:pt x="12" y="10"/>
                  </a:lnTo>
                  <a:lnTo>
                    <a:pt x="11" y="10"/>
                  </a:lnTo>
                  <a:lnTo>
                    <a:pt x="10" y="11"/>
                  </a:lnTo>
                  <a:lnTo>
                    <a:pt x="9" y="12"/>
                  </a:lnTo>
                  <a:lnTo>
                    <a:pt x="8" y="13"/>
                  </a:lnTo>
                  <a:lnTo>
                    <a:pt x="7" y="14"/>
                  </a:lnTo>
                  <a:lnTo>
                    <a:pt x="6" y="15"/>
                  </a:lnTo>
                  <a:lnTo>
                    <a:pt x="5" y="15"/>
                  </a:lnTo>
                  <a:lnTo>
                    <a:pt x="4" y="13"/>
                  </a:lnTo>
                  <a:lnTo>
                    <a:pt x="3" y="12"/>
                  </a:lnTo>
                  <a:lnTo>
                    <a:pt x="2" y="10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B5B2B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7" name="Freeform 560"/>
            <p:cNvSpPr>
              <a:spLocks/>
            </p:cNvSpPr>
            <p:nvPr/>
          </p:nvSpPr>
          <p:spPr bwMode="auto">
            <a:xfrm>
              <a:off x="3828" y="1924"/>
              <a:ext cx="12" cy="13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1" y="5"/>
                </a:cxn>
                <a:cxn ang="0">
                  <a:pos x="2" y="5"/>
                </a:cxn>
                <a:cxn ang="0">
                  <a:pos x="3" y="4"/>
                </a:cxn>
                <a:cxn ang="0">
                  <a:pos x="4" y="3"/>
                </a:cxn>
                <a:cxn ang="0">
                  <a:pos x="5" y="2"/>
                </a:cxn>
                <a:cxn ang="0">
                  <a:pos x="6" y="2"/>
                </a:cxn>
                <a:cxn ang="0">
                  <a:pos x="7" y="1"/>
                </a:cxn>
                <a:cxn ang="0">
                  <a:pos x="8" y="0"/>
                </a:cxn>
                <a:cxn ang="0">
                  <a:pos x="10" y="2"/>
                </a:cxn>
                <a:cxn ang="0">
                  <a:pos x="10" y="3"/>
                </a:cxn>
                <a:cxn ang="0">
                  <a:pos x="11" y="4"/>
                </a:cxn>
                <a:cxn ang="0">
                  <a:pos x="12" y="7"/>
                </a:cxn>
                <a:cxn ang="0">
                  <a:pos x="11" y="7"/>
                </a:cxn>
                <a:cxn ang="0">
                  <a:pos x="10" y="8"/>
                </a:cxn>
                <a:cxn ang="0">
                  <a:pos x="9" y="9"/>
                </a:cxn>
                <a:cxn ang="0">
                  <a:pos x="8" y="10"/>
                </a:cxn>
                <a:cxn ang="0">
                  <a:pos x="7" y="11"/>
                </a:cxn>
                <a:cxn ang="0">
                  <a:pos x="6" y="12"/>
                </a:cxn>
                <a:cxn ang="0">
                  <a:pos x="5" y="12"/>
                </a:cxn>
                <a:cxn ang="0">
                  <a:pos x="4" y="13"/>
                </a:cxn>
                <a:cxn ang="0">
                  <a:pos x="3" y="12"/>
                </a:cxn>
                <a:cxn ang="0">
                  <a:pos x="2" y="11"/>
                </a:cxn>
                <a:cxn ang="0">
                  <a:pos x="1" y="9"/>
                </a:cxn>
                <a:cxn ang="0">
                  <a:pos x="0" y="6"/>
                </a:cxn>
              </a:cxnLst>
              <a:rect l="0" t="0" r="r" b="b"/>
              <a:pathLst>
                <a:path w="12" h="13">
                  <a:moveTo>
                    <a:pt x="0" y="6"/>
                  </a:moveTo>
                  <a:lnTo>
                    <a:pt x="1" y="5"/>
                  </a:lnTo>
                  <a:lnTo>
                    <a:pt x="2" y="5"/>
                  </a:lnTo>
                  <a:lnTo>
                    <a:pt x="3" y="4"/>
                  </a:lnTo>
                  <a:lnTo>
                    <a:pt x="4" y="3"/>
                  </a:lnTo>
                  <a:lnTo>
                    <a:pt x="5" y="2"/>
                  </a:lnTo>
                  <a:lnTo>
                    <a:pt x="6" y="2"/>
                  </a:lnTo>
                  <a:lnTo>
                    <a:pt x="7" y="1"/>
                  </a:lnTo>
                  <a:lnTo>
                    <a:pt x="8" y="0"/>
                  </a:lnTo>
                  <a:lnTo>
                    <a:pt x="10" y="2"/>
                  </a:lnTo>
                  <a:lnTo>
                    <a:pt x="10" y="3"/>
                  </a:lnTo>
                  <a:lnTo>
                    <a:pt x="11" y="4"/>
                  </a:lnTo>
                  <a:lnTo>
                    <a:pt x="12" y="7"/>
                  </a:lnTo>
                  <a:lnTo>
                    <a:pt x="11" y="7"/>
                  </a:lnTo>
                  <a:lnTo>
                    <a:pt x="10" y="8"/>
                  </a:lnTo>
                  <a:lnTo>
                    <a:pt x="9" y="9"/>
                  </a:lnTo>
                  <a:lnTo>
                    <a:pt x="8" y="10"/>
                  </a:lnTo>
                  <a:lnTo>
                    <a:pt x="7" y="11"/>
                  </a:lnTo>
                  <a:lnTo>
                    <a:pt x="6" y="12"/>
                  </a:lnTo>
                  <a:lnTo>
                    <a:pt x="5" y="12"/>
                  </a:lnTo>
                  <a:lnTo>
                    <a:pt x="4" y="13"/>
                  </a:lnTo>
                  <a:lnTo>
                    <a:pt x="3" y="12"/>
                  </a:lnTo>
                  <a:lnTo>
                    <a:pt x="2" y="11"/>
                  </a:lnTo>
                  <a:lnTo>
                    <a:pt x="1" y="9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BAB7B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8" name="Freeform 561"/>
            <p:cNvSpPr>
              <a:spLocks/>
            </p:cNvSpPr>
            <p:nvPr/>
          </p:nvSpPr>
          <p:spPr bwMode="auto">
            <a:xfrm>
              <a:off x="3828" y="1925"/>
              <a:ext cx="12" cy="11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2" y="5"/>
                </a:cxn>
                <a:cxn ang="0">
                  <a:pos x="3" y="4"/>
                </a:cxn>
                <a:cxn ang="0">
                  <a:pos x="4" y="4"/>
                </a:cxn>
                <a:cxn ang="0">
                  <a:pos x="5" y="3"/>
                </a:cxn>
                <a:cxn ang="0">
                  <a:pos x="6" y="2"/>
                </a:cxn>
                <a:cxn ang="0">
                  <a:pos x="7" y="1"/>
                </a:cxn>
                <a:cxn ang="0">
                  <a:pos x="8" y="1"/>
                </a:cxn>
                <a:cxn ang="0">
                  <a:pos x="9" y="0"/>
                </a:cxn>
                <a:cxn ang="0">
                  <a:pos x="10" y="1"/>
                </a:cxn>
                <a:cxn ang="0">
                  <a:pos x="10" y="1"/>
                </a:cxn>
                <a:cxn ang="0">
                  <a:pos x="11" y="2"/>
                </a:cxn>
                <a:cxn ang="0">
                  <a:pos x="12" y="5"/>
                </a:cxn>
                <a:cxn ang="0">
                  <a:pos x="11" y="6"/>
                </a:cxn>
                <a:cxn ang="0">
                  <a:pos x="10" y="6"/>
                </a:cxn>
                <a:cxn ang="0">
                  <a:pos x="9" y="7"/>
                </a:cxn>
                <a:cxn ang="0">
                  <a:pos x="8" y="8"/>
                </a:cxn>
                <a:cxn ang="0">
                  <a:pos x="7" y="9"/>
                </a:cxn>
                <a:cxn ang="0">
                  <a:pos x="6" y="10"/>
                </a:cxn>
                <a:cxn ang="0">
                  <a:pos x="5" y="10"/>
                </a:cxn>
                <a:cxn ang="0">
                  <a:pos x="3" y="11"/>
                </a:cxn>
                <a:cxn ang="0">
                  <a:pos x="3" y="10"/>
                </a:cxn>
                <a:cxn ang="0">
                  <a:pos x="2" y="9"/>
                </a:cxn>
                <a:cxn ang="0">
                  <a:pos x="2" y="8"/>
                </a:cxn>
                <a:cxn ang="0">
                  <a:pos x="0" y="6"/>
                </a:cxn>
              </a:cxnLst>
              <a:rect l="0" t="0" r="r" b="b"/>
              <a:pathLst>
                <a:path w="12" h="11">
                  <a:moveTo>
                    <a:pt x="0" y="6"/>
                  </a:moveTo>
                  <a:lnTo>
                    <a:pt x="2" y="5"/>
                  </a:lnTo>
                  <a:lnTo>
                    <a:pt x="3" y="4"/>
                  </a:lnTo>
                  <a:lnTo>
                    <a:pt x="4" y="4"/>
                  </a:lnTo>
                  <a:lnTo>
                    <a:pt x="5" y="3"/>
                  </a:lnTo>
                  <a:lnTo>
                    <a:pt x="6" y="2"/>
                  </a:lnTo>
                  <a:lnTo>
                    <a:pt x="7" y="1"/>
                  </a:lnTo>
                  <a:lnTo>
                    <a:pt x="8" y="1"/>
                  </a:lnTo>
                  <a:lnTo>
                    <a:pt x="9" y="0"/>
                  </a:lnTo>
                  <a:lnTo>
                    <a:pt x="10" y="1"/>
                  </a:lnTo>
                  <a:lnTo>
                    <a:pt x="10" y="1"/>
                  </a:lnTo>
                  <a:lnTo>
                    <a:pt x="11" y="2"/>
                  </a:lnTo>
                  <a:lnTo>
                    <a:pt x="12" y="5"/>
                  </a:lnTo>
                  <a:lnTo>
                    <a:pt x="11" y="6"/>
                  </a:lnTo>
                  <a:lnTo>
                    <a:pt x="10" y="6"/>
                  </a:lnTo>
                  <a:lnTo>
                    <a:pt x="9" y="7"/>
                  </a:lnTo>
                  <a:lnTo>
                    <a:pt x="8" y="8"/>
                  </a:lnTo>
                  <a:lnTo>
                    <a:pt x="7" y="9"/>
                  </a:lnTo>
                  <a:lnTo>
                    <a:pt x="6" y="10"/>
                  </a:lnTo>
                  <a:lnTo>
                    <a:pt x="5" y="10"/>
                  </a:lnTo>
                  <a:lnTo>
                    <a:pt x="3" y="11"/>
                  </a:lnTo>
                  <a:lnTo>
                    <a:pt x="3" y="10"/>
                  </a:lnTo>
                  <a:lnTo>
                    <a:pt x="2" y="9"/>
                  </a:lnTo>
                  <a:lnTo>
                    <a:pt x="2" y="8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BCBCB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9" name="Freeform 562"/>
            <p:cNvSpPr>
              <a:spLocks/>
            </p:cNvSpPr>
            <p:nvPr/>
          </p:nvSpPr>
          <p:spPr bwMode="auto">
            <a:xfrm>
              <a:off x="3829" y="1926"/>
              <a:ext cx="11" cy="9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8" y="0"/>
                </a:cxn>
                <a:cxn ang="0">
                  <a:pos x="9" y="0"/>
                </a:cxn>
                <a:cxn ang="0">
                  <a:pos x="9" y="0"/>
                </a:cxn>
                <a:cxn ang="0">
                  <a:pos x="9" y="1"/>
                </a:cxn>
                <a:cxn ang="0">
                  <a:pos x="11" y="2"/>
                </a:cxn>
                <a:cxn ang="0">
                  <a:pos x="2" y="9"/>
                </a:cxn>
                <a:cxn ang="0">
                  <a:pos x="1" y="9"/>
                </a:cxn>
                <a:cxn ang="0">
                  <a:pos x="1" y="8"/>
                </a:cxn>
                <a:cxn ang="0">
                  <a:pos x="1" y="7"/>
                </a:cxn>
                <a:cxn ang="0">
                  <a:pos x="0" y="6"/>
                </a:cxn>
              </a:cxnLst>
              <a:rect l="0" t="0" r="r" b="b"/>
              <a:pathLst>
                <a:path w="11" h="9">
                  <a:moveTo>
                    <a:pt x="0" y="6"/>
                  </a:moveTo>
                  <a:lnTo>
                    <a:pt x="8" y="0"/>
                  </a:lnTo>
                  <a:lnTo>
                    <a:pt x="9" y="0"/>
                  </a:lnTo>
                  <a:lnTo>
                    <a:pt x="9" y="0"/>
                  </a:lnTo>
                  <a:lnTo>
                    <a:pt x="9" y="1"/>
                  </a:lnTo>
                  <a:lnTo>
                    <a:pt x="11" y="2"/>
                  </a:lnTo>
                  <a:lnTo>
                    <a:pt x="2" y="9"/>
                  </a:lnTo>
                  <a:lnTo>
                    <a:pt x="1" y="9"/>
                  </a:lnTo>
                  <a:lnTo>
                    <a:pt x="1" y="8"/>
                  </a:lnTo>
                  <a:lnTo>
                    <a:pt x="1" y="7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BFBFB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20" name="Freeform 563"/>
            <p:cNvSpPr>
              <a:spLocks/>
            </p:cNvSpPr>
            <p:nvPr/>
          </p:nvSpPr>
          <p:spPr bwMode="auto">
            <a:xfrm>
              <a:off x="3813" y="1928"/>
              <a:ext cx="15" cy="23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7" y="0"/>
                </a:cxn>
                <a:cxn ang="0">
                  <a:pos x="9" y="2"/>
                </a:cxn>
                <a:cxn ang="0">
                  <a:pos x="10" y="4"/>
                </a:cxn>
                <a:cxn ang="0">
                  <a:pos x="12" y="6"/>
                </a:cxn>
                <a:cxn ang="0">
                  <a:pos x="13" y="8"/>
                </a:cxn>
                <a:cxn ang="0">
                  <a:pos x="14" y="10"/>
                </a:cxn>
                <a:cxn ang="0">
                  <a:pos x="14" y="13"/>
                </a:cxn>
                <a:cxn ang="0">
                  <a:pos x="15" y="15"/>
                </a:cxn>
                <a:cxn ang="0">
                  <a:pos x="15" y="18"/>
                </a:cxn>
                <a:cxn ang="0">
                  <a:pos x="7" y="23"/>
                </a:cxn>
                <a:cxn ang="0">
                  <a:pos x="7" y="21"/>
                </a:cxn>
                <a:cxn ang="0">
                  <a:pos x="7" y="18"/>
                </a:cxn>
                <a:cxn ang="0">
                  <a:pos x="6" y="16"/>
                </a:cxn>
                <a:cxn ang="0">
                  <a:pos x="5" y="14"/>
                </a:cxn>
                <a:cxn ang="0">
                  <a:pos x="4" y="12"/>
                </a:cxn>
                <a:cxn ang="0">
                  <a:pos x="3" y="10"/>
                </a:cxn>
                <a:cxn ang="0">
                  <a:pos x="2" y="8"/>
                </a:cxn>
                <a:cxn ang="0">
                  <a:pos x="0" y="6"/>
                </a:cxn>
              </a:cxnLst>
              <a:rect l="0" t="0" r="r" b="b"/>
              <a:pathLst>
                <a:path w="15" h="23">
                  <a:moveTo>
                    <a:pt x="0" y="6"/>
                  </a:moveTo>
                  <a:lnTo>
                    <a:pt x="7" y="0"/>
                  </a:lnTo>
                  <a:lnTo>
                    <a:pt x="9" y="2"/>
                  </a:lnTo>
                  <a:lnTo>
                    <a:pt x="10" y="4"/>
                  </a:lnTo>
                  <a:lnTo>
                    <a:pt x="12" y="6"/>
                  </a:lnTo>
                  <a:lnTo>
                    <a:pt x="13" y="8"/>
                  </a:lnTo>
                  <a:lnTo>
                    <a:pt x="14" y="10"/>
                  </a:lnTo>
                  <a:lnTo>
                    <a:pt x="14" y="13"/>
                  </a:lnTo>
                  <a:lnTo>
                    <a:pt x="15" y="15"/>
                  </a:lnTo>
                  <a:lnTo>
                    <a:pt x="15" y="18"/>
                  </a:lnTo>
                  <a:lnTo>
                    <a:pt x="7" y="23"/>
                  </a:lnTo>
                  <a:lnTo>
                    <a:pt x="7" y="21"/>
                  </a:lnTo>
                  <a:lnTo>
                    <a:pt x="7" y="18"/>
                  </a:lnTo>
                  <a:lnTo>
                    <a:pt x="6" y="16"/>
                  </a:lnTo>
                  <a:lnTo>
                    <a:pt x="5" y="14"/>
                  </a:lnTo>
                  <a:lnTo>
                    <a:pt x="4" y="12"/>
                  </a:lnTo>
                  <a:lnTo>
                    <a:pt x="3" y="10"/>
                  </a:lnTo>
                  <a:lnTo>
                    <a:pt x="2" y="8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9B939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21" name="Freeform 564"/>
            <p:cNvSpPr>
              <a:spLocks/>
            </p:cNvSpPr>
            <p:nvPr/>
          </p:nvSpPr>
          <p:spPr bwMode="auto">
            <a:xfrm>
              <a:off x="3813" y="1929"/>
              <a:ext cx="15" cy="21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1" y="5"/>
                </a:cxn>
                <a:cxn ang="0">
                  <a:pos x="2" y="4"/>
                </a:cxn>
                <a:cxn ang="0">
                  <a:pos x="3" y="3"/>
                </a:cxn>
                <a:cxn ang="0">
                  <a:pos x="4" y="3"/>
                </a:cxn>
                <a:cxn ang="0">
                  <a:pos x="5" y="2"/>
                </a:cxn>
                <a:cxn ang="0">
                  <a:pos x="5" y="1"/>
                </a:cxn>
                <a:cxn ang="0">
                  <a:pos x="6" y="1"/>
                </a:cxn>
                <a:cxn ang="0">
                  <a:pos x="7" y="0"/>
                </a:cxn>
                <a:cxn ang="0">
                  <a:pos x="9" y="2"/>
                </a:cxn>
                <a:cxn ang="0">
                  <a:pos x="10" y="3"/>
                </a:cxn>
                <a:cxn ang="0">
                  <a:pos x="12" y="5"/>
                </a:cxn>
                <a:cxn ang="0">
                  <a:pos x="13" y="7"/>
                </a:cxn>
                <a:cxn ang="0">
                  <a:pos x="13" y="9"/>
                </a:cxn>
                <a:cxn ang="0">
                  <a:pos x="14" y="11"/>
                </a:cxn>
                <a:cxn ang="0">
                  <a:pos x="14" y="14"/>
                </a:cxn>
                <a:cxn ang="0">
                  <a:pos x="15" y="16"/>
                </a:cxn>
                <a:cxn ang="0">
                  <a:pos x="14" y="17"/>
                </a:cxn>
                <a:cxn ang="0">
                  <a:pos x="13" y="18"/>
                </a:cxn>
                <a:cxn ang="0">
                  <a:pos x="12" y="18"/>
                </a:cxn>
                <a:cxn ang="0">
                  <a:pos x="11" y="19"/>
                </a:cxn>
                <a:cxn ang="0">
                  <a:pos x="10" y="20"/>
                </a:cxn>
                <a:cxn ang="0">
                  <a:pos x="9" y="20"/>
                </a:cxn>
                <a:cxn ang="0">
                  <a:pos x="8" y="21"/>
                </a:cxn>
                <a:cxn ang="0">
                  <a:pos x="7" y="21"/>
                </a:cxn>
                <a:cxn ang="0">
                  <a:pos x="7" y="19"/>
                </a:cxn>
                <a:cxn ang="0">
                  <a:pos x="7" y="17"/>
                </a:cxn>
                <a:cxn ang="0">
                  <a:pos x="6" y="15"/>
                </a:cxn>
                <a:cxn ang="0">
                  <a:pos x="5" y="13"/>
                </a:cxn>
                <a:cxn ang="0">
                  <a:pos x="5" y="11"/>
                </a:cxn>
                <a:cxn ang="0">
                  <a:pos x="3" y="9"/>
                </a:cxn>
                <a:cxn ang="0">
                  <a:pos x="2" y="7"/>
                </a:cxn>
                <a:cxn ang="0">
                  <a:pos x="0" y="5"/>
                </a:cxn>
              </a:cxnLst>
              <a:rect l="0" t="0" r="r" b="b"/>
              <a:pathLst>
                <a:path w="15" h="21">
                  <a:moveTo>
                    <a:pt x="0" y="5"/>
                  </a:moveTo>
                  <a:lnTo>
                    <a:pt x="1" y="5"/>
                  </a:lnTo>
                  <a:lnTo>
                    <a:pt x="2" y="4"/>
                  </a:lnTo>
                  <a:lnTo>
                    <a:pt x="3" y="3"/>
                  </a:lnTo>
                  <a:lnTo>
                    <a:pt x="4" y="3"/>
                  </a:lnTo>
                  <a:lnTo>
                    <a:pt x="5" y="2"/>
                  </a:lnTo>
                  <a:lnTo>
                    <a:pt x="5" y="1"/>
                  </a:lnTo>
                  <a:lnTo>
                    <a:pt x="6" y="1"/>
                  </a:lnTo>
                  <a:lnTo>
                    <a:pt x="7" y="0"/>
                  </a:lnTo>
                  <a:lnTo>
                    <a:pt x="9" y="2"/>
                  </a:lnTo>
                  <a:lnTo>
                    <a:pt x="10" y="3"/>
                  </a:lnTo>
                  <a:lnTo>
                    <a:pt x="12" y="5"/>
                  </a:lnTo>
                  <a:lnTo>
                    <a:pt x="13" y="7"/>
                  </a:lnTo>
                  <a:lnTo>
                    <a:pt x="13" y="9"/>
                  </a:lnTo>
                  <a:lnTo>
                    <a:pt x="14" y="11"/>
                  </a:lnTo>
                  <a:lnTo>
                    <a:pt x="14" y="14"/>
                  </a:lnTo>
                  <a:lnTo>
                    <a:pt x="15" y="16"/>
                  </a:lnTo>
                  <a:lnTo>
                    <a:pt x="14" y="17"/>
                  </a:lnTo>
                  <a:lnTo>
                    <a:pt x="13" y="18"/>
                  </a:lnTo>
                  <a:lnTo>
                    <a:pt x="12" y="18"/>
                  </a:lnTo>
                  <a:lnTo>
                    <a:pt x="11" y="19"/>
                  </a:lnTo>
                  <a:lnTo>
                    <a:pt x="10" y="20"/>
                  </a:lnTo>
                  <a:lnTo>
                    <a:pt x="9" y="20"/>
                  </a:lnTo>
                  <a:lnTo>
                    <a:pt x="8" y="21"/>
                  </a:lnTo>
                  <a:lnTo>
                    <a:pt x="7" y="21"/>
                  </a:lnTo>
                  <a:lnTo>
                    <a:pt x="7" y="19"/>
                  </a:lnTo>
                  <a:lnTo>
                    <a:pt x="7" y="17"/>
                  </a:lnTo>
                  <a:lnTo>
                    <a:pt x="6" y="15"/>
                  </a:lnTo>
                  <a:lnTo>
                    <a:pt x="5" y="13"/>
                  </a:lnTo>
                  <a:lnTo>
                    <a:pt x="5" y="11"/>
                  </a:lnTo>
                  <a:lnTo>
                    <a:pt x="3" y="9"/>
                  </a:lnTo>
                  <a:lnTo>
                    <a:pt x="2" y="7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9E969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22" name="Freeform 565"/>
            <p:cNvSpPr>
              <a:spLocks/>
            </p:cNvSpPr>
            <p:nvPr/>
          </p:nvSpPr>
          <p:spPr bwMode="auto">
            <a:xfrm>
              <a:off x="3814" y="1929"/>
              <a:ext cx="13" cy="21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0" y="5"/>
                </a:cxn>
                <a:cxn ang="0">
                  <a:pos x="1" y="4"/>
                </a:cxn>
                <a:cxn ang="0">
                  <a:pos x="2" y="4"/>
                </a:cxn>
                <a:cxn ang="0">
                  <a:pos x="3" y="3"/>
                </a:cxn>
                <a:cxn ang="0">
                  <a:pos x="4" y="3"/>
                </a:cxn>
                <a:cxn ang="0">
                  <a:pos x="5" y="2"/>
                </a:cxn>
                <a:cxn ang="0">
                  <a:pos x="6" y="1"/>
                </a:cxn>
                <a:cxn ang="0">
                  <a:pos x="7" y="0"/>
                </a:cxn>
                <a:cxn ang="0">
                  <a:pos x="8" y="2"/>
                </a:cxn>
                <a:cxn ang="0">
                  <a:pos x="10" y="4"/>
                </a:cxn>
                <a:cxn ang="0">
                  <a:pos x="11" y="5"/>
                </a:cxn>
                <a:cxn ang="0">
                  <a:pos x="11" y="7"/>
                </a:cxn>
                <a:cxn ang="0">
                  <a:pos x="12" y="9"/>
                </a:cxn>
                <a:cxn ang="0">
                  <a:pos x="13" y="11"/>
                </a:cxn>
                <a:cxn ang="0">
                  <a:pos x="13" y="13"/>
                </a:cxn>
                <a:cxn ang="0">
                  <a:pos x="13" y="16"/>
                </a:cxn>
                <a:cxn ang="0">
                  <a:pos x="13" y="16"/>
                </a:cxn>
                <a:cxn ang="0">
                  <a:pos x="12" y="17"/>
                </a:cxn>
                <a:cxn ang="0">
                  <a:pos x="11" y="17"/>
                </a:cxn>
                <a:cxn ang="0">
                  <a:pos x="10" y="18"/>
                </a:cxn>
                <a:cxn ang="0">
                  <a:pos x="9" y="19"/>
                </a:cxn>
                <a:cxn ang="0">
                  <a:pos x="8" y="19"/>
                </a:cxn>
                <a:cxn ang="0">
                  <a:pos x="7" y="20"/>
                </a:cxn>
                <a:cxn ang="0">
                  <a:pos x="6" y="21"/>
                </a:cxn>
                <a:cxn ang="0">
                  <a:pos x="6" y="18"/>
                </a:cxn>
                <a:cxn ang="0">
                  <a:pos x="5" y="16"/>
                </a:cxn>
                <a:cxn ang="0">
                  <a:pos x="5" y="14"/>
                </a:cxn>
                <a:cxn ang="0">
                  <a:pos x="4" y="13"/>
                </a:cxn>
                <a:cxn ang="0">
                  <a:pos x="4" y="11"/>
                </a:cxn>
                <a:cxn ang="0">
                  <a:pos x="3" y="10"/>
                </a:cxn>
                <a:cxn ang="0">
                  <a:pos x="1" y="8"/>
                </a:cxn>
                <a:cxn ang="0">
                  <a:pos x="0" y="6"/>
                </a:cxn>
              </a:cxnLst>
              <a:rect l="0" t="0" r="r" b="b"/>
              <a:pathLst>
                <a:path w="13" h="21">
                  <a:moveTo>
                    <a:pt x="0" y="6"/>
                  </a:moveTo>
                  <a:lnTo>
                    <a:pt x="0" y="5"/>
                  </a:lnTo>
                  <a:lnTo>
                    <a:pt x="1" y="4"/>
                  </a:lnTo>
                  <a:lnTo>
                    <a:pt x="2" y="4"/>
                  </a:lnTo>
                  <a:lnTo>
                    <a:pt x="3" y="3"/>
                  </a:lnTo>
                  <a:lnTo>
                    <a:pt x="4" y="3"/>
                  </a:lnTo>
                  <a:lnTo>
                    <a:pt x="5" y="2"/>
                  </a:lnTo>
                  <a:lnTo>
                    <a:pt x="6" y="1"/>
                  </a:lnTo>
                  <a:lnTo>
                    <a:pt x="7" y="0"/>
                  </a:lnTo>
                  <a:lnTo>
                    <a:pt x="8" y="2"/>
                  </a:lnTo>
                  <a:lnTo>
                    <a:pt x="10" y="4"/>
                  </a:lnTo>
                  <a:lnTo>
                    <a:pt x="11" y="5"/>
                  </a:lnTo>
                  <a:lnTo>
                    <a:pt x="11" y="7"/>
                  </a:lnTo>
                  <a:lnTo>
                    <a:pt x="12" y="9"/>
                  </a:lnTo>
                  <a:lnTo>
                    <a:pt x="13" y="11"/>
                  </a:lnTo>
                  <a:lnTo>
                    <a:pt x="13" y="13"/>
                  </a:lnTo>
                  <a:lnTo>
                    <a:pt x="13" y="16"/>
                  </a:lnTo>
                  <a:lnTo>
                    <a:pt x="13" y="16"/>
                  </a:lnTo>
                  <a:lnTo>
                    <a:pt x="12" y="17"/>
                  </a:lnTo>
                  <a:lnTo>
                    <a:pt x="11" y="17"/>
                  </a:lnTo>
                  <a:lnTo>
                    <a:pt x="10" y="18"/>
                  </a:lnTo>
                  <a:lnTo>
                    <a:pt x="9" y="19"/>
                  </a:lnTo>
                  <a:lnTo>
                    <a:pt x="8" y="19"/>
                  </a:lnTo>
                  <a:lnTo>
                    <a:pt x="7" y="20"/>
                  </a:lnTo>
                  <a:lnTo>
                    <a:pt x="6" y="21"/>
                  </a:lnTo>
                  <a:lnTo>
                    <a:pt x="6" y="18"/>
                  </a:lnTo>
                  <a:lnTo>
                    <a:pt x="5" y="16"/>
                  </a:lnTo>
                  <a:lnTo>
                    <a:pt x="5" y="14"/>
                  </a:lnTo>
                  <a:lnTo>
                    <a:pt x="4" y="13"/>
                  </a:lnTo>
                  <a:lnTo>
                    <a:pt x="4" y="11"/>
                  </a:lnTo>
                  <a:lnTo>
                    <a:pt x="3" y="10"/>
                  </a:lnTo>
                  <a:lnTo>
                    <a:pt x="1" y="8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A09B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23" name="Freeform 566"/>
            <p:cNvSpPr>
              <a:spLocks/>
            </p:cNvSpPr>
            <p:nvPr/>
          </p:nvSpPr>
          <p:spPr bwMode="auto">
            <a:xfrm>
              <a:off x="3814" y="1930"/>
              <a:ext cx="13" cy="19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1" y="5"/>
                </a:cxn>
                <a:cxn ang="0">
                  <a:pos x="2" y="4"/>
                </a:cxn>
                <a:cxn ang="0">
                  <a:pos x="3" y="3"/>
                </a:cxn>
                <a:cxn ang="0">
                  <a:pos x="3" y="3"/>
                </a:cxn>
                <a:cxn ang="0">
                  <a:pos x="4" y="2"/>
                </a:cxn>
                <a:cxn ang="0">
                  <a:pos x="5" y="1"/>
                </a:cxn>
                <a:cxn ang="0">
                  <a:pos x="6" y="1"/>
                </a:cxn>
                <a:cxn ang="0">
                  <a:pos x="7" y="0"/>
                </a:cxn>
                <a:cxn ang="0">
                  <a:pos x="8" y="2"/>
                </a:cxn>
                <a:cxn ang="0">
                  <a:pos x="10" y="3"/>
                </a:cxn>
                <a:cxn ang="0">
                  <a:pos x="11" y="5"/>
                </a:cxn>
                <a:cxn ang="0">
                  <a:pos x="11" y="6"/>
                </a:cxn>
                <a:cxn ang="0">
                  <a:pos x="12" y="8"/>
                </a:cxn>
                <a:cxn ang="0">
                  <a:pos x="13" y="9"/>
                </a:cxn>
                <a:cxn ang="0">
                  <a:pos x="13" y="11"/>
                </a:cxn>
                <a:cxn ang="0">
                  <a:pos x="13" y="14"/>
                </a:cxn>
                <a:cxn ang="0">
                  <a:pos x="12" y="14"/>
                </a:cxn>
                <a:cxn ang="0">
                  <a:pos x="11" y="15"/>
                </a:cxn>
                <a:cxn ang="0">
                  <a:pos x="10" y="16"/>
                </a:cxn>
                <a:cxn ang="0">
                  <a:pos x="10" y="16"/>
                </a:cxn>
                <a:cxn ang="0">
                  <a:pos x="9" y="17"/>
                </a:cxn>
                <a:cxn ang="0">
                  <a:pos x="8" y="18"/>
                </a:cxn>
                <a:cxn ang="0">
                  <a:pos x="7" y="18"/>
                </a:cxn>
                <a:cxn ang="0">
                  <a:pos x="6" y="19"/>
                </a:cxn>
                <a:cxn ang="0">
                  <a:pos x="6" y="17"/>
                </a:cxn>
                <a:cxn ang="0">
                  <a:pos x="5" y="15"/>
                </a:cxn>
                <a:cxn ang="0">
                  <a:pos x="5" y="13"/>
                </a:cxn>
                <a:cxn ang="0">
                  <a:pos x="4" y="12"/>
                </a:cxn>
                <a:cxn ang="0">
                  <a:pos x="4" y="10"/>
                </a:cxn>
                <a:cxn ang="0">
                  <a:pos x="3" y="9"/>
                </a:cxn>
                <a:cxn ang="0">
                  <a:pos x="1" y="7"/>
                </a:cxn>
                <a:cxn ang="0">
                  <a:pos x="0" y="5"/>
                </a:cxn>
              </a:cxnLst>
              <a:rect l="0" t="0" r="r" b="b"/>
              <a:pathLst>
                <a:path w="13" h="19">
                  <a:moveTo>
                    <a:pt x="0" y="5"/>
                  </a:moveTo>
                  <a:lnTo>
                    <a:pt x="1" y="5"/>
                  </a:lnTo>
                  <a:lnTo>
                    <a:pt x="2" y="4"/>
                  </a:lnTo>
                  <a:lnTo>
                    <a:pt x="3" y="3"/>
                  </a:lnTo>
                  <a:lnTo>
                    <a:pt x="3" y="3"/>
                  </a:lnTo>
                  <a:lnTo>
                    <a:pt x="4" y="2"/>
                  </a:lnTo>
                  <a:lnTo>
                    <a:pt x="5" y="1"/>
                  </a:lnTo>
                  <a:lnTo>
                    <a:pt x="6" y="1"/>
                  </a:lnTo>
                  <a:lnTo>
                    <a:pt x="7" y="0"/>
                  </a:lnTo>
                  <a:lnTo>
                    <a:pt x="8" y="2"/>
                  </a:lnTo>
                  <a:lnTo>
                    <a:pt x="10" y="3"/>
                  </a:lnTo>
                  <a:lnTo>
                    <a:pt x="11" y="5"/>
                  </a:lnTo>
                  <a:lnTo>
                    <a:pt x="11" y="6"/>
                  </a:lnTo>
                  <a:lnTo>
                    <a:pt x="12" y="8"/>
                  </a:lnTo>
                  <a:lnTo>
                    <a:pt x="13" y="9"/>
                  </a:lnTo>
                  <a:lnTo>
                    <a:pt x="13" y="11"/>
                  </a:lnTo>
                  <a:lnTo>
                    <a:pt x="13" y="14"/>
                  </a:lnTo>
                  <a:lnTo>
                    <a:pt x="12" y="14"/>
                  </a:lnTo>
                  <a:lnTo>
                    <a:pt x="11" y="15"/>
                  </a:lnTo>
                  <a:lnTo>
                    <a:pt x="10" y="16"/>
                  </a:lnTo>
                  <a:lnTo>
                    <a:pt x="10" y="16"/>
                  </a:lnTo>
                  <a:lnTo>
                    <a:pt x="9" y="17"/>
                  </a:lnTo>
                  <a:lnTo>
                    <a:pt x="8" y="18"/>
                  </a:lnTo>
                  <a:lnTo>
                    <a:pt x="7" y="18"/>
                  </a:lnTo>
                  <a:lnTo>
                    <a:pt x="6" y="19"/>
                  </a:lnTo>
                  <a:lnTo>
                    <a:pt x="6" y="17"/>
                  </a:lnTo>
                  <a:lnTo>
                    <a:pt x="5" y="15"/>
                  </a:lnTo>
                  <a:lnTo>
                    <a:pt x="5" y="13"/>
                  </a:lnTo>
                  <a:lnTo>
                    <a:pt x="4" y="12"/>
                  </a:lnTo>
                  <a:lnTo>
                    <a:pt x="4" y="10"/>
                  </a:lnTo>
                  <a:lnTo>
                    <a:pt x="3" y="9"/>
                  </a:lnTo>
                  <a:lnTo>
                    <a:pt x="1" y="7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A5A09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24" name="Freeform 567"/>
            <p:cNvSpPr>
              <a:spLocks/>
            </p:cNvSpPr>
            <p:nvPr/>
          </p:nvSpPr>
          <p:spPr bwMode="auto">
            <a:xfrm>
              <a:off x="3814" y="1931"/>
              <a:ext cx="13" cy="17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1" y="4"/>
                </a:cxn>
                <a:cxn ang="0">
                  <a:pos x="2" y="4"/>
                </a:cxn>
                <a:cxn ang="0">
                  <a:pos x="3" y="3"/>
                </a:cxn>
                <a:cxn ang="0">
                  <a:pos x="4" y="2"/>
                </a:cxn>
                <a:cxn ang="0">
                  <a:pos x="5" y="2"/>
                </a:cxn>
                <a:cxn ang="0">
                  <a:pos x="6" y="1"/>
                </a:cxn>
                <a:cxn ang="0">
                  <a:pos x="6" y="0"/>
                </a:cxn>
                <a:cxn ang="0">
                  <a:pos x="7" y="0"/>
                </a:cxn>
                <a:cxn ang="0">
                  <a:pos x="9" y="1"/>
                </a:cxn>
                <a:cxn ang="0">
                  <a:pos x="10" y="2"/>
                </a:cxn>
                <a:cxn ang="0">
                  <a:pos x="10" y="4"/>
                </a:cxn>
                <a:cxn ang="0">
                  <a:pos x="11" y="5"/>
                </a:cxn>
                <a:cxn ang="0">
                  <a:pos x="12" y="6"/>
                </a:cxn>
                <a:cxn ang="0">
                  <a:pos x="12" y="8"/>
                </a:cxn>
                <a:cxn ang="0">
                  <a:pos x="13" y="10"/>
                </a:cxn>
                <a:cxn ang="0">
                  <a:pos x="13" y="12"/>
                </a:cxn>
                <a:cxn ang="0">
                  <a:pos x="12" y="12"/>
                </a:cxn>
                <a:cxn ang="0">
                  <a:pos x="11" y="13"/>
                </a:cxn>
                <a:cxn ang="0">
                  <a:pos x="10" y="14"/>
                </a:cxn>
                <a:cxn ang="0">
                  <a:pos x="9" y="14"/>
                </a:cxn>
                <a:cxn ang="0">
                  <a:pos x="9" y="15"/>
                </a:cxn>
                <a:cxn ang="0">
                  <a:pos x="8" y="16"/>
                </a:cxn>
                <a:cxn ang="0">
                  <a:pos x="7" y="16"/>
                </a:cxn>
                <a:cxn ang="0">
                  <a:pos x="6" y="17"/>
                </a:cxn>
                <a:cxn ang="0">
                  <a:pos x="6" y="15"/>
                </a:cxn>
                <a:cxn ang="0">
                  <a:pos x="5" y="14"/>
                </a:cxn>
                <a:cxn ang="0">
                  <a:pos x="5" y="12"/>
                </a:cxn>
                <a:cxn ang="0">
                  <a:pos x="4" y="11"/>
                </a:cxn>
                <a:cxn ang="0">
                  <a:pos x="4" y="9"/>
                </a:cxn>
                <a:cxn ang="0">
                  <a:pos x="3" y="8"/>
                </a:cxn>
                <a:cxn ang="0">
                  <a:pos x="2" y="7"/>
                </a:cxn>
                <a:cxn ang="0">
                  <a:pos x="0" y="5"/>
                </a:cxn>
              </a:cxnLst>
              <a:rect l="0" t="0" r="r" b="b"/>
              <a:pathLst>
                <a:path w="13" h="17">
                  <a:moveTo>
                    <a:pt x="0" y="5"/>
                  </a:moveTo>
                  <a:lnTo>
                    <a:pt x="1" y="4"/>
                  </a:lnTo>
                  <a:lnTo>
                    <a:pt x="2" y="4"/>
                  </a:lnTo>
                  <a:lnTo>
                    <a:pt x="3" y="3"/>
                  </a:lnTo>
                  <a:lnTo>
                    <a:pt x="4" y="2"/>
                  </a:lnTo>
                  <a:lnTo>
                    <a:pt x="5" y="2"/>
                  </a:lnTo>
                  <a:lnTo>
                    <a:pt x="6" y="1"/>
                  </a:lnTo>
                  <a:lnTo>
                    <a:pt x="6" y="0"/>
                  </a:lnTo>
                  <a:lnTo>
                    <a:pt x="7" y="0"/>
                  </a:lnTo>
                  <a:lnTo>
                    <a:pt x="9" y="1"/>
                  </a:lnTo>
                  <a:lnTo>
                    <a:pt x="10" y="2"/>
                  </a:lnTo>
                  <a:lnTo>
                    <a:pt x="10" y="4"/>
                  </a:lnTo>
                  <a:lnTo>
                    <a:pt x="11" y="5"/>
                  </a:lnTo>
                  <a:lnTo>
                    <a:pt x="12" y="6"/>
                  </a:lnTo>
                  <a:lnTo>
                    <a:pt x="12" y="8"/>
                  </a:lnTo>
                  <a:lnTo>
                    <a:pt x="13" y="10"/>
                  </a:lnTo>
                  <a:lnTo>
                    <a:pt x="13" y="12"/>
                  </a:lnTo>
                  <a:lnTo>
                    <a:pt x="12" y="12"/>
                  </a:lnTo>
                  <a:lnTo>
                    <a:pt x="11" y="13"/>
                  </a:lnTo>
                  <a:lnTo>
                    <a:pt x="10" y="14"/>
                  </a:lnTo>
                  <a:lnTo>
                    <a:pt x="9" y="14"/>
                  </a:lnTo>
                  <a:lnTo>
                    <a:pt x="9" y="15"/>
                  </a:lnTo>
                  <a:lnTo>
                    <a:pt x="8" y="16"/>
                  </a:lnTo>
                  <a:lnTo>
                    <a:pt x="7" y="16"/>
                  </a:lnTo>
                  <a:lnTo>
                    <a:pt x="6" y="17"/>
                  </a:lnTo>
                  <a:lnTo>
                    <a:pt x="6" y="15"/>
                  </a:lnTo>
                  <a:lnTo>
                    <a:pt x="5" y="14"/>
                  </a:lnTo>
                  <a:lnTo>
                    <a:pt x="5" y="12"/>
                  </a:lnTo>
                  <a:lnTo>
                    <a:pt x="4" y="11"/>
                  </a:lnTo>
                  <a:lnTo>
                    <a:pt x="4" y="9"/>
                  </a:lnTo>
                  <a:lnTo>
                    <a:pt x="3" y="8"/>
                  </a:lnTo>
                  <a:lnTo>
                    <a:pt x="2" y="7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A8A3A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25" name="Freeform 568"/>
            <p:cNvSpPr>
              <a:spLocks/>
            </p:cNvSpPr>
            <p:nvPr/>
          </p:nvSpPr>
          <p:spPr bwMode="auto">
            <a:xfrm>
              <a:off x="3815" y="1931"/>
              <a:ext cx="12" cy="16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1" y="5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3" y="3"/>
                </a:cxn>
                <a:cxn ang="0">
                  <a:pos x="4" y="2"/>
                </a:cxn>
                <a:cxn ang="0">
                  <a:pos x="5" y="1"/>
                </a:cxn>
                <a:cxn ang="0">
                  <a:pos x="6" y="1"/>
                </a:cxn>
                <a:cxn ang="0">
                  <a:pos x="7" y="0"/>
                </a:cxn>
                <a:cxn ang="0">
                  <a:pos x="9" y="2"/>
                </a:cxn>
                <a:cxn ang="0">
                  <a:pos x="10" y="5"/>
                </a:cxn>
                <a:cxn ang="0">
                  <a:pos x="11" y="7"/>
                </a:cxn>
                <a:cxn ang="0">
                  <a:pos x="12" y="11"/>
                </a:cxn>
                <a:cxn ang="0">
                  <a:pos x="11" y="12"/>
                </a:cxn>
                <a:cxn ang="0">
                  <a:pos x="10" y="12"/>
                </a:cxn>
                <a:cxn ang="0">
                  <a:pos x="9" y="13"/>
                </a:cxn>
                <a:cxn ang="0">
                  <a:pos x="8" y="14"/>
                </a:cxn>
                <a:cxn ang="0">
                  <a:pos x="7" y="14"/>
                </a:cxn>
                <a:cxn ang="0">
                  <a:pos x="6" y="15"/>
                </a:cxn>
                <a:cxn ang="0">
                  <a:pos x="6" y="15"/>
                </a:cxn>
                <a:cxn ang="0">
                  <a:pos x="5" y="16"/>
                </a:cxn>
                <a:cxn ang="0">
                  <a:pos x="4" y="13"/>
                </a:cxn>
                <a:cxn ang="0">
                  <a:pos x="3" y="11"/>
                </a:cxn>
                <a:cxn ang="0">
                  <a:pos x="2" y="8"/>
                </a:cxn>
                <a:cxn ang="0">
                  <a:pos x="0" y="5"/>
                </a:cxn>
              </a:cxnLst>
              <a:rect l="0" t="0" r="r" b="b"/>
              <a:pathLst>
                <a:path w="12" h="16">
                  <a:moveTo>
                    <a:pt x="0" y="5"/>
                  </a:moveTo>
                  <a:lnTo>
                    <a:pt x="1" y="5"/>
                  </a:lnTo>
                  <a:lnTo>
                    <a:pt x="2" y="4"/>
                  </a:lnTo>
                  <a:lnTo>
                    <a:pt x="2" y="4"/>
                  </a:lnTo>
                  <a:lnTo>
                    <a:pt x="3" y="3"/>
                  </a:lnTo>
                  <a:lnTo>
                    <a:pt x="4" y="2"/>
                  </a:lnTo>
                  <a:lnTo>
                    <a:pt x="5" y="1"/>
                  </a:lnTo>
                  <a:lnTo>
                    <a:pt x="6" y="1"/>
                  </a:lnTo>
                  <a:lnTo>
                    <a:pt x="7" y="0"/>
                  </a:lnTo>
                  <a:lnTo>
                    <a:pt x="9" y="2"/>
                  </a:lnTo>
                  <a:lnTo>
                    <a:pt x="10" y="5"/>
                  </a:lnTo>
                  <a:lnTo>
                    <a:pt x="11" y="7"/>
                  </a:lnTo>
                  <a:lnTo>
                    <a:pt x="12" y="11"/>
                  </a:lnTo>
                  <a:lnTo>
                    <a:pt x="11" y="12"/>
                  </a:lnTo>
                  <a:lnTo>
                    <a:pt x="10" y="12"/>
                  </a:lnTo>
                  <a:lnTo>
                    <a:pt x="9" y="13"/>
                  </a:lnTo>
                  <a:lnTo>
                    <a:pt x="8" y="14"/>
                  </a:lnTo>
                  <a:lnTo>
                    <a:pt x="7" y="14"/>
                  </a:lnTo>
                  <a:lnTo>
                    <a:pt x="6" y="15"/>
                  </a:lnTo>
                  <a:lnTo>
                    <a:pt x="6" y="15"/>
                  </a:lnTo>
                  <a:lnTo>
                    <a:pt x="5" y="16"/>
                  </a:lnTo>
                  <a:lnTo>
                    <a:pt x="4" y="13"/>
                  </a:lnTo>
                  <a:lnTo>
                    <a:pt x="3" y="11"/>
                  </a:lnTo>
                  <a:lnTo>
                    <a:pt x="2" y="8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AAA8A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26" name="Freeform 569"/>
            <p:cNvSpPr>
              <a:spLocks/>
            </p:cNvSpPr>
            <p:nvPr/>
          </p:nvSpPr>
          <p:spPr bwMode="auto">
            <a:xfrm>
              <a:off x="3815" y="1932"/>
              <a:ext cx="12" cy="14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1" y="4"/>
                </a:cxn>
                <a:cxn ang="0">
                  <a:pos x="2" y="4"/>
                </a:cxn>
                <a:cxn ang="0">
                  <a:pos x="3" y="3"/>
                </a:cxn>
                <a:cxn ang="0">
                  <a:pos x="4" y="2"/>
                </a:cxn>
                <a:cxn ang="0">
                  <a:pos x="4" y="2"/>
                </a:cxn>
                <a:cxn ang="0">
                  <a:pos x="5" y="1"/>
                </a:cxn>
                <a:cxn ang="0">
                  <a:pos x="6" y="0"/>
                </a:cxn>
                <a:cxn ang="0">
                  <a:pos x="7" y="0"/>
                </a:cxn>
                <a:cxn ang="0">
                  <a:pos x="9" y="2"/>
                </a:cxn>
                <a:cxn ang="0">
                  <a:pos x="10" y="4"/>
                </a:cxn>
                <a:cxn ang="0">
                  <a:pos x="11" y="6"/>
                </a:cxn>
                <a:cxn ang="0">
                  <a:pos x="12" y="9"/>
                </a:cxn>
                <a:cxn ang="0">
                  <a:pos x="11" y="10"/>
                </a:cxn>
                <a:cxn ang="0">
                  <a:pos x="10" y="10"/>
                </a:cxn>
                <a:cxn ang="0">
                  <a:pos x="9" y="11"/>
                </a:cxn>
                <a:cxn ang="0">
                  <a:pos x="8" y="12"/>
                </a:cxn>
                <a:cxn ang="0">
                  <a:pos x="7" y="13"/>
                </a:cxn>
                <a:cxn ang="0">
                  <a:pos x="6" y="13"/>
                </a:cxn>
                <a:cxn ang="0">
                  <a:pos x="5" y="14"/>
                </a:cxn>
                <a:cxn ang="0">
                  <a:pos x="5" y="14"/>
                </a:cxn>
                <a:cxn ang="0">
                  <a:pos x="4" y="12"/>
                </a:cxn>
                <a:cxn ang="0">
                  <a:pos x="3" y="10"/>
                </a:cxn>
                <a:cxn ang="0">
                  <a:pos x="2" y="8"/>
                </a:cxn>
                <a:cxn ang="0">
                  <a:pos x="0" y="5"/>
                </a:cxn>
              </a:cxnLst>
              <a:rect l="0" t="0" r="r" b="b"/>
              <a:pathLst>
                <a:path w="12" h="14">
                  <a:moveTo>
                    <a:pt x="0" y="5"/>
                  </a:moveTo>
                  <a:lnTo>
                    <a:pt x="1" y="4"/>
                  </a:lnTo>
                  <a:lnTo>
                    <a:pt x="2" y="4"/>
                  </a:lnTo>
                  <a:lnTo>
                    <a:pt x="3" y="3"/>
                  </a:lnTo>
                  <a:lnTo>
                    <a:pt x="4" y="2"/>
                  </a:lnTo>
                  <a:lnTo>
                    <a:pt x="4" y="2"/>
                  </a:lnTo>
                  <a:lnTo>
                    <a:pt x="5" y="1"/>
                  </a:lnTo>
                  <a:lnTo>
                    <a:pt x="6" y="0"/>
                  </a:lnTo>
                  <a:lnTo>
                    <a:pt x="7" y="0"/>
                  </a:lnTo>
                  <a:lnTo>
                    <a:pt x="9" y="2"/>
                  </a:lnTo>
                  <a:lnTo>
                    <a:pt x="10" y="4"/>
                  </a:lnTo>
                  <a:lnTo>
                    <a:pt x="11" y="6"/>
                  </a:lnTo>
                  <a:lnTo>
                    <a:pt x="12" y="9"/>
                  </a:lnTo>
                  <a:lnTo>
                    <a:pt x="11" y="10"/>
                  </a:lnTo>
                  <a:lnTo>
                    <a:pt x="10" y="10"/>
                  </a:lnTo>
                  <a:lnTo>
                    <a:pt x="9" y="11"/>
                  </a:lnTo>
                  <a:lnTo>
                    <a:pt x="8" y="12"/>
                  </a:lnTo>
                  <a:lnTo>
                    <a:pt x="7" y="13"/>
                  </a:lnTo>
                  <a:lnTo>
                    <a:pt x="6" y="13"/>
                  </a:lnTo>
                  <a:lnTo>
                    <a:pt x="5" y="14"/>
                  </a:lnTo>
                  <a:lnTo>
                    <a:pt x="5" y="14"/>
                  </a:lnTo>
                  <a:lnTo>
                    <a:pt x="4" y="12"/>
                  </a:lnTo>
                  <a:lnTo>
                    <a:pt x="3" y="10"/>
                  </a:lnTo>
                  <a:lnTo>
                    <a:pt x="2" y="8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AFAAA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27" name="Freeform 570"/>
            <p:cNvSpPr>
              <a:spLocks/>
            </p:cNvSpPr>
            <p:nvPr/>
          </p:nvSpPr>
          <p:spPr bwMode="auto">
            <a:xfrm>
              <a:off x="3816" y="1932"/>
              <a:ext cx="11" cy="14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1" y="5"/>
                </a:cxn>
                <a:cxn ang="0">
                  <a:pos x="1" y="4"/>
                </a:cxn>
                <a:cxn ang="0">
                  <a:pos x="2" y="4"/>
                </a:cxn>
                <a:cxn ang="0">
                  <a:pos x="3" y="3"/>
                </a:cxn>
                <a:cxn ang="0">
                  <a:pos x="4" y="2"/>
                </a:cxn>
                <a:cxn ang="0">
                  <a:pos x="5" y="2"/>
                </a:cxn>
                <a:cxn ang="0">
                  <a:pos x="5" y="1"/>
                </a:cxn>
                <a:cxn ang="0">
                  <a:pos x="6" y="0"/>
                </a:cxn>
                <a:cxn ang="0">
                  <a:pos x="8" y="2"/>
                </a:cxn>
                <a:cxn ang="0">
                  <a:pos x="9" y="4"/>
                </a:cxn>
                <a:cxn ang="0">
                  <a:pos x="9" y="5"/>
                </a:cxn>
                <a:cxn ang="0">
                  <a:pos x="11" y="8"/>
                </a:cxn>
                <a:cxn ang="0">
                  <a:pos x="10" y="9"/>
                </a:cxn>
                <a:cxn ang="0">
                  <a:pos x="9" y="10"/>
                </a:cxn>
                <a:cxn ang="0">
                  <a:pos x="8" y="10"/>
                </a:cxn>
                <a:cxn ang="0">
                  <a:pos x="7" y="11"/>
                </a:cxn>
                <a:cxn ang="0">
                  <a:pos x="6" y="12"/>
                </a:cxn>
                <a:cxn ang="0">
                  <a:pos x="5" y="12"/>
                </a:cxn>
                <a:cxn ang="0">
                  <a:pos x="4" y="13"/>
                </a:cxn>
                <a:cxn ang="0">
                  <a:pos x="3" y="14"/>
                </a:cxn>
                <a:cxn ang="0">
                  <a:pos x="3" y="11"/>
                </a:cxn>
                <a:cxn ang="0">
                  <a:pos x="2" y="10"/>
                </a:cxn>
                <a:cxn ang="0">
                  <a:pos x="1" y="8"/>
                </a:cxn>
                <a:cxn ang="0">
                  <a:pos x="0" y="5"/>
                </a:cxn>
              </a:cxnLst>
              <a:rect l="0" t="0" r="r" b="b"/>
              <a:pathLst>
                <a:path w="11" h="14">
                  <a:moveTo>
                    <a:pt x="0" y="5"/>
                  </a:moveTo>
                  <a:lnTo>
                    <a:pt x="1" y="5"/>
                  </a:lnTo>
                  <a:lnTo>
                    <a:pt x="1" y="4"/>
                  </a:lnTo>
                  <a:lnTo>
                    <a:pt x="2" y="4"/>
                  </a:lnTo>
                  <a:lnTo>
                    <a:pt x="3" y="3"/>
                  </a:lnTo>
                  <a:lnTo>
                    <a:pt x="4" y="2"/>
                  </a:lnTo>
                  <a:lnTo>
                    <a:pt x="5" y="2"/>
                  </a:lnTo>
                  <a:lnTo>
                    <a:pt x="5" y="1"/>
                  </a:lnTo>
                  <a:lnTo>
                    <a:pt x="6" y="0"/>
                  </a:lnTo>
                  <a:lnTo>
                    <a:pt x="8" y="2"/>
                  </a:lnTo>
                  <a:lnTo>
                    <a:pt x="9" y="4"/>
                  </a:lnTo>
                  <a:lnTo>
                    <a:pt x="9" y="5"/>
                  </a:lnTo>
                  <a:lnTo>
                    <a:pt x="11" y="8"/>
                  </a:lnTo>
                  <a:lnTo>
                    <a:pt x="10" y="9"/>
                  </a:lnTo>
                  <a:lnTo>
                    <a:pt x="9" y="10"/>
                  </a:lnTo>
                  <a:lnTo>
                    <a:pt x="8" y="10"/>
                  </a:lnTo>
                  <a:lnTo>
                    <a:pt x="7" y="11"/>
                  </a:lnTo>
                  <a:lnTo>
                    <a:pt x="6" y="12"/>
                  </a:lnTo>
                  <a:lnTo>
                    <a:pt x="5" y="12"/>
                  </a:lnTo>
                  <a:lnTo>
                    <a:pt x="4" y="13"/>
                  </a:lnTo>
                  <a:lnTo>
                    <a:pt x="3" y="14"/>
                  </a:lnTo>
                  <a:lnTo>
                    <a:pt x="3" y="11"/>
                  </a:lnTo>
                  <a:lnTo>
                    <a:pt x="2" y="10"/>
                  </a:lnTo>
                  <a:lnTo>
                    <a:pt x="1" y="8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B2AFA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28" name="Freeform 571"/>
            <p:cNvSpPr>
              <a:spLocks/>
            </p:cNvSpPr>
            <p:nvPr/>
          </p:nvSpPr>
          <p:spPr bwMode="auto">
            <a:xfrm>
              <a:off x="3816" y="1933"/>
              <a:ext cx="10" cy="12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1" y="4"/>
                </a:cxn>
                <a:cxn ang="0">
                  <a:pos x="2" y="4"/>
                </a:cxn>
                <a:cxn ang="0">
                  <a:pos x="2" y="3"/>
                </a:cxn>
                <a:cxn ang="0">
                  <a:pos x="3" y="2"/>
                </a:cxn>
                <a:cxn ang="0">
                  <a:pos x="4" y="2"/>
                </a:cxn>
                <a:cxn ang="0">
                  <a:pos x="5" y="1"/>
                </a:cxn>
                <a:cxn ang="0">
                  <a:pos x="6" y="0"/>
                </a:cxn>
                <a:cxn ang="0">
                  <a:pos x="7" y="0"/>
                </a:cxn>
                <a:cxn ang="0">
                  <a:pos x="8" y="1"/>
                </a:cxn>
                <a:cxn ang="0">
                  <a:pos x="9" y="2"/>
                </a:cxn>
                <a:cxn ang="0">
                  <a:pos x="9" y="4"/>
                </a:cxn>
                <a:cxn ang="0">
                  <a:pos x="10" y="6"/>
                </a:cxn>
                <a:cxn ang="0">
                  <a:pos x="9" y="7"/>
                </a:cxn>
                <a:cxn ang="0">
                  <a:pos x="8" y="8"/>
                </a:cxn>
                <a:cxn ang="0">
                  <a:pos x="8" y="8"/>
                </a:cxn>
                <a:cxn ang="0">
                  <a:pos x="7" y="9"/>
                </a:cxn>
                <a:cxn ang="0">
                  <a:pos x="6" y="10"/>
                </a:cxn>
                <a:cxn ang="0">
                  <a:pos x="5" y="10"/>
                </a:cxn>
                <a:cxn ang="0">
                  <a:pos x="4" y="11"/>
                </a:cxn>
                <a:cxn ang="0">
                  <a:pos x="3" y="12"/>
                </a:cxn>
                <a:cxn ang="0">
                  <a:pos x="3" y="10"/>
                </a:cxn>
                <a:cxn ang="0">
                  <a:pos x="2" y="9"/>
                </a:cxn>
                <a:cxn ang="0">
                  <a:pos x="1" y="7"/>
                </a:cxn>
                <a:cxn ang="0">
                  <a:pos x="0" y="5"/>
                </a:cxn>
              </a:cxnLst>
              <a:rect l="0" t="0" r="r" b="b"/>
              <a:pathLst>
                <a:path w="10" h="12">
                  <a:moveTo>
                    <a:pt x="0" y="5"/>
                  </a:moveTo>
                  <a:lnTo>
                    <a:pt x="1" y="4"/>
                  </a:lnTo>
                  <a:lnTo>
                    <a:pt x="2" y="4"/>
                  </a:lnTo>
                  <a:lnTo>
                    <a:pt x="2" y="3"/>
                  </a:lnTo>
                  <a:lnTo>
                    <a:pt x="3" y="2"/>
                  </a:lnTo>
                  <a:lnTo>
                    <a:pt x="4" y="2"/>
                  </a:lnTo>
                  <a:lnTo>
                    <a:pt x="5" y="1"/>
                  </a:lnTo>
                  <a:lnTo>
                    <a:pt x="6" y="0"/>
                  </a:lnTo>
                  <a:lnTo>
                    <a:pt x="7" y="0"/>
                  </a:lnTo>
                  <a:lnTo>
                    <a:pt x="8" y="1"/>
                  </a:lnTo>
                  <a:lnTo>
                    <a:pt x="9" y="2"/>
                  </a:lnTo>
                  <a:lnTo>
                    <a:pt x="9" y="4"/>
                  </a:lnTo>
                  <a:lnTo>
                    <a:pt x="10" y="6"/>
                  </a:lnTo>
                  <a:lnTo>
                    <a:pt x="9" y="7"/>
                  </a:lnTo>
                  <a:lnTo>
                    <a:pt x="8" y="8"/>
                  </a:lnTo>
                  <a:lnTo>
                    <a:pt x="8" y="8"/>
                  </a:lnTo>
                  <a:lnTo>
                    <a:pt x="7" y="9"/>
                  </a:lnTo>
                  <a:lnTo>
                    <a:pt x="6" y="10"/>
                  </a:lnTo>
                  <a:lnTo>
                    <a:pt x="5" y="10"/>
                  </a:lnTo>
                  <a:lnTo>
                    <a:pt x="4" y="11"/>
                  </a:lnTo>
                  <a:lnTo>
                    <a:pt x="3" y="12"/>
                  </a:lnTo>
                  <a:lnTo>
                    <a:pt x="3" y="10"/>
                  </a:lnTo>
                  <a:lnTo>
                    <a:pt x="2" y="9"/>
                  </a:lnTo>
                  <a:lnTo>
                    <a:pt x="1" y="7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B5B2B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29" name="Freeform 572"/>
            <p:cNvSpPr>
              <a:spLocks/>
            </p:cNvSpPr>
            <p:nvPr/>
          </p:nvSpPr>
          <p:spPr bwMode="auto">
            <a:xfrm>
              <a:off x="3816" y="1933"/>
              <a:ext cx="10" cy="11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1" y="5"/>
                </a:cxn>
                <a:cxn ang="0">
                  <a:pos x="2" y="4"/>
                </a:cxn>
                <a:cxn ang="0">
                  <a:pos x="3" y="4"/>
                </a:cxn>
                <a:cxn ang="0">
                  <a:pos x="4" y="3"/>
                </a:cxn>
                <a:cxn ang="0">
                  <a:pos x="4" y="2"/>
                </a:cxn>
                <a:cxn ang="0">
                  <a:pos x="5" y="2"/>
                </a:cxn>
                <a:cxn ang="0">
                  <a:pos x="6" y="1"/>
                </a:cxn>
                <a:cxn ang="0">
                  <a:pos x="7" y="0"/>
                </a:cxn>
                <a:cxn ang="0">
                  <a:pos x="8" y="2"/>
                </a:cxn>
                <a:cxn ang="0">
                  <a:pos x="9" y="2"/>
                </a:cxn>
                <a:cxn ang="0">
                  <a:pos x="9" y="3"/>
                </a:cxn>
                <a:cxn ang="0">
                  <a:pos x="10" y="5"/>
                </a:cxn>
                <a:cxn ang="0">
                  <a:pos x="9" y="6"/>
                </a:cxn>
                <a:cxn ang="0">
                  <a:pos x="8" y="7"/>
                </a:cxn>
                <a:cxn ang="0">
                  <a:pos x="7" y="7"/>
                </a:cxn>
                <a:cxn ang="0">
                  <a:pos x="7" y="8"/>
                </a:cxn>
                <a:cxn ang="0">
                  <a:pos x="6" y="9"/>
                </a:cxn>
                <a:cxn ang="0">
                  <a:pos x="5" y="9"/>
                </a:cxn>
                <a:cxn ang="0">
                  <a:pos x="4" y="10"/>
                </a:cxn>
                <a:cxn ang="0">
                  <a:pos x="3" y="11"/>
                </a:cxn>
                <a:cxn ang="0">
                  <a:pos x="2" y="10"/>
                </a:cxn>
                <a:cxn ang="0">
                  <a:pos x="2" y="9"/>
                </a:cxn>
                <a:cxn ang="0">
                  <a:pos x="1" y="7"/>
                </a:cxn>
                <a:cxn ang="0">
                  <a:pos x="0" y="5"/>
                </a:cxn>
              </a:cxnLst>
              <a:rect l="0" t="0" r="r" b="b"/>
              <a:pathLst>
                <a:path w="10" h="11">
                  <a:moveTo>
                    <a:pt x="0" y="5"/>
                  </a:moveTo>
                  <a:lnTo>
                    <a:pt x="1" y="5"/>
                  </a:lnTo>
                  <a:lnTo>
                    <a:pt x="2" y="4"/>
                  </a:lnTo>
                  <a:lnTo>
                    <a:pt x="3" y="4"/>
                  </a:lnTo>
                  <a:lnTo>
                    <a:pt x="4" y="3"/>
                  </a:lnTo>
                  <a:lnTo>
                    <a:pt x="4" y="2"/>
                  </a:lnTo>
                  <a:lnTo>
                    <a:pt x="5" y="2"/>
                  </a:lnTo>
                  <a:lnTo>
                    <a:pt x="6" y="1"/>
                  </a:lnTo>
                  <a:lnTo>
                    <a:pt x="7" y="0"/>
                  </a:lnTo>
                  <a:lnTo>
                    <a:pt x="8" y="2"/>
                  </a:lnTo>
                  <a:lnTo>
                    <a:pt x="9" y="2"/>
                  </a:lnTo>
                  <a:lnTo>
                    <a:pt x="9" y="3"/>
                  </a:lnTo>
                  <a:lnTo>
                    <a:pt x="10" y="5"/>
                  </a:lnTo>
                  <a:lnTo>
                    <a:pt x="9" y="6"/>
                  </a:lnTo>
                  <a:lnTo>
                    <a:pt x="8" y="7"/>
                  </a:lnTo>
                  <a:lnTo>
                    <a:pt x="7" y="7"/>
                  </a:lnTo>
                  <a:lnTo>
                    <a:pt x="7" y="8"/>
                  </a:lnTo>
                  <a:lnTo>
                    <a:pt x="6" y="9"/>
                  </a:lnTo>
                  <a:lnTo>
                    <a:pt x="5" y="9"/>
                  </a:lnTo>
                  <a:lnTo>
                    <a:pt x="4" y="10"/>
                  </a:lnTo>
                  <a:lnTo>
                    <a:pt x="3" y="11"/>
                  </a:lnTo>
                  <a:lnTo>
                    <a:pt x="2" y="10"/>
                  </a:lnTo>
                  <a:lnTo>
                    <a:pt x="2" y="9"/>
                  </a:lnTo>
                  <a:lnTo>
                    <a:pt x="1" y="7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BAB7B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30" name="Freeform 573"/>
            <p:cNvSpPr>
              <a:spLocks/>
            </p:cNvSpPr>
            <p:nvPr/>
          </p:nvSpPr>
          <p:spPr bwMode="auto">
            <a:xfrm>
              <a:off x="3817" y="1934"/>
              <a:ext cx="9" cy="9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1" y="4"/>
                </a:cxn>
                <a:cxn ang="0">
                  <a:pos x="1" y="4"/>
                </a:cxn>
                <a:cxn ang="0">
                  <a:pos x="2" y="3"/>
                </a:cxn>
                <a:cxn ang="0">
                  <a:pos x="3" y="2"/>
                </a:cxn>
                <a:cxn ang="0">
                  <a:pos x="4" y="2"/>
                </a:cxn>
                <a:cxn ang="0">
                  <a:pos x="5" y="1"/>
                </a:cxn>
                <a:cxn ang="0">
                  <a:pos x="5" y="1"/>
                </a:cxn>
                <a:cxn ang="0">
                  <a:pos x="6" y="0"/>
                </a:cxn>
                <a:cxn ang="0">
                  <a:pos x="7" y="1"/>
                </a:cxn>
                <a:cxn ang="0">
                  <a:pos x="7" y="1"/>
                </a:cxn>
                <a:cxn ang="0">
                  <a:pos x="8" y="2"/>
                </a:cxn>
                <a:cxn ang="0">
                  <a:pos x="9" y="4"/>
                </a:cxn>
                <a:cxn ang="0">
                  <a:pos x="8" y="4"/>
                </a:cxn>
                <a:cxn ang="0">
                  <a:pos x="7" y="5"/>
                </a:cxn>
                <a:cxn ang="0">
                  <a:pos x="6" y="6"/>
                </a:cxn>
                <a:cxn ang="0">
                  <a:pos x="5" y="6"/>
                </a:cxn>
                <a:cxn ang="0">
                  <a:pos x="5" y="7"/>
                </a:cxn>
                <a:cxn ang="0">
                  <a:pos x="4" y="8"/>
                </a:cxn>
                <a:cxn ang="0">
                  <a:pos x="3" y="8"/>
                </a:cxn>
                <a:cxn ang="0">
                  <a:pos x="2" y="9"/>
                </a:cxn>
                <a:cxn ang="0">
                  <a:pos x="1" y="8"/>
                </a:cxn>
                <a:cxn ang="0">
                  <a:pos x="1" y="8"/>
                </a:cxn>
                <a:cxn ang="0">
                  <a:pos x="1" y="7"/>
                </a:cxn>
                <a:cxn ang="0">
                  <a:pos x="0" y="5"/>
                </a:cxn>
              </a:cxnLst>
              <a:rect l="0" t="0" r="r" b="b"/>
              <a:pathLst>
                <a:path w="9" h="9">
                  <a:moveTo>
                    <a:pt x="0" y="5"/>
                  </a:moveTo>
                  <a:lnTo>
                    <a:pt x="1" y="4"/>
                  </a:lnTo>
                  <a:lnTo>
                    <a:pt x="1" y="4"/>
                  </a:lnTo>
                  <a:lnTo>
                    <a:pt x="2" y="3"/>
                  </a:lnTo>
                  <a:lnTo>
                    <a:pt x="3" y="2"/>
                  </a:lnTo>
                  <a:lnTo>
                    <a:pt x="4" y="2"/>
                  </a:lnTo>
                  <a:lnTo>
                    <a:pt x="5" y="1"/>
                  </a:lnTo>
                  <a:lnTo>
                    <a:pt x="5" y="1"/>
                  </a:lnTo>
                  <a:lnTo>
                    <a:pt x="6" y="0"/>
                  </a:lnTo>
                  <a:lnTo>
                    <a:pt x="7" y="1"/>
                  </a:lnTo>
                  <a:lnTo>
                    <a:pt x="7" y="1"/>
                  </a:lnTo>
                  <a:lnTo>
                    <a:pt x="8" y="2"/>
                  </a:lnTo>
                  <a:lnTo>
                    <a:pt x="9" y="4"/>
                  </a:lnTo>
                  <a:lnTo>
                    <a:pt x="8" y="4"/>
                  </a:lnTo>
                  <a:lnTo>
                    <a:pt x="7" y="5"/>
                  </a:lnTo>
                  <a:lnTo>
                    <a:pt x="6" y="6"/>
                  </a:lnTo>
                  <a:lnTo>
                    <a:pt x="5" y="6"/>
                  </a:lnTo>
                  <a:lnTo>
                    <a:pt x="5" y="7"/>
                  </a:lnTo>
                  <a:lnTo>
                    <a:pt x="4" y="8"/>
                  </a:lnTo>
                  <a:lnTo>
                    <a:pt x="3" y="8"/>
                  </a:lnTo>
                  <a:lnTo>
                    <a:pt x="2" y="9"/>
                  </a:lnTo>
                  <a:lnTo>
                    <a:pt x="1" y="8"/>
                  </a:lnTo>
                  <a:lnTo>
                    <a:pt x="1" y="8"/>
                  </a:lnTo>
                  <a:lnTo>
                    <a:pt x="1" y="7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BCBCB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31" name="Freeform 574"/>
            <p:cNvSpPr>
              <a:spLocks/>
            </p:cNvSpPr>
            <p:nvPr/>
          </p:nvSpPr>
          <p:spPr bwMode="auto">
            <a:xfrm>
              <a:off x="3817" y="1935"/>
              <a:ext cx="8" cy="7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7" y="1"/>
                </a:cxn>
                <a:cxn ang="0">
                  <a:pos x="8" y="2"/>
                </a:cxn>
                <a:cxn ang="0">
                  <a:pos x="2" y="7"/>
                </a:cxn>
                <a:cxn ang="0">
                  <a:pos x="1" y="7"/>
                </a:cxn>
                <a:cxn ang="0">
                  <a:pos x="1" y="7"/>
                </a:cxn>
                <a:cxn ang="0">
                  <a:pos x="1" y="6"/>
                </a:cxn>
                <a:cxn ang="0">
                  <a:pos x="0" y="4"/>
                </a:cxn>
              </a:cxnLst>
              <a:rect l="0" t="0" r="r" b="b"/>
              <a:pathLst>
                <a:path w="8" h="7">
                  <a:moveTo>
                    <a:pt x="0" y="4"/>
                  </a:moveTo>
                  <a:lnTo>
                    <a:pt x="7" y="0"/>
                  </a:lnTo>
                  <a:lnTo>
                    <a:pt x="7" y="0"/>
                  </a:lnTo>
                  <a:lnTo>
                    <a:pt x="7" y="0"/>
                  </a:lnTo>
                  <a:lnTo>
                    <a:pt x="7" y="1"/>
                  </a:lnTo>
                  <a:lnTo>
                    <a:pt x="8" y="2"/>
                  </a:lnTo>
                  <a:lnTo>
                    <a:pt x="2" y="7"/>
                  </a:lnTo>
                  <a:lnTo>
                    <a:pt x="1" y="7"/>
                  </a:lnTo>
                  <a:lnTo>
                    <a:pt x="1" y="7"/>
                  </a:lnTo>
                  <a:lnTo>
                    <a:pt x="1" y="6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BFBFB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32" name="Freeform 575"/>
            <p:cNvSpPr>
              <a:spLocks/>
            </p:cNvSpPr>
            <p:nvPr/>
          </p:nvSpPr>
          <p:spPr bwMode="auto">
            <a:xfrm>
              <a:off x="3828" y="1847"/>
              <a:ext cx="41" cy="30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5" y="7"/>
                </a:cxn>
                <a:cxn ang="0">
                  <a:pos x="0" y="23"/>
                </a:cxn>
                <a:cxn ang="0">
                  <a:pos x="41" y="30"/>
                </a:cxn>
                <a:cxn ang="0">
                  <a:pos x="41" y="5"/>
                </a:cxn>
                <a:cxn ang="0">
                  <a:pos x="13" y="0"/>
                </a:cxn>
              </a:cxnLst>
              <a:rect l="0" t="0" r="r" b="b"/>
              <a:pathLst>
                <a:path w="41" h="30">
                  <a:moveTo>
                    <a:pt x="13" y="0"/>
                  </a:moveTo>
                  <a:lnTo>
                    <a:pt x="5" y="7"/>
                  </a:lnTo>
                  <a:lnTo>
                    <a:pt x="0" y="23"/>
                  </a:lnTo>
                  <a:lnTo>
                    <a:pt x="41" y="30"/>
                  </a:lnTo>
                  <a:lnTo>
                    <a:pt x="41" y="5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44445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33" name="Freeform 576"/>
            <p:cNvSpPr>
              <a:spLocks/>
            </p:cNvSpPr>
            <p:nvPr/>
          </p:nvSpPr>
          <p:spPr bwMode="auto">
            <a:xfrm>
              <a:off x="3845" y="1848"/>
              <a:ext cx="24" cy="2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8"/>
                </a:cxn>
                <a:cxn ang="0">
                  <a:pos x="23" y="22"/>
                </a:cxn>
                <a:cxn ang="0">
                  <a:pos x="24" y="5"/>
                </a:cxn>
                <a:cxn ang="0">
                  <a:pos x="0" y="0"/>
                </a:cxn>
              </a:cxnLst>
              <a:rect l="0" t="0" r="r" b="b"/>
              <a:pathLst>
                <a:path w="24" h="22">
                  <a:moveTo>
                    <a:pt x="0" y="0"/>
                  </a:moveTo>
                  <a:lnTo>
                    <a:pt x="0" y="18"/>
                  </a:lnTo>
                  <a:lnTo>
                    <a:pt x="23" y="22"/>
                  </a:lnTo>
                  <a:lnTo>
                    <a:pt x="24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163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34" name="Freeform 577"/>
            <p:cNvSpPr>
              <a:spLocks/>
            </p:cNvSpPr>
            <p:nvPr/>
          </p:nvSpPr>
          <p:spPr bwMode="auto">
            <a:xfrm>
              <a:off x="3826" y="1863"/>
              <a:ext cx="43" cy="13"/>
            </a:xfrm>
            <a:custGeom>
              <a:avLst/>
              <a:gdLst/>
              <a:ahLst/>
              <a:cxnLst>
                <a:cxn ang="0">
                  <a:pos x="21" y="0"/>
                </a:cxn>
                <a:cxn ang="0">
                  <a:pos x="0" y="6"/>
                </a:cxn>
                <a:cxn ang="0">
                  <a:pos x="43" y="13"/>
                </a:cxn>
                <a:cxn ang="0">
                  <a:pos x="42" y="3"/>
                </a:cxn>
                <a:cxn ang="0">
                  <a:pos x="21" y="0"/>
                </a:cxn>
              </a:cxnLst>
              <a:rect l="0" t="0" r="r" b="b"/>
              <a:pathLst>
                <a:path w="43" h="13">
                  <a:moveTo>
                    <a:pt x="21" y="0"/>
                  </a:moveTo>
                  <a:lnTo>
                    <a:pt x="0" y="6"/>
                  </a:lnTo>
                  <a:lnTo>
                    <a:pt x="43" y="13"/>
                  </a:lnTo>
                  <a:lnTo>
                    <a:pt x="42" y="3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59596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535" name="Freeform 582"/>
          <p:cNvSpPr>
            <a:spLocks/>
          </p:cNvSpPr>
          <p:nvPr/>
        </p:nvSpPr>
        <p:spPr bwMode="auto">
          <a:xfrm>
            <a:off x="5913958" y="5137944"/>
            <a:ext cx="12700" cy="26988"/>
          </a:xfrm>
          <a:custGeom>
            <a:avLst/>
            <a:gdLst/>
            <a:ahLst/>
            <a:cxnLst>
              <a:cxn ang="0">
                <a:pos x="8" y="0"/>
              </a:cxn>
              <a:cxn ang="0">
                <a:pos x="4" y="1"/>
              </a:cxn>
              <a:cxn ang="0">
                <a:pos x="2" y="4"/>
              </a:cxn>
              <a:cxn ang="0">
                <a:pos x="0" y="7"/>
              </a:cxn>
              <a:cxn ang="0">
                <a:pos x="1" y="11"/>
              </a:cxn>
              <a:cxn ang="0">
                <a:pos x="3" y="14"/>
              </a:cxn>
              <a:cxn ang="0">
                <a:pos x="7" y="17"/>
              </a:cxn>
            </a:cxnLst>
            <a:rect l="0" t="0" r="r" b="b"/>
            <a:pathLst>
              <a:path w="8" h="17">
                <a:moveTo>
                  <a:pt x="8" y="0"/>
                </a:moveTo>
                <a:lnTo>
                  <a:pt x="4" y="1"/>
                </a:lnTo>
                <a:lnTo>
                  <a:pt x="2" y="4"/>
                </a:lnTo>
                <a:lnTo>
                  <a:pt x="0" y="7"/>
                </a:lnTo>
                <a:lnTo>
                  <a:pt x="1" y="11"/>
                </a:lnTo>
                <a:lnTo>
                  <a:pt x="3" y="14"/>
                </a:lnTo>
                <a:lnTo>
                  <a:pt x="7" y="17"/>
                </a:lnTo>
              </a:path>
            </a:pathLst>
          </a:custGeom>
          <a:noFill/>
          <a:ln w="12700" cap="flat">
            <a:solidFill>
              <a:srgbClr val="0066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36" name="Freeform 587"/>
          <p:cNvSpPr>
            <a:spLocks/>
          </p:cNvSpPr>
          <p:nvPr/>
        </p:nvSpPr>
        <p:spPr bwMode="auto">
          <a:xfrm>
            <a:off x="5955233" y="5147469"/>
            <a:ext cx="6350" cy="14288"/>
          </a:xfrm>
          <a:custGeom>
            <a:avLst/>
            <a:gdLst/>
            <a:ahLst/>
            <a:cxnLst>
              <a:cxn ang="0">
                <a:pos x="4" y="0"/>
              </a:cxn>
              <a:cxn ang="0">
                <a:pos x="2" y="1"/>
              </a:cxn>
              <a:cxn ang="0">
                <a:pos x="0" y="3"/>
              </a:cxn>
              <a:cxn ang="0">
                <a:pos x="0" y="5"/>
              </a:cxn>
              <a:cxn ang="0">
                <a:pos x="1" y="7"/>
              </a:cxn>
              <a:cxn ang="0">
                <a:pos x="3" y="9"/>
              </a:cxn>
            </a:cxnLst>
            <a:rect l="0" t="0" r="r" b="b"/>
            <a:pathLst>
              <a:path w="4" h="9">
                <a:moveTo>
                  <a:pt x="4" y="0"/>
                </a:moveTo>
                <a:lnTo>
                  <a:pt x="2" y="1"/>
                </a:lnTo>
                <a:lnTo>
                  <a:pt x="0" y="3"/>
                </a:lnTo>
                <a:lnTo>
                  <a:pt x="0" y="5"/>
                </a:lnTo>
                <a:lnTo>
                  <a:pt x="1" y="7"/>
                </a:lnTo>
                <a:lnTo>
                  <a:pt x="3" y="9"/>
                </a:lnTo>
              </a:path>
            </a:pathLst>
          </a:custGeom>
          <a:noFill/>
          <a:ln w="12700" cap="flat">
            <a:solidFill>
              <a:srgbClr val="0066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37" name="Freeform 591"/>
          <p:cNvSpPr>
            <a:spLocks/>
          </p:cNvSpPr>
          <p:nvPr/>
        </p:nvSpPr>
        <p:spPr bwMode="auto">
          <a:xfrm>
            <a:off x="5913958" y="5137944"/>
            <a:ext cx="12700" cy="26988"/>
          </a:xfrm>
          <a:custGeom>
            <a:avLst/>
            <a:gdLst/>
            <a:ahLst/>
            <a:cxnLst>
              <a:cxn ang="0">
                <a:pos x="8" y="0"/>
              </a:cxn>
              <a:cxn ang="0">
                <a:pos x="4" y="1"/>
              </a:cxn>
              <a:cxn ang="0">
                <a:pos x="2" y="4"/>
              </a:cxn>
              <a:cxn ang="0">
                <a:pos x="0" y="7"/>
              </a:cxn>
              <a:cxn ang="0">
                <a:pos x="1" y="11"/>
              </a:cxn>
              <a:cxn ang="0">
                <a:pos x="3" y="14"/>
              </a:cxn>
              <a:cxn ang="0">
                <a:pos x="7" y="17"/>
              </a:cxn>
            </a:cxnLst>
            <a:rect l="0" t="0" r="r" b="b"/>
            <a:pathLst>
              <a:path w="8" h="17">
                <a:moveTo>
                  <a:pt x="8" y="0"/>
                </a:moveTo>
                <a:lnTo>
                  <a:pt x="4" y="1"/>
                </a:lnTo>
                <a:lnTo>
                  <a:pt x="2" y="4"/>
                </a:lnTo>
                <a:lnTo>
                  <a:pt x="0" y="7"/>
                </a:lnTo>
                <a:lnTo>
                  <a:pt x="1" y="11"/>
                </a:lnTo>
                <a:lnTo>
                  <a:pt x="3" y="14"/>
                </a:lnTo>
                <a:lnTo>
                  <a:pt x="7" y="17"/>
                </a:lnTo>
              </a:path>
            </a:pathLst>
          </a:custGeom>
          <a:noFill/>
          <a:ln w="12700" cap="flat">
            <a:solidFill>
              <a:srgbClr val="0066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grpSp>
        <p:nvGrpSpPr>
          <p:cNvPr id="538" name="グループ化 537"/>
          <p:cNvGrpSpPr/>
          <p:nvPr/>
        </p:nvGrpSpPr>
        <p:grpSpPr>
          <a:xfrm rot="2974411">
            <a:off x="5083287" y="4049678"/>
            <a:ext cx="347663" cy="141288"/>
            <a:chOff x="4015458" y="4614218"/>
            <a:chExt cx="347663" cy="141288"/>
          </a:xfrm>
        </p:grpSpPr>
        <p:grpSp>
          <p:nvGrpSpPr>
            <p:cNvPr id="539" name="Group 263"/>
            <p:cNvGrpSpPr>
              <a:grpSpLocks/>
            </p:cNvGrpSpPr>
            <p:nvPr/>
          </p:nvGrpSpPr>
          <p:grpSpPr bwMode="auto">
            <a:xfrm>
              <a:off x="4015458" y="4614218"/>
              <a:ext cx="347663" cy="141288"/>
              <a:chOff x="3255" y="2453"/>
              <a:chExt cx="219" cy="89"/>
            </a:xfrm>
          </p:grpSpPr>
          <p:sp>
            <p:nvSpPr>
              <p:cNvPr id="554" name="Freeform 254"/>
              <p:cNvSpPr>
                <a:spLocks/>
              </p:cNvSpPr>
              <p:nvPr/>
            </p:nvSpPr>
            <p:spPr bwMode="auto">
              <a:xfrm>
                <a:off x="3390" y="2491"/>
                <a:ext cx="18" cy="36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2"/>
                  </a:cxn>
                  <a:cxn ang="0">
                    <a:pos x="7" y="5"/>
                  </a:cxn>
                  <a:cxn ang="0">
                    <a:pos x="3" y="9"/>
                  </a:cxn>
                  <a:cxn ang="0">
                    <a:pos x="1" y="14"/>
                  </a:cxn>
                  <a:cxn ang="0">
                    <a:pos x="0" y="19"/>
                  </a:cxn>
                  <a:cxn ang="0">
                    <a:pos x="1" y="24"/>
                  </a:cxn>
                  <a:cxn ang="0">
                    <a:pos x="5" y="29"/>
                  </a:cxn>
                  <a:cxn ang="0">
                    <a:pos x="9" y="33"/>
                  </a:cxn>
                  <a:cxn ang="0">
                    <a:pos x="14" y="36"/>
                  </a:cxn>
                </a:cxnLst>
                <a:rect l="0" t="0" r="r" b="b"/>
                <a:pathLst>
                  <a:path w="18" h="36">
                    <a:moveTo>
                      <a:pt x="18" y="0"/>
                    </a:moveTo>
                    <a:lnTo>
                      <a:pt x="12" y="2"/>
                    </a:lnTo>
                    <a:lnTo>
                      <a:pt x="7" y="5"/>
                    </a:lnTo>
                    <a:lnTo>
                      <a:pt x="3" y="9"/>
                    </a:lnTo>
                    <a:lnTo>
                      <a:pt x="1" y="14"/>
                    </a:lnTo>
                    <a:lnTo>
                      <a:pt x="0" y="19"/>
                    </a:lnTo>
                    <a:lnTo>
                      <a:pt x="1" y="24"/>
                    </a:lnTo>
                    <a:lnTo>
                      <a:pt x="5" y="29"/>
                    </a:lnTo>
                    <a:lnTo>
                      <a:pt x="9" y="33"/>
                    </a:lnTo>
                    <a:lnTo>
                      <a:pt x="14" y="36"/>
                    </a:lnTo>
                  </a:path>
                </a:pathLst>
              </a:custGeom>
              <a:noFill/>
              <a:ln w="12700" cap="flat">
                <a:solidFill>
                  <a:srgbClr val="0066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55" name="Freeform 255"/>
              <p:cNvSpPr>
                <a:spLocks/>
              </p:cNvSpPr>
              <p:nvPr/>
            </p:nvSpPr>
            <p:spPr bwMode="auto">
              <a:xfrm>
                <a:off x="3417" y="2498"/>
                <a:ext cx="13" cy="27"/>
              </a:xfrm>
              <a:custGeom>
                <a:avLst/>
                <a:gdLst/>
                <a:ahLst/>
                <a:cxnLst>
                  <a:cxn ang="0">
                    <a:pos x="13" y="0"/>
                  </a:cxn>
                  <a:cxn ang="0">
                    <a:pos x="8" y="2"/>
                  </a:cxn>
                  <a:cxn ang="0">
                    <a:pos x="4" y="4"/>
                  </a:cxn>
                  <a:cxn ang="0">
                    <a:pos x="2" y="8"/>
                  </a:cxn>
                  <a:cxn ang="0">
                    <a:pos x="0" y="12"/>
                  </a:cxn>
                  <a:cxn ang="0">
                    <a:pos x="1" y="17"/>
                  </a:cxn>
                  <a:cxn ang="0">
                    <a:pos x="3" y="21"/>
                  </a:cxn>
                  <a:cxn ang="0">
                    <a:pos x="6" y="24"/>
                  </a:cxn>
                  <a:cxn ang="0">
                    <a:pos x="10" y="27"/>
                  </a:cxn>
                </a:cxnLst>
                <a:rect l="0" t="0" r="r" b="b"/>
                <a:pathLst>
                  <a:path w="13" h="27">
                    <a:moveTo>
                      <a:pt x="13" y="0"/>
                    </a:moveTo>
                    <a:lnTo>
                      <a:pt x="8" y="2"/>
                    </a:lnTo>
                    <a:lnTo>
                      <a:pt x="4" y="4"/>
                    </a:lnTo>
                    <a:lnTo>
                      <a:pt x="2" y="8"/>
                    </a:lnTo>
                    <a:lnTo>
                      <a:pt x="0" y="12"/>
                    </a:lnTo>
                    <a:lnTo>
                      <a:pt x="1" y="17"/>
                    </a:lnTo>
                    <a:lnTo>
                      <a:pt x="3" y="21"/>
                    </a:lnTo>
                    <a:lnTo>
                      <a:pt x="6" y="24"/>
                    </a:lnTo>
                    <a:lnTo>
                      <a:pt x="10" y="27"/>
                    </a:lnTo>
                  </a:path>
                </a:pathLst>
              </a:custGeom>
              <a:noFill/>
              <a:ln w="12700" cap="flat">
                <a:solidFill>
                  <a:srgbClr val="0066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56" name="Freeform 256"/>
              <p:cNvSpPr>
                <a:spLocks/>
              </p:cNvSpPr>
              <p:nvPr/>
            </p:nvSpPr>
            <p:spPr bwMode="auto">
              <a:xfrm>
                <a:off x="3364" y="2484"/>
                <a:ext cx="21" cy="45"/>
              </a:xfrm>
              <a:custGeom>
                <a:avLst/>
                <a:gdLst/>
                <a:ahLst/>
                <a:cxnLst>
                  <a:cxn ang="0">
                    <a:pos x="21" y="0"/>
                  </a:cxn>
                  <a:cxn ang="0">
                    <a:pos x="15" y="2"/>
                  </a:cxn>
                  <a:cxn ang="0">
                    <a:pos x="9" y="6"/>
                  </a:cxn>
                  <a:cxn ang="0">
                    <a:pos x="5" y="10"/>
                  </a:cxn>
                  <a:cxn ang="0">
                    <a:pos x="2" y="15"/>
                  </a:cxn>
                  <a:cxn ang="0">
                    <a:pos x="0" y="21"/>
                  </a:cxn>
                  <a:cxn ang="0">
                    <a:pos x="1" y="26"/>
                  </a:cxn>
                  <a:cxn ang="0">
                    <a:pos x="2" y="32"/>
                  </a:cxn>
                  <a:cxn ang="0">
                    <a:pos x="6" y="37"/>
                  </a:cxn>
                  <a:cxn ang="0">
                    <a:pos x="11" y="41"/>
                  </a:cxn>
                  <a:cxn ang="0">
                    <a:pos x="17" y="45"/>
                  </a:cxn>
                </a:cxnLst>
                <a:rect l="0" t="0" r="r" b="b"/>
                <a:pathLst>
                  <a:path w="21" h="45">
                    <a:moveTo>
                      <a:pt x="21" y="0"/>
                    </a:moveTo>
                    <a:lnTo>
                      <a:pt x="15" y="2"/>
                    </a:lnTo>
                    <a:lnTo>
                      <a:pt x="9" y="6"/>
                    </a:lnTo>
                    <a:lnTo>
                      <a:pt x="5" y="10"/>
                    </a:lnTo>
                    <a:lnTo>
                      <a:pt x="2" y="15"/>
                    </a:lnTo>
                    <a:lnTo>
                      <a:pt x="0" y="21"/>
                    </a:lnTo>
                    <a:lnTo>
                      <a:pt x="1" y="26"/>
                    </a:lnTo>
                    <a:lnTo>
                      <a:pt x="2" y="32"/>
                    </a:lnTo>
                    <a:lnTo>
                      <a:pt x="6" y="37"/>
                    </a:lnTo>
                    <a:lnTo>
                      <a:pt x="11" y="41"/>
                    </a:lnTo>
                    <a:lnTo>
                      <a:pt x="17" y="45"/>
                    </a:lnTo>
                  </a:path>
                </a:pathLst>
              </a:custGeom>
              <a:noFill/>
              <a:ln w="12700" cap="flat">
                <a:solidFill>
                  <a:srgbClr val="0066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57" name="Freeform 257"/>
              <p:cNvSpPr>
                <a:spLocks/>
              </p:cNvSpPr>
              <p:nvPr/>
            </p:nvSpPr>
            <p:spPr bwMode="auto">
              <a:xfrm>
                <a:off x="3444" y="2505"/>
                <a:ext cx="8" cy="17"/>
              </a:xfrm>
              <a:custGeom>
                <a:avLst/>
                <a:gdLst/>
                <a:ahLst/>
                <a:cxnLst>
                  <a:cxn ang="0">
                    <a:pos x="8" y="0"/>
                  </a:cxn>
                  <a:cxn ang="0">
                    <a:pos x="4" y="1"/>
                  </a:cxn>
                  <a:cxn ang="0">
                    <a:pos x="2" y="4"/>
                  </a:cxn>
                  <a:cxn ang="0">
                    <a:pos x="0" y="7"/>
                  </a:cxn>
                  <a:cxn ang="0">
                    <a:pos x="1" y="11"/>
                  </a:cxn>
                  <a:cxn ang="0">
                    <a:pos x="3" y="14"/>
                  </a:cxn>
                  <a:cxn ang="0">
                    <a:pos x="7" y="17"/>
                  </a:cxn>
                </a:cxnLst>
                <a:rect l="0" t="0" r="r" b="b"/>
                <a:pathLst>
                  <a:path w="8" h="17">
                    <a:moveTo>
                      <a:pt x="8" y="0"/>
                    </a:moveTo>
                    <a:lnTo>
                      <a:pt x="4" y="1"/>
                    </a:lnTo>
                    <a:lnTo>
                      <a:pt x="2" y="4"/>
                    </a:lnTo>
                    <a:lnTo>
                      <a:pt x="0" y="7"/>
                    </a:lnTo>
                    <a:lnTo>
                      <a:pt x="1" y="11"/>
                    </a:lnTo>
                    <a:lnTo>
                      <a:pt x="3" y="14"/>
                    </a:lnTo>
                    <a:lnTo>
                      <a:pt x="7" y="17"/>
                    </a:lnTo>
                  </a:path>
                </a:pathLst>
              </a:custGeom>
              <a:noFill/>
              <a:ln w="12700" cap="flat">
                <a:solidFill>
                  <a:srgbClr val="0066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58" name="Freeform 258"/>
              <p:cNvSpPr>
                <a:spLocks/>
              </p:cNvSpPr>
              <p:nvPr/>
            </p:nvSpPr>
            <p:spPr bwMode="auto">
              <a:xfrm>
                <a:off x="3311" y="2471"/>
                <a:ext cx="31" cy="63"/>
              </a:xfrm>
              <a:custGeom>
                <a:avLst/>
                <a:gdLst/>
                <a:ahLst/>
                <a:cxnLst>
                  <a:cxn ang="0">
                    <a:pos x="31" y="0"/>
                  </a:cxn>
                  <a:cxn ang="0">
                    <a:pos x="22" y="2"/>
                  </a:cxn>
                  <a:cxn ang="0">
                    <a:pos x="15" y="6"/>
                  </a:cxn>
                  <a:cxn ang="0">
                    <a:pos x="10" y="10"/>
                  </a:cxn>
                  <a:cxn ang="0">
                    <a:pos x="5" y="16"/>
                  </a:cxn>
                  <a:cxn ang="0">
                    <a:pos x="3" y="22"/>
                  </a:cxn>
                  <a:cxn ang="0">
                    <a:pos x="0" y="29"/>
                  </a:cxn>
                  <a:cxn ang="0">
                    <a:pos x="1" y="35"/>
                  </a:cxn>
                  <a:cxn ang="0">
                    <a:pos x="3" y="42"/>
                  </a:cxn>
                  <a:cxn ang="0">
                    <a:pos x="6" y="48"/>
                  </a:cxn>
                  <a:cxn ang="0">
                    <a:pos x="11" y="54"/>
                  </a:cxn>
                  <a:cxn ang="0">
                    <a:pos x="17" y="59"/>
                  </a:cxn>
                  <a:cxn ang="0">
                    <a:pos x="25" y="63"/>
                  </a:cxn>
                </a:cxnLst>
                <a:rect l="0" t="0" r="r" b="b"/>
                <a:pathLst>
                  <a:path w="31" h="63">
                    <a:moveTo>
                      <a:pt x="31" y="0"/>
                    </a:moveTo>
                    <a:lnTo>
                      <a:pt x="22" y="2"/>
                    </a:lnTo>
                    <a:lnTo>
                      <a:pt x="15" y="6"/>
                    </a:lnTo>
                    <a:lnTo>
                      <a:pt x="10" y="10"/>
                    </a:lnTo>
                    <a:lnTo>
                      <a:pt x="5" y="16"/>
                    </a:lnTo>
                    <a:lnTo>
                      <a:pt x="3" y="22"/>
                    </a:lnTo>
                    <a:lnTo>
                      <a:pt x="0" y="29"/>
                    </a:lnTo>
                    <a:lnTo>
                      <a:pt x="1" y="35"/>
                    </a:lnTo>
                    <a:lnTo>
                      <a:pt x="3" y="42"/>
                    </a:lnTo>
                    <a:lnTo>
                      <a:pt x="6" y="48"/>
                    </a:lnTo>
                    <a:lnTo>
                      <a:pt x="11" y="54"/>
                    </a:lnTo>
                    <a:lnTo>
                      <a:pt x="17" y="59"/>
                    </a:lnTo>
                    <a:lnTo>
                      <a:pt x="25" y="63"/>
                    </a:lnTo>
                  </a:path>
                </a:pathLst>
              </a:custGeom>
              <a:noFill/>
              <a:ln w="12700" cap="flat">
                <a:solidFill>
                  <a:srgbClr val="0066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59" name="Freeform 259"/>
              <p:cNvSpPr>
                <a:spLocks/>
              </p:cNvSpPr>
              <p:nvPr/>
            </p:nvSpPr>
            <p:spPr bwMode="auto">
              <a:xfrm>
                <a:off x="3338" y="2478"/>
                <a:ext cx="25" cy="53"/>
              </a:xfrm>
              <a:custGeom>
                <a:avLst/>
                <a:gdLst/>
                <a:ahLst/>
                <a:cxnLst>
                  <a:cxn ang="0">
                    <a:pos x="25" y="0"/>
                  </a:cxn>
                  <a:cxn ang="0">
                    <a:pos x="18" y="2"/>
                  </a:cxn>
                  <a:cxn ang="0">
                    <a:pos x="12" y="6"/>
                  </a:cxn>
                  <a:cxn ang="0">
                    <a:pos x="6" y="10"/>
                  </a:cxn>
                  <a:cxn ang="0">
                    <a:pos x="3" y="16"/>
                  </a:cxn>
                  <a:cxn ang="0">
                    <a:pos x="1" y="22"/>
                  </a:cxn>
                  <a:cxn ang="0">
                    <a:pos x="0" y="27"/>
                  </a:cxn>
                  <a:cxn ang="0">
                    <a:pos x="1" y="34"/>
                  </a:cxn>
                  <a:cxn ang="0">
                    <a:pos x="4" y="40"/>
                  </a:cxn>
                  <a:cxn ang="0">
                    <a:pos x="8" y="45"/>
                  </a:cxn>
                  <a:cxn ang="0">
                    <a:pos x="13" y="50"/>
                  </a:cxn>
                  <a:cxn ang="0">
                    <a:pos x="20" y="53"/>
                  </a:cxn>
                </a:cxnLst>
                <a:rect l="0" t="0" r="r" b="b"/>
                <a:pathLst>
                  <a:path w="25" h="53">
                    <a:moveTo>
                      <a:pt x="25" y="0"/>
                    </a:moveTo>
                    <a:lnTo>
                      <a:pt x="18" y="2"/>
                    </a:lnTo>
                    <a:lnTo>
                      <a:pt x="12" y="6"/>
                    </a:lnTo>
                    <a:lnTo>
                      <a:pt x="6" y="10"/>
                    </a:lnTo>
                    <a:lnTo>
                      <a:pt x="3" y="16"/>
                    </a:lnTo>
                    <a:lnTo>
                      <a:pt x="1" y="22"/>
                    </a:lnTo>
                    <a:lnTo>
                      <a:pt x="0" y="27"/>
                    </a:lnTo>
                    <a:lnTo>
                      <a:pt x="1" y="34"/>
                    </a:lnTo>
                    <a:lnTo>
                      <a:pt x="4" y="40"/>
                    </a:lnTo>
                    <a:lnTo>
                      <a:pt x="8" y="45"/>
                    </a:lnTo>
                    <a:lnTo>
                      <a:pt x="13" y="50"/>
                    </a:lnTo>
                    <a:lnTo>
                      <a:pt x="20" y="53"/>
                    </a:lnTo>
                  </a:path>
                </a:pathLst>
              </a:custGeom>
              <a:noFill/>
              <a:ln w="12700" cap="flat">
                <a:solidFill>
                  <a:srgbClr val="0066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60" name="Freeform 260"/>
              <p:cNvSpPr>
                <a:spLocks/>
              </p:cNvSpPr>
              <p:nvPr/>
            </p:nvSpPr>
            <p:spPr bwMode="auto">
              <a:xfrm>
                <a:off x="3281" y="2460"/>
                <a:ext cx="38" cy="81"/>
              </a:xfrm>
              <a:custGeom>
                <a:avLst/>
                <a:gdLst/>
                <a:ahLst/>
                <a:cxnLst>
                  <a:cxn ang="0">
                    <a:pos x="38" y="0"/>
                  </a:cxn>
                  <a:cxn ang="0">
                    <a:pos x="29" y="2"/>
                  </a:cxn>
                  <a:cxn ang="0">
                    <a:pos x="21" y="7"/>
                  </a:cxn>
                  <a:cxn ang="0">
                    <a:pos x="14" y="12"/>
                  </a:cxn>
                  <a:cxn ang="0">
                    <a:pos x="8" y="18"/>
                  </a:cxn>
                  <a:cxn ang="0">
                    <a:pos x="3" y="25"/>
                  </a:cxn>
                  <a:cxn ang="0">
                    <a:pos x="1" y="33"/>
                  </a:cxn>
                  <a:cxn ang="0">
                    <a:pos x="0" y="41"/>
                  </a:cxn>
                  <a:cxn ang="0">
                    <a:pos x="1" y="49"/>
                  </a:cxn>
                  <a:cxn ang="0">
                    <a:pos x="4" y="56"/>
                  </a:cxn>
                  <a:cxn ang="0">
                    <a:pos x="9" y="64"/>
                  </a:cxn>
                  <a:cxn ang="0">
                    <a:pos x="15" y="70"/>
                  </a:cxn>
                  <a:cxn ang="0">
                    <a:pos x="22" y="76"/>
                  </a:cxn>
                  <a:cxn ang="0">
                    <a:pos x="30" y="81"/>
                  </a:cxn>
                </a:cxnLst>
                <a:rect l="0" t="0" r="r" b="b"/>
                <a:pathLst>
                  <a:path w="38" h="81">
                    <a:moveTo>
                      <a:pt x="38" y="0"/>
                    </a:moveTo>
                    <a:lnTo>
                      <a:pt x="29" y="2"/>
                    </a:lnTo>
                    <a:lnTo>
                      <a:pt x="21" y="7"/>
                    </a:lnTo>
                    <a:lnTo>
                      <a:pt x="14" y="12"/>
                    </a:lnTo>
                    <a:lnTo>
                      <a:pt x="8" y="18"/>
                    </a:lnTo>
                    <a:lnTo>
                      <a:pt x="3" y="25"/>
                    </a:lnTo>
                    <a:lnTo>
                      <a:pt x="1" y="33"/>
                    </a:lnTo>
                    <a:lnTo>
                      <a:pt x="0" y="41"/>
                    </a:lnTo>
                    <a:lnTo>
                      <a:pt x="1" y="49"/>
                    </a:lnTo>
                    <a:lnTo>
                      <a:pt x="4" y="56"/>
                    </a:lnTo>
                    <a:lnTo>
                      <a:pt x="9" y="64"/>
                    </a:lnTo>
                    <a:lnTo>
                      <a:pt x="15" y="70"/>
                    </a:lnTo>
                    <a:lnTo>
                      <a:pt x="22" y="76"/>
                    </a:lnTo>
                    <a:lnTo>
                      <a:pt x="30" y="81"/>
                    </a:lnTo>
                  </a:path>
                </a:pathLst>
              </a:custGeom>
              <a:noFill/>
              <a:ln w="12700" cap="flat">
                <a:solidFill>
                  <a:srgbClr val="0066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61" name="Freeform 261"/>
              <p:cNvSpPr>
                <a:spLocks/>
              </p:cNvSpPr>
              <p:nvPr/>
            </p:nvSpPr>
            <p:spPr bwMode="auto">
              <a:xfrm>
                <a:off x="3255" y="2453"/>
                <a:ext cx="42" cy="89"/>
              </a:xfrm>
              <a:custGeom>
                <a:avLst/>
                <a:gdLst/>
                <a:ahLst/>
                <a:cxnLst>
                  <a:cxn ang="0">
                    <a:pos x="42" y="0"/>
                  </a:cxn>
                  <a:cxn ang="0">
                    <a:pos x="32" y="3"/>
                  </a:cxn>
                  <a:cxn ang="0">
                    <a:pos x="24" y="7"/>
                  </a:cxn>
                  <a:cxn ang="0">
                    <a:pos x="16" y="12"/>
                  </a:cxn>
                  <a:cxn ang="0">
                    <a:pos x="9" y="18"/>
                  </a:cxn>
                  <a:cxn ang="0">
                    <a:pos x="5" y="25"/>
                  </a:cxn>
                  <a:cxn ang="0">
                    <a:pos x="1" y="33"/>
                  </a:cxn>
                  <a:cxn ang="0">
                    <a:pos x="0" y="41"/>
                  </a:cxn>
                  <a:cxn ang="0">
                    <a:pos x="0" y="49"/>
                  </a:cxn>
                  <a:cxn ang="0">
                    <a:pos x="2" y="57"/>
                  </a:cxn>
                  <a:cxn ang="0">
                    <a:pos x="5" y="65"/>
                  </a:cxn>
                  <a:cxn ang="0">
                    <a:pos x="10" y="72"/>
                  </a:cxn>
                  <a:cxn ang="0">
                    <a:pos x="17" y="79"/>
                  </a:cxn>
                  <a:cxn ang="0">
                    <a:pos x="24" y="84"/>
                  </a:cxn>
                  <a:cxn ang="0">
                    <a:pos x="33" y="89"/>
                  </a:cxn>
                </a:cxnLst>
                <a:rect l="0" t="0" r="r" b="b"/>
                <a:pathLst>
                  <a:path w="42" h="89">
                    <a:moveTo>
                      <a:pt x="42" y="0"/>
                    </a:moveTo>
                    <a:lnTo>
                      <a:pt x="32" y="3"/>
                    </a:lnTo>
                    <a:lnTo>
                      <a:pt x="24" y="7"/>
                    </a:lnTo>
                    <a:lnTo>
                      <a:pt x="16" y="12"/>
                    </a:lnTo>
                    <a:lnTo>
                      <a:pt x="9" y="18"/>
                    </a:lnTo>
                    <a:lnTo>
                      <a:pt x="5" y="25"/>
                    </a:lnTo>
                    <a:lnTo>
                      <a:pt x="1" y="33"/>
                    </a:lnTo>
                    <a:lnTo>
                      <a:pt x="0" y="41"/>
                    </a:lnTo>
                    <a:lnTo>
                      <a:pt x="0" y="49"/>
                    </a:lnTo>
                    <a:lnTo>
                      <a:pt x="2" y="57"/>
                    </a:lnTo>
                    <a:lnTo>
                      <a:pt x="5" y="65"/>
                    </a:lnTo>
                    <a:lnTo>
                      <a:pt x="10" y="72"/>
                    </a:lnTo>
                    <a:lnTo>
                      <a:pt x="17" y="79"/>
                    </a:lnTo>
                    <a:lnTo>
                      <a:pt x="24" y="84"/>
                    </a:lnTo>
                    <a:lnTo>
                      <a:pt x="33" y="89"/>
                    </a:lnTo>
                  </a:path>
                </a:pathLst>
              </a:custGeom>
              <a:noFill/>
              <a:ln w="12700" cap="flat">
                <a:solidFill>
                  <a:srgbClr val="0066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562" name="Freeform 262"/>
              <p:cNvSpPr>
                <a:spLocks/>
              </p:cNvSpPr>
              <p:nvPr/>
            </p:nvSpPr>
            <p:spPr bwMode="auto">
              <a:xfrm>
                <a:off x="3470" y="2511"/>
                <a:ext cx="4" cy="9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2" y="1"/>
                  </a:cxn>
                  <a:cxn ang="0">
                    <a:pos x="0" y="3"/>
                  </a:cxn>
                  <a:cxn ang="0">
                    <a:pos x="0" y="5"/>
                  </a:cxn>
                  <a:cxn ang="0">
                    <a:pos x="1" y="7"/>
                  </a:cxn>
                  <a:cxn ang="0">
                    <a:pos x="3" y="9"/>
                  </a:cxn>
                </a:cxnLst>
                <a:rect l="0" t="0" r="r" b="b"/>
                <a:pathLst>
                  <a:path w="4" h="9">
                    <a:moveTo>
                      <a:pt x="4" y="0"/>
                    </a:moveTo>
                    <a:lnTo>
                      <a:pt x="2" y="1"/>
                    </a:lnTo>
                    <a:lnTo>
                      <a:pt x="0" y="3"/>
                    </a:lnTo>
                    <a:lnTo>
                      <a:pt x="0" y="5"/>
                    </a:lnTo>
                    <a:lnTo>
                      <a:pt x="1" y="7"/>
                    </a:lnTo>
                    <a:lnTo>
                      <a:pt x="3" y="9"/>
                    </a:lnTo>
                  </a:path>
                </a:pathLst>
              </a:custGeom>
              <a:noFill/>
              <a:ln w="12700" cap="flat">
                <a:solidFill>
                  <a:srgbClr val="0066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sp>
          <p:nvSpPr>
            <p:cNvPr id="540" name="Freeform 579"/>
            <p:cNvSpPr>
              <a:spLocks/>
            </p:cNvSpPr>
            <p:nvPr/>
          </p:nvSpPr>
          <p:spPr bwMode="auto">
            <a:xfrm>
              <a:off x="4229770" y="4674543"/>
              <a:ext cx="28575" cy="57150"/>
            </a:xfrm>
            <a:custGeom>
              <a:avLst/>
              <a:gdLst/>
              <a:ahLst/>
              <a:cxnLst>
                <a:cxn ang="0">
                  <a:pos x="18" y="0"/>
                </a:cxn>
                <a:cxn ang="0">
                  <a:pos x="12" y="2"/>
                </a:cxn>
                <a:cxn ang="0">
                  <a:pos x="7" y="5"/>
                </a:cxn>
                <a:cxn ang="0">
                  <a:pos x="3" y="9"/>
                </a:cxn>
                <a:cxn ang="0">
                  <a:pos x="1" y="14"/>
                </a:cxn>
                <a:cxn ang="0">
                  <a:pos x="0" y="19"/>
                </a:cxn>
                <a:cxn ang="0">
                  <a:pos x="1" y="24"/>
                </a:cxn>
                <a:cxn ang="0">
                  <a:pos x="5" y="29"/>
                </a:cxn>
                <a:cxn ang="0">
                  <a:pos x="9" y="33"/>
                </a:cxn>
                <a:cxn ang="0">
                  <a:pos x="14" y="36"/>
                </a:cxn>
              </a:cxnLst>
              <a:rect l="0" t="0" r="r" b="b"/>
              <a:pathLst>
                <a:path w="18" h="36">
                  <a:moveTo>
                    <a:pt x="18" y="0"/>
                  </a:moveTo>
                  <a:lnTo>
                    <a:pt x="12" y="2"/>
                  </a:lnTo>
                  <a:lnTo>
                    <a:pt x="7" y="5"/>
                  </a:lnTo>
                  <a:lnTo>
                    <a:pt x="3" y="9"/>
                  </a:lnTo>
                  <a:lnTo>
                    <a:pt x="1" y="14"/>
                  </a:lnTo>
                  <a:lnTo>
                    <a:pt x="0" y="19"/>
                  </a:lnTo>
                  <a:lnTo>
                    <a:pt x="1" y="24"/>
                  </a:lnTo>
                  <a:lnTo>
                    <a:pt x="5" y="29"/>
                  </a:lnTo>
                  <a:lnTo>
                    <a:pt x="9" y="33"/>
                  </a:lnTo>
                  <a:lnTo>
                    <a:pt x="14" y="36"/>
                  </a:lnTo>
                </a:path>
              </a:pathLst>
            </a:custGeom>
            <a:noFill/>
            <a:ln w="12700" cap="flat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41" name="Freeform 580"/>
            <p:cNvSpPr>
              <a:spLocks/>
            </p:cNvSpPr>
            <p:nvPr/>
          </p:nvSpPr>
          <p:spPr bwMode="auto">
            <a:xfrm>
              <a:off x="4272633" y="4685655"/>
              <a:ext cx="20638" cy="42863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8" y="2"/>
                </a:cxn>
                <a:cxn ang="0">
                  <a:pos x="4" y="4"/>
                </a:cxn>
                <a:cxn ang="0">
                  <a:pos x="2" y="8"/>
                </a:cxn>
                <a:cxn ang="0">
                  <a:pos x="0" y="12"/>
                </a:cxn>
                <a:cxn ang="0">
                  <a:pos x="1" y="17"/>
                </a:cxn>
                <a:cxn ang="0">
                  <a:pos x="3" y="21"/>
                </a:cxn>
                <a:cxn ang="0">
                  <a:pos x="6" y="24"/>
                </a:cxn>
                <a:cxn ang="0">
                  <a:pos x="10" y="27"/>
                </a:cxn>
              </a:cxnLst>
              <a:rect l="0" t="0" r="r" b="b"/>
              <a:pathLst>
                <a:path w="13" h="27">
                  <a:moveTo>
                    <a:pt x="13" y="0"/>
                  </a:moveTo>
                  <a:lnTo>
                    <a:pt x="8" y="2"/>
                  </a:lnTo>
                  <a:lnTo>
                    <a:pt x="4" y="4"/>
                  </a:lnTo>
                  <a:lnTo>
                    <a:pt x="2" y="8"/>
                  </a:lnTo>
                  <a:lnTo>
                    <a:pt x="0" y="12"/>
                  </a:lnTo>
                  <a:lnTo>
                    <a:pt x="1" y="17"/>
                  </a:lnTo>
                  <a:lnTo>
                    <a:pt x="3" y="21"/>
                  </a:lnTo>
                  <a:lnTo>
                    <a:pt x="6" y="24"/>
                  </a:lnTo>
                  <a:lnTo>
                    <a:pt x="10" y="27"/>
                  </a:lnTo>
                </a:path>
              </a:pathLst>
            </a:custGeom>
            <a:noFill/>
            <a:ln w="12700" cap="flat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42" name="Freeform 581"/>
            <p:cNvSpPr>
              <a:spLocks/>
            </p:cNvSpPr>
            <p:nvPr/>
          </p:nvSpPr>
          <p:spPr bwMode="auto">
            <a:xfrm>
              <a:off x="4188495" y="4663430"/>
              <a:ext cx="33338" cy="71438"/>
            </a:xfrm>
            <a:custGeom>
              <a:avLst/>
              <a:gdLst/>
              <a:ahLst/>
              <a:cxnLst>
                <a:cxn ang="0">
                  <a:pos x="21" y="0"/>
                </a:cxn>
                <a:cxn ang="0">
                  <a:pos x="15" y="2"/>
                </a:cxn>
                <a:cxn ang="0">
                  <a:pos x="9" y="6"/>
                </a:cxn>
                <a:cxn ang="0">
                  <a:pos x="5" y="10"/>
                </a:cxn>
                <a:cxn ang="0">
                  <a:pos x="2" y="15"/>
                </a:cxn>
                <a:cxn ang="0">
                  <a:pos x="0" y="21"/>
                </a:cxn>
                <a:cxn ang="0">
                  <a:pos x="1" y="26"/>
                </a:cxn>
                <a:cxn ang="0">
                  <a:pos x="2" y="32"/>
                </a:cxn>
                <a:cxn ang="0">
                  <a:pos x="6" y="37"/>
                </a:cxn>
                <a:cxn ang="0">
                  <a:pos x="11" y="41"/>
                </a:cxn>
                <a:cxn ang="0">
                  <a:pos x="17" y="45"/>
                </a:cxn>
              </a:cxnLst>
              <a:rect l="0" t="0" r="r" b="b"/>
              <a:pathLst>
                <a:path w="21" h="45">
                  <a:moveTo>
                    <a:pt x="21" y="0"/>
                  </a:moveTo>
                  <a:lnTo>
                    <a:pt x="15" y="2"/>
                  </a:lnTo>
                  <a:lnTo>
                    <a:pt x="9" y="6"/>
                  </a:lnTo>
                  <a:lnTo>
                    <a:pt x="5" y="10"/>
                  </a:lnTo>
                  <a:lnTo>
                    <a:pt x="2" y="15"/>
                  </a:lnTo>
                  <a:lnTo>
                    <a:pt x="0" y="21"/>
                  </a:lnTo>
                  <a:lnTo>
                    <a:pt x="1" y="26"/>
                  </a:lnTo>
                  <a:lnTo>
                    <a:pt x="2" y="32"/>
                  </a:lnTo>
                  <a:lnTo>
                    <a:pt x="6" y="37"/>
                  </a:lnTo>
                  <a:lnTo>
                    <a:pt x="11" y="41"/>
                  </a:lnTo>
                  <a:lnTo>
                    <a:pt x="17" y="45"/>
                  </a:lnTo>
                </a:path>
              </a:pathLst>
            </a:custGeom>
            <a:noFill/>
            <a:ln w="12700" cap="flat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43" name="Freeform 583"/>
            <p:cNvSpPr>
              <a:spLocks/>
            </p:cNvSpPr>
            <p:nvPr/>
          </p:nvSpPr>
          <p:spPr bwMode="auto">
            <a:xfrm>
              <a:off x="4104358" y="4642793"/>
              <a:ext cx="49213" cy="100013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22" y="2"/>
                </a:cxn>
                <a:cxn ang="0">
                  <a:pos x="15" y="6"/>
                </a:cxn>
                <a:cxn ang="0">
                  <a:pos x="10" y="10"/>
                </a:cxn>
                <a:cxn ang="0">
                  <a:pos x="5" y="16"/>
                </a:cxn>
                <a:cxn ang="0">
                  <a:pos x="3" y="22"/>
                </a:cxn>
                <a:cxn ang="0">
                  <a:pos x="0" y="29"/>
                </a:cxn>
                <a:cxn ang="0">
                  <a:pos x="1" y="35"/>
                </a:cxn>
                <a:cxn ang="0">
                  <a:pos x="3" y="42"/>
                </a:cxn>
                <a:cxn ang="0">
                  <a:pos x="6" y="48"/>
                </a:cxn>
                <a:cxn ang="0">
                  <a:pos x="11" y="54"/>
                </a:cxn>
                <a:cxn ang="0">
                  <a:pos x="17" y="59"/>
                </a:cxn>
                <a:cxn ang="0">
                  <a:pos x="25" y="63"/>
                </a:cxn>
              </a:cxnLst>
              <a:rect l="0" t="0" r="r" b="b"/>
              <a:pathLst>
                <a:path w="31" h="63">
                  <a:moveTo>
                    <a:pt x="31" y="0"/>
                  </a:moveTo>
                  <a:lnTo>
                    <a:pt x="22" y="2"/>
                  </a:lnTo>
                  <a:lnTo>
                    <a:pt x="15" y="6"/>
                  </a:lnTo>
                  <a:lnTo>
                    <a:pt x="10" y="10"/>
                  </a:lnTo>
                  <a:lnTo>
                    <a:pt x="5" y="16"/>
                  </a:lnTo>
                  <a:lnTo>
                    <a:pt x="3" y="22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3" y="42"/>
                  </a:lnTo>
                  <a:lnTo>
                    <a:pt x="6" y="48"/>
                  </a:lnTo>
                  <a:lnTo>
                    <a:pt x="11" y="54"/>
                  </a:lnTo>
                  <a:lnTo>
                    <a:pt x="17" y="59"/>
                  </a:lnTo>
                  <a:lnTo>
                    <a:pt x="25" y="63"/>
                  </a:lnTo>
                </a:path>
              </a:pathLst>
            </a:custGeom>
            <a:noFill/>
            <a:ln w="12700" cap="flat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44" name="Freeform 584"/>
            <p:cNvSpPr>
              <a:spLocks/>
            </p:cNvSpPr>
            <p:nvPr/>
          </p:nvSpPr>
          <p:spPr bwMode="auto">
            <a:xfrm>
              <a:off x="4147220" y="4653905"/>
              <a:ext cx="39688" cy="84138"/>
            </a:xfrm>
            <a:custGeom>
              <a:avLst/>
              <a:gdLst/>
              <a:ahLst/>
              <a:cxnLst>
                <a:cxn ang="0">
                  <a:pos x="25" y="0"/>
                </a:cxn>
                <a:cxn ang="0">
                  <a:pos x="18" y="2"/>
                </a:cxn>
                <a:cxn ang="0">
                  <a:pos x="12" y="6"/>
                </a:cxn>
                <a:cxn ang="0">
                  <a:pos x="6" y="10"/>
                </a:cxn>
                <a:cxn ang="0">
                  <a:pos x="3" y="16"/>
                </a:cxn>
                <a:cxn ang="0">
                  <a:pos x="1" y="22"/>
                </a:cxn>
                <a:cxn ang="0">
                  <a:pos x="0" y="27"/>
                </a:cxn>
                <a:cxn ang="0">
                  <a:pos x="1" y="34"/>
                </a:cxn>
                <a:cxn ang="0">
                  <a:pos x="4" y="40"/>
                </a:cxn>
                <a:cxn ang="0">
                  <a:pos x="8" y="45"/>
                </a:cxn>
                <a:cxn ang="0">
                  <a:pos x="13" y="50"/>
                </a:cxn>
                <a:cxn ang="0">
                  <a:pos x="20" y="53"/>
                </a:cxn>
              </a:cxnLst>
              <a:rect l="0" t="0" r="r" b="b"/>
              <a:pathLst>
                <a:path w="25" h="53">
                  <a:moveTo>
                    <a:pt x="25" y="0"/>
                  </a:moveTo>
                  <a:lnTo>
                    <a:pt x="18" y="2"/>
                  </a:lnTo>
                  <a:lnTo>
                    <a:pt x="12" y="6"/>
                  </a:lnTo>
                  <a:lnTo>
                    <a:pt x="6" y="10"/>
                  </a:lnTo>
                  <a:lnTo>
                    <a:pt x="3" y="16"/>
                  </a:lnTo>
                  <a:lnTo>
                    <a:pt x="1" y="22"/>
                  </a:lnTo>
                  <a:lnTo>
                    <a:pt x="0" y="27"/>
                  </a:lnTo>
                  <a:lnTo>
                    <a:pt x="1" y="34"/>
                  </a:lnTo>
                  <a:lnTo>
                    <a:pt x="4" y="40"/>
                  </a:lnTo>
                  <a:lnTo>
                    <a:pt x="8" y="45"/>
                  </a:lnTo>
                  <a:lnTo>
                    <a:pt x="13" y="50"/>
                  </a:lnTo>
                  <a:lnTo>
                    <a:pt x="20" y="53"/>
                  </a:lnTo>
                </a:path>
              </a:pathLst>
            </a:custGeom>
            <a:noFill/>
            <a:ln w="12700" cap="flat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45" name="Freeform 585"/>
            <p:cNvSpPr>
              <a:spLocks/>
            </p:cNvSpPr>
            <p:nvPr/>
          </p:nvSpPr>
          <p:spPr bwMode="auto">
            <a:xfrm>
              <a:off x="4056733" y="4625330"/>
              <a:ext cx="60325" cy="128588"/>
            </a:xfrm>
            <a:custGeom>
              <a:avLst/>
              <a:gdLst/>
              <a:ahLst/>
              <a:cxnLst>
                <a:cxn ang="0">
                  <a:pos x="38" y="0"/>
                </a:cxn>
                <a:cxn ang="0">
                  <a:pos x="29" y="2"/>
                </a:cxn>
                <a:cxn ang="0">
                  <a:pos x="21" y="7"/>
                </a:cxn>
                <a:cxn ang="0">
                  <a:pos x="14" y="12"/>
                </a:cxn>
                <a:cxn ang="0">
                  <a:pos x="8" y="18"/>
                </a:cxn>
                <a:cxn ang="0">
                  <a:pos x="3" y="25"/>
                </a:cxn>
                <a:cxn ang="0">
                  <a:pos x="1" y="33"/>
                </a:cxn>
                <a:cxn ang="0">
                  <a:pos x="0" y="41"/>
                </a:cxn>
                <a:cxn ang="0">
                  <a:pos x="1" y="49"/>
                </a:cxn>
                <a:cxn ang="0">
                  <a:pos x="4" y="56"/>
                </a:cxn>
                <a:cxn ang="0">
                  <a:pos x="9" y="64"/>
                </a:cxn>
                <a:cxn ang="0">
                  <a:pos x="15" y="70"/>
                </a:cxn>
                <a:cxn ang="0">
                  <a:pos x="22" y="76"/>
                </a:cxn>
                <a:cxn ang="0">
                  <a:pos x="30" y="81"/>
                </a:cxn>
              </a:cxnLst>
              <a:rect l="0" t="0" r="r" b="b"/>
              <a:pathLst>
                <a:path w="38" h="81">
                  <a:moveTo>
                    <a:pt x="38" y="0"/>
                  </a:moveTo>
                  <a:lnTo>
                    <a:pt x="29" y="2"/>
                  </a:lnTo>
                  <a:lnTo>
                    <a:pt x="21" y="7"/>
                  </a:lnTo>
                  <a:lnTo>
                    <a:pt x="14" y="12"/>
                  </a:lnTo>
                  <a:lnTo>
                    <a:pt x="8" y="18"/>
                  </a:lnTo>
                  <a:lnTo>
                    <a:pt x="3" y="25"/>
                  </a:lnTo>
                  <a:lnTo>
                    <a:pt x="1" y="33"/>
                  </a:lnTo>
                  <a:lnTo>
                    <a:pt x="0" y="41"/>
                  </a:lnTo>
                  <a:lnTo>
                    <a:pt x="1" y="49"/>
                  </a:lnTo>
                  <a:lnTo>
                    <a:pt x="4" y="56"/>
                  </a:lnTo>
                  <a:lnTo>
                    <a:pt x="9" y="64"/>
                  </a:lnTo>
                  <a:lnTo>
                    <a:pt x="15" y="70"/>
                  </a:lnTo>
                  <a:lnTo>
                    <a:pt x="22" y="76"/>
                  </a:lnTo>
                  <a:lnTo>
                    <a:pt x="30" y="81"/>
                  </a:lnTo>
                </a:path>
              </a:pathLst>
            </a:custGeom>
            <a:noFill/>
            <a:ln w="12700" cap="flat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46" name="Freeform 586"/>
            <p:cNvSpPr>
              <a:spLocks/>
            </p:cNvSpPr>
            <p:nvPr/>
          </p:nvSpPr>
          <p:spPr bwMode="auto">
            <a:xfrm>
              <a:off x="4015458" y="4614218"/>
              <a:ext cx="66675" cy="141288"/>
            </a:xfrm>
            <a:custGeom>
              <a:avLst/>
              <a:gdLst/>
              <a:ahLst/>
              <a:cxnLst>
                <a:cxn ang="0">
                  <a:pos x="42" y="0"/>
                </a:cxn>
                <a:cxn ang="0">
                  <a:pos x="32" y="3"/>
                </a:cxn>
                <a:cxn ang="0">
                  <a:pos x="24" y="7"/>
                </a:cxn>
                <a:cxn ang="0">
                  <a:pos x="16" y="12"/>
                </a:cxn>
                <a:cxn ang="0">
                  <a:pos x="9" y="18"/>
                </a:cxn>
                <a:cxn ang="0">
                  <a:pos x="5" y="25"/>
                </a:cxn>
                <a:cxn ang="0">
                  <a:pos x="1" y="33"/>
                </a:cxn>
                <a:cxn ang="0">
                  <a:pos x="0" y="41"/>
                </a:cxn>
                <a:cxn ang="0">
                  <a:pos x="0" y="49"/>
                </a:cxn>
                <a:cxn ang="0">
                  <a:pos x="2" y="57"/>
                </a:cxn>
                <a:cxn ang="0">
                  <a:pos x="5" y="65"/>
                </a:cxn>
                <a:cxn ang="0">
                  <a:pos x="10" y="72"/>
                </a:cxn>
                <a:cxn ang="0">
                  <a:pos x="17" y="79"/>
                </a:cxn>
                <a:cxn ang="0">
                  <a:pos x="24" y="84"/>
                </a:cxn>
                <a:cxn ang="0">
                  <a:pos x="33" y="89"/>
                </a:cxn>
              </a:cxnLst>
              <a:rect l="0" t="0" r="r" b="b"/>
              <a:pathLst>
                <a:path w="42" h="89">
                  <a:moveTo>
                    <a:pt x="42" y="0"/>
                  </a:moveTo>
                  <a:lnTo>
                    <a:pt x="32" y="3"/>
                  </a:lnTo>
                  <a:lnTo>
                    <a:pt x="24" y="7"/>
                  </a:lnTo>
                  <a:lnTo>
                    <a:pt x="16" y="12"/>
                  </a:lnTo>
                  <a:lnTo>
                    <a:pt x="9" y="18"/>
                  </a:lnTo>
                  <a:lnTo>
                    <a:pt x="5" y="25"/>
                  </a:lnTo>
                  <a:lnTo>
                    <a:pt x="1" y="33"/>
                  </a:lnTo>
                  <a:lnTo>
                    <a:pt x="0" y="41"/>
                  </a:lnTo>
                  <a:lnTo>
                    <a:pt x="0" y="49"/>
                  </a:lnTo>
                  <a:lnTo>
                    <a:pt x="2" y="57"/>
                  </a:lnTo>
                  <a:lnTo>
                    <a:pt x="5" y="65"/>
                  </a:lnTo>
                  <a:lnTo>
                    <a:pt x="10" y="72"/>
                  </a:lnTo>
                  <a:lnTo>
                    <a:pt x="17" y="79"/>
                  </a:lnTo>
                  <a:lnTo>
                    <a:pt x="24" y="84"/>
                  </a:lnTo>
                  <a:lnTo>
                    <a:pt x="33" y="89"/>
                  </a:lnTo>
                </a:path>
              </a:pathLst>
            </a:custGeom>
            <a:noFill/>
            <a:ln w="12700" cap="flat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47" name="Freeform 588"/>
            <p:cNvSpPr>
              <a:spLocks/>
            </p:cNvSpPr>
            <p:nvPr/>
          </p:nvSpPr>
          <p:spPr bwMode="auto">
            <a:xfrm>
              <a:off x="4229770" y="4674543"/>
              <a:ext cx="28575" cy="57150"/>
            </a:xfrm>
            <a:custGeom>
              <a:avLst/>
              <a:gdLst/>
              <a:ahLst/>
              <a:cxnLst>
                <a:cxn ang="0">
                  <a:pos x="18" y="0"/>
                </a:cxn>
                <a:cxn ang="0">
                  <a:pos x="12" y="2"/>
                </a:cxn>
                <a:cxn ang="0">
                  <a:pos x="7" y="5"/>
                </a:cxn>
                <a:cxn ang="0">
                  <a:pos x="3" y="9"/>
                </a:cxn>
                <a:cxn ang="0">
                  <a:pos x="1" y="14"/>
                </a:cxn>
                <a:cxn ang="0">
                  <a:pos x="0" y="19"/>
                </a:cxn>
                <a:cxn ang="0">
                  <a:pos x="1" y="24"/>
                </a:cxn>
                <a:cxn ang="0">
                  <a:pos x="5" y="29"/>
                </a:cxn>
                <a:cxn ang="0">
                  <a:pos x="9" y="33"/>
                </a:cxn>
                <a:cxn ang="0">
                  <a:pos x="14" y="36"/>
                </a:cxn>
              </a:cxnLst>
              <a:rect l="0" t="0" r="r" b="b"/>
              <a:pathLst>
                <a:path w="18" h="36">
                  <a:moveTo>
                    <a:pt x="18" y="0"/>
                  </a:moveTo>
                  <a:lnTo>
                    <a:pt x="12" y="2"/>
                  </a:lnTo>
                  <a:lnTo>
                    <a:pt x="7" y="5"/>
                  </a:lnTo>
                  <a:lnTo>
                    <a:pt x="3" y="9"/>
                  </a:lnTo>
                  <a:lnTo>
                    <a:pt x="1" y="14"/>
                  </a:lnTo>
                  <a:lnTo>
                    <a:pt x="0" y="19"/>
                  </a:lnTo>
                  <a:lnTo>
                    <a:pt x="1" y="24"/>
                  </a:lnTo>
                  <a:lnTo>
                    <a:pt x="5" y="29"/>
                  </a:lnTo>
                  <a:lnTo>
                    <a:pt x="9" y="33"/>
                  </a:lnTo>
                  <a:lnTo>
                    <a:pt x="14" y="36"/>
                  </a:lnTo>
                </a:path>
              </a:pathLst>
            </a:custGeom>
            <a:noFill/>
            <a:ln w="12700" cap="flat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48" name="Freeform 589"/>
            <p:cNvSpPr>
              <a:spLocks/>
            </p:cNvSpPr>
            <p:nvPr/>
          </p:nvSpPr>
          <p:spPr bwMode="auto">
            <a:xfrm>
              <a:off x="4272633" y="4685655"/>
              <a:ext cx="20638" cy="42863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8" y="2"/>
                </a:cxn>
                <a:cxn ang="0">
                  <a:pos x="4" y="4"/>
                </a:cxn>
                <a:cxn ang="0">
                  <a:pos x="2" y="8"/>
                </a:cxn>
                <a:cxn ang="0">
                  <a:pos x="0" y="12"/>
                </a:cxn>
                <a:cxn ang="0">
                  <a:pos x="1" y="17"/>
                </a:cxn>
                <a:cxn ang="0">
                  <a:pos x="3" y="21"/>
                </a:cxn>
                <a:cxn ang="0">
                  <a:pos x="6" y="24"/>
                </a:cxn>
                <a:cxn ang="0">
                  <a:pos x="10" y="27"/>
                </a:cxn>
              </a:cxnLst>
              <a:rect l="0" t="0" r="r" b="b"/>
              <a:pathLst>
                <a:path w="13" h="27">
                  <a:moveTo>
                    <a:pt x="13" y="0"/>
                  </a:moveTo>
                  <a:lnTo>
                    <a:pt x="8" y="2"/>
                  </a:lnTo>
                  <a:lnTo>
                    <a:pt x="4" y="4"/>
                  </a:lnTo>
                  <a:lnTo>
                    <a:pt x="2" y="8"/>
                  </a:lnTo>
                  <a:lnTo>
                    <a:pt x="0" y="12"/>
                  </a:lnTo>
                  <a:lnTo>
                    <a:pt x="1" y="17"/>
                  </a:lnTo>
                  <a:lnTo>
                    <a:pt x="3" y="21"/>
                  </a:lnTo>
                  <a:lnTo>
                    <a:pt x="6" y="24"/>
                  </a:lnTo>
                  <a:lnTo>
                    <a:pt x="10" y="27"/>
                  </a:lnTo>
                </a:path>
              </a:pathLst>
            </a:custGeom>
            <a:noFill/>
            <a:ln w="12700" cap="flat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49" name="Freeform 590"/>
            <p:cNvSpPr>
              <a:spLocks/>
            </p:cNvSpPr>
            <p:nvPr/>
          </p:nvSpPr>
          <p:spPr bwMode="auto">
            <a:xfrm>
              <a:off x="4188495" y="4663430"/>
              <a:ext cx="33338" cy="71438"/>
            </a:xfrm>
            <a:custGeom>
              <a:avLst/>
              <a:gdLst/>
              <a:ahLst/>
              <a:cxnLst>
                <a:cxn ang="0">
                  <a:pos x="21" y="0"/>
                </a:cxn>
                <a:cxn ang="0">
                  <a:pos x="15" y="2"/>
                </a:cxn>
                <a:cxn ang="0">
                  <a:pos x="9" y="6"/>
                </a:cxn>
                <a:cxn ang="0">
                  <a:pos x="5" y="10"/>
                </a:cxn>
                <a:cxn ang="0">
                  <a:pos x="2" y="15"/>
                </a:cxn>
                <a:cxn ang="0">
                  <a:pos x="0" y="21"/>
                </a:cxn>
                <a:cxn ang="0">
                  <a:pos x="1" y="26"/>
                </a:cxn>
                <a:cxn ang="0">
                  <a:pos x="2" y="32"/>
                </a:cxn>
                <a:cxn ang="0">
                  <a:pos x="6" y="37"/>
                </a:cxn>
                <a:cxn ang="0">
                  <a:pos x="11" y="41"/>
                </a:cxn>
                <a:cxn ang="0">
                  <a:pos x="17" y="45"/>
                </a:cxn>
              </a:cxnLst>
              <a:rect l="0" t="0" r="r" b="b"/>
              <a:pathLst>
                <a:path w="21" h="45">
                  <a:moveTo>
                    <a:pt x="21" y="0"/>
                  </a:moveTo>
                  <a:lnTo>
                    <a:pt x="15" y="2"/>
                  </a:lnTo>
                  <a:lnTo>
                    <a:pt x="9" y="6"/>
                  </a:lnTo>
                  <a:lnTo>
                    <a:pt x="5" y="10"/>
                  </a:lnTo>
                  <a:lnTo>
                    <a:pt x="2" y="15"/>
                  </a:lnTo>
                  <a:lnTo>
                    <a:pt x="0" y="21"/>
                  </a:lnTo>
                  <a:lnTo>
                    <a:pt x="1" y="26"/>
                  </a:lnTo>
                  <a:lnTo>
                    <a:pt x="2" y="32"/>
                  </a:lnTo>
                  <a:lnTo>
                    <a:pt x="6" y="37"/>
                  </a:lnTo>
                  <a:lnTo>
                    <a:pt x="11" y="41"/>
                  </a:lnTo>
                  <a:lnTo>
                    <a:pt x="17" y="45"/>
                  </a:lnTo>
                </a:path>
              </a:pathLst>
            </a:custGeom>
            <a:noFill/>
            <a:ln w="12700" cap="flat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50" name="Freeform 592"/>
            <p:cNvSpPr>
              <a:spLocks/>
            </p:cNvSpPr>
            <p:nvPr/>
          </p:nvSpPr>
          <p:spPr bwMode="auto">
            <a:xfrm>
              <a:off x="4104358" y="4642793"/>
              <a:ext cx="49213" cy="100013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22" y="2"/>
                </a:cxn>
                <a:cxn ang="0">
                  <a:pos x="15" y="6"/>
                </a:cxn>
                <a:cxn ang="0">
                  <a:pos x="10" y="10"/>
                </a:cxn>
                <a:cxn ang="0">
                  <a:pos x="5" y="16"/>
                </a:cxn>
                <a:cxn ang="0">
                  <a:pos x="3" y="22"/>
                </a:cxn>
                <a:cxn ang="0">
                  <a:pos x="0" y="29"/>
                </a:cxn>
                <a:cxn ang="0">
                  <a:pos x="1" y="35"/>
                </a:cxn>
                <a:cxn ang="0">
                  <a:pos x="3" y="42"/>
                </a:cxn>
                <a:cxn ang="0">
                  <a:pos x="6" y="48"/>
                </a:cxn>
                <a:cxn ang="0">
                  <a:pos x="11" y="54"/>
                </a:cxn>
                <a:cxn ang="0">
                  <a:pos x="17" y="59"/>
                </a:cxn>
                <a:cxn ang="0">
                  <a:pos x="25" y="63"/>
                </a:cxn>
              </a:cxnLst>
              <a:rect l="0" t="0" r="r" b="b"/>
              <a:pathLst>
                <a:path w="31" h="63">
                  <a:moveTo>
                    <a:pt x="31" y="0"/>
                  </a:moveTo>
                  <a:lnTo>
                    <a:pt x="22" y="2"/>
                  </a:lnTo>
                  <a:lnTo>
                    <a:pt x="15" y="6"/>
                  </a:lnTo>
                  <a:lnTo>
                    <a:pt x="10" y="10"/>
                  </a:lnTo>
                  <a:lnTo>
                    <a:pt x="5" y="16"/>
                  </a:lnTo>
                  <a:lnTo>
                    <a:pt x="3" y="22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3" y="42"/>
                  </a:lnTo>
                  <a:lnTo>
                    <a:pt x="6" y="48"/>
                  </a:lnTo>
                  <a:lnTo>
                    <a:pt x="11" y="54"/>
                  </a:lnTo>
                  <a:lnTo>
                    <a:pt x="17" y="59"/>
                  </a:lnTo>
                  <a:lnTo>
                    <a:pt x="25" y="63"/>
                  </a:lnTo>
                </a:path>
              </a:pathLst>
            </a:custGeom>
            <a:noFill/>
            <a:ln w="12700" cap="flat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51" name="Freeform 593"/>
            <p:cNvSpPr>
              <a:spLocks/>
            </p:cNvSpPr>
            <p:nvPr/>
          </p:nvSpPr>
          <p:spPr bwMode="auto">
            <a:xfrm>
              <a:off x="4147220" y="4653905"/>
              <a:ext cx="39688" cy="84138"/>
            </a:xfrm>
            <a:custGeom>
              <a:avLst/>
              <a:gdLst/>
              <a:ahLst/>
              <a:cxnLst>
                <a:cxn ang="0">
                  <a:pos x="25" y="0"/>
                </a:cxn>
                <a:cxn ang="0">
                  <a:pos x="18" y="2"/>
                </a:cxn>
                <a:cxn ang="0">
                  <a:pos x="12" y="6"/>
                </a:cxn>
                <a:cxn ang="0">
                  <a:pos x="6" y="10"/>
                </a:cxn>
                <a:cxn ang="0">
                  <a:pos x="3" y="16"/>
                </a:cxn>
                <a:cxn ang="0">
                  <a:pos x="1" y="22"/>
                </a:cxn>
                <a:cxn ang="0">
                  <a:pos x="0" y="27"/>
                </a:cxn>
                <a:cxn ang="0">
                  <a:pos x="1" y="34"/>
                </a:cxn>
                <a:cxn ang="0">
                  <a:pos x="4" y="40"/>
                </a:cxn>
                <a:cxn ang="0">
                  <a:pos x="8" y="45"/>
                </a:cxn>
                <a:cxn ang="0">
                  <a:pos x="13" y="50"/>
                </a:cxn>
                <a:cxn ang="0">
                  <a:pos x="20" y="53"/>
                </a:cxn>
              </a:cxnLst>
              <a:rect l="0" t="0" r="r" b="b"/>
              <a:pathLst>
                <a:path w="25" h="53">
                  <a:moveTo>
                    <a:pt x="25" y="0"/>
                  </a:moveTo>
                  <a:lnTo>
                    <a:pt x="18" y="2"/>
                  </a:lnTo>
                  <a:lnTo>
                    <a:pt x="12" y="6"/>
                  </a:lnTo>
                  <a:lnTo>
                    <a:pt x="6" y="10"/>
                  </a:lnTo>
                  <a:lnTo>
                    <a:pt x="3" y="16"/>
                  </a:lnTo>
                  <a:lnTo>
                    <a:pt x="1" y="22"/>
                  </a:lnTo>
                  <a:lnTo>
                    <a:pt x="0" y="27"/>
                  </a:lnTo>
                  <a:lnTo>
                    <a:pt x="1" y="34"/>
                  </a:lnTo>
                  <a:lnTo>
                    <a:pt x="4" y="40"/>
                  </a:lnTo>
                  <a:lnTo>
                    <a:pt x="8" y="45"/>
                  </a:lnTo>
                  <a:lnTo>
                    <a:pt x="13" y="50"/>
                  </a:lnTo>
                  <a:lnTo>
                    <a:pt x="20" y="53"/>
                  </a:lnTo>
                </a:path>
              </a:pathLst>
            </a:custGeom>
            <a:noFill/>
            <a:ln w="12700" cap="flat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52" name="Freeform 594"/>
            <p:cNvSpPr>
              <a:spLocks/>
            </p:cNvSpPr>
            <p:nvPr/>
          </p:nvSpPr>
          <p:spPr bwMode="auto">
            <a:xfrm>
              <a:off x="4056733" y="4625330"/>
              <a:ext cx="60325" cy="128588"/>
            </a:xfrm>
            <a:custGeom>
              <a:avLst/>
              <a:gdLst/>
              <a:ahLst/>
              <a:cxnLst>
                <a:cxn ang="0">
                  <a:pos x="38" y="0"/>
                </a:cxn>
                <a:cxn ang="0">
                  <a:pos x="29" y="2"/>
                </a:cxn>
                <a:cxn ang="0">
                  <a:pos x="21" y="7"/>
                </a:cxn>
                <a:cxn ang="0">
                  <a:pos x="14" y="12"/>
                </a:cxn>
                <a:cxn ang="0">
                  <a:pos x="8" y="18"/>
                </a:cxn>
                <a:cxn ang="0">
                  <a:pos x="3" y="25"/>
                </a:cxn>
                <a:cxn ang="0">
                  <a:pos x="1" y="33"/>
                </a:cxn>
                <a:cxn ang="0">
                  <a:pos x="0" y="41"/>
                </a:cxn>
                <a:cxn ang="0">
                  <a:pos x="1" y="49"/>
                </a:cxn>
                <a:cxn ang="0">
                  <a:pos x="4" y="56"/>
                </a:cxn>
                <a:cxn ang="0">
                  <a:pos x="9" y="64"/>
                </a:cxn>
                <a:cxn ang="0">
                  <a:pos x="15" y="70"/>
                </a:cxn>
                <a:cxn ang="0">
                  <a:pos x="22" y="76"/>
                </a:cxn>
                <a:cxn ang="0">
                  <a:pos x="30" y="81"/>
                </a:cxn>
              </a:cxnLst>
              <a:rect l="0" t="0" r="r" b="b"/>
              <a:pathLst>
                <a:path w="38" h="81">
                  <a:moveTo>
                    <a:pt x="38" y="0"/>
                  </a:moveTo>
                  <a:lnTo>
                    <a:pt x="29" y="2"/>
                  </a:lnTo>
                  <a:lnTo>
                    <a:pt x="21" y="7"/>
                  </a:lnTo>
                  <a:lnTo>
                    <a:pt x="14" y="12"/>
                  </a:lnTo>
                  <a:lnTo>
                    <a:pt x="8" y="18"/>
                  </a:lnTo>
                  <a:lnTo>
                    <a:pt x="3" y="25"/>
                  </a:lnTo>
                  <a:lnTo>
                    <a:pt x="1" y="33"/>
                  </a:lnTo>
                  <a:lnTo>
                    <a:pt x="0" y="41"/>
                  </a:lnTo>
                  <a:lnTo>
                    <a:pt x="1" y="49"/>
                  </a:lnTo>
                  <a:lnTo>
                    <a:pt x="4" y="56"/>
                  </a:lnTo>
                  <a:lnTo>
                    <a:pt x="9" y="64"/>
                  </a:lnTo>
                  <a:lnTo>
                    <a:pt x="15" y="70"/>
                  </a:lnTo>
                  <a:lnTo>
                    <a:pt x="22" y="76"/>
                  </a:lnTo>
                  <a:lnTo>
                    <a:pt x="30" y="81"/>
                  </a:lnTo>
                </a:path>
              </a:pathLst>
            </a:custGeom>
            <a:noFill/>
            <a:ln w="12700" cap="flat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53" name="Freeform 595"/>
            <p:cNvSpPr>
              <a:spLocks/>
            </p:cNvSpPr>
            <p:nvPr/>
          </p:nvSpPr>
          <p:spPr bwMode="auto">
            <a:xfrm>
              <a:off x="4015458" y="4614218"/>
              <a:ext cx="66675" cy="141288"/>
            </a:xfrm>
            <a:custGeom>
              <a:avLst/>
              <a:gdLst/>
              <a:ahLst/>
              <a:cxnLst>
                <a:cxn ang="0">
                  <a:pos x="42" y="0"/>
                </a:cxn>
                <a:cxn ang="0">
                  <a:pos x="32" y="3"/>
                </a:cxn>
                <a:cxn ang="0">
                  <a:pos x="24" y="7"/>
                </a:cxn>
                <a:cxn ang="0">
                  <a:pos x="16" y="12"/>
                </a:cxn>
                <a:cxn ang="0">
                  <a:pos x="9" y="18"/>
                </a:cxn>
                <a:cxn ang="0">
                  <a:pos x="5" y="25"/>
                </a:cxn>
                <a:cxn ang="0">
                  <a:pos x="1" y="33"/>
                </a:cxn>
                <a:cxn ang="0">
                  <a:pos x="0" y="41"/>
                </a:cxn>
                <a:cxn ang="0">
                  <a:pos x="0" y="49"/>
                </a:cxn>
                <a:cxn ang="0">
                  <a:pos x="2" y="57"/>
                </a:cxn>
                <a:cxn ang="0">
                  <a:pos x="5" y="65"/>
                </a:cxn>
                <a:cxn ang="0">
                  <a:pos x="10" y="72"/>
                </a:cxn>
                <a:cxn ang="0">
                  <a:pos x="17" y="79"/>
                </a:cxn>
                <a:cxn ang="0">
                  <a:pos x="24" y="84"/>
                </a:cxn>
                <a:cxn ang="0">
                  <a:pos x="33" y="89"/>
                </a:cxn>
              </a:cxnLst>
              <a:rect l="0" t="0" r="r" b="b"/>
              <a:pathLst>
                <a:path w="42" h="89">
                  <a:moveTo>
                    <a:pt x="42" y="0"/>
                  </a:moveTo>
                  <a:lnTo>
                    <a:pt x="32" y="3"/>
                  </a:lnTo>
                  <a:lnTo>
                    <a:pt x="24" y="7"/>
                  </a:lnTo>
                  <a:lnTo>
                    <a:pt x="16" y="12"/>
                  </a:lnTo>
                  <a:lnTo>
                    <a:pt x="9" y="18"/>
                  </a:lnTo>
                  <a:lnTo>
                    <a:pt x="5" y="25"/>
                  </a:lnTo>
                  <a:lnTo>
                    <a:pt x="1" y="33"/>
                  </a:lnTo>
                  <a:lnTo>
                    <a:pt x="0" y="41"/>
                  </a:lnTo>
                  <a:lnTo>
                    <a:pt x="0" y="49"/>
                  </a:lnTo>
                  <a:lnTo>
                    <a:pt x="2" y="57"/>
                  </a:lnTo>
                  <a:lnTo>
                    <a:pt x="5" y="65"/>
                  </a:lnTo>
                  <a:lnTo>
                    <a:pt x="10" y="72"/>
                  </a:lnTo>
                  <a:lnTo>
                    <a:pt x="17" y="79"/>
                  </a:lnTo>
                  <a:lnTo>
                    <a:pt x="24" y="84"/>
                  </a:lnTo>
                  <a:lnTo>
                    <a:pt x="33" y="89"/>
                  </a:lnTo>
                </a:path>
              </a:pathLst>
            </a:custGeom>
            <a:noFill/>
            <a:ln w="12700" cap="flat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563" name="Freeform 596"/>
          <p:cNvSpPr>
            <a:spLocks/>
          </p:cNvSpPr>
          <p:nvPr/>
        </p:nvSpPr>
        <p:spPr bwMode="auto">
          <a:xfrm>
            <a:off x="5955233" y="5147469"/>
            <a:ext cx="6350" cy="14288"/>
          </a:xfrm>
          <a:custGeom>
            <a:avLst/>
            <a:gdLst/>
            <a:ahLst/>
            <a:cxnLst>
              <a:cxn ang="0">
                <a:pos x="4" y="0"/>
              </a:cxn>
              <a:cxn ang="0">
                <a:pos x="2" y="1"/>
              </a:cxn>
              <a:cxn ang="0">
                <a:pos x="0" y="3"/>
              </a:cxn>
              <a:cxn ang="0">
                <a:pos x="0" y="5"/>
              </a:cxn>
              <a:cxn ang="0">
                <a:pos x="1" y="7"/>
              </a:cxn>
              <a:cxn ang="0">
                <a:pos x="3" y="9"/>
              </a:cxn>
            </a:cxnLst>
            <a:rect l="0" t="0" r="r" b="b"/>
            <a:pathLst>
              <a:path w="4" h="9">
                <a:moveTo>
                  <a:pt x="4" y="0"/>
                </a:moveTo>
                <a:lnTo>
                  <a:pt x="2" y="1"/>
                </a:lnTo>
                <a:lnTo>
                  <a:pt x="0" y="3"/>
                </a:lnTo>
                <a:lnTo>
                  <a:pt x="0" y="5"/>
                </a:lnTo>
                <a:lnTo>
                  <a:pt x="1" y="7"/>
                </a:lnTo>
                <a:lnTo>
                  <a:pt x="3" y="9"/>
                </a:lnTo>
              </a:path>
            </a:pathLst>
          </a:custGeom>
          <a:noFill/>
          <a:ln w="12700" cap="flat">
            <a:solidFill>
              <a:srgbClr val="0066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64" name="Freeform 597"/>
          <p:cNvSpPr>
            <a:spLocks/>
          </p:cNvSpPr>
          <p:nvPr/>
        </p:nvSpPr>
        <p:spPr bwMode="auto">
          <a:xfrm>
            <a:off x="5721648" y="4607843"/>
            <a:ext cx="57150" cy="30163"/>
          </a:xfrm>
          <a:custGeom>
            <a:avLst/>
            <a:gdLst/>
            <a:ahLst/>
            <a:cxnLst>
              <a:cxn ang="0">
                <a:pos x="0" y="6"/>
              </a:cxn>
              <a:cxn ang="0">
                <a:pos x="4" y="11"/>
              </a:cxn>
              <a:cxn ang="0">
                <a:pos x="8" y="15"/>
              </a:cxn>
              <a:cxn ang="0">
                <a:pos x="13" y="18"/>
              </a:cxn>
              <a:cxn ang="0">
                <a:pos x="18" y="19"/>
              </a:cxn>
              <a:cxn ang="0">
                <a:pos x="23" y="18"/>
              </a:cxn>
              <a:cxn ang="0">
                <a:pos x="28" y="15"/>
              </a:cxn>
              <a:cxn ang="0">
                <a:pos x="32" y="11"/>
              </a:cxn>
              <a:cxn ang="0">
                <a:pos x="34" y="6"/>
              </a:cxn>
              <a:cxn ang="0">
                <a:pos x="36" y="0"/>
              </a:cxn>
            </a:cxnLst>
            <a:rect l="0" t="0" r="r" b="b"/>
            <a:pathLst>
              <a:path w="36" h="19">
                <a:moveTo>
                  <a:pt x="0" y="6"/>
                </a:moveTo>
                <a:lnTo>
                  <a:pt x="4" y="11"/>
                </a:lnTo>
                <a:lnTo>
                  <a:pt x="8" y="15"/>
                </a:lnTo>
                <a:lnTo>
                  <a:pt x="13" y="18"/>
                </a:lnTo>
                <a:lnTo>
                  <a:pt x="18" y="19"/>
                </a:lnTo>
                <a:lnTo>
                  <a:pt x="23" y="18"/>
                </a:lnTo>
                <a:lnTo>
                  <a:pt x="28" y="15"/>
                </a:lnTo>
                <a:lnTo>
                  <a:pt x="32" y="11"/>
                </a:lnTo>
                <a:lnTo>
                  <a:pt x="34" y="6"/>
                </a:lnTo>
                <a:lnTo>
                  <a:pt x="36" y="0"/>
                </a:lnTo>
              </a:path>
            </a:pathLst>
          </a:custGeom>
          <a:noFill/>
          <a:ln w="12700" cap="flat">
            <a:solidFill>
              <a:srgbClr val="00FF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65" name="Freeform 598"/>
          <p:cNvSpPr>
            <a:spLocks/>
          </p:cNvSpPr>
          <p:nvPr/>
        </p:nvSpPr>
        <p:spPr bwMode="auto">
          <a:xfrm>
            <a:off x="5723235" y="4574505"/>
            <a:ext cx="42863" cy="19050"/>
          </a:xfrm>
          <a:custGeom>
            <a:avLst/>
            <a:gdLst/>
            <a:ahLst/>
            <a:cxnLst>
              <a:cxn ang="0">
                <a:pos x="0" y="4"/>
              </a:cxn>
              <a:cxn ang="0">
                <a:pos x="3" y="8"/>
              </a:cxn>
              <a:cxn ang="0">
                <a:pos x="7" y="11"/>
              </a:cxn>
              <a:cxn ang="0">
                <a:pos x="11" y="12"/>
              </a:cxn>
              <a:cxn ang="0">
                <a:pos x="15" y="12"/>
              </a:cxn>
              <a:cxn ang="0">
                <a:pos x="19" y="11"/>
              </a:cxn>
              <a:cxn ang="0">
                <a:pos x="23" y="8"/>
              </a:cxn>
              <a:cxn ang="0">
                <a:pos x="25" y="4"/>
              </a:cxn>
              <a:cxn ang="0">
                <a:pos x="27" y="0"/>
              </a:cxn>
            </a:cxnLst>
            <a:rect l="0" t="0" r="r" b="b"/>
            <a:pathLst>
              <a:path w="27" h="12">
                <a:moveTo>
                  <a:pt x="0" y="4"/>
                </a:moveTo>
                <a:lnTo>
                  <a:pt x="3" y="8"/>
                </a:lnTo>
                <a:lnTo>
                  <a:pt x="7" y="11"/>
                </a:lnTo>
                <a:lnTo>
                  <a:pt x="11" y="12"/>
                </a:lnTo>
                <a:lnTo>
                  <a:pt x="15" y="12"/>
                </a:lnTo>
                <a:lnTo>
                  <a:pt x="19" y="11"/>
                </a:lnTo>
                <a:lnTo>
                  <a:pt x="23" y="8"/>
                </a:lnTo>
                <a:lnTo>
                  <a:pt x="25" y="4"/>
                </a:lnTo>
                <a:lnTo>
                  <a:pt x="27" y="0"/>
                </a:lnTo>
              </a:path>
            </a:pathLst>
          </a:custGeom>
          <a:noFill/>
          <a:ln w="12700" cap="flat">
            <a:solidFill>
              <a:srgbClr val="00FF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66" name="Freeform 599"/>
          <p:cNvSpPr>
            <a:spLocks/>
          </p:cNvSpPr>
          <p:nvPr/>
        </p:nvSpPr>
        <p:spPr bwMode="auto">
          <a:xfrm>
            <a:off x="5721648" y="4642768"/>
            <a:ext cx="69850" cy="36513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3" y="13"/>
              </a:cxn>
              <a:cxn ang="0">
                <a:pos x="8" y="18"/>
              </a:cxn>
              <a:cxn ang="0">
                <a:pos x="13" y="21"/>
              </a:cxn>
              <a:cxn ang="0">
                <a:pos x="19" y="23"/>
              </a:cxn>
              <a:cxn ang="0">
                <a:pos x="25" y="22"/>
              </a:cxn>
              <a:cxn ang="0">
                <a:pos x="31" y="21"/>
              </a:cxn>
              <a:cxn ang="0">
                <a:pos x="35" y="18"/>
              </a:cxn>
              <a:cxn ang="0">
                <a:pos x="39" y="12"/>
              </a:cxn>
              <a:cxn ang="0">
                <a:pos x="42" y="7"/>
              </a:cxn>
              <a:cxn ang="0">
                <a:pos x="44" y="0"/>
              </a:cxn>
            </a:cxnLst>
            <a:rect l="0" t="0" r="r" b="b"/>
            <a:pathLst>
              <a:path w="44" h="23">
                <a:moveTo>
                  <a:pt x="0" y="8"/>
                </a:moveTo>
                <a:lnTo>
                  <a:pt x="3" y="13"/>
                </a:lnTo>
                <a:lnTo>
                  <a:pt x="8" y="18"/>
                </a:lnTo>
                <a:lnTo>
                  <a:pt x="13" y="21"/>
                </a:lnTo>
                <a:lnTo>
                  <a:pt x="19" y="23"/>
                </a:lnTo>
                <a:lnTo>
                  <a:pt x="25" y="22"/>
                </a:lnTo>
                <a:lnTo>
                  <a:pt x="31" y="21"/>
                </a:lnTo>
                <a:lnTo>
                  <a:pt x="35" y="18"/>
                </a:lnTo>
                <a:lnTo>
                  <a:pt x="39" y="12"/>
                </a:lnTo>
                <a:lnTo>
                  <a:pt x="42" y="7"/>
                </a:lnTo>
                <a:lnTo>
                  <a:pt x="44" y="0"/>
                </a:lnTo>
              </a:path>
            </a:pathLst>
          </a:custGeom>
          <a:noFill/>
          <a:ln w="12700" cap="flat">
            <a:solidFill>
              <a:srgbClr val="00FF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67" name="Freeform 600"/>
          <p:cNvSpPr>
            <a:spLocks/>
          </p:cNvSpPr>
          <p:nvPr/>
        </p:nvSpPr>
        <p:spPr bwMode="auto">
          <a:xfrm>
            <a:off x="5724823" y="4539580"/>
            <a:ext cx="28575" cy="14288"/>
          </a:xfrm>
          <a:custGeom>
            <a:avLst/>
            <a:gdLst/>
            <a:ahLst/>
            <a:cxnLst>
              <a:cxn ang="0">
                <a:pos x="0" y="3"/>
              </a:cxn>
              <a:cxn ang="0">
                <a:pos x="2" y="6"/>
              </a:cxn>
              <a:cxn ang="0">
                <a:pos x="6" y="8"/>
              </a:cxn>
              <a:cxn ang="0">
                <a:pos x="10" y="9"/>
              </a:cxn>
              <a:cxn ang="0">
                <a:pos x="13" y="7"/>
              </a:cxn>
              <a:cxn ang="0">
                <a:pos x="16" y="4"/>
              </a:cxn>
              <a:cxn ang="0">
                <a:pos x="18" y="0"/>
              </a:cxn>
            </a:cxnLst>
            <a:rect l="0" t="0" r="r" b="b"/>
            <a:pathLst>
              <a:path w="18" h="9">
                <a:moveTo>
                  <a:pt x="0" y="3"/>
                </a:moveTo>
                <a:lnTo>
                  <a:pt x="2" y="6"/>
                </a:lnTo>
                <a:lnTo>
                  <a:pt x="6" y="8"/>
                </a:lnTo>
                <a:lnTo>
                  <a:pt x="10" y="9"/>
                </a:lnTo>
                <a:lnTo>
                  <a:pt x="13" y="7"/>
                </a:lnTo>
                <a:lnTo>
                  <a:pt x="16" y="4"/>
                </a:lnTo>
                <a:lnTo>
                  <a:pt x="18" y="0"/>
                </a:lnTo>
              </a:path>
            </a:pathLst>
          </a:custGeom>
          <a:noFill/>
          <a:ln w="12700" cap="flat">
            <a:solidFill>
              <a:srgbClr val="00FF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68" name="Freeform 601"/>
          <p:cNvSpPr>
            <a:spLocks/>
          </p:cNvSpPr>
          <p:nvPr/>
        </p:nvSpPr>
        <p:spPr bwMode="auto">
          <a:xfrm>
            <a:off x="5720060" y="4709443"/>
            <a:ext cx="98425" cy="50800"/>
          </a:xfrm>
          <a:custGeom>
            <a:avLst/>
            <a:gdLst/>
            <a:ahLst/>
            <a:cxnLst>
              <a:cxn ang="0">
                <a:pos x="0" y="11"/>
              </a:cxn>
              <a:cxn ang="0">
                <a:pos x="4" y="18"/>
              </a:cxn>
              <a:cxn ang="0">
                <a:pos x="10" y="24"/>
              </a:cxn>
              <a:cxn ang="0">
                <a:pos x="15" y="28"/>
              </a:cxn>
              <a:cxn ang="0">
                <a:pos x="22" y="31"/>
              </a:cxn>
              <a:cxn ang="0">
                <a:pos x="29" y="32"/>
              </a:cxn>
              <a:cxn ang="0">
                <a:pos x="36" y="32"/>
              </a:cxn>
              <a:cxn ang="0">
                <a:pos x="42" y="30"/>
              </a:cxn>
              <a:cxn ang="0">
                <a:pos x="48" y="26"/>
              </a:cxn>
              <a:cxn ang="0">
                <a:pos x="53" y="22"/>
              </a:cxn>
              <a:cxn ang="0">
                <a:pos x="57" y="16"/>
              </a:cxn>
              <a:cxn ang="0">
                <a:pos x="60" y="9"/>
              </a:cxn>
              <a:cxn ang="0">
                <a:pos x="62" y="0"/>
              </a:cxn>
            </a:cxnLst>
            <a:rect l="0" t="0" r="r" b="b"/>
            <a:pathLst>
              <a:path w="62" h="32">
                <a:moveTo>
                  <a:pt x="0" y="11"/>
                </a:moveTo>
                <a:lnTo>
                  <a:pt x="4" y="18"/>
                </a:lnTo>
                <a:lnTo>
                  <a:pt x="10" y="24"/>
                </a:lnTo>
                <a:lnTo>
                  <a:pt x="15" y="28"/>
                </a:lnTo>
                <a:lnTo>
                  <a:pt x="22" y="31"/>
                </a:lnTo>
                <a:lnTo>
                  <a:pt x="29" y="32"/>
                </a:lnTo>
                <a:lnTo>
                  <a:pt x="36" y="32"/>
                </a:lnTo>
                <a:lnTo>
                  <a:pt x="42" y="30"/>
                </a:lnTo>
                <a:lnTo>
                  <a:pt x="48" y="26"/>
                </a:lnTo>
                <a:lnTo>
                  <a:pt x="53" y="22"/>
                </a:lnTo>
                <a:lnTo>
                  <a:pt x="57" y="16"/>
                </a:lnTo>
                <a:lnTo>
                  <a:pt x="60" y="9"/>
                </a:lnTo>
                <a:lnTo>
                  <a:pt x="62" y="0"/>
                </a:lnTo>
              </a:path>
            </a:pathLst>
          </a:custGeom>
          <a:noFill/>
          <a:ln w="12700" cap="flat">
            <a:solidFill>
              <a:srgbClr val="00FF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69" name="Freeform 602"/>
          <p:cNvSpPr>
            <a:spLocks/>
          </p:cNvSpPr>
          <p:nvPr/>
        </p:nvSpPr>
        <p:spPr bwMode="auto">
          <a:xfrm>
            <a:off x="5721648" y="4677693"/>
            <a:ext cx="84138" cy="42863"/>
          </a:xfrm>
          <a:custGeom>
            <a:avLst/>
            <a:gdLst/>
            <a:ahLst/>
            <a:cxnLst>
              <a:cxn ang="0">
                <a:pos x="0" y="9"/>
              </a:cxn>
              <a:cxn ang="0">
                <a:pos x="4" y="15"/>
              </a:cxn>
              <a:cxn ang="0">
                <a:pos x="9" y="20"/>
              </a:cxn>
              <a:cxn ang="0">
                <a:pos x="15" y="24"/>
              </a:cxn>
              <a:cxn ang="0">
                <a:pos x="21" y="26"/>
              </a:cxn>
              <a:cxn ang="0">
                <a:pos x="27" y="27"/>
              </a:cxn>
              <a:cxn ang="0">
                <a:pos x="33" y="26"/>
              </a:cxn>
              <a:cxn ang="0">
                <a:pos x="39" y="23"/>
              </a:cxn>
              <a:cxn ang="0">
                <a:pos x="44" y="19"/>
              </a:cxn>
              <a:cxn ang="0">
                <a:pos x="48" y="13"/>
              </a:cxn>
              <a:cxn ang="0">
                <a:pos x="51" y="7"/>
              </a:cxn>
              <a:cxn ang="0">
                <a:pos x="53" y="0"/>
              </a:cxn>
            </a:cxnLst>
            <a:rect l="0" t="0" r="r" b="b"/>
            <a:pathLst>
              <a:path w="53" h="27">
                <a:moveTo>
                  <a:pt x="0" y="9"/>
                </a:moveTo>
                <a:lnTo>
                  <a:pt x="4" y="15"/>
                </a:lnTo>
                <a:lnTo>
                  <a:pt x="9" y="20"/>
                </a:lnTo>
                <a:lnTo>
                  <a:pt x="15" y="24"/>
                </a:lnTo>
                <a:lnTo>
                  <a:pt x="21" y="26"/>
                </a:lnTo>
                <a:lnTo>
                  <a:pt x="27" y="27"/>
                </a:lnTo>
                <a:lnTo>
                  <a:pt x="33" y="26"/>
                </a:lnTo>
                <a:lnTo>
                  <a:pt x="39" y="23"/>
                </a:lnTo>
                <a:lnTo>
                  <a:pt x="44" y="19"/>
                </a:lnTo>
                <a:lnTo>
                  <a:pt x="48" y="13"/>
                </a:lnTo>
                <a:lnTo>
                  <a:pt x="51" y="7"/>
                </a:lnTo>
                <a:lnTo>
                  <a:pt x="53" y="0"/>
                </a:lnTo>
              </a:path>
            </a:pathLst>
          </a:custGeom>
          <a:noFill/>
          <a:ln w="12700" cap="flat">
            <a:solidFill>
              <a:srgbClr val="00FF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70" name="Freeform 603"/>
          <p:cNvSpPr>
            <a:spLocks/>
          </p:cNvSpPr>
          <p:nvPr/>
        </p:nvSpPr>
        <p:spPr bwMode="auto">
          <a:xfrm>
            <a:off x="5712123" y="4744368"/>
            <a:ext cx="127000" cy="65088"/>
          </a:xfrm>
          <a:custGeom>
            <a:avLst/>
            <a:gdLst/>
            <a:ahLst/>
            <a:cxnLst>
              <a:cxn ang="0">
                <a:pos x="0" y="14"/>
              </a:cxn>
              <a:cxn ang="0">
                <a:pos x="5" y="22"/>
              </a:cxn>
              <a:cxn ang="0">
                <a:pos x="11" y="29"/>
              </a:cxn>
              <a:cxn ang="0">
                <a:pos x="19" y="34"/>
              </a:cxn>
              <a:cxn ang="0">
                <a:pos x="26" y="38"/>
              </a:cxn>
              <a:cxn ang="0">
                <a:pos x="34" y="40"/>
              </a:cxn>
              <a:cxn ang="0">
                <a:pos x="42" y="41"/>
              </a:cxn>
              <a:cxn ang="0">
                <a:pos x="50" y="40"/>
              </a:cxn>
              <a:cxn ang="0">
                <a:pos x="57" y="36"/>
              </a:cxn>
              <a:cxn ang="0">
                <a:pos x="64" y="32"/>
              </a:cxn>
              <a:cxn ang="0">
                <a:pos x="70" y="25"/>
              </a:cxn>
              <a:cxn ang="0">
                <a:pos x="74" y="18"/>
              </a:cxn>
              <a:cxn ang="0">
                <a:pos x="78" y="10"/>
              </a:cxn>
              <a:cxn ang="0">
                <a:pos x="80" y="0"/>
              </a:cxn>
            </a:cxnLst>
            <a:rect l="0" t="0" r="r" b="b"/>
            <a:pathLst>
              <a:path w="80" h="41">
                <a:moveTo>
                  <a:pt x="0" y="14"/>
                </a:moveTo>
                <a:lnTo>
                  <a:pt x="5" y="22"/>
                </a:lnTo>
                <a:lnTo>
                  <a:pt x="11" y="29"/>
                </a:lnTo>
                <a:lnTo>
                  <a:pt x="19" y="34"/>
                </a:lnTo>
                <a:lnTo>
                  <a:pt x="26" y="38"/>
                </a:lnTo>
                <a:lnTo>
                  <a:pt x="34" y="40"/>
                </a:lnTo>
                <a:lnTo>
                  <a:pt x="42" y="41"/>
                </a:lnTo>
                <a:lnTo>
                  <a:pt x="50" y="40"/>
                </a:lnTo>
                <a:lnTo>
                  <a:pt x="57" y="36"/>
                </a:lnTo>
                <a:lnTo>
                  <a:pt x="64" y="32"/>
                </a:lnTo>
                <a:lnTo>
                  <a:pt x="70" y="25"/>
                </a:lnTo>
                <a:lnTo>
                  <a:pt x="74" y="18"/>
                </a:lnTo>
                <a:lnTo>
                  <a:pt x="78" y="10"/>
                </a:lnTo>
                <a:lnTo>
                  <a:pt x="80" y="0"/>
                </a:lnTo>
              </a:path>
            </a:pathLst>
          </a:custGeom>
          <a:noFill/>
          <a:ln w="12700" cap="flat">
            <a:solidFill>
              <a:srgbClr val="00FF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71" name="Freeform 604"/>
          <p:cNvSpPr>
            <a:spLocks/>
          </p:cNvSpPr>
          <p:nvPr/>
        </p:nvSpPr>
        <p:spPr bwMode="auto">
          <a:xfrm>
            <a:off x="5712123" y="4777705"/>
            <a:ext cx="139700" cy="73025"/>
          </a:xfrm>
          <a:custGeom>
            <a:avLst/>
            <a:gdLst/>
            <a:ahLst/>
            <a:cxnLst>
              <a:cxn ang="0">
                <a:pos x="0" y="15"/>
              </a:cxn>
              <a:cxn ang="0">
                <a:pos x="5" y="24"/>
              </a:cxn>
              <a:cxn ang="0">
                <a:pos x="11" y="31"/>
              </a:cxn>
              <a:cxn ang="0">
                <a:pos x="18" y="38"/>
              </a:cxn>
              <a:cxn ang="0">
                <a:pos x="26" y="42"/>
              </a:cxn>
              <a:cxn ang="0">
                <a:pos x="34" y="45"/>
              </a:cxn>
              <a:cxn ang="0">
                <a:pos x="42" y="46"/>
              </a:cxn>
              <a:cxn ang="0">
                <a:pos x="50" y="45"/>
              </a:cxn>
              <a:cxn ang="0">
                <a:pos x="58" y="43"/>
              </a:cxn>
              <a:cxn ang="0">
                <a:pos x="66" y="39"/>
              </a:cxn>
              <a:cxn ang="0">
                <a:pos x="72" y="34"/>
              </a:cxn>
              <a:cxn ang="0">
                <a:pos x="78" y="27"/>
              </a:cxn>
              <a:cxn ang="0">
                <a:pos x="82" y="19"/>
              </a:cxn>
              <a:cxn ang="0">
                <a:pos x="86" y="10"/>
              </a:cxn>
              <a:cxn ang="0">
                <a:pos x="88" y="0"/>
              </a:cxn>
            </a:cxnLst>
            <a:rect l="0" t="0" r="r" b="b"/>
            <a:pathLst>
              <a:path w="88" h="46">
                <a:moveTo>
                  <a:pt x="0" y="15"/>
                </a:moveTo>
                <a:lnTo>
                  <a:pt x="5" y="24"/>
                </a:lnTo>
                <a:lnTo>
                  <a:pt x="11" y="31"/>
                </a:lnTo>
                <a:lnTo>
                  <a:pt x="18" y="38"/>
                </a:lnTo>
                <a:lnTo>
                  <a:pt x="26" y="42"/>
                </a:lnTo>
                <a:lnTo>
                  <a:pt x="34" y="45"/>
                </a:lnTo>
                <a:lnTo>
                  <a:pt x="42" y="46"/>
                </a:lnTo>
                <a:lnTo>
                  <a:pt x="50" y="45"/>
                </a:lnTo>
                <a:lnTo>
                  <a:pt x="58" y="43"/>
                </a:lnTo>
                <a:lnTo>
                  <a:pt x="66" y="39"/>
                </a:lnTo>
                <a:lnTo>
                  <a:pt x="72" y="34"/>
                </a:lnTo>
                <a:lnTo>
                  <a:pt x="78" y="27"/>
                </a:lnTo>
                <a:lnTo>
                  <a:pt x="82" y="19"/>
                </a:lnTo>
                <a:lnTo>
                  <a:pt x="86" y="10"/>
                </a:lnTo>
                <a:lnTo>
                  <a:pt x="88" y="0"/>
                </a:lnTo>
              </a:path>
            </a:pathLst>
          </a:custGeom>
          <a:noFill/>
          <a:ln w="12700" cap="flat">
            <a:solidFill>
              <a:srgbClr val="00FF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72" name="Freeform 605"/>
          <p:cNvSpPr>
            <a:spLocks/>
          </p:cNvSpPr>
          <p:nvPr/>
        </p:nvSpPr>
        <p:spPr bwMode="auto">
          <a:xfrm>
            <a:off x="5724823" y="4504655"/>
            <a:ext cx="14288" cy="7938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2" y="4"/>
              </a:cxn>
              <a:cxn ang="0">
                <a:pos x="4" y="5"/>
              </a:cxn>
              <a:cxn ang="0">
                <a:pos x="6" y="4"/>
              </a:cxn>
              <a:cxn ang="0">
                <a:pos x="8" y="3"/>
              </a:cxn>
              <a:cxn ang="0">
                <a:pos x="9" y="0"/>
              </a:cxn>
            </a:cxnLst>
            <a:rect l="0" t="0" r="r" b="b"/>
            <a:pathLst>
              <a:path w="9" h="5">
                <a:moveTo>
                  <a:pt x="0" y="2"/>
                </a:moveTo>
                <a:lnTo>
                  <a:pt x="2" y="4"/>
                </a:lnTo>
                <a:lnTo>
                  <a:pt x="4" y="5"/>
                </a:lnTo>
                <a:lnTo>
                  <a:pt x="6" y="4"/>
                </a:lnTo>
                <a:lnTo>
                  <a:pt x="8" y="3"/>
                </a:lnTo>
                <a:lnTo>
                  <a:pt x="9" y="0"/>
                </a:lnTo>
              </a:path>
            </a:pathLst>
          </a:custGeom>
          <a:noFill/>
          <a:ln w="12700" cap="flat">
            <a:solidFill>
              <a:srgbClr val="00FF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73" name="Freeform 606"/>
          <p:cNvSpPr>
            <a:spLocks/>
          </p:cNvSpPr>
          <p:nvPr/>
        </p:nvSpPr>
        <p:spPr bwMode="auto">
          <a:xfrm>
            <a:off x="5721648" y="4607843"/>
            <a:ext cx="57150" cy="30163"/>
          </a:xfrm>
          <a:custGeom>
            <a:avLst/>
            <a:gdLst/>
            <a:ahLst/>
            <a:cxnLst>
              <a:cxn ang="0">
                <a:pos x="0" y="6"/>
              </a:cxn>
              <a:cxn ang="0">
                <a:pos x="4" y="11"/>
              </a:cxn>
              <a:cxn ang="0">
                <a:pos x="8" y="15"/>
              </a:cxn>
              <a:cxn ang="0">
                <a:pos x="13" y="18"/>
              </a:cxn>
              <a:cxn ang="0">
                <a:pos x="18" y="19"/>
              </a:cxn>
              <a:cxn ang="0">
                <a:pos x="23" y="18"/>
              </a:cxn>
              <a:cxn ang="0">
                <a:pos x="28" y="15"/>
              </a:cxn>
              <a:cxn ang="0">
                <a:pos x="32" y="11"/>
              </a:cxn>
              <a:cxn ang="0">
                <a:pos x="34" y="6"/>
              </a:cxn>
              <a:cxn ang="0">
                <a:pos x="36" y="0"/>
              </a:cxn>
            </a:cxnLst>
            <a:rect l="0" t="0" r="r" b="b"/>
            <a:pathLst>
              <a:path w="36" h="19">
                <a:moveTo>
                  <a:pt x="0" y="6"/>
                </a:moveTo>
                <a:lnTo>
                  <a:pt x="4" y="11"/>
                </a:lnTo>
                <a:lnTo>
                  <a:pt x="8" y="15"/>
                </a:lnTo>
                <a:lnTo>
                  <a:pt x="13" y="18"/>
                </a:lnTo>
                <a:lnTo>
                  <a:pt x="18" y="19"/>
                </a:lnTo>
                <a:lnTo>
                  <a:pt x="23" y="18"/>
                </a:lnTo>
                <a:lnTo>
                  <a:pt x="28" y="15"/>
                </a:lnTo>
                <a:lnTo>
                  <a:pt x="32" y="11"/>
                </a:lnTo>
                <a:lnTo>
                  <a:pt x="34" y="6"/>
                </a:lnTo>
                <a:lnTo>
                  <a:pt x="36" y="0"/>
                </a:lnTo>
              </a:path>
            </a:pathLst>
          </a:custGeom>
          <a:noFill/>
          <a:ln w="12700" cap="flat">
            <a:solidFill>
              <a:srgbClr val="00FF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74" name="Freeform 607"/>
          <p:cNvSpPr>
            <a:spLocks/>
          </p:cNvSpPr>
          <p:nvPr/>
        </p:nvSpPr>
        <p:spPr bwMode="auto">
          <a:xfrm>
            <a:off x="5723235" y="4574505"/>
            <a:ext cx="42863" cy="19050"/>
          </a:xfrm>
          <a:custGeom>
            <a:avLst/>
            <a:gdLst/>
            <a:ahLst/>
            <a:cxnLst>
              <a:cxn ang="0">
                <a:pos x="0" y="4"/>
              </a:cxn>
              <a:cxn ang="0">
                <a:pos x="3" y="8"/>
              </a:cxn>
              <a:cxn ang="0">
                <a:pos x="7" y="11"/>
              </a:cxn>
              <a:cxn ang="0">
                <a:pos x="11" y="12"/>
              </a:cxn>
              <a:cxn ang="0">
                <a:pos x="15" y="12"/>
              </a:cxn>
              <a:cxn ang="0">
                <a:pos x="19" y="11"/>
              </a:cxn>
              <a:cxn ang="0">
                <a:pos x="23" y="8"/>
              </a:cxn>
              <a:cxn ang="0">
                <a:pos x="25" y="4"/>
              </a:cxn>
              <a:cxn ang="0">
                <a:pos x="27" y="0"/>
              </a:cxn>
            </a:cxnLst>
            <a:rect l="0" t="0" r="r" b="b"/>
            <a:pathLst>
              <a:path w="27" h="12">
                <a:moveTo>
                  <a:pt x="0" y="4"/>
                </a:moveTo>
                <a:lnTo>
                  <a:pt x="3" y="8"/>
                </a:lnTo>
                <a:lnTo>
                  <a:pt x="7" y="11"/>
                </a:lnTo>
                <a:lnTo>
                  <a:pt x="11" y="12"/>
                </a:lnTo>
                <a:lnTo>
                  <a:pt x="15" y="12"/>
                </a:lnTo>
                <a:lnTo>
                  <a:pt x="19" y="11"/>
                </a:lnTo>
                <a:lnTo>
                  <a:pt x="23" y="8"/>
                </a:lnTo>
                <a:lnTo>
                  <a:pt x="25" y="4"/>
                </a:lnTo>
                <a:lnTo>
                  <a:pt x="27" y="0"/>
                </a:lnTo>
              </a:path>
            </a:pathLst>
          </a:custGeom>
          <a:noFill/>
          <a:ln w="12700" cap="flat">
            <a:solidFill>
              <a:srgbClr val="00FF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75" name="Freeform 608"/>
          <p:cNvSpPr>
            <a:spLocks/>
          </p:cNvSpPr>
          <p:nvPr/>
        </p:nvSpPr>
        <p:spPr bwMode="auto">
          <a:xfrm>
            <a:off x="5721648" y="4642768"/>
            <a:ext cx="69850" cy="36513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3" y="13"/>
              </a:cxn>
              <a:cxn ang="0">
                <a:pos x="8" y="18"/>
              </a:cxn>
              <a:cxn ang="0">
                <a:pos x="13" y="21"/>
              </a:cxn>
              <a:cxn ang="0">
                <a:pos x="19" y="23"/>
              </a:cxn>
              <a:cxn ang="0">
                <a:pos x="25" y="22"/>
              </a:cxn>
              <a:cxn ang="0">
                <a:pos x="31" y="21"/>
              </a:cxn>
              <a:cxn ang="0">
                <a:pos x="35" y="18"/>
              </a:cxn>
              <a:cxn ang="0">
                <a:pos x="39" y="12"/>
              </a:cxn>
              <a:cxn ang="0">
                <a:pos x="42" y="7"/>
              </a:cxn>
              <a:cxn ang="0">
                <a:pos x="44" y="0"/>
              </a:cxn>
            </a:cxnLst>
            <a:rect l="0" t="0" r="r" b="b"/>
            <a:pathLst>
              <a:path w="44" h="23">
                <a:moveTo>
                  <a:pt x="0" y="8"/>
                </a:moveTo>
                <a:lnTo>
                  <a:pt x="3" y="13"/>
                </a:lnTo>
                <a:lnTo>
                  <a:pt x="8" y="18"/>
                </a:lnTo>
                <a:lnTo>
                  <a:pt x="13" y="21"/>
                </a:lnTo>
                <a:lnTo>
                  <a:pt x="19" y="23"/>
                </a:lnTo>
                <a:lnTo>
                  <a:pt x="25" y="22"/>
                </a:lnTo>
                <a:lnTo>
                  <a:pt x="31" y="21"/>
                </a:lnTo>
                <a:lnTo>
                  <a:pt x="35" y="18"/>
                </a:lnTo>
                <a:lnTo>
                  <a:pt x="39" y="12"/>
                </a:lnTo>
                <a:lnTo>
                  <a:pt x="42" y="7"/>
                </a:lnTo>
                <a:lnTo>
                  <a:pt x="44" y="0"/>
                </a:lnTo>
              </a:path>
            </a:pathLst>
          </a:custGeom>
          <a:noFill/>
          <a:ln w="12700" cap="flat">
            <a:solidFill>
              <a:srgbClr val="00FF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76" name="Freeform 609"/>
          <p:cNvSpPr>
            <a:spLocks/>
          </p:cNvSpPr>
          <p:nvPr/>
        </p:nvSpPr>
        <p:spPr bwMode="auto">
          <a:xfrm>
            <a:off x="5724823" y="4539580"/>
            <a:ext cx="28575" cy="14288"/>
          </a:xfrm>
          <a:custGeom>
            <a:avLst/>
            <a:gdLst/>
            <a:ahLst/>
            <a:cxnLst>
              <a:cxn ang="0">
                <a:pos x="0" y="3"/>
              </a:cxn>
              <a:cxn ang="0">
                <a:pos x="2" y="6"/>
              </a:cxn>
              <a:cxn ang="0">
                <a:pos x="6" y="8"/>
              </a:cxn>
              <a:cxn ang="0">
                <a:pos x="10" y="9"/>
              </a:cxn>
              <a:cxn ang="0">
                <a:pos x="13" y="7"/>
              </a:cxn>
              <a:cxn ang="0">
                <a:pos x="16" y="4"/>
              </a:cxn>
              <a:cxn ang="0">
                <a:pos x="18" y="0"/>
              </a:cxn>
            </a:cxnLst>
            <a:rect l="0" t="0" r="r" b="b"/>
            <a:pathLst>
              <a:path w="18" h="9">
                <a:moveTo>
                  <a:pt x="0" y="3"/>
                </a:moveTo>
                <a:lnTo>
                  <a:pt x="2" y="6"/>
                </a:lnTo>
                <a:lnTo>
                  <a:pt x="6" y="8"/>
                </a:lnTo>
                <a:lnTo>
                  <a:pt x="10" y="9"/>
                </a:lnTo>
                <a:lnTo>
                  <a:pt x="13" y="7"/>
                </a:lnTo>
                <a:lnTo>
                  <a:pt x="16" y="4"/>
                </a:lnTo>
                <a:lnTo>
                  <a:pt x="18" y="0"/>
                </a:lnTo>
              </a:path>
            </a:pathLst>
          </a:custGeom>
          <a:noFill/>
          <a:ln w="12700" cap="flat">
            <a:solidFill>
              <a:srgbClr val="00FF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77" name="Freeform 610"/>
          <p:cNvSpPr>
            <a:spLocks/>
          </p:cNvSpPr>
          <p:nvPr/>
        </p:nvSpPr>
        <p:spPr bwMode="auto">
          <a:xfrm>
            <a:off x="5720060" y="4709443"/>
            <a:ext cx="98425" cy="50800"/>
          </a:xfrm>
          <a:custGeom>
            <a:avLst/>
            <a:gdLst/>
            <a:ahLst/>
            <a:cxnLst>
              <a:cxn ang="0">
                <a:pos x="0" y="11"/>
              </a:cxn>
              <a:cxn ang="0">
                <a:pos x="4" y="18"/>
              </a:cxn>
              <a:cxn ang="0">
                <a:pos x="10" y="24"/>
              </a:cxn>
              <a:cxn ang="0">
                <a:pos x="15" y="28"/>
              </a:cxn>
              <a:cxn ang="0">
                <a:pos x="22" y="31"/>
              </a:cxn>
              <a:cxn ang="0">
                <a:pos x="29" y="32"/>
              </a:cxn>
              <a:cxn ang="0">
                <a:pos x="36" y="32"/>
              </a:cxn>
              <a:cxn ang="0">
                <a:pos x="42" y="30"/>
              </a:cxn>
              <a:cxn ang="0">
                <a:pos x="48" y="26"/>
              </a:cxn>
              <a:cxn ang="0">
                <a:pos x="53" y="22"/>
              </a:cxn>
              <a:cxn ang="0">
                <a:pos x="57" y="16"/>
              </a:cxn>
              <a:cxn ang="0">
                <a:pos x="60" y="9"/>
              </a:cxn>
              <a:cxn ang="0">
                <a:pos x="62" y="0"/>
              </a:cxn>
            </a:cxnLst>
            <a:rect l="0" t="0" r="r" b="b"/>
            <a:pathLst>
              <a:path w="62" h="32">
                <a:moveTo>
                  <a:pt x="0" y="11"/>
                </a:moveTo>
                <a:lnTo>
                  <a:pt x="4" y="18"/>
                </a:lnTo>
                <a:lnTo>
                  <a:pt x="10" y="24"/>
                </a:lnTo>
                <a:lnTo>
                  <a:pt x="15" y="28"/>
                </a:lnTo>
                <a:lnTo>
                  <a:pt x="22" y="31"/>
                </a:lnTo>
                <a:lnTo>
                  <a:pt x="29" y="32"/>
                </a:lnTo>
                <a:lnTo>
                  <a:pt x="36" y="32"/>
                </a:lnTo>
                <a:lnTo>
                  <a:pt x="42" y="30"/>
                </a:lnTo>
                <a:lnTo>
                  <a:pt x="48" y="26"/>
                </a:lnTo>
                <a:lnTo>
                  <a:pt x="53" y="22"/>
                </a:lnTo>
                <a:lnTo>
                  <a:pt x="57" y="16"/>
                </a:lnTo>
                <a:lnTo>
                  <a:pt x="60" y="9"/>
                </a:lnTo>
                <a:lnTo>
                  <a:pt x="62" y="0"/>
                </a:lnTo>
              </a:path>
            </a:pathLst>
          </a:custGeom>
          <a:noFill/>
          <a:ln w="12700" cap="flat">
            <a:solidFill>
              <a:srgbClr val="00FF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78" name="Freeform 611"/>
          <p:cNvSpPr>
            <a:spLocks/>
          </p:cNvSpPr>
          <p:nvPr/>
        </p:nvSpPr>
        <p:spPr bwMode="auto">
          <a:xfrm>
            <a:off x="5721648" y="4677693"/>
            <a:ext cx="84138" cy="42863"/>
          </a:xfrm>
          <a:custGeom>
            <a:avLst/>
            <a:gdLst/>
            <a:ahLst/>
            <a:cxnLst>
              <a:cxn ang="0">
                <a:pos x="0" y="9"/>
              </a:cxn>
              <a:cxn ang="0">
                <a:pos x="4" y="15"/>
              </a:cxn>
              <a:cxn ang="0">
                <a:pos x="9" y="20"/>
              </a:cxn>
              <a:cxn ang="0">
                <a:pos x="15" y="24"/>
              </a:cxn>
              <a:cxn ang="0">
                <a:pos x="21" y="26"/>
              </a:cxn>
              <a:cxn ang="0">
                <a:pos x="27" y="27"/>
              </a:cxn>
              <a:cxn ang="0">
                <a:pos x="33" y="26"/>
              </a:cxn>
              <a:cxn ang="0">
                <a:pos x="39" y="23"/>
              </a:cxn>
              <a:cxn ang="0">
                <a:pos x="44" y="19"/>
              </a:cxn>
              <a:cxn ang="0">
                <a:pos x="48" y="13"/>
              </a:cxn>
              <a:cxn ang="0">
                <a:pos x="51" y="7"/>
              </a:cxn>
              <a:cxn ang="0">
                <a:pos x="53" y="0"/>
              </a:cxn>
            </a:cxnLst>
            <a:rect l="0" t="0" r="r" b="b"/>
            <a:pathLst>
              <a:path w="53" h="27">
                <a:moveTo>
                  <a:pt x="0" y="9"/>
                </a:moveTo>
                <a:lnTo>
                  <a:pt x="4" y="15"/>
                </a:lnTo>
                <a:lnTo>
                  <a:pt x="9" y="20"/>
                </a:lnTo>
                <a:lnTo>
                  <a:pt x="15" y="24"/>
                </a:lnTo>
                <a:lnTo>
                  <a:pt x="21" y="26"/>
                </a:lnTo>
                <a:lnTo>
                  <a:pt x="27" y="27"/>
                </a:lnTo>
                <a:lnTo>
                  <a:pt x="33" y="26"/>
                </a:lnTo>
                <a:lnTo>
                  <a:pt x="39" y="23"/>
                </a:lnTo>
                <a:lnTo>
                  <a:pt x="44" y="19"/>
                </a:lnTo>
                <a:lnTo>
                  <a:pt x="48" y="13"/>
                </a:lnTo>
                <a:lnTo>
                  <a:pt x="51" y="7"/>
                </a:lnTo>
                <a:lnTo>
                  <a:pt x="53" y="0"/>
                </a:lnTo>
              </a:path>
            </a:pathLst>
          </a:custGeom>
          <a:noFill/>
          <a:ln w="12700" cap="flat">
            <a:solidFill>
              <a:srgbClr val="00FF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79" name="Freeform 612"/>
          <p:cNvSpPr>
            <a:spLocks/>
          </p:cNvSpPr>
          <p:nvPr/>
        </p:nvSpPr>
        <p:spPr bwMode="auto">
          <a:xfrm>
            <a:off x="5712123" y="4744368"/>
            <a:ext cx="127000" cy="65088"/>
          </a:xfrm>
          <a:custGeom>
            <a:avLst/>
            <a:gdLst/>
            <a:ahLst/>
            <a:cxnLst>
              <a:cxn ang="0">
                <a:pos x="0" y="14"/>
              </a:cxn>
              <a:cxn ang="0">
                <a:pos x="5" y="22"/>
              </a:cxn>
              <a:cxn ang="0">
                <a:pos x="11" y="29"/>
              </a:cxn>
              <a:cxn ang="0">
                <a:pos x="19" y="34"/>
              </a:cxn>
              <a:cxn ang="0">
                <a:pos x="26" y="38"/>
              </a:cxn>
              <a:cxn ang="0">
                <a:pos x="34" y="40"/>
              </a:cxn>
              <a:cxn ang="0">
                <a:pos x="42" y="41"/>
              </a:cxn>
              <a:cxn ang="0">
                <a:pos x="50" y="40"/>
              </a:cxn>
              <a:cxn ang="0">
                <a:pos x="57" y="36"/>
              </a:cxn>
              <a:cxn ang="0">
                <a:pos x="64" y="32"/>
              </a:cxn>
              <a:cxn ang="0">
                <a:pos x="70" y="25"/>
              </a:cxn>
              <a:cxn ang="0">
                <a:pos x="74" y="18"/>
              </a:cxn>
              <a:cxn ang="0">
                <a:pos x="78" y="10"/>
              </a:cxn>
              <a:cxn ang="0">
                <a:pos x="80" y="0"/>
              </a:cxn>
            </a:cxnLst>
            <a:rect l="0" t="0" r="r" b="b"/>
            <a:pathLst>
              <a:path w="80" h="41">
                <a:moveTo>
                  <a:pt x="0" y="14"/>
                </a:moveTo>
                <a:lnTo>
                  <a:pt x="5" y="22"/>
                </a:lnTo>
                <a:lnTo>
                  <a:pt x="11" y="29"/>
                </a:lnTo>
                <a:lnTo>
                  <a:pt x="19" y="34"/>
                </a:lnTo>
                <a:lnTo>
                  <a:pt x="26" y="38"/>
                </a:lnTo>
                <a:lnTo>
                  <a:pt x="34" y="40"/>
                </a:lnTo>
                <a:lnTo>
                  <a:pt x="42" y="41"/>
                </a:lnTo>
                <a:lnTo>
                  <a:pt x="50" y="40"/>
                </a:lnTo>
                <a:lnTo>
                  <a:pt x="57" y="36"/>
                </a:lnTo>
                <a:lnTo>
                  <a:pt x="64" y="32"/>
                </a:lnTo>
                <a:lnTo>
                  <a:pt x="70" y="25"/>
                </a:lnTo>
                <a:lnTo>
                  <a:pt x="74" y="18"/>
                </a:lnTo>
                <a:lnTo>
                  <a:pt x="78" y="10"/>
                </a:lnTo>
                <a:lnTo>
                  <a:pt x="80" y="0"/>
                </a:lnTo>
              </a:path>
            </a:pathLst>
          </a:custGeom>
          <a:noFill/>
          <a:ln w="12700" cap="flat">
            <a:solidFill>
              <a:srgbClr val="00FF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80" name="Freeform 613"/>
          <p:cNvSpPr>
            <a:spLocks/>
          </p:cNvSpPr>
          <p:nvPr/>
        </p:nvSpPr>
        <p:spPr bwMode="auto">
          <a:xfrm>
            <a:off x="5712123" y="4777705"/>
            <a:ext cx="139700" cy="73025"/>
          </a:xfrm>
          <a:custGeom>
            <a:avLst/>
            <a:gdLst/>
            <a:ahLst/>
            <a:cxnLst>
              <a:cxn ang="0">
                <a:pos x="0" y="15"/>
              </a:cxn>
              <a:cxn ang="0">
                <a:pos x="5" y="24"/>
              </a:cxn>
              <a:cxn ang="0">
                <a:pos x="11" y="31"/>
              </a:cxn>
              <a:cxn ang="0">
                <a:pos x="18" y="38"/>
              </a:cxn>
              <a:cxn ang="0">
                <a:pos x="26" y="42"/>
              </a:cxn>
              <a:cxn ang="0">
                <a:pos x="34" y="45"/>
              </a:cxn>
              <a:cxn ang="0">
                <a:pos x="42" y="46"/>
              </a:cxn>
              <a:cxn ang="0">
                <a:pos x="50" y="45"/>
              </a:cxn>
              <a:cxn ang="0">
                <a:pos x="58" y="43"/>
              </a:cxn>
              <a:cxn ang="0">
                <a:pos x="66" y="39"/>
              </a:cxn>
              <a:cxn ang="0">
                <a:pos x="72" y="34"/>
              </a:cxn>
              <a:cxn ang="0">
                <a:pos x="78" y="27"/>
              </a:cxn>
              <a:cxn ang="0">
                <a:pos x="82" y="19"/>
              </a:cxn>
              <a:cxn ang="0">
                <a:pos x="86" y="10"/>
              </a:cxn>
              <a:cxn ang="0">
                <a:pos x="88" y="0"/>
              </a:cxn>
            </a:cxnLst>
            <a:rect l="0" t="0" r="r" b="b"/>
            <a:pathLst>
              <a:path w="88" h="46">
                <a:moveTo>
                  <a:pt x="0" y="15"/>
                </a:moveTo>
                <a:lnTo>
                  <a:pt x="5" y="24"/>
                </a:lnTo>
                <a:lnTo>
                  <a:pt x="11" y="31"/>
                </a:lnTo>
                <a:lnTo>
                  <a:pt x="18" y="38"/>
                </a:lnTo>
                <a:lnTo>
                  <a:pt x="26" y="42"/>
                </a:lnTo>
                <a:lnTo>
                  <a:pt x="34" y="45"/>
                </a:lnTo>
                <a:lnTo>
                  <a:pt x="42" y="46"/>
                </a:lnTo>
                <a:lnTo>
                  <a:pt x="50" y="45"/>
                </a:lnTo>
                <a:lnTo>
                  <a:pt x="58" y="43"/>
                </a:lnTo>
                <a:lnTo>
                  <a:pt x="66" y="39"/>
                </a:lnTo>
                <a:lnTo>
                  <a:pt x="72" y="34"/>
                </a:lnTo>
                <a:lnTo>
                  <a:pt x="78" y="27"/>
                </a:lnTo>
                <a:lnTo>
                  <a:pt x="82" y="19"/>
                </a:lnTo>
                <a:lnTo>
                  <a:pt x="86" y="10"/>
                </a:lnTo>
                <a:lnTo>
                  <a:pt x="88" y="0"/>
                </a:lnTo>
              </a:path>
            </a:pathLst>
          </a:custGeom>
          <a:noFill/>
          <a:ln w="12700" cap="flat">
            <a:solidFill>
              <a:srgbClr val="00FF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81" name="Freeform 614"/>
          <p:cNvSpPr>
            <a:spLocks/>
          </p:cNvSpPr>
          <p:nvPr/>
        </p:nvSpPr>
        <p:spPr bwMode="auto">
          <a:xfrm>
            <a:off x="5724823" y="4504655"/>
            <a:ext cx="14288" cy="7938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2" y="4"/>
              </a:cxn>
              <a:cxn ang="0">
                <a:pos x="4" y="5"/>
              </a:cxn>
              <a:cxn ang="0">
                <a:pos x="6" y="4"/>
              </a:cxn>
              <a:cxn ang="0">
                <a:pos x="8" y="3"/>
              </a:cxn>
              <a:cxn ang="0">
                <a:pos x="9" y="0"/>
              </a:cxn>
            </a:cxnLst>
            <a:rect l="0" t="0" r="r" b="b"/>
            <a:pathLst>
              <a:path w="9" h="5">
                <a:moveTo>
                  <a:pt x="0" y="2"/>
                </a:moveTo>
                <a:lnTo>
                  <a:pt x="2" y="4"/>
                </a:lnTo>
                <a:lnTo>
                  <a:pt x="4" y="5"/>
                </a:lnTo>
                <a:lnTo>
                  <a:pt x="6" y="4"/>
                </a:lnTo>
                <a:lnTo>
                  <a:pt x="8" y="3"/>
                </a:lnTo>
                <a:lnTo>
                  <a:pt x="9" y="0"/>
                </a:lnTo>
              </a:path>
            </a:pathLst>
          </a:custGeom>
          <a:noFill/>
          <a:ln w="12700" cap="flat">
            <a:solidFill>
              <a:srgbClr val="00FF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82" name="Freeform 622"/>
          <p:cNvSpPr>
            <a:spLocks/>
          </p:cNvSpPr>
          <p:nvPr/>
        </p:nvSpPr>
        <p:spPr bwMode="auto">
          <a:xfrm>
            <a:off x="3626520" y="3969668"/>
            <a:ext cx="161925" cy="184150"/>
          </a:xfrm>
          <a:custGeom>
            <a:avLst/>
            <a:gdLst/>
            <a:ahLst/>
            <a:cxnLst>
              <a:cxn ang="0">
                <a:pos x="78" y="116"/>
              </a:cxn>
              <a:cxn ang="0">
                <a:pos x="87" y="91"/>
              </a:cxn>
              <a:cxn ang="0">
                <a:pos x="94" y="69"/>
              </a:cxn>
              <a:cxn ang="0">
                <a:pos x="100" y="49"/>
              </a:cxn>
              <a:cxn ang="0">
                <a:pos x="102" y="31"/>
              </a:cxn>
              <a:cxn ang="0">
                <a:pos x="100" y="19"/>
              </a:cxn>
              <a:cxn ang="0">
                <a:pos x="98" y="8"/>
              </a:cxn>
              <a:cxn ang="0">
                <a:pos x="90" y="4"/>
              </a:cxn>
              <a:cxn ang="0">
                <a:pos x="83" y="0"/>
              </a:cxn>
              <a:cxn ang="0">
                <a:pos x="72" y="3"/>
              </a:cxn>
              <a:cxn ang="0">
                <a:pos x="61" y="8"/>
              </a:cxn>
              <a:cxn ang="0">
                <a:pos x="47" y="19"/>
              </a:cxn>
              <a:cxn ang="0">
                <a:pos x="32" y="33"/>
              </a:cxn>
              <a:cxn ang="0">
                <a:pos x="17" y="50"/>
              </a:cxn>
              <a:cxn ang="0">
                <a:pos x="0" y="71"/>
              </a:cxn>
            </a:cxnLst>
            <a:rect l="0" t="0" r="r" b="b"/>
            <a:pathLst>
              <a:path w="102" h="116">
                <a:moveTo>
                  <a:pt x="78" y="116"/>
                </a:moveTo>
                <a:lnTo>
                  <a:pt x="87" y="91"/>
                </a:lnTo>
                <a:lnTo>
                  <a:pt x="94" y="69"/>
                </a:lnTo>
                <a:lnTo>
                  <a:pt x="100" y="49"/>
                </a:lnTo>
                <a:lnTo>
                  <a:pt x="102" y="31"/>
                </a:lnTo>
                <a:lnTo>
                  <a:pt x="100" y="19"/>
                </a:lnTo>
                <a:lnTo>
                  <a:pt x="98" y="8"/>
                </a:lnTo>
                <a:lnTo>
                  <a:pt x="90" y="4"/>
                </a:lnTo>
                <a:lnTo>
                  <a:pt x="83" y="0"/>
                </a:lnTo>
                <a:lnTo>
                  <a:pt x="72" y="3"/>
                </a:lnTo>
                <a:lnTo>
                  <a:pt x="61" y="8"/>
                </a:lnTo>
                <a:lnTo>
                  <a:pt x="47" y="19"/>
                </a:lnTo>
                <a:lnTo>
                  <a:pt x="32" y="33"/>
                </a:lnTo>
                <a:lnTo>
                  <a:pt x="17" y="50"/>
                </a:lnTo>
                <a:lnTo>
                  <a:pt x="0" y="71"/>
                </a:lnTo>
              </a:path>
            </a:pathLst>
          </a:custGeom>
          <a:noFill/>
          <a:ln w="12700" cap="flat">
            <a:solidFill>
              <a:srgbClr val="0066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83" name="Freeform 623"/>
          <p:cNvSpPr>
            <a:spLocks/>
          </p:cNvSpPr>
          <p:nvPr/>
        </p:nvSpPr>
        <p:spPr bwMode="auto">
          <a:xfrm>
            <a:off x="3285208" y="4790405"/>
            <a:ext cx="15875" cy="17463"/>
          </a:xfrm>
          <a:custGeom>
            <a:avLst/>
            <a:gdLst/>
            <a:ahLst/>
            <a:cxnLst>
              <a:cxn ang="0">
                <a:pos x="8" y="11"/>
              </a:cxn>
              <a:cxn ang="0">
                <a:pos x="9" y="5"/>
              </a:cxn>
              <a:cxn ang="0">
                <a:pos x="10" y="1"/>
              </a:cxn>
              <a:cxn ang="0">
                <a:pos x="8" y="0"/>
              </a:cxn>
              <a:cxn ang="0">
                <a:pos x="4" y="2"/>
              </a:cxn>
              <a:cxn ang="0">
                <a:pos x="0" y="7"/>
              </a:cxn>
            </a:cxnLst>
            <a:rect l="0" t="0" r="r" b="b"/>
            <a:pathLst>
              <a:path w="10" h="11">
                <a:moveTo>
                  <a:pt x="8" y="11"/>
                </a:moveTo>
                <a:lnTo>
                  <a:pt x="9" y="5"/>
                </a:lnTo>
                <a:lnTo>
                  <a:pt x="10" y="1"/>
                </a:lnTo>
                <a:lnTo>
                  <a:pt x="8" y="0"/>
                </a:lnTo>
                <a:lnTo>
                  <a:pt x="4" y="2"/>
                </a:lnTo>
                <a:lnTo>
                  <a:pt x="0" y="7"/>
                </a:lnTo>
              </a:path>
            </a:pathLst>
          </a:custGeom>
          <a:noFill/>
          <a:ln w="12700" cap="flat">
            <a:solidFill>
              <a:srgbClr val="0066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grpSp>
        <p:nvGrpSpPr>
          <p:cNvPr id="584" name="グループ化 583"/>
          <p:cNvGrpSpPr/>
          <p:nvPr/>
        </p:nvGrpSpPr>
        <p:grpSpPr>
          <a:xfrm flipH="1">
            <a:off x="5724128" y="2095872"/>
            <a:ext cx="503237" cy="838200"/>
            <a:chOff x="3285208" y="3312468"/>
            <a:chExt cx="503237" cy="838200"/>
          </a:xfrm>
          <a:noFill/>
        </p:grpSpPr>
        <p:sp>
          <p:nvSpPr>
            <p:cNvPr id="585" name="Freeform 615"/>
            <p:cNvSpPr>
              <a:spLocks/>
            </p:cNvSpPr>
            <p:nvPr/>
          </p:nvSpPr>
          <p:spPr bwMode="auto">
            <a:xfrm>
              <a:off x="3415383" y="3831580"/>
              <a:ext cx="65088" cy="74613"/>
            </a:xfrm>
            <a:custGeom>
              <a:avLst/>
              <a:gdLst/>
              <a:ahLst/>
              <a:cxnLst>
                <a:cxn ang="0">
                  <a:pos x="31" y="47"/>
                </a:cxn>
                <a:cxn ang="0">
                  <a:pos x="36" y="32"/>
                </a:cxn>
                <a:cxn ang="0">
                  <a:pos x="39" y="20"/>
                </a:cxn>
                <a:cxn ang="0">
                  <a:pos x="41" y="9"/>
                </a:cxn>
                <a:cxn ang="0">
                  <a:pos x="39" y="3"/>
                </a:cxn>
                <a:cxn ang="0">
                  <a:pos x="34" y="0"/>
                </a:cxn>
                <a:cxn ang="0">
                  <a:pos x="28" y="1"/>
                </a:cxn>
                <a:cxn ang="0">
                  <a:pos x="19" y="8"/>
                </a:cxn>
                <a:cxn ang="0">
                  <a:pos x="10" y="16"/>
                </a:cxn>
                <a:cxn ang="0">
                  <a:pos x="0" y="29"/>
                </a:cxn>
              </a:cxnLst>
              <a:rect l="0" t="0" r="r" b="b"/>
              <a:pathLst>
                <a:path w="41" h="47">
                  <a:moveTo>
                    <a:pt x="31" y="47"/>
                  </a:moveTo>
                  <a:lnTo>
                    <a:pt x="36" y="32"/>
                  </a:lnTo>
                  <a:lnTo>
                    <a:pt x="39" y="20"/>
                  </a:lnTo>
                  <a:lnTo>
                    <a:pt x="41" y="9"/>
                  </a:lnTo>
                  <a:lnTo>
                    <a:pt x="39" y="3"/>
                  </a:lnTo>
                  <a:lnTo>
                    <a:pt x="34" y="0"/>
                  </a:lnTo>
                  <a:lnTo>
                    <a:pt x="28" y="1"/>
                  </a:lnTo>
                  <a:lnTo>
                    <a:pt x="19" y="8"/>
                  </a:lnTo>
                  <a:lnTo>
                    <a:pt x="10" y="16"/>
                  </a:lnTo>
                  <a:lnTo>
                    <a:pt x="0" y="29"/>
                  </a:lnTo>
                </a:path>
              </a:pathLst>
            </a:custGeom>
            <a:grpFill/>
            <a:ln w="12700" cap="flat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>
                <a:solidFill>
                  <a:srgbClr val="FF0000"/>
                </a:solidFill>
              </a:endParaRPr>
            </a:p>
          </p:txBody>
        </p:sp>
        <p:sp>
          <p:nvSpPr>
            <p:cNvPr id="586" name="Freeform 616"/>
            <p:cNvSpPr>
              <a:spLocks/>
            </p:cNvSpPr>
            <p:nvPr/>
          </p:nvSpPr>
          <p:spPr bwMode="auto">
            <a:xfrm>
              <a:off x="3372520" y="3933180"/>
              <a:ext cx="47625" cy="52388"/>
            </a:xfrm>
            <a:custGeom>
              <a:avLst/>
              <a:gdLst/>
              <a:ahLst/>
              <a:cxnLst>
                <a:cxn ang="0">
                  <a:pos x="23" y="33"/>
                </a:cxn>
                <a:cxn ang="0">
                  <a:pos x="27" y="22"/>
                </a:cxn>
                <a:cxn ang="0">
                  <a:pos x="30" y="12"/>
                </a:cxn>
                <a:cxn ang="0">
                  <a:pos x="30" y="4"/>
                </a:cxn>
                <a:cxn ang="0">
                  <a:pos x="27" y="0"/>
                </a:cxn>
                <a:cxn ang="0">
                  <a:pos x="22" y="0"/>
                </a:cxn>
                <a:cxn ang="0">
                  <a:pos x="16" y="3"/>
                </a:cxn>
                <a:cxn ang="0">
                  <a:pos x="8" y="11"/>
                </a:cxn>
                <a:cxn ang="0">
                  <a:pos x="0" y="20"/>
                </a:cxn>
              </a:cxnLst>
              <a:rect l="0" t="0" r="r" b="b"/>
              <a:pathLst>
                <a:path w="30" h="33">
                  <a:moveTo>
                    <a:pt x="23" y="33"/>
                  </a:moveTo>
                  <a:lnTo>
                    <a:pt x="27" y="22"/>
                  </a:lnTo>
                  <a:lnTo>
                    <a:pt x="30" y="12"/>
                  </a:lnTo>
                  <a:lnTo>
                    <a:pt x="30" y="4"/>
                  </a:lnTo>
                  <a:lnTo>
                    <a:pt x="27" y="0"/>
                  </a:lnTo>
                  <a:lnTo>
                    <a:pt x="22" y="0"/>
                  </a:lnTo>
                  <a:lnTo>
                    <a:pt x="16" y="3"/>
                  </a:lnTo>
                  <a:lnTo>
                    <a:pt x="8" y="11"/>
                  </a:lnTo>
                  <a:lnTo>
                    <a:pt x="0" y="20"/>
                  </a:lnTo>
                </a:path>
              </a:pathLst>
            </a:custGeom>
            <a:grpFill/>
            <a:ln w="12700" cap="flat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>
                <a:solidFill>
                  <a:srgbClr val="FF0000"/>
                </a:solidFill>
              </a:endParaRPr>
            </a:p>
          </p:txBody>
        </p:sp>
        <p:sp>
          <p:nvSpPr>
            <p:cNvPr id="587" name="Freeform 617"/>
            <p:cNvSpPr>
              <a:spLocks/>
            </p:cNvSpPr>
            <p:nvPr/>
          </p:nvSpPr>
          <p:spPr bwMode="auto">
            <a:xfrm>
              <a:off x="3459833" y="3731568"/>
              <a:ext cx="80963" cy="88900"/>
            </a:xfrm>
            <a:custGeom>
              <a:avLst/>
              <a:gdLst/>
              <a:ahLst/>
              <a:cxnLst>
                <a:cxn ang="0">
                  <a:pos x="39" y="56"/>
                </a:cxn>
                <a:cxn ang="0">
                  <a:pos x="45" y="41"/>
                </a:cxn>
                <a:cxn ang="0">
                  <a:pos x="48" y="26"/>
                </a:cxn>
                <a:cxn ang="0">
                  <a:pos x="51" y="14"/>
                </a:cxn>
                <a:cxn ang="0">
                  <a:pos x="49" y="6"/>
                </a:cxn>
                <a:cxn ang="0">
                  <a:pos x="45" y="1"/>
                </a:cxn>
                <a:cxn ang="0">
                  <a:pos x="39" y="0"/>
                </a:cxn>
                <a:cxn ang="0">
                  <a:pos x="31" y="3"/>
                </a:cxn>
                <a:cxn ang="0">
                  <a:pos x="21" y="11"/>
                </a:cxn>
                <a:cxn ang="0">
                  <a:pos x="11" y="21"/>
                </a:cxn>
                <a:cxn ang="0">
                  <a:pos x="0" y="34"/>
                </a:cxn>
              </a:cxnLst>
              <a:rect l="0" t="0" r="r" b="b"/>
              <a:pathLst>
                <a:path w="51" h="56">
                  <a:moveTo>
                    <a:pt x="39" y="56"/>
                  </a:moveTo>
                  <a:lnTo>
                    <a:pt x="45" y="41"/>
                  </a:lnTo>
                  <a:lnTo>
                    <a:pt x="48" y="26"/>
                  </a:lnTo>
                  <a:lnTo>
                    <a:pt x="51" y="14"/>
                  </a:lnTo>
                  <a:lnTo>
                    <a:pt x="49" y="6"/>
                  </a:lnTo>
                  <a:lnTo>
                    <a:pt x="45" y="1"/>
                  </a:lnTo>
                  <a:lnTo>
                    <a:pt x="39" y="0"/>
                  </a:lnTo>
                  <a:lnTo>
                    <a:pt x="31" y="3"/>
                  </a:lnTo>
                  <a:lnTo>
                    <a:pt x="21" y="11"/>
                  </a:lnTo>
                  <a:lnTo>
                    <a:pt x="11" y="21"/>
                  </a:lnTo>
                  <a:lnTo>
                    <a:pt x="0" y="34"/>
                  </a:lnTo>
                </a:path>
              </a:pathLst>
            </a:custGeom>
            <a:grpFill/>
            <a:ln w="12700" cap="flat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>
                <a:solidFill>
                  <a:srgbClr val="FF0000"/>
                </a:solidFill>
              </a:endParaRPr>
            </a:p>
          </p:txBody>
        </p:sp>
        <p:sp>
          <p:nvSpPr>
            <p:cNvPr id="588" name="Freeform 618"/>
            <p:cNvSpPr>
              <a:spLocks/>
            </p:cNvSpPr>
            <p:nvPr/>
          </p:nvSpPr>
          <p:spPr bwMode="auto">
            <a:xfrm>
              <a:off x="3328070" y="4033193"/>
              <a:ext cx="30163" cy="34925"/>
            </a:xfrm>
            <a:custGeom>
              <a:avLst/>
              <a:gdLst/>
              <a:ahLst/>
              <a:cxnLst>
                <a:cxn ang="0">
                  <a:pos x="15" y="22"/>
                </a:cxn>
                <a:cxn ang="0">
                  <a:pos x="19" y="12"/>
                </a:cxn>
                <a:cxn ang="0">
                  <a:pos x="19" y="5"/>
                </a:cxn>
                <a:cxn ang="0">
                  <a:pos x="18" y="0"/>
                </a:cxn>
                <a:cxn ang="0">
                  <a:pos x="13" y="2"/>
                </a:cxn>
                <a:cxn ang="0">
                  <a:pos x="7" y="6"/>
                </a:cxn>
                <a:cxn ang="0">
                  <a:pos x="0" y="13"/>
                </a:cxn>
              </a:cxnLst>
              <a:rect l="0" t="0" r="r" b="b"/>
              <a:pathLst>
                <a:path w="19" h="22">
                  <a:moveTo>
                    <a:pt x="15" y="22"/>
                  </a:moveTo>
                  <a:lnTo>
                    <a:pt x="19" y="12"/>
                  </a:lnTo>
                  <a:lnTo>
                    <a:pt x="19" y="5"/>
                  </a:lnTo>
                  <a:lnTo>
                    <a:pt x="18" y="0"/>
                  </a:lnTo>
                  <a:lnTo>
                    <a:pt x="13" y="2"/>
                  </a:lnTo>
                  <a:lnTo>
                    <a:pt x="7" y="6"/>
                  </a:lnTo>
                  <a:lnTo>
                    <a:pt x="0" y="13"/>
                  </a:lnTo>
                </a:path>
              </a:pathLst>
            </a:custGeom>
            <a:grpFill/>
            <a:ln w="12700" cap="flat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>
                <a:solidFill>
                  <a:srgbClr val="FF0000"/>
                </a:solidFill>
              </a:endParaRPr>
            </a:p>
          </p:txBody>
        </p:sp>
        <p:sp>
          <p:nvSpPr>
            <p:cNvPr id="589" name="Freeform 619"/>
            <p:cNvSpPr>
              <a:spLocks/>
            </p:cNvSpPr>
            <p:nvPr/>
          </p:nvSpPr>
          <p:spPr bwMode="auto">
            <a:xfrm>
              <a:off x="3545558" y="3529955"/>
              <a:ext cx="112713" cy="127000"/>
            </a:xfrm>
            <a:custGeom>
              <a:avLst/>
              <a:gdLst/>
              <a:ahLst/>
              <a:cxnLst>
                <a:cxn ang="0">
                  <a:pos x="55" y="80"/>
                </a:cxn>
                <a:cxn ang="0">
                  <a:pos x="63" y="60"/>
                </a:cxn>
                <a:cxn ang="0">
                  <a:pos x="68" y="42"/>
                </a:cxn>
                <a:cxn ang="0">
                  <a:pos x="71" y="27"/>
                </a:cxn>
                <a:cxn ang="0">
                  <a:pos x="71" y="15"/>
                </a:cxn>
                <a:cxn ang="0">
                  <a:pos x="68" y="7"/>
                </a:cxn>
                <a:cxn ang="0">
                  <a:pos x="65" y="0"/>
                </a:cxn>
                <a:cxn ang="0">
                  <a:pos x="57" y="0"/>
                </a:cxn>
                <a:cxn ang="0">
                  <a:pos x="48" y="2"/>
                </a:cxn>
                <a:cxn ang="0">
                  <a:pos x="38" y="8"/>
                </a:cxn>
                <a:cxn ang="0">
                  <a:pos x="27" y="18"/>
                </a:cxn>
                <a:cxn ang="0">
                  <a:pos x="14" y="31"/>
                </a:cxn>
                <a:cxn ang="0">
                  <a:pos x="0" y="49"/>
                </a:cxn>
              </a:cxnLst>
              <a:rect l="0" t="0" r="r" b="b"/>
              <a:pathLst>
                <a:path w="71" h="80">
                  <a:moveTo>
                    <a:pt x="55" y="80"/>
                  </a:moveTo>
                  <a:lnTo>
                    <a:pt x="63" y="60"/>
                  </a:lnTo>
                  <a:lnTo>
                    <a:pt x="68" y="42"/>
                  </a:lnTo>
                  <a:lnTo>
                    <a:pt x="71" y="27"/>
                  </a:lnTo>
                  <a:lnTo>
                    <a:pt x="71" y="15"/>
                  </a:lnTo>
                  <a:lnTo>
                    <a:pt x="68" y="7"/>
                  </a:lnTo>
                  <a:lnTo>
                    <a:pt x="65" y="0"/>
                  </a:lnTo>
                  <a:lnTo>
                    <a:pt x="57" y="0"/>
                  </a:lnTo>
                  <a:lnTo>
                    <a:pt x="48" y="2"/>
                  </a:lnTo>
                  <a:lnTo>
                    <a:pt x="38" y="8"/>
                  </a:lnTo>
                  <a:lnTo>
                    <a:pt x="27" y="18"/>
                  </a:lnTo>
                  <a:lnTo>
                    <a:pt x="14" y="31"/>
                  </a:lnTo>
                  <a:lnTo>
                    <a:pt x="0" y="49"/>
                  </a:lnTo>
                </a:path>
              </a:pathLst>
            </a:custGeom>
            <a:grpFill/>
            <a:ln w="12700" cap="flat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>
                <a:solidFill>
                  <a:srgbClr val="FF0000"/>
                </a:solidFill>
              </a:endParaRPr>
            </a:p>
          </p:txBody>
        </p:sp>
        <p:sp>
          <p:nvSpPr>
            <p:cNvPr id="590" name="Freeform 620"/>
            <p:cNvSpPr>
              <a:spLocks/>
            </p:cNvSpPr>
            <p:nvPr/>
          </p:nvSpPr>
          <p:spPr bwMode="auto">
            <a:xfrm>
              <a:off x="3504283" y="3631555"/>
              <a:ext cx="95250" cy="106363"/>
            </a:xfrm>
            <a:custGeom>
              <a:avLst/>
              <a:gdLst/>
              <a:ahLst/>
              <a:cxnLst>
                <a:cxn ang="0">
                  <a:pos x="46" y="67"/>
                </a:cxn>
                <a:cxn ang="0">
                  <a:pos x="53" y="50"/>
                </a:cxn>
                <a:cxn ang="0">
                  <a:pos x="57" y="34"/>
                </a:cxn>
                <a:cxn ang="0">
                  <a:pos x="60" y="19"/>
                </a:cxn>
                <a:cxn ang="0">
                  <a:pos x="59" y="9"/>
                </a:cxn>
                <a:cxn ang="0">
                  <a:pos x="56" y="3"/>
                </a:cxn>
                <a:cxn ang="0">
                  <a:pos x="51" y="0"/>
                </a:cxn>
                <a:cxn ang="0">
                  <a:pos x="43" y="0"/>
                </a:cxn>
                <a:cxn ang="0">
                  <a:pos x="35" y="4"/>
                </a:cxn>
                <a:cxn ang="0">
                  <a:pos x="23" y="14"/>
                </a:cxn>
                <a:cxn ang="0">
                  <a:pos x="11" y="26"/>
                </a:cxn>
                <a:cxn ang="0">
                  <a:pos x="0" y="40"/>
                </a:cxn>
              </a:cxnLst>
              <a:rect l="0" t="0" r="r" b="b"/>
              <a:pathLst>
                <a:path w="60" h="67">
                  <a:moveTo>
                    <a:pt x="46" y="67"/>
                  </a:moveTo>
                  <a:lnTo>
                    <a:pt x="53" y="50"/>
                  </a:lnTo>
                  <a:lnTo>
                    <a:pt x="57" y="34"/>
                  </a:lnTo>
                  <a:lnTo>
                    <a:pt x="60" y="19"/>
                  </a:lnTo>
                  <a:lnTo>
                    <a:pt x="59" y="9"/>
                  </a:lnTo>
                  <a:lnTo>
                    <a:pt x="56" y="3"/>
                  </a:lnTo>
                  <a:lnTo>
                    <a:pt x="51" y="0"/>
                  </a:lnTo>
                  <a:lnTo>
                    <a:pt x="43" y="0"/>
                  </a:lnTo>
                  <a:lnTo>
                    <a:pt x="35" y="4"/>
                  </a:lnTo>
                  <a:lnTo>
                    <a:pt x="23" y="14"/>
                  </a:lnTo>
                  <a:lnTo>
                    <a:pt x="11" y="26"/>
                  </a:lnTo>
                  <a:lnTo>
                    <a:pt x="0" y="40"/>
                  </a:lnTo>
                </a:path>
              </a:pathLst>
            </a:custGeom>
            <a:grpFill/>
            <a:ln w="12700" cap="flat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>
                <a:solidFill>
                  <a:srgbClr val="FF0000"/>
                </a:solidFill>
              </a:endParaRPr>
            </a:p>
          </p:txBody>
        </p:sp>
        <p:sp>
          <p:nvSpPr>
            <p:cNvPr id="591" name="Freeform 621"/>
            <p:cNvSpPr>
              <a:spLocks/>
            </p:cNvSpPr>
            <p:nvPr/>
          </p:nvSpPr>
          <p:spPr bwMode="auto">
            <a:xfrm>
              <a:off x="3583658" y="3412480"/>
              <a:ext cx="142875" cy="163513"/>
            </a:xfrm>
            <a:custGeom>
              <a:avLst/>
              <a:gdLst/>
              <a:ahLst/>
              <a:cxnLst>
                <a:cxn ang="0">
                  <a:pos x="70" y="103"/>
                </a:cxn>
                <a:cxn ang="0">
                  <a:pos x="79" y="81"/>
                </a:cxn>
                <a:cxn ang="0">
                  <a:pos x="85" y="60"/>
                </a:cxn>
                <a:cxn ang="0">
                  <a:pos x="89" y="42"/>
                </a:cxn>
                <a:cxn ang="0">
                  <a:pos x="90" y="26"/>
                </a:cxn>
                <a:cxn ang="0">
                  <a:pos x="89" y="14"/>
                </a:cxn>
                <a:cxn ang="0">
                  <a:pos x="85" y="4"/>
                </a:cxn>
                <a:cxn ang="0">
                  <a:pos x="78" y="0"/>
                </a:cxn>
                <a:cxn ang="0">
                  <a:pos x="68" y="2"/>
                </a:cxn>
                <a:cxn ang="0">
                  <a:pos x="57" y="7"/>
                </a:cxn>
                <a:cxn ang="0">
                  <a:pos x="43" y="16"/>
                </a:cxn>
                <a:cxn ang="0">
                  <a:pos x="29" y="29"/>
                </a:cxn>
                <a:cxn ang="0">
                  <a:pos x="15" y="44"/>
                </a:cxn>
                <a:cxn ang="0">
                  <a:pos x="0" y="63"/>
                </a:cxn>
              </a:cxnLst>
              <a:rect l="0" t="0" r="r" b="b"/>
              <a:pathLst>
                <a:path w="90" h="103">
                  <a:moveTo>
                    <a:pt x="70" y="103"/>
                  </a:moveTo>
                  <a:lnTo>
                    <a:pt x="79" y="81"/>
                  </a:lnTo>
                  <a:lnTo>
                    <a:pt x="85" y="60"/>
                  </a:lnTo>
                  <a:lnTo>
                    <a:pt x="89" y="42"/>
                  </a:lnTo>
                  <a:lnTo>
                    <a:pt x="90" y="26"/>
                  </a:lnTo>
                  <a:lnTo>
                    <a:pt x="89" y="14"/>
                  </a:lnTo>
                  <a:lnTo>
                    <a:pt x="85" y="4"/>
                  </a:lnTo>
                  <a:lnTo>
                    <a:pt x="78" y="0"/>
                  </a:lnTo>
                  <a:lnTo>
                    <a:pt x="68" y="2"/>
                  </a:lnTo>
                  <a:lnTo>
                    <a:pt x="57" y="7"/>
                  </a:lnTo>
                  <a:lnTo>
                    <a:pt x="43" y="16"/>
                  </a:lnTo>
                  <a:lnTo>
                    <a:pt x="29" y="29"/>
                  </a:lnTo>
                  <a:lnTo>
                    <a:pt x="15" y="44"/>
                  </a:lnTo>
                  <a:lnTo>
                    <a:pt x="0" y="63"/>
                  </a:lnTo>
                </a:path>
              </a:pathLst>
            </a:custGeom>
            <a:grpFill/>
            <a:ln w="12700" cap="flat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>
                <a:solidFill>
                  <a:srgbClr val="FF0000"/>
                </a:solidFill>
              </a:endParaRPr>
            </a:p>
          </p:txBody>
        </p:sp>
        <p:sp>
          <p:nvSpPr>
            <p:cNvPr id="592" name="Freeform 624"/>
            <p:cNvSpPr>
              <a:spLocks/>
            </p:cNvSpPr>
            <p:nvPr/>
          </p:nvSpPr>
          <p:spPr bwMode="auto">
            <a:xfrm>
              <a:off x="3415383" y="3831580"/>
              <a:ext cx="65088" cy="74613"/>
            </a:xfrm>
            <a:custGeom>
              <a:avLst/>
              <a:gdLst/>
              <a:ahLst/>
              <a:cxnLst>
                <a:cxn ang="0">
                  <a:pos x="31" y="47"/>
                </a:cxn>
                <a:cxn ang="0">
                  <a:pos x="36" y="32"/>
                </a:cxn>
                <a:cxn ang="0">
                  <a:pos x="39" y="20"/>
                </a:cxn>
                <a:cxn ang="0">
                  <a:pos x="41" y="9"/>
                </a:cxn>
                <a:cxn ang="0">
                  <a:pos x="39" y="3"/>
                </a:cxn>
                <a:cxn ang="0">
                  <a:pos x="34" y="0"/>
                </a:cxn>
                <a:cxn ang="0">
                  <a:pos x="28" y="1"/>
                </a:cxn>
                <a:cxn ang="0">
                  <a:pos x="19" y="8"/>
                </a:cxn>
                <a:cxn ang="0">
                  <a:pos x="10" y="16"/>
                </a:cxn>
                <a:cxn ang="0">
                  <a:pos x="0" y="29"/>
                </a:cxn>
              </a:cxnLst>
              <a:rect l="0" t="0" r="r" b="b"/>
              <a:pathLst>
                <a:path w="41" h="47">
                  <a:moveTo>
                    <a:pt x="31" y="47"/>
                  </a:moveTo>
                  <a:lnTo>
                    <a:pt x="36" y="32"/>
                  </a:lnTo>
                  <a:lnTo>
                    <a:pt x="39" y="20"/>
                  </a:lnTo>
                  <a:lnTo>
                    <a:pt x="41" y="9"/>
                  </a:lnTo>
                  <a:lnTo>
                    <a:pt x="39" y="3"/>
                  </a:lnTo>
                  <a:lnTo>
                    <a:pt x="34" y="0"/>
                  </a:lnTo>
                  <a:lnTo>
                    <a:pt x="28" y="1"/>
                  </a:lnTo>
                  <a:lnTo>
                    <a:pt x="19" y="8"/>
                  </a:lnTo>
                  <a:lnTo>
                    <a:pt x="10" y="16"/>
                  </a:lnTo>
                  <a:lnTo>
                    <a:pt x="0" y="29"/>
                  </a:lnTo>
                </a:path>
              </a:pathLst>
            </a:custGeom>
            <a:grpFill/>
            <a:ln w="12700" cap="flat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>
                <a:solidFill>
                  <a:srgbClr val="FF0000"/>
                </a:solidFill>
              </a:endParaRPr>
            </a:p>
          </p:txBody>
        </p:sp>
        <p:sp>
          <p:nvSpPr>
            <p:cNvPr id="593" name="Freeform 625"/>
            <p:cNvSpPr>
              <a:spLocks/>
            </p:cNvSpPr>
            <p:nvPr/>
          </p:nvSpPr>
          <p:spPr bwMode="auto">
            <a:xfrm>
              <a:off x="3372520" y="3933180"/>
              <a:ext cx="47625" cy="52388"/>
            </a:xfrm>
            <a:custGeom>
              <a:avLst/>
              <a:gdLst/>
              <a:ahLst/>
              <a:cxnLst>
                <a:cxn ang="0">
                  <a:pos x="23" y="33"/>
                </a:cxn>
                <a:cxn ang="0">
                  <a:pos x="27" y="22"/>
                </a:cxn>
                <a:cxn ang="0">
                  <a:pos x="30" y="12"/>
                </a:cxn>
                <a:cxn ang="0">
                  <a:pos x="30" y="4"/>
                </a:cxn>
                <a:cxn ang="0">
                  <a:pos x="27" y="0"/>
                </a:cxn>
                <a:cxn ang="0">
                  <a:pos x="22" y="0"/>
                </a:cxn>
                <a:cxn ang="0">
                  <a:pos x="16" y="3"/>
                </a:cxn>
                <a:cxn ang="0">
                  <a:pos x="8" y="11"/>
                </a:cxn>
                <a:cxn ang="0">
                  <a:pos x="0" y="20"/>
                </a:cxn>
              </a:cxnLst>
              <a:rect l="0" t="0" r="r" b="b"/>
              <a:pathLst>
                <a:path w="30" h="33">
                  <a:moveTo>
                    <a:pt x="23" y="33"/>
                  </a:moveTo>
                  <a:lnTo>
                    <a:pt x="27" y="22"/>
                  </a:lnTo>
                  <a:lnTo>
                    <a:pt x="30" y="12"/>
                  </a:lnTo>
                  <a:lnTo>
                    <a:pt x="30" y="4"/>
                  </a:lnTo>
                  <a:lnTo>
                    <a:pt x="27" y="0"/>
                  </a:lnTo>
                  <a:lnTo>
                    <a:pt x="22" y="0"/>
                  </a:lnTo>
                  <a:lnTo>
                    <a:pt x="16" y="3"/>
                  </a:lnTo>
                  <a:lnTo>
                    <a:pt x="8" y="11"/>
                  </a:lnTo>
                  <a:lnTo>
                    <a:pt x="0" y="20"/>
                  </a:lnTo>
                </a:path>
              </a:pathLst>
            </a:custGeom>
            <a:grpFill/>
            <a:ln w="12700" cap="flat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>
                <a:solidFill>
                  <a:srgbClr val="FF0000"/>
                </a:solidFill>
              </a:endParaRPr>
            </a:p>
          </p:txBody>
        </p:sp>
        <p:sp>
          <p:nvSpPr>
            <p:cNvPr id="594" name="Freeform 626"/>
            <p:cNvSpPr>
              <a:spLocks/>
            </p:cNvSpPr>
            <p:nvPr/>
          </p:nvSpPr>
          <p:spPr bwMode="auto">
            <a:xfrm>
              <a:off x="3459833" y="3731568"/>
              <a:ext cx="80963" cy="88900"/>
            </a:xfrm>
            <a:custGeom>
              <a:avLst/>
              <a:gdLst/>
              <a:ahLst/>
              <a:cxnLst>
                <a:cxn ang="0">
                  <a:pos x="39" y="56"/>
                </a:cxn>
                <a:cxn ang="0">
                  <a:pos x="45" y="41"/>
                </a:cxn>
                <a:cxn ang="0">
                  <a:pos x="48" y="26"/>
                </a:cxn>
                <a:cxn ang="0">
                  <a:pos x="51" y="14"/>
                </a:cxn>
                <a:cxn ang="0">
                  <a:pos x="49" y="6"/>
                </a:cxn>
                <a:cxn ang="0">
                  <a:pos x="45" y="1"/>
                </a:cxn>
                <a:cxn ang="0">
                  <a:pos x="39" y="0"/>
                </a:cxn>
                <a:cxn ang="0">
                  <a:pos x="31" y="3"/>
                </a:cxn>
                <a:cxn ang="0">
                  <a:pos x="21" y="11"/>
                </a:cxn>
                <a:cxn ang="0">
                  <a:pos x="11" y="21"/>
                </a:cxn>
                <a:cxn ang="0">
                  <a:pos x="0" y="34"/>
                </a:cxn>
              </a:cxnLst>
              <a:rect l="0" t="0" r="r" b="b"/>
              <a:pathLst>
                <a:path w="51" h="56">
                  <a:moveTo>
                    <a:pt x="39" y="56"/>
                  </a:moveTo>
                  <a:lnTo>
                    <a:pt x="45" y="41"/>
                  </a:lnTo>
                  <a:lnTo>
                    <a:pt x="48" y="26"/>
                  </a:lnTo>
                  <a:lnTo>
                    <a:pt x="51" y="14"/>
                  </a:lnTo>
                  <a:lnTo>
                    <a:pt x="49" y="6"/>
                  </a:lnTo>
                  <a:lnTo>
                    <a:pt x="45" y="1"/>
                  </a:lnTo>
                  <a:lnTo>
                    <a:pt x="39" y="0"/>
                  </a:lnTo>
                  <a:lnTo>
                    <a:pt x="31" y="3"/>
                  </a:lnTo>
                  <a:lnTo>
                    <a:pt x="21" y="11"/>
                  </a:lnTo>
                  <a:lnTo>
                    <a:pt x="11" y="21"/>
                  </a:lnTo>
                  <a:lnTo>
                    <a:pt x="0" y="34"/>
                  </a:lnTo>
                </a:path>
              </a:pathLst>
            </a:custGeom>
            <a:grpFill/>
            <a:ln w="12700" cap="flat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>
                <a:solidFill>
                  <a:srgbClr val="FF0000"/>
                </a:solidFill>
              </a:endParaRPr>
            </a:p>
          </p:txBody>
        </p:sp>
        <p:sp>
          <p:nvSpPr>
            <p:cNvPr id="595" name="Freeform 627"/>
            <p:cNvSpPr>
              <a:spLocks/>
            </p:cNvSpPr>
            <p:nvPr/>
          </p:nvSpPr>
          <p:spPr bwMode="auto">
            <a:xfrm>
              <a:off x="3328070" y="4033193"/>
              <a:ext cx="30163" cy="34925"/>
            </a:xfrm>
            <a:custGeom>
              <a:avLst/>
              <a:gdLst/>
              <a:ahLst/>
              <a:cxnLst>
                <a:cxn ang="0">
                  <a:pos x="15" y="22"/>
                </a:cxn>
                <a:cxn ang="0">
                  <a:pos x="19" y="12"/>
                </a:cxn>
                <a:cxn ang="0">
                  <a:pos x="19" y="5"/>
                </a:cxn>
                <a:cxn ang="0">
                  <a:pos x="18" y="0"/>
                </a:cxn>
                <a:cxn ang="0">
                  <a:pos x="13" y="2"/>
                </a:cxn>
                <a:cxn ang="0">
                  <a:pos x="7" y="6"/>
                </a:cxn>
                <a:cxn ang="0">
                  <a:pos x="0" y="13"/>
                </a:cxn>
              </a:cxnLst>
              <a:rect l="0" t="0" r="r" b="b"/>
              <a:pathLst>
                <a:path w="19" h="22">
                  <a:moveTo>
                    <a:pt x="15" y="22"/>
                  </a:moveTo>
                  <a:lnTo>
                    <a:pt x="19" y="12"/>
                  </a:lnTo>
                  <a:lnTo>
                    <a:pt x="19" y="5"/>
                  </a:lnTo>
                  <a:lnTo>
                    <a:pt x="18" y="0"/>
                  </a:lnTo>
                  <a:lnTo>
                    <a:pt x="13" y="2"/>
                  </a:lnTo>
                  <a:lnTo>
                    <a:pt x="7" y="6"/>
                  </a:lnTo>
                  <a:lnTo>
                    <a:pt x="0" y="13"/>
                  </a:lnTo>
                </a:path>
              </a:pathLst>
            </a:custGeom>
            <a:grpFill/>
            <a:ln w="12700" cap="flat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>
                <a:solidFill>
                  <a:srgbClr val="FF0000"/>
                </a:solidFill>
              </a:endParaRPr>
            </a:p>
          </p:txBody>
        </p:sp>
        <p:sp>
          <p:nvSpPr>
            <p:cNvPr id="596" name="Freeform 628"/>
            <p:cNvSpPr>
              <a:spLocks/>
            </p:cNvSpPr>
            <p:nvPr/>
          </p:nvSpPr>
          <p:spPr bwMode="auto">
            <a:xfrm>
              <a:off x="3545558" y="3529955"/>
              <a:ext cx="112713" cy="127000"/>
            </a:xfrm>
            <a:custGeom>
              <a:avLst/>
              <a:gdLst/>
              <a:ahLst/>
              <a:cxnLst>
                <a:cxn ang="0">
                  <a:pos x="55" y="80"/>
                </a:cxn>
                <a:cxn ang="0">
                  <a:pos x="63" y="60"/>
                </a:cxn>
                <a:cxn ang="0">
                  <a:pos x="68" y="42"/>
                </a:cxn>
                <a:cxn ang="0">
                  <a:pos x="71" y="27"/>
                </a:cxn>
                <a:cxn ang="0">
                  <a:pos x="71" y="15"/>
                </a:cxn>
                <a:cxn ang="0">
                  <a:pos x="68" y="7"/>
                </a:cxn>
                <a:cxn ang="0">
                  <a:pos x="65" y="0"/>
                </a:cxn>
                <a:cxn ang="0">
                  <a:pos x="57" y="0"/>
                </a:cxn>
                <a:cxn ang="0">
                  <a:pos x="48" y="2"/>
                </a:cxn>
                <a:cxn ang="0">
                  <a:pos x="38" y="8"/>
                </a:cxn>
                <a:cxn ang="0">
                  <a:pos x="27" y="18"/>
                </a:cxn>
                <a:cxn ang="0">
                  <a:pos x="14" y="31"/>
                </a:cxn>
                <a:cxn ang="0">
                  <a:pos x="0" y="49"/>
                </a:cxn>
              </a:cxnLst>
              <a:rect l="0" t="0" r="r" b="b"/>
              <a:pathLst>
                <a:path w="71" h="80">
                  <a:moveTo>
                    <a:pt x="55" y="80"/>
                  </a:moveTo>
                  <a:lnTo>
                    <a:pt x="63" y="60"/>
                  </a:lnTo>
                  <a:lnTo>
                    <a:pt x="68" y="42"/>
                  </a:lnTo>
                  <a:lnTo>
                    <a:pt x="71" y="27"/>
                  </a:lnTo>
                  <a:lnTo>
                    <a:pt x="71" y="15"/>
                  </a:lnTo>
                  <a:lnTo>
                    <a:pt x="68" y="7"/>
                  </a:lnTo>
                  <a:lnTo>
                    <a:pt x="65" y="0"/>
                  </a:lnTo>
                  <a:lnTo>
                    <a:pt x="57" y="0"/>
                  </a:lnTo>
                  <a:lnTo>
                    <a:pt x="48" y="2"/>
                  </a:lnTo>
                  <a:lnTo>
                    <a:pt x="38" y="8"/>
                  </a:lnTo>
                  <a:lnTo>
                    <a:pt x="27" y="18"/>
                  </a:lnTo>
                  <a:lnTo>
                    <a:pt x="14" y="31"/>
                  </a:lnTo>
                  <a:lnTo>
                    <a:pt x="0" y="49"/>
                  </a:lnTo>
                </a:path>
              </a:pathLst>
            </a:custGeom>
            <a:grpFill/>
            <a:ln w="12700" cap="flat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>
                <a:solidFill>
                  <a:srgbClr val="FF0000"/>
                </a:solidFill>
              </a:endParaRPr>
            </a:p>
          </p:txBody>
        </p:sp>
        <p:sp>
          <p:nvSpPr>
            <p:cNvPr id="597" name="Freeform 629"/>
            <p:cNvSpPr>
              <a:spLocks/>
            </p:cNvSpPr>
            <p:nvPr/>
          </p:nvSpPr>
          <p:spPr bwMode="auto">
            <a:xfrm>
              <a:off x="3504283" y="3631555"/>
              <a:ext cx="95250" cy="106363"/>
            </a:xfrm>
            <a:custGeom>
              <a:avLst/>
              <a:gdLst/>
              <a:ahLst/>
              <a:cxnLst>
                <a:cxn ang="0">
                  <a:pos x="46" y="67"/>
                </a:cxn>
                <a:cxn ang="0">
                  <a:pos x="53" y="50"/>
                </a:cxn>
                <a:cxn ang="0">
                  <a:pos x="57" y="34"/>
                </a:cxn>
                <a:cxn ang="0">
                  <a:pos x="60" y="19"/>
                </a:cxn>
                <a:cxn ang="0">
                  <a:pos x="59" y="9"/>
                </a:cxn>
                <a:cxn ang="0">
                  <a:pos x="56" y="3"/>
                </a:cxn>
                <a:cxn ang="0">
                  <a:pos x="51" y="0"/>
                </a:cxn>
                <a:cxn ang="0">
                  <a:pos x="43" y="0"/>
                </a:cxn>
                <a:cxn ang="0">
                  <a:pos x="35" y="4"/>
                </a:cxn>
                <a:cxn ang="0">
                  <a:pos x="23" y="14"/>
                </a:cxn>
                <a:cxn ang="0">
                  <a:pos x="11" y="26"/>
                </a:cxn>
                <a:cxn ang="0">
                  <a:pos x="0" y="40"/>
                </a:cxn>
              </a:cxnLst>
              <a:rect l="0" t="0" r="r" b="b"/>
              <a:pathLst>
                <a:path w="60" h="67">
                  <a:moveTo>
                    <a:pt x="46" y="67"/>
                  </a:moveTo>
                  <a:lnTo>
                    <a:pt x="53" y="50"/>
                  </a:lnTo>
                  <a:lnTo>
                    <a:pt x="57" y="34"/>
                  </a:lnTo>
                  <a:lnTo>
                    <a:pt x="60" y="19"/>
                  </a:lnTo>
                  <a:lnTo>
                    <a:pt x="59" y="9"/>
                  </a:lnTo>
                  <a:lnTo>
                    <a:pt x="56" y="3"/>
                  </a:lnTo>
                  <a:lnTo>
                    <a:pt x="51" y="0"/>
                  </a:lnTo>
                  <a:lnTo>
                    <a:pt x="43" y="0"/>
                  </a:lnTo>
                  <a:lnTo>
                    <a:pt x="35" y="4"/>
                  </a:lnTo>
                  <a:lnTo>
                    <a:pt x="23" y="14"/>
                  </a:lnTo>
                  <a:lnTo>
                    <a:pt x="11" y="26"/>
                  </a:lnTo>
                  <a:lnTo>
                    <a:pt x="0" y="40"/>
                  </a:lnTo>
                </a:path>
              </a:pathLst>
            </a:custGeom>
            <a:grpFill/>
            <a:ln w="12700" cap="flat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>
                <a:solidFill>
                  <a:srgbClr val="FF0000"/>
                </a:solidFill>
              </a:endParaRPr>
            </a:p>
          </p:txBody>
        </p:sp>
        <p:sp>
          <p:nvSpPr>
            <p:cNvPr id="598" name="Freeform 630"/>
            <p:cNvSpPr>
              <a:spLocks/>
            </p:cNvSpPr>
            <p:nvPr/>
          </p:nvSpPr>
          <p:spPr bwMode="auto">
            <a:xfrm>
              <a:off x="3583658" y="3412480"/>
              <a:ext cx="142875" cy="163513"/>
            </a:xfrm>
            <a:custGeom>
              <a:avLst/>
              <a:gdLst/>
              <a:ahLst/>
              <a:cxnLst>
                <a:cxn ang="0">
                  <a:pos x="70" y="103"/>
                </a:cxn>
                <a:cxn ang="0">
                  <a:pos x="79" y="81"/>
                </a:cxn>
                <a:cxn ang="0">
                  <a:pos x="85" y="60"/>
                </a:cxn>
                <a:cxn ang="0">
                  <a:pos x="89" y="42"/>
                </a:cxn>
                <a:cxn ang="0">
                  <a:pos x="90" y="26"/>
                </a:cxn>
                <a:cxn ang="0">
                  <a:pos x="89" y="14"/>
                </a:cxn>
                <a:cxn ang="0">
                  <a:pos x="85" y="4"/>
                </a:cxn>
                <a:cxn ang="0">
                  <a:pos x="78" y="0"/>
                </a:cxn>
                <a:cxn ang="0">
                  <a:pos x="68" y="2"/>
                </a:cxn>
                <a:cxn ang="0">
                  <a:pos x="57" y="7"/>
                </a:cxn>
                <a:cxn ang="0">
                  <a:pos x="43" y="16"/>
                </a:cxn>
                <a:cxn ang="0">
                  <a:pos x="29" y="29"/>
                </a:cxn>
                <a:cxn ang="0">
                  <a:pos x="15" y="44"/>
                </a:cxn>
                <a:cxn ang="0">
                  <a:pos x="0" y="63"/>
                </a:cxn>
              </a:cxnLst>
              <a:rect l="0" t="0" r="r" b="b"/>
              <a:pathLst>
                <a:path w="90" h="103">
                  <a:moveTo>
                    <a:pt x="70" y="103"/>
                  </a:moveTo>
                  <a:lnTo>
                    <a:pt x="79" y="81"/>
                  </a:lnTo>
                  <a:lnTo>
                    <a:pt x="85" y="60"/>
                  </a:lnTo>
                  <a:lnTo>
                    <a:pt x="89" y="42"/>
                  </a:lnTo>
                  <a:lnTo>
                    <a:pt x="90" y="26"/>
                  </a:lnTo>
                  <a:lnTo>
                    <a:pt x="89" y="14"/>
                  </a:lnTo>
                  <a:lnTo>
                    <a:pt x="85" y="4"/>
                  </a:lnTo>
                  <a:lnTo>
                    <a:pt x="78" y="0"/>
                  </a:lnTo>
                  <a:lnTo>
                    <a:pt x="68" y="2"/>
                  </a:lnTo>
                  <a:lnTo>
                    <a:pt x="57" y="7"/>
                  </a:lnTo>
                  <a:lnTo>
                    <a:pt x="43" y="16"/>
                  </a:lnTo>
                  <a:lnTo>
                    <a:pt x="29" y="29"/>
                  </a:lnTo>
                  <a:lnTo>
                    <a:pt x="15" y="44"/>
                  </a:lnTo>
                  <a:lnTo>
                    <a:pt x="0" y="63"/>
                  </a:lnTo>
                </a:path>
              </a:pathLst>
            </a:custGeom>
            <a:grpFill/>
            <a:ln w="12700" cap="flat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>
                <a:solidFill>
                  <a:srgbClr val="FF0000"/>
                </a:solidFill>
              </a:endParaRPr>
            </a:p>
          </p:txBody>
        </p:sp>
        <p:sp>
          <p:nvSpPr>
            <p:cNvPr id="599" name="Freeform 631"/>
            <p:cNvSpPr>
              <a:spLocks/>
            </p:cNvSpPr>
            <p:nvPr/>
          </p:nvSpPr>
          <p:spPr bwMode="auto">
            <a:xfrm>
              <a:off x="3626520" y="3312468"/>
              <a:ext cx="161925" cy="184150"/>
            </a:xfrm>
            <a:custGeom>
              <a:avLst/>
              <a:gdLst/>
              <a:ahLst/>
              <a:cxnLst>
                <a:cxn ang="0">
                  <a:pos x="78" y="116"/>
                </a:cxn>
                <a:cxn ang="0">
                  <a:pos x="87" y="91"/>
                </a:cxn>
                <a:cxn ang="0">
                  <a:pos x="94" y="69"/>
                </a:cxn>
                <a:cxn ang="0">
                  <a:pos x="100" y="49"/>
                </a:cxn>
                <a:cxn ang="0">
                  <a:pos x="102" y="31"/>
                </a:cxn>
                <a:cxn ang="0">
                  <a:pos x="100" y="19"/>
                </a:cxn>
                <a:cxn ang="0">
                  <a:pos x="98" y="8"/>
                </a:cxn>
                <a:cxn ang="0">
                  <a:pos x="90" y="4"/>
                </a:cxn>
                <a:cxn ang="0">
                  <a:pos x="83" y="0"/>
                </a:cxn>
                <a:cxn ang="0">
                  <a:pos x="72" y="3"/>
                </a:cxn>
                <a:cxn ang="0">
                  <a:pos x="61" y="8"/>
                </a:cxn>
                <a:cxn ang="0">
                  <a:pos x="47" y="19"/>
                </a:cxn>
                <a:cxn ang="0">
                  <a:pos x="32" y="33"/>
                </a:cxn>
                <a:cxn ang="0">
                  <a:pos x="17" y="50"/>
                </a:cxn>
                <a:cxn ang="0">
                  <a:pos x="0" y="71"/>
                </a:cxn>
              </a:cxnLst>
              <a:rect l="0" t="0" r="r" b="b"/>
              <a:pathLst>
                <a:path w="102" h="116">
                  <a:moveTo>
                    <a:pt x="78" y="116"/>
                  </a:moveTo>
                  <a:lnTo>
                    <a:pt x="87" y="91"/>
                  </a:lnTo>
                  <a:lnTo>
                    <a:pt x="94" y="69"/>
                  </a:lnTo>
                  <a:lnTo>
                    <a:pt x="100" y="49"/>
                  </a:lnTo>
                  <a:lnTo>
                    <a:pt x="102" y="31"/>
                  </a:lnTo>
                  <a:lnTo>
                    <a:pt x="100" y="19"/>
                  </a:lnTo>
                  <a:lnTo>
                    <a:pt x="98" y="8"/>
                  </a:lnTo>
                  <a:lnTo>
                    <a:pt x="90" y="4"/>
                  </a:lnTo>
                  <a:lnTo>
                    <a:pt x="83" y="0"/>
                  </a:lnTo>
                  <a:lnTo>
                    <a:pt x="72" y="3"/>
                  </a:lnTo>
                  <a:lnTo>
                    <a:pt x="61" y="8"/>
                  </a:lnTo>
                  <a:lnTo>
                    <a:pt x="47" y="19"/>
                  </a:lnTo>
                  <a:lnTo>
                    <a:pt x="32" y="33"/>
                  </a:lnTo>
                  <a:lnTo>
                    <a:pt x="17" y="50"/>
                  </a:lnTo>
                  <a:lnTo>
                    <a:pt x="0" y="71"/>
                  </a:lnTo>
                </a:path>
              </a:pathLst>
            </a:custGeom>
            <a:grpFill/>
            <a:ln w="12700" cap="flat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>
                <a:solidFill>
                  <a:srgbClr val="FF0000"/>
                </a:solidFill>
              </a:endParaRPr>
            </a:p>
          </p:txBody>
        </p:sp>
        <p:sp>
          <p:nvSpPr>
            <p:cNvPr id="600" name="Freeform 632"/>
            <p:cNvSpPr>
              <a:spLocks/>
            </p:cNvSpPr>
            <p:nvPr/>
          </p:nvSpPr>
          <p:spPr bwMode="auto">
            <a:xfrm>
              <a:off x="3285208" y="4133205"/>
              <a:ext cx="15875" cy="17463"/>
            </a:xfrm>
            <a:custGeom>
              <a:avLst/>
              <a:gdLst/>
              <a:ahLst/>
              <a:cxnLst>
                <a:cxn ang="0">
                  <a:pos x="8" y="11"/>
                </a:cxn>
                <a:cxn ang="0">
                  <a:pos x="9" y="5"/>
                </a:cxn>
                <a:cxn ang="0">
                  <a:pos x="10" y="1"/>
                </a:cxn>
                <a:cxn ang="0">
                  <a:pos x="8" y="0"/>
                </a:cxn>
                <a:cxn ang="0">
                  <a:pos x="4" y="2"/>
                </a:cxn>
                <a:cxn ang="0">
                  <a:pos x="0" y="7"/>
                </a:cxn>
              </a:cxnLst>
              <a:rect l="0" t="0" r="r" b="b"/>
              <a:pathLst>
                <a:path w="10" h="11">
                  <a:moveTo>
                    <a:pt x="8" y="11"/>
                  </a:moveTo>
                  <a:lnTo>
                    <a:pt x="9" y="5"/>
                  </a:lnTo>
                  <a:lnTo>
                    <a:pt x="10" y="1"/>
                  </a:lnTo>
                  <a:lnTo>
                    <a:pt x="8" y="0"/>
                  </a:lnTo>
                  <a:lnTo>
                    <a:pt x="4" y="2"/>
                  </a:lnTo>
                  <a:lnTo>
                    <a:pt x="0" y="7"/>
                  </a:lnTo>
                </a:path>
              </a:pathLst>
            </a:custGeom>
            <a:grpFill/>
            <a:ln w="12700" cap="flat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>
                <a:solidFill>
                  <a:srgbClr val="FF0000"/>
                </a:solidFill>
              </a:endParaRPr>
            </a:p>
          </p:txBody>
        </p:sp>
      </p:grpSp>
      <p:grpSp>
        <p:nvGrpSpPr>
          <p:cNvPr id="601" name="Group 635"/>
          <p:cNvGrpSpPr>
            <a:grpSpLocks/>
          </p:cNvGrpSpPr>
          <p:nvPr/>
        </p:nvGrpSpPr>
        <p:grpSpPr bwMode="auto">
          <a:xfrm>
            <a:off x="2051720" y="4136355"/>
            <a:ext cx="649288" cy="647700"/>
            <a:chOff x="2018" y="1738"/>
            <a:chExt cx="409" cy="408"/>
          </a:xfrm>
        </p:grpSpPr>
        <p:pic>
          <p:nvPicPr>
            <p:cNvPr id="602" name="Picture 633"/>
            <p:cNvPicPr>
              <a:picLocks noChangeAspect="1" noChangeArrowheads="1"/>
            </p:cNvPicPr>
            <p:nvPr/>
          </p:nvPicPr>
          <p:blipFill>
            <a:blip r:embed="rId17" cstate="print"/>
            <a:srcRect/>
            <a:stretch>
              <a:fillRect/>
            </a:stretch>
          </p:blipFill>
          <p:spPr bwMode="auto">
            <a:xfrm>
              <a:off x="2018" y="1738"/>
              <a:ext cx="409" cy="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03" name="Picture 634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2018" y="1738"/>
              <a:ext cx="409" cy="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04" name="Freeform 636"/>
          <p:cNvSpPr>
            <a:spLocks/>
          </p:cNvSpPr>
          <p:nvPr/>
        </p:nvSpPr>
        <p:spPr bwMode="auto">
          <a:xfrm>
            <a:off x="2427958" y="4109368"/>
            <a:ext cx="46038" cy="44450"/>
          </a:xfrm>
          <a:custGeom>
            <a:avLst/>
            <a:gdLst/>
            <a:ahLst/>
            <a:cxnLst>
              <a:cxn ang="0">
                <a:pos x="26" y="28"/>
              </a:cxn>
              <a:cxn ang="0">
                <a:pos x="28" y="22"/>
              </a:cxn>
              <a:cxn ang="0">
                <a:pos x="29" y="16"/>
              </a:cxn>
              <a:cxn ang="0">
                <a:pos x="28" y="11"/>
              </a:cxn>
              <a:cxn ang="0">
                <a:pos x="25" y="6"/>
              </a:cxn>
              <a:cxn ang="0">
                <a:pos x="21" y="3"/>
              </a:cxn>
              <a:cxn ang="0">
                <a:pos x="17" y="0"/>
              </a:cxn>
              <a:cxn ang="0">
                <a:pos x="11" y="0"/>
              </a:cxn>
              <a:cxn ang="0">
                <a:pos x="6" y="1"/>
              </a:cxn>
              <a:cxn ang="0">
                <a:pos x="0" y="4"/>
              </a:cxn>
            </a:cxnLst>
            <a:rect l="0" t="0" r="r" b="b"/>
            <a:pathLst>
              <a:path w="29" h="28">
                <a:moveTo>
                  <a:pt x="26" y="28"/>
                </a:moveTo>
                <a:lnTo>
                  <a:pt x="28" y="22"/>
                </a:lnTo>
                <a:lnTo>
                  <a:pt x="29" y="16"/>
                </a:lnTo>
                <a:lnTo>
                  <a:pt x="28" y="11"/>
                </a:lnTo>
                <a:lnTo>
                  <a:pt x="25" y="6"/>
                </a:lnTo>
                <a:lnTo>
                  <a:pt x="21" y="3"/>
                </a:lnTo>
                <a:lnTo>
                  <a:pt x="17" y="0"/>
                </a:lnTo>
                <a:lnTo>
                  <a:pt x="11" y="0"/>
                </a:lnTo>
                <a:lnTo>
                  <a:pt x="6" y="1"/>
                </a:lnTo>
                <a:lnTo>
                  <a:pt x="0" y="4"/>
                </a:lnTo>
              </a:path>
            </a:pathLst>
          </a:custGeom>
          <a:noFill/>
          <a:ln w="12700" cap="flat">
            <a:solidFill>
              <a:srgbClr val="00FF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605" name="Freeform 637"/>
          <p:cNvSpPr>
            <a:spLocks/>
          </p:cNvSpPr>
          <p:nvPr/>
        </p:nvSpPr>
        <p:spPr bwMode="auto">
          <a:xfrm>
            <a:off x="2408908" y="4142705"/>
            <a:ext cx="33338" cy="31750"/>
          </a:xfrm>
          <a:custGeom>
            <a:avLst/>
            <a:gdLst/>
            <a:ahLst/>
            <a:cxnLst>
              <a:cxn ang="0">
                <a:pos x="19" y="20"/>
              </a:cxn>
              <a:cxn ang="0">
                <a:pos x="21" y="15"/>
              </a:cxn>
              <a:cxn ang="0">
                <a:pos x="21" y="11"/>
              </a:cxn>
              <a:cxn ang="0">
                <a:pos x="19" y="6"/>
              </a:cxn>
              <a:cxn ang="0">
                <a:pos x="17" y="3"/>
              </a:cxn>
              <a:cxn ang="0">
                <a:pos x="13" y="1"/>
              </a:cxn>
              <a:cxn ang="0">
                <a:pos x="9" y="0"/>
              </a:cxn>
              <a:cxn ang="0">
                <a:pos x="4" y="0"/>
              </a:cxn>
              <a:cxn ang="0">
                <a:pos x="0" y="2"/>
              </a:cxn>
            </a:cxnLst>
            <a:rect l="0" t="0" r="r" b="b"/>
            <a:pathLst>
              <a:path w="21" h="20">
                <a:moveTo>
                  <a:pt x="19" y="20"/>
                </a:moveTo>
                <a:lnTo>
                  <a:pt x="21" y="15"/>
                </a:lnTo>
                <a:lnTo>
                  <a:pt x="21" y="11"/>
                </a:lnTo>
                <a:lnTo>
                  <a:pt x="19" y="6"/>
                </a:lnTo>
                <a:lnTo>
                  <a:pt x="17" y="3"/>
                </a:lnTo>
                <a:lnTo>
                  <a:pt x="13" y="1"/>
                </a:lnTo>
                <a:lnTo>
                  <a:pt x="9" y="0"/>
                </a:lnTo>
                <a:lnTo>
                  <a:pt x="4" y="0"/>
                </a:lnTo>
                <a:lnTo>
                  <a:pt x="0" y="2"/>
                </a:lnTo>
              </a:path>
            </a:pathLst>
          </a:custGeom>
          <a:noFill/>
          <a:ln w="12700" cap="flat">
            <a:solidFill>
              <a:srgbClr val="00FF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606" name="Freeform 638"/>
          <p:cNvSpPr>
            <a:spLocks/>
          </p:cNvSpPr>
          <p:nvPr/>
        </p:nvSpPr>
        <p:spPr bwMode="auto">
          <a:xfrm>
            <a:off x="2447008" y="4077618"/>
            <a:ext cx="55563" cy="53975"/>
          </a:xfrm>
          <a:custGeom>
            <a:avLst/>
            <a:gdLst/>
            <a:ahLst/>
            <a:cxnLst>
              <a:cxn ang="0">
                <a:pos x="33" y="34"/>
              </a:cxn>
              <a:cxn ang="0">
                <a:pos x="35" y="28"/>
              </a:cxn>
              <a:cxn ang="0">
                <a:pos x="35" y="21"/>
              </a:cxn>
              <a:cxn ang="0">
                <a:pos x="35" y="15"/>
              </a:cxn>
              <a:cxn ang="0">
                <a:pos x="33" y="10"/>
              </a:cxn>
              <a:cxn ang="0">
                <a:pos x="29" y="5"/>
              </a:cxn>
              <a:cxn ang="0">
                <a:pos x="24" y="2"/>
              </a:cxn>
              <a:cxn ang="0">
                <a:pos x="19" y="0"/>
              </a:cxn>
              <a:cxn ang="0">
                <a:pos x="12" y="0"/>
              </a:cxn>
              <a:cxn ang="0">
                <a:pos x="6" y="1"/>
              </a:cxn>
              <a:cxn ang="0">
                <a:pos x="0" y="4"/>
              </a:cxn>
            </a:cxnLst>
            <a:rect l="0" t="0" r="r" b="b"/>
            <a:pathLst>
              <a:path w="35" h="34">
                <a:moveTo>
                  <a:pt x="33" y="34"/>
                </a:moveTo>
                <a:lnTo>
                  <a:pt x="35" y="28"/>
                </a:lnTo>
                <a:lnTo>
                  <a:pt x="35" y="21"/>
                </a:lnTo>
                <a:lnTo>
                  <a:pt x="35" y="15"/>
                </a:lnTo>
                <a:lnTo>
                  <a:pt x="33" y="10"/>
                </a:lnTo>
                <a:lnTo>
                  <a:pt x="29" y="5"/>
                </a:lnTo>
                <a:lnTo>
                  <a:pt x="24" y="2"/>
                </a:lnTo>
                <a:lnTo>
                  <a:pt x="19" y="0"/>
                </a:lnTo>
                <a:lnTo>
                  <a:pt x="12" y="0"/>
                </a:lnTo>
                <a:lnTo>
                  <a:pt x="6" y="1"/>
                </a:lnTo>
                <a:lnTo>
                  <a:pt x="0" y="4"/>
                </a:lnTo>
              </a:path>
            </a:pathLst>
          </a:custGeom>
          <a:noFill/>
          <a:ln w="12700" cap="flat">
            <a:solidFill>
              <a:srgbClr val="00FF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607" name="Freeform 639"/>
          <p:cNvSpPr>
            <a:spLocks/>
          </p:cNvSpPr>
          <p:nvPr/>
        </p:nvSpPr>
        <p:spPr bwMode="auto">
          <a:xfrm>
            <a:off x="2388270" y="4176043"/>
            <a:ext cx="22225" cy="20638"/>
          </a:xfrm>
          <a:custGeom>
            <a:avLst/>
            <a:gdLst/>
            <a:ahLst/>
            <a:cxnLst>
              <a:cxn ang="0">
                <a:pos x="13" y="13"/>
              </a:cxn>
              <a:cxn ang="0">
                <a:pos x="14" y="9"/>
              </a:cxn>
              <a:cxn ang="0">
                <a:pos x="13" y="5"/>
              </a:cxn>
              <a:cxn ang="0">
                <a:pos x="12" y="1"/>
              </a:cxn>
              <a:cxn ang="0">
                <a:pos x="8" y="0"/>
              </a:cxn>
              <a:cxn ang="0">
                <a:pos x="4" y="0"/>
              </a:cxn>
              <a:cxn ang="0">
                <a:pos x="0" y="1"/>
              </a:cxn>
            </a:cxnLst>
            <a:rect l="0" t="0" r="r" b="b"/>
            <a:pathLst>
              <a:path w="14" h="13">
                <a:moveTo>
                  <a:pt x="13" y="13"/>
                </a:moveTo>
                <a:lnTo>
                  <a:pt x="14" y="9"/>
                </a:lnTo>
                <a:lnTo>
                  <a:pt x="13" y="5"/>
                </a:lnTo>
                <a:lnTo>
                  <a:pt x="12" y="1"/>
                </a:lnTo>
                <a:lnTo>
                  <a:pt x="8" y="0"/>
                </a:lnTo>
                <a:lnTo>
                  <a:pt x="4" y="0"/>
                </a:lnTo>
                <a:lnTo>
                  <a:pt x="0" y="1"/>
                </a:lnTo>
              </a:path>
            </a:pathLst>
          </a:custGeom>
          <a:noFill/>
          <a:ln w="12700" cap="flat">
            <a:solidFill>
              <a:srgbClr val="00FF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608" name="Freeform 640"/>
          <p:cNvSpPr>
            <a:spLocks/>
          </p:cNvSpPr>
          <p:nvPr/>
        </p:nvSpPr>
        <p:spPr bwMode="auto">
          <a:xfrm>
            <a:off x="2485108" y="4012530"/>
            <a:ext cx="79375" cy="76200"/>
          </a:xfrm>
          <a:custGeom>
            <a:avLst/>
            <a:gdLst/>
            <a:ahLst/>
            <a:cxnLst>
              <a:cxn ang="0">
                <a:pos x="46" y="48"/>
              </a:cxn>
              <a:cxn ang="0">
                <a:pos x="49" y="40"/>
              </a:cxn>
              <a:cxn ang="0">
                <a:pos x="50" y="32"/>
              </a:cxn>
              <a:cxn ang="0">
                <a:pos x="50" y="25"/>
              </a:cxn>
              <a:cxn ang="0">
                <a:pos x="48" y="18"/>
              </a:cxn>
              <a:cxn ang="0">
                <a:pos x="45" y="12"/>
              </a:cxn>
              <a:cxn ang="0">
                <a:pos x="41" y="7"/>
              </a:cxn>
              <a:cxn ang="0">
                <a:pos x="36" y="4"/>
              </a:cxn>
              <a:cxn ang="0">
                <a:pos x="29" y="1"/>
              </a:cxn>
              <a:cxn ang="0">
                <a:pos x="23" y="0"/>
              </a:cxn>
              <a:cxn ang="0">
                <a:pos x="15" y="0"/>
              </a:cxn>
              <a:cxn ang="0">
                <a:pos x="7" y="2"/>
              </a:cxn>
              <a:cxn ang="0">
                <a:pos x="0" y="6"/>
              </a:cxn>
            </a:cxnLst>
            <a:rect l="0" t="0" r="r" b="b"/>
            <a:pathLst>
              <a:path w="50" h="48">
                <a:moveTo>
                  <a:pt x="46" y="48"/>
                </a:moveTo>
                <a:lnTo>
                  <a:pt x="49" y="40"/>
                </a:lnTo>
                <a:lnTo>
                  <a:pt x="50" y="32"/>
                </a:lnTo>
                <a:lnTo>
                  <a:pt x="50" y="25"/>
                </a:lnTo>
                <a:lnTo>
                  <a:pt x="48" y="18"/>
                </a:lnTo>
                <a:lnTo>
                  <a:pt x="45" y="12"/>
                </a:lnTo>
                <a:lnTo>
                  <a:pt x="41" y="7"/>
                </a:lnTo>
                <a:lnTo>
                  <a:pt x="36" y="4"/>
                </a:lnTo>
                <a:lnTo>
                  <a:pt x="29" y="1"/>
                </a:lnTo>
                <a:lnTo>
                  <a:pt x="23" y="0"/>
                </a:lnTo>
                <a:lnTo>
                  <a:pt x="15" y="0"/>
                </a:lnTo>
                <a:lnTo>
                  <a:pt x="7" y="2"/>
                </a:lnTo>
                <a:lnTo>
                  <a:pt x="0" y="6"/>
                </a:lnTo>
              </a:path>
            </a:pathLst>
          </a:custGeom>
          <a:noFill/>
          <a:ln w="12700" cap="flat">
            <a:solidFill>
              <a:srgbClr val="00FF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609" name="Freeform 641"/>
          <p:cNvSpPr>
            <a:spLocks/>
          </p:cNvSpPr>
          <p:nvPr/>
        </p:nvSpPr>
        <p:spPr bwMode="auto">
          <a:xfrm>
            <a:off x="2467645" y="4044280"/>
            <a:ext cx="66675" cy="65088"/>
          </a:xfrm>
          <a:custGeom>
            <a:avLst/>
            <a:gdLst/>
            <a:ahLst/>
            <a:cxnLst>
              <a:cxn ang="0">
                <a:pos x="39" y="41"/>
              </a:cxn>
              <a:cxn ang="0">
                <a:pos x="41" y="34"/>
              </a:cxn>
              <a:cxn ang="0">
                <a:pos x="42" y="27"/>
              </a:cxn>
              <a:cxn ang="0">
                <a:pos x="42" y="20"/>
              </a:cxn>
              <a:cxn ang="0">
                <a:pos x="40" y="14"/>
              </a:cxn>
              <a:cxn ang="0">
                <a:pos x="36" y="9"/>
              </a:cxn>
              <a:cxn ang="0">
                <a:pos x="32" y="5"/>
              </a:cxn>
              <a:cxn ang="0">
                <a:pos x="26" y="2"/>
              </a:cxn>
              <a:cxn ang="0">
                <a:pos x="20" y="0"/>
              </a:cxn>
              <a:cxn ang="0">
                <a:pos x="13" y="0"/>
              </a:cxn>
              <a:cxn ang="0">
                <a:pos x="6" y="2"/>
              </a:cxn>
              <a:cxn ang="0">
                <a:pos x="0" y="4"/>
              </a:cxn>
            </a:cxnLst>
            <a:rect l="0" t="0" r="r" b="b"/>
            <a:pathLst>
              <a:path w="42" h="41">
                <a:moveTo>
                  <a:pt x="39" y="41"/>
                </a:moveTo>
                <a:lnTo>
                  <a:pt x="41" y="34"/>
                </a:lnTo>
                <a:lnTo>
                  <a:pt x="42" y="27"/>
                </a:lnTo>
                <a:lnTo>
                  <a:pt x="42" y="20"/>
                </a:lnTo>
                <a:lnTo>
                  <a:pt x="40" y="14"/>
                </a:lnTo>
                <a:lnTo>
                  <a:pt x="36" y="9"/>
                </a:lnTo>
                <a:lnTo>
                  <a:pt x="32" y="5"/>
                </a:lnTo>
                <a:lnTo>
                  <a:pt x="26" y="2"/>
                </a:lnTo>
                <a:lnTo>
                  <a:pt x="20" y="0"/>
                </a:lnTo>
                <a:lnTo>
                  <a:pt x="13" y="0"/>
                </a:lnTo>
                <a:lnTo>
                  <a:pt x="6" y="2"/>
                </a:lnTo>
                <a:lnTo>
                  <a:pt x="0" y="4"/>
                </a:lnTo>
              </a:path>
            </a:pathLst>
          </a:custGeom>
          <a:noFill/>
          <a:ln w="12700" cap="flat">
            <a:solidFill>
              <a:srgbClr val="00FF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610" name="Freeform 642"/>
          <p:cNvSpPr>
            <a:spLocks/>
          </p:cNvSpPr>
          <p:nvPr/>
        </p:nvSpPr>
        <p:spPr bwMode="auto">
          <a:xfrm>
            <a:off x="2499395" y="3972843"/>
            <a:ext cx="101600" cy="96838"/>
          </a:xfrm>
          <a:custGeom>
            <a:avLst/>
            <a:gdLst/>
            <a:ahLst/>
            <a:cxnLst>
              <a:cxn ang="0">
                <a:pos x="59" y="61"/>
              </a:cxn>
              <a:cxn ang="0">
                <a:pos x="63" y="53"/>
              </a:cxn>
              <a:cxn ang="0">
                <a:pos x="64" y="44"/>
              </a:cxn>
              <a:cxn ang="0">
                <a:pos x="64" y="35"/>
              </a:cxn>
              <a:cxn ang="0">
                <a:pos x="63" y="27"/>
              </a:cxn>
              <a:cxn ang="0">
                <a:pos x="60" y="19"/>
              </a:cxn>
              <a:cxn ang="0">
                <a:pos x="55" y="12"/>
              </a:cxn>
              <a:cxn ang="0">
                <a:pos x="50" y="7"/>
              </a:cxn>
              <a:cxn ang="0">
                <a:pos x="42" y="3"/>
              </a:cxn>
              <a:cxn ang="0">
                <a:pos x="34" y="1"/>
              </a:cxn>
              <a:cxn ang="0">
                <a:pos x="26" y="0"/>
              </a:cxn>
              <a:cxn ang="0">
                <a:pos x="17" y="1"/>
              </a:cxn>
              <a:cxn ang="0">
                <a:pos x="9" y="3"/>
              </a:cxn>
              <a:cxn ang="0">
                <a:pos x="0" y="7"/>
              </a:cxn>
            </a:cxnLst>
            <a:rect l="0" t="0" r="r" b="b"/>
            <a:pathLst>
              <a:path w="64" h="61">
                <a:moveTo>
                  <a:pt x="59" y="61"/>
                </a:moveTo>
                <a:lnTo>
                  <a:pt x="63" y="53"/>
                </a:lnTo>
                <a:lnTo>
                  <a:pt x="64" y="44"/>
                </a:lnTo>
                <a:lnTo>
                  <a:pt x="64" y="35"/>
                </a:lnTo>
                <a:lnTo>
                  <a:pt x="63" y="27"/>
                </a:lnTo>
                <a:lnTo>
                  <a:pt x="60" y="19"/>
                </a:lnTo>
                <a:lnTo>
                  <a:pt x="55" y="12"/>
                </a:lnTo>
                <a:lnTo>
                  <a:pt x="50" y="7"/>
                </a:lnTo>
                <a:lnTo>
                  <a:pt x="42" y="3"/>
                </a:lnTo>
                <a:lnTo>
                  <a:pt x="34" y="1"/>
                </a:lnTo>
                <a:lnTo>
                  <a:pt x="26" y="0"/>
                </a:lnTo>
                <a:lnTo>
                  <a:pt x="17" y="1"/>
                </a:lnTo>
                <a:lnTo>
                  <a:pt x="9" y="3"/>
                </a:lnTo>
                <a:lnTo>
                  <a:pt x="0" y="7"/>
                </a:lnTo>
              </a:path>
            </a:pathLst>
          </a:custGeom>
          <a:noFill/>
          <a:ln w="12700" cap="flat">
            <a:solidFill>
              <a:srgbClr val="00FF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611" name="Freeform 643"/>
          <p:cNvSpPr>
            <a:spLocks/>
          </p:cNvSpPr>
          <p:nvPr/>
        </p:nvSpPr>
        <p:spPr bwMode="auto">
          <a:xfrm>
            <a:off x="2518445" y="3939505"/>
            <a:ext cx="114300" cy="111125"/>
          </a:xfrm>
          <a:custGeom>
            <a:avLst/>
            <a:gdLst/>
            <a:ahLst/>
            <a:cxnLst>
              <a:cxn ang="0">
                <a:pos x="66" y="70"/>
              </a:cxn>
              <a:cxn ang="0">
                <a:pos x="69" y="60"/>
              </a:cxn>
              <a:cxn ang="0">
                <a:pos x="71" y="51"/>
              </a:cxn>
              <a:cxn ang="0">
                <a:pos x="72" y="41"/>
              </a:cxn>
              <a:cxn ang="0">
                <a:pos x="71" y="32"/>
              </a:cxn>
              <a:cxn ang="0">
                <a:pos x="68" y="25"/>
              </a:cxn>
              <a:cxn ang="0">
                <a:pos x="64" y="17"/>
              </a:cxn>
              <a:cxn ang="0">
                <a:pos x="58" y="12"/>
              </a:cxn>
              <a:cxn ang="0">
                <a:pos x="52" y="6"/>
              </a:cxn>
              <a:cxn ang="0">
                <a:pos x="44" y="3"/>
              </a:cxn>
              <a:cxn ang="0">
                <a:pos x="37" y="0"/>
              </a:cxn>
              <a:cxn ang="0">
                <a:pos x="28" y="0"/>
              </a:cxn>
              <a:cxn ang="0">
                <a:pos x="18" y="2"/>
              </a:cxn>
              <a:cxn ang="0">
                <a:pos x="9" y="4"/>
              </a:cxn>
              <a:cxn ang="0">
                <a:pos x="0" y="9"/>
              </a:cxn>
            </a:cxnLst>
            <a:rect l="0" t="0" r="r" b="b"/>
            <a:pathLst>
              <a:path w="72" h="70">
                <a:moveTo>
                  <a:pt x="66" y="70"/>
                </a:moveTo>
                <a:lnTo>
                  <a:pt x="69" y="60"/>
                </a:lnTo>
                <a:lnTo>
                  <a:pt x="71" y="51"/>
                </a:lnTo>
                <a:lnTo>
                  <a:pt x="72" y="41"/>
                </a:lnTo>
                <a:lnTo>
                  <a:pt x="71" y="32"/>
                </a:lnTo>
                <a:lnTo>
                  <a:pt x="68" y="25"/>
                </a:lnTo>
                <a:lnTo>
                  <a:pt x="64" y="17"/>
                </a:lnTo>
                <a:lnTo>
                  <a:pt x="58" y="12"/>
                </a:lnTo>
                <a:lnTo>
                  <a:pt x="52" y="6"/>
                </a:lnTo>
                <a:lnTo>
                  <a:pt x="44" y="3"/>
                </a:lnTo>
                <a:lnTo>
                  <a:pt x="37" y="0"/>
                </a:lnTo>
                <a:lnTo>
                  <a:pt x="28" y="0"/>
                </a:lnTo>
                <a:lnTo>
                  <a:pt x="18" y="2"/>
                </a:lnTo>
                <a:lnTo>
                  <a:pt x="9" y="4"/>
                </a:lnTo>
                <a:lnTo>
                  <a:pt x="0" y="9"/>
                </a:lnTo>
              </a:path>
            </a:pathLst>
          </a:custGeom>
          <a:noFill/>
          <a:ln w="12700" cap="flat">
            <a:solidFill>
              <a:srgbClr val="00FF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612" name="Freeform 644"/>
          <p:cNvSpPr>
            <a:spLocks/>
          </p:cNvSpPr>
          <p:nvPr/>
        </p:nvSpPr>
        <p:spPr bwMode="auto">
          <a:xfrm>
            <a:off x="2369220" y="4207793"/>
            <a:ext cx="11113" cy="11113"/>
          </a:xfrm>
          <a:custGeom>
            <a:avLst/>
            <a:gdLst/>
            <a:ahLst/>
            <a:cxnLst>
              <a:cxn ang="0">
                <a:pos x="6" y="7"/>
              </a:cxn>
              <a:cxn ang="0">
                <a:pos x="7" y="4"/>
              </a:cxn>
              <a:cxn ang="0">
                <a:pos x="6" y="2"/>
              </a:cxn>
              <a:cxn ang="0">
                <a:pos x="5" y="0"/>
              </a:cxn>
              <a:cxn ang="0">
                <a:pos x="2" y="0"/>
              </a:cxn>
              <a:cxn ang="0">
                <a:pos x="0" y="1"/>
              </a:cxn>
            </a:cxnLst>
            <a:rect l="0" t="0" r="r" b="b"/>
            <a:pathLst>
              <a:path w="7" h="7">
                <a:moveTo>
                  <a:pt x="6" y="7"/>
                </a:moveTo>
                <a:lnTo>
                  <a:pt x="7" y="4"/>
                </a:lnTo>
                <a:lnTo>
                  <a:pt x="6" y="2"/>
                </a:lnTo>
                <a:lnTo>
                  <a:pt x="5" y="0"/>
                </a:lnTo>
                <a:lnTo>
                  <a:pt x="2" y="0"/>
                </a:lnTo>
                <a:lnTo>
                  <a:pt x="0" y="1"/>
                </a:lnTo>
              </a:path>
            </a:pathLst>
          </a:custGeom>
          <a:noFill/>
          <a:ln w="12700" cap="flat">
            <a:solidFill>
              <a:srgbClr val="00FF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613" name="Freeform 645"/>
          <p:cNvSpPr>
            <a:spLocks/>
          </p:cNvSpPr>
          <p:nvPr/>
        </p:nvSpPr>
        <p:spPr bwMode="auto">
          <a:xfrm>
            <a:off x="2427958" y="4109368"/>
            <a:ext cx="46038" cy="44450"/>
          </a:xfrm>
          <a:custGeom>
            <a:avLst/>
            <a:gdLst/>
            <a:ahLst/>
            <a:cxnLst>
              <a:cxn ang="0">
                <a:pos x="26" y="28"/>
              </a:cxn>
              <a:cxn ang="0">
                <a:pos x="28" y="22"/>
              </a:cxn>
              <a:cxn ang="0">
                <a:pos x="29" y="16"/>
              </a:cxn>
              <a:cxn ang="0">
                <a:pos x="28" y="11"/>
              </a:cxn>
              <a:cxn ang="0">
                <a:pos x="25" y="6"/>
              </a:cxn>
              <a:cxn ang="0">
                <a:pos x="21" y="3"/>
              </a:cxn>
              <a:cxn ang="0">
                <a:pos x="17" y="0"/>
              </a:cxn>
              <a:cxn ang="0">
                <a:pos x="11" y="0"/>
              </a:cxn>
              <a:cxn ang="0">
                <a:pos x="6" y="1"/>
              </a:cxn>
              <a:cxn ang="0">
                <a:pos x="0" y="4"/>
              </a:cxn>
            </a:cxnLst>
            <a:rect l="0" t="0" r="r" b="b"/>
            <a:pathLst>
              <a:path w="29" h="28">
                <a:moveTo>
                  <a:pt x="26" y="28"/>
                </a:moveTo>
                <a:lnTo>
                  <a:pt x="28" y="22"/>
                </a:lnTo>
                <a:lnTo>
                  <a:pt x="29" y="16"/>
                </a:lnTo>
                <a:lnTo>
                  <a:pt x="28" y="11"/>
                </a:lnTo>
                <a:lnTo>
                  <a:pt x="25" y="6"/>
                </a:lnTo>
                <a:lnTo>
                  <a:pt x="21" y="3"/>
                </a:lnTo>
                <a:lnTo>
                  <a:pt x="17" y="0"/>
                </a:lnTo>
                <a:lnTo>
                  <a:pt x="11" y="0"/>
                </a:lnTo>
                <a:lnTo>
                  <a:pt x="6" y="1"/>
                </a:lnTo>
                <a:lnTo>
                  <a:pt x="0" y="4"/>
                </a:lnTo>
              </a:path>
            </a:pathLst>
          </a:custGeom>
          <a:noFill/>
          <a:ln w="12700" cap="flat">
            <a:solidFill>
              <a:srgbClr val="00FF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614" name="Freeform 646"/>
          <p:cNvSpPr>
            <a:spLocks/>
          </p:cNvSpPr>
          <p:nvPr/>
        </p:nvSpPr>
        <p:spPr bwMode="auto">
          <a:xfrm>
            <a:off x="2408908" y="4142705"/>
            <a:ext cx="33338" cy="31750"/>
          </a:xfrm>
          <a:custGeom>
            <a:avLst/>
            <a:gdLst/>
            <a:ahLst/>
            <a:cxnLst>
              <a:cxn ang="0">
                <a:pos x="19" y="20"/>
              </a:cxn>
              <a:cxn ang="0">
                <a:pos x="21" y="15"/>
              </a:cxn>
              <a:cxn ang="0">
                <a:pos x="21" y="11"/>
              </a:cxn>
              <a:cxn ang="0">
                <a:pos x="19" y="6"/>
              </a:cxn>
              <a:cxn ang="0">
                <a:pos x="17" y="3"/>
              </a:cxn>
              <a:cxn ang="0">
                <a:pos x="13" y="1"/>
              </a:cxn>
              <a:cxn ang="0">
                <a:pos x="9" y="0"/>
              </a:cxn>
              <a:cxn ang="0">
                <a:pos x="4" y="0"/>
              </a:cxn>
              <a:cxn ang="0">
                <a:pos x="0" y="2"/>
              </a:cxn>
            </a:cxnLst>
            <a:rect l="0" t="0" r="r" b="b"/>
            <a:pathLst>
              <a:path w="21" h="20">
                <a:moveTo>
                  <a:pt x="19" y="20"/>
                </a:moveTo>
                <a:lnTo>
                  <a:pt x="21" y="15"/>
                </a:lnTo>
                <a:lnTo>
                  <a:pt x="21" y="11"/>
                </a:lnTo>
                <a:lnTo>
                  <a:pt x="19" y="6"/>
                </a:lnTo>
                <a:lnTo>
                  <a:pt x="17" y="3"/>
                </a:lnTo>
                <a:lnTo>
                  <a:pt x="13" y="1"/>
                </a:lnTo>
                <a:lnTo>
                  <a:pt x="9" y="0"/>
                </a:lnTo>
                <a:lnTo>
                  <a:pt x="4" y="0"/>
                </a:lnTo>
                <a:lnTo>
                  <a:pt x="0" y="2"/>
                </a:lnTo>
              </a:path>
            </a:pathLst>
          </a:custGeom>
          <a:noFill/>
          <a:ln w="12700" cap="flat">
            <a:solidFill>
              <a:srgbClr val="00FF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615" name="Freeform 647"/>
          <p:cNvSpPr>
            <a:spLocks/>
          </p:cNvSpPr>
          <p:nvPr/>
        </p:nvSpPr>
        <p:spPr bwMode="auto">
          <a:xfrm>
            <a:off x="2447008" y="4077618"/>
            <a:ext cx="55563" cy="53975"/>
          </a:xfrm>
          <a:custGeom>
            <a:avLst/>
            <a:gdLst/>
            <a:ahLst/>
            <a:cxnLst>
              <a:cxn ang="0">
                <a:pos x="33" y="34"/>
              </a:cxn>
              <a:cxn ang="0">
                <a:pos x="35" y="28"/>
              </a:cxn>
              <a:cxn ang="0">
                <a:pos x="35" y="21"/>
              </a:cxn>
              <a:cxn ang="0">
                <a:pos x="35" y="15"/>
              </a:cxn>
              <a:cxn ang="0">
                <a:pos x="33" y="10"/>
              </a:cxn>
              <a:cxn ang="0">
                <a:pos x="29" y="5"/>
              </a:cxn>
              <a:cxn ang="0">
                <a:pos x="24" y="2"/>
              </a:cxn>
              <a:cxn ang="0">
                <a:pos x="19" y="0"/>
              </a:cxn>
              <a:cxn ang="0">
                <a:pos x="12" y="0"/>
              </a:cxn>
              <a:cxn ang="0">
                <a:pos x="6" y="1"/>
              </a:cxn>
              <a:cxn ang="0">
                <a:pos x="0" y="4"/>
              </a:cxn>
            </a:cxnLst>
            <a:rect l="0" t="0" r="r" b="b"/>
            <a:pathLst>
              <a:path w="35" h="34">
                <a:moveTo>
                  <a:pt x="33" y="34"/>
                </a:moveTo>
                <a:lnTo>
                  <a:pt x="35" y="28"/>
                </a:lnTo>
                <a:lnTo>
                  <a:pt x="35" y="21"/>
                </a:lnTo>
                <a:lnTo>
                  <a:pt x="35" y="15"/>
                </a:lnTo>
                <a:lnTo>
                  <a:pt x="33" y="10"/>
                </a:lnTo>
                <a:lnTo>
                  <a:pt x="29" y="5"/>
                </a:lnTo>
                <a:lnTo>
                  <a:pt x="24" y="2"/>
                </a:lnTo>
                <a:lnTo>
                  <a:pt x="19" y="0"/>
                </a:lnTo>
                <a:lnTo>
                  <a:pt x="12" y="0"/>
                </a:lnTo>
                <a:lnTo>
                  <a:pt x="6" y="1"/>
                </a:lnTo>
                <a:lnTo>
                  <a:pt x="0" y="4"/>
                </a:lnTo>
              </a:path>
            </a:pathLst>
          </a:custGeom>
          <a:noFill/>
          <a:ln w="12700" cap="flat">
            <a:solidFill>
              <a:srgbClr val="00FF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616" name="Freeform 648"/>
          <p:cNvSpPr>
            <a:spLocks/>
          </p:cNvSpPr>
          <p:nvPr/>
        </p:nvSpPr>
        <p:spPr bwMode="auto">
          <a:xfrm>
            <a:off x="2388270" y="4176043"/>
            <a:ext cx="22225" cy="20638"/>
          </a:xfrm>
          <a:custGeom>
            <a:avLst/>
            <a:gdLst/>
            <a:ahLst/>
            <a:cxnLst>
              <a:cxn ang="0">
                <a:pos x="13" y="13"/>
              </a:cxn>
              <a:cxn ang="0">
                <a:pos x="14" y="9"/>
              </a:cxn>
              <a:cxn ang="0">
                <a:pos x="13" y="5"/>
              </a:cxn>
              <a:cxn ang="0">
                <a:pos x="12" y="1"/>
              </a:cxn>
              <a:cxn ang="0">
                <a:pos x="8" y="0"/>
              </a:cxn>
              <a:cxn ang="0">
                <a:pos x="4" y="0"/>
              </a:cxn>
              <a:cxn ang="0">
                <a:pos x="0" y="1"/>
              </a:cxn>
            </a:cxnLst>
            <a:rect l="0" t="0" r="r" b="b"/>
            <a:pathLst>
              <a:path w="14" h="13">
                <a:moveTo>
                  <a:pt x="13" y="13"/>
                </a:moveTo>
                <a:lnTo>
                  <a:pt x="14" y="9"/>
                </a:lnTo>
                <a:lnTo>
                  <a:pt x="13" y="5"/>
                </a:lnTo>
                <a:lnTo>
                  <a:pt x="12" y="1"/>
                </a:lnTo>
                <a:lnTo>
                  <a:pt x="8" y="0"/>
                </a:lnTo>
                <a:lnTo>
                  <a:pt x="4" y="0"/>
                </a:lnTo>
                <a:lnTo>
                  <a:pt x="0" y="1"/>
                </a:lnTo>
              </a:path>
            </a:pathLst>
          </a:custGeom>
          <a:noFill/>
          <a:ln w="12700" cap="flat">
            <a:solidFill>
              <a:srgbClr val="00FF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617" name="Freeform 649"/>
          <p:cNvSpPr>
            <a:spLocks/>
          </p:cNvSpPr>
          <p:nvPr/>
        </p:nvSpPr>
        <p:spPr bwMode="auto">
          <a:xfrm>
            <a:off x="2485108" y="4012530"/>
            <a:ext cx="79375" cy="76200"/>
          </a:xfrm>
          <a:custGeom>
            <a:avLst/>
            <a:gdLst/>
            <a:ahLst/>
            <a:cxnLst>
              <a:cxn ang="0">
                <a:pos x="46" y="48"/>
              </a:cxn>
              <a:cxn ang="0">
                <a:pos x="49" y="40"/>
              </a:cxn>
              <a:cxn ang="0">
                <a:pos x="50" y="32"/>
              </a:cxn>
              <a:cxn ang="0">
                <a:pos x="50" y="25"/>
              </a:cxn>
              <a:cxn ang="0">
                <a:pos x="48" y="18"/>
              </a:cxn>
              <a:cxn ang="0">
                <a:pos x="45" y="12"/>
              </a:cxn>
              <a:cxn ang="0">
                <a:pos x="41" y="7"/>
              </a:cxn>
              <a:cxn ang="0">
                <a:pos x="36" y="4"/>
              </a:cxn>
              <a:cxn ang="0">
                <a:pos x="29" y="1"/>
              </a:cxn>
              <a:cxn ang="0">
                <a:pos x="23" y="0"/>
              </a:cxn>
              <a:cxn ang="0">
                <a:pos x="15" y="0"/>
              </a:cxn>
              <a:cxn ang="0">
                <a:pos x="7" y="2"/>
              </a:cxn>
              <a:cxn ang="0">
                <a:pos x="0" y="6"/>
              </a:cxn>
            </a:cxnLst>
            <a:rect l="0" t="0" r="r" b="b"/>
            <a:pathLst>
              <a:path w="50" h="48">
                <a:moveTo>
                  <a:pt x="46" y="48"/>
                </a:moveTo>
                <a:lnTo>
                  <a:pt x="49" y="40"/>
                </a:lnTo>
                <a:lnTo>
                  <a:pt x="50" y="32"/>
                </a:lnTo>
                <a:lnTo>
                  <a:pt x="50" y="25"/>
                </a:lnTo>
                <a:lnTo>
                  <a:pt x="48" y="18"/>
                </a:lnTo>
                <a:lnTo>
                  <a:pt x="45" y="12"/>
                </a:lnTo>
                <a:lnTo>
                  <a:pt x="41" y="7"/>
                </a:lnTo>
                <a:lnTo>
                  <a:pt x="36" y="4"/>
                </a:lnTo>
                <a:lnTo>
                  <a:pt x="29" y="1"/>
                </a:lnTo>
                <a:lnTo>
                  <a:pt x="23" y="0"/>
                </a:lnTo>
                <a:lnTo>
                  <a:pt x="15" y="0"/>
                </a:lnTo>
                <a:lnTo>
                  <a:pt x="7" y="2"/>
                </a:lnTo>
                <a:lnTo>
                  <a:pt x="0" y="6"/>
                </a:lnTo>
              </a:path>
            </a:pathLst>
          </a:custGeom>
          <a:noFill/>
          <a:ln w="12700" cap="flat">
            <a:solidFill>
              <a:srgbClr val="00FF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618" name="Freeform 650"/>
          <p:cNvSpPr>
            <a:spLocks/>
          </p:cNvSpPr>
          <p:nvPr/>
        </p:nvSpPr>
        <p:spPr bwMode="auto">
          <a:xfrm>
            <a:off x="2467645" y="4044280"/>
            <a:ext cx="66675" cy="65088"/>
          </a:xfrm>
          <a:custGeom>
            <a:avLst/>
            <a:gdLst/>
            <a:ahLst/>
            <a:cxnLst>
              <a:cxn ang="0">
                <a:pos x="39" y="41"/>
              </a:cxn>
              <a:cxn ang="0">
                <a:pos x="41" y="34"/>
              </a:cxn>
              <a:cxn ang="0">
                <a:pos x="42" y="27"/>
              </a:cxn>
              <a:cxn ang="0">
                <a:pos x="42" y="20"/>
              </a:cxn>
              <a:cxn ang="0">
                <a:pos x="40" y="14"/>
              </a:cxn>
              <a:cxn ang="0">
                <a:pos x="36" y="9"/>
              </a:cxn>
              <a:cxn ang="0">
                <a:pos x="32" y="5"/>
              </a:cxn>
              <a:cxn ang="0">
                <a:pos x="26" y="2"/>
              </a:cxn>
              <a:cxn ang="0">
                <a:pos x="20" y="0"/>
              </a:cxn>
              <a:cxn ang="0">
                <a:pos x="13" y="0"/>
              </a:cxn>
              <a:cxn ang="0">
                <a:pos x="6" y="2"/>
              </a:cxn>
              <a:cxn ang="0">
                <a:pos x="0" y="4"/>
              </a:cxn>
            </a:cxnLst>
            <a:rect l="0" t="0" r="r" b="b"/>
            <a:pathLst>
              <a:path w="42" h="41">
                <a:moveTo>
                  <a:pt x="39" y="41"/>
                </a:moveTo>
                <a:lnTo>
                  <a:pt x="41" y="34"/>
                </a:lnTo>
                <a:lnTo>
                  <a:pt x="42" y="27"/>
                </a:lnTo>
                <a:lnTo>
                  <a:pt x="42" y="20"/>
                </a:lnTo>
                <a:lnTo>
                  <a:pt x="40" y="14"/>
                </a:lnTo>
                <a:lnTo>
                  <a:pt x="36" y="9"/>
                </a:lnTo>
                <a:lnTo>
                  <a:pt x="32" y="5"/>
                </a:lnTo>
                <a:lnTo>
                  <a:pt x="26" y="2"/>
                </a:lnTo>
                <a:lnTo>
                  <a:pt x="20" y="0"/>
                </a:lnTo>
                <a:lnTo>
                  <a:pt x="13" y="0"/>
                </a:lnTo>
                <a:lnTo>
                  <a:pt x="6" y="2"/>
                </a:lnTo>
                <a:lnTo>
                  <a:pt x="0" y="4"/>
                </a:lnTo>
              </a:path>
            </a:pathLst>
          </a:custGeom>
          <a:noFill/>
          <a:ln w="12700" cap="flat">
            <a:solidFill>
              <a:srgbClr val="00FF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619" name="Freeform 651"/>
          <p:cNvSpPr>
            <a:spLocks/>
          </p:cNvSpPr>
          <p:nvPr/>
        </p:nvSpPr>
        <p:spPr bwMode="auto">
          <a:xfrm>
            <a:off x="2499395" y="3972843"/>
            <a:ext cx="101600" cy="96838"/>
          </a:xfrm>
          <a:custGeom>
            <a:avLst/>
            <a:gdLst/>
            <a:ahLst/>
            <a:cxnLst>
              <a:cxn ang="0">
                <a:pos x="59" y="61"/>
              </a:cxn>
              <a:cxn ang="0">
                <a:pos x="63" y="53"/>
              </a:cxn>
              <a:cxn ang="0">
                <a:pos x="64" y="44"/>
              </a:cxn>
              <a:cxn ang="0">
                <a:pos x="64" y="35"/>
              </a:cxn>
              <a:cxn ang="0">
                <a:pos x="63" y="27"/>
              </a:cxn>
              <a:cxn ang="0">
                <a:pos x="60" y="19"/>
              </a:cxn>
              <a:cxn ang="0">
                <a:pos x="55" y="12"/>
              </a:cxn>
              <a:cxn ang="0">
                <a:pos x="50" y="7"/>
              </a:cxn>
              <a:cxn ang="0">
                <a:pos x="42" y="3"/>
              </a:cxn>
              <a:cxn ang="0">
                <a:pos x="34" y="1"/>
              </a:cxn>
              <a:cxn ang="0">
                <a:pos x="26" y="0"/>
              </a:cxn>
              <a:cxn ang="0">
                <a:pos x="17" y="1"/>
              </a:cxn>
              <a:cxn ang="0">
                <a:pos x="9" y="3"/>
              </a:cxn>
              <a:cxn ang="0">
                <a:pos x="0" y="7"/>
              </a:cxn>
            </a:cxnLst>
            <a:rect l="0" t="0" r="r" b="b"/>
            <a:pathLst>
              <a:path w="64" h="61">
                <a:moveTo>
                  <a:pt x="59" y="61"/>
                </a:moveTo>
                <a:lnTo>
                  <a:pt x="63" y="53"/>
                </a:lnTo>
                <a:lnTo>
                  <a:pt x="64" y="44"/>
                </a:lnTo>
                <a:lnTo>
                  <a:pt x="64" y="35"/>
                </a:lnTo>
                <a:lnTo>
                  <a:pt x="63" y="27"/>
                </a:lnTo>
                <a:lnTo>
                  <a:pt x="60" y="19"/>
                </a:lnTo>
                <a:lnTo>
                  <a:pt x="55" y="12"/>
                </a:lnTo>
                <a:lnTo>
                  <a:pt x="50" y="7"/>
                </a:lnTo>
                <a:lnTo>
                  <a:pt x="42" y="3"/>
                </a:lnTo>
                <a:lnTo>
                  <a:pt x="34" y="1"/>
                </a:lnTo>
                <a:lnTo>
                  <a:pt x="26" y="0"/>
                </a:lnTo>
                <a:lnTo>
                  <a:pt x="17" y="1"/>
                </a:lnTo>
                <a:lnTo>
                  <a:pt x="9" y="3"/>
                </a:lnTo>
                <a:lnTo>
                  <a:pt x="0" y="7"/>
                </a:lnTo>
              </a:path>
            </a:pathLst>
          </a:custGeom>
          <a:noFill/>
          <a:ln w="12700" cap="flat">
            <a:solidFill>
              <a:srgbClr val="00FF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620" name="Freeform 652"/>
          <p:cNvSpPr>
            <a:spLocks/>
          </p:cNvSpPr>
          <p:nvPr/>
        </p:nvSpPr>
        <p:spPr bwMode="auto">
          <a:xfrm>
            <a:off x="2518445" y="3939505"/>
            <a:ext cx="114300" cy="111125"/>
          </a:xfrm>
          <a:custGeom>
            <a:avLst/>
            <a:gdLst/>
            <a:ahLst/>
            <a:cxnLst>
              <a:cxn ang="0">
                <a:pos x="66" y="70"/>
              </a:cxn>
              <a:cxn ang="0">
                <a:pos x="69" y="60"/>
              </a:cxn>
              <a:cxn ang="0">
                <a:pos x="71" y="51"/>
              </a:cxn>
              <a:cxn ang="0">
                <a:pos x="72" y="41"/>
              </a:cxn>
              <a:cxn ang="0">
                <a:pos x="71" y="32"/>
              </a:cxn>
              <a:cxn ang="0">
                <a:pos x="68" y="25"/>
              </a:cxn>
              <a:cxn ang="0">
                <a:pos x="64" y="17"/>
              </a:cxn>
              <a:cxn ang="0">
                <a:pos x="58" y="12"/>
              </a:cxn>
              <a:cxn ang="0">
                <a:pos x="52" y="6"/>
              </a:cxn>
              <a:cxn ang="0">
                <a:pos x="44" y="3"/>
              </a:cxn>
              <a:cxn ang="0">
                <a:pos x="37" y="0"/>
              </a:cxn>
              <a:cxn ang="0">
                <a:pos x="28" y="0"/>
              </a:cxn>
              <a:cxn ang="0">
                <a:pos x="18" y="2"/>
              </a:cxn>
              <a:cxn ang="0">
                <a:pos x="9" y="4"/>
              </a:cxn>
              <a:cxn ang="0">
                <a:pos x="0" y="9"/>
              </a:cxn>
            </a:cxnLst>
            <a:rect l="0" t="0" r="r" b="b"/>
            <a:pathLst>
              <a:path w="72" h="70">
                <a:moveTo>
                  <a:pt x="66" y="70"/>
                </a:moveTo>
                <a:lnTo>
                  <a:pt x="69" y="60"/>
                </a:lnTo>
                <a:lnTo>
                  <a:pt x="71" y="51"/>
                </a:lnTo>
                <a:lnTo>
                  <a:pt x="72" y="41"/>
                </a:lnTo>
                <a:lnTo>
                  <a:pt x="71" y="32"/>
                </a:lnTo>
                <a:lnTo>
                  <a:pt x="68" y="25"/>
                </a:lnTo>
                <a:lnTo>
                  <a:pt x="64" y="17"/>
                </a:lnTo>
                <a:lnTo>
                  <a:pt x="58" y="12"/>
                </a:lnTo>
                <a:lnTo>
                  <a:pt x="52" y="6"/>
                </a:lnTo>
                <a:lnTo>
                  <a:pt x="44" y="3"/>
                </a:lnTo>
                <a:lnTo>
                  <a:pt x="37" y="0"/>
                </a:lnTo>
                <a:lnTo>
                  <a:pt x="28" y="0"/>
                </a:lnTo>
                <a:lnTo>
                  <a:pt x="18" y="2"/>
                </a:lnTo>
                <a:lnTo>
                  <a:pt x="9" y="4"/>
                </a:lnTo>
                <a:lnTo>
                  <a:pt x="0" y="9"/>
                </a:lnTo>
              </a:path>
            </a:pathLst>
          </a:custGeom>
          <a:noFill/>
          <a:ln w="12700" cap="flat">
            <a:solidFill>
              <a:srgbClr val="00FF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621" name="Freeform 653"/>
          <p:cNvSpPr>
            <a:spLocks/>
          </p:cNvSpPr>
          <p:nvPr/>
        </p:nvSpPr>
        <p:spPr bwMode="auto">
          <a:xfrm>
            <a:off x="2369220" y="4207793"/>
            <a:ext cx="11113" cy="11113"/>
          </a:xfrm>
          <a:custGeom>
            <a:avLst/>
            <a:gdLst/>
            <a:ahLst/>
            <a:cxnLst>
              <a:cxn ang="0">
                <a:pos x="6" y="7"/>
              </a:cxn>
              <a:cxn ang="0">
                <a:pos x="7" y="4"/>
              </a:cxn>
              <a:cxn ang="0">
                <a:pos x="6" y="2"/>
              </a:cxn>
              <a:cxn ang="0">
                <a:pos x="5" y="0"/>
              </a:cxn>
              <a:cxn ang="0">
                <a:pos x="2" y="0"/>
              </a:cxn>
              <a:cxn ang="0">
                <a:pos x="0" y="1"/>
              </a:cxn>
            </a:cxnLst>
            <a:rect l="0" t="0" r="r" b="b"/>
            <a:pathLst>
              <a:path w="7" h="7">
                <a:moveTo>
                  <a:pt x="6" y="7"/>
                </a:moveTo>
                <a:lnTo>
                  <a:pt x="7" y="4"/>
                </a:lnTo>
                <a:lnTo>
                  <a:pt x="6" y="2"/>
                </a:lnTo>
                <a:lnTo>
                  <a:pt x="5" y="0"/>
                </a:lnTo>
                <a:lnTo>
                  <a:pt x="2" y="0"/>
                </a:lnTo>
                <a:lnTo>
                  <a:pt x="0" y="1"/>
                </a:lnTo>
              </a:path>
            </a:pathLst>
          </a:custGeom>
          <a:noFill/>
          <a:ln w="12700" cap="flat">
            <a:solidFill>
              <a:srgbClr val="00FF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pic>
        <p:nvPicPr>
          <p:cNvPr id="622" name="Picture 655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126333" y="3876005"/>
            <a:ext cx="25558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623" name="Group 658"/>
          <p:cNvGrpSpPr>
            <a:grpSpLocks/>
          </p:cNvGrpSpPr>
          <p:nvPr/>
        </p:nvGrpSpPr>
        <p:grpSpPr bwMode="auto">
          <a:xfrm>
            <a:off x="3053433" y="4136355"/>
            <a:ext cx="433388" cy="431800"/>
            <a:chOff x="2649" y="1738"/>
            <a:chExt cx="273" cy="272"/>
          </a:xfrm>
        </p:grpSpPr>
        <p:pic>
          <p:nvPicPr>
            <p:cNvPr id="624" name="Picture 656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2649" y="1738"/>
              <a:ext cx="273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25" name="Picture 657"/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2649" y="1738"/>
              <a:ext cx="273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626" name="Picture 678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429548" y="4615780"/>
            <a:ext cx="25558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7" name="Picture 679" descr="C:\Documents and Settings\10011293\Local Settings\Temporary Internet Files\Content.IE5\RCE8G8IN\MP900448639[1].jpg"/>
          <p:cNvPicPr>
            <a:picLocks noChangeAspect="1" noChangeArrowheads="1"/>
          </p:cNvPicPr>
          <p:nvPr/>
        </p:nvPicPr>
        <p:blipFill>
          <a:blip r:embed="rId18" cstate="print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4427984" y="1565920"/>
            <a:ext cx="1080120" cy="1440160"/>
          </a:xfrm>
          <a:prstGeom prst="rect">
            <a:avLst/>
          </a:prstGeom>
          <a:noFill/>
        </p:spPr>
      </p:pic>
      <p:grpSp>
        <p:nvGrpSpPr>
          <p:cNvPr id="628" name="Group 369"/>
          <p:cNvGrpSpPr>
            <a:grpSpLocks/>
          </p:cNvGrpSpPr>
          <p:nvPr/>
        </p:nvGrpSpPr>
        <p:grpSpPr bwMode="auto">
          <a:xfrm>
            <a:off x="5652120" y="1637928"/>
            <a:ext cx="738188" cy="563563"/>
            <a:chOff x="2267" y="1428"/>
            <a:chExt cx="465" cy="355"/>
          </a:xfrm>
        </p:grpSpPr>
        <p:sp>
          <p:nvSpPr>
            <p:cNvPr id="629" name="Freeform 325"/>
            <p:cNvSpPr>
              <a:spLocks/>
            </p:cNvSpPr>
            <p:nvPr/>
          </p:nvSpPr>
          <p:spPr bwMode="auto">
            <a:xfrm>
              <a:off x="2337" y="1723"/>
              <a:ext cx="326" cy="59"/>
            </a:xfrm>
            <a:custGeom>
              <a:avLst/>
              <a:gdLst/>
              <a:ahLst/>
              <a:cxnLst>
                <a:cxn ang="0">
                  <a:pos x="275" y="59"/>
                </a:cxn>
                <a:cxn ang="0">
                  <a:pos x="0" y="25"/>
                </a:cxn>
                <a:cxn ang="0">
                  <a:pos x="55" y="0"/>
                </a:cxn>
                <a:cxn ang="0">
                  <a:pos x="326" y="32"/>
                </a:cxn>
                <a:cxn ang="0">
                  <a:pos x="275" y="59"/>
                </a:cxn>
              </a:cxnLst>
              <a:rect l="0" t="0" r="r" b="b"/>
              <a:pathLst>
                <a:path w="326" h="59">
                  <a:moveTo>
                    <a:pt x="275" y="59"/>
                  </a:moveTo>
                  <a:lnTo>
                    <a:pt x="0" y="25"/>
                  </a:lnTo>
                  <a:lnTo>
                    <a:pt x="55" y="0"/>
                  </a:lnTo>
                  <a:lnTo>
                    <a:pt x="326" y="32"/>
                  </a:lnTo>
                  <a:lnTo>
                    <a:pt x="275" y="59"/>
                  </a:lnTo>
                  <a:close/>
                </a:path>
              </a:pathLst>
            </a:custGeom>
            <a:solidFill>
              <a:srgbClr val="DDDDD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30" name="Freeform 326"/>
            <p:cNvSpPr>
              <a:spLocks/>
            </p:cNvSpPr>
            <p:nvPr/>
          </p:nvSpPr>
          <p:spPr bwMode="auto">
            <a:xfrm>
              <a:off x="2337" y="1748"/>
              <a:ext cx="275" cy="35"/>
            </a:xfrm>
            <a:custGeom>
              <a:avLst/>
              <a:gdLst/>
              <a:ahLst/>
              <a:cxnLst>
                <a:cxn ang="0">
                  <a:pos x="275" y="35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75" y="34"/>
                </a:cxn>
                <a:cxn ang="0">
                  <a:pos x="275" y="35"/>
                </a:cxn>
              </a:cxnLst>
              <a:rect l="0" t="0" r="r" b="b"/>
              <a:pathLst>
                <a:path w="275" h="35">
                  <a:moveTo>
                    <a:pt x="275" y="35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275" y="34"/>
                  </a:lnTo>
                  <a:lnTo>
                    <a:pt x="275" y="35"/>
                  </a:lnTo>
                  <a:close/>
                </a:path>
              </a:pathLst>
            </a:custGeom>
            <a:solidFill>
              <a:srgbClr val="AAA9A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31" name="Freeform 327"/>
            <p:cNvSpPr>
              <a:spLocks/>
            </p:cNvSpPr>
            <p:nvPr/>
          </p:nvSpPr>
          <p:spPr bwMode="auto">
            <a:xfrm>
              <a:off x="2555" y="1731"/>
              <a:ext cx="1" cy="25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0"/>
                </a:cxn>
                <a:cxn ang="0">
                  <a:pos x="0" y="23"/>
                </a:cxn>
                <a:cxn ang="0">
                  <a:pos x="0" y="23"/>
                </a:cxn>
                <a:cxn ang="0">
                  <a:pos x="0" y="24"/>
                </a:cxn>
                <a:cxn ang="0">
                  <a:pos x="1" y="25"/>
                </a:cxn>
                <a:cxn ang="0">
                  <a:pos x="1" y="0"/>
                </a:cxn>
              </a:cxnLst>
              <a:rect l="0" t="0" r="r" b="b"/>
              <a:pathLst>
                <a:path w="1" h="25">
                  <a:moveTo>
                    <a:pt x="1" y="0"/>
                  </a:moveTo>
                  <a:lnTo>
                    <a:pt x="0" y="0"/>
                  </a:lnTo>
                  <a:lnTo>
                    <a:pt x="0" y="23"/>
                  </a:lnTo>
                  <a:lnTo>
                    <a:pt x="0" y="23"/>
                  </a:lnTo>
                  <a:lnTo>
                    <a:pt x="0" y="24"/>
                  </a:lnTo>
                  <a:lnTo>
                    <a:pt x="1" y="2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2C2C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32" name="Freeform 328"/>
            <p:cNvSpPr>
              <a:spLocks/>
            </p:cNvSpPr>
            <p:nvPr/>
          </p:nvSpPr>
          <p:spPr bwMode="auto">
            <a:xfrm>
              <a:off x="2556" y="1731"/>
              <a:ext cx="2" cy="25"/>
            </a:xfrm>
            <a:custGeom>
              <a:avLst/>
              <a:gdLst/>
              <a:ahLst/>
              <a:cxnLst>
                <a:cxn ang="0">
                  <a:pos x="2" y="25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25"/>
                </a:cxn>
                <a:cxn ang="0">
                  <a:pos x="0" y="25"/>
                </a:cxn>
                <a:cxn ang="0">
                  <a:pos x="2" y="25"/>
                </a:cxn>
                <a:cxn ang="0">
                  <a:pos x="2" y="25"/>
                </a:cxn>
              </a:cxnLst>
              <a:rect l="0" t="0" r="r" b="b"/>
              <a:pathLst>
                <a:path w="2" h="25">
                  <a:moveTo>
                    <a:pt x="2" y="25"/>
                  </a:moveTo>
                  <a:lnTo>
                    <a:pt x="2" y="0"/>
                  </a:lnTo>
                  <a:lnTo>
                    <a:pt x="0" y="0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2" y="25"/>
                  </a:lnTo>
                  <a:lnTo>
                    <a:pt x="2" y="25"/>
                  </a:lnTo>
                  <a:close/>
                </a:path>
              </a:pathLst>
            </a:custGeom>
            <a:solidFill>
              <a:srgbClr val="B9B9B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33" name="Freeform 329"/>
            <p:cNvSpPr>
              <a:spLocks/>
            </p:cNvSpPr>
            <p:nvPr/>
          </p:nvSpPr>
          <p:spPr bwMode="auto">
            <a:xfrm>
              <a:off x="2558" y="1731"/>
              <a:ext cx="1" cy="26"/>
            </a:xfrm>
            <a:custGeom>
              <a:avLst/>
              <a:gdLst/>
              <a:ahLst/>
              <a:cxnLst>
                <a:cxn ang="0">
                  <a:pos x="1" y="26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5"/>
                </a:cxn>
                <a:cxn ang="0">
                  <a:pos x="0" y="25"/>
                </a:cxn>
                <a:cxn ang="0">
                  <a:pos x="1" y="26"/>
                </a:cxn>
                <a:cxn ang="0">
                  <a:pos x="1" y="26"/>
                </a:cxn>
              </a:cxnLst>
              <a:rect l="0" t="0" r="r" b="b"/>
              <a:pathLst>
                <a:path w="1" h="26">
                  <a:moveTo>
                    <a:pt x="1" y="26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1" y="26"/>
                  </a:lnTo>
                  <a:lnTo>
                    <a:pt x="1" y="26"/>
                  </a:lnTo>
                  <a:close/>
                </a:path>
              </a:pathLst>
            </a:custGeom>
            <a:solidFill>
              <a:srgbClr val="B0B0B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34" name="Freeform 330"/>
            <p:cNvSpPr>
              <a:spLocks/>
            </p:cNvSpPr>
            <p:nvPr/>
          </p:nvSpPr>
          <p:spPr bwMode="auto">
            <a:xfrm>
              <a:off x="2559" y="1731"/>
              <a:ext cx="1" cy="26"/>
            </a:xfrm>
            <a:custGeom>
              <a:avLst/>
              <a:gdLst/>
              <a:ahLst/>
              <a:cxnLst>
                <a:cxn ang="0">
                  <a:pos x="1" y="26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1" y="26"/>
                </a:cxn>
                <a:cxn ang="0">
                  <a:pos x="1" y="26"/>
                </a:cxn>
              </a:cxnLst>
              <a:rect l="0" t="0" r="r" b="b"/>
              <a:pathLst>
                <a:path w="1" h="26">
                  <a:moveTo>
                    <a:pt x="1" y="26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1" y="26"/>
                  </a:lnTo>
                  <a:lnTo>
                    <a:pt x="1" y="26"/>
                  </a:lnTo>
                  <a:close/>
                </a:path>
              </a:pathLst>
            </a:custGeom>
            <a:solidFill>
              <a:srgbClr val="A7A7A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35" name="Freeform 331"/>
            <p:cNvSpPr>
              <a:spLocks/>
            </p:cNvSpPr>
            <p:nvPr/>
          </p:nvSpPr>
          <p:spPr bwMode="auto">
            <a:xfrm>
              <a:off x="2560" y="1731"/>
              <a:ext cx="1" cy="27"/>
            </a:xfrm>
            <a:custGeom>
              <a:avLst/>
              <a:gdLst/>
              <a:ahLst/>
              <a:cxnLst>
                <a:cxn ang="0">
                  <a:pos x="1" y="27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1" y="27"/>
                </a:cxn>
                <a:cxn ang="0">
                  <a:pos x="1" y="27"/>
                </a:cxn>
              </a:cxnLst>
              <a:rect l="0" t="0" r="r" b="b"/>
              <a:pathLst>
                <a:path w="1" h="27">
                  <a:moveTo>
                    <a:pt x="1" y="27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1" y="27"/>
                  </a:lnTo>
                  <a:lnTo>
                    <a:pt x="1" y="27"/>
                  </a:lnTo>
                  <a:close/>
                </a:path>
              </a:pathLst>
            </a:custGeom>
            <a:solidFill>
              <a:srgbClr val="9E9E9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36" name="Freeform 332"/>
            <p:cNvSpPr>
              <a:spLocks/>
            </p:cNvSpPr>
            <p:nvPr/>
          </p:nvSpPr>
          <p:spPr bwMode="auto">
            <a:xfrm>
              <a:off x="2561" y="1731"/>
              <a:ext cx="2" cy="27"/>
            </a:xfrm>
            <a:custGeom>
              <a:avLst/>
              <a:gdLst/>
              <a:ahLst/>
              <a:cxnLst>
                <a:cxn ang="0">
                  <a:pos x="2" y="27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27"/>
                </a:cxn>
                <a:cxn ang="0">
                  <a:pos x="0" y="27"/>
                </a:cxn>
                <a:cxn ang="0">
                  <a:pos x="2" y="27"/>
                </a:cxn>
                <a:cxn ang="0">
                  <a:pos x="2" y="27"/>
                </a:cxn>
              </a:cxnLst>
              <a:rect l="0" t="0" r="r" b="b"/>
              <a:pathLst>
                <a:path w="2" h="27">
                  <a:moveTo>
                    <a:pt x="2" y="27"/>
                  </a:moveTo>
                  <a:lnTo>
                    <a:pt x="2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27"/>
                  </a:lnTo>
                  <a:lnTo>
                    <a:pt x="2" y="27"/>
                  </a:lnTo>
                  <a:lnTo>
                    <a:pt x="2" y="27"/>
                  </a:lnTo>
                  <a:close/>
                </a:path>
              </a:pathLst>
            </a:custGeom>
            <a:solidFill>
              <a:srgbClr val="96969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37" name="Freeform 333"/>
            <p:cNvSpPr>
              <a:spLocks/>
            </p:cNvSpPr>
            <p:nvPr/>
          </p:nvSpPr>
          <p:spPr bwMode="auto">
            <a:xfrm>
              <a:off x="2563" y="1731"/>
              <a:ext cx="1" cy="27"/>
            </a:xfrm>
            <a:custGeom>
              <a:avLst/>
              <a:gdLst/>
              <a:ahLst/>
              <a:cxnLst>
                <a:cxn ang="0">
                  <a:pos x="1" y="27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7"/>
                </a:cxn>
                <a:cxn ang="0">
                  <a:pos x="0" y="27"/>
                </a:cxn>
                <a:cxn ang="0">
                  <a:pos x="1" y="27"/>
                </a:cxn>
                <a:cxn ang="0">
                  <a:pos x="1" y="27"/>
                </a:cxn>
              </a:cxnLst>
              <a:rect l="0" t="0" r="r" b="b"/>
              <a:pathLst>
                <a:path w="1" h="27">
                  <a:moveTo>
                    <a:pt x="1" y="27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27"/>
                  </a:lnTo>
                  <a:lnTo>
                    <a:pt x="1" y="27"/>
                  </a:lnTo>
                  <a:lnTo>
                    <a:pt x="1" y="27"/>
                  </a:lnTo>
                  <a:close/>
                </a:path>
              </a:pathLst>
            </a:custGeom>
            <a:solidFill>
              <a:srgbClr val="8D8D8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38" name="Freeform 334"/>
            <p:cNvSpPr>
              <a:spLocks/>
            </p:cNvSpPr>
            <p:nvPr/>
          </p:nvSpPr>
          <p:spPr bwMode="auto">
            <a:xfrm>
              <a:off x="2564" y="1731"/>
              <a:ext cx="1" cy="27"/>
            </a:xfrm>
            <a:custGeom>
              <a:avLst/>
              <a:gdLst/>
              <a:ahLst/>
              <a:cxnLst>
                <a:cxn ang="0">
                  <a:pos x="1" y="27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7"/>
                </a:cxn>
                <a:cxn ang="0">
                  <a:pos x="0" y="27"/>
                </a:cxn>
                <a:cxn ang="0">
                  <a:pos x="1" y="27"/>
                </a:cxn>
                <a:cxn ang="0">
                  <a:pos x="1" y="27"/>
                </a:cxn>
              </a:cxnLst>
              <a:rect l="0" t="0" r="r" b="b"/>
              <a:pathLst>
                <a:path w="1" h="27">
                  <a:moveTo>
                    <a:pt x="1" y="27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27"/>
                  </a:lnTo>
                  <a:lnTo>
                    <a:pt x="1" y="27"/>
                  </a:lnTo>
                  <a:lnTo>
                    <a:pt x="1" y="27"/>
                  </a:lnTo>
                  <a:close/>
                </a:path>
              </a:pathLst>
            </a:custGeom>
            <a:solidFill>
              <a:srgbClr val="84848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39" name="Freeform 335"/>
            <p:cNvSpPr>
              <a:spLocks/>
            </p:cNvSpPr>
            <p:nvPr/>
          </p:nvSpPr>
          <p:spPr bwMode="auto">
            <a:xfrm>
              <a:off x="2565" y="1731"/>
              <a:ext cx="1" cy="27"/>
            </a:xfrm>
            <a:custGeom>
              <a:avLst/>
              <a:gdLst/>
              <a:ahLst/>
              <a:cxnLst>
                <a:cxn ang="0">
                  <a:pos x="1" y="27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7"/>
                </a:cxn>
                <a:cxn ang="0">
                  <a:pos x="0" y="27"/>
                </a:cxn>
                <a:cxn ang="0">
                  <a:pos x="1" y="27"/>
                </a:cxn>
                <a:cxn ang="0">
                  <a:pos x="1" y="27"/>
                </a:cxn>
              </a:cxnLst>
              <a:rect l="0" t="0" r="r" b="b"/>
              <a:pathLst>
                <a:path w="1" h="27">
                  <a:moveTo>
                    <a:pt x="1" y="27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27"/>
                  </a:lnTo>
                  <a:lnTo>
                    <a:pt x="1" y="27"/>
                  </a:lnTo>
                  <a:lnTo>
                    <a:pt x="1" y="27"/>
                  </a:lnTo>
                  <a:close/>
                </a:path>
              </a:pathLst>
            </a:custGeom>
            <a:solidFill>
              <a:srgbClr val="7B7B7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40" name="Freeform 336"/>
            <p:cNvSpPr>
              <a:spLocks/>
            </p:cNvSpPr>
            <p:nvPr/>
          </p:nvSpPr>
          <p:spPr bwMode="auto">
            <a:xfrm>
              <a:off x="2566" y="1731"/>
              <a:ext cx="2" cy="27"/>
            </a:xfrm>
            <a:custGeom>
              <a:avLst/>
              <a:gdLst/>
              <a:ahLst/>
              <a:cxnLst>
                <a:cxn ang="0">
                  <a:pos x="2" y="27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27"/>
                </a:cxn>
                <a:cxn ang="0">
                  <a:pos x="0" y="27"/>
                </a:cxn>
                <a:cxn ang="0">
                  <a:pos x="2" y="27"/>
                </a:cxn>
                <a:cxn ang="0">
                  <a:pos x="2" y="27"/>
                </a:cxn>
              </a:cxnLst>
              <a:rect l="0" t="0" r="r" b="b"/>
              <a:pathLst>
                <a:path w="2" h="27">
                  <a:moveTo>
                    <a:pt x="2" y="27"/>
                  </a:moveTo>
                  <a:lnTo>
                    <a:pt x="2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27"/>
                  </a:lnTo>
                  <a:lnTo>
                    <a:pt x="2" y="27"/>
                  </a:lnTo>
                  <a:lnTo>
                    <a:pt x="2" y="27"/>
                  </a:lnTo>
                  <a:close/>
                </a:path>
              </a:pathLst>
            </a:custGeom>
            <a:solidFill>
              <a:srgbClr val="72727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41" name="Freeform 337"/>
            <p:cNvSpPr>
              <a:spLocks/>
            </p:cNvSpPr>
            <p:nvPr/>
          </p:nvSpPr>
          <p:spPr bwMode="auto">
            <a:xfrm>
              <a:off x="2568" y="1731"/>
              <a:ext cx="1" cy="27"/>
            </a:xfrm>
            <a:custGeom>
              <a:avLst/>
              <a:gdLst/>
              <a:ahLst/>
              <a:cxnLst>
                <a:cxn ang="0">
                  <a:pos x="1" y="27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7"/>
                </a:cxn>
                <a:cxn ang="0">
                  <a:pos x="0" y="27"/>
                </a:cxn>
                <a:cxn ang="0">
                  <a:pos x="1" y="27"/>
                </a:cxn>
                <a:cxn ang="0">
                  <a:pos x="1" y="27"/>
                </a:cxn>
              </a:cxnLst>
              <a:rect l="0" t="0" r="r" b="b"/>
              <a:pathLst>
                <a:path w="1" h="27">
                  <a:moveTo>
                    <a:pt x="1" y="27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27"/>
                  </a:lnTo>
                  <a:lnTo>
                    <a:pt x="1" y="27"/>
                  </a:lnTo>
                  <a:lnTo>
                    <a:pt x="1" y="27"/>
                  </a:lnTo>
                  <a:close/>
                </a:path>
              </a:pathLst>
            </a:custGeom>
            <a:solidFill>
              <a:srgbClr val="69696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42" name="Freeform 338"/>
            <p:cNvSpPr>
              <a:spLocks/>
            </p:cNvSpPr>
            <p:nvPr/>
          </p:nvSpPr>
          <p:spPr bwMode="auto">
            <a:xfrm>
              <a:off x="2569" y="1731"/>
              <a:ext cx="2" cy="27"/>
            </a:xfrm>
            <a:custGeom>
              <a:avLst/>
              <a:gdLst/>
              <a:ahLst/>
              <a:cxnLst>
                <a:cxn ang="0">
                  <a:pos x="2" y="26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27"/>
                </a:cxn>
                <a:cxn ang="0">
                  <a:pos x="0" y="27"/>
                </a:cxn>
                <a:cxn ang="0">
                  <a:pos x="2" y="26"/>
                </a:cxn>
                <a:cxn ang="0">
                  <a:pos x="2" y="26"/>
                </a:cxn>
              </a:cxnLst>
              <a:rect l="0" t="0" r="r" b="b"/>
              <a:pathLst>
                <a:path w="2" h="27">
                  <a:moveTo>
                    <a:pt x="2" y="26"/>
                  </a:moveTo>
                  <a:lnTo>
                    <a:pt x="2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27"/>
                  </a:lnTo>
                  <a:lnTo>
                    <a:pt x="2" y="26"/>
                  </a:lnTo>
                  <a:lnTo>
                    <a:pt x="2" y="26"/>
                  </a:lnTo>
                  <a:close/>
                </a:path>
              </a:pathLst>
            </a:custGeom>
            <a:solidFill>
              <a:srgbClr val="61616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43" name="Freeform 339"/>
            <p:cNvSpPr>
              <a:spLocks/>
            </p:cNvSpPr>
            <p:nvPr/>
          </p:nvSpPr>
          <p:spPr bwMode="auto">
            <a:xfrm>
              <a:off x="2571" y="1731"/>
              <a:ext cx="1" cy="26"/>
            </a:xfrm>
            <a:custGeom>
              <a:avLst/>
              <a:gdLst/>
              <a:ahLst/>
              <a:cxnLst>
                <a:cxn ang="0">
                  <a:pos x="1" y="26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1" y="26"/>
                </a:cxn>
                <a:cxn ang="0">
                  <a:pos x="1" y="26"/>
                </a:cxn>
              </a:cxnLst>
              <a:rect l="0" t="0" r="r" b="b"/>
              <a:pathLst>
                <a:path w="1" h="26">
                  <a:moveTo>
                    <a:pt x="1" y="26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1" y="26"/>
                  </a:lnTo>
                  <a:lnTo>
                    <a:pt x="1" y="26"/>
                  </a:lnTo>
                  <a:close/>
                </a:path>
              </a:pathLst>
            </a:custGeom>
            <a:solidFill>
              <a:srgbClr val="58585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44" name="Freeform 340"/>
            <p:cNvSpPr>
              <a:spLocks/>
            </p:cNvSpPr>
            <p:nvPr/>
          </p:nvSpPr>
          <p:spPr bwMode="auto">
            <a:xfrm>
              <a:off x="2572" y="1731"/>
              <a:ext cx="1" cy="26"/>
            </a:xfrm>
            <a:custGeom>
              <a:avLst/>
              <a:gdLst/>
              <a:ahLst/>
              <a:cxnLst>
                <a:cxn ang="0">
                  <a:pos x="1" y="25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1" y="25"/>
                </a:cxn>
                <a:cxn ang="0">
                  <a:pos x="1" y="25"/>
                </a:cxn>
              </a:cxnLst>
              <a:rect l="0" t="0" r="r" b="b"/>
              <a:pathLst>
                <a:path w="1" h="26">
                  <a:moveTo>
                    <a:pt x="1" y="25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1" y="25"/>
                  </a:lnTo>
                  <a:lnTo>
                    <a:pt x="1" y="25"/>
                  </a:lnTo>
                  <a:close/>
                </a:path>
              </a:pathLst>
            </a:custGeom>
            <a:solidFill>
              <a:srgbClr val="4F4F4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45" name="Freeform 341"/>
            <p:cNvSpPr>
              <a:spLocks/>
            </p:cNvSpPr>
            <p:nvPr/>
          </p:nvSpPr>
          <p:spPr bwMode="auto">
            <a:xfrm>
              <a:off x="2573" y="1731"/>
              <a:ext cx="1" cy="25"/>
            </a:xfrm>
            <a:custGeom>
              <a:avLst/>
              <a:gdLst/>
              <a:ahLst/>
              <a:cxnLst>
                <a:cxn ang="0">
                  <a:pos x="1" y="25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5"/>
                </a:cxn>
                <a:cxn ang="0">
                  <a:pos x="0" y="25"/>
                </a:cxn>
                <a:cxn ang="0">
                  <a:pos x="1" y="25"/>
                </a:cxn>
                <a:cxn ang="0">
                  <a:pos x="1" y="25"/>
                </a:cxn>
              </a:cxnLst>
              <a:rect l="0" t="0" r="r" b="b"/>
              <a:pathLst>
                <a:path w="1" h="25">
                  <a:moveTo>
                    <a:pt x="1" y="25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1" y="25"/>
                  </a:lnTo>
                  <a:lnTo>
                    <a:pt x="1" y="25"/>
                  </a:lnTo>
                  <a:close/>
                </a:path>
              </a:pathLst>
            </a:custGeom>
            <a:solidFill>
              <a:srgbClr val="46464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46" name="Freeform 342"/>
            <p:cNvSpPr>
              <a:spLocks/>
            </p:cNvSpPr>
            <p:nvPr/>
          </p:nvSpPr>
          <p:spPr bwMode="auto">
            <a:xfrm>
              <a:off x="2574" y="1731"/>
              <a:ext cx="1" cy="25"/>
            </a:xfrm>
            <a:custGeom>
              <a:avLst/>
              <a:gdLst/>
              <a:ahLst/>
              <a:cxnLst>
                <a:cxn ang="0">
                  <a:pos x="1" y="23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5"/>
                </a:cxn>
                <a:cxn ang="0">
                  <a:pos x="0" y="25"/>
                </a:cxn>
                <a:cxn ang="0">
                  <a:pos x="1" y="24"/>
                </a:cxn>
                <a:cxn ang="0">
                  <a:pos x="1" y="23"/>
                </a:cxn>
                <a:cxn ang="0">
                  <a:pos x="1" y="23"/>
                </a:cxn>
              </a:cxnLst>
              <a:rect l="0" t="0" r="r" b="b"/>
              <a:pathLst>
                <a:path w="1" h="25">
                  <a:moveTo>
                    <a:pt x="1" y="23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1" y="24"/>
                  </a:lnTo>
                  <a:lnTo>
                    <a:pt x="1" y="23"/>
                  </a:lnTo>
                  <a:lnTo>
                    <a:pt x="1" y="23"/>
                  </a:lnTo>
                  <a:close/>
                </a:path>
              </a:pathLst>
            </a:custGeom>
            <a:solidFill>
              <a:srgbClr val="3D3D3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47" name="Freeform 343"/>
            <p:cNvSpPr>
              <a:spLocks/>
            </p:cNvSpPr>
            <p:nvPr/>
          </p:nvSpPr>
          <p:spPr bwMode="auto">
            <a:xfrm>
              <a:off x="2424" y="1714"/>
              <a:ext cx="1" cy="25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0"/>
                </a:cxn>
                <a:cxn ang="0">
                  <a:pos x="0" y="23"/>
                </a:cxn>
                <a:cxn ang="0">
                  <a:pos x="0" y="23"/>
                </a:cxn>
                <a:cxn ang="0">
                  <a:pos x="1" y="24"/>
                </a:cxn>
                <a:cxn ang="0">
                  <a:pos x="1" y="25"/>
                </a:cxn>
                <a:cxn ang="0">
                  <a:pos x="1" y="0"/>
                </a:cxn>
              </a:cxnLst>
              <a:rect l="0" t="0" r="r" b="b"/>
              <a:pathLst>
                <a:path w="1" h="25">
                  <a:moveTo>
                    <a:pt x="1" y="0"/>
                  </a:moveTo>
                  <a:lnTo>
                    <a:pt x="0" y="0"/>
                  </a:lnTo>
                  <a:lnTo>
                    <a:pt x="0" y="23"/>
                  </a:lnTo>
                  <a:lnTo>
                    <a:pt x="0" y="23"/>
                  </a:lnTo>
                  <a:lnTo>
                    <a:pt x="1" y="24"/>
                  </a:lnTo>
                  <a:lnTo>
                    <a:pt x="1" y="2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2C2C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48" name="Freeform 344"/>
            <p:cNvSpPr>
              <a:spLocks/>
            </p:cNvSpPr>
            <p:nvPr/>
          </p:nvSpPr>
          <p:spPr bwMode="auto">
            <a:xfrm>
              <a:off x="2425" y="1714"/>
              <a:ext cx="2" cy="25"/>
            </a:xfrm>
            <a:custGeom>
              <a:avLst/>
              <a:gdLst/>
              <a:ahLst/>
              <a:cxnLst>
                <a:cxn ang="0">
                  <a:pos x="2" y="25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25"/>
                </a:cxn>
                <a:cxn ang="0">
                  <a:pos x="0" y="25"/>
                </a:cxn>
                <a:cxn ang="0">
                  <a:pos x="2" y="25"/>
                </a:cxn>
                <a:cxn ang="0">
                  <a:pos x="2" y="25"/>
                </a:cxn>
              </a:cxnLst>
              <a:rect l="0" t="0" r="r" b="b"/>
              <a:pathLst>
                <a:path w="2" h="25">
                  <a:moveTo>
                    <a:pt x="2" y="25"/>
                  </a:moveTo>
                  <a:lnTo>
                    <a:pt x="2" y="0"/>
                  </a:lnTo>
                  <a:lnTo>
                    <a:pt x="0" y="0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2" y="25"/>
                  </a:lnTo>
                  <a:lnTo>
                    <a:pt x="2" y="25"/>
                  </a:lnTo>
                  <a:close/>
                </a:path>
              </a:pathLst>
            </a:custGeom>
            <a:solidFill>
              <a:srgbClr val="B9B9B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49" name="Freeform 345"/>
            <p:cNvSpPr>
              <a:spLocks/>
            </p:cNvSpPr>
            <p:nvPr/>
          </p:nvSpPr>
          <p:spPr bwMode="auto">
            <a:xfrm>
              <a:off x="2427" y="1714"/>
              <a:ext cx="1" cy="26"/>
            </a:xfrm>
            <a:custGeom>
              <a:avLst/>
              <a:gdLst/>
              <a:ahLst/>
              <a:cxnLst>
                <a:cxn ang="0">
                  <a:pos x="1" y="26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5"/>
                </a:cxn>
                <a:cxn ang="0">
                  <a:pos x="0" y="25"/>
                </a:cxn>
                <a:cxn ang="0">
                  <a:pos x="1" y="26"/>
                </a:cxn>
                <a:cxn ang="0">
                  <a:pos x="1" y="26"/>
                </a:cxn>
              </a:cxnLst>
              <a:rect l="0" t="0" r="r" b="b"/>
              <a:pathLst>
                <a:path w="1" h="26">
                  <a:moveTo>
                    <a:pt x="1" y="26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1" y="26"/>
                  </a:lnTo>
                  <a:lnTo>
                    <a:pt x="1" y="26"/>
                  </a:lnTo>
                  <a:close/>
                </a:path>
              </a:pathLst>
            </a:custGeom>
            <a:solidFill>
              <a:srgbClr val="B0B0B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50" name="Freeform 346"/>
            <p:cNvSpPr>
              <a:spLocks/>
            </p:cNvSpPr>
            <p:nvPr/>
          </p:nvSpPr>
          <p:spPr bwMode="auto">
            <a:xfrm>
              <a:off x="2428" y="1714"/>
              <a:ext cx="2" cy="26"/>
            </a:xfrm>
            <a:custGeom>
              <a:avLst/>
              <a:gdLst/>
              <a:ahLst/>
              <a:cxnLst>
                <a:cxn ang="0">
                  <a:pos x="2" y="26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2" y="26"/>
                </a:cxn>
                <a:cxn ang="0">
                  <a:pos x="2" y="26"/>
                </a:cxn>
              </a:cxnLst>
              <a:rect l="0" t="0" r="r" b="b"/>
              <a:pathLst>
                <a:path w="2" h="26">
                  <a:moveTo>
                    <a:pt x="2" y="26"/>
                  </a:moveTo>
                  <a:lnTo>
                    <a:pt x="2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2" y="26"/>
                  </a:lnTo>
                  <a:lnTo>
                    <a:pt x="2" y="26"/>
                  </a:lnTo>
                  <a:close/>
                </a:path>
              </a:pathLst>
            </a:custGeom>
            <a:solidFill>
              <a:srgbClr val="A7A7A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51" name="Freeform 347"/>
            <p:cNvSpPr>
              <a:spLocks/>
            </p:cNvSpPr>
            <p:nvPr/>
          </p:nvSpPr>
          <p:spPr bwMode="auto">
            <a:xfrm>
              <a:off x="2430" y="1714"/>
              <a:ext cx="1" cy="26"/>
            </a:xfrm>
            <a:custGeom>
              <a:avLst/>
              <a:gdLst/>
              <a:ahLst/>
              <a:cxnLst>
                <a:cxn ang="0">
                  <a:pos x="1" y="26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1" y="26"/>
                </a:cxn>
                <a:cxn ang="0">
                  <a:pos x="1" y="26"/>
                </a:cxn>
              </a:cxnLst>
              <a:rect l="0" t="0" r="r" b="b"/>
              <a:pathLst>
                <a:path w="1" h="26">
                  <a:moveTo>
                    <a:pt x="1" y="26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1" y="26"/>
                  </a:lnTo>
                  <a:lnTo>
                    <a:pt x="1" y="26"/>
                  </a:lnTo>
                  <a:close/>
                </a:path>
              </a:pathLst>
            </a:custGeom>
            <a:solidFill>
              <a:srgbClr val="9E9E9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52" name="Freeform 348"/>
            <p:cNvSpPr>
              <a:spLocks/>
            </p:cNvSpPr>
            <p:nvPr/>
          </p:nvSpPr>
          <p:spPr bwMode="auto">
            <a:xfrm>
              <a:off x="2431" y="1714"/>
              <a:ext cx="1" cy="26"/>
            </a:xfrm>
            <a:custGeom>
              <a:avLst/>
              <a:gdLst/>
              <a:ahLst/>
              <a:cxnLst>
                <a:cxn ang="0">
                  <a:pos x="1" y="26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1" y="26"/>
                </a:cxn>
                <a:cxn ang="0">
                  <a:pos x="1" y="26"/>
                </a:cxn>
              </a:cxnLst>
              <a:rect l="0" t="0" r="r" b="b"/>
              <a:pathLst>
                <a:path w="1" h="26">
                  <a:moveTo>
                    <a:pt x="1" y="26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1" y="26"/>
                  </a:lnTo>
                  <a:lnTo>
                    <a:pt x="1" y="26"/>
                  </a:lnTo>
                  <a:close/>
                </a:path>
              </a:pathLst>
            </a:custGeom>
            <a:solidFill>
              <a:srgbClr val="96969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53" name="Freeform 349"/>
            <p:cNvSpPr>
              <a:spLocks/>
            </p:cNvSpPr>
            <p:nvPr/>
          </p:nvSpPr>
          <p:spPr bwMode="auto">
            <a:xfrm>
              <a:off x="2432" y="1714"/>
              <a:ext cx="1" cy="26"/>
            </a:xfrm>
            <a:custGeom>
              <a:avLst/>
              <a:gdLst/>
              <a:ahLst/>
              <a:cxnLst>
                <a:cxn ang="0">
                  <a:pos x="1" y="26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1" y="26"/>
                </a:cxn>
                <a:cxn ang="0">
                  <a:pos x="1" y="26"/>
                </a:cxn>
              </a:cxnLst>
              <a:rect l="0" t="0" r="r" b="b"/>
              <a:pathLst>
                <a:path w="1" h="26">
                  <a:moveTo>
                    <a:pt x="1" y="26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1" y="26"/>
                  </a:lnTo>
                  <a:lnTo>
                    <a:pt x="1" y="26"/>
                  </a:lnTo>
                  <a:close/>
                </a:path>
              </a:pathLst>
            </a:custGeom>
            <a:solidFill>
              <a:srgbClr val="8D8D8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54" name="Freeform 350"/>
            <p:cNvSpPr>
              <a:spLocks/>
            </p:cNvSpPr>
            <p:nvPr/>
          </p:nvSpPr>
          <p:spPr bwMode="auto">
            <a:xfrm>
              <a:off x="2433" y="1714"/>
              <a:ext cx="2" cy="26"/>
            </a:xfrm>
            <a:custGeom>
              <a:avLst/>
              <a:gdLst/>
              <a:ahLst/>
              <a:cxnLst>
                <a:cxn ang="0">
                  <a:pos x="2" y="26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2" y="26"/>
                </a:cxn>
                <a:cxn ang="0">
                  <a:pos x="2" y="26"/>
                </a:cxn>
              </a:cxnLst>
              <a:rect l="0" t="0" r="r" b="b"/>
              <a:pathLst>
                <a:path w="2" h="26">
                  <a:moveTo>
                    <a:pt x="2" y="26"/>
                  </a:moveTo>
                  <a:lnTo>
                    <a:pt x="2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2" y="26"/>
                  </a:lnTo>
                  <a:lnTo>
                    <a:pt x="2" y="26"/>
                  </a:lnTo>
                  <a:close/>
                </a:path>
              </a:pathLst>
            </a:custGeom>
            <a:solidFill>
              <a:srgbClr val="84848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55" name="Freeform 351"/>
            <p:cNvSpPr>
              <a:spLocks/>
            </p:cNvSpPr>
            <p:nvPr/>
          </p:nvSpPr>
          <p:spPr bwMode="auto">
            <a:xfrm>
              <a:off x="2435" y="1714"/>
              <a:ext cx="1" cy="26"/>
            </a:xfrm>
            <a:custGeom>
              <a:avLst/>
              <a:gdLst/>
              <a:ahLst/>
              <a:cxnLst>
                <a:cxn ang="0">
                  <a:pos x="1" y="26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1" y="26"/>
                </a:cxn>
                <a:cxn ang="0">
                  <a:pos x="1" y="26"/>
                </a:cxn>
              </a:cxnLst>
              <a:rect l="0" t="0" r="r" b="b"/>
              <a:pathLst>
                <a:path w="1" h="26">
                  <a:moveTo>
                    <a:pt x="1" y="26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1" y="26"/>
                  </a:lnTo>
                  <a:lnTo>
                    <a:pt x="1" y="26"/>
                  </a:lnTo>
                  <a:close/>
                </a:path>
              </a:pathLst>
            </a:custGeom>
            <a:solidFill>
              <a:srgbClr val="7B7B7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56" name="Freeform 352"/>
            <p:cNvSpPr>
              <a:spLocks/>
            </p:cNvSpPr>
            <p:nvPr/>
          </p:nvSpPr>
          <p:spPr bwMode="auto">
            <a:xfrm>
              <a:off x="2436" y="1714"/>
              <a:ext cx="1" cy="26"/>
            </a:xfrm>
            <a:custGeom>
              <a:avLst/>
              <a:gdLst/>
              <a:ahLst/>
              <a:cxnLst>
                <a:cxn ang="0">
                  <a:pos x="1" y="26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1" y="26"/>
                </a:cxn>
                <a:cxn ang="0">
                  <a:pos x="1" y="26"/>
                </a:cxn>
              </a:cxnLst>
              <a:rect l="0" t="0" r="r" b="b"/>
              <a:pathLst>
                <a:path w="1" h="26">
                  <a:moveTo>
                    <a:pt x="1" y="26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1" y="26"/>
                  </a:lnTo>
                  <a:lnTo>
                    <a:pt x="1" y="26"/>
                  </a:lnTo>
                  <a:close/>
                </a:path>
              </a:pathLst>
            </a:custGeom>
            <a:solidFill>
              <a:srgbClr val="72727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57" name="Freeform 353"/>
            <p:cNvSpPr>
              <a:spLocks/>
            </p:cNvSpPr>
            <p:nvPr/>
          </p:nvSpPr>
          <p:spPr bwMode="auto">
            <a:xfrm>
              <a:off x="2437" y="1714"/>
              <a:ext cx="2" cy="26"/>
            </a:xfrm>
            <a:custGeom>
              <a:avLst/>
              <a:gdLst/>
              <a:ahLst/>
              <a:cxnLst>
                <a:cxn ang="0">
                  <a:pos x="2" y="26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2" y="26"/>
                </a:cxn>
                <a:cxn ang="0">
                  <a:pos x="2" y="26"/>
                </a:cxn>
              </a:cxnLst>
              <a:rect l="0" t="0" r="r" b="b"/>
              <a:pathLst>
                <a:path w="2" h="26">
                  <a:moveTo>
                    <a:pt x="2" y="26"/>
                  </a:moveTo>
                  <a:lnTo>
                    <a:pt x="2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2" y="26"/>
                  </a:lnTo>
                  <a:lnTo>
                    <a:pt x="2" y="26"/>
                  </a:lnTo>
                  <a:close/>
                </a:path>
              </a:pathLst>
            </a:custGeom>
            <a:solidFill>
              <a:srgbClr val="69696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58" name="Freeform 354"/>
            <p:cNvSpPr>
              <a:spLocks/>
            </p:cNvSpPr>
            <p:nvPr/>
          </p:nvSpPr>
          <p:spPr bwMode="auto">
            <a:xfrm>
              <a:off x="2439" y="1714"/>
              <a:ext cx="1" cy="26"/>
            </a:xfrm>
            <a:custGeom>
              <a:avLst/>
              <a:gdLst/>
              <a:ahLst/>
              <a:cxnLst>
                <a:cxn ang="0">
                  <a:pos x="1" y="26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1" y="26"/>
                </a:cxn>
                <a:cxn ang="0">
                  <a:pos x="1" y="26"/>
                </a:cxn>
              </a:cxnLst>
              <a:rect l="0" t="0" r="r" b="b"/>
              <a:pathLst>
                <a:path w="1" h="26">
                  <a:moveTo>
                    <a:pt x="1" y="26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1" y="26"/>
                  </a:lnTo>
                  <a:lnTo>
                    <a:pt x="1" y="26"/>
                  </a:lnTo>
                  <a:close/>
                </a:path>
              </a:pathLst>
            </a:custGeom>
            <a:solidFill>
              <a:srgbClr val="61616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59" name="Freeform 355"/>
            <p:cNvSpPr>
              <a:spLocks/>
            </p:cNvSpPr>
            <p:nvPr/>
          </p:nvSpPr>
          <p:spPr bwMode="auto">
            <a:xfrm>
              <a:off x="2440" y="1714"/>
              <a:ext cx="1" cy="26"/>
            </a:xfrm>
            <a:custGeom>
              <a:avLst/>
              <a:gdLst/>
              <a:ahLst/>
              <a:cxnLst>
                <a:cxn ang="0">
                  <a:pos x="1" y="26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1" y="26"/>
                </a:cxn>
                <a:cxn ang="0">
                  <a:pos x="1" y="26"/>
                </a:cxn>
              </a:cxnLst>
              <a:rect l="0" t="0" r="r" b="b"/>
              <a:pathLst>
                <a:path w="1" h="26">
                  <a:moveTo>
                    <a:pt x="1" y="26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1" y="26"/>
                  </a:lnTo>
                  <a:lnTo>
                    <a:pt x="1" y="26"/>
                  </a:lnTo>
                  <a:close/>
                </a:path>
              </a:pathLst>
            </a:custGeom>
            <a:solidFill>
              <a:srgbClr val="58585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60" name="Freeform 356"/>
            <p:cNvSpPr>
              <a:spLocks/>
            </p:cNvSpPr>
            <p:nvPr/>
          </p:nvSpPr>
          <p:spPr bwMode="auto">
            <a:xfrm>
              <a:off x="2441" y="1714"/>
              <a:ext cx="2" cy="26"/>
            </a:xfrm>
            <a:custGeom>
              <a:avLst/>
              <a:gdLst/>
              <a:ahLst/>
              <a:cxnLst>
                <a:cxn ang="0">
                  <a:pos x="2" y="25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2" y="25"/>
                </a:cxn>
                <a:cxn ang="0">
                  <a:pos x="2" y="25"/>
                </a:cxn>
              </a:cxnLst>
              <a:rect l="0" t="0" r="r" b="b"/>
              <a:pathLst>
                <a:path w="2" h="26">
                  <a:moveTo>
                    <a:pt x="2" y="25"/>
                  </a:moveTo>
                  <a:lnTo>
                    <a:pt x="2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2" y="25"/>
                  </a:lnTo>
                  <a:lnTo>
                    <a:pt x="2" y="25"/>
                  </a:lnTo>
                  <a:close/>
                </a:path>
              </a:pathLst>
            </a:custGeom>
            <a:solidFill>
              <a:srgbClr val="4F4F4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61" name="Freeform 357"/>
            <p:cNvSpPr>
              <a:spLocks/>
            </p:cNvSpPr>
            <p:nvPr/>
          </p:nvSpPr>
          <p:spPr bwMode="auto">
            <a:xfrm>
              <a:off x="2443" y="1714"/>
              <a:ext cx="1" cy="25"/>
            </a:xfrm>
            <a:custGeom>
              <a:avLst/>
              <a:gdLst/>
              <a:ahLst/>
              <a:cxnLst>
                <a:cxn ang="0">
                  <a:pos x="1" y="25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5"/>
                </a:cxn>
                <a:cxn ang="0">
                  <a:pos x="0" y="25"/>
                </a:cxn>
                <a:cxn ang="0">
                  <a:pos x="1" y="25"/>
                </a:cxn>
                <a:cxn ang="0">
                  <a:pos x="1" y="25"/>
                </a:cxn>
              </a:cxnLst>
              <a:rect l="0" t="0" r="r" b="b"/>
              <a:pathLst>
                <a:path w="1" h="25">
                  <a:moveTo>
                    <a:pt x="1" y="25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1" y="25"/>
                  </a:lnTo>
                  <a:lnTo>
                    <a:pt x="1" y="25"/>
                  </a:lnTo>
                  <a:close/>
                </a:path>
              </a:pathLst>
            </a:custGeom>
            <a:solidFill>
              <a:srgbClr val="46464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62" name="Freeform 358"/>
            <p:cNvSpPr>
              <a:spLocks/>
            </p:cNvSpPr>
            <p:nvPr/>
          </p:nvSpPr>
          <p:spPr bwMode="auto">
            <a:xfrm>
              <a:off x="2444" y="1714"/>
              <a:ext cx="1" cy="25"/>
            </a:xfrm>
            <a:custGeom>
              <a:avLst/>
              <a:gdLst/>
              <a:ahLst/>
              <a:cxnLst>
                <a:cxn ang="0">
                  <a:pos x="1" y="23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5"/>
                </a:cxn>
                <a:cxn ang="0">
                  <a:pos x="0" y="25"/>
                </a:cxn>
                <a:cxn ang="0">
                  <a:pos x="1" y="24"/>
                </a:cxn>
                <a:cxn ang="0">
                  <a:pos x="1" y="23"/>
                </a:cxn>
                <a:cxn ang="0">
                  <a:pos x="1" y="23"/>
                </a:cxn>
              </a:cxnLst>
              <a:rect l="0" t="0" r="r" b="b"/>
              <a:pathLst>
                <a:path w="1" h="25">
                  <a:moveTo>
                    <a:pt x="1" y="23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1" y="24"/>
                  </a:lnTo>
                  <a:lnTo>
                    <a:pt x="1" y="23"/>
                  </a:lnTo>
                  <a:lnTo>
                    <a:pt x="1" y="23"/>
                  </a:lnTo>
                  <a:close/>
                </a:path>
              </a:pathLst>
            </a:custGeom>
            <a:solidFill>
              <a:srgbClr val="3D3D3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63" name="Freeform 359"/>
            <p:cNvSpPr>
              <a:spLocks/>
            </p:cNvSpPr>
            <p:nvPr/>
          </p:nvSpPr>
          <p:spPr bwMode="auto">
            <a:xfrm>
              <a:off x="2612" y="1755"/>
              <a:ext cx="51" cy="28"/>
            </a:xfrm>
            <a:custGeom>
              <a:avLst/>
              <a:gdLst/>
              <a:ahLst/>
              <a:cxnLst>
                <a:cxn ang="0">
                  <a:pos x="51" y="1"/>
                </a:cxn>
                <a:cxn ang="0">
                  <a:pos x="51" y="0"/>
                </a:cxn>
                <a:cxn ang="0">
                  <a:pos x="51" y="0"/>
                </a:cxn>
                <a:cxn ang="0">
                  <a:pos x="43" y="1"/>
                </a:cxn>
                <a:cxn ang="0">
                  <a:pos x="35" y="4"/>
                </a:cxn>
                <a:cxn ang="0">
                  <a:pos x="28" y="7"/>
                </a:cxn>
                <a:cxn ang="0">
                  <a:pos x="28" y="7"/>
                </a:cxn>
                <a:cxn ang="0">
                  <a:pos x="20" y="12"/>
                </a:cxn>
                <a:cxn ang="0">
                  <a:pos x="11" y="18"/>
                </a:cxn>
                <a:cxn ang="0">
                  <a:pos x="3" y="24"/>
                </a:cxn>
                <a:cxn ang="0">
                  <a:pos x="0" y="27"/>
                </a:cxn>
                <a:cxn ang="0">
                  <a:pos x="0" y="28"/>
                </a:cxn>
                <a:cxn ang="0">
                  <a:pos x="51" y="1"/>
                </a:cxn>
              </a:cxnLst>
              <a:rect l="0" t="0" r="r" b="b"/>
              <a:pathLst>
                <a:path w="51" h="28">
                  <a:moveTo>
                    <a:pt x="51" y="1"/>
                  </a:moveTo>
                  <a:lnTo>
                    <a:pt x="51" y="0"/>
                  </a:lnTo>
                  <a:lnTo>
                    <a:pt x="51" y="0"/>
                  </a:lnTo>
                  <a:lnTo>
                    <a:pt x="43" y="1"/>
                  </a:lnTo>
                  <a:lnTo>
                    <a:pt x="35" y="4"/>
                  </a:lnTo>
                  <a:lnTo>
                    <a:pt x="28" y="7"/>
                  </a:lnTo>
                  <a:lnTo>
                    <a:pt x="28" y="7"/>
                  </a:lnTo>
                  <a:lnTo>
                    <a:pt x="20" y="12"/>
                  </a:lnTo>
                  <a:lnTo>
                    <a:pt x="11" y="18"/>
                  </a:lnTo>
                  <a:lnTo>
                    <a:pt x="3" y="24"/>
                  </a:lnTo>
                  <a:lnTo>
                    <a:pt x="0" y="27"/>
                  </a:lnTo>
                  <a:lnTo>
                    <a:pt x="0" y="28"/>
                  </a:lnTo>
                  <a:lnTo>
                    <a:pt x="51" y="1"/>
                  </a:lnTo>
                  <a:close/>
                </a:path>
              </a:pathLst>
            </a:custGeom>
            <a:solidFill>
              <a:srgbClr val="77777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64" name="Freeform 360"/>
            <p:cNvSpPr>
              <a:spLocks/>
            </p:cNvSpPr>
            <p:nvPr/>
          </p:nvSpPr>
          <p:spPr bwMode="auto">
            <a:xfrm>
              <a:off x="2267" y="1429"/>
              <a:ext cx="455" cy="305"/>
            </a:xfrm>
            <a:custGeom>
              <a:avLst/>
              <a:gdLst/>
              <a:ahLst/>
              <a:cxnLst>
                <a:cxn ang="0">
                  <a:pos x="455" y="305"/>
                </a:cxn>
                <a:cxn ang="0">
                  <a:pos x="0" y="252"/>
                </a:cxn>
                <a:cxn ang="0">
                  <a:pos x="0" y="0"/>
                </a:cxn>
                <a:cxn ang="0">
                  <a:pos x="455" y="31"/>
                </a:cxn>
                <a:cxn ang="0">
                  <a:pos x="455" y="305"/>
                </a:cxn>
              </a:cxnLst>
              <a:rect l="0" t="0" r="r" b="b"/>
              <a:pathLst>
                <a:path w="455" h="305">
                  <a:moveTo>
                    <a:pt x="455" y="305"/>
                  </a:moveTo>
                  <a:lnTo>
                    <a:pt x="0" y="252"/>
                  </a:lnTo>
                  <a:lnTo>
                    <a:pt x="0" y="0"/>
                  </a:lnTo>
                  <a:lnTo>
                    <a:pt x="455" y="31"/>
                  </a:lnTo>
                  <a:lnTo>
                    <a:pt x="455" y="305"/>
                  </a:lnTo>
                  <a:close/>
                </a:path>
              </a:pathLst>
            </a:custGeom>
            <a:solidFill>
              <a:srgbClr val="44444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65" name="Freeform 361"/>
            <p:cNvSpPr>
              <a:spLocks/>
            </p:cNvSpPr>
            <p:nvPr/>
          </p:nvSpPr>
          <p:spPr bwMode="auto">
            <a:xfrm>
              <a:off x="2286" y="1450"/>
              <a:ext cx="418" cy="279"/>
            </a:xfrm>
            <a:custGeom>
              <a:avLst/>
              <a:gdLst/>
              <a:ahLst/>
              <a:cxnLst>
                <a:cxn ang="0">
                  <a:pos x="418" y="279"/>
                </a:cxn>
                <a:cxn ang="0">
                  <a:pos x="0" y="231"/>
                </a:cxn>
                <a:cxn ang="0">
                  <a:pos x="0" y="0"/>
                </a:cxn>
                <a:cxn ang="0">
                  <a:pos x="418" y="27"/>
                </a:cxn>
                <a:cxn ang="0">
                  <a:pos x="418" y="279"/>
                </a:cxn>
              </a:cxnLst>
              <a:rect l="0" t="0" r="r" b="b"/>
              <a:pathLst>
                <a:path w="418" h="279">
                  <a:moveTo>
                    <a:pt x="418" y="279"/>
                  </a:moveTo>
                  <a:lnTo>
                    <a:pt x="0" y="231"/>
                  </a:lnTo>
                  <a:lnTo>
                    <a:pt x="0" y="0"/>
                  </a:lnTo>
                  <a:lnTo>
                    <a:pt x="418" y="27"/>
                  </a:lnTo>
                  <a:lnTo>
                    <a:pt x="418" y="27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66" name="Freeform 362"/>
            <p:cNvSpPr>
              <a:spLocks/>
            </p:cNvSpPr>
            <p:nvPr/>
          </p:nvSpPr>
          <p:spPr bwMode="auto">
            <a:xfrm>
              <a:off x="2292" y="1453"/>
              <a:ext cx="412" cy="276"/>
            </a:xfrm>
            <a:custGeom>
              <a:avLst/>
              <a:gdLst/>
              <a:ahLst/>
              <a:cxnLst>
                <a:cxn ang="0">
                  <a:pos x="412" y="276"/>
                </a:cxn>
                <a:cxn ang="0">
                  <a:pos x="0" y="229"/>
                </a:cxn>
                <a:cxn ang="0">
                  <a:pos x="0" y="0"/>
                </a:cxn>
                <a:cxn ang="0">
                  <a:pos x="412" y="28"/>
                </a:cxn>
                <a:cxn ang="0">
                  <a:pos x="412" y="276"/>
                </a:cxn>
              </a:cxnLst>
              <a:rect l="0" t="0" r="r" b="b"/>
              <a:pathLst>
                <a:path w="412" h="276">
                  <a:moveTo>
                    <a:pt x="412" y="276"/>
                  </a:moveTo>
                  <a:lnTo>
                    <a:pt x="0" y="229"/>
                  </a:lnTo>
                  <a:lnTo>
                    <a:pt x="0" y="0"/>
                  </a:lnTo>
                  <a:lnTo>
                    <a:pt x="412" y="28"/>
                  </a:lnTo>
                  <a:lnTo>
                    <a:pt x="412" y="276"/>
                  </a:lnTo>
                  <a:close/>
                </a:path>
              </a:pathLst>
            </a:custGeom>
            <a:solidFill>
              <a:srgbClr val="16096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67" name="Freeform 363"/>
            <p:cNvSpPr>
              <a:spLocks/>
            </p:cNvSpPr>
            <p:nvPr/>
          </p:nvSpPr>
          <p:spPr bwMode="auto">
            <a:xfrm>
              <a:off x="2267" y="1681"/>
              <a:ext cx="455" cy="71"/>
            </a:xfrm>
            <a:custGeom>
              <a:avLst/>
              <a:gdLst/>
              <a:ahLst/>
              <a:cxnLst>
                <a:cxn ang="0">
                  <a:pos x="455" y="71"/>
                </a:cxn>
                <a:cxn ang="0">
                  <a:pos x="0" y="17"/>
                </a:cxn>
                <a:cxn ang="0">
                  <a:pos x="0" y="0"/>
                </a:cxn>
                <a:cxn ang="0">
                  <a:pos x="455" y="53"/>
                </a:cxn>
                <a:cxn ang="0">
                  <a:pos x="455" y="71"/>
                </a:cxn>
              </a:cxnLst>
              <a:rect l="0" t="0" r="r" b="b"/>
              <a:pathLst>
                <a:path w="455" h="71">
                  <a:moveTo>
                    <a:pt x="455" y="71"/>
                  </a:moveTo>
                  <a:lnTo>
                    <a:pt x="0" y="17"/>
                  </a:lnTo>
                  <a:lnTo>
                    <a:pt x="0" y="0"/>
                  </a:lnTo>
                  <a:lnTo>
                    <a:pt x="455" y="53"/>
                  </a:lnTo>
                  <a:lnTo>
                    <a:pt x="455" y="71"/>
                  </a:lnTo>
                  <a:close/>
                </a:path>
              </a:pathLst>
            </a:custGeom>
            <a:solidFill>
              <a:srgbClr val="AAA9A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68" name="Freeform 364"/>
            <p:cNvSpPr>
              <a:spLocks/>
            </p:cNvSpPr>
            <p:nvPr/>
          </p:nvSpPr>
          <p:spPr bwMode="auto">
            <a:xfrm>
              <a:off x="2722" y="1723"/>
              <a:ext cx="10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0" y="17"/>
                </a:cxn>
                <a:cxn ang="0">
                  <a:pos x="10" y="0"/>
                </a:cxn>
                <a:cxn ang="0">
                  <a:pos x="0" y="11"/>
                </a:cxn>
                <a:cxn ang="0">
                  <a:pos x="0" y="29"/>
                </a:cxn>
              </a:cxnLst>
              <a:rect l="0" t="0" r="r" b="b"/>
              <a:pathLst>
                <a:path w="10" h="29">
                  <a:moveTo>
                    <a:pt x="0" y="29"/>
                  </a:moveTo>
                  <a:lnTo>
                    <a:pt x="10" y="17"/>
                  </a:lnTo>
                  <a:lnTo>
                    <a:pt x="10" y="0"/>
                  </a:lnTo>
                  <a:lnTo>
                    <a:pt x="0" y="11"/>
                  </a:lnTo>
                  <a:lnTo>
                    <a:pt x="0" y="29"/>
                  </a:lnTo>
                  <a:close/>
                </a:path>
              </a:pathLst>
            </a:custGeom>
            <a:solidFill>
              <a:srgbClr val="77777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69" name="Freeform 365"/>
            <p:cNvSpPr>
              <a:spLocks/>
            </p:cNvSpPr>
            <p:nvPr/>
          </p:nvSpPr>
          <p:spPr bwMode="auto">
            <a:xfrm>
              <a:off x="2722" y="1457"/>
              <a:ext cx="10" cy="277"/>
            </a:xfrm>
            <a:custGeom>
              <a:avLst/>
              <a:gdLst/>
              <a:ahLst/>
              <a:cxnLst>
                <a:cxn ang="0">
                  <a:pos x="10" y="266"/>
                </a:cxn>
                <a:cxn ang="0">
                  <a:pos x="0" y="277"/>
                </a:cxn>
                <a:cxn ang="0">
                  <a:pos x="0" y="3"/>
                </a:cxn>
                <a:cxn ang="0">
                  <a:pos x="10" y="0"/>
                </a:cxn>
                <a:cxn ang="0">
                  <a:pos x="10" y="266"/>
                </a:cxn>
              </a:cxnLst>
              <a:rect l="0" t="0" r="r" b="b"/>
              <a:pathLst>
                <a:path w="10" h="277">
                  <a:moveTo>
                    <a:pt x="10" y="266"/>
                  </a:moveTo>
                  <a:lnTo>
                    <a:pt x="0" y="277"/>
                  </a:lnTo>
                  <a:lnTo>
                    <a:pt x="0" y="3"/>
                  </a:lnTo>
                  <a:lnTo>
                    <a:pt x="10" y="0"/>
                  </a:lnTo>
                  <a:lnTo>
                    <a:pt x="10" y="266"/>
                  </a:lnTo>
                  <a:close/>
                </a:path>
              </a:pathLst>
            </a:custGeom>
            <a:solidFill>
              <a:srgbClr val="22222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70" name="Freeform 366"/>
            <p:cNvSpPr>
              <a:spLocks/>
            </p:cNvSpPr>
            <p:nvPr/>
          </p:nvSpPr>
          <p:spPr bwMode="auto">
            <a:xfrm>
              <a:off x="2267" y="1428"/>
              <a:ext cx="465" cy="32"/>
            </a:xfrm>
            <a:custGeom>
              <a:avLst/>
              <a:gdLst/>
              <a:ahLst/>
              <a:cxnLst>
                <a:cxn ang="0">
                  <a:pos x="18" y="0"/>
                </a:cxn>
                <a:cxn ang="0">
                  <a:pos x="0" y="1"/>
                </a:cxn>
                <a:cxn ang="0">
                  <a:pos x="455" y="32"/>
                </a:cxn>
                <a:cxn ang="0">
                  <a:pos x="465" y="29"/>
                </a:cxn>
                <a:cxn ang="0">
                  <a:pos x="18" y="0"/>
                </a:cxn>
              </a:cxnLst>
              <a:rect l="0" t="0" r="r" b="b"/>
              <a:pathLst>
                <a:path w="465" h="32">
                  <a:moveTo>
                    <a:pt x="18" y="0"/>
                  </a:moveTo>
                  <a:lnTo>
                    <a:pt x="0" y="1"/>
                  </a:lnTo>
                  <a:lnTo>
                    <a:pt x="455" y="32"/>
                  </a:lnTo>
                  <a:lnTo>
                    <a:pt x="465" y="29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807F8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71" name="Freeform 367"/>
            <p:cNvSpPr>
              <a:spLocks/>
            </p:cNvSpPr>
            <p:nvPr/>
          </p:nvSpPr>
          <p:spPr bwMode="auto">
            <a:xfrm>
              <a:off x="2267" y="1429"/>
              <a:ext cx="455" cy="49"/>
            </a:xfrm>
            <a:custGeom>
              <a:avLst/>
              <a:gdLst/>
              <a:ahLst/>
              <a:cxnLst>
                <a:cxn ang="0">
                  <a:pos x="455" y="49"/>
                </a:cxn>
                <a:cxn ang="0">
                  <a:pos x="0" y="20"/>
                </a:cxn>
                <a:cxn ang="0">
                  <a:pos x="0" y="0"/>
                </a:cxn>
                <a:cxn ang="0">
                  <a:pos x="455" y="31"/>
                </a:cxn>
                <a:cxn ang="0">
                  <a:pos x="455" y="49"/>
                </a:cxn>
              </a:cxnLst>
              <a:rect l="0" t="0" r="r" b="b"/>
              <a:pathLst>
                <a:path w="455" h="49">
                  <a:moveTo>
                    <a:pt x="455" y="49"/>
                  </a:moveTo>
                  <a:lnTo>
                    <a:pt x="0" y="20"/>
                  </a:lnTo>
                  <a:lnTo>
                    <a:pt x="0" y="0"/>
                  </a:lnTo>
                  <a:lnTo>
                    <a:pt x="455" y="31"/>
                  </a:lnTo>
                  <a:lnTo>
                    <a:pt x="455" y="49"/>
                  </a:lnTo>
                  <a:close/>
                </a:path>
              </a:pathLst>
            </a:custGeom>
            <a:solidFill>
              <a:srgbClr val="AAA9A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72" name="Freeform 368"/>
            <p:cNvSpPr>
              <a:spLocks/>
            </p:cNvSpPr>
            <p:nvPr/>
          </p:nvSpPr>
          <p:spPr bwMode="auto">
            <a:xfrm>
              <a:off x="2722" y="1457"/>
              <a:ext cx="10" cy="21"/>
            </a:xfrm>
            <a:custGeom>
              <a:avLst/>
              <a:gdLst/>
              <a:ahLst/>
              <a:cxnLst>
                <a:cxn ang="0">
                  <a:pos x="0" y="21"/>
                </a:cxn>
                <a:cxn ang="0">
                  <a:pos x="10" y="18"/>
                </a:cxn>
                <a:cxn ang="0">
                  <a:pos x="10" y="0"/>
                </a:cxn>
                <a:cxn ang="0">
                  <a:pos x="0" y="3"/>
                </a:cxn>
                <a:cxn ang="0">
                  <a:pos x="0" y="21"/>
                </a:cxn>
              </a:cxnLst>
              <a:rect l="0" t="0" r="r" b="b"/>
              <a:pathLst>
                <a:path w="10" h="21">
                  <a:moveTo>
                    <a:pt x="0" y="21"/>
                  </a:moveTo>
                  <a:lnTo>
                    <a:pt x="10" y="18"/>
                  </a:lnTo>
                  <a:lnTo>
                    <a:pt x="10" y="0"/>
                  </a:lnTo>
                  <a:lnTo>
                    <a:pt x="0" y="3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rgbClr val="77777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674" name="グループ化 673"/>
          <p:cNvGrpSpPr/>
          <p:nvPr/>
        </p:nvGrpSpPr>
        <p:grpSpPr>
          <a:xfrm>
            <a:off x="3275856" y="3539116"/>
            <a:ext cx="72008" cy="259052"/>
            <a:chOff x="8028384" y="1700808"/>
            <a:chExt cx="72008" cy="259052"/>
          </a:xfrm>
        </p:grpSpPr>
        <p:sp>
          <p:nvSpPr>
            <p:cNvPr id="675" name="二等辺三角形 674"/>
            <p:cNvSpPr/>
            <p:nvPr/>
          </p:nvSpPr>
          <p:spPr>
            <a:xfrm flipV="1">
              <a:off x="8028384" y="1700808"/>
              <a:ext cx="72008" cy="72008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676" name="直線コネクタ 675"/>
            <p:cNvCxnSpPr/>
            <p:nvPr/>
          </p:nvCxnSpPr>
          <p:spPr>
            <a:xfrm flipV="1">
              <a:off x="8067654" y="1772816"/>
              <a:ext cx="0" cy="18704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77" name="直線コネクタ 676"/>
          <p:cNvCxnSpPr/>
          <p:nvPr/>
        </p:nvCxnSpPr>
        <p:spPr>
          <a:xfrm>
            <a:off x="3307606" y="3798168"/>
            <a:ext cx="28803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8" name="直線コネクタ 677"/>
          <p:cNvCxnSpPr/>
          <p:nvPr/>
        </p:nvCxnSpPr>
        <p:spPr>
          <a:xfrm flipV="1">
            <a:off x="3597796" y="3294112"/>
            <a:ext cx="0" cy="51675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9" name="円/楕円 678"/>
          <p:cNvSpPr/>
          <p:nvPr/>
        </p:nvSpPr>
        <p:spPr>
          <a:xfrm>
            <a:off x="3610496" y="3194546"/>
            <a:ext cx="216024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0" name="円/楕円 679"/>
          <p:cNvSpPr/>
          <p:nvPr/>
        </p:nvSpPr>
        <p:spPr>
          <a:xfrm>
            <a:off x="3707904" y="3196704"/>
            <a:ext cx="216024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1" name="円/楕円 680"/>
          <p:cNvSpPr/>
          <p:nvPr/>
        </p:nvSpPr>
        <p:spPr>
          <a:xfrm>
            <a:off x="3805312" y="3198862"/>
            <a:ext cx="216024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2" name="円/楕円 681"/>
          <p:cNvSpPr/>
          <p:nvPr/>
        </p:nvSpPr>
        <p:spPr>
          <a:xfrm>
            <a:off x="3902720" y="3201020"/>
            <a:ext cx="216024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3" name="テキスト ボックス 682"/>
          <p:cNvSpPr txBox="1"/>
          <p:nvPr/>
        </p:nvSpPr>
        <p:spPr>
          <a:xfrm>
            <a:off x="3635896" y="2934072"/>
            <a:ext cx="16401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RoF</a:t>
            </a:r>
            <a:r>
              <a:rPr kumimoji="1" lang="en-US" altLang="ja-JP" sz="1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Extension Link</a:t>
            </a:r>
            <a:endParaRPr kumimoji="1" lang="ja-JP" altLang="en-US" sz="1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84" name="直線コネクタ 683"/>
          <p:cNvCxnSpPr/>
          <p:nvPr/>
        </p:nvCxnSpPr>
        <p:spPr>
          <a:xfrm>
            <a:off x="3995936" y="3222104"/>
            <a:ext cx="237626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85" name="グループ化 684"/>
          <p:cNvGrpSpPr/>
          <p:nvPr/>
        </p:nvGrpSpPr>
        <p:grpSpPr>
          <a:xfrm>
            <a:off x="6319242" y="2980680"/>
            <a:ext cx="72008" cy="259052"/>
            <a:chOff x="8028384" y="1700808"/>
            <a:chExt cx="72008" cy="259052"/>
          </a:xfrm>
        </p:grpSpPr>
        <p:sp>
          <p:nvSpPr>
            <p:cNvPr id="686" name="二等辺三角形 685"/>
            <p:cNvSpPr/>
            <p:nvPr/>
          </p:nvSpPr>
          <p:spPr>
            <a:xfrm flipV="1">
              <a:off x="8028384" y="1700808"/>
              <a:ext cx="72008" cy="72008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687" name="直線コネクタ 686"/>
            <p:cNvCxnSpPr/>
            <p:nvPr/>
          </p:nvCxnSpPr>
          <p:spPr>
            <a:xfrm flipV="1">
              <a:off x="8067654" y="1772816"/>
              <a:ext cx="0" cy="18704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91" name="Group 383"/>
          <p:cNvGrpSpPr>
            <a:grpSpLocks/>
          </p:cNvGrpSpPr>
          <p:nvPr/>
        </p:nvGrpSpPr>
        <p:grpSpPr bwMode="auto">
          <a:xfrm>
            <a:off x="3779912" y="1853952"/>
            <a:ext cx="685800" cy="684213"/>
            <a:chOff x="2048" y="2147"/>
            <a:chExt cx="432" cy="431"/>
          </a:xfrm>
        </p:grpSpPr>
        <p:pic>
          <p:nvPicPr>
            <p:cNvPr id="692" name="Picture 381"/>
            <p:cNvPicPr>
              <a:picLocks noChangeAspect="1" noChangeArrowheads="1"/>
            </p:cNvPicPr>
            <p:nvPr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>
              <a:off x="2048" y="2147"/>
              <a:ext cx="432" cy="4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93" name="Picture 382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2048" y="2147"/>
              <a:ext cx="432" cy="4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694" name="Group 658"/>
          <p:cNvGrpSpPr>
            <a:grpSpLocks/>
          </p:cNvGrpSpPr>
          <p:nvPr/>
        </p:nvGrpSpPr>
        <p:grpSpPr bwMode="auto">
          <a:xfrm>
            <a:off x="6588224" y="1853952"/>
            <a:ext cx="433388" cy="431800"/>
            <a:chOff x="2649" y="1738"/>
            <a:chExt cx="273" cy="272"/>
          </a:xfrm>
        </p:grpSpPr>
        <p:pic>
          <p:nvPicPr>
            <p:cNvPr id="695" name="Picture 656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2649" y="1738"/>
              <a:ext cx="273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96" name="Picture 657"/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2649" y="1738"/>
              <a:ext cx="273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697" name="Group 7"/>
          <p:cNvGrpSpPr>
            <a:grpSpLocks/>
          </p:cNvGrpSpPr>
          <p:nvPr/>
        </p:nvGrpSpPr>
        <p:grpSpPr bwMode="auto">
          <a:xfrm>
            <a:off x="4618608" y="1604020"/>
            <a:ext cx="925513" cy="276225"/>
            <a:chOff x="3025" y="1426"/>
            <a:chExt cx="583" cy="174"/>
          </a:xfrm>
        </p:grpSpPr>
        <p:pic>
          <p:nvPicPr>
            <p:cNvPr id="698" name="Picture 5"/>
            <p:cNvPicPr>
              <a:picLocks noChangeAspect="1" noChangeArrowheads="1"/>
            </p:cNvPicPr>
            <p:nvPr/>
          </p:nvPicPr>
          <p:blipFill>
            <a:blip r:embed="rId19" cstate="print"/>
            <a:srcRect/>
            <a:stretch>
              <a:fillRect/>
            </a:stretch>
          </p:blipFill>
          <p:spPr bwMode="auto">
            <a:xfrm>
              <a:off x="3025" y="1426"/>
              <a:ext cx="583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99" name="Picture 6"/>
            <p:cNvPicPr>
              <a:picLocks noChangeAspect="1" noChangeArrowheads="1"/>
            </p:cNvPicPr>
            <p:nvPr/>
          </p:nvPicPr>
          <p:blipFill>
            <a:blip r:embed="rId20" cstate="print"/>
            <a:srcRect/>
            <a:stretch>
              <a:fillRect/>
            </a:stretch>
          </p:blipFill>
          <p:spPr bwMode="auto">
            <a:xfrm>
              <a:off x="3025" y="1426"/>
              <a:ext cx="583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700" name="Picture 2" descr="C:\Documents and Settings\10011293\Local Settings\Temporary Internet Files\Content.IE5\E1MAI9U0\MP900430908[1].jpg"/>
          <p:cNvPicPr>
            <a:picLocks noChangeAspect="1" noChangeArrowheads="1"/>
          </p:cNvPicPr>
          <p:nvPr/>
        </p:nvPicPr>
        <p:blipFill>
          <a:blip r:embed="rId21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3563888" y="4494170"/>
            <a:ext cx="1512168" cy="1008900"/>
          </a:xfrm>
          <a:prstGeom prst="rect">
            <a:avLst/>
          </a:prstGeom>
          <a:noFill/>
        </p:spPr>
      </p:pic>
      <p:sp>
        <p:nvSpPr>
          <p:cNvPr id="701" name="laptop"/>
          <p:cNvSpPr>
            <a:spLocks noEditPoints="1" noChangeArrowheads="1"/>
          </p:cNvSpPr>
          <p:nvPr/>
        </p:nvSpPr>
        <p:spPr bwMode="auto">
          <a:xfrm>
            <a:off x="5580113" y="4878288"/>
            <a:ext cx="861074" cy="648072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68644" name="テキスト ボックス 368643"/>
          <p:cNvSpPr txBox="1"/>
          <p:nvPr/>
        </p:nvSpPr>
        <p:spPr>
          <a:xfrm>
            <a:off x="1043608" y="4799137"/>
            <a:ext cx="5437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1st</a:t>
            </a:r>
            <a:endParaRPr kumimoji="1" lang="ja-JP" altLang="en-US" dirty="0"/>
          </a:p>
        </p:txBody>
      </p:sp>
      <p:sp>
        <p:nvSpPr>
          <p:cNvPr id="368645" name="テキスト ボックス 368644"/>
          <p:cNvSpPr txBox="1"/>
          <p:nvPr/>
        </p:nvSpPr>
        <p:spPr>
          <a:xfrm>
            <a:off x="1043608" y="4458598"/>
            <a:ext cx="9108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dirty="0" smtClean="0">
                <a:solidFill>
                  <a:schemeClr val="tx1"/>
                </a:solidFill>
              </a:rPr>
              <a:t>1st floor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708" name="テキスト ボックス 707"/>
          <p:cNvSpPr txBox="1"/>
          <p:nvPr/>
        </p:nvSpPr>
        <p:spPr>
          <a:xfrm>
            <a:off x="7344139" y="2088877"/>
            <a:ext cx="9893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dirty="0" smtClean="0">
                <a:solidFill>
                  <a:schemeClr val="tx1"/>
                </a:solidFill>
              </a:rPr>
              <a:t>2nd floor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711" name="テキスト ボックス 710"/>
          <p:cNvSpPr txBox="1"/>
          <p:nvPr/>
        </p:nvSpPr>
        <p:spPr>
          <a:xfrm>
            <a:off x="2832815" y="5250686"/>
            <a:ext cx="12859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dirty="0" smtClean="0">
                <a:solidFill>
                  <a:schemeClr val="tx1"/>
                </a:solidFill>
              </a:rPr>
              <a:t>Access Point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712" name="テキスト ボックス 711"/>
          <p:cNvSpPr txBox="1"/>
          <p:nvPr/>
        </p:nvSpPr>
        <p:spPr>
          <a:xfrm>
            <a:off x="6228184" y="2658398"/>
            <a:ext cx="17443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dirty="0" smtClean="0">
                <a:solidFill>
                  <a:schemeClr val="tx1"/>
                </a:solidFill>
              </a:rPr>
              <a:t>O/E&amp;E/O devices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713" name="テキスト ボックス 712"/>
          <p:cNvSpPr txBox="1"/>
          <p:nvPr/>
        </p:nvSpPr>
        <p:spPr>
          <a:xfrm>
            <a:off x="1831989" y="3087960"/>
            <a:ext cx="17443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dirty="0" smtClean="0">
                <a:solidFill>
                  <a:schemeClr val="tx1"/>
                </a:solidFill>
              </a:rPr>
              <a:t>O/E&amp;E/O devices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4746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US" altLang="ja-JP"/>
          </a:p>
        </p:txBody>
      </p:sp>
      <p:sp>
        <p:nvSpPr>
          <p:cNvPr id="7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Tetsuya Kawanishi, NICT, et al.</a:t>
            </a:r>
            <a:endParaRPr lang="en-US" altLang="ja-JP"/>
          </a:p>
        </p:txBody>
      </p:sp>
      <p:sp>
        <p:nvSpPr>
          <p:cNvPr id="8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/>
              <a:t>Slide </a:t>
            </a:r>
            <a:fld id="{211C0C3D-9C77-480E-8D65-DADEFB351428}" type="slidenum">
              <a:rPr lang="en-US" altLang="ja-JP"/>
              <a:pPr/>
              <a:t>6</a:t>
            </a:fld>
            <a:endParaRPr lang="en-US" altLang="ja-JP"/>
          </a:p>
        </p:txBody>
      </p:sp>
      <p:sp>
        <p:nvSpPr>
          <p:cNvPr id="372738" name="Slide Number Placeholder 4"/>
          <p:cNvSpPr txBox="1">
            <a:spLocks noGrp="1"/>
          </p:cNvSpPr>
          <p:nvPr/>
        </p:nvSpPr>
        <p:spPr bwMode="auto">
          <a:xfrm>
            <a:off x="6553200" y="6492875"/>
            <a:ext cx="1905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fld id="{BA3D263C-F1F0-4837-B42D-F3CC479BB210}" type="slidenum">
              <a:rPr lang="en-US" altLang="ja-JP" sz="1000" b="1">
                <a:solidFill>
                  <a:schemeClr val="bg1"/>
                </a:solidFill>
                <a:latin typeface="Arial" charset="0"/>
                <a:ea typeface="ＭＳ Ｐゴシック" charset="-128"/>
              </a:rPr>
              <a:pPr algn="r"/>
              <a:t>6</a:t>
            </a:fld>
            <a:endParaRPr lang="en-US" altLang="ja-JP" sz="1000" b="1">
              <a:solidFill>
                <a:schemeClr val="bg1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37273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66713" y="533400"/>
            <a:ext cx="8561387" cy="1066800"/>
          </a:xfrm>
        </p:spPr>
        <p:txBody>
          <a:bodyPr lIns="91440" tIns="45720" rIns="91440" bIns="45720">
            <a:normAutofit/>
          </a:bodyPr>
          <a:lstStyle/>
          <a:p>
            <a:r>
              <a:rPr lang="en-US" altLang="ja-JP" dirty="0">
                <a:ea typeface="ＭＳ Ｐゴシック" charset="-128"/>
              </a:rPr>
              <a:t>Usage Model 4c: </a:t>
            </a:r>
            <a:r>
              <a:rPr lang="en-US" altLang="ja-JP" dirty="0" err="1">
                <a:ea typeface="ＭＳ Ｐゴシック" charset="-128"/>
              </a:rPr>
              <a:t>RoF</a:t>
            </a:r>
            <a:r>
              <a:rPr lang="en-US" altLang="ja-JP" dirty="0">
                <a:ea typeface="ＭＳ Ｐゴシック" charset="-128"/>
              </a:rPr>
              <a:t> Extension Link Backhaul</a:t>
            </a:r>
          </a:p>
        </p:txBody>
      </p:sp>
      <p:sp>
        <p:nvSpPr>
          <p:cNvPr id="372740" name="Text Box 4"/>
          <p:cNvSpPr txBox="1">
            <a:spLocks noChangeArrowheads="1"/>
          </p:cNvSpPr>
          <p:nvPr/>
        </p:nvSpPr>
        <p:spPr bwMode="auto">
          <a:xfrm>
            <a:off x="366713" y="1556792"/>
            <a:ext cx="4546600" cy="4832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ja-JP" sz="1400" b="1" u="sng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Pre-Conditions:</a:t>
            </a:r>
            <a:r>
              <a:rPr lang="en-US" altLang="ja-JP" sz="1400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  </a:t>
            </a:r>
          </a:p>
          <a:p>
            <a:r>
              <a:rPr lang="en-GB" sz="1400" dirty="0" smtClean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Wireless</a:t>
            </a:r>
            <a:r>
              <a:rPr lang="en-GB" sz="1400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 </a:t>
            </a:r>
            <a:r>
              <a:rPr lang="en-GB" sz="1400" dirty="0" smtClean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zones are </a:t>
            </a:r>
            <a:r>
              <a:rPr lang="en-GB" sz="1400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connected via </a:t>
            </a:r>
            <a:r>
              <a:rPr lang="en-GB" sz="1400" dirty="0" err="1" smtClean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RoF</a:t>
            </a:r>
            <a:r>
              <a:rPr lang="en-GB" sz="1400" dirty="0" smtClean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 extension </a:t>
            </a:r>
            <a:r>
              <a:rPr lang="en-GB" sz="1400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link. The individual </a:t>
            </a:r>
            <a:r>
              <a:rPr lang="en-GB" sz="1400" dirty="0" smtClean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wireless zones </a:t>
            </a:r>
            <a:r>
              <a:rPr lang="en-GB" sz="1400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can support </a:t>
            </a:r>
            <a:r>
              <a:rPr lang="en-GB" sz="1400" dirty="0" smtClean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high-speed-data traffic </a:t>
            </a:r>
            <a:r>
              <a:rPr lang="en-GB" sz="1400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requirements </a:t>
            </a:r>
            <a:r>
              <a:rPr lang="en-GB" sz="1400" dirty="0" smtClean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that are limited </a:t>
            </a:r>
            <a:r>
              <a:rPr lang="en-GB" sz="1400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by </a:t>
            </a:r>
            <a:r>
              <a:rPr lang="en-GB" sz="1400" dirty="0" smtClean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the </a:t>
            </a:r>
            <a:r>
              <a:rPr lang="en-GB" sz="1400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VHT link capabilities.  </a:t>
            </a:r>
          </a:p>
          <a:p>
            <a:endParaRPr lang="en-US" altLang="ja-JP" sz="1400" dirty="0">
              <a:solidFill>
                <a:schemeClr val="tx1"/>
              </a:solidFill>
              <a:latin typeface="Arial" charset="0"/>
              <a:ea typeface="ＭＳ Ｐゴシック" charset="-128"/>
            </a:endParaRPr>
          </a:p>
          <a:p>
            <a:r>
              <a:rPr lang="en-US" altLang="ja-JP" sz="1400" b="1" u="sng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Application:</a:t>
            </a:r>
            <a:r>
              <a:rPr lang="en-US" altLang="ja-JP" sz="1400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 </a:t>
            </a:r>
          </a:p>
          <a:p>
            <a:r>
              <a:rPr lang="en-US" altLang="ja-JP" sz="1400" dirty="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rPr>
              <a:t>Traffic is bidirectional and is comprised of </a:t>
            </a:r>
            <a:r>
              <a:rPr lang="en-US" altLang="ja-JP" sz="14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rPr>
              <a:t>subcarriers which include data</a:t>
            </a:r>
            <a:r>
              <a:rPr lang="en-US" altLang="ja-JP" sz="1400" dirty="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rPr>
              <a:t>, voice, </a:t>
            </a:r>
            <a:r>
              <a:rPr lang="en-US" altLang="ja-JP" sz="14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rPr>
              <a:t> video, and any kinds of signals. These subcarriers are equivalent to radio frequencies, i.e. either 45GHz or 60 GHz bands. </a:t>
            </a:r>
            <a:r>
              <a:rPr lang="en-US" altLang="ja-JP" sz="1400" dirty="0" err="1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rPr>
              <a:t>RoF</a:t>
            </a:r>
            <a:r>
              <a:rPr lang="en-US" altLang="ja-JP" sz="14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rPr>
              <a:t> extension link extends coverage areas without any performance degradation of traffic requirements.</a:t>
            </a:r>
            <a:endParaRPr lang="en-US" altLang="ja-JP" sz="1400" dirty="0">
              <a:solidFill>
                <a:schemeClr val="tx1"/>
              </a:solidFill>
              <a:latin typeface="Arial" charset="0"/>
              <a:ea typeface="ＭＳ Ｐゴシック" charset="-128"/>
            </a:endParaRPr>
          </a:p>
          <a:p>
            <a:endParaRPr lang="en-US" altLang="ja-JP" sz="1400" dirty="0">
              <a:solidFill>
                <a:schemeClr val="tx1"/>
              </a:solidFill>
              <a:latin typeface="Arial" charset="0"/>
              <a:ea typeface="ＭＳ Ｐゴシック" charset="-128"/>
            </a:endParaRPr>
          </a:p>
          <a:p>
            <a:r>
              <a:rPr lang="en-US" altLang="ja-JP" sz="1400" b="1" u="sng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Environment:</a:t>
            </a:r>
            <a:r>
              <a:rPr lang="en-US" altLang="ja-JP" sz="1400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 </a:t>
            </a:r>
          </a:p>
          <a:p>
            <a:r>
              <a:rPr lang="en-US" altLang="zh-CN" sz="1400" dirty="0">
                <a:solidFill>
                  <a:schemeClr val="tx1"/>
                </a:solidFill>
                <a:latin typeface="Arial" charset="0"/>
                <a:ea typeface="MS PGothic" pitchFamily="34" charset="-128"/>
              </a:rPr>
              <a:t>Environment can be home, office, manufacturing floor, etc.</a:t>
            </a:r>
          </a:p>
          <a:p>
            <a:pPr>
              <a:buFont typeface="Arial" charset="0"/>
              <a:buNone/>
            </a:pPr>
            <a:r>
              <a:rPr lang="en-US" altLang="ja-JP" sz="1400" dirty="0" smtClean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Point-to-point </a:t>
            </a:r>
            <a:r>
              <a:rPr lang="en-US" altLang="ja-JP" sz="1400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link distance </a:t>
            </a:r>
            <a:r>
              <a:rPr lang="en-US" altLang="ja-JP" sz="1400" dirty="0" smtClean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can be extended up to 20 km due to low insertion loss of optical fiber cables. </a:t>
            </a:r>
            <a:r>
              <a:rPr lang="en-US" altLang="ja-JP" sz="1400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Typically locations are </a:t>
            </a:r>
            <a:r>
              <a:rPr lang="en-US" altLang="ja-JP" sz="1400" dirty="0" smtClean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Non-Line-of-Sight</a:t>
            </a:r>
            <a:r>
              <a:rPr lang="en-US" altLang="ja-JP" sz="1400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. </a:t>
            </a:r>
            <a:r>
              <a:rPr lang="en-US" altLang="ja-JP" sz="1400" dirty="0" smtClean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No frequency interferences can be managed by use of optical fiber cable.</a:t>
            </a:r>
            <a:endParaRPr lang="en-US" altLang="ja-JP" sz="1400" dirty="0">
              <a:solidFill>
                <a:schemeClr val="tx1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881563" y="1556792"/>
            <a:ext cx="4046537" cy="3970318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5367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173288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809875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267075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724275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181475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638675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 typeface="Arial" charset="0"/>
              <a:buNone/>
            </a:pPr>
            <a:r>
              <a:rPr lang="en-US" altLang="ja-JP" sz="1400" b="1" u="sng" dirty="0">
                <a:latin typeface="Arial" charset="0"/>
                <a:ea typeface="ＭＳ Ｐゴシック" charset="-128"/>
              </a:rPr>
              <a:t>Traffic Conditions:</a:t>
            </a:r>
            <a:r>
              <a:rPr lang="en-US" altLang="ja-JP" sz="1400" dirty="0">
                <a:latin typeface="Arial" charset="0"/>
                <a:ea typeface="ＭＳ Ｐゴシック" charset="-128"/>
              </a:rPr>
              <a:t> </a:t>
            </a:r>
          </a:p>
          <a:p>
            <a:r>
              <a:rPr lang="en-US" altLang="ja-JP" sz="1400" dirty="0" err="1" smtClean="0">
                <a:latin typeface="Arial" charset="0"/>
                <a:ea typeface="ＭＳ Ｐゴシック" charset="-128"/>
              </a:rPr>
              <a:t>RoF</a:t>
            </a:r>
            <a:r>
              <a:rPr lang="en-US" altLang="ja-JP" sz="1400" dirty="0" smtClean="0">
                <a:latin typeface="Arial" charset="0"/>
                <a:ea typeface="ＭＳ Ｐゴシック" charset="-128"/>
              </a:rPr>
              <a:t> extension </a:t>
            </a:r>
            <a:r>
              <a:rPr lang="en-US" altLang="ja-JP" sz="1400" dirty="0">
                <a:latin typeface="Arial" charset="0"/>
                <a:ea typeface="ＭＳ Ｐゴシック" charset="-128"/>
              </a:rPr>
              <a:t>link can carry </a:t>
            </a:r>
            <a:r>
              <a:rPr lang="en-US" altLang="ja-JP" sz="1400" dirty="0" smtClean="0">
                <a:latin typeface="Arial" charset="0"/>
                <a:ea typeface="ＭＳ Ｐゴシック" charset="-128"/>
              </a:rPr>
              <a:t>any type of traffic due to broadband transmission capability of </a:t>
            </a:r>
            <a:r>
              <a:rPr lang="en-US" altLang="ja-JP" sz="1400" dirty="0" err="1" smtClean="0">
                <a:latin typeface="Arial" charset="0"/>
                <a:ea typeface="ＭＳ Ｐゴシック" charset="-128"/>
              </a:rPr>
              <a:t>RoF</a:t>
            </a:r>
            <a:r>
              <a:rPr lang="en-US" altLang="ja-JP" sz="1400" dirty="0" smtClean="0">
                <a:latin typeface="Arial" charset="0"/>
                <a:ea typeface="ＭＳ Ｐゴシック" charset="-128"/>
              </a:rPr>
              <a:t> devices. </a:t>
            </a:r>
            <a:r>
              <a:rPr lang="en-US" altLang="ja-JP" sz="1400" dirty="0">
                <a:latin typeface="Arial" charset="0"/>
                <a:ea typeface="ＭＳ Ｐゴシック" charset="-128"/>
              </a:rPr>
              <a:t>End of each link is </a:t>
            </a:r>
            <a:r>
              <a:rPr lang="en-US" altLang="ja-JP" sz="1400" dirty="0" smtClean="0">
                <a:latin typeface="Arial" charset="0"/>
                <a:ea typeface="ＭＳ Ｐゴシック" charset="-128"/>
              </a:rPr>
              <a:t>heavily </a:t>
            </a:r>
            <a:r>
              <a:rPr lang="en-US" altLang="ja-JP" sz="1400" dirty="0">
                <a:latin typeface="Arial" charset="0"/>
                <a:ea typeface="ＭＳ Ｐゴシック" charset="-128"/>
              </a:rPr>
              <a:t>loaded with equal amount of traffic in both directions. 	</a:t>
            </a:r>
            <a:endParaRPr lang="en-US" altLang="ja-JP" sz="1400" dirty="0" smtClean="0">
              <a:latin typeface="Arial" charset="0"/>
              <a:ea typeface="ＭＳ Ｐゴシック" charset="-128"/>
            </a:endParaRPr>
          </a:p>
          <a:p>
            <a:endParaRPr lang="en-US" altLang="ja-JP" sz="1400" dirty="0">
              <a:latin typeface="Arial" charset="0"/>
              <a:ea typeface="ＭＳ Ｐゴシック" charset="-128"/>
            </a:endParaRPr>
          </a:p>
          <a:p>
            <a:pPr>
              <a:buFont typeface="Arial" charset="0"/>
              <a:buNone/>
            </a:pPr>
            <a:r>
              <a:rPr lang="en-US" altLang="ja-JP" sz="1400" b="1" u="sng" dirty="0">
                <a:latin typeface="Arial" charset="0"/>
                <a:ea typeface="ＭＳ Ｐゴシック" charset="-128"/>
              </a:rPr>
              <a:t>Use Case:</a:t>
            </a:r>
          </a:p>
          <a:p>
            <a:pPr marL="174625" indent="-174625">
              <a:buFontTx/>
              <a:buAutoNum type="arabicPeriod"/>
            </a:pPr>
            <a:r>
              <a:rPr lang="en-US" altLang="ja-JP" sz="1400" dirty="0" smtClean="0">
                <a:latin typeface="Arial" charset="0"/>
                <a:ea typeface="ＭＳ Ｐゴシック" charset="-128"/>
              </a:rPr>
              <a:t>Wirelessly separated spaces such as rooms of houses surrounded by concretes are directly connected through </a:t>
            </a:r>
            <a:r>
              <a:rPr lang="en-US" altLang="ja-JP" sz="1400" dirty="0" err="1" smtClean="0">
                <a:latin typeface="Arial" charset="0"/>
                <a:ea typeface="ＭＳ Ｐゴシック" charset="-128"/>
              </a:rPr>
              <a:t>RoF</a:t>
            </a:r>
            <a:r>
              <a:rPr lang="en-US" altLang="ja-JP" sz="1400" dirty="0" smtClean="0">
                <a:latin typeface="Arial" charset="0"/>
                <a:ea typeface="ＭＳ Ｐゴシック" charset="-128"/>
              </a:rPr>
              <a:t> extension link without any digital signal processing units. </a:t>
            </a:r>
          </a:p>
          <a:p>
            <a:pPr marL="174625" indent="-174625">
              <a:buFontTx/>
              <a:buAutoNum type="arabicPeriod"/>
            </a:pPr>
            <a:r>
              <a:rPr lang="en-US" altLang="ja-JP" sz="1400" dirty="0" smtClean="0">
                <a:latin typeface="Arial" charset="0"/>
                <a:ea typeface="ＭＳ Ｐゴシック" charset="-128"/>
              </a:rPr>
              <a:t>In spite of physical and electromagnetic separation, one wireless zone is extended to another wireless zone which has the same characteristics of the original one. </a:t>
            </a:r>
          </a:p>
          <a:p>
            <a:pPr marL="174625" indent="-174625">
              <a:buFontTx/>
              <a:buAutoNum type="arabicPeriod"/>
            </a:pPr>
            <a:r>
              <a:rPr lang="en-US" altLang="ja-JP" sz="1400" dirty="0" smtClean="0">
                <a:latin typeface="Arial" charset="0"/>
                <a:ea typeface="ＭＳ Ｐゴシック" charset="-128"/>
              </a:rPr>
              <a:t>Users at different locations can </a:t>
            </a:r>
            <a:r>
              <a:rPr lang="en-US" altLang="ja-JP" sz="1400" dirty="0">
                <a:latin typeface="Arial" charset="0"/>
                <a:ea typeface="ＭＳ Ｐゴシック" charset="-128"/>
              </a:rPr>
              <a:t>take </a:t>
            </a:r>
            <a:r>
              <a:rPr lang="en-US" altLang="ja-JP" sz="1400" dirty="0" smtClean="0">
                <a:latin typeface="Arial" charset="0"/>
                <a:ea typeface="ＭＳ Ｐゴシック" charset="-128"/>
              </a:rPr>
              <a:t>advantage of broadband </a:t>
            </a:r>
            <a:r>
              <a:rPr lang="en-US" altLang="ja-JP" sz="1400" dirty="0">
                <a:latin typeface="Arial" charset="0"/>
                <a:ea typeface="ＭＳ Ｐゴシック" charset="-128"/>
              </a:rPr>
              <a:t>multi-media </a:t>
            </a:r>
            <a:r>
              <a:rPr lang="en-US" altLang="ja-JP" sz="1400" dirty="0" smtClean="0">
                <a:latin typeface="Arial" charset="0"/>
                <a:ea typeface="ＭＳ Ｐゴシック" charset="-128"/>
              </a:rPr>
              <a:t>applications.</a:t>
            </a:r>
            <a:endParaRPr lang="en-US" altLang="ja-JP" sz="1400" dirty="0"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73066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0" y="0"/>
            <a:ext cx="3177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dirty="0" smtClean="0"/>
              <a:t>RoF</a:t>
            </a:r>
            <a:r>
              <a:rPr kumimoji="1" lang="ja-JP" altLang="en-US" sz="2400" b="1" dirty="0" smtClean="0"/>
              <a:t>システム・実験概略</a:t>
            </a:r>
            <a:endParaRPr kumimoji="1" lang="ja-JP" altLang="en-US" sz="2400" b="1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24784" y="1545633"/>
            <a:ext cx="1941557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 smtClean="0">
                <a:solidFill>
                  <a:schemeClr val="tx1"/>
                </a:solidFill>
              </a:rPr>
              <a:t>100-kHz</a:t>
            </a:r>
            <a:r>
              <a:rPr lang="en-US" altLang="ja-JP" sz="1800" dirty="0" smtClean="0">
                <a:solidFill>
                  <a:schemeClr val="tx1"/>
                </a:solidFill>
              </a:rPr>
              <a:t>-linewidth</a:t>
            </a:r>
          </a:p>
          <a:p>
            <a:pPr algn="ctr"/>
            <a:r>
              <a:rPr lang="en-US" altLang="ja-JP" sz="1800" dirty="0" smtClean="0">
                <a:solidFill>
                  <a:schemeClr val="tx1"/>
                </a:solidFill>
              </a:rPr>
              <a:t>tunable laser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51528" y="2533438"/>
            <a:ext cx="1892465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altLang="ja-JP" sz="1800" dirty="0" smtClean="0">
                <a:solidFill>
                  <a:schemeClr val="tx1"/>
                </a:solidFill>
              </a:rPr>
              <a:t>Mach-</a:t>
            </a:r>
            <a:r>
              <a:rPr lang="en-US" altLang="ja-JP" sz="1800" dirty="0" err="1" smtClean="0">
                <a:solidFill>
                  <a:schemeClr val="tx1"/>
                </a:solidFill>
              </a:rPr>
              <a:t>Zehnder</a:t>
            </a:r>
            <a:endParaRPr lang="en-US" altLang="ja-JP" sz="1800" dirty="0" smtClean="0">
              <a:solidFill>
                <a:schemeClr val="tx1"/>
              </a:solidFill>
            </a:endParaRPr>
          </a:p>
          <a:p>
            <a:pPr algn="ctr"/>
            <a:r>
              <a:rPr kumimoji="1" lang="en-US" altLang="ja-JP" sz="1800" dirty="0" smtClean="0">
                <a:solidFill>
                  <a:schemeClr val="tx1"/>
                </a:solidFill>
              </a:rPr>
              <a:t>Optical modulator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834754" y="2394939"/>
            <a:ext cx="1146468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altLang="ja-JP" sz="1800" dirty="0" smtClean="0">
                <a:solidFill>
                  <a:schemeClr val="tx1"/>
                </a:solidFill>
              </a:rPr>
              <a:t>Optical</a:t>
            </a:r>
          </a:p>
          <a:p>
            <a:pPr algn="ctr"/>
            <a:r>
              <a:rPr lang="en-US" altLang="ja-JP" sz="1800" dirty="0" smtClean="0">
                <a:solidFill>
                  <a:schemeClr val="tx1"/>
                </a:solidFill>
              </a:rPr>
              <a:t>band-pass</a:t>
            </a:r>
          </a:p>
          <a:p>
            <a:pPr algn="ctr"/>
            <a:r>
              <a:rPr kumimoji="1" lang="en-US" altLang="ja-JP" sz="1800" dirty="0" smtClean="0">
                <a:solidFill>
                  <a:schemeClr val="tx1"/>
                </a:solidFill>
              </a:rPr>
              <a:t>Filter 1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383725" y="2542088"/>
            <a:ext cx="1552190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altLang="ja-JP" sz="1800" dirty="0" err="1" smtClean="0">
                <a:solidFill>
                  <a:schemeClr val="tx1"/>
                </a:solidFill>
              </a:rPr>
              <a:t>Er</a:t>
            </a:r>
            <a:r>
              <a:rPr lang="en-US" altLang="ja-JP" sz="1800" dirty="0" smtClean="0">
                <a:solidFill>
                  <a:schemeClr val="tx1"/>
                </a:solidFill>
              </a:rPr>
              <a:t>-doped</a:t>
            </a:r>
          </a:p>
          <a:p>
            <a:pPr algn="ctr"/>
            <a:r>
              <a:rPr kumimoji="1" lang="en-US" altLang="ja-JP" sz="1800" dirty="0" smtClean="0">
                <a:solidFill>
                  <a:schemeClr val="tx1"/>
                </a:solidFill>
              </a:rPr>
              <a:t>fiber amplifier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088018" y="3717354"/>
            <a:ext cx="1467068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altLang="ja-JP" sz="1800" dirty="0" err="1" smtClean="0">
                <a:solidFill>
                  <a:schemeClr val="tx1"/>
                </a:solidFill>
              </a:rPr>
              <a:t>Photodetector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248319" y="2403589"/>
            <a:ext cx="1146468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altLang="ja-JP" sz="1800" dirty="0" smtClean="0">
                <a:solidFill>
                  <a:schemeClr val="tx1"/>
                </a:solidFill>
              </a:rPr>
              <a:t>Optical</a:t>
            </a:r>
          </a:p>
          <a:p>
            <a:pPr algn="ctr"/>
            <a:r>
              <a:rPr lang="en-US" altLang="ja-JP" sz="1800" dirty="0" smtClean="0">
                <a:solidFill>
                  <a:schemeClr val="tx1"/>
                </a:solidFill>
              </a:rPr>
              <a:t>band-pass</a:t>
            </a:r>
          </a:p>
          <a:p>
            <a:pPr algn="ctr"/>
            <a:r>
              <a:rPr kumimoji="1" lang="en-US" altLang="ja-JP" sz="1800" dirty="0" smtClean="0">
                <a:solidFill>
                  <a:schemeClr val="tx1"/>
                </a:solidFill>
              </a:rPr>
              <a:t>Filter 2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273000" y="1268760"/>
            <a:ext cx="3964427" cy="2302816"/>
          </a:xfrm>
          <a:prstGeom prst="roundRect">
            <a:avLst/>
          </a:prstGeom>
          <a:noFill/>
          <a:ln>
            <a:solidFill>
              <a:schemeClr val="tx1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>
              <a:solidFill>
                <a:schemeClr val="tx1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114583" y="1360967"/>
            <a:ext cx="892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RoF </a:t>
            </a:r>
            <a:r>
              <a:rPr kumimoji="1" lang="en-US" altLang="ja-JP" sz="1800" dirty="0" err="1" smtClean="0">
                <a:solidFill>
                  <a:schemeClr val="tx1"/>
                </a:solidFill>
              </a:rPr>
              <a:t>Tx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5198860" y="2175511"/>
            <a:ext cx="3618307" cy="2302816"/>
          </a:xfrm>
          <a:prstGeom prst="roundRect">
            <a:avLst/>
          </a:prstGeom>
          <a:noFill/>
          <a:ln>
            <a:solidFill>
              <a:schemeClr val="tx1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>
              <a:solidFill>
                <a:schemeClr val="tx1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448727" y="3915837"/>
            <a:ext cx="9092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RoF Rx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16" name="直線矢印コネクタ 15"/>
          <p:cNvCxnSpPr>
            <a:stCxn id="8" idx="3"/>
            <a:endCxn id="10" idx="1"/>
          </p:cNvCxnSpPr>
          <p:nvPr/>
        </p:nvCxnSpPr>
        <p:spPr>
          <a:xfrm>
            <a:off x="6935915" y="2865254"/>
            <a:ext cx="312404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/>
          <p:cNvCxnSpPr>
            <a:stCxn id="10" idx="2"/>
            <a:endCxn id="9" idx="0"/>
          </p:cNvCxnSpPr>
          <p:nvPr/>
        </p:nvCxnSpPr>
        <p:spPr>
          <a:xfrm flipH="1">
            <a:off x="7821552" y="3326919"/>
            <a:ext cx="1" cy="390435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直線矢印コネクタ 22"/>
          <p:cNvCxnSpPr>
            <a:stCxn id="5" idx="2"/>
            <a:endCxn id="6" idx="0"/>
          </p:cNvCxnSpPr>
          <p:nvPr/>
        </p:nvCxnSpPr>
        <p:spPr>
          <a:xfrm>
            <a:off x="1495563" y="2191964"/>
            <a:ext cx="2198" cy="34147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直線矢印コネクタ 28"/>
          <p:cNvCxnSpPr>
            <a:stCxn id="6" idx="3"/>
            <a:endCxn id="7" idx="1"/>
          </p:cNvCxnSpPr>
          <p:nvPr/>
        </p:nvCxnSpPr>
        <p:spPr>
          <a:xfrm>
            <a:off x="2443993" y="2856604"/>
            <a:ext cx="390761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直線矢印コネクタ 32"/>
          <p:cNvCxnSpPr>
            <a:stCxn id="7" idx="3"/>
            <a:endCxn id="8" idx="1"/>
          </p:cNvCxnSpPr>
          <p:nvPr/>
        </p:nvCxnSpPr>
        <p:spPr>
          <a:xfrm>
            <a:off x="3981222" y="2856604"/>
            <a:ext cx="1402503" cy="865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テキスト ボックス 35"/>
          <p:cNvSpPr txBox="1"/>
          <p:nvPr/>
        </p:nvSpPr>
        <p:spPr>
          <a:xfrm>
            <a:off x="3515801" y="4618083"/>
            <a:ext cx="2483973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 smtClean="0">
                <a:solidFill>
                  <a:schemeClr val="tx1"/>
                </a:solidFill>
              </a:rPr>
              <a:t>Vector network analyzer</a:t>
            </a:r>
          </a:p>
        </p:txBody>
      </p:sp>
      <p:cxnSp>
        <p:nvCxnSpPr>
          <p:cNvPr id="38" name="カギ線コネクタ 37"/>
          <p:cNvCxnSpPr>
            <a:stCxn id="36" idx="1"/>
            <a:endCxn id="6" idx="1"/>
          </p:cNvCxnSpPr>
          <p:nvPr/>
        </p:nvCxnSpPr>
        <p:spPr>
          <a:xfrm rot="10800000">
            <a:off x="551529" y="2856605"/>
            <a:ext cx="2964273" cy="1946145"/>
          </a:xfrm>
          <a:prstGeom prst="bentConnector3">
            <a:avLst>
              <a:gd name="adj1" fmla="val 107712"/>
            </a:avLst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カギ線コネクタ 39"/>
          <p:cNvCxnSpPr>
            <a:stCxn id="9" idx="3"/>
            <a:endCxn id="36" idx="3"/>
          </p:cNvCxnSpPr>
          <p:nvPr/>
        </p:nvCxnSpPr>
        <p:spPr>
          <a:xfrm flipH="1">
            <a:off x="5999774" y="3902020"/>
            <a:ext cx="2555312" cy="900729"/>
          </a:xfrm>
          <a:prstGeom prst="bentConnector3">
            <a:avLst>
              <a:gd name="adj1" fmla="val -8946"/>
            </a:avLst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円/楕円 44"/>
          <p:cNvSpPr/>
          <p:nvPr/>
        </p:nvSpPr>
        <p:spPr>
          <a:xfrm>
            <a:off x="4617253" y="2383069"/>
            <a:ext cx="474782" cy="474782"/>
          </a:xfrm>
          <a:prstGeom prst="ellipse">
            <a:avLst/>
          </a:prstGeom>
          <a:noFill/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>
              <a:solidFill>
                <a:schemeClr val="tx1"/>
              </a:solidFill>
            </a:endParaRPr>
          </a:p>
        </p:txBody>
      </p:sp>
      <p:sp>
        <p:nvSpPr>
          <p:cNvPr id="46" name="円/楕円 45"/>
          <p:cNvSpPr/>
          <p:nvPr/>
        </p:nvSpPr>
        <p:spPr>
          <a:xfrm>
            <a:off x="4294871" y="2383069"/>
            <a:ext cx="474782" cy="474782"/>
          </a:xfrm>
          <a:prstGeom prst="ellipse">
            <a:avLst/>
          </a:prstGeom>
          <a:noFill/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>
              <a:solidFill>
                <a:schemeClr val="tx1"/>
              </a:solidFill>
            </a:endParaRPr>
          </a:p>
        </p:txBody>
      </p:sp>
      <p:sp>
        <p:nvSpPr>
          <p:cNvPr id="47" name="円/楕円 46"/>
          <p:cNvSpPr/>
          <p:nvPr/>
        </p:nvSpPr>
        <p:spPr>
          <a:xfrm>
            <a:off x="4456062" y="2383069"/>
            <a:ext cx="474782" cy="474782"/>
          </a:xfrm>
          <a:prstGeom prst="ellipse">
            <a:avLst/>
          </a:prstGeom>
          <a:noFill/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>
              <a:solidFill>
                <a:schemeClr val="tx1"/>
              </a:solidFill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4228147" y="1529180"/>
            <a:ext cx="13580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 smtClean="0">
                <a:solidFill>
                  <a:schemeClr val="tx1"/>
                </a:solidFill>
              </a:rPr>
              <a:t>Optical fiber</a:t>
            </a:r>
          </a:p>
          <a:p>
            <a:pPr algn="ctr"/>
            <a:r>
              <a:rPr lang="en-US" altLang="ja-JP" sz="1800" dirty="0" smtClean="0">
                <a:solidFill>
                  <a:schemeClr val="tx1"/>
                </a:solidFill>
              </a:rPr>
              <a:t>0~15 km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547132" y="5013176"/>
            <a:ext cx="61131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solidFill>
                  <a:schemeClr val="tx1"/>
                </a:solidFill>
              </a:rPr>
              <a:t>Tunable laser: </a:t>
            </a:r>
            <a:r>
              <a:rPr lang="en-US" altLang="ja-JP" sz="1400" dirty="0" err="1" smtClean="0">
                <a:solidFill>
                  <a:schemeClr val="tx1"/>
                </a:solidFill>
              </a:rPr>
              <a:t>Yenista</a:t>
            </a:r>
            <a:r>
              <a:rPr lang="en-US" altLang="ja-JP" sz="1400" dirty="0" smtClean="0">
                <a:solidFill>
                  <a:schemeClr val="tx1"/>
                </a:solidFill>
              </a:rPr>
              <a:t> optics OSICS TLS-AG (Power stability: ±0.03 dB)</a:t>
            </a:r>
            <a:endParaRPr kumimoji="1" lang="en-US" altLang="ja-JP" sz="1400" dirty="0" smtClean="0">
              <a:solidFill>
                <a:schemeClr val="tx1"/>
              </a:solidFill>
            </a:endParaRPr>
          </a:p>
          <a:p>
            <a:r>
              <a:rPr kumimoji="1" lang="en-US" altLang="ja-JP" sz="1400" dirty="0" smtClean="0">
                <a:solidFill>
                  <a:schemeClr val="tx1"/>
                </a:solidFill>
              </a:rPr>
              <a:t>MZ modulator: GIGOPTIX LX8901 (3-dB BW:&gt;65 GHz)</a:t>
            </a:r>
          </a:p>
          <a:p>
            <a:r>
              <a:rPr lang="en-US" altLang="ja-JP" sz="1400" dirty="0" err="1" smtClean="0">
                <a:solidFill>
                  <a:schemeClr val="tx1"/>
                </a:solidFill>
              </a:rPr>
              <a:t>Photodetector</a:t>
            </a:r>
            <a:r>
              <a:rPr lang="en-US" altLang="ja-JP" sz="1400" dirty="0" smtClean="0">
                <a:solidFill>
                  <a:schemeClr val="tx1"/>
                </a:solidFill>
              </a:rPr>
              <a:t>: u2t photonics XPDV4120 (3-dB BW:100 GHz)</a:t>
            </a:r>
          </a:p>
          <a:p>
            <a:r>
              <a:rPr lang="en-US" altLang="ja-JP" sz="1400" dirty="0" smtClean="0">
                <a:solidFill>
                  <a:schemeClr val="tx1"/>
                </a:solidFill>
              </a:rPr>
              <a:t>EDFA: </a:t>
            </a:r>
            <a:r>
              <a:rPr lang="en-US" altLang="ja-JP" sz="1400" dirty="0" err="1" smtClean="0">
                <a:solidFill>
                  <a:schemeClr val="tx1"/>
                </a:solidFill>
              </a:rPr>
              <a:t>Amonics</a:t>
            </a:r>
            <a:r>
              <a:rPr lang="en-US" altLang="ja-JP" sz="1400" dirty="0" smtClean="0">
                <a:solidFill>
                  <a:schemeClr val="tx1"/>
                </a:solidFill>
              </a:rPr>
              <a:t> Burst-mode EDFA (Sat. power 20 </a:t>
            </a:r>
            <a:r>
              <a:rPr lang="en-US" altLang="ja-JP" sz="1400" dirty="0" err="1" smtClean="0">
                <a:solidFill>
                  <a:schemeClr val="tx1"/>
                </a:solidFill>
              </a:rPr>
              <a:t>dBm</a:t>
            </a:r>
            <a:r>
              <a:rPr lang="en-US" altLang="ja-JP" sz="1400" dirty="0" smtClean="0">
                <a:solidFill>
                  <a:schemeClr val="tx1"/>
                </a:solidFill>
              </a:rPr>
              <a:t>, NF:&lt;5.5 dB)</a:t>
            </a:r>
          </a:p>
          <a:p>
            <a:r>
              <a:rPr kumimoji="1" lang="en-US" altLang="ja-JP" sz="1400" dirty="0" err="1" smtClean="0">
                <a:solidFill>
                  <a:schemeClr val="tx1"/>
                </a:solidFill>
              </a:rPr>
              <a:t>Bandpass</a:t>
            </a:r>
            <a:r>
              <a:rPr kumimoji="1" lang="en-US" altLang="ja-JP" sz="1400" dirty="0" smtClean="0">
                <a:solidFill>
                  <a:schemeClr val="tx1"/>
                </a:solidFill>
              </a:rPr>
              <a:t> filter1: BW &gt; 1 nm for generation of single sideband signal</a:t>
            </a:r>
          </a:p>
          <a:p>
            <a:r>
              <a:rPr lang="en-US" altLang="ja-JP" sz="1400" dirty="0" err="1" smtClean="0">
                <a:solidFill>
                  <a:schemeClr val="tx1"/>
                </a:solidFill>
              </a:rPr>
              <a:t>Bandpass</a:t>
            </a:r>
            <a:r>
              <a:rPr lang="en-US" altLang="ja-JP" sz="1400" dirty="0" smtClean="0">
                <a:solidFill>
                  <a:schemeClr val="tx1"/>
                </a:solidFill>
              </a:rPr>
              <a:t> filter2: BW ~ 1 nm for suppression of ASE noises from EDFA</a:t>
            </a:r>
            <a:r>
              <a:rPr kumimoji="1" lang="en-US" altLang="ja-JP" sz="1400" dirty="0" smtClean="0">
                <a:solidFill>
                  <a:schemeClr val="tx1"/>
                </a:solidFill>
              </a:rPr>
              <a:t> 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6766426" y="-1272"/>
            <a:ext cx="2351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2013/1/18 </a:t>
            </a:r>
            <a:r>
              <a:rPr kumimoji="1" lang="ja-JP" altLang="en-US" dirty="0" smtClean="0"/>
              <a:t>菅野</a:t>
            </a:r>
            <a:r>
              <a:rPr kumimoji="1" lang="en-US" altLang="ja-JP" dirty="0" smtClean="0"/>
              <a:t>@NICT</a:t>
            </a:r>
            <a:endParaRPr kumimoji="1" lang="ja-JP" altLang="en-US" dirty="0"/>
          </a:p>
        </p:txBody>
      </p:sp>
      <p:sp>
        <p:nvSpPr>
          <p:cNvPr id="59" name="スライド番号プレースホルダー 5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kumimoji="1" lang="en-US" altLang="ja-JP" dirty="0" smtClean="0"/>
              <a:t>Slide </a:t>
            </a:r>
            <a:fld id="{1ABE4A1C-3995-594D-AD70-5655453935C8}" type="slidenum">
              <a:rPr kumimoji="1" lang="ja-JP" altLang="en-US" smtClean="0"/>
              <a:t>7</a:t>
            </a:fld>
            <a:endParaRPr kumimoji="1" lang="ja-JP" altLang="en-US" dirty="0"/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3644511" y="3949500"/>
            <a:ext cx="9989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-18 </a:t>
            </a:r>
            <a:r>
              <a:rPr kumimoji="1" lang="en-US" altLang="ja-JP" sz="1800" dirty="0" err="1" smtClean="0">
                <a:solidFill>
                  <a:schemeClr val="tx1"/>
                </a:solidFill>
              </a:rPr>
              <a:t>dBm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61" name="直線矢印コネクタ 60"/>
          <p:cNvCxnSpPr>
            <a:stCxn id="60" idx="0"/>
          </p:cNvCxnSpPr>
          <p:nvPr/>
        </p:nvCxnSpPr>
        <p:spPr>
          <a:xfrm flipH="1" flipV="1">
            <a:off x="4130882" y="2856604"/>
            <a:ext cx="13125" cy="109289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日付プレースホルダー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dirty="0" smtClean="0"/>
              <a:t>March 2013</a:t>
            </a:r>
            <a:endParaRPr lang="en-GB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a-DK" smtClean="0"/>
              <a:t>Tetsuya Kawanishi, NICT, et al.</a:t>
            </a:r>
            <a:endParaRPr lang="en-GB"/>
          </a:p>
        </p:txBody>
      </p:sp>
      <p:sp>
        <p:nvSpPr>
          <p:cNvPr id="32" name="Rectangle 2"/>
          <p:cNvSpPr txBox="1">
            <a:spLocks noChangeArrowheads="1"/>
          </p:cNvSpPr>
          <p:nvPr/>
        </p:nvSpPr>
        <p:spPr bwMode="auto">
          <a:xfrm>
            <a:off x="685800" y="548680"/>
            <a:ext cx="7708987" cy="6751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/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ja-JP" dirty="0" smtClean="0">
                <a:ea typeface="ＭＳ Ｐゴシック" charset="-128"/>
              </a:rPr>
              <a:t>Experimental Setup of </a:t>
            </a:r>
            <a:r>
              <a:rPr lang="en-US" altLang="ja-JP" dirty="0" err="1" smtClean="0">
                <a:ea typeface="ＭＳ Ｐゴシック" charset="-128"/>
              </a:rPr>
              <a:t>RoF</a:t>
            </a:r>
            <a:r>
              <a:rPr lang="en-US" altLang="ja-JP" dirty="0" smtClean="0">
                <a:ea typeface="ＭＳ Ｐゴシック" charset="-128"/>
              </a:rPr>
              <a:t> Link</a:t>
            </a:r>
            <a:endParaRPr lang="en-US" altLang="ja-JP" dirty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5002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0" y="0"/>
            <a:ext cx="34286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dirty="0" smtClean="0"/>
              <a:t>RoF</a:t>
            </a:r>
            <a:r>
              <a:rPr kumimoji="1" lang="ja-JP" altLang="en-US" sz="2400" b="1" dirty="0" smtClean="0"/>
              <a:t>システム</a:t>
            </a:r>
            <a:r>
              <a:rPr kumimoji="1" lang="en-US" altLang="ja-JP" sz="2400" b="1" dirty="0" smtClean="0"/>
              <a:t>f</a:t>
            </a:r>
            <a:r>
              <a:rPr kumimoji="1" lang="ja-JP" altLang="en-US" sz="2400" b="1" dirty="0" smtClean="0"/>
              <a:t>特測定結果</a:t>
            </a:r>
            <a:endParaRPr kumimoji="1" lang="ja-JP" altLang="en-US" sz="2400" b="1" dirty="0"/>
          </a:p>
        </p:txBody>
      </p:sp>
      <p:pic>
        <p:nvPicPr>
          <p:cNvPr id="5" name="図 4" descr="ad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9445" y="834752"/>
            <a:ext cx="3429000" cy="3962400"/>
          </a:xfrm>
          <a:prstGeom prst="rect">
            <a:avLst/>
          </a:prstGeom>
        </p:spPr>
      </p:pic>
      <p:pic>
        <p:nvPicPr>
          <p:cNvPr id="6" name="図 5" descr="aj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606" y="834752"/>
            <a:ext cx="3429000" cy="3962400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2267744" y="5396671"/>
            <a:ext cx="47596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Amplitude Deviation:</a:t>
            </a:r>
            <a:r>
              <a:rPr kumimoji="1" lang="en-US" altLang="ja-JP" sz="1800" dirty="0">
                <a:solidFill>
                  <a:schemeClr val="tx1"/>
                </a:solidFill>
              </a:rPr>
              <a:t> </a:t>
            </a:r>
            <a:r>
              <a:rPr lang="en-US" altLang="ja-JP" sz="1800" dirty="0" smtClean="0">
                <a:solidFill>
                  <a:schemeClr val="tx1"/>
                </a:solidFill>
              </a:rPr>
              <a:t>&lt; </a:t>
            </a:r>
            <a:r>
              <a:rPr lang="en-US" altLang="ja-JP" sz="1800" dirty="0">
                <a:solidFill>
                  <a:schemeClr val="tx1"/>
                </a:solidFill>
              </a:rPr>
              <a:t>2 </a:t>
            </a:r>
            <a:r>
              <a:rPr lang="en-US" altLang="ja-JP" sz="1800" dirty="0" err="1" smtClean="0">
                <a:solidFill>
                  <a:schemeClr val="tx1"/>
                </a:solidFill>
              </a:rPr>
              <a:t>dBp</a:t>
            </a:r>
            <a:r>
              <a:rPr lang="en-US" altLang="ja-JP" sz="1800" dirty="0" smtClean="0">
                <a:solidFill>
                  <a:schemeClr val="tx1"/>
                </a:solidFill>
              </a:rPr>
              <a:t>-p at 40.5-47 GHz</a:t>
            </a:r>
          </a:p>
          <a:p>
            <a:pPr lvl="1"/>
            <a:r>
              <a:rPr lang="en-US" altLang="ja-JP" sz="1800" dirty="0" smtClean="0">
                <a:solidFill>
                  <a:schemeClr val="tx1"/>
                </a:solidFill>
              </a:rPr>
              <a:t>				     ~ </a:t>
            </a:r>
            <a:r>
              <a:rPr lang="en-US" altLang="ja-JP" sz="1800" dirty="0">
                <a:solidFill>
                  <a:schemeClr val="tx1"/>
                </a:solidFill>
              </a:rPr>
              <a:t>2 </a:t>
            </a:r>
            <a:r>
              <a:rPr lang="en-US" altLang="ja-JP" sz="1800" dirty="0" err="1" smtClean="0">
                <a:solidFill>
                  <a:schemeClr val="tx1"/>
                </a:solidFill>
              </a:rPr>
              <a:t>dBp</a:t>
            </a:r>
            <a:r>
              <a:rPr lang="en-US" altLang="ja-JP" sz="1800" dirty="0" smtClean="0">
                <a:solidFill>
                  <a:schemeClr val="tx1"/>
                </a:solidFill>
              </a:rPr>
              <a:t>-p at 57-66 GHz </a:t>
            </a:r>
          </a:p>
        </p:txBody>
      </p:sp>
      <p:sp>
        <p:nvSpPr>
          <p:cNvPr id="11" name="スライド番号プレースホルダー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kumimoji="1" lang="en-US" altLang="ja-JP" dirty="0" smtClean="0"/>
              <a:t>Slide </a:t>
            </a:r>
            <a:fld id="{1ABE4A1C-3995-594D-AD70-5655453935C8}" type="slidenum">
              <a:rPr kumimoji="1" lang="ja-JP" altLang="en-US" smtClean="0"/>
              <a:t>8</a:t>
            </a:fld>
            <a:endParaRPr kumimoji="1" lang="ja-JP" altLang="en-US" dirty="0"/>
          </a:p>
        </p:txBody>
      </p:sp>
      <p:sp>
        <p:nvSpPr>
          <p:cNvPr id="2" name="日付プレースホルダー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GB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Tetsuya Kawanishi, NICT, et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1645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0" y="0"/>
            <a:ext cx="50449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dirty="0" smtClean="0"/>
              <a:t>RoF</a:t>
            </a:r>
            <a:r>
              <a:rPr kumimoji="1" lang="ja-JP" altLang="en-US" sz="2400" b="1" dirty="0" smtClean="0"/>
              <a:t>システム</a:t>
            </a:r>
            <a:r>
              <a:rPr kumimoji="1" lang="en-US" altLang="ja-JP" sz="2400" b="1" dirty="0" smtClean="0"/>
              <a:t> </a:t>
            </a:r>
            <a:r>
              <a:rPr kumimoji="1" lang="ja-JP" altLang="en-US" sz="2400" b="1" dirty="0" smtClean="0"/>
              <a:t>ファイバ伝送後</a:t>
            </a:r>
            <a:r>
              <a:rPr kumimoji="1" lang="en-US" altLang="ja-JP" sz="2400" b="1" dirty="0" smtClean="0"/>
              <a:t>f</a:t>
            </a:r>
            <a:r>
              <a:rPr kumimoji="1" lang="ja-JP" altLang="en-US" sz="2400" b="1" dirty="0" smtClean="0"/>
              <a:t>特比較</a:t>
            </a:r>
            <a:endParaRPr kumimoji="1" lang="ja-JP" altLang="en-US" sz="2400" b="1" dirty="0"/>
          </a:p>
        </p:txBody>
      </p:sp>
      <p:pic>
        <p:nvPicPr>
          <p:cNvPr id="6" name="図 5" descr="trans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5388" y="1270992"/>
            <a:ext cx="5168900" cy="3886200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391695" y="5487615"/>
            <a:ext cx="86549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chemeClr val="tx1"/>
                </a:solidFill>
              </a:rPr>
              <a:t>Frequency response of </a:t>
            </a:r>
            <a:r>
              <a:rPr lang="en-US" altLang="ja-JP" dirty="0" err="1" smtClean="0">
                <a:solidFill>
                  <a:schemeClr val="tx1"/>
                </a:solidFill>
              </a:rPr>
              <a:t>RoF</a:t>
            </a:r>
            <a:r>
              <a:rPr lang="en-US" altLang="ja-JP" dirty="0" smtClean="0">
                <a:solidFill>
                  <a:schemeClr val="tx1"/>
                </a:solidFill>
              </a:rPr>
              <a:t> link at 40-48 GHz and 56-67 GHz bands</a:t>
            </a: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kumimoji="1" lang="en-US" altLang="ja-JP" dirty="0" smtClean="0"/>
              <a:t>Slide </a:t>
            </a:r>
            <a:fld id="{1ABE4A1C-3995-594D-AD70-5655453935C8}" type="slidenum">
              <a:rPr kumimoji="1" lang="ja-JP" altLang="en-US" smtClean="0"/>
              <a:t>9</a:t>
            </a:fld>
            <a:endParaRPr kumimoji="1" lang="ja-JP" altLang="en-US" dirty="0"/>
          </a:p>
        </p:txBody>
      </p:sp>
      <p:sp>
        <p:nvSpPr>
          <p:cNvPr id="2" name="日付プレースホルダー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March 2013</a:t>
            </a:r>
            <a:endParaRPr lang="en-GB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dirty="0" smtClean="0"/>
              <a:t>Tetsuya Kawanishi, NICT, et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4953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1-12-xxxx-00-00aj-ieee-802-11aj-backhaul-usage-model-proposal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11-12-xxxx-00-00aj-ieee-802-11aj-backhaul-usage-model-proposal</Template>
  <TotalTime>1026</TotalTime>
  <Words>1268</Words>
  <Application>Microsoft Office PowerPoint</Application>
  <PresentationFormat>画面に合わせる (4:3)</PresentationFormat>
  <Paragraphs>256</Paragraphs>
  <Slides>17</Slides>
  <Notes>9</Notes>
  <HiddenSlides>0</HiddenSlides>
  <MMClips>0</MMClips>
  <ScaleCrop>false</ScaleCrop>
  <HeadingPairs>
    <vt:vector size="6" baseType="variant">
      <vt:variant>
        <vt:lpstr>テーマ</vt:lpstr>
      </vt:variant>
      <vt:variant>
        <vt:i4>2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17</vt:i4>
      </vt:variant>
    </vt:vector>
  </HeadingPairs>
  <TitlesOfParts>
    <vt:vector size="20" baseType="lpstr">
      <vt:lpstr>11-12-xxxx-00-00aj-ieee-802-11aj-backhaul-usage-model-proposal</vt:lpstr>
      <vt:lpstr>デザインの設定</vt:lpstr>
      <vt:lpstr>Document</vt:lpstr>
      <vt:lpstr>Proposal of RoF Extension Link Backhaul for Category 4</vt:lpstr>
      <vt:lpstr>Abstract</vt:lpstr>
      <vt:lpstr>Overview of WFA VHT usage models for 802.11ad</vt:lpstr>
      <vt:lpstr>Category 4: Backhaul </vt:lpstr>
      <vt:lpstr>Usage Model 4c: RoF Extension Link Backhaul </vt:lpstr>
      <vt:lpstr>Usage Model 4c: RoF Extension Link Backhaul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Standards related to Indoor Use of Optical Fiber Cable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hiroyo ogawa 2</dc:creator>
  <cp:lastModifiedBy>hiroyo ogawa</cp:lastModifiedBy>
  <cp:revision>53</cp:revision>
  <cp:lastPrinted>1601-01-01T00:00:00Z</cp:lastPrinted>
  <dcterms:created xsi:type="dcterms:W3CDTF">2013-01-18T03:16:41Z</dcterms:created>
  <dcterms:modified xsi:type="dcterms:W3CDTF">2013-03-21T10:59:14Z</dcterms:modified>
</cp:coreProperties>
</file>