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26" r:id="rId1"/>
  </p:sldMasterIdLst>
  <p:notesMasterIdLst>
    <p:notesMasterId r:id="rId14"/>
  </p:notesMasterIdLst>
  <p:handoutMasterIdLst>
    <p:handoutMasterId r:id="rId15"/>
  </p:handoutMasterIdLst>
  <p:sldIdLst>
    <p:sldId id="350" r:id="rId2"/>
    <p:sldId id="351" r:id="rId3"/>
    <p:sldId id="352" r:id="rId4"/>
    <p:sldId id="341" r:id="rId5"/>
    <p:sldId id="342" r:id="rId6"/>
    <p:sldId id="343" r:id="rId7"/>
    <p:sldId id="346" r:id="rId8"/>
    <p:sldId id="344" r:id="rId9"/>
    <p:sldId id="345" r:id="rId10"/>
    <p:sldId id="347" r:id="rId11"/>
    <p:sldId id="331" r:id="rId12"/>
    <p:sldId id="34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CBFF"/>
    <a:srgbClr val="FFCCCC"/>
    <a:srgbClr val="FFCCFF"/>
    <a:srgbClr val="FBAD7D"/>
    <a:srgbClr val="F86308"/>
    <a:srgbClr val="0000FF"/>
    <a:srgbClr val="9933FF"/>
    <a:srgbClr val="CC3300"/>
    <a:srgbClr val="360000"/>
    <a:srgbClr val="54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972" autoAdjust="0"/>
    <p:restoredTop sz="89275" autoAdjust="0"/>
  </p:normalViewPr>
  <p:slideViewPr>
    <p:cSldViewPr>
      <p:cViewPr varScale="1">
        <p:scale>
          <a:sx n="73" d="100"/>
          <a:sy n="73" d="100"/>
        </p:scale>
        <p:origin x="-1524" y="-102"/>
      </p:cViewPr>
      <p:guideLst>
        <p:guide orient="horz" pos="2160"/>
        <p:guide pos="2880"/>
      </p:guideLst>
    </p:cSldViewPr>
  </p:slideViewPr>
  <p:outlineViewPr>
    <p:cViewPr>
      <p:scale>
        <a:sx n="33" d="100"/>
        <a:sy n="33" d="100"/>
      </p:scale>
      <p:origin x="0" y="242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768"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AFB1C89-F557-4293-A03D-81EC938F90E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xmlns="" val="290262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A65CB0DA-1E5C-42B6-832E-DE221983C1E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xmlns="" val="29180216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xfrm>
            <a:off x="4085881" y="98425"/>
            <a:ext cx="2195858" cy="215444"/>
          </a:xfrm>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xfrm>
            <a:off x="654050" y="98425"/>
            <a:ext cx="916020" cy="215444"/>
          </a:xfrm>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xfrm>
            <a:off x="4168981" y="8985250"/>
            <a:ext cx="2112758" cy="184666"/>
          </a:xfrm>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19460" y="8986035"/>
            <a:ext cx="415178" cy="184666"/>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xfrm>
            <a:off x="1154113" y="701675"/>
            <a:ext cx="4625975" cy="3468688"/>
          </a:xfrm>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1" y="98425"/>
            <a:ext cx="2195858" cy="215444"/>
          </a:xfrm>
        </p:spPr>
        <p:txBody>
          <a:bodyPr/>
          <a:lstStyle/>
          <a:p>
            <a:pPr>
              <a:defRPr/>
            </a:pPr>
            <a:r>
              <a:rPr lang="en-US" smtClean="0"/>
              <a:t>doc.: IEEE 802.11-yy/xxxxr0</a:t>
            </a:r>
          </a:p>
        </p:txBody>
      </p:sp>
      <p:sp>
        <p:nvSpPr>
          <p:cNvPr id="11267" name="Rectangle 3"/>
          <p:cNvSpPr>
            <a:spLocks noGrp="1" noChangeArrowheads="1"/>
          </p:cNvSpPr>
          <p:nvPr>
            <p:ph type="dt" sz="quarter" idx="1"/>
          </p:nvPr>
        </p:nvSpPr>
        <p:spPr>
          <a:xfrm>
            <a:off x="654050" y="98425"/>
            <a:ext cx="916020" cy="215444"/>
          </a:xfrm>
        </p:spPr>
        <p:txBody>
          <a:bodyPr/>
          <a:lstStyle/>
          <a:p>
            <a:pPr>
              <a:defRPr/>
            </a:pPr>
            <a:r>
              <a:rPr lang="en-US" smtClean="0"/>
              <a:t>Month Year</a:t>
            </a:r>
          </a:p>
        </p:txBody>
      </p:sp>
      <p:sp>
        <p:nvSpPr>
          <p:cNvPr id="11268" name="Rectangle 6"/>
          <p:cNvSpPr>
            <a:spLocks noGrp="1" noChangeArrowheads="1"/>
          </p:cNvSpPr>
          <p:nvPr>
            <p:ph type="ftr" sz="quarter" idx="4"/>
          </p:nvPr>
        </p:nvSpPr>
        <p:spPr>
          <a:xfrm>
            <a:off x="4168981" y="8985250"/>
            <a:ext cx="2112758" cy="184666"/>
          </a:xfrm>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319460" y="8986035"/>
            <a:ext cx="415178" cy="184666"/>
          </a:xfrm>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5700" y="703263"/>
            <a:ext cx="4622800" cy="3467100"/>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A STA shall discard an MPDU with a group address in the Address 1 field if the value in the Address 1 field does not match any value in the dot11GroupAddressesTable and does not match the Broadcast address value.</a:t>
            </a:r>
          </a:p>
          <a:p>
            <a:endParaRPr lang="en-US" dirty="0" smtClean="0"/>
          </a:p>
          <a:p>
            <a:r>
              <a:rPr lang="en-US" dirty="0" smtClean="0"/>
              <a:t>first check FCS</a:t>
            </a:r>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65CB0DA-1E5C-42B6-832E-DE221983C1E0}" type="slidenum">
              <a:rPr lang="en-US" smtClean="0"/>
              <a:pPr>
                <a:defRPr/>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1BB5ACE-2385-4F8D-925D-C8C35A188D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B1313C5-599E-4DA7-B2C0-F25303D890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10451E-307D-44B6-B19F-7A7B7937AA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8216287" y="6475413"/>
            <a:ext cx="470513" cy="184666"/>
          </a:xfr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19152FA6-99F5-4225-8FE8-CBCC8C406D8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D8D4B7-67DC-4901-827F-74796B7890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4580D9DB-0B96-4004-8078-D303BFA0D3B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48A87241-5B8C-4546-B714-75F47028B7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7987F541-7081-4923-B824-DE3D7D7B02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A2AA90FF-3271-453A-B931-4DC39C461F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8C77914-C8B0-4E62-97E0-6AD658F7DC5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D6DA661-03AB-4C49-A5B5-34DA5D0DE5F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8216287" y="6475413"/>
            <a:ext cx="4705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Huawei</a:t>
            </a:r>
            <a:endParaRPr lang="en-US" dirty="0"/>
          </a:p>
        </p:txBody>
      </p:sp>
      <p:sp>
        <p:nvSpPr>
          <p:cNvPr id="1030" name="Rectangle 6"/>
          <p:cNvSpPr>
            <a:spLocks noGrp="1" noChangeArrowheads="1"/>
          </p:cNvSpPr>
          <p:nvPr>
            <p:ph type="sldNum" sz="quarter" idx="4"/>
          </p:nvPr>
        </p:nvSpPr>
        <p:spPr bwMode="auto">
          <a:xfrm>
            <a:off x="4284663" y="6475413"/>
            <a:ext cx="515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atin typeface="Calibri" pitchFamily="34" charset="0"/>
                <a:cs typeface="Calibri" pitchFamily="34" charset="0"/>
              </a:defRPr>
            </a:lvl1pPr>
          </a:lstStyle>
          <a:p>
            <a:pPr>
              <a:defRPr/>
            </a:pPr>
            <a:r>
              <a:rPr lang="en-US"/>
              <a:t>Slide </a:t>
            </a:r>
            <a:fld id="{71096C9B-3595-4EC7-9CE1-2F0FB5D4A90F}" type="slidenum">
              <a:rPr lang="en-US"/>
              <a:pPr>
                <a:defRPr/>
              </a:pPr>
              <a:t>‹#›</a:t>
            </a:fld>
            <a:endParaRPr lang="en-US"/>
          </a:p>
        </p:txBody>
      </p:sp>
      <p:sp>
        <p:nvSpPr>
          <p:cNvPr id="1031" name="Rectangle 7"/>
          <p:cNvSpPr>
            <a:spLocks noChangeArrowheads="1"/>
          </p:cNvSpPr>
          <p:nvPr/>
        </p:nvSpPr>
        <p:spPr bwMode="auto">
          <a:xfrm>
            <a:off x="4953000" y="304800"/>
            <a:ext cx="3705225" cy="276999"/>
          </a:xfrm>
          <a:prstGeom prst="rect">
            <a:avLst/>
          </a:prstGeom>
          <a:noFill/>
          <a:ln w="9525">
            <a:noFill/>
            <a:miter lim="800000"/>
            <a:headEnd/>
            <a:tailEnd/>
          </a:ln>
          <a:effectLst/>
        </p:spPr>
        <p:txBody>
          <a:bodyPr wrap="square" lIns="0" tIns="0" rIns="0" bIns="0" anchor="b">
            <a:spAutoFit/>
          </a:bodyPr>
          <a:lstStyle/>
          <a:p>
            <a:pPr marL="457200" lvl="4" algn="r" eaLnBrk="0" hangingPunct="0"/>
            <a:r>
              <a:rPr lang="en-US" sz="1800" b="0" kern="1200" dirty="0" smtClean="0">
                <a:solidFill>
                  <a:schemeClr val="tx1"/>
                </a:solidFill>
                <a:latin typeface="Calibri" pitchFamily="34" charset="0"/>
                <a:ea typeface="+mn-ea"/>
                <a:cs typeface="Calibri" pitchFamily="34" charset="0"/>
              </a:rPr>
              <a:t>IEEE </a:t>
            </a:r>
            <a:r>
              <a:rPr lang="en-US" sz="1800" b="0" kern="1200" dirty="0" smtClean="0">
                <a:solidFill>
                  <a:schemeClr val="tx1"/>
                </a:solidFill>
                <a:latin typeface="Calibri" pitchFamily="34" charset="0"/>
                <a:ea typeface="+mn-ea"/>
                <a:cs typeface="Calibri" pitchFamily="34" charset="0"/>
              </a:rPr>
              <a:t>11-13-0104-00-00ah</a:t>
            </a:r>
            <a:endParaRPr lang="en-US" sz="1800" b="0" kern="1200" dirty="0">
              <a:solidFill>
                <a:schemeClr val="tx1"/>
              </a:solidFill>
              <a:latin typeface="Calibri" pitchFamily="34" charset="0"/>
              <a:ea typeface="+mn-ea"/>
              <a:cs typeface="Calibri" pitchFamily="34" charset="0"/>
            </a:endParaRP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Calibri" pitchFamily="34" charset="0"/>
              <a:cs typeface="Calibri" pitchFamily="34" charset="0"/>
            </a:endParaRPr>
          </a:p>
        </p:txBody>
      </p:sp>
      <p:sp>
        <p:nvSpPr>
          <p:cNvPr id="1033" name="Rectangle 9"/>
          <p:cNvSpPr>
            <a:spLocks noChangeArrowheads="1"/>
          </p:cNvSpPr>
          <p:nvPr/>
        </p:nvSpPr>
        <p:spPr bwMode="auto">
          <a:xfrm>
            <a:off x="3810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smtClean="0">
                <a:latin typeface="Calibri" pitchFamily="34" charset="0"/>
                <a:cs typeface="Calibri" pitchFamily="34" charset="0"/>
              </a:rPr>
              <a:t>Submission</a:t>
            </a:r>
            <a:endParaRPr lang="en-US" dirty="0">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Calibri" pitchFamily="34" charset="0"/>
              <a:cs typeface="Calibri" pitchFamily="34" charset="0"/>
            </a:endParaRPr>
          </a:p>
        </p:txBody>
      </p:sp>
      <p:sp>
        <p:nvSpPr>
          <p:cNvPr id="11" name="Rectangle 7"/>
          <p:cNvSpPr>
            <a:spLocks noChangeArrowheads="1"/>
          </p:cNvSpPr>
          <p:nvPr userDrawn="1"/>
        </p:nvSpPr>
        <p:spPr bwMode="auto">
          <a:xfrm>
            <a:off x="381000" y="304800"/>
            <a:ext cx="3248025" cy="276999"/>
          </a:xfrm>
          <a:prstGeom prst="rect">
            <a:avLst/>
          </a:prstGeom>
          <a:noFill/>
          <a:ln w="9525">
            <a:noFill/>
            <a:miter lim="800000"/>
            <a:headEnd/>
            <a:tailEnd/>
          </a:ln>
          <a:effectLst/>
        </p:spPr>
        <p:txBody>
          <a:bodyPr wrap="square" lIns="0" tIns="0" rIns="0" bIns="0" anchor="b">
            <a:spAutoFit/>
          </a:bodyPr>
          <a:lstStyle/>
          <a:p>
            <a:pPr marL="0" lvl="4" algn="l" eaLnBrk="0" hangingPunct="0"/>
            <a:r>
              <a:rPr lang="en-US" sz="1800" b="0" dirty="0" smtClean="0">
                <a:latin typeface="Calibri" pitchFamily="34" charset="0"/>
                <a:cs typeface="Calibri" pitchFamily="34" charset="0"/>
              </a:rPr>
              <a:t>Jan 2013</a:t>
            </a:r>
            <a:endParaRPr lang="en-US" sz="1800" b="0" dirty="0">
              <a:latin typeface="Calibri" pitchFamily="34" charset="0"/>
              <a:cs typeface="Calibri" pitchFamily="34" charset="0"/>
            </a:endParaRPr>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iming>
    <p:tnLst>
      <p:par>
        <p:cTn id="1" dur="indefinite" restart="never" nodeType="tmRoot"/>
      </p:par>
    </p:tnLst>
  </p:timing>
  <p:hf hdr="0" dt="0"/>
  <p:txStyles>
    <p:titleStyle>
      <a:lvl1pPr algn="ctr" rtl="0" fontAlgn="base">
        <a:spcBef>
          <a:spcPct val="0"/>
        </a:spcBef>
        <a:spcAft>
          <a:spcPct val="0"/>
        </a:spcAft>
        <a:defRPr sz="3200" b="1">
          <a:solidFill>
            <a:schemeClr val="tx2"/>
          </a:solidFill>
          <a:latin typeface="Calibri" pitchFamily="34" charset="0"/>
          <a:ea typeface="+mj-ea"/>
          <a:cs typeface="Calibri" pitchFamily="34" charset="0"/>
        </a:defRPr>
      </a:lvl1pPr>
      <a:lvl2pPr algn="ctr" rtl="0" fontAlgn="base">
        <a:spcBef>
          <a:spcPct val="0"/>
        </a:spcBef>
        <a:spcAft>
          <a:spcPct val="0"/>
        </a:spcAft>
        <a:defRPr sz="3200" b="1">
          <a:solidFill>
            <a:schemeClr val="tx2"/>
          </a:solidFill>
          <a:latin typeface="Calibri" pitchFamily="34" charset="0"/>
          <a:cs typeface="Calibri" pitchFamily="34" charset="0"/>
        </a:defRPr>
      </a:lvl2pPr>
      <a:lvl3pPr algn="ctr" rtl="0" fontAlgn="base">
        <a:spcBef>
          <a:spcPct val="0"/>
        </a:spcBef>
        <a:spcAft>
          <a:spcPct val="0"/>
        </a:spcAft>
        <a:defRPr sz="3200" b="1">
          <a:solidFill>
            <a:schemeClr val="tx2"/>
          </a:solidFill>
          <a:latin typeface="Calibri" pitchFamily="34" charset="0"/>
          <a:cs typeface="Calibri" pitchFamily="34" charset="0"/>
        </a:defRPr>
      </a:lvl3pPr>
      <a:lvl4pPr algn="ctr" rtl="0" fontAlgn="base">
        <a:spcBef>
          <a:spcPct val="0"/>
        </a:spcBef>
        <a:spcAft>
          <a:spcPct val="0"/>
        </a:spcAft>
        <a:defRPr sz="3200" b="1">
          <a:solidFill>
            <a:schemeClr val="tx2"/>
          </a:solidFill>
          <a:latin typeface="Calibri" pitchFamily="34" charset="0"/>
          <a:cs typeface="Calibri" pitchFamily="34" charset="0"/>
        </a:defRPr>
      </a:lvl4pPr>
      <a:lvl5pPr algn="ctr" rtl="0" fontAlgn="base">
        <a:spcBef>
          <a:spcPct val="0"/>
        </a:spcBef>
        <a:spcAft>
          <a:spcPct val="0"/>
        </a:spcAft>
        <a:defRPr sz="3200" b="1">
          <a:solidFill>
            <a:schemeClr val="tx2"/>
          </a:solidFill>
          <a:latin typeface="Calibri" pitchFamily="34" charset="0"/>
          <a:cs typeface="Calibri" pitchFamily="34"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fontAlgn="base">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fontAlgn="base">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fontAlgn="base">
        <a:spcBef>
          <a:spcPct val="20000"/>
        </a:spcBef>
        <a:spcAft>
          <a:spcPct val="0"/>
        </a:spcAft>
        <a:buChar char="•"/>
        <a:defRPr>
          <a:solidFill>
            <a:schemeClr val="tx1"/>
          </a:solidFill>
          <a:latin typeface="Calibri" pitchFamily="34" charset="0"/>
          <a:cs typeface="Calibri" pitchFamily="34" charset="0"/>
        </a:defRPr>
      </a:lvl3pPr>
      <a:lvl4pPr marL="1428750" indent="-228600" algn="l" rtl="0" fontAlgn="base">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fontAlgn="base">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3"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
        <p:nvSpPr>
          <p:cNvPr id="2104" name="Slide Number Placeholder 5"/>
          <p:cNvSpPr>
            <a:spLocks noGrp="1"/>
          </p:cNvSpPr>
          <p:nvPr>
            <p:ph type="sldNum" sz="quarter" idx="4294967295"/>
          </p:nvPr>
        </p:nvSpPr>
        <p:spPr>
          <a:xfrm>
            <a:off x="4267200" y="6477000"/>
            <a:ext cx="609600" cy="228599"/>
          </a:xfrm>
          <a:prstGeom prst="rect">
            <a:avLst/>
          </a:prstGeom>
          <a:noFill/>
          <a:ln>
            <a:miter lim="800000"/>
            <a:headEnd/>
            <a:tailEnd/>
          </a:ln>
        </p:spPr>
        <p:txBody>
          <a:bodyPr/>
          <a:lstStyle/>
          <a:p>
            <a:r>
              <a:rPr lang="en-US" dirty="0" smtClean="0">
                <a:latin typeface="Calibri" pitchFamily="34" charset="0"/>
                <a:cs typeface="Calibri" pitchFamily="34" charset="0"/>
              </a:rPr>
              <a:t>Slide </a:t>
            </a:r>
            <a:fld id="{A78FA4BF-601B-4C85-9F97-768BDB1459C9}" type="slidenum">
              <a:rPr lang="en-US" smtClean="0">
                <a:latin typeface="Calibri" pitchFamily="34" charset="0"/>
                <a:cs typeface="Calibri" pitchFamily="34" charset="0"/>
              </a:rPr>
              <a:pPr/>
              <a:t>1</a:t>
            </a:fld>
            <a:endParaRPr lang="en-US" dirty="0" smtClean="0">
              <a:latin typeface="Calibri" pitchFamily="34" charset="0"/>
              <a:cs typeface="Calibri" pitchFamily="34" charset="0"/>
            </a:endParaRPr>
          </a:p>
        </p:txBody>
      </p:sp>
      <p:sp>
        <p:nvSpPr>
          <p:cNvPr id="2105" name="Rectangle 2"/>
          <p:cNvSpPr>
            <a:spLocks noGrp="1" noChangeArrowheads="1"/>
          </p:cNvSpPr>
          <p:nvPr>
            <p:ph type="title"/>
          </p:nvPr>
        </p:nvSpPr>
        <p:spPr>
          <a:xfrm>
            <a:off x="685800" y="685800"/>
            <a:ext cx="7772400" cy="762000"/>
          </a:xfrm>
        </p:spPr>
        <p:txBody>
          <a:bodyPr/>
          <a:lstStyle/>
          <a:p>
            <a:pPr eaLnBrk="1" hangingPunct="1"/>
            <a:r>
              <a:rPr lang="en-US" altLang="zh-CN" dirty="0" smtClean="0"/>
              <a:t>Flexible Multicast</a:t>
            </a:r>
            <a:endParaRPr lang="en-US" dirty="0" smtClean="0"/>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2013-01-14</a:t>
            </a:r>
          </a:p>
        </p:txBody>
      </p:sp>
      <p:sp>
        <p:nvSpPr>
          <p:cNvPr id="2107" name="Rectangle 12"/>
          <p:cNvSpPr>
            <a:spLocks noChangeArrowheads="1"/>
          </p:cNvSpPr>
          <p:nvPr/>
        </p:nvSpPr>
        <p:spPr bwMode="auto">
          <a:xfrm>
            <a:off x="685800" y="1828800"/>
            <a:ext cx="11430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itchFamily="34" charset="0"/>
                <a:cs typeface="Calibri" pitchFamily="34" charset="0"/>
              </a:rPr>
              <a:t>Authors:</a:t>
            </a:r>
            <a:endParaRPr lang="en-US" sz="2000" dirty="0">
              <a:latin typeface="Calibri" pitchFamily="34" charset="0"/>
              <a:cs typeface="Calibri" pitchFamily="34" charset="0"/>
            </a:endParaRPr>
          </a:p>
        </p:txBody>
      </p:sp>
      <p:graphicFrame>
        <p:nvGraphicFramePr>
          <p:cNvPr id="1030" name="Object 6"/>
          <p:cNvGraphicFramePr>
            <a:graphicFrameLocks noChangeAspect="1"/>
          </p:cNvGraphicFramePr>
          <p:nvPr/>
        </p:nvGraphicFramePr>
        <p:xfrm>
          <a:off x="1300163" y="2286000"/>
          <a:ext cx="7343775" cy="4572000"/>
        </p:xfrm>
        <a:graphic>
          <a:graphicData uri="http://schemas.openxmlformats.org/presentationml/2006/ole">
            <p:oleObj spid="_x0000_s1030" name="Document" r:id="rId4" imgW="9068758" imgH="5559519"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Some of the unused AIDs can be used to indicate multicast groups </a:t>
            </a:r>
            <a:r>
              <a:rPr lang="en-US" altLang="zh-CN" dirty="0" smtClean="0"/>
              <a:t>(MID).</a:t>
            </a:r>
          </a:p>
          <a:p>
            <a:endParaRPr lang="en-US" dirty="0" smtClean="0"/>
          </a:p>
          <a:p>
            <a:r>
              <a:rPr lang="en-US" dirty="0" smtClean="0"/>
              <a:t>A STA can belong to multiple multicast groups</a:t>
            </a:r>
            <a:r>
              <a:rPr lang="en-US" altLang="zh-CN" dirty="0" smtClean="0"/>
              <a:t>, move to another multicast </a:t>
            </a:r>
            <a:r>
              <a:rPr lang="en-US" dirty="0" smtClean="0"/>
              <a:t>group during operation</a:t>
            </a:r>
            <a:r>
              <a:rPr lang="en-US" altLang="zh-CN" dirty="0" smtClean="0"/>
              <a:t>, and only r</a:t>
            </a:r>
            <a:r>
              <a:rPr lang="en-US" dirty="0" smtClean="0"/>
              <a:t>eceive its own group addressed BUs</a:t>
            </a:r>
            <a:r>
              <a:rPr lang="en-US" altLang="zh-CN" dirty="0" smtClean="0"/>
              <a:t>.</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10</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a:t>
            </a:r>
            <a:endParaRPr lang="en-US" dirty="0"/>
          </a:p>
        </p:txBody>
      </p:sp>
      <p:sp>
        <p:nvSpPr>
          <p:cNvPr id="3" name="Content Placeholder 2"/>
          <p:cNvSpPr>
            <a:spLocks noGrp="1"/>
          </p:cNvSpPr>
          <p:nvPr>
            <p:ph idx="1"/>
          </p:nvPr>
        </p:nvSpPr>
        <p:spPr>
          <a:xfrm>
            <a:off x="381000" y="1828800"/>
            <a:ext cx="8305800" cy="4495800"/>
          </a:xfrm>
        </p:spPr>
        <p:txBody>
          <a:bodyPr>
            <a:normAutofit/>
          </a:bodyPr>
          <a:lstStyle/>
          <a:p>
            <a:r>
              <a:rPr lang="en-US" altLang="zh-CN" dirty="0" smtClean="0"/>
              <a:t>Do you agree that an AID can indicate a group of STAs?</a:t>
            </a:r>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11</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smtClean="0"/>
              <a:t>Move to add the text “an AID can indicate a group of STAs” into the spec framework</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12</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12"/>
          <p:cNvSpPr>
            <a:spLocks noChangeArrowheads="1"/>
          </p:cNvSpPr>
          <p:nvPr/>
        </p:nvSpPr>
        <p:spPr bwMode="auto">
          <a:xfrm>
            <a:off x="533400" y="762000"/>
            <a:ext cx="22860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latin typeface="Calibri" pitchFamily="34" charset="0"/>
                <a:cs typeface="Calibri" pitchFamily="34" charset="0"/>
              </a:rPr>
              <a:t>Authors continued:</a:t>
            </a:r>
            <a:endParaRPr lang="en-US" sz="2000" dirty="0">
              <a:latin typeface="Calibri" pitchFamily="34" charset="0"/>
              <a:cs typeface="Calibri" pitchFamily="34" charset="0"/>
            </a:endParaRPr>
          </a:p>
        </p:txBody>
      </p:sp>
      <p:sp>
        <p:nvSpPr>
          <p:cNvPr id="10" name="Slide Number Placeholder 5"/>
          <p:cNvSpPr>
            <a:spLocks noGrp="1"/>
          </p:cNvSpPr>
          <p:nvPr>
            <p:ph type="sldNum" sz="quarter" idx="4294967295"/>
          </p:nvPr>
        </p:nvSpPr>
        <p:spPr>
          <a:xfrm>
            <a:off x="4267200" y="6477000"/>
            <a:ext cx="609600" cy="228599"/>
          </a:xfrm>
          <a:prstGeom prst="rect">
            <a:avLst/>
          </a:prstGeom>
          <a:noFill/>
          <a:ln>
            <a:miter lim="800000"/>
            <a:headEnd/>
            <a:tailEnd/>
          </a:ln>
        </p:spPr>
        <p:txBody>
          <a:bodyPr/>
          <a:lstStyle/>
          <a:p>
            <a:r>
              <a:rPr lang="en-US" dirty="0" smtClean="0">
                <a:latin typeface="Calibri" pitchFamily="34" charset="0"/>
                <a:cs typeface="Calibri" pitchFamily="34" charset="0"/>
              </a:rPr>
              <a:t>Slide </a:t>
            </a:r>
            <a:fld id="{A78FA4BF-601B-4C85-9F97-768BDB1459C9}" type="slidenum">
              <a:rPr lang="en-US" smtClean="0">
                <a:latin typeface="Calibri" pitchFamily="34" charset="0"/>
                <a:cs typeface="Calibri" pitchFamily="34" charset="0"/>
              </a:rPr>
              <a:pPr/>
              <a:t>2</a:t>
            </a:fld>
            <a:endParaRPr lang="en-US" dirty="0" smtClean="0">
              <a:latin typeface="Calibri" pitchFamily="34" charset="0"/>
              <a:cs typeface="Calibri" pitchFamily="34" charset="0"/>
            </a:endParaRPr>
          </a:p>
        </p:txBody>
      </p:sp>
      <p:sp>
        <p:nvSpPr>
          <p:cNvPr id="11"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graphicFrame>
        <p:nvGraphicFramePr>
          <p:cNvPr id="2054" name="Object 6"/>
          <p:cNvGraphicFramePr>
            <a:graphicFrameLocks noChangeAspect="1"/>
          </p:cNvGraphicFramePr>
          <p:nvPr/>
        </p:nvGraphicFramePr>
        <p:xfrm>
          <a:off x="1574800" y="1336675"/>
          <a:ext cx="6880225" cy="4416425"/>
        </p:xfrm>
        <a:graphic>
          <a:graphicData uri="http://schemas.openxmlformats.org/presentationml/2006/ole">
            <p:oleObj spid="_x0000_s2054" name="Document" r:id="rId4" imgW="9350748" imgH="6001715"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2"/>
          <p:cNvSpPr>
            <a:spLocks noChangeArrowheads="1"/>
          </p:cNvSpPr>
          <p:nvPr/>
        </p:nvSpPr>
        <p:spPr bwMode="auto">
          <a:xfrm>
            <a:off x="533400" y="685800"/>
            <a:ext cx="22860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latin typeface="Calibri" pitchFamily="34" charset="0"/>
                <a:cs typeface="Calibri" pitchFamily="34" charset="0"/>
              </a:rPr>
              <a:t>Authors continued:</a:t>
            </a:r>
            <a:endParaRPr lang="en-US" sz="2000" dirty="0">
              <a:latin typeface="Calibri" pitchFamily="34" charset="0"/>
              <a:cs typeface="Calibri" pitchFamily="34" charset="0"/>
            </a:endParaRPr>
          </a:p>
        </p:txBody>
      </p:sp>
      <p:sp>
        <p:nvSpPr>
          <p:cNvPr id="9" name="Slide Number Placeholder 5"/>
          <p:cNvSpPr>
            <a:spLocks noGrp="1"/>
          </p:cNvSpPr>
          <p:nvPr>
            <p:ph type="sldNum" sz="quarter" idx="4294967295"/>
          </p:nvPr>
        </p:nvSpPr>
        <p:spPr>
          <a:xfrm>
            <a:off x="4267200" y="6477000"/>
            <a:ext cx="609600" cy="228599"/>
          </a:xfrm>
          <a:prstGeom prst="rect">
            <a:avLst/>
          </a:prstGeom>
          <a:noFill/>
          <a:ln>
            <a:miter lim="800000"/>
            <a:headEnd/>
            <a:tailEnd/>
          </a:ln>
        </p:spPr>
        <p:txBody>
          <a:bodyPr/>
          <a:lstStyle/>
          <a:p>
            <a:r>
              <a:rPr lang="en-US" dirty="0" smtClean="0">
                <a:latin typeface="Calibri" pitchFamily="34" charset="0"/>
                <a:cs typeface="Calibri" pitchFamily="34" charset="0"/>
              </a:rPr>
              <a:t>Slide </a:t>
            </a:r>
            <a:fld id="{A78FA4BF-601B-4C85-9F97-768BDB1459C9}" type="slidenum">
              <a:rPr lang="en-US" smtClean="0">
                <a:latin typeface="Calibri" pitchFamily="34" charset="0"/>
                <a:cs typeface="Calibri" pitchFamily="34" charset="0"/>
              </a:rPr>
              <a:pPr/>
              <a:t>3</a:t>
            </a:fld>
            <a:endParaRPr lang="en-US" dirty="0" smtClean="0">
              <a:latin typeface="Calibri" pitchFamily="34" charset="0"/>
              <a:cs typeface="Calibri" pitchFamily="34" charset="0"/>
            </a:endParaRPr>
          </a:p>
        </p:txBody>
      </p:sp>
      <p:sp>
        <p:nvSpPr>
          <p:cNvPr id="10"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graphicFrame>
        <p:nvGraphicFramePr>
          <p:cNvPr id="3078" name="Object 6"/>
          <p:cNvGraphicFramePr>
            <a:graphicFrameLocks noChangeAspect="1"/>
          </p:cNvGraphicFramePr>
          <p:nvPr/>
        </p:nvGraphicFramePr>
        <p:xfrm>
          <a:off x="1343025" y="1143000"/>
          <a:ext cx="6729413" cy="5586413"/>
        </p:xfrm>
        <a:graphic>
          <a:graphicData uri="http://schemas.openxmlformats.org/presentationml/2006/ole">
            <p:oleObj spid="_x0000_s3078" name="Document" r:id="rId3" imgW="8952693" imgH="729526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In 11ah use case</a:t>
            </a:r>
            <a:r>
              <a:rPr lang="en-US" altLang="zh-CN" dirty="0" smtClean="0"/>
              <a:t>, 6000 STAs may belong to different message groups.</a:t>
            </a:r>
          </a:p>
          <a:p>
            <a:pPr>
              <a:buNone/>
            </a:pPr>
            <a:r>
              <a:rPr lang="en-US" altLang="zh-CN" sz="1800" b="0" dirty="0" smtClean="0"/>
              <a:t>     - STAs in different communities</a:t>
            </a:r>
          </a:p>
          <a:p>
            <a:pPr>
              <a:buNone/>
            </a:pPr>
            <a:r>
              <a:rPr lang="en-US" altLang="zh-CN" sz="1800" b="0" dirty="0" smtClean="0"/>
              <a:t>     - Different types of meters: electricity, gas, water, …</a:t>
            </a:r>
          </a:p>
          <a:p>
            <a:pPr>
              <a:buNone/>
            </a:pPr>
            <a:r>
              <a:rPr lang="en-US" altLang="zh-CN" sz="1800" b="0" dirty="0" smtClean="0"/>
              <a:t>     - Different types of monitors: video, environment, …</a:t>
            </a:r>
          </a:p>
          <a:p>
            <a:pPr>
              <a:buNone/>
            </a:pPr>
            <a:r>
              <a:rPr lang="en-US" altLang="zh-CN" sz="1800" b="0" dirty="0" smtClean="0"/>
              <a:t>     - Offload STAs and sensor STAs</a:t>
            </a:r>
          </a:p>
          <a:p>
            <a:pPr>
              <a:buNone/>
            </a:pPr>
            <a:endParaRPr lang="en-US" altLang="zh-CN" dirty="0" smtClean="0"/>
          </a:p>
          <a:p>
            <a:r>
              <a:rPr lang="en-US" altLang="zh-CN" dirty="0" smtClean="0"/>
              <a:t>The broadcast messages in different message groups (i.e. multicast) have different data amount and transmission pattern.</a:t>
            </a:r>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4</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r>
              <a:rPr lang="en-US" sz="2000" dirty="0" smtClean="0"/>
              <a:t>In current spec</a:t>
            </a:r>
            <a:r>
              <a:rPr lang="en-US" altLang="zh-CN" sz="2000" dirty="0" smtClean="0"/>
              <a:t>, </a:t>
            </a:r>
            <a:r>
              <a:rPr lang="en-US" sz="2000" dirty="0" smtClean="0"/>
              <a:t>there</a:t>
            </a:r>
            <a:r>
              <a:rPr lang="en-US" altLang="zh-CN" sz="2000" dirty="0" smtClean="0"/>
              <a:t>’re two ways to manage multicast groups.</a:t>
            </a:r>
          </a:p>
          <a:p>
            <a:pPr>
              <a:buNone/>
            </a:pPr>
            <a:r>
              <a:rPr lang="en-US" sz="1800" b="0" dirty="0" smtClean="0"/>
              <a:t>     </a:t>
            </a:r>
            <a:r>
              <a:rPr lang="en-US" altLang="zh-CN" sz="1800" b="0" dirty="0" smtClean="0"/>
              <a:t>- </a:t>
            </a:r>
            <a:r>
              <a:rPr lang="en-US" sz="1800" b="0" dirty="0" smtClean="0"/>
              <a:t>Multicast-group address</a:t>
            </a:r>
            <a:r>
              <a:rPr lang="en-US" altLang="zh-CN" sz="1800" b="0" dirty="0" smtClean="0"/>
              <a:t>:</a:t>
            </a:r>
            <a:r>
              <a:rPr lang="en-US" sz="1800" b="0" dirty="0" smtClean="0"/>
              <a:t> </a:t>
            </a:r>
            <a:r>
              <a:rPr lang="en-US" altLang="zh-CN" sz="1800" b="0" dirty="0" smtClean="0"/>
              <a:t>“</a:t>
            </a:r>
            <a:r>
              <a:rPr lang="en-US" sz="1800" b="0" dirty="0" smtClean="0"/>
              <a:t>An address associated by higher level convention with a group of logically related STAs.</a:t>
            </a:r>
            <a:r>
              <a:rPr lang="en-US" altLang="zh-CN" sz="1800" b="0" dirty="0" smtClean="0"/>
              <a:t>”</a:t>
            </a:r>
          </a:p>
          <a:p>
            <a:pPr>
              <a:buNone/>
            </a:pPr>
            <a:r>
              <a:rPr lang="en-US" sz="1800" b="0" dirty="0" smtClean="0"/>
              <a:t>     </a:t>
            </a:r>
            <a:r>
              <a:rPr lang="en-US" altLang="zh-CN" sz="1800" b="0" dirty="0" smtClean="0"/>
              <a:t>- </a:t>
            </a:r>
            <a:r>
              <a:rPr lang="en-US" sz="1800" b="0" dirty="0" smtClean="0"/>
              <a:t>FMSID</a:t>
            </a:r>
            <a:r>
              <a:rPr lang="en-US" altLang="zh-CN" sz="1800" b="0" dirty="0" smtClean="0"/>
              <a:t>: “</a:t>
            </a:r>
            <a:r>
              <a:rPr lang="en-US" sz="1800" b="0" dirty="0" smtClean="0"/>
              <a:t>FMSID is a 1-octet identifier assigned by the AP. Inclusion of an FMSID indicates the AP has buffered BUs for the corresponding group addressed stream that is scheduled for transmission immediately after the DTIM Beacon frame.</a:t>
            </a:r>
            <a:r>
              <a:rPr lang="en-US" altLang="zh-CN" sz="1800" b="0" dirty="0" smtClean="0"/>
              <a:t>”</a:t>
            </a:r>
            <a:endParaRPr lang="en-US" sz="1800" b="0" dirty="0" smtClean="0"/>
          </a:p>
          <a:p>
            <a:endParaRPr lang="en-US" sz="1800" b="0" dirty="0" smtClean="0"/>
          </a:p>
          <a:p>
            <a:r>
              <a:rPr lang="en-US" sz="2000" dirty="0" smtClean="0"/>
              <a:t>The above two methods are not suitable for managing multicast groups in 11ah use case </a:t>
            </a:r>
            <a:r>
              <a:rPr lang="en-US" altLang="zh-CN" sz="2000" dirty="0" smtClean="0"/>
              <a:t>(6000 STAs, most are low power sensors)</a:t>
            </a:r>
            <a:endParaRPr lang="en-US" sz="2000" dirty="0" smtClean="0"/>
          </a:p>
          <a:p>
            <a:pPr>
              <a:buNone/>
            </a:pPr>
            <a:r>
              <a:rPr lang="en-US" sz="1800" b="0" dirty="0" smtClean="0"/>
              <a:t>     </a:t>
            </a:r>
            <a:r>
              <a:rPr lang="en-US" altLang="zh-CN" sz="1800" b="0" dirty="0" smtClean="0"/>
              <a:t>- </a:t>
            </a:r>
            <a:r>
              <a:rPr lang="en-US" sz="1800" b="0" dirty="0" smtClean="0"/>
              <a:t>If AP has to indicate buffered BUs for too many</a:t>
            </a:r>
            <a:r>
              <a:rPr lang="en-US" altLang="zh-CN" sz="1800" b="0" dirty="0" smtClean="0"/>
              <a:t> multicast groups in one beacon, the size of beacon will be very big.</a:t>
            </a:r>
          </a:p>
          <a:p>
            <a:pPr>
              <a:buNone/>
            </a:pPr>
            <a:r>
              <a:rPr lang="en-US" altLang="zh-CN" sz="1800" b="0" dirty="0" smtClean="0"/>
              <a:t>     - If AP broadcasts the messages which are for a group of STAs to all the STAs, some STAs will waste power receiving and then discarding the messages.</a:t>
            </a:r>
          </a:p>
        </p:txBody>
      </p:sp>
      <p:sp>
        <p:nvSpPr>
          <p:cNvPr id="5" name="Slide Number Placeholder 4"/>
          <p:cNvSpPr>
            <a:spLocks noGrp="1"/>
          </p:cNvSpPr>
          <p:nvPr>
            <p:ph type="sldNum" sz="quarter" idx="11"/>
          </p:nvPr>
        </p:nvSpPr>
        <p:spPr/>
        <p:txBody>
          <a:bodyPr/>
          <a:lstStyle/>
          <a:p>
            <a:pPr>
              <a:defRPr/>
            </a:pPr>
            <a:r>
              <a:rPr lang="en-US" dirty="0" smtClean="0"/>
              <a:t>Slide </a:t>
            </a:r>
            <a:fld id="{19152FA6-99F5-4225-8FE8-CBCC8C406D8F}" type="slidenum">
              <a:rPr lang="en-US" smtClean="0"/>
              <a:pPr>
                <a:defRPr/>
              </a:pPr>
              <a:t>5</a:t>
            </a:fld>
            <a:endParaRPr lang="en-US" dirty="0"/>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p:txBody>
          <a:bodyPr/>
          <a:lstStyle/>
          <a:p>
            <a:r>
              <a:rPr lang="en-US" dirty="0" smtClean="0"/>
              <a:t>In current TIM structure </a:t>
            </a:r>
            <a:r>
              <a:rPr lang="en-US" altLang="zh-CN" dirty="0" smtClean="0"/>
              <a:t>[1], there’re 2192 AIDs unused.</a:t>
            </a:r>
          </a:p>
          <a:p>
            <a:pPr>
              <a:buNone/>
            </a:pPr>
            <a:r>
              <a:rPr lang="en-US" altLang="zh-CN" sz="1800" b="0" dirty="0" smtClean="0"/>
              <a:t>     - 8 STAs </a:t>
            </a:r>
            <a:r>
              <a:rPr lang="zh-CN" altLang="en-US" sz="1800" b="0" dirty="0" smtClean="0"/>
              <a:t>* </a:t>
            </a:r>
            <a:r>
              <a:rPr lang="en-US" altLang="zh-CN" sz="1800" b="0" dirty="0" smtClean="0"/>
              <a:t>8 sub-blocks </a:t>
            </a:r>
            <a:r>
              <a:rPr lang="zh-CN" altLang="en-US" sz="1800" b="0" dirty="0" smtClean="0"/>
              <a:t>* </a:t>
            </a:r>
            <a:r>
              <a:rPr lang="en-US" altLang="zh-CN" sz="1800" b="0" dirty="0" smtClean="0"/>
              <a:t>32 blocks </a:t>
            </a:r>
            <a:r>
              <a:rPr lang="zh-CN" altLang="en-US" sz="1800" b="0" dirty="0" smtClean="0"/>
              <a:t>* </a:t>
            </a:r>
            <a:r>
              <a:rPr lang="en-US" altLang="zh-CN" sz="1800" b="0" dirty="0" smtClean="0"/>
              <a:t>4 pages</a:t>
            </a:r>
            <a:r>
              <a:rPr lang="zh-CN" altLang="en-US" sz="1800" b="0" dirty="0" smtClean="0"/>
              <a:t> </a:t>
            </a:r>
            <a:r>
              <a:rPr lang="en-US" altLang="zh-CN" sz="1800" b="0" dirty="0" smtClean="0"/>
              <a:t>– 6000 STAs</a:t>
            </a:r>
          </a:p>
          <a:p>
            <a:endParaRPr lang="en-US" dirty="0" smtClean="0"/>
          </a:p>
          <a:p>
            <a:r>
              <a:rPr lang="en-US" dirty="0" smtClean="0"/>
              <a:t>Some of the unused AIDs can be used </a:t>
            </a:r>
            <a:r>
              <a:rPr lang="en-US" altLang="zh-CN" dirty="0" smtClean="0"/>
              <a:t>as MID (Multicast ID) </a:t>
            </a:r>
            <a:r>
              <a:rPr lang="en-US" dirty="0" smtClean="0"/>
              <a:t>to indicate multicast groups</a:t>
            </a:r>
            <a:r>
              <a:rPr lang="en-US" altLang="zh-CN" dirty="0" smtClean="0"/>
              <a:t>.</a:t>
            </a:r>
          </a:p>
          <a:p>
            <a:endParaRPr lang="en-US" altLang="zh-CN" dirty="0" smtClean="0"/>
          </a:p>
          <a:p>
            <a:r>
              <a:rPr lang="en-US" dirty="0" smtClean="0"/>
              <a:t>Considering TIM compression</a:t>
            </a:r>
            <a:r>
              <a:rPr lang="en-US" altLang="zh-CN" dirty="0" smtClean="0"/>
              <a:t>, all MIDs may be allocated in the contiguous (sub)blocks, or a fixed part of TIM that is dedicated to </a:t>
            </a:r>
            <a:r>
              <a:rPr lang="en-US" altLang="zh-CN" dirty="0" err="1" smtClean="0"/>
              <a:t>MIDs.</a:t>
            </a:r>
            <a:endParaRPr lang="en-US" altLang="zh-CN" dirty="0" smtClean="0"/>
          </a:p>
          <a:p>
            <a:pPr>
              <a:buNone/>
            </a:pPr>
            <a:r>
              <a:rPr lang="en-US" altLang="zh-CN" sz="1800" b="0" dirty="0" smtClean="0"/>
              <a:t>     - Details are TBD</a:t>
            </a:r>
            <a:endParaRPr lang="en-US" altLang="zh-CN" sz="1800" b="0"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6</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p:txBody>
          <a:bodyPr/>
          <a:lstStyle/>
          <a:p>
            <a:r>
              <a:rPr lang="en-US" dirty="0" smtClean="0"/>
              <a:t>If the STA belongs to one or multiple multicast groups</a:t>
            </a:r>
            <a:r>
              <a:rPr lang="en-US" altLang="zh-CN" dirty="0" smtClean="0"/>
              <a:t>, AP assigns one AID and one or multiple MIDs to the STA at association. Otherwise, AP assigns AID to the STA as normal.</a:t>
            </a:r>
          </a:p>
          <a:p>
            <a:pPr>
              <a:buNone/>
            </a:pPr>
            <a:r>
              <a:rPr lang="en-US" altLang="zh-CN" sz="1800" b="0" dirty="0" smtClean="0"/>
              <a:t>     - New IE in association response frame (TBD)</a:t>
            </a:r>
          </a:p>
          <a:p>
            <a:endParaRPr lang="en-US" dirty="0" smtClean="0"/>
          </a:p>
          <a:p>
            <a:r>
              <a:rPr lang="en-US" dirty="0" smtClean="0"/>
              <a:t>If the STA moves to another multicast group during operation</a:t>
            </a:r>
            <a:r>
              <a:rPr lang="en-US" altLang="zh-CN" dirty="0" smtClean="0"/>
              <a:t>, AP informs the STA a new MID.</a:t>
            </a:r>
          </a:p>
          <a:p>
            <a:endParaRPr lang="en-US" dirty="0" smtClean="0"/>
          </a:p>
          <a:p>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7</a:t>
            </a:fld>
            <a:endParaRPr lang="en-US"/>
          </a:p>
        </p:txBody>
      </p:sp>
      <p:sp>
        <p:nvSpPr>
          <p:cNvPr id="6"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a:xfrm>
            <a:off x="381000" y="1752600"/>
            <a:ext cx="8305800" cy="2133600"/>
          </a:xfrm>
        </p:spPr>
        <p:txBody>
          <a:bodyPr/>
          <a:lstStyle/>
          <a:p>
            <a:r>
              <a:rPr lang="en-US" sz="2000" dirty="0" smtClean="0"/>
              <a:t>In current spec</a:t>
            </a:r>
            <a:r>
              <a:rPr lang="en-US" altLang="zh-CN" sz="2000" dirty="0" smtClean="0"/>
              <a:t>, all STAs receive group addressed BUs after DTIM.</a:t>
            </a:r>
          </a:p>
          <a:p>
            <a:pPr>
              <a:buNone/>
            </a:pPr>
            <a:r>
              <a:rPr lang="en-US" altLang="zh-CN" sz="1600" b="0" dirty="0" smtClean="0"/>
              <a:t>      - A STA needs to receive all the group addressed BUs, and then discards the BUs not for it.</a:t>
            </a:r>
          </a:p>
          <a:p>
            <a:r>
              <a:rPr lang="en-US" sz="2000" dirty="0" smtClean="0"/>
              <a:t>With the MIDs indicated in DTIM</a:t>
            </a:r>
            <a:r>
              <a:rPr lang="en-US" altLang="zh-CN" sz="2000" dirty="0" smtClean="0"/>
              <a:t>, the STA will know whether (explicitly) and when (implicitly) there’re group addressed BUs for it.</a:t>
            </a:r>
          </a:p>
          <a:p>
            <a:pPr>
              <a:buNone/>
            </a:pPr>
            <a:r>
              <a:rPr lang="en-US" altLang="zh-CN" sz="1600" b="0" dirty="0" smtClean="0"/>
              <a:t>      - If </a:t>
            </a:r>
            <a:r>
              <a:rPr lang="en-US" altLang="zh-CN" sz="1600" b="0" dirty="0" err="1" smtClean="0"/>
              <a:t>MIDn</a:t>
            </a:r>
            <a:r>
              <a:rPr lang="en-US" altLang="zh-CN" sz="1600" b="0" dirty="0" smtClean="0"/>
              <a:t> = 1,  AP has buffered BUs for the STAs with </a:t>
            </a:r>
            <a:r>
              <a:rPr lang="en-US" altLang="zh-CN" sz="1600" b="0" dirty="0" err="1" smtClean="0"/>
              <a:t>MIDn.</a:t>
            </a:r>
            <a:endParaRPr lang="en-US" altLang="zh-CN" sz="1600" b="0" dirty="0" smtClean="0"/>
          </a:p>
          <a:p>
            <a:pPr>
              <a:buNone/>
            </a:pPr>
            <a:r>
              <a:rPr lang="en-US" altLang="zh-CN" sz="1600" b="0" dirty="0" smtClean="0"/>
              <a:t>      - After receiving DTIM, STA goes back to sleep, and then wakes up and receives group addressed BUs in the order determined by DTIM bitmap. </a:t>
            </a:r>
          </a:p>
          <a:p>
            <a:pPr>
              <a:buNone/>
            </a:pP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8</a:t>
            </a:fld>
            <a:endParaRPr lang="en-US"/>
          </a:p>
        </p:txBody>
      </p:sp>
      <p:grpSp>
        <p:nvGrpSpPr>
          <p:cNvPr id="54" name="Group 53"/>
          <p:cNvGrpSpPr/>
          <p:nvPr/>
        </p:nvGrpSpPr>
        <p:grpSpPr>
          <a:xfrm>
            <a:off x="953166" y="3962400"/>
            <a:ext cx="7200234" cy="2449182"/>
            <a:chOff x="228600" y="3962400"/>
            <a:chExt cx="7200234" cy="2449182"/>
          </a:xfrm>
        </p:grpSpPr>
        <p:cxnSp>
          <p:nvCxnSpPr>
            <p:cNvPr id="7" name="Straight Connector 6"/>
            <p:cNvCxnSpPr/>
            <p:nvPr/>
          </p:nvCxnSpPr>
          <p:spPr bwMode="auto">
            <a:xfrm>
              <a:off x="2216754" y="5232400"/>
              <a:ext cx="52120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2216754" y="5536651"/>
              <a:ext cx="52120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216754" y="5951518"/>
              <a:ext cx="52120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2216754" y="6366384"/>
              <a:ext cx="52120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754938" y="5054600"/>
              <a:ext cx="461816" cy="239382"/>
            </a:xfrm>
            <a:prstGeom prst="rect">
              <a:avLst/>
            </a:prstGeom>
            <a:noFill/>
          </p:spPr>
          <p:txBody>
            <a:bodyPr wrap="square" rtlCol="0">
              <a:spAutoFit/>
            </a:bodyPr>
            <a:lstStyle/>
            <a:p>
              <a:r>
                <a:rPr lang="en-US" sz="1400" dirty="0" smtClean="0"/>
                <a:t>AP</a:t>
              </a:r>
              <a:endParaRPr lang="en-US" sz="1400" dirty="0"/>
            </a:p>
          </p:txBody>
        </p:sp>
        <p:sp>
          <p:nvSpPr>
            <p:cNvPr id="12" name="Rectangle 11"/>
            <p:cNvSpPr/>
            <p:nvPr/>
          </p:nvSpPr>
          <p:spPr bwMode="auto">
            <a:xfrm>
              <a:off x="2755540" y="4580467"/>
              <a:ext cx="307878" cy="65193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DTIM</a:t>
              </a:r>
            </a:p>
          </p:txBody>
        </p:sp>
        <p:sp>
          <p:nvSpPr>
            <p:cNvPr id="13" name="TextBox 12"/>
            <p:cNvSpPr txBox="1"/>
            <p:nvPr/>
          </p:nvSpPr>
          <p:spPr>
            <a:xfrm>
              <a:off x="228600" y="4180218"/>
              <a:ext cx="538786" cy="239382"/>
            </a:xfrm>
            <a:prstGeom prst="rect">
              <a:avLst/>
            </a:prstGeom>
            <a:noFill/>
          </p:spPr>
          <p:txBody>
            <a:bodyPr wrap="square" rtlCol="0">
              <a:spAutoFit/>
            </a:bodyPr>
            <a:lstStyle/>
            <a:p>
              <a:r>
                <a:rPr lang="en-US" sz="1400" dirty="0" smtClean="0"/>
                <a:t>MID</a:t>
              </a:r>
              <a:endParaRPr lang="en-US" sz="1400" dirty="0"/>
            </a:p>
          </p:txBody>
        </p:sp>
        <p:sp>
          <p:nvSpPr>
            <p:cNvPr id="14" name="TextBox 13"/>
            <p:cNvSpPr txBox="1"/>
            <p:nvPr/>
          </p:nvSpPr>
          <p:spPr>
            <a:xfrm>
              <a:off x="228600" y="4419600"/>
              <a:ext cx="538786" cy="239382"/>
            </a:xfrm>
            <a:prstGeom prst="rect">
              <a:avLst/>
            </a:prstGeom>
            <a:noFill/>
          </p:spPr>
          <p:txBody>
            <a:bodyPr wrap="square" rtlCol="0">
              <a:spAutoFit/>
            </a:bodyPr>
            <a:lstStyle/>
            <a:p>
              <a:r>
                <a:rPr lang="en-US" sz="1400" dirty="0" smtClean="0"/>
                <a:t>AID</a:t>
              </a:r>
              <a:endParaRPr lang="en-US" sz="1400" dirty="0"/>
            </a:p>
          </p:txBody>
        </p:sp>
        <p:sp>
          <p:nvSpPr>
            <p:cNvPr id="15" name="TextBox 14"/>
            <p:cNvSpPr txBox="1"/>
            <p:nvPr/>
          </p:nvSpPr>
          <p:spPr>
            <a:xfrm>
              <a:off x="228600" y="4713618"/>
              <a:ext cx="538786" cy="239382"/>
            </a:xfrm>
            <a:prstGeom prst="rect">
              <a:avLst/>
            </a:prstGeom>
            <a:noFill/>
          </p:spPr>
          <p:txBody>
            <a:bodyPr wrap="square" rtlCol="0">
              <a:spAutoFit/>
            </a:bodyPr>
            <a:lstStyle/>
            <a:p>
              <a:r>
                <a:rPr lang="en-US" sz="1400" dirty="0" smtClean="0"/>
                <a:t>AID</a:t>
              </a:r>
              <a:endParaRPr lang="en-US" sz="1400" dirty="0"/>
            </a:p>
          </p:txBody>
        </p:sp>
        <p:cxnSp>
          <p:nvCxnSpPr>
            <p:cNvPr id="16" name="Straight Arrow Connector 15"/>
            <p:cNvCxnSpPr/>
            <p:nvPr/>
          </p:nvCxnSpPr>
          <p:spPr bwMode="auto">
            <a:xfrm flipV="1">
              <a:off x="690416" y="4298751"/>
              <a:ext cx="230908" cy="115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Straight Arrow Connector 16"/>
            <p:cNvCxnSpPr/>
            <p:nvPr/>
          </p:nvCxnSpPr>
          <p:spPr bwMode="auto">
            <a:xfrm flipV="1">
              <a:off x="690416" y="4598810"/>
              <a:ext cx="230908" cy="115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 name="Straight Arrow Connector 17"/>
            <p:cNvCxnSpPr/>
            <p:nvPr/>
          </p:nvCxnSpPr>
          <p:spPr bwMode="auto">
            <a:xfrm flipV="1">
              <a:off x="690416" y="4828623"/>
              <a:ext cx="230908" cy="115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Rectangle 20"/>
            <p:cNvSpPr/>
            <p:nvPr/>
          </p:nvSpPr>
          <p:spPr bwMode="auto">
            <a:xfrm>
              <a:off x="3140387" y="4724399"/>
              <a:ext cx="1077571" cy="508001"/>
            </a:xfrm>
            <a:prstGeom prst="rect">
              <a:avLst/>
            </a:prstGeom>
            <a:solidFill>
              <a:srgbClr val="FF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200" b="0" i="0" u="none" strike="noStrike" cap="none" normalizeH="0" baseline="0" dirty="0" smtClean="0">
                  <a:ln>
                    <a:noFill/>
                  </a:ln>
                  <a:solidFill>
                    <a:schemeClr val="tx1"/>
                  </a:solidFill>
                  <a:effectLst/>
                  <a:latin typeface="Times New Roman" pitchFamily="18" charset="0"/>
                </a:rPr>
                <a:t>Data for </a:t>
              </a:r>
              <a:r>
                <a:rPr lang="en-US" dirty="0" smtClean="0"/>
                <a:t>STAs with MID 0</a:t>
              </a:r>
            </a:p>
          </p:txBody>
        </p:sp>
        <p:sp>
          <p:nvSpPr>
            <p:cNvPr id="22" name="Rectangle 21"/>
            <p:cNvSpPr/>
            <p:nvPr/>
          </p:nvSpPr>
          <p:spPr bwMode="auto">
            <a:xfrm>
              <a:off x="4294927" y="4724399"/>
              <a:ext cx="1077571" cy="508001"/>
            </a:xfrm>
            <a:prstGeom prst="rect">
              <a:avLst/>
            </a:prstGeom>
            <a:solidFill>
              <a:srgbClr val="FF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200" b="0" i="0" u="none" strike="noStrike" cap="none" normalizeH="0" baseline="0" dirty="0" smtClean="0">
                  <a:ln>
                    <a:noFill/>
                  </a:ln>
                  <a:solidFill>
                    <a:schemeClr val="tx1"/>
                  </a:solidFill>
                  <a:effectLst/>
                  <a:latin typeface="Times New Roman" pitchFamily="18" charset="0"/>
                </a:rPr>
                <a:t>Data for </a:t>
              </a:r>
              <a:r>
                <a:rPr lang="en-US" dirty="0" smtClean="0"/>
                <a:t>STAs with MID 2</a:t>
              </a:r>
              <a:endParaRPr lang="en-US" dirty="0"/>
            </a:p>
          </p:txBody>
        </p:sp>
        <p:sp>
          <p:nvSpPr>
            <p:cNvPr id="24" name="Rectangle 23"/>
            <p:cNvSpPr/>
            <p:nvPr/>
          </p:nvSpPr>
          <p:spPr bwMode="auto">
            <a:xfrm>
              <a:off x="5487169" y="4580467"/>
              <a:ext cx="307878" cy="651933"/>
            </a:xfrm>
            <a:prstGeom prst="rect">
              <a:avLst/>
            </a:prstGeom>
            <a:solidFill>
              <a:srgbClr val="85CBFF"/>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a:t>
              </a:r>
            </a:p>
          </p:txBody>
        </p:sp>
        <p:sp>
          <p:nvSpPr>
            <p:cNvPr id="25" name="Rectangle 24"/>
            <p:cNvSpPr/>
            <p:nvPr/>
          </p:nvSpPr>
          <p:spPr bwMode="auto">
            <a:xfrm>
              <a:off x="5948986" y="4580467"/>
              <a:ext cx="307878" cy="651933"/>
            </a:xfrm>
            <a:prstGeom prst="rect">
              <a:avLst/>
            </a:prstGeom>
            <a:solidFill>
              <a:srgbClr val="85CBFF"/>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a:t>
              </a:r>
            </a:p>
          </p:txBody>
        </p:sp>
        <p:sp>
          <p:nvSpPr>
            <p:cNvPr id="26" name="Rectangle 25"/>
            <p:cNvSpPr/>
            <p:nvPr/>
          </p:nvSpPr>
          <p:spPr bwMode="auto">
            <a:xfrm>
              <a:off x="6410802" y="4580467"/>
              <a:ext cx="307878" cy="651933"/>
            </a:xfrm>
            <a:prstGeom prst="rect">
              <a:avLst/>
            </a:prstGeom>
            <a:solidFill>
              <a:srgbClr val="85CBFF"/>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a:t>
              </a:r>
            </a:p>
          </p:txBody>
        </p:sp>
        <p:sp>
          <p:nvSpPr>
            <p:cNvPr id="27" name="TextBox 26"/>
            <p:cNvSpPr txBox="1"/>
            <p:nvPr/>
          </p:nvSpPr>
          <p:spPr>
            <a:xfrm>
              <a:off x="6949588" y="4817533"/>
              <a:ext cx="461816" cy="311197"/>
            </a:xfrm>
            <a:prstGeom prst="rect">
              <a:avLst/>
            </a:prstGeom>
            <a:noFill/>
          </p:spPr>
          <p:txBody>
            <a:bodyPr wrap="square" rtlCol="0">
              <a:spAutoFit/>
            </a:bodyPr>
            <a:lstStyle/>
            <a:p>
              <a:r>
                <a:rPr lang="en-US" altLang="zh-CN" sz="2000" dirty="0" smtClean="0"/>
                <a:t>…</a:t>
              </a:r>
              <a:endParaRPr lang="en-US" sz="2000" dirty="0"/>
            </a:p>
          </p:txBody>
        </p:sp>
        <p:sp>
          <p:nvSpPr>
            <p:cNvPr id="28" name="TextBox 27"/>
            <p:cNvSpPr txBox="1"/>
            <p:nvPr/>
          </p:nvSpPr>
          <p:spPr>
            <a:xfrm>
              <a:off x="762000" y="5350933"/>
              <a:ext cx="1531723" cy="307777"/>
            </a:xfrm>
            <a:prstGeom prst="rect">
              <a:avLst/>
            </a:prstGeom>
            <a:noFill/>
          </p:spPr>
          <p:txBody>
            <a:bodyPr wrap="square" rtlCol="0">
              <a:spAutoFit/>
            </a:bodyPr>
            <a:lstStyle/>
            <a:p>
              <a:r>
                <a:rPr lang="en-US" sz="1400" dirty="0" smtClean="0"/>
                <a:t>STAs with MID 0</a:t>
              </a:r>
              <a:endParaRPr lang="en-US" sz="1400" dirty="0"/>
            </a:p>
          </p:txBody>
        </p:sp>
        <p:cxnSp>
          <p:nvCxnSpPr>
            <p:cNvPr id="29" name="Straight Connector 28"/>
            <p:cNvCxnSpPr/>
            <p:nvPr/>
          </p:nvCxnSpPr>
          <p:spPr bwMode="auto">
            <a:xfrm>
              <a:off x="2678570" y="5536651"/>
              <a:ext cx="1616357" cy="0"/>
            </a:xfrm>
            <a:prstGeom prst="line">
              <a:avLst/>
            </a:prstGeom>
            <a:solidFill>
              <a:schemeClr val="accent1"/>
            </a:solidFill>
            <a:ln w="63500" cap="flat" cmpd="sng" algn="ctr">
              <a:solidFill>
                <a:srgbClr val="FF0000"/>
              </a:solidFill>
              <a:prstDash val="solid"/>
              <a:round/>
              <a:headEnd type="none" w="sm" len="sm"/>
              <a:tailEnd type="none" w="sm" len="sm"/>
            </a:ln>
            <a:effectLst/>
          </p:spPr>
        </p:cxnSp>
        <p:sp>
          <p:nvSpPr>
            <p:cNvPr id="30" name="TextBox 29"/>
            <p:cNvSpPr txBox="1"/>
            <p:nvPr/>
          </p:nvSpPr>
          <p:spPr>
            <a:xfrm>
              <a:off x="762000" y="5773718"/>
              <a:ext cx="1531723" cy="307777"/>
            </a:xfrm>
            <a:prstGeom prst="rect">
              <a:avLst/>
            </a:prstGeom>
            <a:noFill/>
          </p:spPr>
          <p:txBody>
            <a:bodyPr wrap="square" rtlCol="0">
              <a:spAutoFit/>
            </a:bodyPr>
            <a:lstStyle/>
            <a:p>
              <a:r>
                <a:rPr lang="en-US" sz="1400" dirty="0" smtClean="0"/>
                <a:t>STAs with MID 2</a:t>
              </a:r>
              <a:endParaRPr lang="en-US" sz="1400" dirty="0"/>
            </a:p>
          </p:txBody>
        </p:sp>
        <p:sp>
          <p:nvSpPr>
            <p:cNvPr id="31" name="TextBox 30"/>
            <p:cNvSpPr txBox="1"/>
            <p:nvPr/>
          </p:nvSpPr>
          <p:spPr>
            <a:xfrm>
              <a:off x="1216152" y="6172200"/>
              <a:ext cx="1077571" cy="239382"/>
            </a:xfrm>
            <a:prstGeom prst="rect">
              <a:avLst/>
            </a:prstGeom>
            <a:noFill/>
          </p:spPr>
          <p:txBody>
            <a:bodyPr wrap="square" rtlCol="0">
              <a:spAutoFit/>
            </a:bodyPr>
            <a:lstStyle/>
            <a:p>
              <a:r>
                <a:rPr lang="en-US" sz="1400" dirty="0" smtClean="0"/>
                <a:t>Other STAs</a:t>
              </a:r>
              <a:endParaRPr lang="en-US" sz="1400" dirty="0"/>
            </a:p>
          </p:txBody>
        </p:sp>
        <p:cxnSp>
          <p:nvCxnSpPr>
            <p:cNvPr id="32" name="Straight Connector 31"/>
            <p:cNvCxnSpPr/>
            <p:nvPr/>
          </p:nvCxnSpPr>
          <p:spPr bwMode="auto">
            <a:xfrm>
              <a:off x="4267200" y="5536651"/>
              <a:ext cx="1143000" cy="0"/>
            </a:xfrm>
            <a:prstGeom prst="line">
              <a:avLst/>
            </a:prstGeom>
            <a:solidFill>
              <a:schemeClr val="accent1"/>
            </a:solidFill>
            <a:ln w="63500" cap="flat" cmpd="sng" algn="ctr">
              <a:solidFill>
                <a:srgbClr val="00B050"/>
              </a:solidFill>
              <a:prstDash val="solid"/>
              <a:round/>
              <a:headEnd type="none" w="sm" len="sm"/>
              <a:tailEnd type="none" w="sm" len="sm"/>
            </a:ln>
            <a:effectLst/>
          </p:spPr>
        </p:cxnSp>
        <p:cxnSp>
          <p:nvCxnSpPr>
            <p:cNvPr id="33" name="Straight Connector 32"/>
            <p:cNvCxnSpPr/>
            <p:nvPr/>
          </p:nvCxnSpPr>
          <p:spPr bwMode="auto">
            <a:xfrm>
              <a:off x="2678570" y="5951518"/>
              <a:ext cx="461816" cy="0"/>
            </a:xfrm>
            <a:prstGeom prst="line">
              <a:avLst/>
            </a:prstGeom>
            <a:solidFill>
              <a:schemeClr val="accent1"/>
            </a:solidFill>
            <a:ln w="63500" cap="flat" cmpd="sng" algn="ctr">
              <a:solidFill>
                <a:srgbClr val="FF0000"/>
              </a:solidFill>
              <a:prstDash val="solid"/>
              <a:round/>
              <a:headEnd type="none" w="sm" len="sm"/>
              <a:tailEnd type="none" w="sm" len="sm"/>
            </a:ln>
            <a:effectLst/>
          </p:spPr>
        </p:cxnSp>
        <p:cxnSp>
          <p:nvCxnSpPr>
            <p:cNvPr id="34" name="Straight Connector 33"/>
            <p:cNvCxnSpPr/>
            <p:nvPr/>
          </p:nvCxnSpPr>
          <p:spPr bwMode="auto">
            <a:xfrm>
              <a:off x="2678570" y="6366384"/>
              <a:ext cx="461816" cy="0"/>
            </a:xfrm>
            <a:prstGeom prst="line">
              <a:avLst/>
            </a:prstGeom>
            <a:solidFill>
              <a:schemeClr val="accent1"/>
            </a:solidFill>
            <a:ln w="63500" cap="flat" cmpd="sng" algn="ctr">
              <a:solidFill>
                <a:srgbClr val="FF0000"/>
              </a:solidFill>
              <a:prstDash val="solid"/>
              <a:round/>
              <a:headEnd type="none" w="sm" len="sm"/>
              <a:tailEnd type="none" w="sm" len="sm"/>
            </a:ln>
            <a:effectLst/>
          </p:spPr>
        </p:cxnSp>
        <p:cxnSp>
          <p:nvCxnSpPr>
            <p:cNvPr id="35" name="Straight Connector 34"/>
            <p:cNvCxnSpPr/>
            <p:nvPr/>
          </p:nvCxnSpPr>
          <p:spPr bwMode="auto">
            <a:xfrm>
              <a:off x="3140387" y="5951518"/>
              <a:ext cx="1154541" cy="0"/>
            </a:xfrm>
            <a:prstGeom prst="line">
              <a:avLst/>
            </a:prstGeom>
            <a:solidFill>
              <a:schemeClr val="accent1"/>
            </a:solidFill>
            <a:ln w="63500" cap="flat" cmpd="sng" algn="ctr">
              <a:solidFill>
                <a:srgbClr val="00B050"/>
              </a:solidFill>
              <a:prstDash val="solid"/>
              <a:round/>
              <a:headEnd type="none" w="sm" len="sm"/>
              <a:tailEnd type="none" w="sm" len="sm"/>
            </a:ln>
            <a:effectLst/>
          </p:spPr>
        </p:cxnSp>
        <p:cxnSp>
          <p:nvCxnSpPr>
            <p:cNvPr id="36" name="Straight Connector 35"/>
            <p:cNvCxnSpPr/>
            <p:nvPr/>
          </p:nvCxnSpPr>
          <p:spPr bwMode="auto">
            <a:xfrm>
              <a:off x="4251960" y="5951518"/>
              <a:ext cx="1154541" cy="0"/>
            </a:xfrm>
            <a:prstGeom prst="line">
              <a:avLst/>
            </a:prstGeom>
            <a:solidFill>
              <a:schemeClr val="accent1"/>
            </a:solidFill>
            <a:ln w="63500" cap="flat" cmpd="sng" algn="ctr">
              <a:solidFill>
                <a:srgbClr val="FF0000"/>
              </a:solidFill>
              <a:prstDash val="solid"/>
              <a:round/>
              <a:headEnd type="none" w="sm" len="sm"/>
              <a:tailEnd type="none" w="sm" len="sm"/>
            </a:ln>
            <a:effectLst/>
          </p:spPr>
        </p:cxnSp>
        <p:cxnSp>
          <p:nvCxnSpPr>
            <p:cNvPr id="37" name="Straight Connector 36"/>
            <p:cNvCxnSpPr/>
            <p:nvPr/>
          </p:nvCxnSpPr>
          <p:spPr bwMode="auto">
            <a:xfrm>
              <a:off x="3145536" y="6366384"/>
              <a:ext cx="2286000" cy="0"/>
            </a:xfrm>
            <a:prstGeom prst="line">
              <a:avLst/>
            </a:prstGeom>
            <a:solidFill>
              <a:schemeClr val="accent1"/>
            </a:solidFill>
            <a:ln w="63500" cap="flat" cmpd="sng" algn="ctr">
              <a:solidFill>
                <a:srgbClr val="00B050"/>
              </a:solidFill>
              <a:prstDash val="solid"/>
              <a:round/>
              <a:headEnd type="none" w="sm" len="sm"/>
              <a:tailEnd type="none" w="sm" len="sm"/>
            </a:ln>
            <a:effectLst/>
          </p:spPr>
        </p:cxnSp>
        <p:cxnSp>
          <p:nvCxnSpPr>
            <p:cNvPr id="39" name="Straight Connector 38"/>
            <p:cNvCxnSpPr/>
            <p:nvPr/>
          </p:nvCxnSpPr>
          <p:spPr bwMode="auto">
            <a:xfrm>
              <a:off x="5410200" y="4165600"/>
              <a:ext cx="0" cy="219286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Arrow Connector 39"/>
            <p:cNvCxnSpPr/>
            <p:nvPr/>
          </p:nvCxnSpPr>
          <p:spPr bwMode="auto">
            <a:xfrm>
              <a:off x="5410200" y="4461933"/>
              <a:ext cx="1770296"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1" name="TextBox 40"/>
            <p:cNvSpPr txBox="1"/>
            <p:nvPr/>
          </p:nvSpPr>
          <p:spPr>
            <a:xfrm>
              <a:off x="5487168" y="3962400"/>
              <a:ext cx="1636866" cy="523220"/>
            </a:xfrm>
            <a:prstGeom prst="rect">
              <a:avLst/>
            </a:prstGeom>
            <a:noFill/>
          </p:spPr>
          <p:txBody>
            <a:bodyPr wrap="square" rtlCol="0">
              <a:spAutoFit/>
            </a:bodyPr>
            <a:lstStyle/>
            <a:p>
              <a:r>
                <a:rPr lang="en-US" sz="1400" dirty="0" smtClean="0"/>
                <a:t>Normal unicast data according to TIM</a:t>
              </a:r>
              <a:endParaRPr lang="en-US" sz="1400" dirty="0"/>
            </a:p>
          </p:txBody>
        </p:sp>
        <p:cxnSp>
          <p:nvCxnSpPr>
            <p:cNvPr id="42" name="Straight Connector 41"/>
            <p:cNvCxnSpPr/>
            <p:nvPr/>
          </p:nvCxnSpPr>
          <p:spPr bwMode="auto">
            <a:xfrm>
              <a:off x="3124200" y="4250929"/>
              <a:ext cx="461816" cy="0"/>
            </a:xfrm>
            <a:prstGeom prst="line">
              <a:avLst/>
            </a:prstGeom>
            <a:solidFill>
              <a:schemeClr val="accent1"/>
            </a:solidFill>
            <a:ln w="63500" cap="flat" cmpd="sng" algn="ctr">
              <a:solidFill>
                <a:srgbClr val="FF0000"/>
              </a:solidFill>
              <a:prstDash val="solid"/>
              <a:round/>
              <a:headEnd type="none" w="sm" len="sm"/>
              <a:tailEnd type="none" w="sm" len="sm"/>
            </a:ln>
            <a:effectLst/>
          </p:spPr>
        </p:cxnSp>
        <p:sp>
          <p:nvSpPr>
            <p:cNvPr id="43" name="TextBox 42"/>
            <p:cNvSpPr txBox="1"/>
            <p:nvPr/>
          </p:nvSpPr>
          <p:spPr>
            <a:xfrm>
              <a:off x="3581401" y="4038600"/>
              <a:ext cx="1600199" cy="307777"/>
            </a:xfrm>
            <a:prstGeom prst="rect">
              <a:avLst/>
            </a:prstGeom>
            <a:noFill/>
          </p:spPr>
          <p:txBody>
            <a:bodyPr wrap="square" rtlCol="0">
              <a:spAutoFit/>
            </a:bodyPr>
            <a:lstStyle/>
            <a:p>
              <a:r>
                <a:rPr lang="en-US" sz="1400" dirty="0" smtClean="0"/>
                <a:t>Wake up </a:t>
              </a:r>
              <a:r>
                <a:rPr lang="en-US" altLang="zh-CN" sz="1400" dirty="0" smtClean="0"/>
                <a:t>&amp;</a:t>
              </a:r>
              <a:r>
                <a:rPr lang="en-US" sz="1400" dirty="0" smtClean="0"/>
                <a:t> receive</a:t>
              </a:r>
              <a:endParaRPr lang="en-US" sz="1400" dirty="0"/>
            </a:p>
          </p:txBody>
        </p:sp>
        <p:cxnSp>
          <p:nvCxnSpPr>
            <p:cNvPr id="44" name="Straight Connector 43"/>
            <p:cNvCxnSpPr/>
            <p:nvPr/>
          </p:nvCxnSpPr>
          <p:spPr bwMode="auto">
            <a:xfrm>
              <a:off x="3124200" y="4456444"/>
              <a:ext cx="461816" cy="0"/>
            </a:xfrm>
            <a:prstGeom prst="line">
              <a:avLst/>
            </a:prstGeom>
            <a:solidFill>
              <a:schemeClr val="accent1"/>
            </a:solidFill>
            <a:ln w="63500" cap="flat" cmpd="sng" algn="ctr">
              <a:solidFill>
                <a:srgbClr val="00B050"/>
              </a:solidFill>
              <a:prstDash val="solid"/>
              <a:round/>
              <a:headEnd type="none" w="sm" len="sm"/>
              <a:tailEnd type="none" w="sm" len="sm"/>
            </a:ln>
            <a:effectLst/>
          </p:spPr>
        </p:cxnSp>
        <p:sp>
          <p:nvSpPr>
            <p:cNvPr id="45" name="TextBox 44"/>
            <p:cNvSpPr txBox="1"/>
            <p:nvPr/>
          </p:nvSpPr>
          <p:spPr>
            <a:xfrm>
              <a:off x="3581400" y="4270177"/>
              <a:ext cx="615755" cy="239382"/>
            </a:xfrm>
            <a:prstGeom prst="rect">
              <a:avLst/>
            </a:prstGeom>
            <a:noFill/>
          </p:spPr>
          <p:txBody>
            <a:bodyPr wrap="square" rtlCol="0">
              <a:spAutoFit/>
            </a:bodyPr>
            <a:lstStyle/>
            <a:p>
              <a:r>
                <a:rPr lang="en-US" sz="1400" dirty="0" smtClean="0"/>
                <a:t>Sleep</a:t>
              </a:r>
              <a:endParaRPr lang="en-US" sz="1400" dirty="0"/>
            </a:p>
          </p:txBody>
        </p:sp>
      </p:grpSp>
      <p:graphicFrame>
        <p:nvGraphicFramePr>
          <p:cNvPr id="46" name="Table 45"/>
          <p:cNvGraphicFramePr>
            <a:graphicFrameLocks noGrp="1"/>
          </p:cNvGraphicFramePr>
          <p:nvPr/>
        </p:nvGraphicFramePr>
        <p:xfrm>
          <a:off x="1676400" y="4130040"/>
          <a:ext cx="1666240" cy="822960"/>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tblGrid>
              <a:tr h="198120">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r>
              <a:tr h="198120">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r>
              <a:tr h="198120">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r>
            </a:tbl>
          </a:graphicData>
        </a:graphic>
      </p:graphicFrame>
      <p:sp>
        <p:nvSpPr>
          <p:cNvPr id="47"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a:xfrm>
            <a:off x="381000" y="1828800"/>
            <a:ext cx="8305800" cy="1905000"/>
          </a:xfrm>
        </p:spPr>
        <p:txBody>
          <a:bodyPr/>
          <a:lstStyle/>
          <a:p>
            <a:r>
              <a:rPr lang="en-US" sz="2000" dirty="0" smtClean="0"/>
              <a:t>If the group accepts the TIM signaling method in </a:t>
            </a:r>
            <a:r>
              <a:rPr lang="en-US" altLang="zh-CN" sz="2000" dirty="0" smtClean="0"/>
              <a:t>[2], the group addressed BUs can be scheduled after each DTIM/TIM.</a:t>
            </a:r>
          </a:p>
          <a:p>
            <a:pPr>
              <a:buNone/>
            </a:pPr>
            <a:r>
              <a:rPr lang="en-US" altLang="zh-CN" sz="1800" b="0" dirty="0" smtClean="0"/>
              <a:t>     - If the (sub)block containing the STA’s MID is in Segment Count IE, the STA continues to receive DTIM.</a:t>
            </a:r>
          </a:p>
          <a:p>
            <a:pPr>
              <a:buNone/>
            </a:pPr>
            <a:r>
              <a:rPr lang="en-US" altLang="zh-CN" sz="1800" b="0" dirty="0" smtClean="0"/>
              <a:t>     - If the STA’s MID is 1 in DTIM, the STA wakes up after the Nth DTIM/TIM to receive its group addressed BUs. N is the MID’s order among all the MIDs set to 1 in DTIM.</a:t>
            </a:r>
            <a:endParaRPr lang="en-US" altLang="zh-CN" sz="1800" b="0"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9</a:t>
            </a:fld>
            <a:endParaRPr lang="en-US"/>
          </a:p>
        </p:txBody>
      </p:sp>
      <p:grpSp>
        <p:nvGrpSpPr>
          <p:cNvPr id="6" name="Group 5"/>
          <p:cNvGrpSpPr/>
          <p:nvPr/>
        </p:nvGrpSpPr>
        <p:grpSpPr>
          <a:xfrm>
            <a:off x="228600" y="3962400"/>
            <a:ext cx="8610600" cy="1907977"/>
            <a:chOff x="228600" y="1143000"/>
            <a:chExt cx="8610600" cy="1907977"/>
          </a:xfrm>
        </p:grpSpPr>
        <p:cxnSp>
          <p:nvCxnSpPr>
            <p:cNvPr id="7" name="Straight Connector 6"/>
            <p:cNvCxnSpPr/>
            <p:nvPr/>
          </p:nvCxnSpPr>
          <p:spPr bwMode="auto">
            <a:xfrm>
              <a:off x="1295400" y="2971800"/>
              <a:ext cx="7543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TextBox 7"/>
            <p:cNvSpPr txBox="1"/>
            <p:nvPr/>
          </p:nvSpPr>
          <p:spPr>
            <a:xfrm>
              <a:off x="609600" y="2743200"/>
              <a:ext cx="457200" cy="307777"/>
            </a:xfrm>
            <a:prstGeom prst="rect">
              <a:avLst/>
            </a:prstGeom>
            <a:noFill/>
          </p:spPr>
          <p:txBody>
            <a:bodyPr wrap="square" rtlCol="0">
              <a:spAutoFit/>
            </a:bodyPr>
            <a:lstStyle/>
            <a:p>
              <a:r>
                <a:rPr lang="en-US" sz="1400" dirty="0" smtClean="0"/>
                <a:t>AP</a:t>
              </a:r>
              <a:endParaRPr lang="en-US" sz="1400" dirty="0"/>
            </a:p>
          </p:txBody>
        </p:sp>
        <p:sp>
          <p:nvSpPr>
            <p:cNvPr id="9" name="Rectangle 8"/>
            <p:cNvSpPr/>
            <p:nvPr/>
          </p:nvSpPr>
          <p:spPr bwMode="auto">
            <a:xfrm>
              <a:off x="1828800" y="2133600"/>
              <a:ext cx="304800" cy="838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DTIM</a:t>
              </a:r>
            </a:p>
          </p:txBody>
        </p:sp>
        <p:sp>
          <p:nvSpPr>
            <p:cNvPr id="10" name="TextBox 9"/>
            <p:cNvSpPr txBox="1"/>
            <p:nvPr/>
          </p:nvSpPr>
          <p:spPr>
            <a:xfrm>
              <a:off x="609600" y="1143000"/>
              <a:ext cx="533400" cy="307777"/>
            </a:xfrm>
            <a:prstGeom prst="rect">
              <a:avLst/>
            </a:prstGeom>
            <a:noFill/>
          </p:spPr>
          <p:txBody>
            <a:bodyPr wrap="square" rtlCol="0">
              <a:spAutoFit/>
            </a:bodyPr>
            <a:lstStyle/>
            <a:p>
              <a:r>
                <a:rPr lang="en-US" sz="1400" dirty="0" smtClean="0"/>
                <a:t>MID</a:t>
              </a:r>
              <a:endParaRPr lang="en-US" sz="1400" dirty="0"/>
            </a:p>
          </p:txBody>
        </p:sp>
        <p:sp>
          <p:nvSpPr>
            <p:cNvPr id="11" name="TextBox 10"/>
            <p:cNvSpPr txBox="1"/>
            <p:nvPr/>
          </p:nvSpPr>
          <p:spPr>
            <a:xfrm>
              <a:off x="228600" y="1423416"/>
              <a:ext cx="914400" cy="523220"/>
            </a:xfrm>
            <a:prstGeom prst="rect">
              <a:avLst/>
            </a:prstGeom>
            <a:noFill/>
          </p:spPr>
          <p:txBody>
            <a:bodyPr wrap="square" rtlCol="0">
              <a:spAutoFit/>
            </a:bodyPr>
            <a:lstStyle/>
            <a:p>
              <a:r>
                <a:rPr lang="en-US" sz="1400" dirty="0" smtClean="0"/>
                <a:t>Page Segments</a:t>
              </a:r>
              <a:endParaRPr lang="en-US" sz="1400" dirty="0"/>
            </a:p>
          </p:txBody>
        </p:sp>
        <p:cxnSp>
          <p:nvCxnSpPr>
            <p:cNvPr id="12" name="Straight Arrow Connector 11"/>
            <p:cNvCxnSpPr/>
            <p:nvPr/>
          </p:nvCxnSpPr>
          <p:spPr bwMode="auto">
            <a:xfrm flipV="1">
              <a:off x="1066800" y="1295400"/>
              <a:ext cx="228600" cy="148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Connector 12"/>
            <p:cNvCxnSpPr/>
            <p:nvPr/>
          </p:nvCxnSpPr>
          <p:spPr bwMode="auto">
            <a:xfrm>
              <a:off x="1295400" y="1981200"/>
              <a:ext cx="533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V="1">
              <a:off x="2133600" y="1981200"/>
              <a:ext cx="1371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Rectangle 14"/>
            <p:cNvSpPr/>
            <p:nvPr/>
          </p:nvSpPr>
          <p:spPr bwMode="auto">
            <a:xfrm>
              <a:off x="2133600" y="2362200"/>
              <a:ext cx="762000" cy="609600"/>
            </a:xfrm>
            <a:prstGeom prst="rect">
              <a:avLst/>
            </a:prstGeom>
            <a:solidFill>
              <a:srgbClr val="FF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 for STA</a:t>
              </a:r>
              <a:r>
                <a:rPr kumimoji="0" lang="en-US" sz="1200" b="0" i="0" u="none" strike="noStrike" cap="none" normalizeH="0" dirty="0" smtClean="0">
                  <a:ln>
                    <a:noFill/>
                  </a:ln>
                  <a:solidFill>
                    <a:schemeClr val="tx1"/>
                  </a:solidFill>
                  <a:effectLst/>
                  <a:latin typeface="Times New Roman" pitchFamily="18" charset="0"/>
                </a:rPr>
                <a:t> with MID 0</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4114800" y="2362200"/>
              <a:ext cx="762000" cy="609600"/>
            </a:xfrm>
            <a:prstGeom prst="rect">
              <a:avLst/>
            </a:prstGeom>
            <a:solidFill>
              <a:srgbClr val="FF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 for STA</a:t>
              </a:r>
              <a:r>
                <a:rPr kumimoji="0" lang="en-US" sz="1200" b="0" i="0" u="none" strike="noStrike" cap="none" normalizeH="0" dirty="0" smtClean="0">
                  <a:ln>
                    <a:noFill/>
                  </a:ln>
                  <a:solidFill>
                    <a:schemeClr val="tx1"/>
                  </a:solidFill>
                  <a:effectLst/>
                  <a:latin typeface="Times New Roman" pitchFamily="18" charset="0"/>
                </a:rPr>
                <a:t> with MID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3810000" y="2133600"/>
              <a:ext cx="304800" cy="838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TIM</a:t>
              </a:r>
            </a:p>
          </p:txBody>
        </p:sp>
        <p:sp>
          <p:nvSpPr>
            <p:cNvPr id="18" name="Rectangle 17"/>
            <p:cNvSpPr/>
            <p:nvPr/>
          </p:nvSpPr>
          <p:spPr bwMode="auto">
            <a:xfrm>
              <a:off x="5715000" y="2133600"/>
              <a:ext cx="304800" cy="838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TIM</a:t>
              </a:r>
            </a:p>
          </p:txBody>
        </p:sp>
        <p:sp>
          <p:nvSpPr>
            <p:cNvPr id="19" name="Rectangle 18"/>
            <p:cNvSpPr/>
            <p:nvPr/>
          </p:nvSpPr>
          <p:spPr bwMode="auto">
            <a:xfrm>
              <a:off x="6019800" y="2362200"/>
              <a:ext cx="838200" cy="609600"/>
            </a:xfrm>
            <a:prstGeom prst="rect">
              <a:avLst/>
            </a:prstGeom>
            <a:solidFill>
              <a:srgbClr val="FF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 for STAs with MID 4</a:t>
              </a:r>
            </a:p>
          </p:txBody>
        </p:sp>
        <p:sp>
          <p:nvSpPr>
            <p:cNvPr id="20" name="Rectangle 19"/>
            <p:cNvSpPr/>
            <p:nvPr/>
          </p:nvSpPr>
          <p:spPr bwMode="auto">
            <a:xfrm>
              <a:off x="7696200" y="2133600"/>
              <a:ext cx="304800" cy="838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 wrap="square" lIns="27432" tIns="45720" rIns="27432"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DTIM</a:t>
              </a:r>
            </a:p>
          </p:txBody>
        </p:sp>
        <p:sp>
          <p:nvSpPr>
            <p:cNvPr id="21" name="Right Arrow 20"/>
            <p:cNvSpPr/>
            <p:nvPr/>
          </p:nvSpPr>
          <p:spPr bwMode="auto">
            <a:xfrm>
              <a:off x="1066800" y="1524000"/>
              <a:ext cx="228600" cy="38100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aphicFrame>
        <p:nvGraphicFramePr>
          <p:cNvPr id="22" name="Table 21"/>
          <p:cNvGraphicFramePr>
            <a:graphicFrameLocks noGrp="1"/>
          </p:cNvGraphicFramePr>
          <p:nvPr/>
        </p:nvGraphicFramePr>
        <p:xfrm>
          <a:off x="1295400" y="3962400"/>
          <a:ext cx="2209800" cy="822960"/>
        </p:xfrm>
        <a:graphic>
          <a:graphicData uri="http://schemas.openxmlformats.org/drawingml/2006/table">
            <a:tbl>
              <a:tblPr firstRow="1" bandRow="1">
                <a:tableStyleId>{5C22544A-7EE6-4342-B048-85BDC9FD1C3A}</a:tableStyleId>
              </a:tblPr>
              <a:tblGrid>
                <a:gridCol w="276225"/>
                <a:gridCol w="276225"/>
                <a:gridCol w="276225"/>
                <a:gridCol w="276225"/>
                <a:gridCol w="276225"/>
                <a:gridCol w="276225"/>
                <a:gridCol w="276225"/>
                <a:gridCol w="276225"/>
              </a:tblGrid>
              <a:tr h="220133">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r>
              <a:tr h="220133">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r>
              <a:tr h="220133">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c>
                  <a:txBody>
                    <a:bodyPr/>
                    <a:lstStyle/>
                    <a:p>
                      <a:r>
                        <a:rPr lang="en-US" sz="1200" dirty="0" smtClean="0"/>
                        <a:t>1</a:t>
                      </a:r>
                      <a:endParaRPr lang="en-US" sz="1200" dirty="0"/>
                    </a:p>
                  </a:txBody>
                  <a:tcPr/>
                </a:tc>
                <a:tc>
                  <a:txBody>
                    <a:bodyPr/>
                    <a:lstStyle/>
                    <a:p>
                      <a:r>
                        <a:rPr lang="en-US" sz="1200" dirty="0" smtClean="0"/>
                        <a:t>0</a:t>
                      </a:r>
                      <a:endParaRPr lang="en-US" sz="1200" dirty="0"/>
                    </a:p>
                  </a:txBody>
                  <a:tcPr/>
                </a:tc>
              </a:tr>
            </a:tbl>
          </a:graphicData>
        </a:graphic>
      </p:graphicFrame>
      <p:sp>
        <p:nvSpPr>
          <p:cNvPr id="23" name="Footer Placeholder 4"/>
          <p:cNvSpPr>
            <a:spLocks noGrp="1"/>
          </p:cNvSpPr>
          <p:nvPr>
            <p:ph type="ftr" sz="quarter" idx="11"/>
          </p:nvPr>
        </p:nvSpPr>
        <p:spPr>
          <a:xfrm>
            <a:off x="7315200" y="6520934"/>
            <a:ext cx="1597232" cy="184666"/>
          </a:xfrm>
          <a:noFill/>
          <a:ln>
            <a:miter lim="800000"/>
            <a:headEnd/>
            <a:tailEnd/>
          </a:ln>
        </p:spPr>
        <p:txBody>
          <a:bodyPr/>
          <a:lstStyle/>
          <a:p>
            <a:r>
              <a:rPr lang="en-US" dirty="0" smtClean="0">
                <a:cs typeface="Arial" charset="0"/>
              </a:rPr>
              <a:t>Betty Zhao</a:t>
            </a:r>
            <a:r>
              <a:rPr lang="en-US" dirty="0" smtClean="0"/>
              <a:t>, Huawei, et. al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58939</TotalTime>
  <Words>990</Words>
  <Application>Microsoft Office PowerPoint</Application>
  <PresentationFormat>On-screen Show (4:3)</PresentationFormat>
  <Paragraphs>166</Paragraphs>
  <Slides>12</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Extend</vt:lpstr>
      <vt:lpstr>Microsoft Office Word 97 - 2003 Document</vt:lpstr>
      <vt:lpstr>Document</vt:lpstr>
      <vt:lpstr>Flexible Multicast</vt:lpstr>
      <vt:lpstr>Slide 2</vt:lpstr>
      <vt:lpstr>Slide 3</vt:lpstr>
      <vt:lpstr>Introduction</vt:lpstr>
      <vt:lpstr>Issues</vt:lpstr>
      <vt:lpstr>Proposed Solution</vt:lpstr>
      <vt:lpstr>Proposed Solution</vt:lpstr>
      <vt:lpstr>Example 1</vt:lpstr>
      <vt:lpstr>Example 2</vt:lpstr>
      <vt:lpstr>Conclusion</vt:lpstr>
      <vt:lpstr>Pre-Motion</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paged STAs and non-paged STAs</dc:title>
  <dc:creator>Zhaomu</dc:creator>
  <cp:lastModifiedBy>Betty Zhao</cp:lastModifiedBy>
  <cp:revision>301</cp:revision>
  <cp:lastPrinted>1998-02-10T13:28:06Z</cp:lastPrinted>
  <dcterms:created xsi:type="dcterms:W3CDTF">2007-05-21T21:00:37Z</dcterms:created>
  <dcterms:modified xsi:type="dcterms:W3CDTF">2013-01-14T23:20:00Z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(4)2PW7qjYgdH5AjCJ82qlBgcwtsIn6MgnH2S7Sr1idbShVxTmAneB25ZgYDkUAEke0jtfv3TAr_x000d_
bUe1ImcmUXOGiqGW8yYov2s1S5e5plj3rQloisCaYaPTmvkEBzN8g4SFnaKbk9zOQRhsk91e_x000d_
2hmbmE3guPFdsWEhF6RGwwAodZ3KWI1XIH8BgDOBsdNhk63JXdTs77ILHuA2+Qnh2Vj5NVnR_x000d_
OQrUvxfC98Z0BW4Swu</vt:lpwstr>
  </property>
  <property fmtid="{D5CDD505-2E9C-101B-9397-08002B2CF9AE}" pid="3" name="_ms_pID_7253431">
    <vt:lpwstr>+QA/+Wm/+6TWY2buwimOKS2K6urn/Enf+/XWiyTGMCILrt/29Eprcs_x000d_
+5aNzuMt0uC63Q5oBxhcLA+Ga3Xms1GVao6XrLoAuRPhGwfbo15LZYw5m/YOPI5AG/6Z2f03_x000d_
/C6fTEFcEP5p8b08i3nk6iGdLXOY9w2P0oKtKhDRD2p3UNL8ImbjtijB+7MU4jav4tgbFlHb_x000d_
ZgTY+J3q9W+jIpEm1JHgoXHmI3m8L2gPWUI0</vt:lpwstr>
  </property>
  <property fmtid="{D5CDD505-2E9C-101B-9397-08002B2CF9AE}" pid="4" name="_ms_pID_7253432">
    <vt:lpwstr>gyyqK9PYObpgP67NWLbxJALGiMrfONj67Zf7_x000d_
XDwjSRZh4l0pFjsuvu1tiQ5xc3vo+v8nuUbaVLQRbYZ6CqyYvKyhUhobycvIWn9JZ9gtGbN1_x000d_
JghcKbC4VQ7UrPzxZyvZMAFqJQ9J8uxrka4kwGb22X1Ms04UreQEvGz5aAVGfZF/oGGG3k6s_x000d_
pXhuwrlvsNNofFhYMMaoLwpWqjd6cmNmrSFT68tHKhPJRSXLX22rkq</vt:lpwstr>
  </property>
  <property fmtid="{D5CDD505-2E9C-101B-9397-08002B2CF9AE}" pid="5" name="_ms_pID_7253433">
    <vt:lpwstr>tO6mOxw2hMd/gUOysn_x000d_
QyBZ3/7+uzIzkb7GVS7ahlS3KWHTF9idnAXp1lnohEoJW3s5d3VbpPN9NEgt28+ucvqaeOey_x000d_
DjgTH1QxlF/U0KC7Ckg=</vt:lpwstr>
  </property>
  <property fmtid="{D5CDD505-2E9C-101B-9397-08002B2CF9AE}" pid="6" name="sflag">
    <vt:lpwstr>1335330559</vt:lpwstr>
  </property>
</Properties>
</file>