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74" r:id="rId4"/>
    <p:sldId id="266" r:id="rId5"/>
    <p:sldId id="272" r:id="rId6"/>
    <p:sldId id="270" r:id="rId7"/>
    <p:sldId id="271" r:id="rId8"/>
    <p:sldId id="265" r:id="rId9"/>
    <p:sldId id="268" r:id="rId10"/>
    <p:sldId id="269" r:id="rId11"/>
    <p:sldId id="262" r:id="rId12"/>
    <p:sldId id="273" r:id="rId13"/>
    <p:sldId id="275" r:id="rId14"/>
    <p:sldId id="264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802.11-13/0101r0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January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Shusaku Shimada, Yokogawa Co.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0316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802.11-13/0101r0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January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Shusaku Shimada, Yokogawa Co.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481131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802.11-13/0101r0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dirty="0" smtClean="0"/>
              <a:t>January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Shusaku Shimada, Yokogawa Co.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802.11-13/0101r0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Shusaku Shimada, Yokogawa Co.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802.11-13/0101r0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Shusaku Shimada, Yokogawa Co.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802.11-13/0101r0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dirty="0" smtClean="0"/>
              <a:t>January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Shusaku Shimada, Yokogawa Co.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802.11-13/0101r0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dirty="0" smtClean="0"/>
              <a:t>January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Shusaku Shimada, Yokogawa Co.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802.11-13/0101r0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dirty="0" smtClean="0"/>
              <a:t>January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Shusaku Shimada, Yokogawa Co.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802.11-13/0101r0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dirty="0" smtClean="0"/>
              <a:t>January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Shusaku Shimada, Yokogawa Co.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802.11-13/0101r0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Shusaku Shimada, Yokogawa Co.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802.11-13/0101r0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Shusaku Shimada, Yokogawa Co.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802.11-13/0101r0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Shusaku Shimada, Yokogawa Co.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802.11-13/0101r0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Shusaku Shimada, Yokogawa Co.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ja-JP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ja-JP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Shusaku Shimada Yokogawa Co.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January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ja-JP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Shusaku Shimada Yokogawa Co.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Shusaku Shimada Yokogawa Co.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Shusaku Shimada Yokogawa Co.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Shusaku Shimada Yokogawa Co.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Shusaku Shimada Yokogawa Co.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Shusaku Shimada Yokogawa Co.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altLang="ja-JP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Shusaku Shimada Yokogawa Co.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January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Shusaku Shimada Yokogawa Co.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11-13/0101r0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January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Shusaku Shimada Yokogawa Co.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67544" y="685800"/>
            <a:ext cx="814305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sz="2800" dirty="0" smtClean="0"/>
              <a:t>Supplementary specifics of sensor usecases </a:t>
            </a:r>
            <a:br>
              <a:rPr lang="en-US" altLang="ja-JP" sz="2800" dirty="0" smtClean="0"/>
            </a:br>
            <a:r>
              <a:rPr lang="en-US" altLang="ja-JP" sz="2800" dirty="0" smtClean="0"/>
              <a:t>for defining the enhanced power saving feature 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5200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2013-01-15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7552125"/>
              </p:ext>
            </p:extLst>
          </p:nvPr>
        </p:nvGraphicFramePr>
        <p:xfrm>
          <a:off x="506413" y="2782888"/>
          <a:ext cx="8001000" cy="3916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Document" r:id="rId4" imgW="8262017" imgH="4047756" progId="Word.Document.8">
                  <p:embed/>
                </p:oleObj>
              </mc:Choice>
              <mc:Fallback>
                <p:oleObj name="Document" r:id="rId4" imgW="8262017" imgH="404775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782888"/>
                        <a:ext cx="8001000" cy="3916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9992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Author:</a:t>
            </a: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January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11560" y="684213"/>
            <a:ext cx="792088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Home healthcare (1e/f/g)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&lt; example</a:t>
            </a:r>
            <a:r>
              <a:rPr lang="en-US" dirty="0"/>
              <a:t>: Healthcare </a:t>
            </a:r>
            <a:r>
              <a:rPr lang="en-US" dirty="0" smtClean="0"/>
              <a:t>by </a:t>
            </a:r>
            <a:r>
              <a:rPr lang="en-US" dirty="0" err="1" smtClean="0"/>
              <a:t>tele</a:t>
            </a:r>
            <a:r>
              <a:rPr lang="en-US" dirty="0" smtClean="0"/>
              <a:t>-assistance &gt; 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28120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Health and vital signals are monitored and transmitted to home appliance or gateway device for </a:t>
            </a:r>
            <a:r>
              <a:rPr lang="en-US" altLang="ja-JP" sz="2000" dirty="0" err="1" smtClean="0"/>
              <a:t>tele</a:t>
            </a:r>
            <a:r>
              <a:rPr lang="en-US" altLang="ja-JP" sz="2000" dirty="0" smtClean="0"/>
              <a:t>-assistance services. </a:t>
            </a:r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Support for the elderly.</a:t>
            </a:r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Diagnostics and guidance for care giving family of the ailing patient.</a:t>
            </a:r>
          </a:p>
          <a:p>
            <a:pPr marL="457200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Data </a:t>
            </a:r>
            <a:r>
              <a:rPr lang="en-US" altLang="ja-JP" sz="2000" dirty="0"/>
              <a:t>is gathered in both periodic and event driven </a:t>
            </a:r>
            <a:r>
              <a:rPr lang="en-US" altLang="ja-JP" sz="2000" dirty="0" smtClean="0"/>
              <a:t>fashion.</a:t>
            </a:r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Vital event data </a:t>
            </a:r>
            <a:r>
              <a:rPr lang="en-US" altLang="ja-JP" sz="1600" dirty="0"/>
              <a:t>can be very time </a:t>
            </a:r>
            <a:r>
              <a:rPr lang="en-US" altLang="ja-JP" sz="1600" dirty="0" smtClean="0"/>
              <a:t>critical. </a:t>
            </a:r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Trend record has to be gathered by periodic data transfer. </a:t>
            </a:r>
          </a:p>
          <a:p>
            <a:pPr marL="457200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Real </a:t>
            </a:r>
            <a:r>
              <a:rPr lang="en-US" altLang="ja-JP" sz="2000" dirty="0"/>
              <a:t>time and reliability must be </a:t>
            </a:r>
            <a:r>
              <a:rPr lang="en-US" altLang="ja-JP" sz="2000" dirty="0" smtClean="0"/>
              <a:t>guaranteed depending on </a:t>
            </a:r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Vital event signal have to alert real time. </a:t>
            </a:r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Reliable data synchronization should be kept among sensors. </a:t>
            </a:r>
          </a:p>
          <a:p>
            <a:pPr marL="457200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The </a:t>
            </a:r>
            <a:r>
              <a:rPr lang="en-US" altLang="ja-JP" sz="2000" dirty="0"/>
              <a:t>diagnostic cycle time of </a:t>
            </a:r>
            <a:r>
              <a:rPr lang="en-US" altLang="ja-JP" sz="2000" dirty="0" smtClean="0"/>
              <a:t>chronic </a:t>
            </a:r>
            <a:r>
              <a:rPr lang="en-US" altLang="ja-JP" sz="2000" dirty="0"/>
              <a:t>disease </a:t>
            </a:r>
            <a:r>
              <a:rPr lang="en-US" altLang="ja-JP" sz="2000" dirty="0" smtClean="0"/>
              <a:t>can be a few week to months, but battery life should be more than a few years.  </a:t>
            </a:r>
          </a:p>
          <a:p>
            <a:pPr marL="800100" lvl="2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Battery change may not be expected by the ailing patient in rural area. </a:t>
            </a:r>
            <a:endParaRPr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6169339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January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11560" y="684213"/>
            <a:ext cx="792088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/>
              <a:t>Agricultural </a:t>
            </a:r>
            <a:r>
              <a:rPr lang="en-US" altLang="ja-JP" dirty="0" smtClean="0"/>
              <a:t>Monitoring (1c)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&lt; example: </a:t>
            </a:r>
            <a:r>
              <a:rPr lang="en-US" altLang="ja-JP" dirty="0" smtClean="0"/>
              <a:t>Automated vineyard</a:t>
            </a:r>
            <a:r>
              <a:rPr lang="en-US" dirty="0" smtClean="0"/>
              <a:t> &gt; 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56112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Long term trend of sensing data are recorded to control spraying area by area in vineyard. </a:t>
            </a:r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/>
              <a:t>temperature/humidity of atmosphere/soil </a:t>
            </a:r>
            <a:endParaRPr lang="en-US" altLang="ja-JP" sz="1600" dirty="0" smtClean="0"/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climate </a:t>
            </a:r>
            <a:r>
              <a:rPr lang="en-US" altLang="ja-JP" sz="1600" dirty="0"/>
              <a:t>including sun </a:t>
            </a:r>
            <a:r>
              <a:rPr lang="en-US" altLang="ja-JP" sz="1600" dirty="0" smtClean="0"/>
              <a:t>shine, precipitation and wind</a:t>
            </a:r>
          </a:p>
          <a:p>
            <a:pPr marL="457200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Time </a:t>
            </a:r>
            <a:r>
              <a:rPr lang="en-US" altLang="ja-JP" sz="2000" dirty="0"/>
              <a:t>synchronization among sensors is required. </a:t>
            </a:r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Periodic data set may be generated </a:t>
            </a:r>
            <a:r>
              <a:rPr lang="en-US" altLang="ja-JP" sz="1600" dirty="0"/>
              <a:t>once every </a:t>
            </a:r>
            <a:r>
              <a:rPr lang="en-US" altLang="ja-JP" sz="1600" dirty="0" smtClean="0"/>
              <a:t>30-60munites.</a:t>
            </a:r>
            <a:r>
              <a:rPr lang="ja-JP" altLang="en-US" sz="1600" dirty="0"/>
              <a:t> </a:t>
            </a:r>
            <a:endParaRPr lang="en-US" altLang="ja-JP" sz="1600" dirty="0" smtClean="0"/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Airflow and temperature/humidity have to be synchronized. </a:t>
            </a:r>
          </a:p>
          <a:p>
            <a:pPr marL="457200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Long term system reliability or data continuity has to be kept. </a:t>
            </a:r>
          </a:p>
          <a:p>
            <a:pPr marL="457200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Battery life time of sensors are expected to be </a:t>
            </a:r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/>
              <a:t>5 </a:t>
            </a:r>
            <a:r>
              <a:rPr lang="en-US" altLang="ja-JP" sz="1600" dirty="0" smtClean="0"/>
              <a:t>years. (annual 20% increase of coverage or density without maintenance) </a:t>
            </a:r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Up </a:t>
            </a:r>
            <a:r>
              <a:rPr lang="en-US" altLang="ja-JP" sz="1600" dirty="0"/>
              <a:t>to </a:t>
            </a:r>
            <a:r>
              <a:rPr lang="en-US" altLang="ja-JP" sz="1600" dirty="0" smtClean="0"/>
              <a:t>the lifetime </a:t>
            </a:r>
            <a:r>
              <a:rPr lang="en-US" altLang="ja-JP" sz="1600" dirty="0"/>
              <a:t>of </a:t>
            </a:r>
            <a:r>
              <a:rPr lang="en-US" altLang="ja-JP" sz="1600" dirty="0" smtClean="0"/>
              <a:t>grapevine </a:t>
            </a:r>
            <a:r>
              <a:rPr lang="en-US" altLang="ja-JP" sz="1600" dirty="0"/>
              <a:t>itself which is 50 to 100 </a:t>
            </a:r>
            <a:r>
              <a:rPr lang="en-US" altLang="ja-JP" sz="1600" dirty="0" smtClean="0"/>
              <a:t>years, same as humankind. </a:t>
            </a:r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Aero-vane or solar PV cell may assist for energy harvest</a:t>
            </a:r>
            <a:r>
              <a:rPr lang="en-US" altLang="ja-JP" dirty="0" smtClean="0"/>
              <a:t>. </a:t>
            </a:r>
            <a:endParaRPr lang="en-US" altLang="ja-JP" sz="16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January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11560" y="684213"/>
            <a:ext cx="792088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Smart Grid (1c)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&lt; example: Demand </a:t>
            </a:r>
            <a:r>
              <a:rPr lang="en-US" dirty="0" smtClean="0"/>
              <a:t>Response &gt; 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18648" cy="4400128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Peak shaving</a:t>
            </a:r>
            <a:r>
              <a:rPr lang="en-US" altLang="ja-JP" sz="2000" dirty="0" smtClean="0"/>
              <a:t> of total consuming power by DR (</a:t>
            </a:r>
            <a:r>
              <a:rPr lang="en-US" altLang="ja-JP" sz="2000" dirty="0" smtClean="0"/>
              <a:t>demand response) scheme is a typical application of smart grid. </a:t>
            </a:r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In order to perform statistically proper control of each appliance, data from sufficiently large number of power meters have to be collected without omission, every control response period. </a:t>
            </a:r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In slow (usual) DR, control response for peak shaving may have a minute of lead time, and in case of fast DR, same lead time can be seconds, e.g. 4 seconds.  </a:t>
            </a:r>
            <a:endParaRPr lang="en-US" altLang="ja-JP" sz="1600" dirty="0" smtClean="0"/>
          </a:p>
          <a:p>
            <a:pPr marL="457200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Time synchronization is key aspect for DR both power control and prediction (EI) by measurement. </a:t>
            </a:r>
            <a:endParaRPr lang="en-US" altLang="ja-JP" sz="2000" dirty="0" smtClean="0"/>
          </a:p>
          <a:p>
            <a:pPr marL="685800" lvl="1">
              <a:buFont typeface="Wingdings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Time definition may follow ISO 8601 of which resolution is usually a second but can be a milli</a:t>
            </a:r>
            <a:r>
              <a:rPr lang="en-US" altLang="ja-JP" sz="1600" dirty="0" smtClean="0"/>
              <a:t>second</a:t>
            </a:r>
            <a:r>
              <a:rPr lang="en-US" altLang="ja-JP" sz="1600" dirty="0" smtClean="0"/>
              <a:t>.</a:t>
            </a:r>
            <a:endParaRPr lang="en-US" altLang="ja-JP" sz="1600" dirty="0" smtClean="0"/>
          </a:p>
          <a:p>
            <a:pPr marL="457200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DR signaling includes, emergency event, reliability event, etc. </a:t>
            </a:r>
          </a:p>
          <a:p>
            <a:pPr marL="457200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Smart grid DR system have to provide no long battery operation. </a:t>
            </a:r>
            <a:endParaRPr lang="en-US" altLang="ja-JP" sz="2000" dirty="0"/>
          </a:p>
          <a:p>
            <a:pPr marL="685800" lvl="1">
              <a:buFont typeface="Wingdings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However</a:t>
            </a:r>
            <a:r>
              <a:rPr lang="en-US" altLang="ja-JP" sz="1600" dirty="0" smtClean="0"/>
              <a:t>, an appropriate period of battery operation should be required for black out</a:t>
            </a:r>
            <a:r>
              <a:rPr lang="en-US" altLang="ja-JP" dirty="0"/>
              <a:t>.</a:t>
            </a:r>
            <a:endParaRPr lang="en-US" altLang="ja-JP" sz="1600" dirty="0" smtClean="0"/>
          </a:p>
        </p:txBody>
      </p:sp>
    </p:spTree>
    <p:extLst>
      <p:ext uri="{BB962C8B-B14F-4D97-AF65-F5344CB8AC3E}">
        <p14:creationId xmlns:p14="http://schemas.microsoft.com/office/powerpoint/2010/main" val="2006570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Shusaku Shimada Yokogawa Co.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GB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ctr" eaLnBrk="0" latin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altLang="ja-JP" sz="3600" b="1" kern="0" dirty="0">
                <a:solidFill>
                  <a:schemeClr val="tx1"/>
                </a:solidFill>
                <a:latin typeface="+mn-lt"/>
                <a:ea typeface="ＭＳ Ｐゴシック" pitchFamily="50" charset="-128"/>
                <a:cs typeface="ＭＳ Ｐゴシック"/>
              </a:rPr>
              <a:t>Straw poll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371600"/>
            <a:ext cx="77724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just" latinLnBrk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kumimoji="1" lang="en-US" altLang="ja-JP" sz="2400" b="1" dirty="0">
                <a:solidFill>
                  <a:schemeClr val="tx1"/>
                </a:solidFill>
              </a:rPr>
              <a:t>Do you agree </a:t>
            </a:r>
            <a:r>
              <a:rPr kumimoji="1" lang="en-US" altLang="ja-JP" sz="2400" b="1" dirty="0" smtClean="0">
                <a:solidFill>
                  <a:schemeClr val="tx1"/>
                </a:solidFill>
              </a:rPr>
              <a:t>that IEEE802.11ah </a:t>
            </a:r>
            <a:r>
              <a:rPr kumimoji="1" lang="en-US" altLang="ja-JP" sz="2400" b="1" dirty="0">
                <a:solidFill>
                  <a:schemeClr val="tx1"/>
                </a:solidFill>
              </a:rPr>
              <a:t>Task Group </a:t>
            </a:r>
            <a:r>
              <a:rPr kumimoji="1" lang="en-US" altLang="ja-JP" sz="2400" b="1" dirty="0" smtClean="0">
                <a:solidFill>
                  <a:schemeClr val="tx1"/>
                </a:solidFill>
              </a:rPr>
              <a:t>considers the proposed supplementary classifiers in slide 4 to 6 for defining enhanced power saving function? </a:t>
            </a:r>
            <a:endParaRPr kumimoji="1" lang="en-US" altLang="ja-JP" sz="2400" b="1" dirty="0">
              <a:solidFill>
                <a:schemeClr val="tx1"/>
              </a:solidFill>
            </a:endParaRPr>
          </a:p>
          <a:p>
            <a:pPr algn="just" latinLnBrk="0">
              <a:lnSpc>
                <a:spcPct val="90000"/>
              </a:lnSpc>
              <a:spcBef>
                <a:spcPct val="20000"/>
              </a:spcBef>
            </a:pPr>
            <a:endParaRPr kumimoji="1" lang="en-US" altLang="ja-JP" b="1" dirty="0">
              <a:solidFill>
                <a:schemeClr val="tx1"/>
              </a:solidFill>
            </a:endParaRPr>
          </a:p>
          <a:p>
            <a:pPr lvl="1" algn="just" latinLnBrk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kumimoji="1" lang="en-US" altLang="ja-JP" sz="2400" dirty="0">
                <a:solidFill>
                  <a:schemeClr val="tx1"/>
                </a:solidFill>
              </a:rPr>
              <a:t>Yes: </a:t>
            </a:r>
          </a:p>
          <a:p>
            <a:pPr lvl="1" algn="just" latinLnBrk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kumimoji="1" lang="en-US" altLang="ja-JP" sz="2400" dirty="0">
                <a:solidFill>
                  <a:schemeClr val="tx1"/>
                </a:solidFill>
              </a:rPr>
              <a:t>No: </a:t>
            </a:r>
          </a:p>
          <a:p>
            <a:pPr lvl="1" algn="just" latinLnBrk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kumimoji="1" lang="en-US" altLang="ja-JP" sz="2400" dirty="0">
                <a:solidFill>
                  <a:schemeClr val="tx1"/>
                </a:solidFill>
              </a:rPr>
              <a:t>Abstain: </a:t>
            </a:r>
          </a:p>
        </p:txBody>
      </p:sp>
    </p:spTree>
    <p:extLst>
      <p:ext uri="{BB962C8B-B14F-4D97-AF65-F5344CB8AC3E}">
        <p14:creationId xmlns:p14="http://schemas.microsoft.com/office/powerpoint/2010/main" val="38076798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January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4536504"/>
          </a:xfrm>
          <a:ln/>
        </p:spPr>
        <p:txBody>
          <a:bodyPr/>
          <a:lstStyle/>
          <a:p>
            <a:pPr marL="342900" lvl="4" indent="-342900">
              <a:spcBef>
                <a:spcPts val="600"/>
              </a:spcBef>
            </a:pPr>
            <a:r>
              <a:rPr lang="en-US" altLang="ja-JP" sz="1800" b="1" dirty="0" smtClean="0"/>
              <a:t>[1] doc</a:t>
            </a:r>
            <a:r>
              <a:rPr lang="en-US" altLang="ja-JP" sz="1800" b="1" dirty="0"/>
              <a:t>.: IEEE </a:t>
            </a:r>
            <a:r>
              <a:rPr lang="en-US" altLang="ja-JP" sz="1800" b="1" dirty="0" smtClean="0"/>
              <a:t>802.11-11/0457r0</a:t>
            </a:r>
          </a:p>
          <a:p>
            <a:pPr marL="342900" lvl="4" indent="-342900">
              <a:spcBef>
                <a:spcPts val="600"/>
              </a:spcBef>
            </a:pPr>
            <a:r>
              <a:rPr lang="en-US" altLang="ja-JP" sz="1800" b="1" dirty="0"/>
              <a:t>	“Potential Compromise for </a:t>
            </a:r>
            <a:r>
              <a:rPr lang="en-US" altLang="ja-JP" sz="1800" b="1" dirty="0" smtClean="0"/>
              <a:t>802.11ah Use </a:t>
            </a:r>
            <a:r>
              <a:rPr lang="en-US" altLang="ja-JP" sz="1800" b="1" dirty="0"/>
              <a:t>Case </a:t>
            </a:r>
            <a:r>
              <a:rPr lang="en-US" altLang="ja-JP" sz="1800" b="1" dirty="0" smtClean="0"/>
              <a:t>Document”</a:t>
            </a:r>
          </a:p>
          <a:p>
            <a:pPr marL="342900" lvl="4" indent="-342900">
              <a:spcBef>
                <a:spcPts val="600"/>
              </a:spcBef>
            </a:pPr>
            <a:r>
              <a:rPr lang="en-US" altLang="ja-JP" sz="1800" b="1" dirty="0" smtClean="0"/>
              <a:t>[2] doc.: IEEE 802.11-11/0905r5</a:t>
            </a:r>
          </a:p>
          <a:p>
            <a:pPr marL="342900" lvl="4" indent="-342900">
              <a:spcBef>
                <a:spcPts val="600"/>
              </a:spcBef>
            </a:pPr>
            <a:r>
              <a:rPr lang="en-US" altLang="ja-JP" sz="1800" b="1" dirty="0"/>
              <a:t>	“</a:t>
            </a:r>
            <a:r>
              <a:rPr lang="en-US" altLang="ja-JP" sz="1800" b="1" dirty="0" err="1"/>
              <a:t>TGah</a:t>
            </a:r>
            <a:r>
              <a:rPr lang="en-US" altLang="ja-JP" sz="1800" b="1" dirty="0"/>
              <a:t> Functional Requirements and Evaluation Methodology Rev. </a:t>
            </a:r>
            <a:r>
              <a:rPr lang="en-US" altLang="ja-JP" sz="1800" b="1" dirty="0" smtClean="0"/>
              <a:t>5”</a:t>
            </a:r>
          </a:p>
          <a:p>
            <a:pPr marL="342900" lvl="4" indent="-342900">
              <a:spcBef>
                <a:spcPts val="600"/>
              </a:spcBef>
            </a:pPr>
            <a:r>
              <a:rPr lang="en-US" altLang="ja-JP" sz="1800" b="1" dirty="0" smtClean="0"/>
              <a:t>[</a:t>
            </a:r>
            <a:r>
              <a:rPr lang="en-US" altLang="ja-JP" sz="1800" b="1" dirty="0"/>
              <a:t>2</a:t>
            </a:r>
            <a:r>
              <a:rPr lang="en-US" altLang="ja-JP" sz="1800" b="1" dirty="0" smtClean="0"/>
              <a:t>]</a:t>
            </a:r>
            <a:r>
              <a:rPr lang="en-US" altLang="ja-JP" sz="1800" b="1" dirty="0"/>
              <a:t> </a:t>
            </a:r>
            <a:r>
              <a:rPr lang="en-US" altLang="ja-JP" sz="1800" b="1" dirty="0" smtClean="0"/>
              <a:t>rfc6568</a:t>
            </a:r>
          </a:p>
          <a:p>
            <a:pPr marL="342900" lvl="4" indent="-342900">
              <a:spcBef>
                <a:spcPts val="600"/>
              </a:spcBef>
            </a:pPr>
            <a:r>
              <a:rPr lang="en-US" altLang="ja-JP" sz="1800" b="1" dirty="0" smtClean="0"/>
              <a:t>	“Design </a:t>
            </a:r>
            <a:r>
              <a:rPr lang="en-US" altLang="ja-JP" sz="1800" b="1" dirty="0"/>
              <a:t>and Application Spaces for </a:t>
            </a:r>
            <a:r>
              <a:rPr lang="en-US" altLang="ja-JP" sz="1800" b="1" dirty="0" smtClean="0"/>
              <a:t>6LowPAN”</a:t>
            </a:r>
            <a:endParaRPr lang="en-US" altLang="ja-JP" sz="1800" b="1" dirty="0"/>
          </a:p>
          <a:p>
            <a:pPr marL="342900" lvl="4" indent="-342900">
              <a:spcBef>
                <a:spcPts val="600"/>
              </a:spcBef>
            </a:pPr>
            <a:r>
              <a:rPr lang="en-US" altLang="ja-JP" sz="1800" b="1" dirty="0" smtClean="0"/>
              <a:t>[3] rfc5673</a:t>
            </a:r>
          </a:p>
          <a:p>
            <a:pPr marL="342900" lvl="4" indent="-342900">
              <a:spcBef>
                <a:spcPts val="600"/>
              </a:spcBef>
            </a:pPr>
            <a:r>
              <a:rPr lang="en-US" altLang="ja-JP" sz="1800" b="1" dirty="0"/>
              <a:t>	</a:t>
            </a:r>
            <a:r>
              <a:rPr lang="en-US" altLang="ja-JP" sz="1800" b="1" dirty="0" smtClean="0"/>
              <a:t>“Industrial </a:t>
            </a:r>
            <a:r>
              <a:rPr lang="en-US" altLang="ja-JP" sz="1800" b="1" dirty="0"/>
              <a:t>Routing Requirements in Low-Power and </a:t>
            </a:r>
            <a:r>
              <a:rPr lang="en-US" altLang="ja-JP" sz="1800" b="1" dirty="0" err="1"/>
              <a:t>Lossy</a:t>
            </a:r>
            <a:r>
              <a:rPr lang="en-US" altLang="ja-JP" sz="1800" b="1" dirty="0"/>
              <a:t> </a:t>
            </a:r>
            <a:r>
              <a:rPr lang="en-US" altLang="ja-JP" sz="1800" b="1" dirty="0" smtClean="0"/>
              <a:t>Networks”</a:t>
            </a:r>
          </a:p>
          <a:p>
            <a:pPr marL="342900" lvl="4" indent="-342900">
              <a:spcBef>
                <a:spcPts val="600"/>
              </a:spcBef>
            </a:pPr>
            <a:r>
              <a:rPr lang="en-US" altLang="ja-JP" sz="1800" b="1" dirty="0" smtClean="0"/>
              <a:t>[4] rfc5826</a:t>
            </a:r>
          </a:p>
          <a:p>
            <a:pPr marL="342900" lvl="4" indent="-342900">
              <a:spcBef>
                <a:spcPts val="600"/>
              </a:spcBef>
            </a:pPr>
            <a:r>
              <a:rPr lang="en-US" altLang="ja-JP" sz="1800" b="1" dirty="0" smtClean="0"/>
              <a:t>	“Home </a:t>
            </a:r>
            <a:r>
              <a:rPr lang="en-US" altLang="ja-JP" sz="1800" b="1" dirty="0"/>
              <a:t>Automation Routing Requirements in </a:t>
            </a:r>
            <a:r>
              <a:rPr lang="en-US" altLang="ja-JP" sz="1800" b="1" dirty="0" smtClean="0"/>
              <a:t>LLN”</a:t>
            </a:r>
          </a:p>
          <a:p>
            <a:pPr marL="342900" lvl="4" indent="-342900">
              <a:spcBef>
                <a:spcPts val="600"/>
              </a:spcBef>
            </a:pPr>
            <a:r>
              <a:rPr lang="en-US" altLang="ja-JP" sz="1800" b="1" dirty="0" smtClean="0"/>
              <a:t>[5] rfc5867</a:t>
            </a:r>
          </a:p>
          <a:p>
            <a:pPr marL="342900" lvl="4" indent="-342900">
              <a:spcBef>
                <a:spcPts val="600"/>
              </a:spcBef>
            </a:pPr>
            <a:r>
              <a:rPr lang="en-US" altLang="ja-JP" sz="1800" b="1" dirty="0" smtClean="0"/>
              <a:t>	“Building </a:t>
            </a:r>
            <a:r>
              <a:rPr lang="en-US" altLang="ja-JP" sz="1800" b="1" dirty="0"/>
              <a:t>Automation Routing Requirements in </a:t>
            </a:r>
            <a:r>
              <a:rPr lang="en-US" altLang="ja-JP" sz="1800" b="1" dirty="0" smtClean="0"/>
              <a:t>LLN</a:t>
            </a:r>
            <a:r>
              <a:rPr lang="en-US" altLang="ja-JP" sz="1800" b="1" dirty="0" smtClean="0"/>
              <a:t>” </a:t>
            </a:r>
          </a:p>
          <a:p>
            <a:pPr marL="342900" lvl="4" indent="-342900">
              <a:spcBef>
                <a:spcPts val="600"/>
              </a:spcBef>
            </a:pPr>
            <a:r>
              <a:rPr lang="en-US" altLang="ja-JP" sz="1800" b="1" dirty="0" smtClean="0"/>
              <a:t>[6] </a:t>
            </a:r>
            <a:r>
              <a:rPr lang="en-US" altLang="ja-JP" sz="1800" b="1" dirty="0" err="1" smtClean="0"/>
              <a:t>OpenADR</a:t>
            </a:r>
            <a:r>
              <a:rPr lang="en-US" altLang="ja-JP" sz="1800" b="1" dirty="0" smtClean="0"/>
              <a:t> 2.0a specification.</a:t>
            </a:r>
            <a:endParaRPr lang="en-US" altLang="ja-JP" sz="1800" b="1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January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51F4386-A5E2-41A1-B4D0-BE653C929E06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620688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Abstract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16832"/>
            <a:ext cx="7992888" cy="4104456"/>
          </a:xfrm>
          <a:ln/>
        </p:spPr>
        <p:txBody>
          <a:bodyPr wrap="square">
            <a:noAutofit/>
          </a:bodyPr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>
                <a:solidFill>
                  <a:schemeClr val="tx1"/>
                </a:solidFill>
              </a:rPr>
              <a:t>We propose additional classifiers as a supplement to the 802.11ah use cases in order to clarify the</a:t>
            </a:r>
            <a:r>
              <a:rPr lang="en-GB" altLang="ja-JP" sz="2000" dirty="0" smtClean="0">
                <a:solidFill>
                  <a:schemeClr val="tx1"/>
                </a:solidFill>
              </a:rPr>
              <a:t> </a:t>
            </a:r>
            <a:r>
              <a:rPr lang="en-GB" altLang="ja-JP" sz="2000" dirty="0">
                <a:solidFill>
                  <a:schemeClr val="tx1"/>
                </a:solidFill>
              </a:rPr>
              <a:t>power saving </a:t>
            </a:r>
            <a:r>
              <a:rPr lang="en-GB" altLang="ja-JP" sz="2000" dirty="0" smtClean="0">
                <a:solidFill>
                  <a:schemeClr val="tx1"/>
                </a:solidFill>
              </a:rPr>
              <a:t>features in 802.11ah</a:t>
            </a:r>
            <a:r>
              <a:rPr lang="en-GB" sz="2000" dirty="0" smtClean="0">
                <a:solidFill>
                  <a:schemeClr val="tx1"/>
                </a:solidFill>
              </a:rPr>
              <a:t>.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>
                <a:solidFill>
                  <a:schemeClr val="tx1"/>
                </a:solidFill>
              </a:rPr>
              <a:t>The supplemented classifier are essential to specify the </a:t>
            </a:r>
            <a:r>
              <a:rPr lang="en-GB" sz="2000" dirty="0" smtClean="0"/>
              <a:t>11ah use cases  (1c, 1e/f, 1g)</a:t>
            </a:r>
            <a:r>
              <a:rPr lang="en-US" sz="2000" dirty="0" smtClean="0"/>
              <a:t> where battery operation are introduced, in order to facilitate defining the feature of enhanced power saving functions.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 smtClean="0">
                <a:solidFill>
                  <a:schemeClr val="tx1"/>
                </a:solidFill>
              </a:rPr>
              <a:t>The </a:t>
            </a:r>
            <a:r>
              <a:rPr lang="en-US" sz="2000" dirty="0" smtClean="0">
                <a:solidFill>
                  <a:schemeClr val="tx1"/>
                </a:solidFill>
              </a:rPr>
              <a:t>additional classifiers </a:t>
            </a:r>
            <a:r>
              <a:rPr lang="en-US" sz="2000" dirty="0" smtClean="0">
                <a:solidFill>
                  <a:schemeClr val="tx1"/>
                </a:solidFill>
              </a:rPr>
              <a:t>include</a:t>
            </a:r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>
                <a:solidFill>
                  <a:schemeClr val="tx1"/>
                </a:solidFill>
              </a:rPr>
              <a:t>Data traffic </a:t>
            </a:r>
            <a:r>
              <a:rPr lang="en-US" altLang="ja-JP" dirty="0">
                <a:solidFill>
                  <a:schemeClr val="tx1"/>
                </a:solidFill>
              </a:rPr>
              <a:t>types </a:t>
            </a:r>
            <a:r>
              <a:rPr lang="en-US" altLang="ja-JP" dirty="0" smtClean="0">
                <a:solidFill>
                  <a:schemeClr val="tx1"/>
                </a:solidFill>
              </a:rPr>
              <a:t>(duty cycle)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>
                <a:solidFill>
                  <a:schemeClr val="tx1"/>
                </a:solidFill>
              </a:rPr>
              <a:t>Typical battery life requirements. 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dirty="0" smtClean="0">
                <a:solidFill>
                  <a:schemeClr val="tx1"/>
                </a:solidFill>
              </a:rPr>
              <a:t>Sensor collaboration, such as </a:t>
            </a:r>
            <a:r>
              <a:rPr lang="en-GB" altLang="ja-JP" dirty="0" smtClean="0"/>
              <a:t>synchronization</a:t>
            </a:r>
            <a:endParaRPr lang="en-US" altLang="ja-JP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Proposed Classifier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Shusaku Shimada Yokogawa Co.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GB" dirty="0"/>
          </a:p>
        </p:txBody>
      </p:sp>
      <p:graphicFrame>
        <p:nvGraphicFramePr>
          <p:cNvPr id="8" name="Group 8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7726140"/>
              </p:ext>
            </p:extLst>
          </p:nvPr>
        </p:nvGraphicFramePr>
        <p:xfrm>
          <a:off x="899592" y="1484784"/>
          <a:ext cx="7344816" cy="4896000"/>
        </p:xfrm>
        <a:graphic>
          <a:graphicData uri="http://schemas.openxmlformats.org/drawingml/2006/table">
            <a:tbl>
              <a:tblPr/>
              <a:tblGrid>
                <a:gridCol w="529415"/>
                <a:gridCol w="2494921"/>
                <a:gridCol w="4320480"/>
              </a:tblGrid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#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Category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Comment (example)</a:t>
                      </a:r>
                      <a:endParaRPr kumimoji="1" lang="en-US" altLang="ja-JP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Location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Outdoor, indoor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Environment type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Urban, sub-urban, rural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STA/AP communication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2-way (meter data &amp; control)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Data rate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100 </a:t>
                      </a: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kbps ~3MHz</a:t>
                      </a:r>
                      <a:endParaRPr kumimoji="1" lang="en-US" altLang="ja-JP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BER/PER requirement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PER&lt;10%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Mobility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Stationary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00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Traffic </a:t>
                      </a: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type         (responsiveness)</a:t>
                      </a:r>
                      <a:endParaRPr kumimoji="1" lang="en-US" altLang="ja-JP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Continuous/periodic/burst (Time-critical event)</a:t>
                      </a:r>
                      <a:endParaRPr kumimoji="1" lang="en-US" altLang="ja-JP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000">
                <a:tc v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          wake up period (duty cycle)</a:t>
                      </a:r>
                      <a:endParaRPr kumimoji="1" lang="en-US" altLang="ja-JP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30min ~ 24hour (0.0001% ~ 10%)</a:t>
                      </a:r>
                      <a:endParaRPr kumimoji="1" lang="en-US" altLang="ja-JP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8</a:t>
                      </a:r>
                      <a:endParaRPr kumimoji="1" lang="en-US" altLang="ja-JP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Battery life requirement</a:t>
                      </a:r>
                      <a:endParaRPr kumimoji="1" lang="en-US" altLang="ja-JP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1 month ~ 10years</a:t>
                      </a:r>
                      <a:endParaRPr kumimoji="1" lang="en-US" altLang="ja-JP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9</a:t>
                      </a:r>
                      <a:endParaRPr kumimoji="1" lang="en-US" altLang="ja-JP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Sensor collaboration</a:t>
                      </a:r>
                      <a:endParaRPr kumimoji="1" lang="en-US" altLang="ja-JP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Tight/Moderate/Loose/No synchronization</a:t>
                      </a:r>
                      <a:endParaRPr kumimoji="1" lang="en-US" altLang="ja-JP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10</a:t>
                      </a:r>
                      <a:endParaRPr kumimoji="1" lang="en-US" altLang="ja-JP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Security requirement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High/Moderate</a:t>
                      </a:r>
                      <a:endParaRPr kumimoji="1" lang="en-US" altLang="ja-JP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11</a:t>
                      </a:r>
                      <a:endParaRPr kumimoji="1" lang="en-US" altLang="ja-JP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Reliability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High/Moderate</a:t>
                      </a:r>
                      <a:endParaRPr kumimoji="1" lang="en-US" altLang="ja-JP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12</a:t>
                      </a:r>
                      <a:endParaRPr kumimoji="1" lang="en-US" altLang="ja-JP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STA/AP capacity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STA (outdoor): 6000 </a:t>
                      </a: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, </a:t>
                      </a: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:AP: 1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13</a:t>
                      </a:r>
                      <a:endParaRPr kumimoji="1" lang="en-US" altLang="ja-JP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STA/AP category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STA: fixed (outdoor/indoor), AP: fixed (outdoor)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14</a:t>
                      </a:r>
                      <a:endParaRPr kumimoji="1" lang="en-US" altLang="ja-JP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STA/AP elevation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STA: 1m,..,10m </a:t>
                      </a: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, </a:t>
                      </a: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AP: 2m,..,30m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15</a:t>
                      </a:r>
                      <a:endParaRPr kumimoji="1" lang="en-US" altLang="ja-JP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Actors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Meter device (power, gas, water</a:t>
                      </a: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)</a:t>
                      </a:r>
                      <a:endParaRPr kumimoji="1" lang="en-US" altLang="ja-JP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614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January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51F4386-A5E2-41A1-B4D0-BE653C929E06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323528" y="685800"/>
            <a:ext cx="8496944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chemeClr val="tx1"/>
                </a:solidFill>
              </a:rPr>
              <a:t>Classifier: Traffic type </a:t>
            </a:r>
            <a:r>
              <a:rPr lang="en-GB" sz="2800" dirty="0" smtClean="0">
                <a:solidFill>
                  <a:schemeClr val="tx1"/>
                </a:solidFill>
              </a:rPr>
              <a:t>(duty cycle</a:t>
            </a:r>
            <a:r>
              <a:rPr lang="en-GB" sz="2800" dirty="0" smtClean="0">
                <a:solidFill>
                  <a:schemeClr val="tx1"/>
                </a:solidFill>
              </a:rPr>
              <a:t>)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81200"/>
            <a:ext cx="7992888" cy="4400127"/>
          </a:xfrm>
          <a:ln/>
        </p:spPr>
        <p:txBody>
          <a:bodyPr wrap="square">
            <a:noAutofit/>
          </a:bodyPr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Continuous: ~100ms/data ( Tx period is equal to data sampling rate)</a:t>
            </a:r>
          </a:p>
          <a:p>
            <a:pPr lvl="1">
              <a:buFont typeface="Wingdings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No sleep time or short waking up period.</a:t>
            </a:r>
          </a:p>
          <a:p>
            <a:pPr lvl="1">
              <a:buFont typeface="Wingdings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Data may be lost if communication failed. 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Periodic: 0.1sec ~ 30min ~ 24hour/data </a:t>
            </a:r>
          </a:p>
          <a:p>
            <a:pPr lvl="1">
              <a:buFont typeface="Wingdings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Data may be stored and queued at sensor side. 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Burst: Usually based on query by host system or human intervention. 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Average duty ratio of  0.0001% ~ 10% (near continuous).</a:t>
            </a:r>
          </a:p>
          <a:p>
            <a:pPr lvl="1">
              <a:buFont typeface="Wingdings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Data may be stored and structured at sensor side except for continuous sensor. </a:t>
            </a:r>
          </a:p>
          <a:p>
            <a:pPr lvl="1">
              <a:buFont typeface="Wingdings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Sometimes data are preprocessed or compressed, e.g. human data collection. 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Event </a:t>
            </a:r>
            <a:r>
              <a:rPr lang="en-US" altLang="ja-JP" sz="2000" dirty="0"/>
              <a:t>based: </a:t>
            </a:r>
            <a:r>
              <a:rPr lang="en-US" altLang="ja-JP" sz="2000" dirty="0" smtClean="0"/>
              <a:t>Data </a:t>
            </a:r>
            <a:r>
              <a:rPr lang="en-US" altLang="ja-JP" sz="2000" dirty="0"/>
              <a:t>sensed on abnormal occurrences </a:t>
            </a:r>
            <a:r>
              <a:rPr lang="en-US" altLang="ja-JP" sz="2000" dirty="0" smtClean="0"/>
              <a:t>are always time critical. </a:t>
            </a:r>
          </a:p>
          <a:p>
            <a:pPr lvl="1">
              <a:buFont typeface="Wingdings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Secure </a:t>
            </a:r>
            <a:r>
              <a:rPr lang="en-US" altLang="ja-JP" sz="1600" dirty="0"/>
              <a:t>and reliable </a:t>
            </a:r>
            <a:r>
              <a:rPr lang="en-US" altLang="ja-JP" sz="1600" dirty="0" smtClean="0"/>
              <a:t>transmission is required. </a:t>
            </a:r>
          </a:p>
          <a:p>
            <a:pPr lvl="1">
              <a:buFont typeface="Wingdings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Event based and periodic operation may be commonly combined in one sensor node.</a:t>
            </a:r>
            <a:endParaRPr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30112520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January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51F4386-A5E2-41A1-B4D0-BE653C929E06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51520" y="685800"/>
            <a:ext cx="8712968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chemeClr val="tx1"/>
                </a:solidFill>
              </a:rPr>
              <a:t>Classifier</a:t>
            </a:r>
            <a:r>
              <a:rPr lang="en-GB" dirty="0" smtClean="0"/>
              <a:t>: Battery </a:t>
            </a:r>
            <a:r>
              <a:rPr lang="en-GB" dirty="0" smtClean="0"/>
              <a:t>life</a:t>
            </a:r>
            <a:r>
              <a:rPr lang="en-GB" sz="2800" dirty="0" smtClean="0"/>
              <a:t> 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81200"/>
            <a:ext cx="7992888" cy="4400127"/>
          </a:xfrm>
          <a:ln/>
        </p:spPr>
        <p:txBody>
          <a:bodyPr wrap="square">
            <a:noAutofit/>
          </a:bodyPr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>
                <a:solidFill>
                  <a:schemeClr val="tx1"/>
                </a:solidFill>
              </a:rPr>
              <a:t>B</a:t>
            </a:r>
            <a:r>
              <a:rPr lang="en-US" altLang="ja-JP" sz="2000" dirty="0" smtClean="0">
                <a:solidFill>
                  <a:schemeClr val="tx1"/>
                </a:solidFill>
              </a:rPr>
              <a:t>attery life indication (month, year, decade)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Battery life requirement depends on each application and changes substantially according to slight changes of condition.  </a:t>
            </a:r>
            <a:endParaRPr lang="en-US" altLang="ja-JP" sz="2000" dirty="0"/>
          </a:p>
          <a:p>
            <a:pPr lvl="1">
              <a:buFont typeface="Wingdings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For example, 1 month for a chilled red blood cell and 10years for RBC plasma. 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10 </a:t>
            </a:r>
            <a:r>
              <a:rPr lang="en-US" altLang="ja-JP" sz="2000" dirty="0"/>
              <a:t>years battery life </a:t>
            </a:r>
            <a:r>
              <a:rPr lang="en-US" altLang="ja-JP" sz="2000" dirty="0" smtClean="0"/>
              <a:t>may be </a:t>
            </a:r>
            <a:r>
              <a:rPr lang="en-US" altLang="ja-JP" sz="2000" dirty="0"/>
              <a:t>a common goal for various fixed </a:t>
            </a:r>
            <a:r>
              <a:rPr lang="en-US" altLang="ja-JP" sz="2000" dirty="0" smtClean="0"/>
              <a:t>sensors. </a:t>
            </a:r>
          </a:p>
          <a:p>
            <a:pPr lvl="1">
              <a:buFont typeface="Wingdings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Maximum expectation spans 50-100years with energy harvesting in case of automated vineyard application, which is as same as </a:t>
            </a:r>
            <a:r>
              <a:rPr lang="en-US" altLang="ja-JP" sz="1600" dirty="0" smtClean="0"/>
              <a:t>life </a:t>
            </a:r>
            <a:r>
              <a:rPr lang="en-US" altLang="ja-JP" sz="1600" dirty="0" smtClean="0"/>
              <a:t>time of grapevine. 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A </a:t>
            </a:r>
            <a:r>
              <a:rPr lang="en-US" altLang="ja-JP" sz="2000" dirty="0"/>
              <a:t>few years is minimal goal even for small stick-on (one </a:t>
            </a:r>
            <a:r>
              <a:rPr lang="en-US" altLang="ja-JP" sz="2000" dirty="0" smtClean="0"/>
              <a:t>time or temporal )  sensors using a button cell battery. </a:t>
            </a:r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12254115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January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51F4386-A5E2-41A1-B4D0-BE653C929E06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51520" y="685800"/>
            <a:ext cx="8712968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chemeClr val="tx1"/>
                </a:solidFill>
              </a:rPr>
              <a:t>Classifier: Collaboration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81200"/>
            <a:ext cx="7992888" cy="4400127"/>
          </a:xfrm>
          <a:ln/>
        </p:spPr>
        <p:txBody>
          <a:bodyPr wrap="square">
            <a:noAutofit/>
          </a:bodyPr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>
                <a:solidFill>
                  <a:schemeClr val="tx1"/>
                </a:solidFill>
              </a:rPr>
              <a:t>Indication of collaboration level  among sensors (no </a:t>
            </a:r>
            <a:r>
              <a:rPr lang="en-US" altLang="ja-JP" sz="2000" dirty="0" smtClean="0">
                <a:solidFill>
                  <a:schemeClr val="tx1"/>
                </a:solidFill>
              </a:rPr>
              <a:t>synchronization, </a:t>
            </a:r>
            <a:r>
              <a:rPr lang="en-US" altLang="ja-JP" sz="2000" dirty="0" smtClean="0">
                <a:solidFill>
                  <a:schemeClr val="tx1"/>
                </a:solidFill>
              </a:rPr>
              <a:t>loose </a:t>
            </a:r>
            <a:r>
              <a:rPr lang="en-US" altLang="ja-JP" sz="2000" dirty="0" smtClean="0">
                <a:solidFill>
                  <a:schemeClr val="tx1"/>
                </a:solidFill>
              </a:rPr>
              <a:t>synchronization, </a:t>
            </a:r>
            <a:r>
              <a:rPr lang="en-US" altLang="ja-JP" sz="2000" dirty="0" smtClean="0">
                <a:solidFill>
                  <a:schemeClr val="tx1"/>
                </a:solidFill>
              </a:rPr>
              <a:t>tight collaboration)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>
                <a:solidFill>
                  <a:schemeClr val="tx1"/>
                </a:solidFill>
              </a:rPr>
              <a:t>Collaboration such as synchronization among sensors </a:t>
            </a:r>
            <a:r>
              <a:rPr lang="en-US" altLang="ja-JP" sz="2000" dirty="0" smtClean="0"/>
              <a:t>is essential for majority of applications.  </a:t>
            </a:r>
            <a:endParaRPr lang="en-US" altLang="ja-JP" sz="2000" dirty="0"/>
          </a:p>
          <a:p>
            <a:pPr lvl="1">
              <a:buFont typeface="Wingdings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Accuracy of synchronization depends, relatively tight on vibration sensors in case of structural health monitoring, moderate at home healthcare application, and loose at automated vineyard. 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Most tight synchronization </a:t>
            </a:r>
            <a:r>
              <a:rPr lang="en-US" altLang="ja-JP" sz="2000" dirty="0" smtClean="0"/>
              <a:t>is </a:t>
            </a:r>
            <a:r>
              <a:rPr lang="en-US" altLang="ja-JP" sz="2000" dirty="0" smtClean="0"/>
              <a:t>required in case of industrial control including smart grid (peak cut) application. </a:t>
            </a:r>
          </a:p>
          <a:p>
            <a:pPr lvl="1">
              <a:buFont typeface="Wingdings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Already presented in the crafting process of  11ah usecase document.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Responsiveness is important for event based applications. </a:t>
            </a:r>
          </a:p>
          <a:p>
            <a:pPr lvl="1">
              <a:buFont typeface="Wingdings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Time-critical alert or real time notification is required in hospital blood storage application and bridge/tunnel safety application</a:t>
            </a:r>
            <a:r>
              <a:rPr lang="en-US" altLang="ja-JP" sz="1600" dirty="0" smtClean="0"/>
              <a:t>. </a:t>
            </a:r>
            <a:endParaRPr lang="en-US" altLang="ja-JP" sz="1600" dirty="0" smtClean="0"/>
          </a:p>
        </p:txBody>
      </p:sp>
    </p:spTree>
    <p:extLst>
      <p:ext uri="{BB962C8B-B14F-4D97-AF65-F5344CB8AC3E}">
        <p14:creationId xmlns:p14="http://schemas.microsoft.com/office/powerpoint/2010/main" val="40880890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852936"/>
            <a:ext cx="7770813" cy="1065213"/>
          </a:xfrm>
        </p:spPr>
        <p:txBody>
          <a:bodyPr/>
          <a:lstStyle/>
          <a:p>
            <a:r>
              <a:rPr kumimoji="1" lang="en-US" altLang="ja-JP" dirty="0" smtClean="0"/>
              <a:t>Supplementary </a:t>
            </a:r>
            <a:r>
              <a:rPr kumimoji="1" lang="en-US" altLang="ja-JP" dirty="0" smtClean="0"/>
              <a:t>examples</a:t>
            </a:r>
            <a:endParaRPr kumimoji="1" lang="ja-JP" alt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Shusaku Shimada Yokogawa Co.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19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January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Healthcare/Industrial monitoring ( 1e/f 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&lt;</a:t>
            </a:r>
            <a:r>
              <a:rPr lang="en-US" altLang="ja-JP" dirty="0"/>
              <a:t> </a:t>
            </a:r>
            <a:r>
              <a:rPr lang="en-US" altLang="ja-JP" dirty="0" smtClean="0"/>
              <a:t>example</a:t>
            </a:r>
            <a:r>
              <a:rPr lang="en-US" altLang="ja-JP" dirty="0"/>
              <a:t>: Hospital </a:t>
            </a:r>
            <a:r>
              <a:rPr lang="en-US" altLang="ja-JP" dirty="0" smtClean="0"/>
              <a:t>storage rooms </a:t>
            </a:r>
            <a:r>
              <a:rPr lang="en-US" dirty="0" smtClean="0"/>
              <a:t>&gt;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18648" cy="4472136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Industrial Monitoring includes; </a:t>
            </a:r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Process Monitoring, Control automation.</a:t>
            </a:r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Machine and operator Surveillance.</a:t>
            </a:r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Supply </a:t>
            </a:r>
            <a:r>
              <a:rPr lang="en-US" altLang="ja-JP" sz="1600" dirty="0"/>
              <a:t>Chain </a:t>
            </a:r>
            <a:r>
              <a:rPr lang="en-US" altLang="ja-JP" sz="1600" dirty="0" smtClean="0"/>
              <a:t>Management, Asset Tracking and Storage Monitoring</a:t>
            </a:r>
            <a:r>
              <a:rPr lang="en-US" altLang="ja-JP" sz="1400" dirty="0" smtClean="0"/>
              <a:t>.</a:t>
            </a:r>
            <a:endParaRPr lang="en-US" altLang="ja-JP" sz="1400" dirty="0"/>
          </a:p>
          <a:p>
            <a:pPr marL="457200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This type </a:t>
            </a:r>
            <a:r>
              <a:rPr lang="en-US" altLang="ja-JP" sz="2000" dirty="0"/>
              <a:t>of application works based on both periodic </a:t>
            </a:r>
            <a:r>
              <a:rPr lang="en-US" altLang="ja-JP" sz="2000" dirty="0" smtClean="0"/>
              <a:t>and event driven notifications. </a:t>
            </a:r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Periodic </a:t>
            </a:r>
            <a:r>
              <a:rPr lang="en-US" altLang="ja-JP" sz="1600" dirty="0"/>
              <a:t>data is used for </a:t>
            </a:r>
            <a:r>
              <a:rPr lang="en-US" altLang="ja-JP" sz="1600" dirty="0" smtClean="0"/>
              <a:t>monitoring temperature </a:t>
            </a:r>
            <a:r>
              <a:rPr lang="en-US" altLang="ja-JP" sz="1600" dirty="0"/>
              <a:t>and humidity in the storage rooms</a:t>
            </a:r>
            <a:r>
              <a:rPr lang="en-US" altLang="ja-JP" sz="1600" dirty="0" smtClean="0"/>
              <a:t>. </a:t>
            </a:r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The </a:t>
            </a:r>
            <a:r>
              <a:rPr lang="en-US" altLang="ja-JP" sz="1600" dirty="0"/>
              <a:t>data over </a:t>
            </a:r>
            <a:r>
              <a:rPr lang="en-US" altLang="ja-JP" sz="1600" dirty="0" smtClean="0"/>
              <a:t>or under </a:t>
            </a:r>
            <a:r>
              <a:rPr lang="en-US" altLang="ja-JP" sz="1600" dirty="0"/>
              <a:t>a predefined threshold is meaningful to report. </a:t>
            </a:r>
            <a:endParaRPr lang="en-US" altLang="ja-JP" sz="1600" dirty="0" smtClean="0"/>
          </a:p>
          <a:p>
            <a:pPr marL="457200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Stored blood cannot be used </a:t>
            </a:r>
            <a:r>
              <a:rPr lang="en-US" altLang="ja-JP" sz="2000" dirty="0"/>
              <a:t>if it is exposed to the wrong environment for about </a:t>
            </a:r>
            <a:r>
              <a:rPr lang="en-US" altLang="ja-JP" sz="2000" dirty="0" smtClean="0"/>
              <a:t>30 minutes</a:t>
            </a:r>
            <a:r>
              <a:rPr lang="en-US" altLang="ja-JP" sz="2000" dirty="0"/>
              <a:t>.  </a:t>
            </a:r>
            <a:endParaRPr lang="en-US" altLang="ja-JP" sz="2000" dirty="0" smtClean="0"/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Thus</a:t>
            </a:r>
            <a:r>
              <a:rPr lang="en-US" altLang="ja-JP" sz="1600" dirty="0"/>
              <a:t>, event-driven data sensed on abnormal occurrences </a:t>
            </a:r>
            <a:r>
              <a:rPr lang="en-US" altLang="ja-JP" sz="1600" dirty="0" smtClean="0"/>
              <a:t>is time-critical and requires </a:t>
            </a:r>
            <a:r>
              <a:rPr lang="en-US" altLang="ja-JP" sz="1600" dirty="0"/>
              <a:t>secure and </a:t>
            </a:r>
            <a:r>
              <a:rPr lang="en-US" altLang="ja-JP" sz="1600" dirty="0" smtClean="0"/>
              <a:t>reliable transmission.</a:t>
            </a:r>
            <a:r>
              <a:rPr lang="en-GB" altLang="ja-JP" sz="1600" dirty="0"/>
              <a:t> </a:t>
            </a:r>
            <a:endParaRPr lang="en-GB" altLang="ja-JP" sz="1600" dirty="0" smtClean="0"/>
          </a:p>
          <a:p>
            <a:pPr marL="457200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Chilled RBC (red blood cell) storage has </a:t>
            </a:r>
            <a:r>
              <a:rPr lang="en-US" altLang="ja-JP" sz="2000" dirty="0"/>
              <a:t>to be </a:t>
            </a:r>
            <a:r>
              <a:rPr lang="en-US" altLang="ja-JP" sz="2000" dirty="0" smtClean="0"/>
              <a:t>up to ~ 1 month, </a:t>
            </a:r>
            <a:r>
              <a:rPr lang="en-US" altLang="ja-JP" sz="2000" dirty="0"/>
              <a:t>and 10 years for frozen </a:t>
            </a:r>
            <a:r>
              <a:rPr lang="en-US" altLang="ja-JP" sz="2000" dirty="0" smtClean="0"/>
              <a:t>RBC/Plasma. </a:t>
            </a:r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26209854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January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323528" y="684213"/>
            <a:ext cx="8496944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Civil structural health monitoring ( 1c/e/f )</a:t>
            </a:r>
            <a:r>
              <a:rPr lang="en-US" altLang="ja-JP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&lt;</a:t>
            </a:r>
            <a:r>
              <a:rPr lang="en-US" altLang="ja-JP" dirty="0"/>
              <a:t> </a:t>
            </a:r>
            <a:r>
              <a:rPr lang="en-US" altLang="ja-JP" dirty="0" smtClean="0"/>
              <a:t>example: Bridge/Tunnel safety monitoring </a:t>
            </a:r>
            <a:r>
              <a:rPr lang="en-US" dirty="0" smtClean="0"/>
              <a:t>&gt;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Emergency notification and historical record of stress</a:t>
            </a:r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Fire, fracture or collapse. </a:t>
            </a:r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Over-threshold vibrations, displacement or force. </a:t>
            </a:r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Water, rain or snow level, </a:t>
            </a:r>
            <a:r>
              <a:rPr lang="en-US" altLang="ja-JP" sz="1600" dirty="0"/>
              <a:t>etc</a:t>
            </a:r>
            <a:r>
              <a:rPr lang="en-US" altLang="ja-JP" sz="1600" dirty="0" smtClean="0"/>
              <a:t>.</a:t>
            </a:r>
          </a:p>
          <a:p>
            <a:pPr marL="457200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Mainly </a:t>
            </a:r>
            <a:r>
              <a:rPr lang="en-US" altLang="ja-JP" sz="2000" dirty="0"/>
              <a:t>event based, </a:t>
            </a:r>
            <a:r>
              <a:rPr lang="en-US" altLang="ja-JP" sz="2000" dirty="0" smtClean="0"/>
              <a:t>but usually </a:t>
            </a:r>
            <a:r>
              <a:rPr lang="en-US" altLang="ja-JP" sz="2000" dirty="0"/>
              <a:t>with periodic or burst as </a:t>
            </a:r>
            <a:r>
              <a:rPr lang="en-US" altLang="ja-JP" sz="2000" dirty="0" smtClean="0"/>
              <a:t>well</a:t>
            </a:r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Baseline monitoring with sensor synchronization (Periodic).</a:t>
            </a:r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Data retrieval (with pertaining time stamps) by human patrol (Burst). </a:t>
            </a:r>
            <a:endParaRPr lang="en-US" altLang="ja-JP" sz="1600" dirty="0"/>
          </a:p>
          <a:p>
            <a:pPr marL="457200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Such kind of event based traffic is required to; </a:t>
            </a:r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have priority </a:t>
            </a:r>
            <a:r>
              <a:rPr lang="en-US" altLang="ja-JP" sz="1600" dirty="0"/>
              <a:t>of </a:t>
            </a:r>
            <a:r>
              <a:rPr lang="en-US" altLang="ja-JP" sz="1600" dirty="0" smtClean="0"/>
              <a:t>information delivery.</a:t>
            </a:r>
          </a:p>
          <a:p>
            <a:pPr marL="857250" lvl="1" indent="-457200">
              <a:buFont typeface="+mj-lt"/>
              <a:buAutoNum type="alphaL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600" dirty="0" smtClean="0"/>
              <a:t>transmit in a </a:t>
            </a:r>
            <a:r>
              <a:rPr lang="en-US" altLang="ja-JP" sz="1600" dirty="0"/>
              <a:t>highly reliable </a:t>
            </a:r>
            <a:r>
              <a:rPr lang="en-US" altLang="ja-JP" sz="1600" dirty="0" smtClean="0"/>
              <a:t>manner.</a:t>
            </a:r>
          </a:p>
          <a:p>
            <a:pPr marL="457200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 smtClean="0"/>
              <a:t>Short </a:t>
            </a:r>
            <a:r>
              <a:rPr lang="en-US" altLang="ja-JP" sz="2000" dirty="0"/>
              <a:t>term diagnostic </a:t>
            </a:r>
            <a:r>
              <a:rPr lang="en-US" altLang="ja-JP" sz="2000" dirty="0" smtClean="0"/>
              <a:t>purpose requires up to 1 </a:t>
            </a:r>
            <a:r>
              <a:rPr lang="en-US" altLang="ja-JP" sz="2000" dirty="0"/>
              <a:t>year </a:t>
            </a:r>
            <a:r>
              <a:rPr lang="en-US" altLang="ja-JP" sz="2000" dirty="0" smtClean="0"/>
              <a:t>monitoring, and up to 10 </a:t>
            </a:r>
            <a:r>
              <a:rPr lang="en-US" altLang="ja-JP" sz="2000" dirty="0"/>
              <a:t>years monitoring for preventive maintenance</a:t>
            </a:r>
            <a:r>
              <a:rPr lang="en-US" altLang="ja-JP" sz="2000" dirty="0" smtClean="0"/>
              <a:t>.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936351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4047</TotalTime>
  <Words>1608</Words>
  <Application>Microsoft Office PowerPoint</Application>
  <PresentationFormat>On-screen Show (4:3)</PresentationFormat>
  <Paragraphs>252</Paragraphs>
  <Slides>14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802-11-Submission</vt:lpstr>
      <vt:lpstr>Document</vt:lpstr>
      <vt:lpstr>Supplementary specifics of sensor usecases  for defining the enhanced power saving feature </vt:lpstr>
      <vt:lpstr>Abstract</vt:lpstr>
      <vt:lpstr>Proposed Classifier</vt:lpstr>
      <vt:lpstr>Classifier: Traffic type (duty cycle)</vt:lpstr>
      <vt:lpstr>Classifier: Battery life </vt:lpstr>
      <vt:lpstr>Classifier: Collaboration</vt:lpstr>
      <vt:lpstr>Supplementary examples</vt:lpstr>
      <vt:lpstr>Healthcare/Industrial monitoring ( 1e/f )  &lt; example: Hospital storage rooms &gt;</vt:lpstr>
      <vt:lpstr>Civil structural health monitoring ( 1c/e/f )  &lt; example: Bridge/Tunnel safety monitoring &gt;</vt:lpstr>
      <vt:lpstr>Home healthcare (1e/f/g)  &lt; example: Healthcare by tele-assistance &gt; </vt:lpstr>
      <vt:lpstr>Agricultural Monitoring (1c) &lt; example: Automated vineyard &gt; </vt:lpstr>
      <vt:lpstr>Smart Grid (1c) &lt; example: Demand Response &gt; </vt:lpstr>
      <vt:lpstr>PowerPoint Presentation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Supplementary specifics of Sensor use　cases : traffic, lifetime and</dc:title>
  <dc:creator>SchubiquisT</dc:creator>
  <cp:lastModifiedBy>SchubiquisT</cp:lastModifiedBy>
  <cp:revision>104</cp:revision>
  <cp:lastPrinted>1601-01-01T00:00:00Z</cp:lastPrinted>
  <dcterms:created xsi:type="dcterms:W3CDTF">2013-01-12T19:15:16Z</dcterms:created>
  <dcterms:modified xsi:type="dcterms:W3CDTF">2013-01-15T15:58:38Z</dcterms:modified>
</cp:coreProperties>
</file>