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39" r:id="rId4"/>
    <p:sldId id="336" r:id="rId5"/>
    <p:sldId id="338" r:id="rId6"/>
    <p:sldId id="337" r:id="rId7"/>
    <p:sldId id="327" r:id="rId8"/>
    <p:sldId id="281" r:id="rId9"/>
    <p:sldId id="340" r:id="rId10"/>
    <p:sldId id="286" r:id="rId11"/>
    <p:sldId id="291" r:id="rId12"/>
    <p:sldId id="295" r:id="rId13"/>
    <p:sldId id="334" r:id="rId14"/>
    <p:sldId id="292" r:id="rId15"/>
    <p:sldId id="293" r:id="rId16"/>
    <p:sldId id="294" r:id="rId17"/>
    <p:sldId id="326" r:id="rId18"/>
    <p:sldId id="28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690" y="2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10</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11</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12</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99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99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99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8791-9344-4875-B20C-844E6CDAC676}" type="slidenum">
              <a:rPr lang="en-US" smtClean="0"/>
              <a:pPr/>
              <a:t>13</a:t>
            </a:fld>
            <a:endParaRPr lang="en-US" smtClean="0"/>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379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379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379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6EB0FE3B-3970-4167-84D0-5F6FD57A4FF8}" type="slidenum">
              <a:rPr lang="en-US" smtClean="0"/>
              <a:pPr/>
              <a:t>14</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481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482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482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19DA33C-C3A9-45CE-83BD-E80148002153}" type="slidenum">
              <a:rPr lang="en-US" smtClean="0"/>
              <a:pPr/>
              <a:t>15</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584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584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584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F74126A-3048-4E9A-9DA8-E24514DAC4ED}" type="slidenum">
              <a:rPr lang="en-US" smtClean="0"/>
              <a:pPr/>
              <a:t>16</a:t>
            </a:fld>
            <a:endParaRPr lang="en-US" smtClean="0"/>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17</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18</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4</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5</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969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970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970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4185-672D-4935-846F-7F2E832175C8}" type="slidenum">
              <a:rPr lang="en-US" smtClean="0"/>
              <a:pPr/>
              <a:t>6</a:t>
            </a:fld>
            <a:endParaRPr lang="en-US" smtClean="0"/>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7</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8</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9</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802.11-13/0097r0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datatracker.ietf.org/doc/draft-ietf-geopriv-relative-location/"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s://mentor.ieee.org/802.11/dcn/09/11-09-0718-01-000v-liaison-request-to-ietf-geopriv.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ietf.org/rfc/rfc4776.txt" TargetMode="External"/><Relationship Id="rId5" Type="http://schemas.openxmlformats.org/officeDocument/2006/relationships/hyperlink" Target="http://www.ietf.org/rfc/rfc3693.txt" TargetMode="External"/><Relationship Id="rId4" Type="http://schemas.openxmlformats.org/officeDocument/2006/relationships/hyperlink" Target="http://www.ietf.org/proceedings/66/IDs/draft-ietf-geopriv-radius-lo-08.tx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etf.org/dyn/wg/charter/ecrit-charter.html" TargetMode="External"/><Relationship Id="rId7" Type="http://schemas.openxmlformats.org/officeDocument/2006/relationships/hyperlink" Target="http://datatracker.ietf.org/doc/draft-ietf-ecrit-service-urn-polic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datatracker.ietf.org/doc/draft-ietf-ecrit-psap-callback/"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ruminski-homenet-galop-proto/" TargetMode="External"/><Relationship Id="rId3" Type="http://schemas.openxmlformats.org/officeDocument/2006/relationships/hyperlink" Target="https://datatracker.ietf.org/wg/homenet/" TargetMode="External"/><Relationship Id="rId7" Type="http://schemas.openxmlformats.org/officeDocument/2006/relationships/hyperlink" Target="https://datatracker.ietf.org/doc/draft-behringer-homenet-trust-bootstra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richardson-homenet-secret-gardens/" TargetMode="External"/><Relationship Id="rId5" Type="http://schemas.openxmlformats.org/officeDocument/2006/relationships/hyperlink" Target="https://datatracker.ietf.org/doc/draft-mglt-homenet-front-end-naming-delegation/" TargetMode="External"/><Relationship Id="rId4" Type="http://schemas.openxmlformats.org/officeDocument/2006/relationships/hyperlink" Target="https://datatracker.ietf.org/doc/draft-ietf-homenet-arch/" TargetMode="External"/><Relationship Id="rId9" Type="http://schemas.openxmlformats.org/officeDocument/2006/relationships/hyperlink" Target="http://datatracker.ietf.org/doc/draft-lynn-homenet-site-mdn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dhc/" TargetMode="External"/><Relationship Id="rId7" Type="http://schemas.openxmlformats.org/officeDocument/2006/relationships/hyperlink" Target="http://datatracker.ietf.org/doc/draft-ietf-dhc-relay-id-suboptio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dhc-dhcpv6-radius-opt/" TargetMode="External"/><Relationship Id="rId5" Type="http://schemas.openxmlformats.org/officeDocument/2006/relationships/hyperlink" Target="http://datatracker.ietf.org/doc/draft-cao-dhc-anqp-option/history/" TargetMode="External"/><Relationship Id="rId4" Type="http://schemas.openxmlformats.org/officeDocument/2006/relationships/hyperlink" Target="http://tools.ietf.org/html/draft-cao-dhc-anqp-option-01"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datatracker.ietf.org/doc/rfc6775/" TargetMode="External"/><Relationship Id="rId3" Type="http://schemas.openxmlformats.org/officeDocument/2006/relationships/hyperlink" Target="http://datatracker.ietf.org/wg/6lowpan/charter/" TargetMode="External"/><Relationship Id="rId7" Type="http://schemas.openxmlformats.org/officeDocument/2006/relationships/hyperlink" Target="http://datatracker.ietf.org/doc/rfc660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ietf-6lowpan-usecases/" TargetMode="External"/><Relationship Id="rId5" Type="http://schemas.openxmlformats.org/officeDocument/2006/relationships/hyperlink" Target="http://datatracker.ietf.org/doc/rfc6282/" TargetMode="External"/><Relationship Id="rId10" Type="http://schemas.openxmlformats.org/officeDocument/2006/relationships/hyperlink" Target="http://datatracker.ietf.org/doc/draft-bormann-6lowpan-roadmap/" TargetMode="External"/><Relationship Id="rId4" Type="http://schemas.openxmlformats.org/officeDocument/2006/relationships/hyperlink" Target="http://datatracker.ietf.org/doc/draft-ietf-6lowpan-hc/" TargetMode="External"/><Relationship Id="rId9" Type="http://schemas.openxmlformats.org/officeDocument/2006/relationships/hyperlink" Target="http://datatracker.ietf.org/doc/draft-schoenw-6lowpan-mib/"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datatracker.ietf.org/doc/draft-ietf-roll-p2p-measurement/" TargetMode="External"/><Relationship Id="rId3" Type="http://schemas.openxmlformats.org/officeDocument/2006/relationships/hyperlink" Target="http://datatracker.ietf.org/wg/roll/" TargetMode="External"/><Relationship Id="rId7" Type="http://schemas.openxmlformats.org/officeDocument/2006/relationships/hyperlink" Target="http://datatracker.ietf.org/doc/draft-ietf-roll-security-threat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rfc6719/" TargetMode="External"/><Relationship Id="rId5" Type="http://schemas.openxmlformats.org/officeDocument/2006/relationships/hyperlink" Target="http://datatracker.ietf.org/doc/draft-ietf-roll-rpl/" TargetMode="External"/><Relationship Id="rId10" Type="http://schemas.openxmlformats.org/officeDocument/2006/relationships/hyperlink" Target="http://datatracker.ietf.org/doc/draft-qiu-roll-kemp/" TargetMode="External"/><Relationship Id="rId4" Type="http://schemas.openxmlformats.org/officeDocument/2006/relationships/hyperlink" Target="http://datatracker.ietf.org/doc/rfc6552/" TargetMode="External"/><Relationship Id="rId9" Type="http://schemas.openxmlformats.org/officeDocument/2006/relationships/hyperlink" Target="http://datatracker.ietf.org/doc/draft-ietf-roll-p2p-rp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datatracker.ietf.org/doc/draft-sarikaya-core-sbootstrapping/" TargetMode="External"/><Relationship Id="rId3" Type="http://schemas.openxmlformats.org/officeDocument/2006/relationships/hyperlink" Target="http://datatracker.ietf.org/wg/core/" TargetMode="External"/><Relationship Id="rId7" Type="http://schemas.openxmlformats.org/officeDocument/2006/relationships/hyperlink" Target="http://datatracker.ietf.org/doc/draft-ietf-core-bloc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draft-ietf-core-groupcomm/" TargetMode="External"/><Relationship Id="rId5" Type="http://schemas.openxmlformats.org/officeDocument/2006/relationships/hyperlink" Target="http://datatracker.ietf.org/doc/draft-ietf-core-coap/" TargetMode="External"/><Relationship Id="rId4" Type="http://schemas.openxmlformats.org/officeDocument/2006/relationships/hyperlink" Target="http://datatracker.ietf.org/doc/rfc669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package" Target="../embeddings/Microsoft_Word_Document1.docx"/><Relationship Id="rId3" Type="http://schemas.openxmlformats.org/officeDocument/2006/relationships/notesSlide" Target="../notesSlides/notesSlide3.xml"/><Relationship Id="rId7" Type="http://schemas.openxmlformats.org/officeDocument/2006/relationships/oleObject" Target="../embeddings/oleObject2.bin"/><Relationship Id="rId12" Type="http://schemas.openxmlformats.org/officeDocument/2006/relationships/image" Target="../media/image4.wmf"/><Relationship Id="rId2" Type="http://schemas.openxmlformats.org/officeDocument/2006/relationships/slideLayout" Target="../slideLayouts/slideLayout2.xml"/><Relationship Id="rId16" Type="http://schemas.openxmlformats.org/officeDocument/2006/relationships/image" Target="../media/image6.wmf"/><Relationship Id="rId1" Type="http://schemas.openxmlformats.org/officeDocument/2006/relationships/vmlDrawing" Target="../drawings/vmlDrawing2.vml"/><Relationship Id="rId6" Type="http://schemas.openxmlformats.org/officeDocument/2006/relationships/hyperlink" Target="http://www.ietf.org/id/draft-dawkins-iab-rfc4441rev-02.txt" TargetMode="External"/><Relationship Id="rId11" Type="http://schemas.openxmlformats.org/officeDocument/2006/relationships/oleObject" Target="../embeddings/oleObject4.bin"/><Relationship Id="rId5" Type="http://schemas.openxmlformats.org/officeDocument/2006/relationships/hyperlink" Target="http://www.ietf.org/iesg/ieee/" TargetMode="External"/><Relationship Id="rId15" Type="http://schemas.openxmlformats.org/officeDocument/2006/relationships/oleObject" Target="../embeddings/oleObject5.bin"/><Relationship Id="rId10" Type="http://schemas.openxmlformats.org/officeDocument/2006/relationships/image" Target="../media/image3.wmf"/><Relationship Id="rId4" Type="http://schemas.openxmlformats.org/officeDocument/2006/relationships/hyperlink" Target="http://trac.tools.ietf.org/group/iesg/trac/wiki/IEEE802andIETFleaders" TargetMode="External"/><Relationship Id="rId9" Type="http://schemas.openxmlformats.org/officeDocument/2006/relationships/oleObject" Target="../embeddings/oleObject3.bin"/><Relationship Id="rId1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hyperlink" Target="http://tools.ietf.org/html/rfc444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datatracker.ietf.org/liaison/" TargetMode="External"/><Relationship Id="rId4" Type="http://schemas.openxmlformats.org/officeDocument/2006/relationships/hyperlink" Target="http://www.ietf.org/liaison/manager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tf.org/mail-archive/web/radext/current/msg07864.html" TargetMode="External"/><Relationship Id="rId5" Type="http://schemas.openxmlformats.org/officeDocument/2006/relationships/hyperlink" Target="http://www.ietf.org/mail-archive/web/radext/current/msg07916.html" TargetMode="External"/><Relationship Id="rId4" Type="http://schemas.openxmlformats.org/officeDocument/2006/relationships/hyperlink" Target="http://datatracker.ietf.org/doc/draft-ietf-radext-ieee802ex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2/11-12-0977-00-0000-liaison-to-ietf-group-repository.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atatracker.ietf.org/doc/draft-harkins-brainpool-ike-group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datatracker.ietf.org/doc/draft-wu-paws-secutity/" TargetMode="External"/><Relationship Id="rId3" Type="http://schemas.openxmlformats.org/officeDocument/2006/relationships/hyperlink" Target="http://datatracker.ietf.org/wg/paws/" TargetMode="External"/><Relationship Id="rId7" Type="http://schemas.openxmlformats.org/officeDocument/2006/relationships/hyperlink" Target="https://datatracker.ietf.org/doc/draft-ietf-paws-protoco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atatracker.ietf.org/doc/draft-ietf-paws-problem-stmt-usecases-rqmts/"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datatracker.ietf.org/doc/draft-ietf-emu-crypto-bind/"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 Id="rId9" Type="http://schemas.openxmlformats.org/officeDocument/2006/relationships/hyperlink" Target="http://datatracker.ietf.org/doc/draft-ietf-emu-eap-tunnel-metho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pkix/charte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tools.ietf.org/html/draft-ietf-pkix-est-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2013-01-16</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084"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10</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p:txBody>
          <a:bodyPr/>
          <a:lstStyle/>
          <a:p>
            <a:pPr>
              <a:lnSpc>
                <a:spcPct val="80000"/>
              </a:lnSpc>
            </a:pPr>
            <a:r>
              <a:rPr lang="en-US" sz="1800" dirty="0" smtClean="0"/>
              <a:t>See </a:t>
            </a:r>
            <a:r>
              <a:rPr lang="en-US" sz="1800" dirty="0" smtClean="0">
                <a:hlinkClick r:id="rId3"/>
              </a:rPr>
              <a:t>http://www.ietf.org/html.charters/geopriv-charter.html</a:t>
            </a:r>
            <a:r>
              <a:rPr lang="en-US" sz="1800" dirty="0" smtClean="0"/>
              <a:t> </a:t>
            </a:r>
          </a:p>
          <a:p>
            <a:pPr>
              <a:lnSpc>
                <a:spcPct val="80000"/>
              </a:lnSpc>
            </a:pPr>
            <a:r>
              <a:rPr lang="en-US" sz="1800" dirty="0" smtClean="0"/>
              <a:t>Specific reference to WLANs:</a:t>
            </a:r>
          </a:p>
          <a:p>
            <a:pPr lvl="1">
              <a:lnSpc>
                <a:spcPct val="80000"/>
              </a:lnSpc>
            </a:pPr>
            <a:r>
              <a:rPr lang="en-US" sz="1600" dirty="0" smtClean="0"/>
              <a:t>Carrying Location Objects in RADIUS, see </a:t>
            </a:r>
            <a:r>
              <a:rPr lang="en-US" sz="1600" dirty="0" smtClean="0">
                <a:hlinkClick r:id="rId4"/>
              </a:rPr>
              <a:t>http://www.ietf.org/proceedings/66/IDs/draft-ietf-geopriv-radius-lo-08.txt</a:t>
            </a:r>
            <a:r>
              <a:rPr lang="en-US" sz="1600" dirty="0" smtClean="0"/>
              <a:t> </a:t>
            </a:r>
          </a:p>
          <a:p>
            <a:pPr>
              <a:lnSpc>
                <a:spcPct val="80000"/>
              </a:lnSpc>
            </a:pPr>
            <a:r>
              <a:rPr lang="en-US" sz="1800" dirty="0" smtClean="0"/>
              <a:t>Documents referenced in 802.11 (</a:t>
            </a:r>
            <a:r>
              <a:rPr lang="en-US" sz="1800" dirty="0" err="1" smtClean="0"/>
              <a:t>TGv</a:t>
            </a:r>
            <a:r>
              <a:rPr lang="en-US" sz="1800" dirty="0" smtClean="0"/>
              <a:t>)</a:t>
            </a:r>
          </a:p>
          <a:p>
            <a:pPr lvl="1">
              <a:lnSpc>
                <a:spcPct val="80000"/>
              </a:lnSpc>
            </a:pPr>
            <a:r>
              <a:rPr lang="en-US" sz="1600" dirty="0" err="1" smtClean="0"/>
              <a:t>Geopriv</a:t>
            </a:r>
            <a:r>
              <a:rPr lang="en-US" sz="1600" dirty="0" smtClean="0"/>
              <a:t> Requirements, see </a:t>
            </a:r>
            <a:r>
              <a:rPr lang="en-US" sz="1600" dirty="0" smtClean="0">
                <a:hlinkClick r:id="rId5"/>
              </a:rPr>
              <a:t>http://www.ietf.org/rfc/rfc3693.txt</a:t>
            </a:r>
            <a:r>
              <a:rPr lang="en-US" sz="1600" dirty="0" smtClean="0"/>
              <a:t> </a:t>
            </a:r>
          </a:p>
          <a:p>
            <a:pPr lvl="1">
              <a:lnSpc>
                <a:spcPct val="80000"/>
              </a:lnSpc>
            </a:pPr>
            <a:r>
              <a:rPr lang="en-US" sz="1600" dirty="0" smtClean="0"/>
              <a:t>Civic Address definitions, see </a:t>
            </a:r>
            <a:r>
              <a:rPr lang="en-US" sz="1600" dirty="0" smtClean="0">
                <a:hlinkClick r:id="rId6"/>
              </a:rPr>
              <a:t>http://www.ietf.org/rfc/rfc4776.txt</a:t>
            </a:r>
            <a:r>
              <a:rPr lang="en-US" sz="1600" dirty="0" smtClean="0"/>
              <a:t> </a:t>
            </a:r>
          </a:p>
          <a:p>
            <a:pPr>
              <a:lnSpc>
                <a:spcPct val="80000"/>
              </a:lnSpc>
            </a:pPr>
            <a:r>
              <a:rPr lang="en-US" sz="1800" dirty="0" smtClean="0"/>
              <a:t>July 2009 Liaison to IETF GEOPRIV</a:t>
            </a:r>
          </a:p>
          <a:p>
            <a:pPr lvl="1">
              <a:lnSpc>
                <a:spcPct val="80000"/>
              </a:lnSpc>
            </a:pPr>
            <a:r>
              <a:rPr lang="en-US" sz="1600" dirty="0" smtClean="0"/>
              <a:t>See </a:t>
            </a:r>
            <a:r>
              <a:rPr lang="en-US" sz="1600" dirty="0" smtClean="0">
                <a:hlinkClick r:id="rId7"/>
              </a:rPr>
              <a:t>https://mentor.ieee.org/802.11/dcn/09/11-09-0718-01-000v-liaison-request-to-ietf-geopriv.doc</a:t>
            </a:r>
            <a:r>
              <a:rPr lang="en-US" sz="1600" dirty="0" smtClean="0"/>
              <a:t> </a:t>
            </a:r>
          </a:p>
          <a:p>
            <a:pPr>
              <a:lnSpc>
                <a:spcPct val="80000"/>
              </a:lnSpc>
            </a:pPr>
            <a:r>
              <a:rPr lang="en-US" sz="1800" dirty="0" smtClean="0"/>
              <a:t>Updates </a:t>
            </a:r>
            <a:r>
              <a:rPr lang="en-US" sz="1800" dirty="0" smtClean="0"/>
              <a:t>[January 2013]</a:t>
            </a:r>
            <a:endParaRPr lang="en-US" sz="1800" dirty="0" smtClean="0"/>
          </a:p>
          <a:p>
            <a:pPr lvl="1">
              <a:lnSpc>
                <a:spcPct val="80000"/>
              </a:lnSpc>
            </a:pPr>
            <a:r>
              <a:rPr lang="en-US" sz="1600" dirty="0" smtClean="0"/>
              <a:t>Relative Location, see </a:t>
            </a:r>
            <a:r>
              <a:rPr lang="en-US" sz="1600" dirty="0" smtClean="0">
                <a:hlinkClick r:id="rId8"/>
              </a:rPr>
              <a:t>http://datatracker.ietf.org/doc/draft-ietf-geopriv-relative-location/</a:t>
            </a:r>
            <a:r>
              <a:rPr lang="en-US" sz="1600" dirty="0" smtClean="0"/>
              <a:t> draft to be submitted for publication</a:t>
            </a:r>
          </a:p>
          <a:p>
            <a:pPr lvl="1">
              <a:lnSpc>
                <a:spcPct val="80000"/>
              </a:lnSpc>
            </a:pPr>
            <a:r>
              <a:rPr lang="en-US" sz="1600" dirty="0" smtClean="0"/>
              <a:t>No meeting </a:t>
            </a:r>
            <a:r>
              <a:rPr lang="en-US" sz="1600" dirty="0" smtClean="0"/>
              <a:t>at March IETF.</a:t>
            </a:r>
            <a:endParaRPr lang="en-US" sz="1600" dirty="0" smtClean="0"/>
          </a:p>
          <a:p>
            <a:pPr>
              <a:lnSpc>
                <a:spcPct val="80000"/>
              </a:lnSpc>
            </a:pPr>
            <a:endParaRPr lang="en-US" sz="1000" dirty="0" smtClean="0"/>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11</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a:t>
            </a:r>
            <a:r>
              <a:rPr lang="en-US" sz="1800" dirty="0" smtClean="0"/>
              <a:t>[January 2013]</a:t>
            </a:r>
            <a:endParaRPr lang="en-US" sz="1800" dirty="0" smtClean="0"/>
          </a:p>
          <a:p>
            <a:pPr lvl="1">
              <a:lnSpc>
                <a:spcPct val="80000"/>
              </a:lnSpc>
            </a:pPr>
            <a:r>
              <a:rPr lang="en-US" sz="1400" dirty="0"/>
              <a:t>Updated: Public Safety Answering Point (PSAP) Callback  </a:t>
            </a:r>
            <a:r>
              <a:rPr lang="en-US" sz="1400" dirty="0">
                <a:hlinkClick r:id="rId6"/>
              </a:rPr>
              <a:t>http://datatracker.ietf.org/doc/draft-ietf-ecrit-psap-callback</a:t>
            </a:r>
            <a:r>
              <a:rPr lang="en-US" sz="1400" dirty="0" smtClean="0">
                <a:hlinkClick r:id="rId6"/>
              </a:rPr>
              <a:t>/</a:t>
            </a:r>
            <a:r>
              <a:rPr lang="en-US" sz="1400" dirty="0" smtClean="0"/>
              <a:t> </a:t>
            </a:r>
          </a:p>
          <a:p>
            <a:pPr lvl="1">
              <a:lnSpc>
                <a:spcPct val="80000"/>
              </a:lnSpc>
            </a:pPr>
            <a:r>
              <a:rPr lang="en-US" sz="1400" dirty="0" smtClean="0"/>
              <a:t>Updated</a:t>
            </a:r>
            <a:r>
              <a:rPr lang="en-US" sz="1400" dirty="0" smtClean="0"/>
              <a:t>: </a:t>
            </a:r>
            <a:r>
              <a:rPr lang="en-US" sz="1400" dirty="0" smtClean="0"/>
              <a:t>Policy </a:t>
            </a:r>
            <a:r>
              <a:rPr lang="en-US" sz="1400" dirty="0" smtClean="0"/>
              <a:t>for </a:t>
            </a:r>
            <a:r>
              <a:rPr lang="en-US" sz="1400" dirty="0"/>
              <a:t>defining new service-identifying </a:t>
            </a:r>
            <a:r>
              <a:rPr lang="en-US" sz="1400" dirty="0" err="1" smtClean="0"/>
              <a:t>lables</a:t>
            </a:r>
            <a:r>
              <a:rPr lang="en-US" sz="1400" dirty="0"/>
              <a:t>, see </a:t>
            </a:r>
            <a:r>
              <a:rPr lang="en-US" sz="1400" dirty="0">
                <a:hlinkClick r:id="rId7"/>
              </a:rPr>
              <a:t>http://datatracker.ietf.org/doc/draft-ietf-ecrit-service-urn-policy</a:t>
            </a:r>
            <a:r>
              <a:rPr lang="en-US" sz="1400" dirty="0" smtClean="0">
                <a:hlinkClick r:id="rId7"/>
              </a:rPr>
              <a:t>/</a:t>
            </a:r>
            <a:r>
              <a:rPr lang="en-US" sz="1400" dirty="0" smtClean="0"/>
              <a:t>  </a:t>
            </a:r>
            <a:endParaRPr lang="en-US" sz="1400" dirty="0"/>
          </a:p>
          <a:p>
            <a:pPr lvl="1">
              <a:lnSpc>
                <a:spcPct val="80000"/>
              </a:lnSpc>
            </a:pPr>
            <a:endParaRPr lang="en-US" sz="1600" dirty="0" smtClean="0"/>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12</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a:t>
            </a:r>
            <a:r>
              <a:rPr lang="en-US" sz="1600" dirty="0" smtClean="0"/>
              <a:t>[January 2013] Documents of interest:</a:t>
            </a:r>
            <a:endParaRPr lang="en-US" sz="1600" dirty="0" smtClean="0"/>
          </a:p>
          <a:p>
            <a:pPr lvl="1">
              <a:lnSpc>
                <a:spcPct val="80000"/>
              </a:lnSpc>
            </a:pPr>
            <a:r>
              <a:rPr lang="en-US" sz="1400" dirty="0" smtClean="0"/>
              <a:t>Home </a:t>
            </a:r>
            <a:r>
              <a:rPr lang="en-US" sz="1400" dirty="0" smtClean="0"/>
              <a:t>networking Architecture for IPv6, see </a:t>
            </a:r>
            <a:r>
              <a:rPr lang="en-US" sz="1400" dirty="0" smtClean="0">
                <a:hlinkClick r:id="rId4"/>
              </a:rPr>
              <a:t>https://datatracker.ietf.org/doc/draft-ietf-homenet-arch/</a:t>
            </a:r>
            <a:r>
              <a:rPr lang="en-US" sz="1400" dirty="0" smtClean="0"/>
              <a:t> </a:t>
            </a:r>
          </a:p>
          <a:p>
            <a:pPr lvl="1">
              <a:lnSpc>
                <a:spcPct val="80000"/>
              </a:lnSpc>
            </a:pPr>
            <a:r>
              <a:rPr lang="en-US" sz="1400" dirty="0" smtClean="0"/>
              <a:t>IPv6 </a:t>
            </a:r>
            <a:r>
              <a:rPr lang="en-US" sz="1400" dirty="0" smtClean="0"/>
              <a:t>Home Network Front End Naming Delegation, see </a:t>
            </a:r>
            <a:r>
              <a:rPr lang="en-US" sz="1400" dirty="0" smtClean="0">
                <a:hlinkClick r:id="rId5"/>
              </a:rPr>
              <a:t>https://datatracker.ietf.org/doc/draft-mglt-homenet-front-end-naming-delegation/</a:t>
            </a:r>
            <a:r>
              <a:rPr lang="en-US" sz="1400" dirty="0" smtClean="0"/>
              <a:t> </a:t>
            </a:r>
          </a:p>
          <a:p>
            <a:pPr lvl="1">
              <a:lnSpc>
                <a:spcPct val="80000"/>
              </a:lnSpc>
            </a:pPr>
            <a:r>
              <a:rPr lang="en-US" sz="1400" dirty="0" smtClean="0"/>
              <a:t>Secret </a:t>
            </a:r>
            <a:r>
              <a:rPr lang="en-US" sz="1400" dirty="0" smtClean="0"/>
              <a:t>Gardens are Better than Walled Gardens, see </a:t>
            </a:r>
            <a:r>
              <a:rPr lang="en-US" sz="1400" dirty="0" smtClean="0">
                <a:hlinkClick r:id="rId6"/>
              </a:rPr>
              <a:t>https://datatracker.ietf.org/doc/draft-richardson-homenet-secret-gardens/</a:t>
            </a:r>
            <a:r>
              <a:rPr lang="en-US" sz="1400" dirty="0" smtClean="0"/>
              <a:t> </a:t>
            </a:r>
          </a:p>
          <a:p>
            <a:pPr lvl="1">
              <a:lnSpc>
                <a:spcPct val="80000"/>
              </a:lnSpc>
            </a:pPr>
            <a:r>
              <a:rPr lang="en-US" sz="1400" dirty="0" smtClean="0"/>
              <a:t>BRDP </a:t>
            </a:r>
            <a:r>
              <a:rPr lang="en-US" sz="1400" dirty="0" smtClean="0"/>
              <a:t>for </a:t>
            </a:r>
            <a:r>
              <a:rPr lang="en-US" sz="1400" dirty="0" err="1" smtClean="0"/>
              <a:t>homenet</a:t>
            </a:r>
            <a:r>
              <a:rPr lang="en-US" sz="1400" dirty="0" smtClean="0"/>
              <a:t>, see </a:t>
            </a:r>
            <a:r>
              <a:rPr lang="en-US" sz="1400" dirty="0" smtClean="0">
                <a:hlinkClick r:id="rId6"/>
              </a:rPr>
              <a:t>https://datatracker.ietf.org/doc/draft-richardson-homenet-secret-gardens/</a:t>
            </a:r>
            <a:r>
              <a:rPr lang="en-US" sz="1400" dirty="0" smtClean="0"/>
              <a:t> </a:t>
            </a:r>
          </a:p>
          <a:p>
            <a:pPr lvl="1">
              <a:lnSpc>
                <a:spcPct val="80000"/>
              </a:lnSpc>
            </a:pPr>
            <a:r>
              <a:rPr lang="en-US" sz="1400" dirty="0" smtClean="0"/>
              <a:t>Bootstrapping </a:t>
            </a:r>
            <a:r>
              <a:rPr lang="en-US" sz="1400" dirty="0" smtClean="0"/>
              <a:t>trust on a </a:t>
            </a:r>
            <a:r>
              <a:rPr lang="en-US" sz="1400" dirty="0" err="1" smtClean="0"/>
              <a:t>Homenet</a:t>
            </a:r>
            <a:r>
              <a:rPr lang="en-US" sz="1400" dirty="0" smtClean="0"/>
              <a:t>, see </a:t>
            </a:r>
            <a:r>
              <a:rPr lang="en-US" sz="1400" dirty="0" smtClean="0">
                <a:hlinkClick r:id="rId7"/>
              </a:rPr>
              <a:t>https://datatracker.ietf.org/doc/draft-behringer-homenet-trust-bootstrap/</a:t>
            </a:r>
            <a:r>
              <a:rPr lang="en-US" sz="1400" dirty="0" smtClean="0"/>
              <a:t> </a:t>
            </a:r>
          </a:p>
          <a:p>
            <a:pPr lvl="1">
              <a:lnSpc>
                <a:spcPct val="80000"/>
              </a:lnSpc>
            </a:pPr>
            <a:r>
              <a:rPr lang="en-US" sz="1400" dirty="0" smtClean="0"/>
              <a:t>Grazed </a:t>
            </a:r>
            <a:r>
              <a:rPr lang="en-US" sz="1400" dirty="0" smtClean="0"/>
              <a:t>and Lightweight Open Protocol, see </a:t>
            </a:r>
            <a:r>
              <a:rPr lang="en-US" sz="1400" dirty="0" smtClean="0">
                <a:hlinkClick r:id="rId8"/>
              </a:rPr>
              <a:t>http://datatracker.ietf.org/doc/draft-ruminski-homenet-galop-proto/</a:t>
            </a:r>
            <a:endParaRPr lang="en-US" sz="1400" dirty="0" smtClean="0"/>
          </a:p>
          <a:p>
            <a:pPr lvl="1">
              <a:lnSpc>
                <a:spcPct val="80000"/>
              </a:lnSpc>
            </a:pPr>
            <a:r>
              <a:rPr lang="en-US" sz="1400" dirty="0" smtClean="0"/>
              <a:t>Extended </a:t>
            </a:r>
            <a:r>
              <a:rPr lang="en-US" sz="1400" dirty="0" smtClean="0"/>
              <a:t>Multicast DNS: </a:t>
            </a:r>
            <a:r>
              <a:rPr lang="en-US" sz="1400" dirty="0" smtClean="0">
                <a:hlinkClick r:id="rId9"/>
              </a:rPr>
              <a:t>http://datatracker.ietf.org/doc/draft-lynn-homenet-site-mdns/</a:t>
            </a:r>
            <a:r>
              <a:rPr lang="en-US" sz="1400" dirty="0" smtClean="0"/>
              <a:t> </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843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843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8732D2D-684E-4536-A2F7-A3FBCB05AA5F}" type="slidenum">
              <a:rPr lang="en-US" smtClean="0"/>
              <a:pPr/>
              <a:t>13</a:t>
            </a:fld>
            <a:endParaRPr lang="en-US" smtClean="0"/>
          </a:p>
        </p:txBody>
      </p:sp>
      <p:sp>
        <p:nvSpPr>
          <p:cNvPr id="18437" name="Rectangle 2"/>
          <p:cNvSpPr>
            <a:spLocks noGrp="1" noChangeArrowheads="1"/>
          </p:cNvSpPr>
          <p:nvPr>
            <p:ph type="title"/>
          </p:nvPr>
        </p:nvSpPr>
        <p:spPr/>
        <p:txBody>
          <a:bodyPr/>
          <a:lstStyle/>
          <a:p>
            <a:r>
              <a:rPr lang="en-US" smtClean="0"/>
              <a:t>Dynamic Host Configuration (dhc) WG</a:t>
            </a:r>
          </a:p>
        </p:txBody>
      </p:sp>
      <p:sp>
        <p:nvSpPr>
          <p:cNvPr id="18438"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http://datatracker.ietf.org/wg/dhc/</a:t>
            </a:r>
            <a:r>
              <a:rPr lang="en-US" sz="1600" dirty="0" smtClean="0"/>
              <a:t>   </a:t>
            </a:r>
          </a:p>
          <a:p>
            <a:pPr>
              <a:lnSpc>
                <a:spcPct val="80000"/>
              </a:lnSpc>
            </a:pPr>
            <a:r>
              <a:rPr lang="en-US" sz="1600" dirty="0" smtClean="0"/>
              <a:t>The DHC WG is responsible for reviewing DHCP options or other </a:t>
            </a:r>
            <a:br>
              <a:rPr lang="en-US" sz="1600" dirty="0" smtClean="0"/>
            </a:br>
            <a:r>
              <a:rPr lang="en-US" sz="1600" dirty="0" smtClean="0"/>
              <a:t>extensions (for both IPv4 and IPv6). </a:t>
            </a:r>
          </a:p>
          <a:p>
            <a:pPr lvl="1">
              <a:lnSpc>
                <a:spcPct val="80000"/>
              </a:lnSpc>
            </a:pPr>
            <a:r>
              <a:rPr lang="en-US" sz="1400" dirty="0" smtClean="0"/>
              <a:t>The DHC WG is expected to review all proposed extensions to DHCP to ensure that they are consistent with the DHCP specification and other option formats, that they do not duplicate existing mechanisms, etc. </a:t>
            </a:r>
          </a:p>
          <a:p>
            <a:pPr lvl="1">
              <a:lnSpc>
                <a:spcPct val="80000"/>
              </a:lnSpc>
            </a:pPr>
            <a:r>
              <a:rPr lang="en-US" sz="1400" dirty="0" smtClean="0"/>
              <a:t>Generally speaking, the DHC WG will not be responsible for evaluating the semantic content of proposed options. Similarly, the ownership of specifications typically  belongs the relevant working group that needs more functionality from DHCP, not the DHC WG. The DHC WG coordinates reviews of the proposed options together with those working groups. It is required that those working groups have consensus to take on the work and that the work is within their charter. Exceptionally, with AD agreement, this same process can also be used for Individual Submissions originating outside WGs. </a:t>
            </a:r>
          </a:p>
          <a:p>
            <a:pPr>
              <a:lnSpc>
                <a:spcPct val="80000"/>
              </a:lnSpc>
            </a:pPr>
            <a:r>
              <a:rPr lang="en-US" sz="1600" dirty="0" smtClean="0"/>
              <a:t>Updates </a:t>
            </a:r>
            <a:r>
              <a:rPr lang="en-US" sz="1600" dirty="0" smtClean="0"/>
              <a:t>[</a:t>
            </a:r>
            <a:r>
              <a:rPr lang="en-US" sz="1600" dirty="0" smtClean="0"/>
              <a:t>January 2013</a:t>
            </a:r>
            <a:r>
              <a:rPr lang="en-US" sz="1600" dirty="0" smtClean="0"/>
              <a:t>]</a:t>
            </a:r>
            <a:endParaRPr lang="en-US" sz="1600" dirty="0" smtClean="0"/>
          </a:p>
          <a:p>
            <a:pPr lvl="1">
              <a:lnSpc>
                <a:spcPct val="80000"/>
              </a:lnSpc>
            </a:pPr>
            <a:r>
              <a:rPr lang="en-US" sz="1400" dirty="0" smtClean="0"/>
              <a:t>Of interest: </a:t>
            </a:r>
            <a:r>
              <a:rPr lang="en-US" sz="1400" u="sng" dirty="0" smtClean="0">
                <a:hlinkClick r:id="rId4"/>
              </a:rPr>
              <a:t>http://tools.ietf.org/html/draft-cao-dhc-anqp-option-01</a:t>
            </a:r>
            <a:r>
              <a:rPr lang="en-US" sz="1400" u="sng" dirty="0" smtClean="0"/>
              <a:t> also </a:t>
            </a:r>
            <a:r>
              <a:rPr lang="en-US" sz="1400" u="sng" dirty="0" smtClean="0">
                <a:hlinkClick r:id="rId5"/>
              </a:rPr>
              <a:t>http://datatracker.ietf.org/doc/draft-cao-dhc-anqp-option/history/</a:t>
            </a:r>
            <a:r>
              <a:rPr lang="en-US" sz="1400" u="sng" dirty="0" smtClean="0"/>
              <a:t> </a:t>
            </a:r>
            <a:endParaRPr lang="en-US" sz="1400" u="sng" dirty="0" smtClean="0"/>
          </a:p>
          <a:p>
            <a:pPr lvl="1">
              <a:lnSpc>
                <a:spcPct val="80000"/>
              </a:lnSpc>
            </a:pPr>
            <a:r>
              <a:rPr lang="en-US" sz="1400" dirty="0" smtClean="0"/>
              <a:t>New</a:t>
            </a:r>
            <a:r>
              <a:rPr lang="en-US" sz="1400" dirty="0"/>
              <a:t>: </a:t>
            </a:r>
            <a:r>
              <a:rPr lang="en-US" sz="1400" dirty="0">
                <a:hlinkClick r:id="rId6"/>
              </a:rPr>
              <a:t>http://datatracker.ietf.org/doc/draft-ietf-dhc-dhcpv6-radius-opt</a:t>
            </a:r>
            <a:r>
              <a:rPr lang="en-US" sz="1400" dirty="0" smtClean="0">
                <a:hlinkClick r:id="rId6"/>
              </a:rPr>
              <a:t>/</a:t>
            </a:r>
            <a:r>
              <a:rPr lang="en-US" sz="1400" dirty="0" smtClean="0"/>
              <a:t> </a:t>
            </a:r>
          </a:p>
          <a:p>
            <a:pPr lvl="1">
              <a:lnSpc>
                <a:spcPct val="80000"/>
              </a:lnSpc>
            </a:pPr>
            <a:r>
              <a:rPr lang="en-US" sz="1400" dirty="0"/>
              <a:t>New: </a:t>
            </a:r>
            <a:r>
              <a:rPr lang="en-US" sz="1400" dirty="0">
                <a:hlinkClick r:id="rId7"/>
              </a:rPr>
              <a:t>http://datatracker.ietf.org/doc/draft-ietf-dhc-relay-id-suboption</a:t>
            </a:r>
            <a:r>
              <a:rPr lang="en-US" sz="1400" dirty="0" smtClean="0">
                <a:hlinkClick r:id="rId7"/>
              </a:rPr>
              <a:t>/</a:t>
            </a:r>
            <a:r>
              <a:rPr lang="en-US" sz="1400" dirty="0" smtClean="0"/>
              <a:t> </a:t>
            </a:r>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229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229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A3D4185-53EC-48FD-AB23-AC5BB0384969}" type="slidenum">
              <a:rPr lang="en-US" smtClean="0"/>
              <a:pPr/>
              <a:t>14</a:t>
            </a:fld>
            <a:endParaRPr lang="en-US" smtClean="0"/>
          </a:p>
        </p:txBody>
      </p:sp>
      <p:sp>
        <p:nvSpPr>
          <p:cNvPr id="12293" name="Rectangle 2"/>
          <p:cNvSpPr>
            <a:spLocks noGrp="1" noChangeArrowheads="1"/>
          </p:cNvSpPr>
          <p:nvPr>
            <p:ph type="title"/>
          </p:nvPr>
        </p:nvSpPr>
        <p:spPr>
          <a:xfrm>
            <a:off x="685800" y="838200"/>
            <a:ext cx="7772400" cy="1143000"/>
          </a:xfrm>
          <a:noFill/>
        </p:spPr>
        <p:txBody>
          <a:bodyPr/>
          <a:lstStyle/>
          <a:p>
            <a:r>
              <a:rPr lang="en-US" smtClean="0"/>
              <a:t>6LOWPAN Working Group</a:t>
            </a:r>
          </a:p>
        </p:txBody>
      </p:sp>
      <p:sp>
        <p:nvSpPr>
          <p:cNvPr id="12294" name="Rectangle 3"/>
          <p:cNvSpPr>
            <a:spLocks noGrp="1" noChangeArrowheads="1"/>
          </p:cNvSpPr>
          <p:nvPr>
            <p:ph type="body" idx="1"/>
          </p:nvPr>
        </p:nvSpPr>
        <p:spPr>
          <a:xfrm>
            <a:off x="685800" y="1828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http://datatracker.ietf.org/wg/6lowpan/charter/</a:t>
            </a:r>
            <a:endParaRPr lang="en-GB" sz="1800" b="0" dirty="0" smtClean="0"/>
          </a:p>
          <a:p>
            <a:pPr>
              <a:lnSpc>
                <a:spcPct val="80000"/>
              </a:lnSpc>
            </a:pPr>
            <a:r>
              <a:rPr lang="en-US" sz="1800" dirty="0" smtClean="0"/>
              <a:t>Focus: IPv6 over Low Power PAN: Adaption of IPv6 protocol to operate on constrained nodes and link layers</a:t>
            </a:r>
          </a:p>
          <a:p>
            <a:pPr lvl="1">
              <a:lnSpc>
                <a:spcPct val="80000"/>
              </a:lnSpc>
            </a:pPr>
            <a:r>
              <a:rPr lang="en-US" sz="1400" dirty="0" smtClean="0"/>
              <a:t>RFC 4944: adaption of IPv6 to 802.15.4 link layer</a:t>
            </a:r>
          </a:p>
          <a:p>
            <a:pPr lvl="1">
              <a:lnSpc>
                <a:spcPct val="80000"/>
              </a:lnSpc>
            </a:pPr>
            <a:r>
              <a:rPr lang="en-US" sz="1400" dirty="0" smtClean="0"/>
              <a:t>Improved header compression scheme, see </a:t>
            </a:r>
            <a:r>
              <a:rPr lang="en-US" sz="1400" dirty="0" smtClean="0">
                <a:hlinkClick r:id="rId4"/>
              </a:rPr>
              <a:t>http://datatracker.ietf.org/doc/draft-ietf-6lowpan-hc/</a:t>
            </a:r>
            <a:r>
              <a:rPr lang="en-US" sz="1400" dirty="0" smtClean="0"/>
              <a:t> </a:t>
            </a:r>
          </a:p>
          <a:p>
            <a:pPr lvl="1">
              <a:lnSpc>
                <a:spcPct val="80000"/>
              </a:lnSpc>
            </a:pPr>
            <a:r>
              <a:rPr lang="en-US" sz="1400" dirty="0" smtClean="0"/>
              <a:t>RFC 6282, “Compression Format for IPv6 Datagrams over IEEE 802.15.4-Based Networks” published, see  </a:t>
            </a:r>
            <a:r>
              <a:rPr lang="en-US" sz="1400" dirty="0" smtClean="0">
                <a:hlinkClick r:id="rId5"/>
              </a:rPr>
              <a:t>http://datatracker.ietf.org/doc/rfc6282/</a:t>
            </a:r>
            <a:r>
              <a:rPr lang="en-US" sz="1400" dirty="0" smtClean="0"/>
              <a:t> </a:t>
            </a:r>
          </a:p>
          <a:p>
            <a:pPr lvl="1">
              <a:lnSpc>
                <a:spcPct val="80000"/>
              </a:lnSpc>
            </a:pPr>
            <a:r>
              <a:rPr lang="en-US" sz="1400" dirty="0" smtClean="0"/>
              <a:t>Design and Application Spaces (Use Cases), see </a:t>
            </a:r>
            <a:r>
              <a:rPr lang="en-US" sz="1400" dirty="0" smtClean="0">
                <a:hlinkClick r:id="rId6"/>
              </a:rPr>
              <a:t>http://datatracker.ietf.org/doc/draft-ietf-6lowpan-usecases/</a:t>
            </a:r>
            <a:r>
              <a:rPr lang="en-US" sz="1400" dirty="0" smtClean="0"/>
              <a:t> </a:t>
            </a:r>
          </a:p>
          <a:p>
            <a:pPr lvl="1">
              <a:lnSpc>
                <a:spcPct val="80000"/>
              </a:lnSpc>
            </a:pPr>
            <a:r>
              <a:rPr lang="en-US" sz="1400" dirty="0" smtClean="0"/>
              <a:t>RFC 6066 “Problem Statement and Requirements for IPv6 over Low-Power Wireless Personal Area Network (6LoWPAN) Routing” see </a:t>
            </a:r>
            <a:r>
              <a:rPr lang="en-US" sz="1400" dirty="0" smtClean="0">
                <a:hlinkClick r:id="rId7"/>
              </a:rPr>
              <a:t>http://datatracker.ietf.org/doc/rfc6606/</a:t>
            </a:r>
            <a:r>
              <a:rPr lang="en-US" sz="1400" dirty="0" smtClean="0"/>
              <a:t> </a:t>
            </a:r>
            <a:endParaRPr lang="en-US" sz="1400" dirty="0" smtClean="0"/>
          </a:p>
          <a:p>
            <a:pPr lvl="1">
              <a:lnSpc>
                <a:spcPct val="80000"/>
              </a:lnSpc>
            </a:pPr>
            <a:r>
              <a:rPr lang="en-US" sz="1400" dirty="0" smtClean="0"/>
              <a:t>RFC 6775 - “</a:t>
            </a:r>
            <a:r>
              <a:rPr lang="en-US" sz="1400" dirty="0"/>
              <a:t>Neighbor Discovery Optimization for IPv6 over Low-Power Wireless Personal Area Networks (6LoWPANs)”, see </a:t>
            </a:r>
            <a:r>
              <a:rPr lang="en-US" sz="1400" dirty="0">
                <a:hlinkClick r:id="rId8"/>
              </a:rPr>
              <a:t>https://datatracker.ietf.org/doc/rfc6775/</a:t>
            </a:r>
            <a:r>
              <a:rPr lang="en-US" sz="1400" dirty="0"/>
              <a:t> </a:t>
            </a:r>
            <a:endParaRPr lang="en-US" sz="1400" dirty="0" smtClean="0"/>
          </a:p>
          <a:p>
            <a:pPr>
              <a:lnSpc>
                <a:spcPct val="80000"/>
              </a:lnSpc>
            </a:pPr>
            <a:r>
              <a:rPr lang="en-US" sz="1800" dirty="0" smtClean="0"/>
              <a:t>Updates </a:t>
            </a:r>
            <a:r>
              <a:rPr lang="en-US" sz="1800" dirty="0" smtClean="0"/>
              <a:t>[January 2013]</a:t>
            </a:r>
            <a:endParaRPr lang="en-US" sz="1800" dirty="0" smtClean="0"/>
          </a:p>
          <a:p>
            <a:pPr lvl="1">
              <a:lnSpc>
                <a:spcPct val="80000"/>
              </a:lnSpc>
            </a:pPr>
            <a:r>
              <a:rPr lang="en-US" sz="1400" dirty="0"/>
              <a:t>New: </a:t>
            </a:r>
            <a:r>
              <a:rPr lang="en-US" sz="1400" dirty="0">
                <a:hlinkClick r:id="rId9"/>
              </a:rPr>
              <a:t>http://datatracker.ietf.org/doc/draft-schoenw-6lowpan-mib</a:t>
            </a:r>
            <a:r>
              <a:rPr lang="en-US" sz="1400" dirty="0" smtClean="0">
                <a:hlinkClick r:id="rId9"/>
              </a:rPr>
              <a:t>/</a:t>
            </a:r>
            <a:r>
              <a:rPr lang="en-US" sz="1400" dirty="0" smtClean="0"/>
              <a:t> </a:t>
            </a:r>
            <a:endParaRPr lang="en-US" sz="1400" dirty="0" smtClean="0"/>
          </a:p>
          <a:p>
            <a:pPr lvl="1">
              <a:lnSpc>
                <a:spcPct val="80000"/>
              </a:lnSpc>
            </a:pPr>
            <a:r>
              <a:rPr lang="en-US" sz="1400" dirty="0" smtClean="0"/>
              <a:t>Of interest</a:t>
            </a:r>
            <a:r>
              <a:rPr lang="en-US" sz="1400" dirty="0" smtClean="0"/>
              <a:t>: </a:t>
            </a:r>
            <a:r>
              <a:rPr lang="en-US" sz="1400" dirty="0" smtClean="0"/>
              <a:t>6LoWPAN Roadmap and Implementation Guide </a:t>
            </a:r>
            <a:r>
              <a:rPr lang="en-US" sz="1400" dirty="0" smtClean="0">
                <a:hlinkClick r:id="rId10"/>
              </a:rPr>
              <a:t>http://datatracker.ietf.org/doc/draft-bormann-6lowpan-roadmap/</a:t>
            </a:r>
            <a:r>
              <a:rPr lang="en-US" sz="1400" dirty="0" smtClean="0"/>
              <a:t> </a:t>
            </a:r>
          </a:p>
          <a:p>
            <a:pPr lvl="1">
              <a:lnSpc>
                <a:spcPct val="80000"/>
              </a:lnSpc>
            </a:pPr>
            <a:endParaRPr lang="en-US" sz="1600" dirty="0" smtClean="0"/>
          </a:p>
          <a:p>
            <a:pPr>
              <a:lnSpc>
                <a:spcPct val="80000"/>
              </a:lnSpc>
            </a:pPr>
            <a:endParaRPr lang="en-US" sz="1800" dirty="0" smtClean="0">
              <a:solidFill>
                <a:srgbClr val="000000"/>
              </a:solidFill>
              <a:cs typeface="Times New Roman" pitchFamily="18" charset="0"/>
            </a:endParaRPr>
          </a:p>
          <a:p>
            <a:pPr lvl="1">
              <a:lnSpc>
                <a:spcPct val="80000"/>
              </a:lnSpc>
            </a:pPr>
            <a:endParaRPr lang="en-US" sz="16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331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331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8723875-EC5F-499B-8A34-FEBA1C04BC2F}" type="slidenum">
              <a:rPr lang="en-US" smtClean="0"/>
              <a:pPr/>
              <a:t>15</a:t>
            </a:fld>
            <a:endParaRPr lang="en-US" smtClean="0"/>
          </a:p>
        </p:txBody>
      </p:sp>
      <p:sp>
        <p:nvSpPr>
          <p:cNvPr id="13317" name="Rectangle 2"/>
          <p:cNvSpPr>
            <a:spLocks noGrp="1" noChangeArrowheads="1"/>
          </p:cNvSpPr>
          <p:nvPr>
            <p:ph type="title"/>
          </p:nvPr>
        </p:nvSpPr>
        <p:spPr>
          <a:xfrm>
            <a:off x="685800" y="609600"/>
            <a:ext cx="7772400" cy="1143000"/>
          </a:xfrm>
          <a:noFill/>
        </p:spPr>
        <p:txBody>
          <a:bodyPr/>
          <a:lstStyle/>
          <a:p>
            <a:r>
              <a:rPr lang="en-US" dirty="0" smtClean="0"/>
              <a:t>ROLL Working Group</a:t>
            </a:r>
          </a:p>
        </p:txBody>
      </p:sp>
      <p:sp>
        <p:nvSpPr>
          <p:cNvPr id="13318" name="Rectangle 3"/>
          <p:cNvSpPr>
            <a:spLocks noGrp="1" noChangeArrowheads="1"/>
          </p:cNvSpPr>
          <p:nvPr>
            <p:ph type="body" idx="1"/>
          </p:nvPr>
        </p:nvSpPr>
        <p:spPr>
          <a:xfrm>
            <a:off x="685800" y="1828800"/>
            <a:ext cx="7772400" cy="4114800"/>
          </a:xfrm>
          <a:noFill/>
        </p:spPr>
        <p:txBody>
          <a:bodyPr/>
          <a:lstStyle/>
          <a:p>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http://datatracker.ietf.org/wg/roll/</a:t>
            </a:r>
            <a:r>
              <a:rPr lang="en-GB" sz="1800" dirty="0" smtClean="0"/>
              <a:t> </a:t>
            </a:r>
          </a:p>
          <a:p>
            <a:r>
              <a:rPr lang="en-US" sz="1800" dirty="0" smtClean="0"/>
              <a:t>Focus: Routing over Low Power and </a:t>
            </a:r>
            <a:r>
              <a:rPr lang="en-US" sz="1800" dirty="0" err="1" smtClean="0"/>
              <a:t>Lossy</a:t>
            </a:r>
            <a:r>
              <a:rPr lang="en-US" sz="1800" dirty="0" smtClean="0"/>
              <a:t> Networks</a:t>
            </a:r>
          </a:p>
          <a:p>
            <a:pPr lvl="1"/>
            <a:r>
              <a:rPr lang="en-US" sz="1600" dirty="0" smtClean="0"/>
              <a:t>Routing Objectives, see </a:t>
            </a:r>
            <a:r>
              <a:rPr lang="en-US" sz="1600" dirty="0" smtClean="0">
                <a:hlinkClick r:id="rId4"/>
              </a:rPr>
              <a:t>http://datatracker.ietf.org/doc/rfc6552/</a:t>
            </a:r>
            <a:r>
              <a:rPr lang="en-US" sz="1600" dirty="0" smtClean="0"/>
              <a:t> </a:t>
            </a:r>
          </a:p>
          <a:p>
            <a:pPr lvl="1"/>
            <a:r>
              <a:rPr lang="en-US" sz="1600" dirty="0" smtClean="0"/>
              <a:t>Routing protocol for efficient operation in low-power, </a:t>
            </a:r>
            <a:r>
              <a:rPr lang="en-US" sz="1600" dirty="0" err="1" smtClean="0"/>
              <a:t>lossy</a:t>
            </a:r>
            <a:r>
              <a:rPr lang="en-US" sz="1600" dirty="0" smtClean="0"/>
              <a:t> networks, see </a:t>
            </a:r>
            <a:r>
              <a:rPr lang="en-US" sz="1600" dirty="0" smtClean="0">
                <a:hlinkClick r:id="rId5"/>
              </a:rPr>
              <a:t>http://datatracker.ietf.org/doc/rfc6550/ </a:t>
            </a:r>
            <a:endParaRPr lang="en-US" sz="1600" dirty="0" smtClean="0"/>
          </a:p>
          <a:p>
            <a:pPr lvl="1"/>
            <a:r>
              <a:rPr lang="en-US" sz="1600" dirty="0" smtClean="0"/>
              <a:t>RFC </a:t>
            </a:r>
            <a:r>
              <a:rPr lang="en-US" sz="1600" dirty="0"/>
              <a:t>6719, “The Minimum Rank with Hysteresis Objective Function“, see </a:t>
            </a:r>
            <a:r>
              <a:rPr lang="en-US" sz="1600" dirty="0">
                <a:hlinkClick r:id="rId6"/>
              </a:rPr>
              <a:t>http://datatracker.ietf.org/doc/rfc6719/</a:t>
            </a:r>
            <a:r>
              <a:rPr lang="en-US" sz="1600" dirty="0"/>
              <a:t> </a:t>
            </a:r>
            <a:endParaRPr lang="en-US" sz="1600" dirty="0" smtClean="0"/>
          </a:p>
          <a:p>
            <a:r>
              <a:rPr lang="en-US" sz="1800" dirty="0" smtClean="0"/>
              <a:t>Updates </a:t>
            </a:r>
            <a:r>
              <a:rPr lang="en-US" sz="1800" dirty="0" smtClean="0"/>
              <a:t>[</a:t>
            </a:r>
            <a:r>
              <a:rPr lang="en-US" sz="1800" dirty="0" smtClean="0"/>
              <a:t>January</a:t>
            </a:r>
            <a:r>
              <a:rPr lang="en-US" sz="1800" dirty="0" smtClean="0"/>
              <a:t> 2013]</a:t>
            </a:r>
            <a:endParaRPr lang="en-US" sz="1800" dirty="0" smtClean="0"/>
          </a:p>
          <a:p>
            <a:pPr lvl="1"/>
            <a:r>
              <a:rPr lang="en-US" sz="1400" dirty="0" smtClean="0"/>
              <a:t>Of Interest</a:t>
            </a:r>
            <a:r>
              <a:rPr lang="en-US" sz="1400" dirty="0" smtClean="0"/>
              <a:t>: </a:t>
            </a:r>
            <a:r>
              <a:rPr lang="en-US" sz="1400" dirty="0" smtClean="0"/>
              <a:t>A Security Threat Analysis for Routing over Low Power and </a:t>
            </a:r>
            <a:r>
              <a:rPr lang="en-US" sz="1400" dirty="0" err="1" smtClean="0"/>
              <a:t>Lossy</a:t>
            </a:r>
            <a:r>
              <a:rPr lang="en-US" sz="1400" dirty="0" smtClean="0"/>
              <a:t> Networks, see </a:t>
            </a:r>
            <a:r>
              <a:rPr lang="en-US" sz="1400" dirty="0" smtClean="0">
                <a:hlinkClick r:id="rId7"/>
              </a:rPr>
              <a:t>http://datatracker.ietf.org/doc/draft-ietf-roll-security-threats/</a:t>
            </a:r>
            <a:r>
              <a:rPr lang="en-US" sz="1400" dirty="0" smtClean="0"/>
              <a:t> </a:t>
            </a:r>
          </a:p>
          <a:p>
            <a:pPr lvl="1"/>
            <a:r>
              <a:rPr lang="en-US" sz="1400" dirty="0" smtClean="0"/>
              <a:t>Updated: A Mechanism to Measure the Quality of a Point-to-point Route in a Low Power and </a:t>
            </a:r>
            <a:r>
              <a:rPr lang="en-US" sz="1400" dirty="0" err="1" smtClean="0"/>
              <a:t>Lossy</a:t>
            </a:r>
            <a:r>
              <a:rPr lang="en-US" sz="1400" dirty="0" smtClean="0"/>
              <a:t> Network, see </a:t>
            </a:r>
            <a:r>
              <a:rPr lang="en-US" sz="1400" dirty="0" smtClean="0">
                <a:hlinkClick r:id="rId8"/>
              </a:rPr>
              <a:t>http://datatracker.ietf.org/doc/draft-ietf-roll-p2p-measurement/</a:t>
            </a:r>
            <a:r>
              <a:rPr lang="en-US" sz="1400" dirty="0" smtClean="0"/>
              <a:t> </a:t>
            </a:r>
          </a:p>
          <a:p>
            <a:pPr lvl="1"/>
            <a:r>
              <a:rPr lang="en-US" sz="1400" dirty="0" smtClean="0"/>
              <a:t>Updated</a:t>
            </a:r>
            <a:r>
              <a:rPr lang="en-US" sz="1400" dirty="0" smtClean="0"/>
              <a:t>: Reactive Discovery of Point-to-Point Routes in Low Power and </a:t>
            </a:r>
            <a:r>
              <a:rPr lang="en-US" sz="1400" dirty="0" err="1" smtClean="0"/>
              <a:t>Lossy</a:t>
            </a:r>
            <a:r>
              <a:rPr lang="en-US" sz="1400" dirty="0" smtClean="0"/>
              <a:t> Networks, see </a:t>
            </a:r>
            <a:r>
              <a:rPr lang="en-US" sz="1400" dirty="0" smtClean="0">
                <a:hlinkClick r:id="rId9"/>
              </a:rPr>
              <a:t>http://datatracker.ietf.org/doc/draft-ietf-roll-p2p-rpl/</a:t>
            </a:r>
            <a:r>
              <a:rPr lang="en-US" sz="1400" dirty="0" smtClean="0"/>
              <a:t> </a:t>
            </a:r>
          </a:p>
          <a:p>
            <a:pPr lvl="1"/>
            <a:r>
              <a:rPr lang="en-US" sz="1400" dirty="0" smtClean="0"/>
              <a:t>Of Interest</a:t>
            </a:r>
            <a:r>
              <a:rPr lang="en-US" sz="1400" dirty="0" smtClean="0"/>
              <a:t>: </a:t>
            </a:r>
            <a:r>
              <a:rPr lang="en-US" sz="1400" dirty="0" smtClean="0"/>
              <a:t>Lightweight Key Establishment and Management Protocol in Dynamic Sensor Networks (KEMP), see </a:t>
            </a:r>
            <a:r>
              <a:rPr lang="en-US" sz="1400" dirty="0" smtClean="0">
                <a:hlinkClick r:id="rId10"/>
              </a:rPr>
              <a:t>http://datatracker.ietf.org/doc/draft-qiu-roll-kemp/</a:t>
            </a:r>
            <a:r>
              <a:rPr lang="en-US" sz="1400" dirty="0" smtClean="0"/>
              <a:t> </a:t>
            </a:r>
          </a:p>
          <a:p>
            <a:endParaRPr lang="en-US" dirty="0" smtClean="0">
              <a:solidFill>
                <a:srgbClr val="000000"/>
              </a:solidFill>
              <a:cs typeface="Times New Roman" pitchFamily="18" charset="0"/>
            </a:endParaRP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433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434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DC5BA9E-5B9D-4909-9BAE-7E321D94A2C3}" type="slidenum">
              <a:rPr lang="en-US" smtClean="0"/>
              <a:pPr/>
              <a:t>16</a:t>
            </a:fld>
            <a:endParaRPr lang="en-US" smtClean="0"/>
          </a:p>
        </p:txBody>
      </p:sp>
      <p:sp>
        <p:nvSpPr>
          <p:cNvPr id="14341" name="Rectangle 2"/>
          <p:cNvSpPr>
            <a:spLocks noGrp="1" noChangeArrowheads="1"/>
          </p:cNvSpPr>
          <p:nvPr>
            <p:ph type="title"/>
          </p:nvPr>
        </p:nvSpPr>
        <p:spPr>
          <a:xfrm>
            <a:off x="685800" y="838200"/>
            <a:ext cx="7772400" cy="1143000"/>
          </a:xfrm>
          <a:noFill/>
        </p:spPr>
        <p:txBody>
          <a:bodyPr/>
          <a:lstStyle/>
          <a:p>
            <a:r>
              <a:rPr lang="en-US" dirty="0" smtClean="0"/>
              <a:t>CORE Working Group</a:t>
            </a:r>
          </a:p>
        </p:txBody>
      </p:sp>
      <p:sp>
        <p:nvSpPr>
          <p:cNvPr id="14342" name="Rectangle 3"/>
          <p:cNvSpPr>
            <a:spLocks noGrp="1" noChangeArrowheads="1"/>
          </p:cNvSpPr>
          <p:nvPr>
            <p:ph type="body" idx="1"/>
          </p:nvPr>
        </p:nvSpPr>
        <p:spPr>
          <a:xfrm>
            <a:off x="685800" y="1752600"/>
            <a:ext cx="7772400" cy="4114800"/>
          </a:xfrm>
          <a:noFill/>
        </p:spPr>
        <p:txBody>
          <a:bodyPr/>
          <a:lstStyle/>
          <a:p>
            <a:r>
              <a:rPr lang="en-GB" sz="1800" dirty="0" smtClean="0">
                <a:solidFill>
                  <a:srgbClr val="000000"/>
                </a:solidFill>
                <a:ea typeface="Arial Unicode MS" pitchFamily="34" charset="-128"/>
                <a:cs typeface="Arial Unicode MS" pitchFamily="34" charset="-128"/>
              </a:rPr>
              <a:t>CORE (</a:t>
            </a:r>
            <a:r>
              <a:rPr lang="en-US" sz="2000" dirty="0" smtClean="0"/>
              <a:t>Constrained </a:t>
            </a:r>
            <a:r>
              <a:rPr lang="en-US" sz="2000" dirty="0" err="1" smtClean="0"/>
              <a:t>RESTful</a:t>
            </a:r>
            <a:r>
              <a:rPr lang="en-US" sz="2000" dirty="0" smtClean="0"/>
              <a:t> Environments) </a:t>
            </a: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http://datatracker.ietf.org/wg/core/</a:t>
            </a:r>
            <a:r>
              <a:rPr lang="en-GB" sz="1800" b="0" dirty="0" smtClean="0"/>
              <a:t> </a:t>
            </a:r>
            <a:endParaRPr lang="en-GB" sz="1800" dirty="0" smtClean="0"/>
          </a:p>
          <a:p>
            <a:r>
              <a:rPr lang="en-US" sz="1800" dirty="0" smtClean="0"/>
              <a:t>Focus: framework for resource-oriented applications intended to run on constrained IP networks. </a:t>
            </a:r>
          </a:p>
          <a:p>
            <a:pPr lvl="1"/>
            <a:r>
              <a:rPr lang="en-US" sz="1400" dirty="0" smtClean="0"/>
              <a:t>Constrained networks can occur as part of home and building automation, energy management, and the Internet of Things. </a:t>
            </a:r>
          </a:p>
          <a:p>
            <a:pPr lvl="1"/>
            <a:r>
              <a:rPr lang="en-US" sz="1600" dirty="0" smtClean="0"/>
              <a:t>RFC 6690, Constrained </a:t>
            </a:r>
            <a:r>
              <a:rPr lang="en-US" sz="1600" dirty="0" err="1" smtClean="0"/>
              <a:t>RESTful</a:t>
            </a:r>
            <a:r>
              <a:rPr lang="en-US" sz="1600" dirty="0" smtClean="0"/>
              <a:t> Environments (</a:t>
            </a:r>
            <a:r>
              <a:rPr lang="en-US" sz="1600" dirty="0" err="1" smtClean="0"/>
              <a:t>CoRE</a:t>
            </a:r>
            <a:r>
              <a:rPr lang="en-US" sz="1600" dirty="0" smtClean="0"/>
              <a:t>) Link Format, see </a:t>
            </a:r>
            <a:r>
              <a:rPr lang="en-US" sz="1600" dirty="0" smtClean="0">
                <a:hlinkClick r:id="rId4"/>
              </a:rPr>
              <a:t>http://datatracker.ietf.org/doc/rfc6690/</a:t>
            </a:r>
            <a:r>
              <a:rPr lang="en-US" sz="1600" dirty="0" smtClean="0"/>
              <a:t> </a:t>
            </a:r>
          </a:p>
          <a:p>
            <a:r>
              <a:rPr lang="en-US" sz="1800" dirty="0" smtClean="0"/>
              <a:t>Updates </a:t>
            </a:r>
            <a:r>
              <a:rPr lang="en-US" sz="1800" dirty="0" smtClean="0"/>
              <a:t>[January 2013]  </a:t>
            </a:r>
            <a:endParaRPr lang="en-US" sz="1800" dirty="0" smtClean="0"/>
          </a:p>
          <a:p>
            <a:pPr lvl="1"/>
            <a:r>
              <a:rPr lang="en-US" sz="1400" dirty="0" smtClean="0"/>
              <a:t>Updated: Constrained Application Protocol, see </a:t>
            </a:r>
            <a:r>
              <a:rPr lang="en-US" sz="1400" dirty="0" smtClean="0">
                <a:hlinkClick r:id="rId5"/>
              </a:rPr>
              <a:t>http://datatracker.ietf.org/doc/draft-ietf-core-coap/</a:t>
            </a:r>
            <a:r>
              <a:rPr lang="en-US" sz="1400" dirty="0" smtClean="0"/>
              <a:t>  </a:t>
            </a:r>
          </a:p>
          <a:p>
            <a:pPr lvl="1"/>
            <a:r>
              <a:rPr lang="en-US" sz="1400" dirty="0" smtClean="0"/>
              <a:t>Updated: Group Communication for </a:t>
            </a:r>
            <a:r>
              <a:rPr lang="en-US" sz="1400" dirty="0" err="1" smtClean="0"/>
              <a:t>CoAP</a:t>
            </a:r>
            <a:r>
              <a:rPr lang="en-US" sz="1400" dirty="0" smtClean="0"/>
              <a:t>:, see </a:t>
            </a:r>
            <a:r>
              <a:rPr lang="en-US" sz="1400" dirty="0" smtClean="0">
                <a:hlinkClick r:id="rId6"/>
              </a:rPr>
              <a:t>http://datatracker.ietf.org/doc/draft-ietf-core-groupcomm/</a:t>
            </a:r>
            <a:r>
              <a:rPr lang="en-US" sz="1400" dirty="0" smtClean="0"/>
              <a:t> </a:t>
            </a:r>
          </a:p>
          <a:p>
            <a:pPr lvl="1"/>
            <a:r>
              <a:rPr lang="en-US" sz="1400" dirty="0" smtClean="0"/>
              <a:t>Of Interest: </a:t>
            </a:r>
            <a:r>
              <a:rPr lang="en-US" sz="1400" dirty="0" err="1" smtClean="0"/>
              <a:t>Blockwise</a:t>
            </a:r>
            <a:r>
              <a:rPr lang="en-US" sz="1400" dirty="0" smtClean="0"/>
              <a:t> transfers </a:t>
            </a:r>
            <a:r>
              <a:rPr lang="en-US" sz="1400" dirty="0"/>
              <a:t>i</a:t>
            </a:r>
            <a:r>
              <a:rPr lang="en-US" sz="1400" dirty="0" smtClean="0"/>
              <a:t>n </a:t>
            </a:r>
            <a:r>
              <a:rPr lang="en-US" sz="1400" dirty="0" err="1" smtClean="0"/>
              <a:t>CoAP</a:t>
            </a:r>
            <a:r>
              <a:rPr lang="en-US" sz="1400" dirty="0" smtClean="0"/>
              <a:t>, see </a:t>
            </a:r>
            <a:r>
              <a:rPr lang="en-US" sz="1400" dirty="0" smtClean="0">
                <a:hlinkClick r:id="rId7"/>
              </a:rPr>
              <a:t>http://datatracker.ietf.org/doc/draft-ietf-core-block/</a:t>
            </a:r>
            <a:r>
              <a:rPr lang="en-US" sz="1400" dirty="0" smtClean="0"/>
              <a:t> </a:t>
            </a:r>
          </a:p>
          <a:p>
            <a:pPr lvl="1"/>
            <a:r>
              <a:rPr lang="en-US" sz="1400" dirty="0" smtClean="0"/>
              <a:t>Of interest: Security Bootstrapping of Resource-Constrained Devices, see </a:t>
            </a:r>
            <a:r>
              <a:rPr lang="en-US" sz="1400" dirty="0" smtClean="0">
                <a:hlinkClick r:id="rId8"/>
              </a:rPr>
              <a:t>http://datatracker.ietf.org/doc/draft-sarikaya-core-sbootstrapping/</a:t>
            </a:r>
            <a:r>
              <a:rPr lang="en-US" sz="1400" dirty="0" smtClean="0"/>
              <a:t> </a:t>
            </a: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17</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772400" cy="4114800"/>
          </a:xfrm>
          <a:noFill/>
        </p:spPr>
        <p:txBody>
          <a:bodyPr/>
          <a:lstStyle/>
          <a:p>
            <a:r>
              <a:rPr lang="en-US" dirty="0" smtClean="0"/>
              <a:t>Meetings:</a:t>
            </a:r>
          </a:p>
          <a:p>
            <a:pPr lvl="1"/>
            <a:r>
              <a:rPr lang="en-US" dirty="0" smtClean="0"/>
              <a:t>March 10-15, 2013 – Orlando</a:t>
            </a:r>
          </a:p>
          <a:p>
            <a:pPr lvl="1"/>
            <a:r>
              <a:rPr lang="en-US" dirty="0" smtClean="0"/>
              <a:t>July 28 – August 2, 2013 – Berlin</a:t>
            </a:r>
          </a:p>
          <a:p>
            <a:pPr lvl="1"/>
            <a:r>
              <a:rPr lang="en-US" dirty="0" smtClean="0"/>
              <a:t>November 3-8, 2013 – Vancouver</a:t>
            </a:r>
          </a:p>
          <a:p>
            <a:pPr lvl="1"/>
            <a:r>
              <a:rPr lang="en-US" dirty="0" smtClean="0"/>
              <a:t>March 2-5, 2014 – London </a:t>
            </a:r>
          </a:p>
          <a:p>
            <a:pPr lvl="1"/>
            <a:r>
              <a:rPr lang="en-US" dirty="0" smtClean="0"/>
              <a:t>July 20-25, 2014 – Toronto</a:t>
            </a:r>
          </a:p>
          <a:p>
            <a:pPr lvl="1"/>
            <a:r>
              <a:rPr lang="en-US" dirty="0" smtClean="0"/>
              <a:t>November 9-14, 2014 - Honolulu</a:t>
            </a:r>
          </a:p>
          <a:p>
            <a:pPr lvl="1"/>
            <a:endParaRPr lang="en-US" dirty="0" smtClean="0"/>
          </a:p>
          <a:p>
            <a:r>
              <a:rPr lang="en-US" dirty="0" smtClean="0">
                <a:hlinkClick r:id="rId3"/>
              </a:rPr>
              <a:t>http://www.ietf.org</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18</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smtClean="0"/>
              <a:t>RFC 4017 - IEEE 802.11 Requirements on EAP Methods</a:t>
            </a:r>
          </a:p>
          <a:p>
            <a:r>
              <a:rPr lang="en-US" smtClean="0"/>
              <a:t>Jan 2012 report (PAWS, Homenet details), </a:t>
            </a:r>
            <a:r>
              <a:rPr lang="en-US" smtClean="0">
                <a:hlinkClick r:id="rId3"/>
              </a:rPr>
              <a:t>https://mentor.ieee.org/802.11/dcn/12/11-12-0122-01-0000-january-2012-liaison-to-ietf.ppt</a:t>
            </a:r>
            <a:r>
              <a:rPr lang="en-US" smtClean="0"/>
              <a:t> </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a:t>
            </a:r>
            <a:r>
              <a:rPr lang="en-US" dirty="0" smtClean="0"/>
              <a:t>January 2013.</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Follow-up from IETF- IEEE 802 Liaison Activity </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IETF/IEEE 802 Meeting held 25 July 2012</a:t>
            </a:r>
          </a:p>
          <a:p>
            <a:pPr lvl="1">
              <a:lnSpc>
                <a:spcPct val="80000"/>
              </a:lnSpc>
              <a:defRPr/>
            </a:pPr>
            <a:r>
              <a:rPr lang="en-US" sz="1600" dirty="0" smtClean="0"/>
              <a:t>Agenda is here: </a:t>
            </a:r>
            <a:r>
              <a:rPr lang="en-US" sz="1600" dirty="0" smtClean="0">
                <a:hlinkClick r:id="rId4"/>
              </a:rPr>
              <a:t>http://trac.tools.ietf.org/group/iesg/trac/wiki/IEEE802andIETFleaders</a:t>
            </a:r>
            <a:r>
              <a:rPr lang="en-US" sz="1600" dirty="0" smtClean="0"/>
              <a:t> </a:t>
            </a:r>
          </a:p>
          <a:p>
            <a:pPr lvl="1">
              <a:lnSpc>
                <a:spcPct val="80000"/>
              </a:lnSpc>
              <a:defRPr/>
            </a:pPr>
            <a:r>
              <a:rPr lang="en-US" sz="1600" dirty="0" smtClean="0"/>
              <a:t>Notes and meeting materials available here: </a:t>
            </a:r>
            <a:r>
              <a:rPr lang="en-US" sz="1600" dirty="0" smtClean="0">
                <a:hlinkClick r:id="rId5"/>
              </a:rPr>
              <a:t>http://www.ietf.org/iesg/ieee/</a:t>
            </a:r>
            <a:r>
              <a:rPr lang="en-US" sz="1600" dirty="0" smtClean="0"/>
              <a:t> </a:t>
            </a:r>
          </a:p>
          <a:p>
            <a:pPr marL="457200" lvl="1" indent="0">
              <a:lnSpc>
                <a:spcPct val="80000"/>
              </a:lnSpc>
              <a:buNone/>
              <a:defRPr/>
            </a:pPr>
            <a:endParaRPr lang="en-US" dirty="0" smtClean="0"/>
          </a:p>
          <a:p>
            <a:pPr>
              <a:lnSpc>
                <a:spcPct val="80000"/>
              </a:lnSpc>
              <a:defRPr/>
            </a:pPr>
            <a:r>
              <a:rPr lang="en-US" sz="2000" dirty="0" smtClean="0"/>
              <a:t>Teleconference meetings</a:t>
            </a:r>
          </a:p>
          <a:p>
            <a:pPr lvl="1">
              <a:lnSpc>
                <a:spcPct val="80000"/>
              </a:lnSpc>
              <a:defRPr/>
            </a:pPr>
            <a:r>
              <a:rPr lang="en-US" sz="1600" dirty="0" smtClean="0"/>
              <a:t>5 Sept 2012 - notes, including action items</a:t>
            </a:r>
          </a:p>
          <a:p>
            <a:pPr lvl="1">
              <a:lnSpc>
                <a:spcPct val="80000"/>
              </a:lnSpc>
              <a:defRPr/>
            </a:pPr>
            <a:r>
              <a:rPr lang="en-US" sz="1600" dirty="0" smtClean="0"/>
              <a:t>29 Oct 2012</a:t>
            </a:r>
          </a:p>
          <a:p>
            <a:pPr lvl="1">
              <a:lnSpc>
                <a:spcPct val="80000"/>
              </a:lnSpc>
              <a:defRPr/>
            </a:pPr>
            <a:r>
              <a:rPr lang="en-US" sz="1600" dirty="0" smtClean="0"/>
              <a:t>17 Dec 2012</a:t>
            </a:r>
          </a:p>
          <a:p>
            <a:pPr lvl="1">
              <a:lnSpc>
                <a:spcPct val="80000"/>
              </a:lnSpc>
              <a:defRPr/>
            </a:pPr>
            <a:r>
              <a:rPr lang="en-US" sz="1600" dirty="0" smtClean="0"/>
              <a:t>Next: 12 Feb 2013</a:t>
            </a:r>
            <a:endParaRPr lang="en-US" sz="1600" dirty="0" smtClean="0"/>
          </a:p>
          <a:p>
            <a:pPr>
              <a:lnSpc>
                <a:spcPct val="80000"/>
              </a:lnSpc>
              <a:defRPr/>
            </a:pPr>
            <a:endParaRPr lang="en-US" sz="2000" dirty="0" smtClean="0"/>
          </a:p>
          <a:p>
            <a:pPr>
              <a:lnSpc>
                <a:spcPct val="80000"/>
              </a:lnSpc>
              <a:defRPr/>
            </a:pPr>
            <a:r>
              <a:rPr lang="en-US" sz="2000" dirty="0" smtClean="0"/>
              <a:t>IEEE 802.11 items</a:t>
            </a:r>
          </a:p>
          <a:p>
            <a:pPr lvl="1">
              <a:lnSpc>
                <a:spcPct val="80000"/>
              </a:lnSpc>
              <a:defRPr/>
            </a:pPr>
            <a:r>
              <a:rPr lang="en-US" sz="1600" dirty="0" smtClean="0"/>
              <a:t>RFC4441bis update, see </a:t>
            </a:r>
            <a:r>
              <a:rPr lang="en-US" sz="1600" dirty="0" smtClean="0">
                <a:hlinkClick r:id="rId6"/>
              </a:rPr>
              <a:t>http://www.ietf.org/id/draft-dawkins-iab-rfc4441rev-02.txt</a:t>
            </a:r>
            <a:r>
              <a:rPr lang="en-US" sz="1600" dirty="0" smtClean="0"/>
              <a:t> (posted</a:t>
            </a:r>
            <a:r>
              <a:rPr lang="en-US" sz="1600" dirty="0" smtClean="0"/>
              <a:t>) and revision in progress; comments welcome     </a:t>
            </a:r>
          </a:p>
          <a:p>
            <a:pPr lvl="1">
              <a:lnSpc>
                <a:spcPct val="80000"/>
              </a:lnSpc>
              <a:defRPr/>
            </a:pPr>
            <a:r>
              <a:rPr lang="en-US" sz="1600" dirty="0" smtClean="0"/>
              <a:t>Description of new Trill related area </a:t>
            </a:r>
            <a:r>
              <a:rPr lang="en-US" sz="1600" dirty="0"/>
              <a:t>of mutual interest: “Area Name - use of TRILL as an alternative path selection </a:t>
            </a:r>
            <a:r>
              <a:rPr lang="en-US" sz="1600" dirty="0" smtClean="0"/>
              <a:t>protocol </a:t>
            </a:r>
            <a:r>
              <a:rPr lang="en-US" sz="1600" dirty="0"/>
              <a:t>for use in 802.11 mesh </a:t>
            </a:r>
            <a:r>
              <a:rPr lang="en-US" sz="1600" dirty="0" smtClean="0"/>
              <a:t>networks”</a:t>
            </a:r>
          </a:p>
          <a:p>
            <a:pPr lvl="1">
              <a:lnSpc>
                <a:spcPct val="80000"/>
              </a:lnSpc>
              <a:defRPr/>
            </a:pPr>
            <a:r>
              <a:rPr lang="en-US" sz="1600" dirty="0" smtClean="0"/>
              <a:t>List of topic areas of mutual interest:</a:t>
            </a:r>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5127" name="Object 1"/>
          <p:cNvGraphicFramePr>
            <a:graphicFrameLocks noChangeAspect="1"/>
          </p:cNvGraphicFramePr>
          <p:nvPr>
            <p:extLst>
              <p:ext uri="{D42A27DB-BD31-4B8C-83A1-F6EECF244321}">
                <p14:modId xmlns:p14="http://schemas.microsoft.com/office/powerpoint/2010/main" val="3687402261"/>
              </p:ext>
            </p:extLst>
          </p:nvPr>
        </p:nvGraphicFramePr>
        <p:xfrm>
          <a:off x="5562600" y="2895600"/>
          <a:ext cx="914400" cy="771525"/>
        </p:xfrm>
        <a:graphic>
          <a:graphicData uri="http://schemas.openxmlformats.org/presentationml/2006/ole">
            <mc:AlternateContent xmlns:mc="http://schemas.openxmlformats.org/markup-compatibility/2006">
              <mc:Choice xmlns:v="urn:schemas-microsoft-com:vml" Requires="v">
                <p:oleObj spid="_x0000_s6175" name="Packager Shell Object" showAsIcon="1" r:id="rId7" imgW="914400" imgH="771480" progId="Package">
                  <p:embed/>
                </p:oleObj>
              </mc:Choice>
              <mc:Fallback>
                <p:oleObj name="Packager Shell Object" showAsIcon="1" r:id="rId7" imgW="914400" imgH="771480" progId="Packag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62600" y="2895600"/>
                        <a:ext cx="914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19649089"/>
              </p:ext>
            </p:extLst>
          </p:nvPr>
        </p:nvGraphicFramePr>
        <p:xfrm>
          <a:off x="4572000" y="3581400"/>
          <a:ext cx="914400" cy="771525"/>
        </p:xfrm>
        <a:graphic>
          <a:graphicData uri="http://schemas.openxmlformats.org/presentationml/2006/ole">
            <mc:AlternateContent xmlns:mc="http://schemas.openxmlformats.org/markup-compatibility/2006">
              <mc:Choice xmlns:v="urn:schemas-microsoft-com:vml" Requires="v">
                <p:oleObj spid="_x0000_s6176" name="Packager Shell Object" showAsIcon="1" r:id="rId9" imgW="914400" imgH="771480" progId="Package">
                  <p:embed/>
                </p:oleObj>
              </mc:Choice>
              <mc:Fallback>
                <p:oleObj name="Packager Shell Object" showAsIcon="1" r:id="rId9" imgW="914400" imgH="771480" progId="Package">
                  <p:embed/>
                  <p:pic>
                    <p:nvPicPr>
                      <p:cNvPr id="0" name=""/>
                      <p:cNvPicPr/>
                      <p:nvPr/>
                    </p:nvPicPr>
                    <p:blipFill>
                      <a:blip r:embed="rId10"/>
                      <a:stretch>
                        <a:fillRect/>
                      </a:stretch>
                    </p:blipFill>
                    <p:spPr>
                      <a:xfrm>
                        <a:off x="4572000" y="3581400"/>
                        <a:ext cx="914400" cy="77152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91502022"/>
              </p:ext>
            </p:extLst>
          </p:nvPr>
        </p:nvGraphicFramePr>
        <p:xfrm>
          <a:off x="3429000" y="3657600"/>
          <a:ext cx="914400" cy="771525"/>
        </p:xfrm>
        <a:graphic>
          <a:graphicData uri="http://schemas.openxmlformats.org/presentationml/2006/ole">
            <mc:AlternateContent xmlns:mc="http://schemas.openxmlformats.org/markup-compatibility/2006">
              <mc:Choice xmlns:v="urn:schemas-microsoft-com:vml" Requires="v">
                <p:oleObj spid="_x0000_s6177" name="Packager Shell Object" showAsIcon="1" r:id="rId11" imgW="914400" imgH="771480" progId="Package">
                  <p:embed/>
                </p:oleObj>
              </mc:Choice>
              <mc:Fallback>
                <p:oleObj name="Packager Shell Object" showAsIcon="1" r:id="rId11" imgW="914400" imgH="771480" progId="Package">
                  <p:embed/>
                  <p:pic>
                    <p:nvPicPr>
                      <p:cNvPr id="0" name=""/>
                      <p:cNvPicPr/>
                      <p:nvPr/>
                    </p:nvPicPr>
                    <p:blipFill>
                      <a:blip r:embed="rId12"/>
                      <a:stretch>
                        <a:fillRect/>
                      </a:stretch>
                    </p:blipFill>
                    <p:spPr>
                      <a:xfrm>
                        <a:off x="3429000" y="3657600"/>
                        <a:ext cx="914400" cy="771525"/>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780483369"/>
              </p:ext>
            </p:extLst>
          </p:nvPr>
        </p:nvGraphicFramePr>
        <p:xfrm>
          <a:off x="7620000" y="5257800"/>
          <a:ext cx="914400" cy="771525"/>
        </p:xfrm>
        <a:graphic>
          <a:graphicData uri="http://schemas.openxmlformats.org/presentationml/2006/ole">
            <mc:AlternateContent xmlns:mc="http://schemas.openxmlformats.org/markup-compatibility/2006">
              <mc:Choice xmlns:v="urn:schemas-microsoft-com:vml" Requires="v">
                <p:oleObj spid="_x0000_s6178" name="Document" showAsIcon="1" r:id="rId13" imgW="914400" imgH="771480" progId="Word.Document.12">
                  <p:embed/>
                </p:oleObj>
              </mc:Choice>
              <mc:Fallback>
                <p:oleObj name="Document" showAsIcon="1" r:id="rId13" imgW="914400" imgH="771480" progId="Word.Document.12">
                  <p:embed/>
                  <p:pic>
                    <p:nvPicPr>
                      <p:cNvPr id="0" name=""/>
                      <p:cNvPicPr/>
                      <p:nvPr/>
                    </p:nvPicPr>
                    <p:blipFill>
                      <a:blip r:embed="rId14"/>
                      <a:stretch>
                        <a:fillRect/>
                      </a:stretch>
                    </p:blipFill>
                    <p:spPr>
                      <a:xfrm>
                        <a:off x="7620000" y="5257800"/>
                        <a:ext cx="914400" cy="77152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836908978"/>
              </p:ext>
            </p:extLst>
          </p:nvPr>
        </p:nvGraphicFramePr>
        <p:xfrm>
          <a:off x="4648200" y="5562600"/>
          <a:ext cx="914400" cy="771525"/>
        </p:xfrm>
        <a:graphic>
          <a:graphicData uri="http://schemas.openxmlformats.org/presentationml/2006/ole">
            <mc:AlternateContent xmlns:mc="http://schemas.openxmlformats.org/markup-compatibility/2006">
              <mc:Choice xmlns:v="urn:schemas-microsoft-com:vml" Requires="v">
                <p:oleObj spid="_x0000_s6179" name="Packager Shell Object" showAsIcon="1" r:id="rId15" imgW="914400" imgH="771480" progId="Package">
                  <p:embed/>
                </p:oleObj>
              </mc:Choice>
              <mc:Fallback>
                <p:oleObj name="Packager Shell Object" showAsIcon="1" r:id="rId15" imgW="914400" imgH="771480" progId="Package">
                  <p:embed/>
                  <p:pic>
                    <p:nvPicPr>
                      <p:cNvPr id="0" name=""/>
                      <p:cNvPicPr/>
                      <p:nvPr/>
                    </p:nvPicPr>
                    <p:blipFill>
                      <a:blip r:embed="rId16"/>
                      <a:stretch>
                        <a:fillRect/>
                      </a:stretch>
                    </p:blipFill>
                    <p:spPr>
                      <a:xfrm>
                        <a:off x="4648200" y="5562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4</a:t>
            </a:fld>
            <a:endParaRPr lang="en-US" smtClean="0"/>
          </a:p>
        </p:txBody>
      </p:sp>
      <p:sp>
        <p:nvSpPr>
          <p:cNvPr id="7173" name="Rectangle 2"/>
          <p:cNvSpPr>
            <a:spLocks noGrp="1" noChangeArrowheads="1"/>
          </p:cNvSpPr>
          <p:nvPr>
            <p:ph type="title"/>
          </p:nvPr>
        </p:nvSpPr>
        <p:spPr/>
        <p:txBody>
          <a:bodyPr/>
          <a:lstStyle/>
          <a:p>
            <a:r>
              <a:rPr lang="en-US" smtClean="0"/>
              <a:t>About RFC 4441 &amp; IETF 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3"/>
              </a:rPr>
              <a:t>http://tools.ietf.org/html/rfc4441</a:t>
            </a:r>
            <a:endParaRPr lang="en-US" sz="1600" dirty="0"/>
          </a:p>
          <a:p>
            <a:pPr lvl="1">
              <a:lnSpc>
                <a:spcPct val="80000"/>
              </a:lnSpc>
              <a:defRPr/>
            </a:pPr>
            <a:r>
              <a:rPr lang="en-US" sz="1600" dirty="0"/>
              <a:t>Liaison info: </a:t>
            </a:r>
            <a:r>
              <a:rPr lang="en-US" sz="1600" dirty="0">
                <a:hlinkClick r:id="rId4"/>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5"/>
              </a:rPr>
              <a:t>https://datatracker.ietf.org/liaison/</a:t>
            </a:r>
            <a:r>
              <a:rPr lang="en-US" sz="1600" dirty="0"/>
              <a:t> </a:t>
            </a:r>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5</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http://datatracker.ietf.org/wg/radext/</a:t>
            </a:r>
            <a:r>
              <a:rPr lang="en-US" sz="1600" dirty="0" smtClean="0"/>
              <a:t> </a:t>
            </a:r>
          </a:p>
          <a:p>
            <a:pPr>
              <a:lnSpc>
                <a:spcPct val="80000"/>
              </a:lnSpc>
            </a:pPr>
            <a:r>
              <a:rPr lang="en-US" sz="1600" dirty="0" smtClean="0"/>
              <a:t>RADIUS Extensions</a:t>
            </a:r>
          </a:p>
          <a:p>
            <a:pPr lvl="1">
              <a:lnSpc>
                <a:spcPct val="80000"/>
              </a:lnSpc>
            </a:pPr>
            <a:r>
              <a:rPr lang="en-US" sz="1400" dirty="0" smtClean="0"/>
              <a:t>The RADIUS Extensions Working Group will focus on extensions to the</a:t>
            </a:r>
            <a:br>
              <a:rPr lang="en-US" sz="1400" dirty="0" smtClean="0"/>
            </a:br>
            <a:r>
              <a:rPr lang="en-US" sz="1400" dirty="0" smtClean="0"/>
              <a:t>RADIUS protocol required to define extensions to the standard</a:t>
            </a:r>
            <a:br>
              <a:rPr lang="en-US" sz="1400" dirty="0" smtClean="0"/>
            </a:br>
            <a:r>
              <a:rPr lang="en-US" sz="1400" dirty="0" smtClean="0"/>
              <a:t>attribute space as well as to address cryptographic algorithm</a:t>
            </a:r>
            <a:br>
              <a:rPr lang="en-US" sz="1400" dirty="0" smtClean="0"/>
            </a:br>
            <a:r>
              <a:rPr lang="en-US" sz="1400" dirty="0" smtClean="0"/>
              <a:t>agility and use over new transports. </a:t>
            </a:r>
          </a:p>
          <a:p>
            <a:pPr lvl="1">
              <a:lnSpc>
                <a:spcPct val="80000"/>
              </a:lnSpc>
            </a:pPr>
            <a:r>
              <a:rPr lang="en-US" sz="1400" dirty="0" smtClean="0"/>
              <a:t>In addition, RADEXT will work on RADIUS Design Guidelines and define new attributes for</a:t>
            </a:r>
            <a:br>
              <a:rPr lang="en-US" sz="1400" dirty="0" smtClean="0"/>
            </a:br>
            <a:r>
              <a:rPr lang="en-US" sz="1400" dirty="0" smtClean="0"/>
              <a:t>particular applications of authentication, authorization and</a:t>
            </a:r>
            <a:br>
              <a:rPr lang="en-US" sz="1400" dirty="0" smtClean="0"/>
            </a:br>
            <a:r>
              <a:rPr lang="en-US" sz="1400" dirty="0" smtClean="0"/>
              <a:t>accounting such as NAS management and local area network (LAN) usage. </a:t>
            </a:r>
            <a:endParaRPr lang="en-US" sz="1600" dirty="0" smtClean="0"/>
          </a:p>
          <a:p>
            <a:pPr>
              <a:lnSpc>
                <a:spcPct val="80000"/>
              </a:lnSpc>
            </a:pPr>
            <a:r>
              <a:rPr lang="en-US" sz="1600" dirty="0" smtClean="0"/>
              <a:t>Updates </a:t>
            </a:r>
            <a:r>
              <a:rPr lang="en-US" sz="1600" dirty="0" smtClean="0"/>
              <a:t>[January 2013]</a:t>
            </a:r>
            <a:endParaRPr lang="en-US" sz="1600" dirty="0" smtClean="0"/>
          </a:p>
          <a:p>
            <a:pPr lvl="1">
              <a:lnSpc>
                <a:spcPct val="80000"/>
              </a:lnSpc>
            </a:pPr>
            <a:r>
              <a:rPr lang="en-US" sz="1400" dirty="0" smtClean="0"/>
              <a:t>Of interest: RADIUS Attributes for IEEE 802 Networks, see </a:t>
            </a:r>
            <a:r>
              <a:rPr lang="en-US" sz="1400" dirty="0" smtClean="0">
                <a:hlinkClick r:id="rId4"/>
              </a:rPr>
              <a:t>http://datatracker.ietf.org/doc/draft-ietf-radext-ieee802ext/</a:t>
            </a:r>
            <a:r>
              <a:rPr lang="en-US" sz="1400" dirty="0" smtClean="0"/>
              <a:t>  </a:t>
            </a:r>
            <a:endParaRPr lang="en-US" sz="1400" dirty="0" smtClean="0"/>
          </a:p>
          <a:p>
            <a:pPr lvl="1">
              <a:lnSpc>
                <a:spcPct val="80000"/>
              </a:lnSpc>
            </a:pPr>
            <a:r>
              <a:rPr lang="en-US" sz="1400" dirty="0" smtClean="0"/>
              <a:t>Additional comments provided based on Nov discussion in ARC</a:t>
            </a:r>
            <a:r>
              <a:rPr lang="en-US" sz="1400" dirty="0"/>
              <a:t>, see </a:t>
            </a:r>
            <a:r>
              <a:rPr lang="en-US" sz="1400" dirty="0">
                <a:hlinkClick r:id="rId5"/>
              </a:rPr>
              <a:t>http://</a:t>
            </a:r>
            <a:r>
              <a:rPr lang="en-US" sz="1400" dirty="0" smtClean="0">
                <a:hlinkClick r:id="rId5"/>
              </a:rPr>
              <a:t>www.ietf.org/mail-archive/web/radext/current/msg07916.html</a:t>
            </a:r>
            <a:r>
              <a:rPr lang="en-US" sz="1400" dirty="0" smtClean="0"/>
              <a:t> , </a:t>
            </a:r>
            <a:r>
              <a:rPr lang="en-US" sz="1400" dirty="0"/>
              <a:t>in addition to </a:t>
            </a:r>
            <a:r>
              <a:rPr lang="en-US" sz="1400" dirty="0">
                <a:hlinkClick r:id="rId6"/>
              </a:rPr>
              <a:t>http://</a:t>
            </a:r>
            <a:r>
              <a:rPr lang="en-US" sz="1400" dirty="0" smtClean="0">
                <a:hlinkClick r:id="rId6"/>
              </a:rPr>
              <a:t>www.ietf.org/mail-archive/web/radext/current/msg07864.html</a:t>
            </a:r>
            <a:r>
              <a:rPr lang="en-US" sz="1400" dirty="0" smtClean="0"/>
              <a:t> </a:t>
            </a:r>
            <a:endParaRPr lang="en-US" sz="1400" dirty="0" smtClean="0"/>
          </a:p>
          <a:p>
            <a:pPr>
              <a:lnSpc>
                <a:spcPct val="80000"/>
              </a:lnSpc>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819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819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B8E640-5D9A-4DB4-82DD-8F8BCCFDBF2E}" type="slidenum">
              <a:rPr lang="en-US" smtClean="0"/>
              <a:pPr/>
              <a:t>6</a:t>
            </a:fld>
            <a:endParaRPr lang="en-US" smtClean="0"/>
          </a:p>
        </p:txBody>
      </p:sp>
      <p:sp>
        <p:nvSpPr>
          <p:cNvPr id="8197" name="Rectangle 2"/>
          <p:cNvSpPr>
            <a:spLocks noGrp="1" noChangeArrowheads="1"/>
          </p:cNvSpPr>
          <p:nvPr>
            <p:ph type="title"/>
          </p:nvPr>
        </p:nvSpPr>
        <p:spPr/>
        <p:txBody>
          <a:bodyPr/>
          <a:lstStyle/>
          <a:p>
            <a:r>
              <a:rPr lang="en-GB" smtClean="0"/>
              <a:t>Diffie-Hellman Group Repository</a:t>
            </a:r>
            <a:br>
              <a:rPr lang="en-GB" smtClean="0"/>
            </a:br>
            <a:r>
              <a:rPr lang="en-US" smtClean="0"/>
              <a:t> Liaison Request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Liaison request from July 2012 meeting</a:t>
            </a:r>
            <a:endParaRPr lang="en-US" sz="2000" dirty="0"/>
          </a:p>
          <a:p>
            <a:pPr lvl="1">
              <a:lnSpc>
                <a:spcPct val="80000"/>
              </a:lnSpc>
              <a:defRPr/>
            </a:pPr>
            <a:r>
              <a:rPr lang="en-US" sz="1600" dirty="0" smtClean="0"/>
              <a:t>See </a:t>
            </a:r>
            <a:r>
              <a:rPr lang="en-US" sz="1600" dirty="0">
                <a:hlinkClick r:id="rId3"/>
              </a:rPr>
              <a:t>https://</a:t>
            </a:r>
            <a:r>
              <a:rPr lang="en-US" sz="1600" dirty="0" smtClean="0">
                <a:hlinkClick r:id="rId3"/>
              </a:rPr>
              <a:t>mentor.ieee.org/802.11/dcn/12/11-12-0977-00-0000-liaison-to-ietf-group-repository.doc</a:t>
            </a:r>
            <a:r>
              <a:rPr lang="en-US" sz="1600" dirty="0" smtClean="0"/>
              <a:t> </a:t>
            </a:r>
            <a:endParaRPr lang="en-US" sz="1600" dirty="0"/>
          </a:p>
          <a:p>
            <a:pPr lvl="1">
              <a:lnSpc>
                <a:spcPct val="80000"/>
              </a:lnSpc>
              <a:defRPr/>
            </a:pPr>
            <a:r>
              <a:rPr lang="en-US" sz="1600" dirty="0" smtClean="0"/>
              <a:t>Liaison was discussed at IETF July Vancouver meeting, at Security Area Directorate</a:t>
            </a:r>
            <a:endParaRPr lang="en-US" sz="1400" b="1" dirty="0"/>
          </a:p>
          <a:p>
            <a:pPr lvl="1">
              <a:lnSpc>
                <a:spcPct val="80000"/>
              </a:lnSpc>
              <a:defRPr/>
            </a:pPr>
            <a:r>
              <a:rPr lang="en-US" sz="1600" dirty="0" smtClean="0"/>
              <a:t>Agreed way forward	</a:t>
            </a:r>
          </a:p>
          <a:p>
            <a:pPr lvl="2">
              <a:lnSpc>
                <a:spcPct val="80000"/>
              </a:lnSpc>
              <a:defRPr/>
            </a:pPr>
            <a:r>
              <a:rPr lang="en-US" sz="1400" dirty="0" smtClean="0"/>
              <a:t>Registry update by IANA is “RFC required”</a:t>
            </a:r>
          </a:p>
          <a:p>
            <a:pPr lvl="2">
              <a:lnSpc>
                <a:spcPct val="80000"/>
              </a:lnSpc>
              <a:defRPr/>
            </a:pPr>
            <a:r>
              <a:rPr lang="en-US" sz="1400" dirty="0" smtClean="0"/>
              <a:t>RFC being written to define requested updates</a:t>
            </a:r>
          </a:p>
          <a:p>
            <a:pPr>
              <a:lnSpc>
                <a:spcPct val="80000"/>
              </a:lnSpc>
              <a:defRPr/>
            </a:pPr>
            <a:r>
              <a:rPr lang="en-US" sz="2000" dirty="0"/>
              <a:t>Updates [January 2013]</a:t>
            </a:r>
          </a:p>
          <a:p>
            <a:pPr lvl="1">
              <a:lnSpc>
                <a:spcPct val="80000"/>
              </a:lnSpc>
              <a:defRPr/>
            </a:pPr>
            <a:r>
              <a:rPr lang="en-US" sz="1600" dirty="0" smtClean="0"/>
              <a:t>IKE </a:t>
            </a:r>
            <a:r>
              <a:rPr lang="en-US" sz="1600" dirty="0" smtClean="0"/>
              <a:t>Group Registry update RFC – Draft </a:t>
            </a:r>
            <a:r>
              <a:rPr lang="en-US" sz="1600" dirty="0" smtClean="0"/>
              <a:t>available: </a:t>
            </a:r>
            <a:r>
              <a:rPr lang="en-US" sz="1600" dirty="0" smtClean="0">
                <a:hlinkClick r:id="rId4"/>
              </a:rPr>
              <a:t>https</a:t>
            </a:r>
            <a:r>
              <a:rPr lang="en-US" sz="1600" dirty="0">
                <a:hlinkClick r:id="rId4"/>
              </a:rPr>
              <a:t>://datatracker.ietf.org/doc/draft-harkins-brainpool-ike-groups</a:t>
            </a:r>
            <a:r>
              <a:rPr lang="en-US" sz="1600" dirty="0" smtClean="0">
                <a:hlinkClick r:id="rId4"/>
              </a:rPr>
              <a:t>/</a:t>
            </a:r>
            <a:r>
              <a:rPr lang="en-US" sz="1600" dirty="0" smtClean="0"/>
              <a:t> </a:t>
            </a:r>
          </a:p>
          <a:p>
            <a:pPr lvl="1">
              <a:lnSpc>
                <a:spcPct val="80000"/>
              </a:lnSpc>
              <a:defRPr/>
            </a:pPr>
            <a:r>
              <a:rPr lang="en-US" sz="1600" dirty="0" smtClean="0"/>
              <a:t>Currently in IETF last call (Sponsor Ballot equivalent)</a:t>
            </a:r>
          </a:p>
          <a:p>
            <a:pPr lvl="1">
              <a:lnSpc>
                <a:spcPct val="80000"/>
              </a:lnSpc>
              <a:defRPr/>
            </a:pPr>
            <a:r>
              <a:rPr lang="en-US" sz="1600" dirty="0" smtClean="0"/>
              <a:t>Expect </a:t>
            </a:r>
            <a:r>
              <a:rPr lang="en-US" sz="1600" dirty="0" smtClean="0"/>
              <a:t>document approval early 2013</a:t>
            </a:r>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7</a:t>
            </a:fld>
            <a:endParaRPr lang="en-US" smtClean="0"/>
          </a:p>
        </p:txBody>
      </p:sp>
      <p:sp>
        <p:nvSpPr>
          <p:cNvPr id="9221" name="Rectangle 2"/>
          <p:cNvSpPr>
            <a:spLocks noGrp="1" noChangeArrowheads="1"/>
          </p:cNvSpPr>
          <p:nvPr>
            <p:ph type="title"/>
          </p:nvPr>
        </p:nvSpPr>
        <p:spPr/>
        <p:txBody>
          <a:bodyPr/>
          <a:lstStyle/>
          <a:p>
            <a:r>
              <a:rPr lang="en-US" smtClean="0"/>
              <a:t>Protocol to Access White Space database (paws) WG</a:t>
            </a:r>
          </a:p>
        </p:txBody>
      </p:sp>
      <p:sp>
        <p:nvSpPr>
          <p:cNvPr id="113667" name="Rectangle 3"/>
          <p:cNvSpPr>
            <a:spLocks noGrp="1" noChangeArrowheads="1"/>
          </p:cNvSpPr>
          <p:nvPr>
            <p:ph type="body" idx="1"/>
          </p:nvPr>
        </p:nvSpPr>
        <p:spPr>
          <a:xfrm>
            <a:off x="685800" y="1981200"/>
            <a:ext cx="8001000" cy="4114800"/>
          </a:xfrm>
        </p:spPr>
        <p:txBody>
          <a:bodyPr/>
          <a:lstStyle/>
          <a:p>
            <a:pPr marL="0" indent="0">
              <a:lnSpc>
                <a:spcPct val="80000"/>
              </a:lnSpc>
              <a:buFontTx/>
              <a:buNone/>
              <a:defRPr/>
            </a:pPr>
            <a:endParaRPr lang="en-US" sz="900" dirty="0" smtClean="0"/>
          </a:p>
          <a:p>
            <a:pPr>
              <a:lnSpc>
                <a:spcPct val="80000"/>
              </a:lnSpc>
              <a:defRPr/>
            </a:pPr>
            <a:r>
              <a:rPr lang="en-US" sz="1600" dirty="0" smtClean="0"/>
              <a:t>paws Working Group was formed June </a:t>
            </a:r>
            <a:r>
              <a:rPr lang="en-US" sz="1600" dirty="0"/>
              <a:t>2011, see </a:t>
            </a:r>
            <a:r>
              <a:rPr lang="en-US" sz="1600" dirty="0">
                <a:hlinkClick r:id="rId3"/>
              </a:rPr>
              <a:t>http://datatracker.ietf.org/wg/paws</a:t>
            </a:r>
            <a:r>
              <a:rPr lang="en-US" sz="1600" dirty="0" smtClean="0">
                <a:hlinkClick r:id="rId3"/>
              </a:rPr>
              <a:t>/</a:t>
            </a:r>
            <a:r>
              <a:rPr lang="en-US" sz="1600" dirty="0" smtClean="0"/>
              <a:t> </a:t>
            </a:r>
            <a:endParaRPr lang="en-US" sz="1200" dirty="0" smtClean="0"/>
          </a:p>
          <a:p>
            <a:pPr>
              <a:lnSpc>
                <a:spcPct val="80000"/>
              </a:lnSpc>
              <a:defRPr/>
            </a:pPr>
            <a:r>
              <a:rPr lang="en-US" sz="1600" dirty="0"/>
              <a:t>C</a:t>
            </a:r>
            <a:r>
              <a:rPr lang="en-US" sz="1600" dirty="0" smtClean="0"/>
              <a:t>harter and problem statement documents:</a:t>
            </a:r>
          </a:p>
          <a:p>
            <a:pPr lvl="1">
              <a:lnSpc>
                <a:spcPct val="80000"/>
              </a:lnSpc>
              <a:defRPr/>
            </a:pPr>
            <a:r>
              <a:rPr lang="en-US" sz="1400" dirty="0" smtClean="0"/>
              <a:t>Charter, see </a:t>
            </a:r>
            <a:r>
              <a:rPr lang="en-US" sz="1400" dirty="0" smtClean="0">
                <a:hlinkClick r:id="rId4"/>
              </a:rPr>
              <a:t>https://datatracker.ietf.org/wg/paws/charter/</a:t>
            </a:r>
            <a:r>
              <a:rPr lang="en-US" sz="1400" dirty="0" smtClean="0"/>
              <a:t> </a:t>
            </a:r>
          </a:p>
          <a:p>
            <a:pPr lvl="1">
              <a:lnSpc>
                <a:spcPct val="80000"/>
              </a:lnSpc>
              <a:defRPr/>
            </a:pPr>
            <a:r>
              <a:rPr lang="en-US" sz="1400" dirty="0" smtClean="0"/>
              <a:t>Problem Statement, see </a:t>
            </a:r>
            <a:r>
              <a:rPr lang="en-US" sz="1400" dirty="0">
                <a:hlinkClick r:id="rId5"/>
              </a:rPr>
              <a:t>https://datatracker.ietf.org/doc/draft-patil-paws-problem-stmt</a:t>
            </a:r>
            <a:r>
              <a:rPr lang="en-US" sz="1400" dirty="0" smtClean="0">
                <a:hlinkClick r:id="rId5"/>
              </a:rPr>
              <a:t>/</a:t>
            </a:r>
            <a:r>
              <a:rPr lang="en-US" sz="1400" dirty="0" smtClean="0"/>
              <a:t> </a:t>
            </a:r>
          </a:p>
          <a:p>
            <a:pPr>
              <a:lnSpc>
                <a:spcPct val="80000"/>
              </a:lnSpc>
              <a:defRPr/>
            </a:pPr>
            <a:r>
              <a:rPr lang="en-US" sz="1600" dirty="0" smtClean="0"/>
              <a:t>Goals and Milestones </a:t>
            </a:r>
          </a:p>
          <a:p>
            <a:pPr lvl="1">
              <a:lnSpc>
                <a:spcPct val="80000"/>
              </a:lnSpc>
              <a:defRPr/>
            </a:pPr>
            <a:r>
              <a:rPr lang="en-US" sz="1400" dirty="0" smtClean="0"/>
              <a:t>Aug 2012 - Submit 'Use Cases and Requirements for Accessing a Radio White Space Database' to the IESG for publication as Informational </a:t>
            </a:r>
          </a:p>
          <a:p>
            <a:pPr lvl="1">
              <a:lnSpc>
                <a:spcPct val="80000"/>
              </a:lnSpc>
              <a:defRPr/>
            </a:pPr>
            <a:r>
              <a:rPr lang="en-US" sz="1400" dirty="0" smtClean="0"/>
              <a:t>April 2013 </a:t>
            </a:r>
            <a:r>
              <a:rPr lang="en-US" sz="1400" dirty="0"/>
              <a:t>- Submit 'Accessing a Radio White Space Database' to the IESG for publication as Proposed Standard </a:t>
            </a:r>
            <a:endParaRPr lang="en-US" sz="1400" dirty="0" smtClean="0"/>
          </a:p>
          <a:p>
            <a:pPr>
              <a:lnSpc>
                <a:spcPct val="80000"/>
              </a:lnSpc>
              <a:defRPr/>
            </a:pPr>
            <a:r>
              <a:rPr lang="en-US" sz="1600" dirty="0" smtClean="0"/>
              <a:t>Updates </a:t>
            </a:r>
            <a:r>
              <a:rPr lang="en-US" sz="1600" dirty="0" smtClean="0"/>
              <a:t>[</a:t>
            </a:r>
            <a:r>
              <a:rPr lang="en-US" sz="1600" dirty="0" smtClean="0"/>
              <a:t>January</a:t>
            </a:r>
            <a:r>
              <a:rPr lang="en-US" sz="1600" dirty="0" smtClean="0"/>
              <a:t> 2013]</a:t>
            </a:r>
            <a:endParaRPr lang="en-US" sz="1600" dirty="0" smtClean="0"/>
          </a:p>
          <a:p>
            <a:pPr lvl="1">
              <a:lnSpc>
                <a:spcPct val="80000"/>
              </a:lnSpc>
              <a:defRPr/>
            </a:pPr>
            <a:r>
              <a:rPr lang="en-US" sz="1400" dirty="0" smtClean="0"/>
              <a:t>Updated Use Cases and requirements, see </a:t>
            </a:r>
            <a:r>
              <a:rPr lang="en-US" sz="1400" dirty="0">
                <a:hlinkClick r:id="rId6"/>
              </a:rPr>
              <a:t>http://datatracker.ietf.org/doc/draft-ietf-paws-problem-stmt-usecases-rqmts</a:t>
            </a:r>
            <a:r>
              <a:rPr lang="en-US" sz="1400" dirty="0" smtClean="0">
                <a:hlinkClick r:id="rId6"/>
              </a:rPr>
              <a:t>/</a:t>
            </a:r>
            <a:r>
              <a:rPr lang="en-US" sz="1400" dirty="0" smtClean="0"/>
              <a:t> </a:t>
            </a:r>
          </a:p>
          <a:p>
            <a:pPr lvl="1">
              <a:lnSpc>
                <a:spcPct val="80000"/>
              </a:lnSpc>
              <a:defRPr/>
            </a:pPr>
            <a:r>
              <a:rPr lang="en-US" sz="1400" dirty="0" smtClean="0"/>
              <a:t>New: Paws protocol </a:t>
            </a:r>
            <a:r>
              <a:rPr lang="en-US" sz="1400" dirty="0"/>
              <a:t>draft document: </a:t>
            </a:r>
            <a:r>
              <a:rPr lang="en-US" sz="1400" dirty="0">
                <a:hlinkClick r:id="rId7"/>
              </a:rPr>
              <a:t>https://datatracker.ietf.org/doc/draft-ietf-paws-protocol</a:t>
            </a:r>
            <a:r>
              <a:rPr lang="en-US" sz="1400" dirty="0" smtClean="0">
                <a:hlinkClick r:id="rId7"/>
              </a:rPr>
              <a:t>/</a:t>
            </a:r>
            <a:r>
              <a:rPr lang="en-US" sz="1400" dirty="0" smtClean="0"/>
              <a:t> </a:t>
            </a:r>
          </a:p>
          <a:p>
            <a:pPr lvl="1">
              <a:lnSpc>
                <a:spcPct val="80000"/>
              </a:lnSpc>
              <a:defRPr/>
            </a:pPr>
            <a:r>
              <a:rPr lang="en-US" sz="1400" dirty="0" smtClean="0"/>
              <a:t>Security </a:t>
            </a:r>
            <a:r>
              <a:rPr lang="en-US" sz="1400" dirty="0"/>
              <a:t>Considerations, see </a:t>
            </a:r>
            <a:r>
              <a:rPr lang="en-US" sz="1400" dirty="0">
                <a:hlinkClick r:id="rId8"/>
              </a:rPr>
              <a:t>http://datatracker.ietf.org/doc/draft-wu-paws-secutity</a:t>
            </a:r>
            <a:r>
              <a:rPr lang="en-US" sz="1400" dirty="0" smtClean="0">
                <a:hlinkClick r:id="rId8"/>
              </a:rPr>
              <a:t>/</a:t>
            </a:r>
            <a:r>
              <a:rPr lang="en-US" sz="1400" dirty="0" smtClean="0"/>
              <a:t> </a:t>
            </a:r>
            <a:r>
              <a:rPr lang="en-US" sz="1400" u="sng" dirty="0" smtClean="0"/>
              <a:t> </a:t>
            </a:r>
          </a:p>
          <a:p>
            <a:pPr lvl="1">
              <a:lnSpc>
                <a:spcPct val="80000"/>
              </a:lnSpc>
              <a:defRPr/>
            </a:pPr>
            <a:endParaRPr lang="en-US" sz="1400" u="sng" dirty="0"/>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8</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2">
              <a:lnSpc>
                <a:spcPct val="80000"/>
              </a:lnSpc>
              <a:defRPr/>
            </a:pPr>
            <a:endParaRPr lang="en-US" sz="1400" dirty="0" smtClean="0"/>
          </a:p>
          <a:p>
            <a:pPr>
              <a:lnSpc>
                <a:spcPct val="80000"/>
              </a:lnSpc>
              <a:defRPr/>
            </a:pPr>
            <a:r>
              <a:rPr lang="en-GB" sz="1600" dirty="0" smtClean="0"/>
              <a:t>Updates </a:t>
            </a:r>
            <a:r>
              <a:rPr lang="en-GB" sz="1600" dirty="0" smtClean="0"/>
              <a:t>[</a:t>
            </a:r>
            <a:r>
              <a:rPr lang="en-GB" sz="1600" dirty="0" smtClean="0"/>
              <a:t>January</a:t>
            </a:r>
            <a:r>
              <a:rPr lang="en-GB" sz="1600" dirty="0" smtClean="0"/>
              <a:t> 2013]:</a:t>
            </a:r>
            <a:endParaRPr lang="en-GB" sz="1600" dirty="0" smtClean="0"/>
          </a:p>
          <a:p>
            <a:pPr lvl="1">
              <a:lnSpc>
                <a:spcPct val="80000"/>
              </a:lnSpc>
              <a:defRPr/>
            </a:pPr>
            <a:r>
              <a:rPr lang="en-US" sz="1400" dirty="0" smtClean="0"/>
              <a:t>New: </a:t>
            </a:r>
            <a:r>
              <a:rPr lang="en-US" sz="1400" dirty="0"/>
              <a:t>EAP Mutual Cryptographic Binding, see </a:t>
            </a:r>
            <a:r>
              <a:rPr lang="en-US" sz="1400" dirty="0">
                <a:hlinkClick r:id="rId8"/>
              </a:rPr>
              <a:t>http://datatracker.ietf.org/doc/draft-ietf-emu-crypto-bind</a:t>
            </a:r>
            <a:r>
              <a:rPr lang="en-US" sz="1400" dirty="0" smtClean="0">
                <a:hlinkClick r:id="rId8"/>
              </a:rPr>
              <a:t>/</a:t>
            </a:r>
            <a:r>
              <a:rPr lang="en-US" sz="1400" dirty="0" smtClean="0"/>
              <a:t> . Introduces </a:t>
            </a:r>
            <a:r>
              <a:rPr lang="en-US" sz="1400" dirty="0"/>
              <a:t>a new form of cryptographic binding that protects both peer and </a:t>
            </a:r>
            <a:r>
              <a:rPr lang="en-US" sz="1400" dirty="0" smtClean="0"/>
              <a:t>server, rather than just the server.</a:t>
            </a:r>
            <a:endParaRPr lang="en-US" sz="1400" dirty="0"/>
          </a:p>
          <a:p>
            <a:pPr lvl="1">
              <a:lnSpc>
                <a:spcPct val="80000"/>
              </a:lnSpc>
              <a:defRPr/>
            </a:pPr>
            <a:r>
              <a:rPr lang="en-US" sz="1400" dirty="0" smtClean="0"/>
              <a:t>Tunnel </a:t>
            </a:r>
            <a:r>
              <a:rPr lang="en-US" sz="1400" dirty="0"/>
              <a:t>EAP Method (TEAP) Version </a:t>
            </a:r>
            <a:r>
              <a:rPr lang="en-US" sz="1400" dirty="0" smtClean="0"/>
              <a:t>1 - </a:t>
            </a:r>
            <a:r>
              <a:rPr lang="en-US" sz="1400" dirty="0" smtClean="0">
                <a:hlinkClick r:id="rId9"/>
              </a:rPr>
              <a:t>http://datatracker.ietf.org/doc/draft-ietf-emu-eap-tunnel-method/</a:t>
            </a:r>
            <a:r>
              <a:rPr lang="en-US" sz="1400" dirty="0" smtClean="0"/>
              <a:t> - </a:t>
            </a:r>
            <a:r>
              <a:rPr lang="en-US" sz="1400" dirty="0" smtClean="0"/>
              <a:t>In Working </a:t>
            </a:r>
            <a:r>
              <a:rPr lang="en-US" sz="1400" dirty="0" smtClean="0"/>
              <a:t>Group Last Call (analogous to Working Group Letter Ballot)</a:t>
            </a:r>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9</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dirty="0" smtClean="0"/>
              <a:t>New: </a:t>
            </a:r>
            <a:r>
              <a:rPr lang="en-US" dirty="0"/>
              <a:t>Public-Key Infrastructure (X.509) (</a:t>
            </a:r>
            <a:r>
              <a:rPr lang="en-US" dirty="0" err="1"/>
              <a:t>pkix</a:t>
            </a:r>
            <a:r>
              <a:rPr lang="en-US" dirty="0" smtClean="0"/>
              <a:t>)</a:t>
            </a:r>
            <a:endParaRPr lang="en-US" dirty="0" smtClean="0"/>
          </a:p>
        </p:txBody>
      </p:sp>
      <p:sp>
        <p:nvSpPr>
          <p:cNvPr id="58371" name="Rectangle 3"/>
          <p:cNvSpPr>
            <a:spLocks noGrp="1" noChangeArrowheads="1"/>
          </p:cNvSpPr>
          <p:nvPr>
            <p:ph type="body" idx="1"/>
          </p:nvPr>
        </p:nvSpPr>
        <p:spPr/>
        <p:txBody>
          <a:bodyPr/>
          <a:lstStyle/>
          <a:p>
            <a:pPr>
              <a:lnSpc>
                <a:spcPct val="80000"/>
              </a:lnSpc>
              <a:defRPr/>
            </a:pPr>
            <a:r>
              <a:rPr lang="en-GB" sz="2000" dirty="0" smtClean="0">
                <a:solidFill>
                  <a:srgbClr val="000000"/>
                </a:solidFill>
                <a:ea typeface="Arial Unicode MS" pitchFamily="34" charset="-128"/>
                <a:cs typeface="Arial Unicode MS" pitchFamily="34" charset="-128"/>
              </a:rPr>
              <a:t>Working Group website: </a:t>
            </a:r>
            <a:r>
              <a:rPr lang="en-GB" sz="2000" dirty="0">
                <a:hlinkClick r:id="rId3"/>
              </a:rPr>
              <a:t>http://datatracker.ietf.org/wg/pkix/charter</a:t>
            </a:r>
            <a:r>
              <a:rPr lang="en-GB" sz="2000" dirty="0" smtClean="0">
                <a:hlinkClick r:id="rId3"/>
              </a:rPr>
              <a:t>/</a:t>
            </a:r>
            <a:r>
              <a:rPr lang="en-GB" sz="2000" dirty="0" smtClean="0"/>
              <a:t> </a:t>
            </a:r>
          </a:p>
          <a:p>
            <a:pPr lvl="1">
              <a:lnSpc>
                <a:spcPct val="80000"/>
              </a:lnSpc>
              <a:defRPr/>
            </a:pPr>
            <a:r>
              <a:rPr lang="en-US" dirty="0" smtClean="0"/>
              <a:t>Develops </a:t>
            </a:r>
            <a:r>
              <a:rPr lang="en-US" dirty="0"/>
              <a:t>Internet standards to support X.509-based Public </a:t>
            </a:r>
            <a:br>
              <a:rPr lang="en-US" dirty="0"/>
            </a:br>
            <a:r>
              <a:rPr lang="en-US" dirty="0"/>
              <a:t>Key Infrastructures (PKIs).</a:t>
            </a:r>
            <a:endParaRPr lang="en-GB" dirty="0" smtClean="0">
              <a:solidFill>
                <a:srgbClr val="000000"/>
              </a:solidFill>
              <a:ea typeface="Arial Unicode MS" pitchFamily="34" charset="-128"/>
              <a:cs typeface="Arial Unicode MS" pitchFamily="34" charset="-128"/>
            </a:endParaRPr>
          </a:p>
          <a:p>
            <a:pPr>
              <a:lnSpc>
                <a:spcPct val="80000"/>
              </a:lnSpc>
              <a:defRPr/>
            </a:pPr>
            <a:r>
              <a:rPr lang="en-US" sz="2000" dirty="0" smtClean="0"/>
              <a:t>RFC Documents - published</a:t>
            </a:r>
          </a:p>
          <a:p>
            <a:pPr lvl="1">
              <a:lnSpc>
                <a:spcPct val="80000"/>
              </a:lnSpc>
              <a:defRPr/>
            </a:pPr>
            <a:r>
              <a:rPr lang="en-US" sz="1800" dirty="0" smtClean="0"/>
              <a:t>Numerous – see website</a:t>
            </a:r>
            <a:endParaRPr lang="en-US" sz="1800" dirty="0" smtClean="0"/>
          </a:p>
          <a:p>
            <a:pPr lvl="2">
              <a:lnSpc>
                <a:spcPct val="80000"/>
              </a:lnSpc>
              <a:defRPr/>
            </a:pPr>
            <a:endParaRPr lang="en-US" dirty="0" smtClean="0"/>
          </a:p>
          <a:p>
            <a:pPr>
              <a:lnSpc>
                <a:spcPct val="80000"/>
              </a:lnSpc>
              <a:defRPr/>
            </a:pPr>
            <a:r>
              <a:rPr lang="en-GB" sz="2000" dirty="0" smtClean="0"/>
              <a:t>Updates </a:t>
            </a:r>
            <a:r>
              <a:rPr lang="en-GB" sz="2000" dirty="0" smtClean="0"/>
              <a:t>[</a:t>
            </a:r>
            <a:r>
              <a:rPr lang="en-GB" sz="2000" dirty="0" smtClean="0"/>
              <a:t>January</a:t>
            </a:r>
            <a:r>
              <a:rPr lang="en-GB" sz="2000" dirty="0" smtClean="0"/>
              <a:t> 2013]:</a:t>
            </a:r>
            <a:endParaRPr lang="en-GB" sz="2000" dirty="0" smtClean="0"/>
          </a:p>
          <a:p>
            <a:pPr lvl="1">
              <a:lnSpc>
                <a:spcPct val="80000"/>
              </a:lnSpc>
              <a:defRPr/>
            </a:pPr>
            <a:r>
              <a:rPr lang="en-US" sz="1800" dirty="0" smtClean="0"/>
              <a:t>Of interest for enrollment of devices into a certificate infrastructure: Updated: </a:t>
            </a:r>
            <a:r>
              <a:rPr lang="en-US" sz="1800" b="1" dirty="0" smtClean="0"/>
              <a:t>Enrollment over </a:t>
            </a:r>
            <a:r>
              <a:rPr lang="en-US" sz="1800" b="1" dirty="0"/>
              <a:t>Secure Transport</a:t>
            </a:r>
            <a:r>
              <a:rPr lang="en-US" sz="1800" dirty="0"/>
              <a:t>: </a:t>
            </a:r>
            <a:r>
              <a:rPr lang="en-US" sz="1800" dirty="0">
                <a:hlinkClick r:id="rId4"/>
              </a:rPr>
              <a:t>http://</a:t>
            </a:r>
            <a:r>
              <a:rPr lang="en-US" sz="1800" dirty="0" smtClean="0">
                <a:hlinkClick r:id="rId4"/>
              </a:rPr>
              <a:t>tools.ietf.org/html/draft-ietf-pkix-est-03</a:t>
            </a:r>
            <a:r>
              <a:rPr lang="en-US" sz="1800" dirty="0" smtClean="0"/>
              <a:t> </a:t>
            </a:r>
            <a:endParaRPr lang="en-US" sz="1800" dirty="0"/>
          </a:p>
          <a:p>
            <a:pPr marL="457200" lvl="1" indent="0">
              <a:lnSpc>
                <a:spcPct val="80000"/>
              </a:lnSpc>
              <a:buFontTx/>
              <a:buNone/>
              <a:defRPr/>
            </a:pPr>
            <a:endParaRPr lang="en-US"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extLst>
      <p:ext uri="{BB962C8B-B14F-4D97-AF65-F5344CB8AC3E}">
        <p14:creationId xmlns:p14="http://schemas.microsoft.com/office/powerpoint/2010/main" val="2470949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44528</TotalTime>
  <Words>1677</Words>
  <Application>Microsoft Office PowerPoint</Application>
  <PresentationFormat>On-screen Show (4:3)</PresentationFormat>
  <Paragraphs>339</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18</vt:i4>
      </vt:variant>
    </vt:vector>
  </HeadingPairs>
  <TitlesOfParts>
    <vt:vector size="23" baseType="lpstr">
      <vt:lpstr>802-11-Submission</vt:lpstr>
      <vt:lpstr>Document</vt:lpstr>
      <vt:lpstr>Packager Shell Object</vt:lpstr>
      <vt:lpstr>Package</vt:lpstr>
      <vt:lpstr>Microsoft Word Document</vt:lpstr>
      <vt:lpstr>IEEE 802.11-IETF Liaison Report</vt:lpstr>
      <vt:lpstr>Abstract</vt:lpstr>
      <vt:lpstr>Follow-up from IETF- IEEE 802 Liaison Activity </vt:lpstr>
      <vt:lpstr>About RFC 4441 &amp; IETF liaisons</vt:lpstr>
      <vt:lpstr>RADEXT WG</vt:lpstr>
      <vt:lpstr>Diffie-Hellman Group Repository  Liaison Request</vt:lpstr>
      <vt:lpstr>Protocol to Access White Space database (paws) WG</vt:lpstr>
      <vt:lpstr>EAP Method Update (EMU) </vt:lpstr>
      <vt:lpstr>New: Public-Key Infrastructure (X.509) (pkix)</vt:lpstr>
      <vt:lpstr>IETF Geographic Location and Privacy (Geopriv) WG</vt:lpstr>
      <vt:lpstr>Emergency Context Resolution with Internet Technologies (ECRIT) </vt:lpstr>
      <vt:lpstr>Home Networking (homenet) WG</vt:lpstr>
      <vt:lpstr>Dynamic Host Configuration (dhc) WG</vt:lpstr>
      <vt:lpstr>6LOWPAN Working Group</vt:lpstr>
      <vt:lpstr>ROLL Working Group</vt:lpstr>
      <vt:lpstr>CORE Working Group</vt:lpstr>
      <vt:lpstr>IETF Meetings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288</cp:revision>
  <cp:lastPrinted>1998-02-10T13:28:06Z</cp:lastPrinted>
  <dcterms:created xsi:type="dcterms:W3CDTF">2005-01-04T21:26:55Z</dcterms:created>
  <dcterms:modified xsi:type="dcterms:W3CDTF">2013-01-16T16:34:27Z</dcterms:modified>
</cp:coreProperties>
</file>