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3"/>
  </p:notesMasterIdLst>
  <p:handoutMasterIdLst>
    <p:handoutMasterId r:id="rId14"/>
  </p:handoutMasterIdLst>
  <p:sldIdLst>
    <p:sldId id="532" r:id="rId2"/>
    <p:sldId id="533" r:id="rId3"/>
    <p:sldId id="534" r:id="rId4"/>
    <p:sldId id="535" r:id="rId5"/>
    <p:sldId id="536" r:id="rId6"/>
    <p:sldId id="537" r:id="rId7"/>
    <p:sldId id="538" r:id="rId8"/>
    <p:sldId id="541" r:id="rId9"/>
    <p:sldId id="542" r:id="rId10"/>
    <p:sldId id="544" r:id="rId11"/>
    <p:sldId id="54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66CC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6986" autoAdjust="0"/>
    <p:restoredTop sz="93514" autoAdjust="0"/>
  </p:normalViewPr>
  <p:slideViewPr>
    <p:cSldViewPr>
      <p:cViewPr>
        <p:scale>
          <a:sx n="90" d="100"/>
          <a:sy n="90" d="100"/>
        </p:scale>
        <p:origin x="-1212" y="276"/>
      </p:cViewPr>
      <p:guideLst>
        <p:guide orient="horz" pos="2160"/>
        <p:guide pos="2880"/>
      </p:guideLst>
    </p:cSldViewPr>
  </p:slideViewPr>
  <p:outlineViewPr>
    <p:cViewPr>
      <p:scale>
        <a:sx n="33" d="100"/>
        <a:sy n="33" d="100"/>
      </p:scale>
      <p:origin x="48" y="1131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5941244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5464953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smtClean="0"/>
              <a:t>doc.: IEEE 802.11-yy/xxxxr0</a:t>
            </a:r>
          </a:p>
        </p:txBody>
      </p:sp>
      <p:sp>
        <p:nvSpPr>
          <p:cNvPr id="11267" name="Rectangle 3"/>
          <p:cNvSpPr>
            <a:spLocks noGrp="1" noChangeArrowheads="1"/>
          </p:cNvSpPr>
          <p:nvPr>
            <p:ph type="dt" sz="quarter" idx="1"/>
          </p:nvPr>
        </p:nvSpPr>
        <p:spPr>
          <a:xfrm>
            <a:off x="654050" y="95706"/>
            <a:ext cx="916020" cy="215444"/>
          </a:xfrm>
        </p:spPr>
        <p:txBody>
          <a:bodyPr/>
          <a:lstStyle/>
          <a:p>
            <a:pPr>
              <a:defRPr/>
            </a:pPr>
            <a:r>
              <a:rPr lang="en-US" smtClean="0"/>
              <a:t>Month Year</a:t>
            </a:r>
          </a:p>
        </p:txBody>
      </p:sp>
      <p:sp>
        <p:nvSpPr>
          <p:cNvPr id="11268" name="Rectangle 6"/>
          <p:cNvSpPr>
            <a:spLocks noGrp="1" noChangeArrowheads="1"/>
          </p:cNvSpPr>
          <p:nvPr>
            <p:ph type="ftr" sz="quarter" idx="4"/>
          </p:nvPr>
        </p:nvSpPr>
        <p:spPr>
          <a:xfrm>
            <a:off x="4168980" y="8985250"/>
            <a:ext cx="2112758" cy="184666"/>
          </a:xfrm>
        </p:spPr>
        <p:txBody>
          <a:bodyPr/>
          <a:lstStyle/>
          <a:p>
            <a:pPr lvl="4">
              <a:defRPr/>
            </a:pPr>
            <a:r>
              <a:rPr lang="en-US" smtClean="0"/>
              <a:t>John Doe, Some Company</a:t>
            </a:r>
          </a:p>
        </p:txBody>
      </p:sp>
      <p:sp>
        <p:nvSpPr>
          <p:cNvPr id="11269" name="Rectangle 7"/>
          <p:cNvSpPr>
            <a:spLocks noGrp="1" noChangeArrowheads="1"/>
          </p:cNvSpPr>
          <p:nvPr>
            <p:ph type="sldNum" sz="quarter" idx="5"/>
          </p:nvPr>
        </p:nvSpPr>
        <p:spPr>
          <a:xfrm>
            <a:off x="3320211" y="8985251"/>
            <a:ext cx="415178" cy="184666"/>
          </a:xfrm>
        </p:spPr>
        <p:txBody>
          <a:bodyPr/>
          <a:lstStyle/>
          <a:p>
            <a:pPr>
              <a:defRPr/>
            </a:pPr>
            <a:r>
              <a:rPr lang="en-US" smtClean="0"/>
              <a:t>Page </a:t>
            </a:r>
            <a:fld id="{CA043516-8EFE-4C8A-A60D-43310EB14182}"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1155700" y="703263"/>
            <a:ext cx="4622800" cy="3467100"/>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smtClean="0"/>
              <a:t>doc.: IEEE 802.11-yy/xxxxr0</a:t>
            </a:r>
          </a:p>
        </p:txBody>
      </p:sp>
      <p:sp>
        <p:nvSpPr>
          <p:cNvPr id="11267" name="Rectangle 3"/>
          <p:cNvSpPr>
            <a:spLocks noGrp="1" noChangeArrowheads="1"/>
          </p:cNvSpPr>
          <p:nvPr>
            <p:ph type="dt" sz="quarter" idx="1"/>
          </p:nvPr>
        </p:nvSpPr>
        <p:spPr>
          <a:xfrm>
            <a:off x="654050" y="95706"/>
            <a:ext cx="916020" cy="215444"/>
          </a:xfrm>
        </p:spPr>
        <p:txBody>
          <a:bodyPr/>
          <a:lstStyle/>
          <a:p>
            <a:pPr>
              <a:defRPr/>
            </a:pPr>
            <a:r>
              <a:rPr lang="en-US" smtClean="0"/>
              <a:t>Month Year</a:t>
            </a:r>
          </a:p>
        </p:txBody>
      </p:sp>
      <p:sp>
        <p:nvSpPr>
          <p:cNvPr id="11268" name="Rectangle 6"/>
          <p:cNvSpPr>
            <a:spLocks noGrp="1" noChangeArrowheads="1"/>
          </p:cNvSpPr>
          <p:nvPr>
            <p:ph type="ftr" sz="quarter" idx="4"/>
          </p:nvPr>
        </p:nvSpPr>
        <p:spPr>
          <a:xfrm>
            <a:off x="4168980" y="8985250"/>
            <a:ext cx="2112758" cy="184666"/>
          </a:xfrm>
        </p:spPr>
        <p:txBody>
          <a:bodyPr/>
          <a:lstStyle/>
          <a:p>
            <a:pPr lvl="4">
              <a:defRPr/>
            </a:pPr>
            <a:r>
              <a:rPr lang="en-US" smtClean="0"/>
              <a:t>John Doe, Some Company</a:t>
            </a:r>
          </a:p>
        </p:txBody>
      </p:sp>
      <p:sp>
        <p:nvSpPr>
          <p:cNvPr id="11269" name="Rectangle 7"/>
          <p:cNvSpPr>
            <a:spLocks noGrp="1" noChangeArrowheads="1"/>
          </p:cNvSpPr>
          <p:nvPr>
            <p:ph type="sldNum" sz="quarter" idx="5"/>
          </p:nvPr>
        </p:nvSpPr>
        <p:spPr>
          <a:xfrm>
            <a:off x="3320211" y="8985251"/>
            <a:ext cx="415178" cy="184666"/>
          </a:xfrm>
        </p:spPr>
        <p:txBody>
          <a:bodyPr/>
          <a:lstStyle/>
          <a:p>
            <a:pPr>
              <a:defRPr/>
            </a:pPr>
            <a:r>
              <a:rPr lang="en-US" smtClean="0"/>
              <a:t>Page </a:t>
            </a:r>
            <a:fld id="{2D715429-9596-4C1C-9EEF-2A5D8A5C0B47}"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1155700" y="703263"/>
            <a:ext cx="4622800" cy="3467100"/>
          </a:xfrm>
          <a:ln/>
        </p:spPr>
      </p:sp>
      <p:sp>
        <p:nvSpPr>
          <p:cNvPr id="307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p:spPr>
        <p:txBody>
          <a:bodyPr/>
          <a:lstStyle/>
          <a:p>
            <a:endParaRPr lang="en-US" smtClean="0"/>
          </a:p>
        </p:txBody>
      </p:sp>
      <p:sp>
        <p:nvSpPr>
          <p:cNvPr id="30724" name="Header Placeholder 3"/>
          <p:cNvSpPr>
            <a:spLocks noGrp="1"/>
          </p:cNvSpPr>
          <p:nvPr>
            <p:ph type="hdr" sz="quarter"/>
          </p:nvPr>
        </p:nvSpPr>
        <p:spPr>
          <a:xfrm>
            <a:off x="4085880" y="95706"/>
            <a:ext cx="2195858" cy="215444"/>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z="1400"/>
              <a:t>doc.: IEEE 802.11-yy/xxxxr0</a:t>
            </a:r>
          </a:p>
        </p:txBody>
      </p:sp>
      <p:sp>
        <p:nvSpPr>
          <p:cNvPr id="30725" name="Date Placeholder 4"/>
          <p:cNvSpPr>
            <a:spLocks noGrp="1"/>
          </p:cNvSpPr>
          <p:nvPr>
            <p:ph type="dt" sz="quarter" idx="1"/>
          </p:nvPr>
        </p:nvSpPr>
        <p:spPr>
          <a:xfrm>
            <a:off x="654050" y="95706"/>
            <a:ext cx="916020" cy="215444"/>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z="1400"/>
              <a:t>Month Year</a:t>
            </a:r>
          </a:p>
        </p:txBody>
      </p:sp>
      <p:sp>
        <p:nvSpPr>
          <p:cNvPr id="30726" name="Footer Placeholder 5"/>
          <p:cNvSpPr>
            <a:spLocks noGrp="1"/>
          </p:cNvSpPr>
          <p:nvPr>
            <p:ph type="ftr" sz="quarter" idx="4"/>
          </p:nvPr>
        </p:nvSpPr>
        <p:spPr>
          <a:xfrm>
            <a:off x="4168339" y="8985250"/>
            <a:ext cx="2113399" cy="184666"/>
          </a:xfrm>
          <a:noFill/>
        </p:spPr>
        <p:txBody>
          <a:bodyPr/>
          <a:lstStyle>
            <a:lvl1pPr marL="340945" indent="-340945"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457751" defTabSz="932865">
              <a:defRPr sz="1200">
                <a:solidFill>
                  <a:schemeClr val="tx1"/>
                </a:solidFill>
                <a:latin typeface="Times New Roman" pitchFamily="18" charset="0"/>
              </a:defRPr>
            </a:lvl5pPr>
            <a:lvl6pPr marL="912345" defTabSz="932865" eaLnBrk="0" fontAlgn="base" hangingPunct="0">
              <a:spcBef>
                <a:spcPct val="0"/>
              </a:spcBef>
              <a:spcAft>
                <a:spcPct val="0"/>
              </a:spcAft>
              <a:defRPr sz="1200">
                <a:solidFill>
                  <a:schemeClr val="tx1"/>
                </a:solidFill>
                <a:latin typeface="Times New Roman" pitchFamily="18" charset="0"/>
              </a:defRPr>
            </a:lvl6pPr>
            <a:lvl7pPr marL="1366939" defTabSz="932865" eaLnBrk="0" fontAlgn="base" hangingPunct="0">
              <a:spcBef>
                <a:spcPct val="0"/>
              </a:spcBef>
              <a:spcAft>
                <a:spcPct val="0"/>
              </a:spcAft>
              <a:defRPr sz="1200">
                <a:solidFill>
                  <a:schemeClr val="tx1"/>
                </a:solidFill>
                <a:latin typeface="Times New Roman" pitchFamily="18" charset="0"/>
              </a:defRPr>
            </a:lvl7pPr>
            <a:lvl8pPr marL="1821533" defTabSz="932865" eaLnBrk="0" fontAlgn="base" hangingPunct="0">
              <a:spcBef>
                <a:spcPct val="0"/>
              </a:spcBef>
              <a:spcAft>
                <a:spcPct val="0"/>
              </a:spcAft>
              <a:defRPr sz="1200">
                <a:solidFill>
                  <a:schemeClr val="tx1"/>
                </a:solidFill>
                <a:latin typeface="Times New Roman" pitchFamily="18" charset="0"/>
              </a:defRPr>
            </a:lvl8pPr>
            <a:lvl9pPr marL="2276127" defTabSz="932865"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30727" name="Slide Number Placeholder 6"/>
          <p:cNvSpPr>
            <a:spLocks noGrp="1"/>
          </p:cNvSpPr>
          <p:nvPr>
            <p:ph type="sldNum" sz="quarter" idx="5"/>
          </p:nvPr>
        </p:nvSpPr>
        <p:spPr>
          <a:xfrm>
            <a:off x="3320211" y="8985250"/>
            <a:ext cx="415177" cy="184666"/>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14E79D19-FF34-46CD-BD15-CF3160C2E9D2}"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4113" y="701675"/>
            <a:ext cx="4625975" cy="3468688"/>
          </a:xfrm>
          <a:ln/>
        </p:spPr>
      </p:sp>
      <p:sp>
        <p:nvSpPr>
          <p:cNvPr id="31747" name="Notes Placeholder 2"/>
          <p:cNvSpPr>
            <a:spLocks noGrp="1"/>
          </p:cNvSpPr>
          <p:nvPr>
            <p:ph type="body" idx="1"/>
          </p:nvPr>
        </p:nvSpPr>
        <p:spPr>
          <a:noFill/>
        </p:spPr>
        <p:txBody>
          <a:bodyPr/>
          <a:lstStyle/>
          <a:p>
            <a:endParaRPr lang="en-US" smtClean="0"/>
          </a:p>
        </p:txBody>
      </p:sp>
      <p:sp>
        <p:nvSpPr>
          <p:cNvPr id="31748" name="Header Placeholder 3"/>
          <p:cNvSpPr>
            <a:spLocks noGrp="1"/>
          </p:cNvSpPr>
          <p:nvPr>
            <p:ph type="hdr" sz="quarter"/>
          </p:nvPr>
        </p:nvSpPr>
        <p:spPr>
          <a:xfrm>
            <a:off x="4085880" y="95706"/>
            <a:ext cx="2195858" cy="215444"/>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z="1400"/>
              <a:t>doc.: IEEE 802.11-yy/xxxxr0</a:t>
            </a:r>
          </a:p>
        </p:txBody>
      </p:sp>
      <p:sp>
        <p:nvSpPr>
          <p:cNvPr id="31749" name="Date Placeholder 4"/>
          <p:cNvSpPr>
            <a:spLocks noGrp="1"/>
          </p:cNvSpPr>
          <p:nvPr>
            <p:ph type="dt" sz="quarter" idx="1"/>
          </p:nvPr>
        </p:nvSpPr>
        <p:spPr>
          <a:xfrm>
            <a:off x="654050" y="95706"/>
            <a:ext cx="916020" cy="215444"/>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z="1400"/>
              <a:t>Month Year</a:t>
            </a:r>
          </a:p>
        </p:txBody>
      </p:sp>
      <p:sp>
        <p:nvSpPr>
          <p:cNvPr id="31750" name="Footer Placeholder 5"/>
          <p:cNvSpPr>
            <a:spLocks noGrp="1"/>
          </p:cNvSpPr>
          <p:nvPr>
            <p:ph type="ftr" sz="quarter" idx="4"/>
          </p:nvPr>
        </p:nvSpPr>
        <p:spPr>
          <a:xfrm>
            <a:off x="4168339" y="8985250"/>
            <a:ext cx="2113399" cy="184666"/>
          </a:xfrm>
          <a:noFill/>
        </p:spPr>
        <p:txBody>
          <a:bodyPr/>
          <a:lstStyle>
            <a:lvl1pPr marL="340945" indent="-340945"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457751" defTabSz="932865">
              <a:defRPr sz="1200">
                <a:solidFill>
                  <a:schemeClr val="tx1"/>
                </a:solidFill>
                <a:latin typeface="Times New Roman" pitchFamily="18" charset="0"/>
              </a:defRPr>
            </a:lvl5pPr>
            <a:lvl6pPr marL="912345" defTabSz="932865" eaLnBrk="0" fontAlgn="base" hangingPunct="0">
              <a:spcBef>
                <a:spcPct val="0"/>
              </a:spcBef>
              <a:spcAft>
                <a:spcPct val="0"/>
              </a:spcAft>
              <a:defRPr sz="1200">
                <a:solidFill>
                  <a:schemeClr val="tx1"/>
                </a:solidFill>
                <a:latin typeface="Times New Roman" pitchFamily="18" charset="0"/>
              </a:defRPr>
            </a:lvl6pPr>
            <a:lvl7pPr marL="1366939" defTabSz="932865" eaLnBrk="0" fontAlgn="base" hangingPunct="0">
              <a:spcBef>
                <a:spcPct val="0"/>
              </a:spcBef>
              <a:spcAft>
                <a:spcPct val="0"/>
              </a:spcAft>
              <a:defRPr sz="1200">
                <a:solidFill>
                  <a:schemeClr val="tx1"/>
                </a:solidFill>
                <a:latin typeface="Times New Roman" pitchFamily="18" charset="0"/>
              </a:defRPr>
            </a:lvl7pPr>
            <a:lvl8pPr marL="1821533" defTabSz="932865" eaLnBrk="0" fontAlgn="base" hangingPunct="0">
              <a:spcBef>
                <a:spcPct val="0"/>
              </a:spcBef>
              <a:spcAft>
                <a:spcPct val="0"/>
              </a:spcAft>
              <a:defRPr sz="1200">
                <a:solidFill>
                  <a:schemeClr val="tx1"/>
                </a:solidFill>
                <a:latin typeface="Times New Roman" pitchFamily="18" charset="0"/>
              </a:defRPr>
            </a:lvl8pPr>
            <a:lvl9pPr marL="2276127" defTabSz="932865"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31751" name="Slide Number Placeholder 6"/>
          <p:cNvSpPr>
            <a:spLocks noGrp="1"/>
          </p:cNvSpPr>
          <p:nvPr>
            <p:ph type="sldNum" sz="quarter" idx="5"/>
          </p:nvPr>
        </p:nvSpPr>
        <p:spPr>
          <a:xfrm>
            <a:off x="3320211" y="8985250"/>
            <a:ext cx="415177" cy="184666"/>
          </a:xfrm>
          <a:noFill/>
        </p:spPr>
        <p:txBody>
          <a:bodyPr/>
          <a:lstStyle>
            <a:lvl1pPr defTabSz="932865">
              <a:defRPr sz="1200">
                <a:solidFill>
                  <a:schemeClr val="tx1"/>
                </a:solidFill>
                <a:latin typeface="Times New Roman" pitchFamily="18" charset="0"/>
              </a:defRPr>
            </a:lvl1pPr>
            <a:lvl2pPr marL="738715" indent="-284121" defTabSz="932865">
              <a:defRPr sz="1200">
                <a:solidFill>
                  <a:schemeClr val="tx1"/>
                </a:solidFill>
                <a:latin typeface="Times New Roman" pitchFamily="18" charset="0"/>
              </a:defRPr>
            </a:lvl2pPr>
            <a:lvl3pPr marL="1136485" indent="-227297" defTabSz="932865">
              <a:defRPr sz="1200">
                <a:solidFill>
                  <a:schemeClr val="tx1"/>
                </a:solidFill>
                <a:latin typeface="Times New Roman" pitchFamily="18" charset="0"/>
              </a:defRPr>
            </a:lvl3pPr>
            <a:lvl4pPr marL="1591079" indent="-227297" defTabSz="932865">
              <a:defRPr sz="1200">
                <a:solidFill>
                  <a:schemeClr val="tx1"/>
                </a:solidFill>
                <a:latin typeface="Times New Roman" pitchFamily="18" charset="0"/>
              </a:defRPr>
            </a:lvl4pPr>
            <a:lvl5pPr marL="2045673" indent="-227297" defTabSz="932865">
              <a:defRPr sz="1200">
                <a:solidFill>
                  <a:schemeClr val="tx1"/>
                </a:solidFill>
                <a:latin typeface="Times New Roman" pitchFamily="18" charset="0"/>
              </a:defRPr>
            </a:lvl5pPr>
            <a:lvl6pPr marL="2500267" indent="-227297" defTabSz="932865" eaLnBrk="0" fontAlgn="base" hangingPunct="0">
              <a:spcBef>
                <a:spcPct val="0"/>
              </a:spcBef>
              <a:spcAft>
                <a:spcPct val="0"/>
              </a:spcAft>
              <a:defRPr sz="1200">
                <a:solidFill>
                  <a:schemeClr val="tx1"/>
                </a:solidFill>
                <a:latin typeface="Times New Roman" pitchFamily="18" charset="0"/>
              </a:defRPr>
            </a:lvl6pPr>
            <a:lvl7pPr marL="2954861" indent="-227297" defTabSz="932865" eaLnBrk="0" fontAlgn="base" hangingPunct="0">
              <a:spcBef>
                <a:spcPct val="0"/>
              </a:spcBef>
              <a:spcAft>
                <a:spcPct val="0"/>
              </a:spcAft>
              <a:defRPr sz="1200">
                <a:solidFill>
                  <a:schemeClr val="tx1"/>
                </a:solidFill>
                <a:latin typeface="Times New Roman" pitchFamily="18" charset="0"/>
              </a:defRPr>
            </a:lvl7pPr>
            <a:lvl8pPr marL="3409455" indent="-227297" defTabSz="932865" eaLnBrk="0" fontAlgn="base" hangingPunct="0">
              <a:spcBef>
                <a:spcPct val="0"/>
              </a:spcBef>
              <a:spcAft>
                <a:spcPct val="0"/>
              </a:spcAft>
              <a:defRPr sz="1200">
                <a:solidFill>
                  <a:schemeClr val="tx1"/>
                </a:solidFill>
                <a:latin typeface="Times New Roman" pitchFamily="18" charset="0"/>
              </a:defRPr>
            </a:lvl8pPr>
            <a:lvl9pPr marL="3864049" indent="-227297" defTabSz="932865"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0E5633-E0D0-4DCC-841E-89409D84EF9D}"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E049E0A4-D13C-48AD-B305-EC113981054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4BE23980-0B66-44B1-9D24-F7EED9DFE44C}"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8CE9F9CF-3121-4AF5-95C4-3FA2B5B4274B}"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smtClean="0"/>
              <a:t>Slide </a:t>
            </a:r>
            <a:fld id="{2716ED19-D27A-43A3-82AF-CF4240BA6930}" type="slidenum">
              <a:rPr lang="en-US" smtClean="0"/>
              <a:pPr>
                <a:defRPr/>
              </a:pPr>
              <a:t>‹#›</a:t>
            </a:fld>
            <a:endParaRPr lang="en-US"/>
          </a:p>
        </p:txBody>
      </p:sp>
      <p:sp>
        <p:nvSpPr>
          <p:cNvPr id="10" name="Rectangle 5"/>
          <p:cNvSpPr>
            <a:spLocks noGrp="1" noChangeArrowheads="1"/>
          </p:cNvSpPr>
          <p:nvPr>
            <p:ph type="ftr" sz="quarter" idx="12"/>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smtClean="0"/>
              <a:t>Slide </a:t>
            </a:r>
            <a:fld id="{8427DC16-8487-4687-B614-64F9F531C334}" type="slidenum">
              <a:rPr lang="en-US" smtClean="0"/>
              <a:pPr>
                <a:defRPr/>
              </a:pPr>
              <a:t>‹#›</a:t>
            </a:fld>
            <a:endParaRPr lang="en-US"/>
          </a:p>
        </p:txBody>
      </p:sp>
      <p:sp>
        <p:nvSpPr>
          <p:cNvPr id="6" name="Footer Placeholder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smtClean="0"/>
              <a:t>Slide </a:t>
            </a:r>
            <a:fld id="{DBE39F8B-9560-4412-B07B-3288B07C942B}" type="slidenum">
              <a:rPr lang="en-US" smtClean="0"/>
              <a:pPr>
                <a:defRPr/>
              </a:pPr>
              <a:t>‹#›</a:t>
            </a:fld>
            <a:endParaRPr lang="en-US"/>
          </a:p>
        </p:txBody>
      </p:sp>
      <p:sp>
        <p:nvSpPr>
          <p:cNvPr id="5"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1C975370-970A-454F-9099-D44253997AB9}"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EC05F17D-7BD0-478F-9DF8-D07B7DDA8231}"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Merlin, Qualcomm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7121500" y="6477000"/>
            <a:ext cx="15653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Chittabrata Ghosh, Nokia</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802.11-13/0078r0</a:t>
            </a:r>
            <a:endParaRPr lang="en-US" altLang="ko-KR" sz="1600" b="1" dirty="0">
              <a:ea typeface="굴림" pitchFamily="34" charset="-127"/>
            </a:endParaRPr>
          </a:p>
        </p:txBody>
      </p:sp>
      <p:sp>
        <p:nvSpPr>
          <p:cNvPr id="11" name="Rectangle 10"/>
          <p:cNvSpPr/>
          <p:nvPr userDrawn="1"/>
        </p:nvSpPr>
        <p:spPr>
          <a:xfrm>
            <a:off x="366089" y="271046"/>
            <a:ext cx="1375698"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January 2013</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Word_97_-_2003_Document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381000" y="533400"/>
            <a:ext cx="8305800" cy="1066800"/>
          </a:xfrm>
        </p:spPr>
        <p:txBody>
          <a:bodyPr/>
          <a:lstStyle/>
          <a:p>
            <a:r>
              <a:rPr lang="en-US" dirty="0">
                <a:latin typeface="Garamond" pitchFamily="18" charset="0"/>
              </a:rPr>
              <a:t>NDP-CTS Frame in Broadcast mode as Synch Frame for Uplink Channel Access</a:t>
            </a:r>
            <a:endParaRPr lang="en-US" dirty="0" smtClean="0">
              <a:latin typeface="+mj-lt"/>
            </a:endParaRPr>
          </a:p>
        </p:txBody>
      </p:sp>
      <p:sp>
        <p:nvSpPr>
          <p:cNvPr id="4101" name="Rectangle 6"/>
          <p:cNvSpPr>
            <a:spLocks noGrp="1" noChangeArrowheads="1"/>
          </p:cNvSpPr>
          <p:nvPr>
            <p:ph type="body" idx="1"/>
          </p:nvPr>
        </p:nvSpPr>
        <p:spPr>
          <a:xfrm>
            <a:off x="685800" y="1600200"/>
            <a:ext cx="7772400" cy="381000"/>
          </a:xfrm>
        </p:spPr>
        <p:txBody>
          <a:bodyPr>
            <a:normAutofit lnSpcReduction="10000"/>
          </a:bodyPr>
          <a:lstStyle/>
          <a:p>
            <a:pPr algn="ctr">
              <a:buFontTx/>
              <a:buNone/>
            </a:pPr>
            <a:r>
              <a:rPr lang="en-US" sz="2000" dirty="0" smtClean="0">
                <a:latin typeface="+mj-lt"/>
              </a:rPr>
              <a:t>Date:</a:t>
            </a:r>
            <a:r>
              <a:rPr lang="en-US" sz="2000" b="0" dirty="0" smtClean="0">
                <a:latin typeface="+mj-lt"/>
              </a:rPr>
              <a:t> 2013-01-14</a:t>
            </a:r>
          </a:p>
        </p:txBody>
      </p:sp>
      <p:sp>
        <p:nvSpPr>
          <p:cNvPr id="4103" name="Rectangle 12"/>
          <p:cNvSpPr>
            <a:spLocks noChangeArrowheads="1"/>
          </p:cNvSpPr>
          <p:nvPr/>
        </p:nvSpPr>
        <p:spPr bwMode="auto">
          <a:xfrm>
            <a:off x="381000" y="1981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4"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
        <p:nvSpPr>
          <p:cNvPr id="5" name="Slide Number Placeholder 4"/>
          <p:cNvSpPr>
            <a:spLocks noGrp="1"/>
          </p:cNvSpPr>
          <p:nvPr>
            <p:ph type="sldNum" sz="quarter" idx="4294967295"/>
          </p:nvPr>
        </p:nvSpPr>
        <p:spPr>
          <a:xfrm>
            <a:off x="4344988" y="6476999"/>
            <a:ext cx="836612" cy="180975"/>
          </a:xfrm>
          <a:prstGeom prst="rect">
            <a:avLst/>
          </a:prstGeom>
        </p:spPr>
        <p:txBody>
          <a:bodyPr/>
          <a:lstStyle/>
          <a:p>
            <a:pPr>
              <a:defRPr/>
            </a:pPr>
            <a:r>
              <a:rPr lang="en-US" dirty="0" smtClean="0"/>
              <a:t>Slide </a:t>
            </a:r>
            <a:fld id="{7DF5EDC4-A949-4047-95A8-36AE2F9155A8}" type="slidenum">
              <a:rPr lang="en-US" smtClean="0"/>
              <a:pPr>
                <a:defRPr/>
              </a:pPr>
              <a:t>1</a:t>
            </a:fld>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696804751"/>
              </p:ext>
            </p:extLst>
          </p:nvPr>
        </p:nvGraphicFramePr>
        <p:xfrm>
          <a:off x="1524000" y="1981200"/>
          <a:ext cx="6464300" cy="5572125"/>
        </p:xfrm>
        <a:graphic>
          <a:graphicData uri="http://schemas.openxmlformats.org/presentationml/2006/ole">
            <mc:AlternateContent xmlns:mc="http://schemas.openxmlformats.org/markup-compatibility/2006">
              <mc:Choice xmlns:v="urn:schemas-microsoft-com:vml" Requires="v">
                <p:oleObj spid="_x0000_s8225" name="Document" r:id="rId4" imgW="8519710" imgH="7336134" progId="Word.Document.8">
                  <p:embed/>
                </p:oleObj>
              </mc:Choice>
              <mc:Fallback>
                <p:oleObj name="Document" r:id="rId4" imgW="8519710" imgH="7336134" progId="Word.Document.8">
                  <p:embed/>
                  <p:pic>
                    <p:nvPicPr>
                      <p:cNvPr id="0" name=""/>
                      <p:cNvPicPr>
                        <a:picLocks noChangeAspect="1" noChangeArrowheads="1"/>
                      </p:cNvPicPr>
                      <p:nvPr/>
                    </p:nvPicPr>
                    <p:blipFill>
                      <a:blip r:embed="rId5"/>
                      <a:srcRect/>
                      <a:stretch>
                        <a:fillRect/>
                      </a:stretch>
                    </p:blipFill>
                    <p:spPr bwMode="auto">
                      <a:xfrm>
                        <a:off x="1524000" y="1981200"/>
                        <a:ext cx="6464300" cy="55721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82284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Straw Poll 1</a:t>
            </a:r>
          </a:p>
        </p:txBody>
      </p:sp>
      <p:sp>
        <p:nvSpPr>
          <p:cNvPr id="23555" name="Content Placeholder 2"/>
          <p:cNvSpPr>
            <a:spLocks noGrp="1"/>
          </p:cNvSpPr>
          <p:nvPr>
            <p:ph idx="1"/>
          </p:nvPr>
        </p:nvSpPr>
        <p:spPr/>
        <p:txBody>
          <a:bodyPr/>
          <a:lstStyle/>
          <a:p>
            <a:pPr>
              <a:defRPr/>
            </a:pPr>
            <a:r>
              <a:rPr lang="en-US" dirty="0" smtClean="0"/>
              <a:t>Do you agree to include a Duration field in the NDP-CTS frame?</a:t>
            </a:r>
          </a:p>
          <a:p>
            <a:pPr marL="0" indent="0">
              <a:buFontTx/>
              <a:buNone/>
              <a:defRPr/>
            </a:pPr>
            <a:endParaRPr lang="en-US" dirty="0" smtClean="0"/>
          </a:p>
          <a:p>
            <a:pPr>
              <a:defRPr/>
            </a:pPr>
            <a:endParaRPr lang="en-US" dirty="0" smtClean="0"/>
          </a:p>
          <a:p>
            <a:pPr>
              <a:defRPr/>
            </a:pPr>
            <a:endParaRPr lang="en-US" dirty="0" smtClean="0"/>
          </a:p>
        </p:txBody>
      </p:sp>
      <p:sp>
        <p:nvSpPr>
          <p:cNvPr id="23557"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1C663099-A363-43EB-AC17-E5225A367A8E}" type="slidenum">
              <a:rPr lang="en-US" smtClean="0"/>
              <a:pPr/>
              <a:t>10</a:t>
            </a:fld>
            <a:endParaRPr lang="en-US" smtClean="0"/>
          </a:p>
        </p:txBody>
      </p:sp>
      <p:sp>
        <p:nvSpPr>
          <p:cNvPr id="6"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166160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Straw Poll 2</a:t>
            </a:r>
          </a:p>
        </p:txBody>
      </p:sp>
      <p:sp>
        <p:nvSpPr>
          <p:cNvPr id="3" name="Content Placeholder 2"/>
          <p:cNvSpPr>
            <a:spLocks noGrp="1"/>
          </p:cNvSpPr>
          <p:nvPr>
            <p:ph idx="1"/>
          </p:nvPr>
        </p:nvSpPr>
        <p:spPr/>
        <p:txBody>
          <a:bodyPr/>
          <a:lstStyle/>
          <a:p>
            <a:pPr>
              <a:defRPr/>
            </a:pPr>
            <a:r>
              <a:rPr lang="en-US" dirty="0" smtClean="0"/>
              <a:t>Do you agree to have a 1 bit indicator in NDP-CTS frame to indicate whether the following field is a RA address or a Partial BSSID?</a:t>
            </a:r>
          </a:p>
          <a:p>
            <a:pPr lvl="1">
              <a:defRPr/>
            </a:pPr>
            <a:r>
              <a:rPr lang="en-US" dirty="0" smtClean="0"/>
              <a:t>Partial BSSID field implies a broadcast RA </a:t>
            </a:r>
          </a:p>
          <a:p>
            <a:pPr marL="0" indent="0">
              <a:buFontTx/>
              <a:buNone/>
              <a:defRPr/>
            </a:pPr>
            <a:endParaRPr lang="en-US" dirty="0"/>
          </a:p>
        </p:txBody>
      </p:sp>
      <p:sp>
        <p:nvSpPr>
          <p:cNvPr id="24581"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BB54-F198-4A22-9BAA-B917AA08C090}" type="slidenum">
              <a:rPr lang="en-US" smtClean="0"/>
              <a:pPr/>
              <a:t>11</a:t>
            </a:fld>
            <a:endParaRPr lang="en-US" smtClean="0"/>
          </a:p>
        </p:txBody>
      </p:sp>
      <p:sp>
        <p:nvSpPr>
          <p:cNvPr id="6"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261899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344988" y="6476999"/>
            <a:ext cx="912812" cy="180975"/>
          </a:xfrm>
          <a:prstGeom prst="rect">
            <a:avLst/>
          </a:prstGeom>
        </p:spPr>
        <p:txBody>
          <a:bodyPr/>
          <a:lstStyle/>
          <a:p>
            <a:pPr>
              <a:defRPr/>
            </a:pPr>
            <a:r>
              <a:rPr lang="en-US" dirty="0" smtClean="0"/>
              <a:t>Slide </a:t>
            </a:r>
            <a:fld id="{7DF5EDC4-A949-4047-95A8-36AE2F9155A8}" type="slidenum">
              <a:rPr lang="en-US" smtClean="0"/>
              <a:pPr>
                <a:defRPr/>
              </a:pPr>
              <a:t>2</a:t>
            </a:fld>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543502913"/>
              </p:ext>
            </p:extLst>
          </p:nvPr>
        </p:nvGraphicFramePr>
        <p:xfrm>
          <a:off x="1192360" y="1623965"/>
          <a:ext cx="6880225" cy="4125912"/>
        </p:xfrm>
        <a:graphic>
          <a:graphicData uri="http://schemas.openxmlformats.org/presentationml/2006/ole">
            <mc:AlternateContent xmlns:mc="http://schemas.openxmlformats.org/markup-compatibility/2006">
              <mc:Choice xmlns:v="urn:schemas-microsoft-com:vml" Requires="v">
                <p:oleObj spid="_x0000_s9249" name="Document" r:id="rId4" imgW="8964031" imgH="5360273" progId="Word.Document.8">
                  <p:embed/>
                </p:oleObj>
              </mc:Choice>
              <mc:Fallback>
                <p:oleObj name="Document" r:id="rId4" imgW="8964031" imgH="5360273"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2360" y="1623965"/>
                        <a:ext cx="6880225" cy="412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3455053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344988" y="6476999"/>
            <a:ext cx="912812" cy="180975"/>
          </a:xfrm>
          <a:prstGeom prst="rect">
            <a:avLst/>
          </a:prstGeom>
        </p:spPr>
        <p:txBody>
          <a:bodyPr/>
          <a:lstStyle/>
          <a:p>
            <a:pPr>
              <a:defRPr/>
            </a:pPr>
            <a:r>
              <a:rPr lang="en-US" dirty="0" smtClean="0"/>
              <a:t>Slide </a:t>
            </a:r>
            <a:fld id="{7A46387A-9800-472A-A1C9-0F0AB587F748}" type="slidenum">
              <a:rPr lang="en-US" smtClean="0"/>
              <a:pPr>
                <a:defRPr/>
              </a:pPr>
              <a:t>3</a:t>
            </a:fld>
            <a:endParaRPr lang="en-US" dirty="0"/>
          </a:p>
        </p:txBody>
      </p:sp>
      <p:graphicFrame>
        <p:nvGraphicFramePr>
          <p:cNvPr id="122882" name="Object 2"/>
          <p:cNvGraphicFramePr>
            <a:graphicFrameLocks noChangeAspect="1"/>
          </p:cNvGraphicFramePr>
          <p:nvPr/>
        </p:nvGraphicFramePr>
        <p:xfrm>
          <a:off x="1296988" y="989013"/>
          <a:ext cx="6464300" cy="5529262"/>
        </p:xfrm>
        <a:graphic>
          <a:graphicData uri="http://schemas.openxmlformats.org/presentationml/2006/ole">
            <mc:AlternateContent xmlns:mc="http://schemas.openxmlformats.org/markup-compatibility/2006">
              <mc:Choice xmlns:v="urn:schemas-microsoft-com:vml" Requires="v">
                <p:oleObj spid="_x0000_s10273" name="Document" r:id="rId3" imgW="8521573" imgH="7307301" progId="Word.Document.8">
                  <p:embed/>
                </p:oleObj>
              </mc:Choice>
              <mc:Fallback>
                <p:oleObj name="Document" r:id="rId3" imgW="8521573" imgH="7307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988" y="989013"/>
                        <a:ext cx="6464300" cy="552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247562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Motivation</a:t>
            </a:r>
          </a:p>
        </p:txBody>
      </p:sp>
      <p:sp>
        <p:nvSpPr>
          <p:cNvPr id="14339" name="Content Placeholder 2"/>
          <p:cNvSpPr>
            <a:spLocks noGrp="1"/>
          </p:cNvSpPr>
          <p:nvPr>
            <p:ph idx="1"/>
          </p:nvPr>
        </p:nvSpPr>
        <p:spPr>
          <a:extLst/>
        </p:spPr>
        <p:txBody>
          <a:bodyPr/>
          <a:lstStyle/>
          <a:p>
            <a:pPr marL="342900" lvl="1" indent="-342900">
              <a:buFontTx/>
              <a:buChar char="•"/>
              <a:defRPr/>
            </a:pPr>
            <a:r>
              <a:rPr lang="en-US" b="1" dirty="0" smtClean="0"/>
              <a:t>Motion passed in IEEE meeting [1] on the synch frame: </a:t>
            </a:r>
          </a:p>
          <a:p>
            <a:pPr marL="685800" lvl="2" indent="-342900" algn="just">
              <a:defRPr/>
            </a:pPr>
            <a:r>
              <a:rPr lang="en-US" sz="1600" b="1" dirty="0" smtClean="0">
                <a:solidFill>
                  <a:srgbClr val="FF0000"/>
                </a:solidFill>
              </a:rPr>
              <a:t>When requested by a STA, the AP sends a synch frame (the frame type is TBD) at the slot boundary or the target wake time of the STA, if the channel is idle, to help the STA quickly synch to the medium (optional to AP and STA)</a:t>
            </a:r>
          </a:p>
          <a:p>
            <a:pPr marL="685800" lvl="2" indent="-342900" algn="just">
              <a:defRPr/>
            </a:pPr>
            <a:endParaRPr lang="en-US" sz="1600" b="1" dirty="0" smtClean="0">
              <a:solidFill>
                <a:srgbClr val="FF0000"/>
              </a:solidFill>
            </a:endParaRPr>
          </a:p>
          <a:p>
            <a:pPr>
              <a:defRPr/>
            </a:pPr>
            <a:r>
              <a:rPr lang="en-GB" sz="1600" dirty="0" smtClean="0"/>
              <a:t>R.4.2.E: When requested by a STA, the AP sends a synch frame at the slot boundary or the target wake time of the STA, if the channel is idle, to</a:t>
            </a:r>
            <a:r>
              <a:rPr lang="en-GB" sz="1600" u="sng" dirty="0" smtClean="0"/>
              <a:t> </a:t>
            </a:r>
            <a:r>
              <a:rPr lang="en-GB" sz="1600" dirty="0" smtClean="0"/>
              <a:t>help the STA quickly synch to the medium. (optional to AP and STA) </a:t>
            </a:r>
            <a:r>
              <a:rPr lang="en-GB" sz="1400" dirty="0" smtClean="0"/>
              <a:t>[July 2012 meeting minutes, 11-12/840r0]</a:t>
            </a:r>
            <a:endParaRPr lang="en-US" sz="1400" strike="sngStrike" dirty="0" smtClean="0"/>
          </a:p>
          <a:p>
            <a:pPr lvl="1">
              <a:defRPr/>
            </a:pPr>
            <a:r>
              <a:rPr lang="en-GB" sz="1400" dirty="0" smtClean="0"/>
              <a:t>It is recommended that when requested by the STA, the AP sends a Short CTS frame defined in 4.4.2.3 as a synch frame. [12/840r1, September 2012 meeting minutes]</a:t>
            </a:r>
          </a:p>
          <a:p>
            <a:pPr>
              <a:defRPr/>
            </a:pPr>
            <a:r>
              <a:rPr lang="en-GB" sz="1800" dirty="0" smtClean="0"/>
              <a:t>Proposed information in NDP CTS Synch frame</a:t>
            </a:r>
          </a:p>
          <a:p>
            <a:pPr marL="1028700" lvl="3" indent="-342900" algn="just">
              <a:buFont typeface="Arial" charset="0"/>
              <a:buChar char="•"/>
              <a:defRPr/>
            </a:pPr>
            <a:r>
              <a:rPr lang="en-US" dirty="0" smtClean="0"/>
              <a:t>RA field indicating the STA scheduled to wake up at that slot </a:t>
            </a:r>
          </a:p>
          <a:p>
            <a:pPr marL="1028700" lvl="3" indent="-342900" algn="just">
              <a:buFont typeface="Arial" charset="0"/>
              <a:buChar char="•"/>
              <a:defRPr/>
            </a:pPr>
            <a:r>
              <a:rPr lang="en-US" dirty="0" smtClean="0"/>
              <a:t>NAV(CTS) protection for STA’s medium access  </a:t>
            </a:r>
          </a:p>
          <a:p>
            <a:pPr lvl="1">
              <a:defRPr/>
            </a:pPr>
            <a:endParaRPr lang="en-US" sz="1400" dirty="0" smtClean="0"/>
          </a:p>
          <a:p>
            <a:pPr marL="342900" lvl="1" indent="-342900" algn="just">
              <a:buFont typeface="Arial" charset="0"/>
              <a:buChar char="•"/>
              <a:defRPr/>
            </a:pPr>
            <a:endParaRPr lang="en-US" dirty="0" smtClean="0"/>
          </a:p>
          <a:p>
            <a:pPr marL="1028700" lvl="3" indent="-342900" algn="just">
              <a:buFont typeface="Arial" charset="0"/>
              <a:buChar char="•"/>
              <a:defRPr/>
            </a:pPr>
            <a:endParaRPr lang="en-US" dirty="0" smtClean="0"/>
          </a:p>
          <a:p>
            <a:pPr>
              <a:defRPr/>
            </a:pPr>
            <a:endParaRPr lang="en-US" dirty="0" smtClean="0"/>
          </a:p>
        </p:txBody>
      </p:sp>
      <p:sp>
        <p:nvSpPr>
          <p:cNvPr id="14341"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94783817-B97B-4F85-B4B9-55473D031C87}" type="slidenum">
              <a:rPr lang="en-US" smtClean="0"/>
              <a:pPr/>
              <a:t>4</a:t>
            </a:fld>
            <a:endParaRPr lang="en-US" smtClean="0"/>
          </a:p>
        </p:txBody>
      </p:sp>
      <p:sp>
        <p:nvSpPr>
          <p:cNvPr id="8"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2656974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NDP-CTS frame in Slot-based Medium Access</a:t>
            </a:r>
          </a:p>
        </p:txBody>
      </p:sp>
      <p:sp>
        <p:nvSpPr>
          <p:cNvPr id="15363"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F3D6996-20A7-4E68-92C9-87A93EEE8DBE}" type="slidenum">
              <a:rPr lang="en-US" smtClean="0"/>
              <a:pPr/>
              <a:t>5</a:t>
            </a:fld>
            <a:endParaRPr lang="en-US" smtClean="0"/>
          </a:p>
        </p:txBody>
      </p:sp>
      <p:sp>
        <p:nvSpPr>
          <p:cNvPr id="1536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5365" name="Object 6"/>
          <p:cNvGraphicFramePr>
            <a:graphicFrameLocks noChangeAspect="1"/>
          </p:cNvGraphicFramePr>
          <p:nvPr>
            <p:extLst>
              <p:ext uri="{D42A27DB-BD31-4B8C-83A1-F6EECF244321}">
                <p14:modId xmlns:p14="http://schemas.microsoft.com/office/powerpoint/2010/main" val="1444003456"/>
              </p:ext>
            </p:extLst>
          </p:nvPr>
        </p:nvGraphicFramePr>
        <p:xfrm>
          <a:off x="1949584" y="4114800"/>
          <a:ext cx="5289416" cy="2212975"/>
        </p:xfrm>
        <a:graphic>
          <a:graphicData uri="http://schemas.openxmlformats.org/presentationml/2006/ole">
            <mc:AlternateContent xmlns:mc="http://schemas.openxmlformats.org/markup-compatibility/2006">
              <mc:Choice xmlns:v="urn:schemas-microsoft-com:vml" Requires="v">
                <p:oleObj spid="_x0000_s11292" name="Visio" r:id="rId3" imgW="4810445" imgH="2008491" progId="Visio.Drawing.11">
                  <p:embed/>
                </p:oleObj>
              </mc:Choice>
              <mc:Fallback>
                <p:oleObj name="Visio" r:id="rId3" imgW="4810445" imgH="2008491"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9584" y="4114800"/>
                        <a:ext cx="5289416" cy="2212975"/>
                      </a:xfrm>
                      <a:prstGeom prst="rect">
                        <a:avLst/>
                      </a:prstGeom>
                      <a:noFill/>
                      <a:ln>
                        <a:noFill/>
                      </a:ln>
                      <a:extLst/>
                    </p:spPr>
                  </p:pic>
                </p:oleObj>
              </mc:Fallback>
            </mc:AlternateContent>
          </a:graphicData>
        </a:graphic>
      </p:graphicFrame>
      <p:sp>
        <p:nvSpPr>
          <p:cNvPr id="8" name="TextBox 7"/>
          <p:cNvSpPr txBox="1"/>
          <p:nvPr/>
        </p:nvSpPr>
        <p:spPr>
          <a:xfrm>
            <a:off x="762000" y="1828800"/>
            <a:ext cx="8001000" cy="2123658"/>
          </a:xfrm>
          <a:prstGeom prst="rect">
            <a:avLst/>
          </a:prstGeom>
          <a:noFill/>
        </p:spPr>
        <p:txBody>
          <a:bodyPr>
            <a:spAutoFit/>
          </a:bodyPr>
          <a:lstStyle/>
          <a:p>
            <a:pPr marL="342900" indent="-342900" algn="just">
              <a:buFont typeface="Arial" pitchFamily="34" charset="0"/>
              <a:buChar char="•"/>
              <a:defRPr/>
            </a:pPr>
            <a:r>
              <a:rPr lang="en-US" sz="1800" b="1" dirty="0">
                <a:latin typeface="Times New Roman" pitchFamily="16" charset="0"/>
              </a:rPr>
              <a:t>Proposed [1] synch frame allows medium access to STA requesting this frame</a:t>
            </a:r>
          </a:p>
          <a:p>
            <a:pPr marL="800100" lvl="1" indent="-342900" algn="just">
              <a:buFont typeface="Arial" pitchFamily="34" charset="0"/>
              <a:buChar char="•"/>
              <a:defRPr/>
            </a:pPr>
            <a:r>
              <a:rPr lang="en-US" sz="1400" dirty="0">
                <a:latin typeface="Times New Roman" pitchFamily="16" charset="0"/>
              </a:rPr>
              <a:t>For instance, STA 4 requests for synch frame at slot boundary</a:t>
            </a:r>
          </a:p>
          <a:p>
            <a:pPr marL="800100" lvl="1" indent="-342900" algn="just">
              <a:buFont typeface="Arial" pitchFamily="34" charset="0"/>
              <a:buChar char="•"/>
              <a:defRPr/>
            </a:pPr>
            <a:r>
              <a:rPr lang="en-US" sz="1400" dirty="0">
                <a:latin typeface="Times New Roman" pitchFamily="16" charset="0"/>
              </a:rPr>
              <a:t>With </a:t>
            </a:r>
            <a:r>
              <a:rPr lang="en-US" sz="1400" dirty="0" smtClean="0">
                <a:latin typeface="Times New Roman" pitchFamily="16" charset="0"/>
              </a:rPr>
              <a:t>NDP-CTS </a:t>
            </a:r>
            <a:r>
              <a:rPr lang="en-US" sz="1400" dirty="0">
                <a:latin typeface="Times New Roman" pitchFamily="16" charset="0"/>
              </a:rPr>
              <a:t>as synch frame, STA 4 in RA address is allowed medium access </a:t>
            </a:r>
          </a:p>
          <a:p>
            <a:pPr marL="800100" lvl="1" indent="-342900" algn="just">
              <a:buFont typeface="Arial" pitchFamily="34" charset="0"/>
              <a:buChar char="•"/>
              <a:defRPr/>
            </a:pPr>
            <a:r>
              <a:rPr lang="en-US" sz="1400" dirty="0">
                <a:latin typeface="Times New Roman" pitchFamily="16" charset="0"/>
              </a:rPr>
              <a:t>STA 2 and STA 3 in wake state, keeps waiting</a:t>
            </a:r>
          </a:p>
          <a:p>
            <a:pPr marL="342900" indent="-342900" algn="just">
              <a:buFont typeface="Arial" pitchFamily="34" charset="0"/>
              <a:buChar char="•"/>
              <a:defRPr/>
            </a:pPr>
            <a:r>
              <a:rPr lang="en-US" sz="1800" b="1" dirty="0">
                <a:latin typeface="Times New Roman" pitchFamily="16" charset="0"/>
              </a:rPr>
              <a:t>Number of awaiting (contending) STAs unknown at any idle slot</a:t>
            </a:r>
          </a:p>
          <a:p>
            <a:pPr marL="342900" indent="-342900" algn="just">
              <a:buFont typeface="Arial" pitchFamily="34" charset="0"/>
              <a:buChar char="•"/>
              <a:defRPr/>
            </a:pPr>
            <a:r>
              <a:rPr lang="en-US" sz="1800" b="1" dirty="0">
                <a:latin typeface="Times New Roman" pitchFamily="16" charset="0"/>
              </a:rPr>
              <a:t>We propose a broadcast mode of NDP-CTS frame to allow contention among all awaiting </a:t>
            </a:r>
            <a:r>
              <a:rPr lang="en-US" sz="1800" b="1" dirty="0" smtClean="0">
                <a:latin typeface="Times New Roman" pitchFamily="16" charset="0"/>
              </a:rPr>
              <a:t>STAs</a:t>
            </a:r>
            <a:endParaRPr lang="en-US" sz="1800" b="1" dirty="0">
              <a:latin typeface="Times New Roman" pitchFamily="16" charset="0"/>
            </a:endParaRPr>
          </a:p>
        </p:txBody>
      </p:sp>
      <p:sp>
        <p:nvSpPr>
          <p:cNvPr id="9"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2984215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81CFD1D-C93C-4856-8B70-E6BD086E8AA3}" type="slidenum">
              <a:rPr lang="en-US" smtClean="0"/>
              <a:pPr/>
              <a:t>6</a:t>
            </a:fld>
            <a:endParaRPr lang="en-US" smtClean="0"/>
          </a:p>
        </p:txBody>
      </p:sp>
      <p:sp>
        <p:nvSpPr>
          <p:cNvPr id="16387" name="Title 1"/>
          <p:cNvSpPr txBox="1">
            <a:spLocks/>
          </p:cNvSpPr>
          <p:nvPr/>
        </p:nvSpPr>
        <p:spPr bwMode="auto">
          <a:xfrm>
            <a:off x="838200" y="7620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sz="3200" b="1">
                <a:solidFill>
                  <a:schemeClr val="tx2"/>
                </a:solidFill>
              </a:rPr>
              <a:t>Issues with NDP-CTS frame in Slot-based Medium Access</a:t>
            </a:r>
          </a:p>
        </p:txBody>
      </p:sp>
      <p:sp>
        <p:nvSpPr>
          <p:cNvPr id="16388" name="TextBox 27"/>
          <p:cNvSpPr txBox="1">
            <a:spLocks noChangeArrowheads="1"/>
          </p:cNvSpPr>
          <p:nvPr/>
        </p:nvSpPr>
        <p:spPr bwMode="auto">
          <a:xfrm>
            <a:off x="762000" y="1905000"/>
            <a:ext cx="77724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just">
              <a:buFont typeface="Arial" charset="0"/>
              <a:buChar char="•"/>
            </a:pPr>
            <a:r>
              <a:rPr lang="en-US" sz="1600" b="1" dirty="0"/>
              <a:t>RA field in NDP-CTS frame specifies the STA that contends for the medium </a:t>
            </a:r>
          </a:p>
          <a:p>
            <a:pPr lvl="1" algn="just">
              <a:buFont typeface="Arial" charset="0"/>
              <a:buChar char="•"/>
            </a:pPr>
            <a:r>
              <a:rPr lang="en-US" sz="1400" dirty="0"/>
              <a:t>RA field identifies STA corresponding to that access slot where this frame is transmitted  </a:t>
            </a:r>
          </a:p>
          <a:p>
            <a:pPr lvl="1" algn="just">
              <a:buFont typeface="Arial" charset="0"/>
              <a:buChar char="•"/>
            </a:pPr>
            <a:r>
              <a:rPr lang="en-US" sz="1400" b="1" dirty="0"/>
              <a:t>Fairness issue</a:t>
            </a:r>
            <a:r>
              <a:rPr lang="en-US" sz="1400" dirty="0"/>
              <a:t>: Previously awaiting STAs prohibited from medium access</a:t>
            </a:r>
          </a:p>
          <a:p>
            <a:pPr algn="just">
              <a:buFont typeface="Arial" charset="0"/>
              <a:buChar char="•"/>
            </a:pPr>
            <a:r>
              <a:rPr lang="en-US" sz="1600" b="1" dirty="0"/>
              <a:t>NAV(CTS) provides protection to the STA currently accessing medium</a:t>
            </a:r>
          </a:p>
          <a:p>
            <a:pPr lvl="1" algn="just">
              <a:buFont typeface="Arial" charset="0"/>
              <a:buChar char="•"/>
            </a:pPr>
            <a:r>
              <a:rPr lang="en-US" sz="1400" dirty="0"/>
              <a:t>Issue with power consumption for awaiting STAs awakened in previous access slots </a:t>
            </a:r>
          </a:p>
          <a:p>
            <a:pPr lvl="1" algn="just">
              <a:buFont typeface="Arial" charset="0"/>
              <a:buChar char="•"/>
            </a:pPr>
            <a:r>
              <a:rPr lang="en-US" sz="1400" b="1" i="1" dirty="0"/>
              <a:t>Solution</a:t>
            </a:r>
            <a:r>
              <a:rPr lang="en-US" sz="1400" dirty="0"/>
              <a:t>: Previously awakened STAs need to access medium prior to a STA assigned a current access slot </a:t>
            </a:r>
          </a:p>
          <a:p>
            <a:pPr algn="just">
              <a:buFont typeface="Arial" charset="0"/>
              <a:buChar char="•"/>
            </a:pPr>
            <a:r>
              <a:rPr lang="en-US" sz="1600" b="1" dirty="0"/>
              <a:t>Duration field set to 0 [1</a:t>
            </a:r>
            <a:r>
              <a:rPr lang="en-US" sz="1600" b="1" dirty="0" smtClean="0"/>
              <a:t>] </a:t>
            </a:r>
            <a:r>
              <a:rPr lang="en-US" sz="1600" b="1" dirty="0"/>
              <a:t>for contention among STAs may not protect transmissions from OBSS STAs  </a:t>
            </a:r>
          </a:p>
          <a:p>
            <a:pPr lvl="1">
              <a:buFont typeface="Arial" charset="0"/>
              <a:buChar char="•"/>
            </a:pPr>
            <a:endParaRPr lang="en-US" sz="1600" b="1" dirty="0"/>
          </a:p>
          <a:p>
            <a:pPr lvl="1">
              <a:buFont typeface="Arial" charset="0"/>
              <a:buChar char="•"/>
            </a:pPr>
            <a:endParaRPr lang="en-US" sz="1600" dirty="0"/>
          </a:p>
          <a:p>
            <a:pPr lvl="1">
              <a:buFont typeface="Arial" charset="0"/>
              <a:buChar char="•"/>
            </a:pPr>
            <a:endParaRPr lang="en-US" sz="1600" b="1" dirty="0"/>
          </a:p>
        </p:txBody>
      </p:sp>
      <p:pic>
        <p:nvPicPr>
          <p:cNvPr id="16390"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267200"/>
            <a:ext cx="2209800" cy="182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2435530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8153400" cy="1066800"/>
          </a:xfrm>
        </p:spPr>
        <p:txBody>
          <a:bodyPr/>
          <a:lstStyle/>
          <a:p>
            <a:r>
              <a:rPr lang="en-US" sz="3600" dirty="0" smtClean="0"/>
              <a:t>Proposed </a:t>
            </a:r>
            <a:r>
              <a:rPr lang="en-US" sz="3600" dirty="0" smtClean="0"/>
              <a:t>Fields in NDP-CTS Frame</a:t>
            </a:r>
            <a:endParaRPr lang="en-US" sz="3600" dirty="0" smtClean="0"/>
          </a:p>
        </p:txBody>
      </p:sp>
      <p:sp>
        <p:nvSpPr>
          <p:cNvPr id="17412"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193C7EE3-126B-4A3A-AED4-CBD194E049F7}" type="slidenum">
              <a:rPr lang="en-US" smtClean="0"/>
              <a:pPr/>
              <a:t>7</a:t>
            </a:fld>
            <a:endParaRPr lang="en-US" smtClean="0"/>
          </a:p>
        </p:txBody>
      </p:sp>
      <p:sp>
        <p:nvSpPr>
          <p:cNvPr id="1741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8" name="TextBox 7"/>
          <p:cNvSpPr txBox="1"/>
          <p:nvPr/>
        </p:nvSpPr>
        <p:spPr>
          <a:xfrm>
            <a:off x="685800" y="1981200"/>
            <a:ext cx="7848600" cy="2308324"/>
          </a:xfrm>
          <a:prstGeom prst="rect">
            <a:avLst/>
          </a:prstGeom>
          <a:noFill/>
        </p:spPr>
        <p:txBody>
          <a:bodyPr>
            <a:spAutoFit/>
          </a:bodyPr>
          <a:lstStyle/>
          <a:p>
            <a:pPr marL="171450" indent="-171450" algn="just">
              <a:buFont typeface="Arial" pitchFamily="34" charset="0"/>
              <a:buChar char="•"/>
              <a:defRPr/>
            </a:pPr>
            <a:r>
              <a:rPr lang="en-US" sz="1600" b="1" i="1" dirty="0" smtClean="0">
                <a:latin typeface="Times New Roman" pitchFamily="16" charset="0"/>
              </a:rPr>
              <a:t>Address Indicator </a:t>
            </a:r>
            <a:r>
              <a:rPr lang="en-US" sz="1600" b="1" dirty="0" smtClean="0">
                <a:latin typeface="Times New Roman" pitchFamily="16" charset="0"/>
              </a:rPr>
              <a:t>(1 bit): This field </a:t>
            </a:r>
            <a:r>
              <a:rPr lang="en-US" sz="1600" b="1" dirty="0" smtClean="0"/>
              <a:t>indicate </a:t>
            </a:r>
            <a:r>
              <a:rPr lang="en-US" sz="1600" b="1" dirty="0"/>
              <a:t>whether the following field is </a:t>
            </a:r>
            <a:r>
              <a:rPr lang="en-US" sz="1600" b="1" dirty="0" smtClean="0"/>
              <a:t>an </a:t>
            </a:r>
            <a:r>
              <a:rPr lang="en-US" sz="1600" b="1" dirty="0"/>
              <a:t>RA address or a Partial BSSID </a:t>
            </a:r>
            <a:endParaRPr lang="en-US" sz="1600" b="1" dirty="0" smtClean="0"/>
          </a:p>
          <a:p>
            <a:pPr marL="171450" indent="-171450" algn="just">
              <a:buFont typeface="Arial" pitchFamily="34" charset="0"/>
              <a:buChar char="•"/>
              <a:defRPr/>
            </a:pPr>
            <a:r>
              <a:rPr lang="en-US" sz="1600" b="1" i="1" dirty="0" smtClean="0">
                <a:latin typeface="Times New Roman" pitchFamily="16" charset="0"/>
              </a:rPr>
              <a:t>RA </a:t>
            </a:r>
            <a:r>
              <a:rPr lang="en-US" sz="1600" b="1" i="1" dirty="0">
                <a:latin typeface="Times New Roman" pitchFamily="16" charset="0"/>
              </a:rPr>
              <a:t>Address </a:t>
            </a:r>
            <a:r>
              <a:rPr lang="en-US" sz="1600" b="1" i="1" dirty="0" smtClean="0">
                <a:latin typeface="Times New Roman" pitchFamily="16" charset="0"/>
              </a:rPr>
              <a:t>/ Partial BSSID </a:t>
            </a:r>
            <a:r>
              <a:rPr lang="en-US" sz="1600" b="1" dirty="0" smtClean="0">
                <a:latin typeface="Times New Roman" pitchFamily="16" charset="0"/>
              </a:rPr>
              <a:t>(TBD </a:t>
            </a:r>
            <a:r>
              <a:rPr lang="en-US" sz="1600" b="1" dirty="0">
                <a:latin typeface="Times New Roman" pitchFamily="16" charset="0"/>
              </a:rPr>
              <a:t>bits)</a:t>
            </a:r>
            <a:r>
              <a:rPr lang="en-US" sz="1600" dirty="0">
                <a:latin typeface="Times New Roman" pitchFamily="16" charset="0"/>
              </a:rPr>
              <a:t>:</a:t>
            </a:r>
            <a:r>
              <a:rPr lang="en-US" sz="1600" b="1" dirty="0">
                <a:latin typeface="Times New Roman" pitchFamily="16" charset="0"/>
              </a:rPr>
              <a:t> May serve as a unique identifier </a:t>
            </a:r>
            <a:r>
              <a:rPr lang="en-US" sz="1600" b="1" dirty="0" smtClean="0">
                <a:latin typeface="Times New Roman" pitchFamily="16" charset="0"/>
              </a:rPr>
              <a:t>or</a:t>
            </a:r>
            <a:r>
              <a:rPr lang="en-US" sz="1600" b="1" dirty="0" smtClean="0">
                <a:latin typeface="Times New Roman" pitchFamily="16" charset="0"/>
              </a:rPr>
              <a:t> a broadcast address</a:t>
            </a:r>
            <a:endParaRPr lang="en-US" sz="1600" dirty="0">
              <a:latin typeface="Times New Roman" pitchFamily="16" charset="0"/>
            </a:endParaRPr>
          </a:p>
          <a:p>
            <a:pPr marL="628650" lvl="1" indent="-171450" algn="just">
              <a:buFont typeface="Arial" pitchFamily="34" charset="0"/>
              <a:buChar char="•"/>
              <a:defRPr/>
            </a:pPr>
            <a:r>
              <a:rPr lang="en-US" sz="1600" dirty="0">
                <a:latin typeface="Times New Roman" pitchFamily="16" charset="0"/>
              </a:rPr>
              <a:t>Activates all awakened STAs to contend for </a:t>
            </a:r>
            <a:r>
              <a:rPr lang="en-US" sz="1600" dirty="0" smtClean="0">
                <a:latin typeface="Times New Roman" pitchFamily="16" charset="0"/>
              </a:rPr>
              <a:t>medium if Partial BSSID indicated</a:t>
            </a:r>
            <a:endParaRPr lang="en-US" sz="1600" dirty="0">
              <a:latin typeface="Times New Roman" pitchFamily="16" charset="0"/>
            </a:endParaRPr>
          </a:p>
          <a:p>
            <a:pPr marL="628650" lvl="1" indent="-171450" algn="just">
              <a:buFont typeface="Arial" pitchFamily="34" charset="0"/>
              <a:buChar char="•"/>
              <a:defRPr/>
            </a:pPr>
            <a:r>
              <a:rPr lang="en-US" sz="1600" dirty="0">
                <a:latin typeface="Times New Roman" pitchFamily="16" charset="0"/>
              </a:rPr>
              <a:t>If </a:t>
            </a:r>
            <a:r>
              <a:rPr lang="en-US" sz="1600" dirty="0" smtClean="0">
                <a:latin typeface="Times New Roman" pitchFamily="16" charset="0"/>
              </a:rPr>
              <a:t>RA</a:t>
            </a:r>
            <a:r>
              <a:rPr lang="en-US" sz="1600" dirty="0" smtClean="0">
                <a:latin typeface="Times New Roman" pitchFamily="16" charset="0"/>
              </a:rPr>
              <a:t> address indicated, </a:t>
            </a:r>
            <a:r>
              <a:rPr lang="en-US" sz="1600" dirty="0">
                <a:latin typeface="Times New Roman" pitchFamily="16" charset="0"/>
              </a:rPr>
              <a:t>all awakened STAs, except STA that has sent RTS, may remain quiet  </a:t>
            </a:r>
          </a:p>
          <a:p>
            <a:pPr marL="171450" indent="-171450" algn="just">
              <a:buFont typeface="Arial" pitchFamily="34" charset="0"/>
              <a:buChar char="•"/>
              <a:defRPr/>
            </a:pPr>
            <a:r>
              <a:rPr lang="en-US" sz="1600" b="1" i="1" dirty="0">
                <a:latin typeface="Times New Roman" pitchFamily="16" charset="0"/>
              </a:rPr>
              <a:t>Duration </a:t>
            </a:r>
            <a:r>
              <a:rPr lang="en-US" sz="1600" b="1" dirty="0" smtClean="0">
                <a:latin typeface="Times New Roman" pitchFamily="16" charset="0"/>
              </a:rPr>
              <a:t>(TBD </a:t>
            </a:r>
            <a:r>
              <a:rPr lang="en-US" sz="1600" b="1" dirty="0">
                <a:latin typeface="Times New Roman" pitchFamily="16" charset="0"/>
              </a:rPr>
              <a:t>bits): </a:t>
            </a:r>
            <a:r>
              <a:rPr lang="en-US" sz="1600" b="1" dirty="0" smtClean="0">
                <a:latin typeface="Times New Roman" pitchFamily="16" charset="0"/>
              </a:rPr>
              <a:t>This field may be used for NAV setting at the STAs</a:t>
            </a:r>
            <a:endParaRPr lang="en-US" sz="1600" b="1" dirty="0">
              <a:latin typeface="Times New Roman" pitchFamily="16" charset="0"/>
            </a:endParaRPr>
          </a:p>
          <a:p>
            <a:pPr>
              <a:defRPr/>
            </a:pPr>
            <a:endParaRPr lang="en-US" sz="1600" dirty="0">
              <a:latin typeface="Times New Roman" pitchFamily="16" charset="0"/>
            </a:endParaRPr>
          </a:p>
        </p:txBody>
      </p:sp>
      <p:grpSp>
        <p:nvGrpSpPr>
          <p:cNvPr id="17415" name="Group 28"/>
          <p:cNvGrpSpPr>
            <a:grpSpLocks/>
          </p:cNvGrpSpPr>
          <p:nvPr/>
        </p:nvGrpSpPr>
        <p:grpSpPr bwMode="auto">
          <a:xfrm>
            <a:off x="2286000" y="4535745"/>
            <a:ext cx="4876800" cy="1484055"/>
            <a:chOff x="2562905" y="4981575"/>
            <a:chExt cx="4523695" cy="1114425"/>
          </a:xfrm>
        </p:grpSpPr>
        <p:sp>
          <p:nvSpPr>
            <p:cNvPr id="17416" name="Rectangle 4"/>
            <p:cNvSpPr>
              <a:spLocks noChangeArrowheads="1"/>
            </p:cNvSpPr>
            <p:nvPr/>
          </p:nvSpPr>
          <p:spPr bwMode="auto">
            <a:xfrm>
              <a:off x="3771900" y="4981575"/>
              <a:ext cx="5715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a:latin typeface="Arial" charset="0"/>
                </a:rPr>
                <a:t>STF</a:t>
              </a:r>
            </a:p>
          </p:txBody>
        </p:sp>
        <p:sp>
          <p:nvSpPr>
            <p:cNvPr id="17417" name="Rectangle 5"/>
            <p:cNvSpPr>
              <a:spLocks noChangeArrowheads="1"/>
            </p:cNvSpPr>
            <p:nvPr/>
          </p:nvSpPr>
          <p:spPr bwMode="auto">
            <a:xfrm>
              <a:off x="4343400" y="4981575"/>
              <a:ext cx="5715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a:latin typeface="Arial" charset="0"/>
                </a:rPr>
                <a:t>LTF1</a:t>
              </a:r>
            </a:p>
          </p:txBody>
        </p:sp>
        <p:sp>
          <p:nvSpPr>
            <p:cNvPr id="17418" name="Rectangle 6"/>
            <p:cNvSpPr>
              <a:spLocks noChangeArrowheads="1"/>
            </p:cNvSpPr>
            <p:nvPr/>
          </p:nvSpPr>
          <p:spPr bwMode="auto">
            <a:xfrm>
              <a:off x="4914900" y="4981575"/>
              <a:ext cx="5715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r>
                <a:rPr lang="en-US">
                  <a:latin typeface="Arial" charset="0"/>
                </a:rPr>
                <a:t>SIG</a:t>
              </a:r>
            </a:p>
          </p:txBody>
        </p:sp>
        <p:cxnSp>
          <p:nvCxnSpPr>
            <p:cNvPr id="17419" name="Straight Arrow Connector 11"/>
            <p:cNvCxnSpPr>
              <a:cxnSpLocks noChangeShapeType="1"/>
            </p:cNvCxnSpPr>
            <p:nvPr/>
          </p:nvCxnSpPr>
          <p:spPr bwMode="auto">
            <a:xfrm flipH="1">
              <a:off x="2562905" y="5286375"/>
              <a:ext cx="2351994" cy="457200"/>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7420" name="Straight Arrow Connector 12"/>
            <p:cNvCxnSpPr>
              <a:cxnSpLocks noChangeShapeType="1"/>
            </p:cNvCxnSpPr>
            <p:nvPr/>
          </p:nvCxnSpPr>
          <p:spPr bwMode="auto">
            <a:xfrm>
              <a:off x="5505450" y="5286375"/>
              <a:ext cx="1581150" cy="457200"/>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7421" name="Rectangle 23"/>
            <p:cNvSpPr>
              <a:spLocks noChangeArrowheads="1"/>
            </p:cNvSpPr>
            <p:nvPr/>
          </p:nvSpPr>
          <p:spPr bwMode="auto">
            <a:xfrm>
              <a:off x="2562905" y="5791200"/>
              <a:ext cx="683759"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dirty="0" smtClean="0"/>
                <a:t>Address Indicator</a:t>
              </a:r>
              <a:endParaRPr lang="en-US" dirty="0"/>
            </a:p>
          </p:txBody>
        </p:sp>
        <p:sp>
          <p:nvSpPr>
            <p:cNvPr id="17422" name="Rectangle 29"/>
            <p:cNvSpPr>
              <a:spLocks noChangeArrowheads="1"/>
            </p:cNvSpPr>
            <p:nvPr/>
          </p:nvSpPr>
          <p:spPr bwMode="auto">
            <a:xfrm>
              <a:off x="3230336" y="5791200"/>
              <a:ext cx="979714"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dirty="0"/>
                <a:t>RA </a:t>
              </a:r>
              <a:r>
                <a:rPr lang="en-US" dirty="0" smtClean="0"/>
                <a:t>Address / Partial BSSID</a:t>
              </a:r>
              <a:endParaRPr lang="en-US" dirty="0"/>
            </a:p>
          </p:txBody>
        </p:sp>
        <p:sp>
          <p:nvSpPr>
            <p:cNvPr id="17423" name="Rectangle 31"/>
            <p:cNvSpPr>
              <a:spLocks noChangeArrowheads="1"/>
            </p:cNvSpPr>
            <p:nvPr/>
          </p:nvSpPr>
          <p:spPr bwMode="auto">
            <a:xfrm>
              <a:off x="4210049" y="5791200"/>
              <a:ext cx="752476"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t>Duration</a:t>
              </a:r>
            </a:p>
          </p:txBody>
        </p:sp>
        <p:sp>
          <p:nvSpPr>
            <p:cNvPr id="17424" name="Rectangle 32"/>
            <p:cNvSpPr>
              <a:spLocks noChangeArrowheads="1"/>
            </p:cNvSpPr>
            <p:nvPr/>
          </p:nvSpPr>
          <p:spPr bwMode="auto">
            <a:xfrm>
              <a:off x="5715000" y="5791200"/>
              <a:ext cx="685800"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t>CRC</a:t>
              </a:r>
            </a:p>
          </p:txBody>
        </p:sp>
        <p:sp>
          <p:nvSpPr>
            <p:cNvPr id="17425" name="Rectangle 33"/>
            <p:cNvSpPr>
              <a:spLocks noChangeArrowheads="1"/>
            </p:cNvSpPr>
            <p:nvPr/>
          </p:nvSpPr>
          <p:spPr bwMode="auto">
            <a:xfrm>
              <a:off x="6400800" y="5791200"/>
              <a:ext cx="685800"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t>Tail</a:t>
              </a:r>
            </a:p>
          </p:txBody>
        </p:sp>
        <p:sp>
          <p:nvSpPr>
            <p:cNvPr id="17426" name="Rectangle 36"/>
            <p:cNvSpPr>
              <a:spLocks noChangeArrowheads="1"/>
            </p:cNvSpPr>
            <p:nvPr/>
          </p:nvSpPr>
          <p:spPr bwMode="auto">
            <a:xfrm>
              <a:off x="4962524" y="5791200"/>
              <a:ext cx="752476" cy="304800"/>
            </a:xfrm>
            <a:prstGeom prst="rect">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t>Reserved</a:t>
              </a:r>
            </a:p>
          </p:txBody>
        </p:sp>
      </p:grpSp>
      <p:sp>
        <p:nvSpPr>
          <p:cNvPr id="19"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1375568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Summary</a:t>
            </a:r>
          </a:p>
        </p:txBody>
      </p:sp>
      <p:sp>
        <p:nvSpPr>
          <p:cNvPr id="20483" name="Content Placeholder 2"/>
          <p:cNvSpPr>
            <a:spLocks noGrp="1"/>
          </p:cNvSpPr>
          <p:nvPr>
            <p:ph idx="1"/>
          </p:nvPr>
        </p:nvSpPr>
        <p:spPr/>
        <p:txBody>
          <a:bodyPr/>
          <a:lstStyle/>
          <a:p>
            <a:r>
              <a:rPr lang="en-US" dirty="0" smtClean="0"/>
              <a:t>We proposed </a:t>
            </a:r>
            <a:r>
              <a:rPr lang="en-US" dirty="0" smtClean="0"/>
              <a:t>specific fields in  the </a:t>
            </a:r>
            <a:r>
              <a:rPr lang="en-US" dirty="0" smtClean="0"/>
              <a:t>NDP-CTS frame </a:t>
            </a:r>
            <a:r>
              <a:rPr lang="en-US" dirty="0" smtClean="0"/>
              <a:t>to </a:t>
            </a:r>
            <a:r>
              <a:rPr lang="en-US" dirty="0" smtClean="0"/>
              <a:t>allow contention among awaiting STAs in current slot </a:t>
            </a:r>
          </a:p>
        </p:txBody>
      </p:sp>
      <p:sp>
        <p:nvSpPr>
          <p:cNvPr id="20484"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1359077-4695-4290-A746-3AD3C4BC5766}" type="slidenum">
              <a:rPr lang="en-US" smtClean="0"/>
              <a:pPr/>
              <a:t>8</a:t>
            </a:fld>
            <a:endParaRPr lang="en-US" smtClean="0"/>
          </a:p>
        </p:txBody>
      </p:sp>
      <p:sp>
        <p:nvSpPr>
          <p:cNvPr id="6"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1408447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References</a:t>
            </a:r>
          </a:p>
        </p:txBody>
      </p:sp>
      <p:sp>
        <p:nvSpPr>
          <p:cNvPr id="21507" name="Content Placeholder 2"/>
          <p:cNvSpPr>
            <a:spLocks noGrp="1"/>
          </p:cNvSpPr>
          <p:nvPr>
            <p:ph idx="1"/>
          </p:nvPr>
        </p:nvSpPr>
        <p:spPr/>
        <p:txBody>
          <a:bodyPr/>
          <a:lstStyle/>
          <a:p>
            <a:pPr marL="0" indent="0">
              <a:buFontTx/>
              <a:buNone/>
            </a:pPr>
            <a:r>
              <a:rPr lang="en-US" dirty="0" smtClean="0"/>
              <a:t>[1] </a:t>
            </a:r>
            <a:r>
              <a:rPr lang="en-US" altLang="zh-CN" dirty="0" smtClean="0">
                <a:ea typeface="SimSun" pitchFamily="2" charset="-122"/>
              </a:rPr>
              <a:t>AP Assisted Medium Synchronization, </a:t>
            </a:r>
            <a:r>
              <a:rPr lang="en-US" dirty="0" smtClean="0"/>
              <a:t>doc. IEEE 802.11-12/0840r0</a:t>
            </a:r>
          </a:p>
          <a:p>
            <a:pPr marL="0" indent="0">
              <a:buFontTx/>
              <a:buNone/>
            </a:pPr>
            <a:endParaRPr lang="en-US" dirty="0" smtClean="0"/>
          </a:p>
        </p:txBody>
      </p:sp>
      <p:sp>
        <p:nvSpPr>
          <p:cNvPr id="21508"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01946B-4580-41E2-9352-68EE4A57594E}" type="slidenum">
              <a:rPr lang="en-US" smtClean="0"/>
              <a:pPr/>
              <a:t>9</a:t>
            </a:fld>
            <a:endParaRPr lang="en-US" smtClean="0"/>
          </a:p>
        </p:txBody>
      </p:sp>
      <p:sp>
        <p:nvSpPr>
          <p:cNvPr id="6" name="Footer Placeholder 3"/>
          <p:cNvSpPr>
            <a:spLocks noGrp="1"/>
          </p:cNvSpPr>
          <p:nvPr>
            <p:ph type="ftr" sz="quarter" idx="4294967295"/>
          </p:nvPr>
        </p:nvSpPr>
        <p:spPr>
          <a:xfrm>
            <a:off x="6978625" y="6475413"/>
            <a:ext cx="1565300" cy="184666"/>
          </a:xfrm>
          <a:prstGeom prst="rect">
            <a:avLst/>
          </a:prstGeom>
        </p:spPr>
        <p:txBody>
          <a:bodyPr/>
          <a:lstStyle/>
          <a:p>
            <a:pPr>
              <a:defRPr/>
            </a:pPr>
            <a:r>
              <a:rPr lang="en-US" dirty="0" smtClean="0"/>
              <a:t>Chittabrata Ghosh, Nokia</a:t>
            </a:r>
            <a:endParaRPr lang="en-US" dirty="0"/>
          </a:p>
        </p:txBody>
      </p:sp>
    </p:spTree>
    <p:extLst>
      <p:ext uri="{BB962C8B-B14F-4D97-AF65-F5344CB8AC3E}">
        <p14:creationId xmlns:p14="http://schemas.microsoft.com/office/powerpoint/2010/main" val="1136164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 Submission Template</Template>
  <TotalTime>36228</TotalTime>
  <Words>699</Words>
  <Application>Microsoft Office PowerPoint</Application>
  <PresentationFormat>On-screen Show (4:3)</PresentationFormat>
  <Paragraphs>93</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Extend Submission Template</vt:lpstr>
      <vt:lpstr>Document</vt:lpstr>
      <vt:lpstr>Visio</vt:lpstr>
      <vt:lpstr>NDP-CTS Frame in Broadcast mode as Synch Frame for Uplink Channel Access</vt:lpstr>
      <vt:lpstr>PowerPoint Presentation</vt:lpstr>
      <vt:lpstr>PowerPoint Presentation</vt:lpstr>
      <vt:lpstr>Motivation</vt:lpstr>
      <vt:lpstr>NDP-CTS frame in Slot-based Medium Access</vt:lpstr>
      <vt:lpstr>PowerPoint Presentation</vt:lpstr>
      <vt:lpstr>Proposed Fields in NDP-CTS Frame</vt:lpstr>
      <vt:lpstr>Summary</vt:lpstr>
      <vt:lpstr>References</vt:lpstr>
      <vt:lpstr>Straw Poll 1</vt:lpstr>
      <vt:lpstr>Straw Poll 2</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RAW with channel indication for frequency  channel selective transmissions</dc:title>
  <dc:creator>Ghosh Chittabrata (Nokia-NRC/Berkeley)</dc:creator>
  <cp:lastModifiedBy>chghosh</cp:lastModifiedBy>
  <cp:revision>1544</cp:revision>
  <cp:lastPrinted>1998-02-10T13:28:06Z</cp:lastPrinted>
  <dcterms:created xsi:type="dcterms:W3CDTF">2009-12-02T19:05:24Z</dcterms:created>
  <dcterms:modified xsi:type="dcterms:W3CDTF">2013-01-14T04:54:41Z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1129869389</vt:i4>
  </property>
  <property fmtid="{D5CDD505-2E9C-101B-9397-08002B2CF9AE}" pid="4" name="_EmailSubject">
    <vt:lpwstr>IEEE presentations</vt:lpwstr>
  </property>
  <property fmtid="{D5CDD505-2E9C-101B-9397-08002B2CF9AE}" pid="5" name="_AuthorEmail">
    <vt:lpwstr>jafarian@qti.qualcomm.com</vt:lpwstr>
  </property>
  <property fmtid="{D5CDD505-2E9C-101B-9397-08002B2CF9AE}" pid="6" name="_AuthorEmailDisplayName">
    <vt:lpwstr>Jafarian, Amin</vt:lpwstr>
  </property>
  <property fmtid="{D5CDD505-2E9C-101B-9397-08002B2CF9AE}" pid="7" name="_PreviousAdHocReviewCycleID">
    <vt:i4>-218768842</vt:i4>
  </property>
  <property fmtid="{D5CDD505-2E9C-101B-9397-08002B2CF9AE}" pid="8" name="TitusGUID">
    <vt:lpwstr>1a099d6b-f319-4ee5-a05b-7ad5f3ee1300</vt:lpwstr>
  </property>
  <property fmtid="{D5CDD505-2E9C-101B-9397-08002B2CF9AE}" pid="9" name="NokiaConfidentiality">
    <vt:lpwstr>Public</vt:lpwstr>
  </property>
</Properties>
</file>