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20" r:id="rId2"/>
    <p:sldId id="321" r:id="rId3"/>
    <p:sldId id="322" r:id="rId4"/>
    <p:sldId id="352" r:id="rId5"/>
    <p:sldId id="353" r:id="rId6"/>
    <p:sldId id="355" r:id="rId7"/>
    <p:sldId id="356" r:id="rId8"/>
    <p:sldId id="357" r:id="rId9"/>
    <p:sldId id="359" r:id="rId10"/>
    <p:sldId id="354" r:id="rId11"/>
    <p:sldId id="360"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5" d="100"/>
          <a:sy n="75" d="100"/>
        </p:scale>
        <p:origin x="-93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9B05363D-26DD-4F58-AE40-E56C964939F5}" type="slidenum">
              <a:rPr lang="en-US"/>
              <a:pPr>
                <a:defRPr/>
              </a:pPr>
              <a:t>‹#›</a:t>
            </a:fld>
            <a:endParaRPr lang="en-US"/>
          </a:p>
        </p:txBody>
      </p:sp>
      <p:sp>
        <p:nvSpPr>
          <p:cNvPr id="327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3277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327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618603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2867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90953695-CCAC-417B-BB57-5399F9630B92}" type="slidenum">
              <a:rPr lang="en-US"/>
              <a:pPr>
                <a:defRPr/>
              </a:pPr>
              <a:t>‹#›</a:t>
            </a:fld>
            <a:endParaRPr lang="en-US"/>
          </a:p>
        </p:txBody>
      </p:sp>
      <p:sp>
        <p:nvSpPr>
          <p:cNvPr id="2868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2868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868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6103958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a:noFill/>
        </p:spPr>
        <p:txBody>
          <a:bodyPr/>
          <a:lstStyle/>
          <a:p>
            <a:r>
              <a:rPr lang="en-US" smtClean="0"/>
              <a:t>Filename</a:t>
            </a:r>
          </a:p>
        </p:txBody>
      </p:sp>
      <p:sp>
        <p:nvSpPr>
          <p:cNvPr id="8195" name="Rectangle 3"/>
          <p:cNvSpPr>
            <a:spLocks noGrp="1" noChangeArrowheads="1"/>
          </p:cNvSpPr>
          <p:nvPr>
            <p:ph type="dt" sz="quarter" idx="1"/>
          </p:nvPr>
        </p:nvSpPr>
        <p:spPr>
          <a:noFill/>
        </p:spPr>
        <p:txBody>
          <a:bodyPr/>
          <a:lstStyle/>
          <a:p>
            <a:r>
              <a:rPr lang="en-US" smtClean="0"/>
              <a:t>Month Year</a:t>
            </a:r>
          </a:p>
        </p:txBody>
      </p:sp>
      <p:sp>
        <p:nvSpPr>
          <p:cNvPr id="8196" name="Rectangle 6"/>
          <p:cNvSpPr>
            <a:spLocks noGrp="1" noChangeArrowheads="1"/>
          </p:cNvSpPr>
          <p:nvPr>
            <p:ph type="ftr" sz="quarter" idx="4"/>
          </p:nvPr>
        </p:nvSpPr>
        <p:spPr>
          <a:noFill/>
        </p:spPr>
        <p:txBody>
          <a:bodyPr/>
          <a:lstStyle/>
          <a:p>
            <a:pPr lvl="4"/>
            <a:r>
              <a:rPr lang="en-US" smtClean="0"/>
              <a:t>John Doe, Some Company</a:t>
            </a:r>
          </a:p>
        </p:txBody>
      </p:sp>
      <p:sp>
        <p:nvSpPr>
          <p:cNvPr id="8197" name="Rectangle 7"/>
          <p:cNvSpPr>
            <a:spLocks noGrp="1" noChangeArrowheads="1"/>
          </p:cNvSpPr>
          <p:nvPr>
            <p:ph type="sldNum" sz="quarter" idx="5"/>
          </p:nvPr>
        </p:nvSpPr>
        <p:spPr>
          <a:noFill/>
        </p:spPr>
        <p:txBody>
          <a:bodyPr/>
          <a:lstStyle/>
          <a:p>
            <a:r>
              <a:rPr lang="en-US" smtClean="0"/>
              <a:t>Page </a:t>
            </a:r>
            <a:fld id="{1574EA27-B91D-4ADE-95CC-1448B54EC954}" type="slidenum">
              <a:rPr lang="en-US" smtClean="0"/>
              <a:pPr/>
              <a:t>1</a:t>
            </a:fld>
            <a:endParaRPr lang="en-US" smtClean="0"/>
          </a:p>
        </p:txBody>
      </p:sp>
      <p:sp>
        <p:nvSpPr>
          <p:cNvPr id="8198" name="Rectangle 2"/>
          <p:cNvSpPr>
            <a:spLocks noGrp="1" noRot="1" noChangeAspect="1" noChangeArrowheads="1" noTextEdit="1"/>
          </p:cNvSpPr>
          <p:nvPr>
            <p:ph type="sldImg"/>
          </p:nvPr>
        </p:nvSpPr>
        <p:spPr>
          <a:xfrm>
            <a:off x="1154113" y="701675"/>
            <a:ext cx="4625975" cy="3468688"/>
          </a:xfrm>
          <a:ln/>
        </p:spPr>
      </p:sp>
      <p:sp>
        <p:nvSpPr>
          <p:cNvPr id="81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CFBB84D-2431-4B02-932E-D840017E22E6}"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9"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406426985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4B19E79-AD5D-414B-B396-B6AC72EE7A41}"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2898186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265D1AF-7463-4192-A1A8-424FECA6AB14}"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2686695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DF5EDC4-A949-4047-95A8-36AE2F9155A8}"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23508259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285B56C-1113-4D3E-AE45-5F0A59200929}"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74357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9F24F0A-5BAA-4467-B3CD-FCEB05B4F593}" type="slidenum">
              <a:rPr lang="en-US"/>
              <a:pPr>
                <a:defRPr/>
              </a:pPr>
              <a:t>‹#›</a:t>
            </a:fld>
            <a:endParaRPr lang="en-US"/>
          </a:p>
        </p:txBody>
      </p:sp>
      <p:sp>
        <p:nvSpPr>
          <p:cNvPr id="8"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9" name="Rectangle 4"/>
          <p:cNvSpPr>
            <a:spLocks noGrp="1" noChangeArrowheads="1"/>
          </p:cNvSpPr>
          <p:nvPr>
            <p:ph type="dt" sz="half" idx="13"/>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3479996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95B65A9-47B3-4F9D-B425-060FC457EFFE}" type="slidenum">
              <a:rPr lang="en-US"/>
              <a:pPr>
                <a:defRPr/>
              </a:pPr>
              <a:t>‹#›</a:t>
            </a:fld>
            <a:endParaRPr lang="en-US"/>
          </a:p>
        </p:txBody>
      </p:sp>
      <p:sp>
        <p:nvSpPr>
          <p:cNvPr id="10" name="Rectangle 5"/>
          <p:cNvSpPr>
            <a:spLocks noGrp="1" noChangeArrowheads="1"/>
          </p:cNvSpPr>
          <p:nvPr>
            <p:ph type="ftr" sz="quarter" idx="1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11" name="Rectangle 4"/>
          <p:cNvSpPr>
            <a:spLocks noGrp="1" noChangeArrowheads="1"/>
          </p:cNvSpPr>
          <p:nvPr>
            <p:ph type="dt" sz="half" idx="14"/>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413832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539B813-7F6A-44FB-9D3E-14A423F355B3}" type="slidenum">
              <a:rPr lang="en-US"/>
              <a:pPr>
                <a:defRPr/>
              </a:pPr>
              <a:t>‹#›</a:t>
            </a:fld>
            <a:endParaRPr lang="en-US"/>
          </a:p>
        </p:txBody>
      </p:sp>
      <p:sp>
        <p:nvSpPr>
          <p:cNvPr id="6" name="Footer Placeholder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7"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3962607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75CDDBB-15D8-4E2F-807F-9235B578C6B7}" type="slidenum">
              <a:rPr lang="en-US"/>
              <a:pPr>
                <a:defRPr/>
              </a:pPr>
              <a:t>‹#›</a:t>
            </a:fld>
            <a:endParaRPr lang="en-US"/>
          </a:p>
        </p:txBody>
      </p:sp>
      <p:sp>
        <p:nvSpPr>
          <p:cNvPr id="5"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6"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628837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CF189E-0CB4-4226-BCBC-AC37523BE8A4}" type="slidenum">
              <a:rPr lang="en-US"/>
              <a:pPr>
                <a:defRPr/>
              </a:pPr>
              <a:t>‹#›</a:t>
            </a:fld>
            <a:endParaRPr lang="en-US"/>
          </a:p>
        </p:txBody>
      </p:sp>
      <p:sp>
        <p:nvSpPr>
          <p:cNvPr id="8"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9" name="Rectangle 4"/>
          <p:cNvSpPr>
            <a:spLocks noGrp="1" noChangeArrowheads="1"/>
          </p:cNvSpPr>
          <p:nvPr>
            <p:ph type="dt" sz="half" idx="13"/>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1928461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A1ACBA3-AB0C-45EF-9D0A-C618BFD091ED}" type="slidenum">
              <a:rPr lang="en-US"/>
              <a:pPr>
                <a:defRPr/>
              </a:pPr>
              <a:t>‹#›</a:t>
            </a:fld>
            <a:endParaRPr lang="en-US"/>
          </a:p>
        </p:txBody>
      </p:sp>
      <p:sp>
        <p:nvSpPr>
          <p:cNvPr id="8"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9" name="Rectangle 4"/>
          <p:cNvSpPr>
            <a:spLocks noGrp="1" noChangeArrowheads="1"/>
          </p:cNvSpPr>
          <p:nvPr>
            <p:ph type="dt" sz="half" idx="13"/>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Tree>
    <p:extLst>
      <p:ext uri="{BB962C8B-B14F-4D97-AF65-F5344CB8AC3E}">
        <p14:creationId xmlns="" xmlns:p14="http://schemas.microsoft.com/office/powerpoint/2010/main" val="3000144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2013</a:t>
            </a:r>
            <a:endParaRPr lang="en-US" dirty="0"/>
          </a:p>
        </p:txBody>
      </p:sp>
      <p:sp>
        <p:nvSpPr>
          <p:cNvPr id="1029"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7111CE71-169A-4D2F-A398-E56E7D645E4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800" b="1" dirty="0"/>
              <a:t>doc.: IEEE </a:t>
            </a:r>
            <a:r>
              <a:rPr lang="en-US" sz="1800" b="1" dirty="0" smtClean="0"/>
              <a:t>802.11-13/0075r0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37" r:id="rId1"/>
    <p:sldLayoutId id="2147483838"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Office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762000" y="685800"/>
            <a:ext cx="7772400" cy="762000"/>
          </a:xfrm>
          <a:noFill/>
        </p:spPr>
        <p:txBody>
          <a:bodyPr/>
          <a:lstStyle/>
          <a:p>
            <a:r>
              <a:rPr lang="en-US" altLang="zh-CN" dirty="0" smtClean="0"/>
              <a:t>Implicit ACK for Relay</a:t>
            </a:r>
            <a:endParaRPr lang="en-US" dirty="0" smtClean="0"/>
          </a:p>
        </p:txBody>
      </p:sp>
      <p:sp>
        <p:nvSpPr>
          <p:cNvPr id="1031" name="Rectangle 6"/>
          <p:cNvSpPr>
            <a:spLocks noGrp="1" noChangeArrowheads="1"/>
          </p:cNvSpPr>
          <p:nvPr>
            <p:ph idx="1"/>
          </p:nvPr>
        </p:nvSpPr>
        <p:spPr>
          <a:xfrm>
            <a:off x="685800" y="1600200"/>
            <a:ext cx="7772400" cy="381000"/>
          </a:xfrm>
          <a:noFill/>
        </p:spPr>
        <p:txBody>
          <a:bodyPr/>
          <a:lstStyle/>
          <a:p>
            <a:pPr algn="ctr">
              <a:buFontTx/>
              <a:buNone/>
            </a:pPr>
            <a:r>
              <a:rPr lang="en-US" sz="2000" dirty="0" smtClean="0"/>
              <a:t>Date:</a:t>
            </a:r>
            <a:r>
              <a:rPr lang="en-US" sz="2000" b="0" dirty="0" smtClean="0"/>
              <a:t> 2013-01-14</a:t>
            </a:r>
          </a:p>
        </p:txBody>
      </p:sp>
      <p:sp>
        <p:nvSpPr>
          <p:cNvPr id="1032" name="Rectangle 12"/>
          <p:cNvSpPr>
            <a:spLocks noChangeArrowheads="1"/>
          </p:cNvSpPr>
          <p:nvPr/>
        </p:nvSpPr>
        <p:spPr bwMode="auto">
          <a:xfrm>
            <a:off x="462665" y="177758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cs typeface="Times New Roman" pitchFamily="18" charset="0"/>
              </a:rPr>
              <a:t>Authors:</a:t>
            </a:r>
            <a:endParaRPr lang="en-US" sz="2000" dirty="0">
              <a:cs typeface="Times New Roman" pitchFamily="18" charset="0"/>
            </a:endParaRPr>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1</a:t>
            </a:fld>
            <a:endParaRPr lang="en-US"/>
          </a:p>
        </p:txBody>
      </p:sp>
      <p:sp>
        <p:nvSpPr>
          <p:cNvPr id="9"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graphicFrame>
        <p:nvGraphicFramePr>
          <p:cNvPr id="1027" name="Object 3"/>
          <p:cNvGraphicFramePr>
            <a:graphicFrameLocks noChangeAspect="1"/>
          </p:cNvGraphicFramePr>
          <p:nvPr/>
        </p:nvGraphicFramePr>
        <p:xfrm>
          <a:off x="1293813" y="2231635"/>
          <a:ext cx="6851650" cy="4346575"/>
        </p:xfrm>
        <a:graphic>
          <a:graphicData uri="http://schemas.openxmlformats.org/presentationml/2006/ole">
            <p:oleObj spid="_x0000_s1027" name="Document" r:id="rId4" imgW="9133940" imgH="5797251" progId="Word.Document.8">
              <p:embed/>
            </p:oleObj>
          </a:graphicData>
        </a:graphic>
      </p:graphicFrame>
    </p:spTree>
    <p:extLst>
      <p:ext uri="{BB962C8B-B14F-4D97-AF65-F5344CB8AC3E}">
        <p14:creationId xmlns="" xmlns:p14="http://schemas.microsoft.com/office/powerpoint/2010/main" val="8658647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idx="1"/>
          </p:nvPr>
        </p:nvSpPr>
        <p:spPr/>
        <p:txBody>
          <a:bodyPr/>
          <a:lstStyle/>
          <a:p>
            <a:r>
              <a:rPr lang="en-US" dirty="0" smtClean="0"/>
              <a:t>SP1</a:t>
            </a:r>
          </a:p>
          <a:p>
            <a:pPr lvl="1"/>
            <a:r>
              <a:rPr lang="en-US" dirty="0" smtClean="0"/>
              <a:t>Do you support the concept of sharing one TXOP for relay with implicit ACK, where PAID in SIG field is used for ACK purpose as shown in slide 6? </a:t>
            </a:r>
            <a:r>
              <a:rPr lang="en-US" dirty="0" smtClean="0">
                <a:solidFill>
                  <a:schemeClr val="bg1">
                    <a:lumMod val="75000"/>
                  </a:schemeClr>
                </a:solidFill>
              </a:rPr>
              <a:t> </a:t>
            </a:r>
          </a:p>
          <a:p>
            <a:endParaRPr lang="en-US" dirty="0" smtClean="0"/>
          </a:p>
          <a:p>
            <a:r>
              <a:rPr lang="en-US" dirty="0" smtClean="0"/>
              <a:t>SP2</a:t>
            </a:r>
          </a:p>
          <a:p>
            <a:pPr lvl="1"/>
            <a:r>
              <a:rPr lang="en-US" dirty="0" smtClean="0"/>
              <a:t>Do you support that relay station indicates an associated</a:t>
            </a:r>
            <a:r>
              <a:rPr lang="en-US" altLang="zh-CN" dirty="0" smtClean="0"/>
              <a:t> STA’s PAID to root AP when the STA becomes associated or the STA’s AID is changed, and indicates the </a:t>
            </a:r>
            <a:r>
              <a:rPr lang="en-US" dirty="0" smtClean="0"/>
              <a:t>BSSID of the root AP to newly associated STAs?</a:t>
            </a:r>
          </a:p>
          <a:p>
            <a:pPr lvl="2"/>
            <a:r>
              <a:rPr lang="en-US" dirty="0" smtClean="0"/>
              <a:t>And the BSSID of the root AP can be indicated in beacon frame.</a:t>
            </a:r>
          </a:p>
          <a:p>
            <a:pPr lvl="1"/>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10</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Jan 2013</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dirty="0" smtClean="0"/>
              <a:t>[1] IEEE 802.11-11/1137r12 Proposed Specification Framework for </a:t>
            </a:r>
            <a:r>
              <a:rPr lang="en-US" dirty="0" err="1" smtClean="0"/>
              <a:t>TGah</a:t>
            </a:r>
            <a:endParaRPr lang="en-US" dirty="0" smtClean="0"/>
          </a:p>
          <a:p>
            <a:pPr>
              <a:buNone/>
            </a:pPr>
            <a:r>
              <a:rPr lang="en-US" dirty="0" smtClean="0"/>
              <a:t>[2] IEEE 802.11-12/1330r0 Two-hop relay function</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11</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Jan 2013</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2"/>
          <p:cNvSpPr>
            <a:spLocks noChangeArrowheads="1"/>
          </p:cNvSpPr>
          <p:nvPr/>
        </p:nvSpPr>
        <p:spPr bwMode="auto">
          <a:xfrm>
            <a:off x="683165" y="93267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cs typeface="Times New Roman" pitchFamily="18" charset="0"/>
              </a:rPr>
              <a:t>Authors:</a:t>
            </a:r>
            <a:endParaRPr lang="en-US" sz="2000" dirty="0">
              <a:cs typeface="Times New Roman" pitchFamily="18" charset="0"/>
            </a:endParaRPr>
          </a:p>
        </p:txBody>
      </p:sp>
      <p:sp>
        <p:nvSpPr>
          <p:cNvPr id="3" name="Slide Number Placeholder 2"/>
          <p:cNvSpPr>
            <a:spLocks noGrp="1"/>
          </p:cNvSpPr>
          <p:nvPr>
            <p:ph type="sldNum" sz="quarter" idx="12"/>
          </p:nvPr>
        </p:nvSpPr>
        <p:spPr/>
        <p:txBody>
          <a:bodyPr/>
          <a:lstStyle/>
          <a:p>
            <a:pPr>
              <a:defRPr/>
            </a:pPr>
            <a:r>
              <a:rPr lang="en-US" smtClean="0"/>
              <a:t>Slide </a:t>
            </a:r>
            <a:fld id="{7DF5EDC4-A949-4047-95A8-36AE2F9155A8}" type="slidenum">
              <a:rPr lang="en-US" smtClean="0"/>
              <a:pPr>
                <a:defRPr/>
              </a:pPr>
              <a:t>2</a:t>
            </a:fld>
            <a:endParaRPr lang="en-US"/>
          </a:p>
        </p:txBody>
      </p:sp>
      <p:sp>
        <p:nvSpPr>
          <p:cNvPr id="9"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graphicFrame>
        <p:nvGraphicFramePr>
          <p:cNvPr id="2051" name="Object 3"/>
          <p:cNvGraphicFramePr>
            <a:graphicFrameLocks noChangeAspect="1"/>
          </p:cNvGraphicFramePr>
          <p:nvPr/>
        </p:nvGraphicFramePr>
        <p:xfrm>
          <a:off x="1266825" y="1519098"/>
          <a:ext cx="6427788" cy="4291012"/>
        </p:xfrm>
        <a:graphic>
          <a:graphicData uri="http://schemas.openxmlformats.org/presentationml/2006/ole">
            <p:oleObj spid="_x0000_s2051" name="Document" r:id="rId3" imgW="8744216" imgH="5964868" progId="Word.Document.8">
              <p:embed/>
            </p:oleObj>
          </a:graphicData>
        </a:graphic>
      </p:graphicFrame>
    </p:spTree>
    <p:extLst>
      <p:ext uri="{BB962C8B-B14F-4D97-AF65-F5344CB8AC3E}">
        <p14:creationId xmlns="" xmlns:p14="http://schemas.microsoft.com/office/powerpoint/2010/main" val="3327224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2"/>
          <p:cNvSpPr>
            <a:spLocks noChangeArrowheads="1"/>
          </p:cNvSpPr>
          <p:nvPr/>
        </p:nvSpPr>
        <p:spPr bwMode="auto">
          <a:xfrm>
            <a:off x="683165" y="93267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cs typeface="Times New Roman" pitchFamily="18" charset="0"/>
              </a:rPr>
              <a:t>Authors:</a:t>
            </a:r>
            <a:endParaRPr lang="en-US" sz="2000" dirty="0">
              <a:cs typeface="Times New Roman" pitchFamily="18" charset="0"/>
            </a:endParaRPr>
          </a:p>
        </p:txBody>
      </p:sp>
      <p:sp>
        <p:nvSpPr>
          <p:cNvPr id="3" name="Slide Number Placeholder 2"/>
          <p:cNvSpPr>
            <a:spLocks noGrp="1"/>
          </p:cNvSpPr>
          <p:nvPr>
            <p:ph type="sldNum" sz="quarter" idx="12"/>
          </p:nvPr>
        </p:nvSpPr>
        <p:spPr/>
        <p:txBody>
          <a:bodyPr/>
          <a:lstStyle/>
          <a:p>
            <a:pPr>
              <a:defRPr/>
            </a:pPr>
            <a:r>
              <a:rPr lang="en-US" smtClean="0"/>
              <a:t>Slide </a:t>
            </a:r>
            <a:fld id="{7DF5EDC4-A949-4047-95A8-36AE2F9155A8}" type="slidenum">
              <a:rPr lang="en-US" smtClean="0"/>
              <a:pPr>
                <a:defRPr/>
              </a:pPr>
              <a:t>3</a:t>
            </a:fld>
            <a:endParaRPr lang="en-US"/>
          </a:p>
        </p:txBody>
      </p:sp>
      <p:sp>
        <p:nvSpPr>
          <p:cNvPr id="9"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graphicFrame>
        <p:nvGraphicFramePr>
          <p:cNvPr id="3075" name="Object 3"/>
          <p:cNvGraphicFramePr>
            <a:graphicFrameLocks noChangeAspect="1"/>
          </p:cNvGraphicFramePr>
          <p:nvPr/>
        </p:nvGraphicFramePr>
        <p:xfrm>
          <a:off x="1293813" y="1403328"/>
          <a:ext cx="6288087" cy="5021262"/>
        </p:xfrm>
        <a:graphic>
          <a:graphicData uri="http://schemas.openxmlformats.org/presentationml/2006/ole">
            <p:oleObj spid="_x0000_s3075" name="Document" r:id="rId3" imgW="8550007" imgH="6840525" progId="Word.Document.8">
              <p:embed/>
            </p:oleObj>
          </a:graphicData>
        </a:graphic>
      </p:graphicFrame>
    </p:spTree>
    <p:extLst>
      <p:ext uri="{BB962C8B-B14F-4D97-AF65-F5344CB8AC3E}">
        <p14:creationId xmlns="" xmlns:p14="http://schemas.microsoft.com/office/powerpoint/2010/main" val="3267596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altLang="zh-CN" dirty="0" err="1" smtClean="0"/>
              <a:t>TGah</a:t>
            </a:r>
            <a:r>
              <a:rPr lang="en-US" altLang="zh-CN" dirty="0" smtClean="0"/>
              <a:t> accepted the concept of sharing one TXOP for relay (for explicit ACK exchange) to reduce the number of channel contentions [1, 2].</a:t>
            </a:r>
          </a:p>
          <a:p>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7DF5EDC4-A949-4047-95A8-36AE2F9155A8}"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smtClean="0"/>
              <a:t>Young Hoon Kwon, Huawei</a:t>
            </a:r>
            <a:endParaRPr lang="en-US" dirty="0"/>
          </a:p>
        </p:txBody>
      </p:sp>
      <p:sp>
        <p:nvSpPr>
          <p:cNvPr id="10" name="Date Placeholder 3"/>
          <p:cNvSpPr>
            <a:spLocks noGrp="1"/>
          </p:cNvSpPr>
          <p:nvPr>
            <p:ph type="dt" sz="half" idx="2"/>
          </p:nvPr>
        </p:nvSpPr>
        <p:spPr>
          <a:xfrm>
            <a:off x="696913" y="332601"/>
            <a:ext cx="936154" cy="276999"/>
          </a:xfrm>
        </p:spPr>
        <p:txBody>
          <a:bodyPr/>
          <a:lstStyle/>
          <a:p>
            <a:pPr>
              <a:defRPr/>
            </a:pPr>
            <a:r>
              <a:rPr lang="en-US" smtClean="0"/>
              <a:t>Jan. </a:t>
            </a:r>
            <a:r>
              <a:rPr lang="en-US" dirty="0" smtClean="0"/>
              <a:t>2013</a:t>
            </a:r>
            <a:endParaRPr lang="en-US" dirty="0"/>
          </a:p>
        </p:txBody>
      </p:sp>
      <p:grpSp>
        <p:nvGrpSpPr>
          <p:cNvPr id="12" name="Group 11"/>
          <p:cNvGrpSpPr/>
          <p:nvPr/>
        </p:nvGrpSpPr>
        <p:grpSpPr>
          <a:xfrm>
            <a:off x="1828800" y="3143516"/>
            <a:ext cx="5638800" cy="3248972"/>
            <a:chOff x="855239" y="2173648"/>
            <a:chExt cx="7043166" cy="3886697"/>
          </a:xfrm>
        </p:grpSpPr>
        <p:sp>
          <p:nvSpPr>
            <p:cNvPr id="13" name="TextBox 12"/>
            <p:cNvSpPr txBox="1"/>
            <p:nvPr/>
          </p:nvSpPr>
          <p:spPr>
            <a:xfrm>
              <a:off x="3720639" y="4078100"/>
              <a:ext cx="1073509" cy="312960"/>
            </a:xfrm>
            <a:prstGeom prst="rect">
              <a:avLst/>
            </a:prstGeom>
            <a:noFill/>
          </p:spPr>
          <p:txBody>
            <a:bodyPr wrap="square" rtlCol="0" anchor="ctr">
              <a:spAutoFit/>
            </a:bodyPr>
            <a:lstStyle/>
            <a:p>
              <a:pPr algn="ctr"/>
              <a:r>
                <a:rPr lang="en-US" sz="1100" b="1" dirty="0" err="1" smtClean="0">
                  <a:solidFill>
                    <a:srgbClr val="FFC000"/>
                  </a:solidFill>
                  <a:latin typeface="Calibri" pitchFamily="34" charset="0"/>
                </a:rPr>
                <a:t>RspFrm</a:t>
              </a:r>
              <a:r>
                <a:rPr lang="en-US" sz="1100" b="1" dirty="0" smtClean="0">
                  <a:solidFill>
                    <a:srgbClr val="FFC000"/>
                  </a:solidFill>
                  <a:latin typeface="Calibri" pitchFamily="34" charset="0"/>
                </a:rPr>
                <a:t>=11</a:t>
              </a:r>
              <a:endParaRPr lang="en-US" b="1" dirty="0">
                <a:solidFill>
                  <a:srgbClr val="FFC000"/>
                </a:solidFill>
                <a:latin typeface="Calibri" pitchFamily="34" charset="0"/>
              </a:endParaRPr>
            </a:p>
          </p:txBody>
        </p:sp>
        <p:grpSp>
          <p:nvGrpSpPr>
            <p:cNvPr id="14" name="Group 16"/>
            <p:cNvGrpSpPr/>
            <p:nvPr/>
          </p:nvGrpSpPr>
          <p:grpSpPr>
            <a:xfrm>
              <a:off x="855239" y="2173648"/>
              <a:ext cx="7043166" cy="3886697"/>
              <a:chOff x="855239" y="2173648"/>
              <a:chExt cx="7043166" cy="3886697"/>
            </a:xfrm>
          </p:grpSpPr>
          <p:grpSp>
            <p:nvGrpSpPr>
              <p:cNvPr id="16" name="Group 14"/>
              <p:cNvGrpSpPr/>
              <p:nvPr/>
            </p:nvGrpSpPr>
            <p:grpSpPr>
              <a:xfrm>
                <a:off x="855239" y="2173648"/>
                <a:ext cx="7043166" cy="3886697"/>
                <a:chOff x="855239" y="2173648"/>
                <a:chExt cx="7043166" cy="3886697"/>
              </a:xfrm>
            </p:grpSpPr>
            <p:grpSp>
              <p:nvGrpSpPr>
                <p:cNvPr id="18" name="Group 13"/>
                <p:cNvGrpSpPr/>
                <p:nvPr/>
              </p:nvGrpSpPr>
              <p:grpSpPr>
                <a:xfrm>
                  <a:off x="855239" y="2173648"/>
                  <a:ext cx="7043166" cy="3759206"/>
                  <a:chOff x="855239" y="2173648"/>
                  <a:chExt cx="7043166" cy="3759206"/>
                </a:xfrm>
              </p:grpSpPr>
              <p:grpSp>
                <p:nvGrpSpPr>
                  <p:cNvPr id="20" name="Group 259"/>
                  <p:cNvGrpSpPr/>
                  <p:nvPr/>
                </p:nvGrpSpPr>
                <p:grpSpPr>
                  <a:xfrm>
                    <a:off x="855239" y="2173648"/>
                    <a:ext cx="7043166" cy="3759206"/>
                    <a:chOff x="726183" y="2151484"/>
                    <a:chExt cx="7043166" cy="3759206"/>
                  </a:xfrm>
                </p:grpSpPr>
                <p:grpSp>
                  <p:nvGrpSpPr>
                    <p:cNvPr id="26" name="Group 241"/>
                    <p:cNvGrpSpPr/>
                    <p:nvPr/>
                  </p:nvGrpSpPr>
                  <p:grpSpPr>
                    <a:xfrm>
                      <a:off x="726183" y="2151484"/>
                      <a:ext cx="7043166" cy="3759206"/>
                      <a:chOff x="726183" y="2031698"/>
                      <a:chExt cx="7043166" cy="3759206"/>
                    </a:xfrm>
                  </p:grpSpPr>
                  <p:grpSp>
                    <p:nvGrpSpPr>
                      <p:cNvPr id="28" name="Group 234"/>
                      <p:cNvGrpSpPr/>
                      <p:nvPr/>
                    </p:nvGrpSpPr>
                    <p:grpSpPr>
                      <a:xfrm>
                        <a:off x="726183" y="2031698"/>
                        <a:ext cx="7043166" cy="3759206"/>
                        <a:chOff x="979490" y="1721020"/>
                        <a:chExt cx="7043166" cy="3759206"/>
                      </a:xfrm>
                    </p:grpSpPr>
                    <p:grpSp>
                      <p:nvGrpSpPr>
                        <p:cNvPr id="31" name="Group 233"/>
                        <p:cNvGrpSpPr/>
                        <p:nvPr/>
                      </p:nvGrpSpPr>
                      <p:grpSpPr>
                        <a:xfrm>
                          <a:off x="979490" y="1721020"/>
                          <a:ext cx="7043166" cy="3759206"/>
                          <a:chOff x="979490" y="1721020"/>
                          <a:chExt cx="7043166" cy="3759206"/>
                        </a:xfrm>
                      </p:grpSpPr>
                      <p:sp>
                        <p:nvSpPr>
                          <p:cNvPr id="33" name="TextBox 32"/>
                          <p:cNvSpPr txBox="1"/>
                          <p:nvPr/>
                        </p:nvSpPr>
                        <p:spPr>
                          <a:xfrm flipH="1">
                            <a:off x="1280055" y="3407581"/>
                            <a:ext cx="2813381" cy="717967"/>
                          </a:xfrm>
                          <a:prstGeom prst="rect">
                            <a:avLst/>
                          </a:prstGeom>
                          <a:noFill/>
                        </p:spPr>
                        <p:txBody>
                          <a:bodyPr wrap="square" rtlCol="0" anchor="ctr">
                            <a:spAutoFit/>
                          </a:bodyPr>
                          <a:lstStyle/>
                          <a:p>
                            <a:r>
                              <a:rPr lang="en-US" sz="1100" b="1" dirty="0" smtClean="0">
                                <a:solidFill>
                                  <a:srgbClr val="0070C0"/>
                                </a:solidFill>
                                <a:latin typeface="Calibri" pitchFamily="34" charset="0"/>
                              </a:rPr>
                              <a:t>Relay sends ACK, and set response frame bits to 11 for next outgoing frame </a:t>
                            </a:r>
                            <a:endParaRPr lang="en-US" sz="1100" b="1" dirty="0">
                              <a:solidFill>
                                <a:srgbClr val="0070C0"/>
                              </a:solidFill>
                              <a:latin typeface="Calibri" pitchFamily="34" charset="0"/>
                            </a:endParaRPr>
                          </a:p>
                        </p:txBody>
                      </p:sp>
                      <p:grpSp>
                        <p:nvGrpSpPr>
                          <p:cNvPr id="34" name="Group 225"/>
                          <p:cNvGrpSpPr/>
                          <p:nvPr/>
                        </p:nvGrpSpPr>
                        <p:grpSpPr>
                          <a:xfrm>
                            <a:off x="979490" y="1721020"/>
                            <a:ext cx="7043166" cy="3759206"/>
                            <a:chOff x="902486" y="1593983"/>
                            <a:chExt cx="7043166" cy="3759206"/>
                          </a:xfrm>
                        </p:grpSpPr>
                        <p:grpSp>
                          <p:nvGrpSpPr>
                            <p:cNvPr id="35" name="Group 217"/>
                            <p:cNvGrpSpPr/>
                            <p:nvPr/>
                          </p:nvGrpSpPr>
                          <p:grpSpPr>
                            <a:xfrm>
                              <a:off x="1306786" y="2418510"/>
                              <a:ext cx="6638866" cy="2934679"/>
                              <a:chOff x="714907" y="2377851"/>
                              <a:chExt cx="6638866" cy="2934679"/>
                            </a:xfrm>
                          </p:grpSpPr>
                          <p:sp>
                            <p:nvSpPr>
                              <p:cNvPr id="37" name="Rectangle 36"/>
                              <p:cNvSpPr/>
                              <p:nvPr/>
                            </p:nvSpPr>
                            <p:spPr bwMode="auto">
                              <a:xfrm>
                                <a:off x="4402412" y="3754507"/>
                                <a:ext cx="1629139" cy="317417"/>
                              </a:xfrm>
                              <a:prstGeom prst="rect">
                                <a:avLst/>
                              </a:prstGeom>
                              <a:solidFill>
                                <a:srgbClr val="92D050"/>
                              </a:solidFill>
                              <a:ln w="254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b="1" dirty="0" smtClean="0">
                                    <a:latin typeface="Calibri" pitchFamily="34" charset="0"/>
                                  </a:rPr>
                                  <a:t>DATA</a:t>
                                </a:r>
                                <a:endParaRPr kumimoji="0" lang="en-US" sz="1050" b="1" i="0" u="none" strike="noStrike" cap="none" normalizeH="0" baseline="0" dirty="0" smtClean="0">
                                  <a:ln>
                                    <a:noFill/>
                                  </a:ln>
                                  <a:solidFill>
                                    <a:schemeClr val="tx1"/>
                                  </a:solidFill>
                                  <a:effectLst/>
                                  <a:latin typeface="Calibri" pitchFamily="34" charset="0"/>
                                </a:endParaRPr>
                              </a:p>
                            </p:txBody>
                          </p:sp>
                          <p:grpSp>
                            <p:nvGrpSpPr>
                              <p:cNvPr id="38" name="Group 216"/>
                              <p:cNvGrpSpPr/>
                              <p:nvPr/>
                            </p:nvGrpSpPr>
                            <p:grpSpPr>
                              <a:xfrm>
                                <a:off x="714907" y="2377851"/>
                                <a:ext cx="6638866" cy="2934679"/>
                                <a:chOff x="714907" y="2377851"/>
                                <a:chExt cx="6638866" cy="2934679"/>
                              </a:xfrm>
                            </p:grpSpPr>
                            <p:sp>
                              <p:nvSpPr>
                                <p:cNvPr id="39" name="TextBox 38"/>
                                <p:cNvSpPr txBox="1"/>
                                <p:nvPr/>
                              </p:nvSpPr>
                              <p:spPr>
                                <a:xfrm flipH="1">
                                  <a:off x="4401108" y="4052195"/>
                                  <a:ext cx="1629139" cy="312960"/>
                                </a:xfrm>
                                <a:prstGeom prst="rect">
                                  <a:avLst/>
                                </a:prstGeom>
                                <a:noFill/>
                              </p:spPr>
                              <p:txBody>
                                <a:bodyPr wrap="square" rtlCol="0" anchor="ctr">
                                  <a:spAutoFit/>
                                </a:bodyPr>
                                <a:lstStyle/>
                                <a:p>
                                  <a:pPr algn="ctr"/>
                                  <a:r>
                                    <a:rPr lang="en-US" sz="1100" b="1" i="1" dirty="0" smtClean="0">
                                      <a:latin typeface="Calibri" pitchFamily="34" charset="0"/>
                                    </a:rPr>
                                    <a:t>T</a:t>
                                  </a:r>
                                  <a:r>
                                    <a:rPr lang="en-US" sz="1100" b="1" i="1" baseline="-25000" dirty="0" smtClean="0">
                                      <a:latin typeface="Calibri" pitchFamily="34" charset="0"/>
                                    </a:rPr>
                                    <a:t>D</a:t>
                                  </a:r>
                                  <a:r>
                                    <a:rPr lang="en-US" sz="1100" b="1" i="1" dirty="0" smtClean="0">
                                      <a:latin typeface="Calibri" pitchFamily="34" charset="0"/>
                                    </a:rPr>
                                    <a:t>(V</a:t>
                                  </a:r>
                                  <a:r>
                                    <a:rPr lang="en-US" sz="1100" b="1" i="1" baseline="-25000" dirty="0" smtClean="0">
                                      <a:latin typeface="Calibri" pitchFamily="34" charset="0"/>
                                    </a:rPr>
                                    <a:t>1</a:t>
                                  </a:r>
                                  <a:r>
                                    <a:rPr lang="en-US" sz="1100" b="1" i="1" dirty="0" smtClean="0">
                                      <a:latin typeface="Calibri" pitchFamily="34" charset="0"/>
                                    </a:rPr>
                                    <a:t>)</a:t>
                                  </a:r>
                                  <a:endParaRPr lang="en-US" sz="1100" b="1" i="1" baseline="-25000" dirty="0" smtClean="0">
                                    <a:latin typeface="Calibri" pitchFamily="34" charset="0"/>
                                  </a:endParaRPr>
                                </a:p>
                              </p:txBody>
                            </p:sp>
                            <p:grpSp>
                              <p:nvGrpSpPr>
                                <p:cNvPr id="40" name="Group 215"/>
                                <p:cNvGrpSpPr/>
                                <p:nvPr/>
                              </p:nvGrpSpPr>
                              <p:grpSpPr>
                                <a:xfrm>
                                  <a:off x="714907" y="2377851"/>
                                  <a:ext cx="6638866" cy="2934679"/>
                                  <a:chOff x="714907" y="2377851"/>
                                  <a:chExt cx="6638866" cy="2934679"/>
                                </a:xfrm>
                              </p:grpSpPr>
                              <p:sp>
                                <p:nvSpPr>
                                  <p:cNvPr id="41" name="TextBox 40"/>
                                  <p:cNvSpPr txBox="1"/>
                                  <p:nvPr/>
                                </p:nvSpPr>
                                <p:spPr>
                                  <a:xfrm flipH="1">
                                    <a:off x="1838283" y="2974336"/>
                                    <a:ext cx="1190557" cy="312960"/>
                                  </a:xfrm>
                                  <a:prstGeom prst="rect">
                                    <a:avLst/>
                                  </a:prstGeom>
                                  <a:noFill/>
                                </p:spPr>
                                <p:txBody>
                                  <a:bodyPr wrap="square" rtlCol="0" anchor="ctr">
                                    <a:spAutoFit/>
                                  </a:bodyPr>
                                  <a:lstStyle/>
                                  <a:p>
                                    <a:pPr algn="ctr"/>
                                    <a:r>
                                      <a:rPr lang="en-US" sz="1100" b="1" i="1" dirty="0" smtClean="0">
                                        <a:latin typeface="Calibri" pitchFamily="34" charset="0"/>
                                      </a:rPr>
                                      <a:t>T</a:t>
                                    </a:r>
                                    <a:r>
                                      <a:rPr lang="en-US" sz="1100" b="1" i="1" baseline="-25000" dirty="0" smtClean="0">
                                        <a:latin typeface="Calibri" pitchFamily="34" charset="0"/>
                                      </a:rPr>
                                      <a:t>D</a:t>
                                    </a:r>
                                    <a:r>
                                      <a:rPr lang="en-US" sz="1100" b="1" i="1" dirty="0" smtClean="0">
                                        <a:latin typeface="Calibri" pitchFamily="34" charset="0"/>
                                      </a:rPr>
                                      <a:t>(V</a:t>
                                    </a:r>
                                    <a:r>
                                      <a:rPr lang="en-US" sz="1100" b="1" i="1" baseline="-25000" dirty="0" smtClean="0">
                                        <a:latin typeface="Calibri" pitchFamily="34" charset="0"/>
                                      </a:rPr>
                                      <a:t>2</a:t>
                                    </a:r>
                                    <a:r>
                                      <a:rPr lang="en-US" sz="1100" b="1" i="1" dirty="0" smtClean="0">
                                        <a:latin typeface="Calibri" pitchFamily="34" charset="0"/>
                                      </a:rPr>
                                      <a:t>)</a:t>
                                    </a:r>
                                    <a:endParaRPr lang="en-US" sz="1100" b="1" i="1" baseline="-25000" dirty="0" smtClean="0">
                                      <a:latin typeface="Calibri" pitchFamily="34" charset="0"/>
                                    </a:endParaRPr>
                                  </a:p>
                                </p:txBody>
                              </p:sp>
                              <p:sp>
                                <p:nvSpPr>
                                  <p:cNvPr id="42" name="TextBox 41"/>
                                  <p:cNvSpPr txBox="1"/>
                                  <p:nvPr/>
                                </p:nvSpPr>
                                <p:spPr>
                                  <a:xfrm flipH="1">
                                    <a:off x="3316209" y="4052195"/>
                                    <a:ext cx="686259" cy="312960"/>
                                  </a:xfrm>
                                  <a:prstGeom prst="rect">
                                    <a:avLst/>
                                  </a:prstGeom>
                                  <a:noFill/>
                                </p:spPr>
                                <p:txBody>
                                  <a:bodyPr wrap="square" rtlCol="0" anchor="ctr">
                                    <a:spAutoFit/>
                                  </a:bodyPr>
                                  <a:lstStyle/>
                                  <a:p>
                                    <a:pPr algn="ctr"/>
                                    <a:r>
                                      <a:rPr lang="en-US" sz="1100" b="1" i="1" dirty="0" smtClean="0">
                                        <a:latin typeface="Calibri" pitchFamily="34" charset="0"/>
                                      </a:rPr>
                                      <a:t>T</a:t>
                                    </a:r>
                                    <a:r>
                                      <a:rPr lang="en-US" sz="1100" b="1" i="1" baseline="-25000" dirty="0" smtClean="0">
                                        <a:latin typeface="Calibri" pitchFamily="34" charset="0"/>
                                      </a:rPr>
                                      <a:t>A</a:t>
                                    </a:r>
                                    <a:r>
                                      <a:rPr lang="en-US" sz="1100" b="1" i="1" dirty="0" smtClean="0">
                                        <a:latin typeface="Calibri" pitchFamily="34" charset="0"/>
                                      </a:rPr>
                                      <a:t>(V</a:t>
                                    </a:r>
                                    <a:r>
                                      <a:rPr lang="en-US" sz="1100" b="1" i="1" baseline="-25000" dirty="0" smtClean="0">
                                        <a:latin typeface="Calibri" pitchFamily="34" charset="0"/>
                                      </a:rPr>
                                      <a:t>2</a:t>
                                    </a:r>
                                    <a:r>
                                      <a:rPr lang="en-US" sz="1100" b="1" i="1" dirty="0" smtClean="0">
                                        <a:latin typeface="Calibri" pitchFamily="34" charset="0"/>
                                      </a:rPr>
                                      <a:t>)</a:t>
                                    </a:r>
                                    <a:endParaRPr lang="en-US" sz="1100" b="1" i="1" baseline="-25000" dirty="0" smtClean="0">
                                      <a:latin typeface="Calibri" pitchFamily="34" charset="0"/>
                                    </a:endParaRPr>
                                  </a:p>
                                </p:txBody>
                              </p:sp>
                              <p:grpSp>
                                <p:nvGrpSpPr>
                                  <p:cNvPr id="43" name="Group 192"/>
                                  <p:cNvGrpSpPr/>
                                  <p:nvPr/>
                                </p:nvGrpSpPr>
                                <p:grpSpPr>
                                  <a:xfrm>
                                    <a:off x="714907" y="2377851"/>
                                    <a:ext cx="6638866" cy="2934679"/>
                                    <a:chOff x="714907" y="2377851"/>
                                    <a:chExt cx="6638866" cy="2934679"/>
                                  </a:xfrm>
                                </p:grpSpPr>
                                <p:grpSp>
                                  <p:nvGrpSpPr>
                                    <p:cNvPr id="45" name="Group 172"/>
                                    <p:cNvGrpSpPr/>
                                    <p:nvPr/>
                                  </p:nvGrpSpPr>
                                  <p:grpSpPr>
                                    <a:xfrm>
                                      <a:off x="714907" y="2377851"/>
                                      <a:ext cx="6638866" cy="2934679"/>
                                      <a:chOff x="714907" y="2377851"/>
                                      <a:chExt cx="6638866" cy="2934679"/>
                                    </a:xfrm>
                                  </p:grpSpPr>
                                  <p:sp>
                                    <p:nvSpPr>
                                      <p:cNvPr id="49" name="TextBox 48"/>
                                      <p:cNvSpPr txBox="1"/>
                                      <p:nvPr/>
                                    </p:nvSpPr>
                                    <p:spPr>
                                      <a:xfrm flipH="1">
                                        <a:off x="5994885" y="4138911"/>
                                        <a:ext cx="652313" cy="312960"/>
                                      </a:xfrm>
                                      <a:prstGeom prst="rect">
                                        <a:avLst/>
                                      </a:prstGeom>
                                      <a:noFill/>
                                    </p:spPr>
                                    <p:txBody>
                                      <a:bodyPr wrap="square" rtlCol="0" anchor="ctr">
                                        <a:spAutoFit/>
                                      </a:bodyPr>
                                      <a:lstStyle/>
                                      <a:p>
                                        <a:pPr algn="ctr"/>
                                        <a:r>
                                          <a:rPr lang="en-US" sz="1100" b="1" dirty="0" smtClean="0">
                                            <a:solidFill>
                                              <a:srgbClr val="0070C0"/>
                                            </a:solidFill>
                                            <a:latin typeface="Calibri" pitchFamily="34" charset="0"/>
                                          </a:rPr>
                                          <a:t>SIFS</a:t>
                                        </a:r>
                                        <a:endParaRPr lang="en-US" sz="1100" b="1" dirty="0">
                                          <a:solidFill>
                                            <a:srgbClr val="0070C0"/>
                                          </a:solidFill>
                                          <a:latin typeface="Calibri" pitchFamily="34" charset="0"/>
                                        </a:endParaRPr>
                                      </a:p>
                                    </p:txBody>
                                  </p:sp>
                                  <p:grpSp>
                                    <p:nvGrpSpPr>
                                      <p:cNvPr id="50" name="Group 157"/>
                                      <p:cNvGrpSpPr/>
                                      <p:nvPr/>
                                    </p:nvGrpSpPr>
                                    <p:grpSpPr>
                                      <a:xfrm>
                                        <a:off x="714907" y="2377851"/>
                                        <a:ext cx="6638866" cy="2934679"/>
                                        <a:chOff x="714907" y="2377851"/>
                                        <a:chExt cx="6638866" cy="2934679"/>
                                      </a:xfrm>
                                    </p:grpSpPr>
                                    <p:grpSp>
                                      <p:nvGrpSpPr>
                                        <p:cNvPr id="51" name="Group 105"/>
                                        <p:cNvGrpSpPr/>
                                        <p:nvPr/>
                                      </p:nvGrpSpPr>
                                      <p:grpSpPr>
                                        <a:xfrm>
                                          <a:off x="714907" y="2377851"/>
                                          <a:ext cx="6638866" cy="2934679"/>
                                          <a:chOff x="693055" y="3649992"/>
                                          <a:chExt cx="6638866" cy="2934679"/>
                                        </a:xfrm>
                                      </p:grpSpPr>
                                      <p:grpSp>
                                        <p:nvGrpSpPr>
                                          <p:cNvPr id="56" name="Group 104"/>
                                          <p:cNvGrpSpPr/>
                                          <p:nvPr/>
                                        </p:nvGrpSpPr>
                                        <p:grpSpPr>
                                          <a:xfrm>
                                            <a:off x="693055" y="3944972"/>
                                            <a:ext cx="6638866" cy="2639699"/>
                                            <a:chOff x="693055" y="3944972"/>
                                            <a:chExt cx="6638866" cy="2639699"/>
                                          </a:xfrm>
                                        </p:grpSpPr>
                                        <p:grpSp>
                                          <p:nvGrpSpPr>
                                            <p:cNvPr id="59" name="Group 59"/>
                                            <p:cNvGrpSpPr/>
                                            <p:nvPr/>
                                          </p:nvGrpSpPr>
                                          <p:grpSpPr>
                                            <a:xfrm>
                                              <a:off x="693055" y="3944972"/>
                                              <a:ext cx="6638866" cy="2639699"/>
                                              <a:chOff x="887634" y="4129638"/>
                                              <a:chExt cx="6638866" cy="2639699"/>
                                            </a:xfrm>
                                          </p:grpSpPr>
                                          <p:cxnSp>
                                            <p:nvCxnSpPr>
                                              <p:cNvPr id="61" name="Straight Connector 60"/>
                                              <p:cNvCxnSpPr/>
                                              <p:nvPr/>
                                            </p:nvCxnSpPr>
                                            <p:spPr bwMode="auto">
                                              <a:xfrm>
                                                <a:off x="1714416" y="4449123"/>
                                                <a:ext cx="5812084" cy="0"/>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62" name="Straight Connector 61"/>
                                              <p:cNvCxnSpPr/>
                                              <p:nvPr/>
                                            </p:nvCxnSpPr>
                                            <p:spPr bwMode="auto">
                                              <a:xfrm flipV="1">
                                                <a:off x="1714416" y="6601851"/>
                                                <a:ext cx="5812084" cy="1803"/>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sp>
                                            <p:nvSpPr>
                                              <p:cNvPr id="63" name="Rectangle 62"/>
                                              <p:cNvSpPr/>
                                              <p:nvPr/>
                                            </p:nvSpPr>
                                            <p:spPr bwMode="auto">
                                              <a:xfrm>
                                                <a:off x="2011010" y="4129638"/>
                                                <a:ext cx="1190554" cy="317417"/>
                                              </a:xfrm>
                                              <a:prstGeom prst="rect">
                                                <a:avLst/>
                                              </a:prstGeom>
                                              <a:solidFill>
                                                <a:srgbClr val="92D050"/>
                                              </a:solidFill>
                                              <a:ln w="254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b="1" dirty="0" smtClean="0">
                                                    <a:latin typeface="Calibri" pitchFamily="34" charset="0"/>
                                                  </a:rPr>
                                                  <a:t>DATA</a:t>
                                                </a:r>
                                                <a:endParaRPr kumimoji="0" lang="en-US" sz="1050" b="1" i="0" u="none" strike="noStrike" cap="none" normalizeH="0" baseline="0" dirty="0" smtClean="0">
                                                  <a:ln>
                                                    <a:noFill/>
                                                  </a:ln>
                                                  <a:solidFill>
                                                    <a:schemeClr val="tx1"/>
                                                  </a:solidFill>
                                                  <a:effectLst/>
                                                  <a:latin typeface="Calibri" pitchFamily="34" charset="0"/>
                                                </a:endParaRPr>
                                              </a:p>
                                            </p:txBody>
                                          </p:sp>
                                          <p:sp>
                                            <p:nvSpPr>
                                              <p:cNvPr id="64" name="Rectangle 17"/>
                                              <p:cNvSpPr/>
                                              <p:nvPr/>
                                            </p:nvSpPr>
                                            <p:spPr bwMode="auto">
                                              <a:xfrm>
                                                <a:off x="6603231" y="6284434"/>
                                                <a:ext cx="569019" cy="317417"/>
                                              </a:xfrm>
                                              <a:prstGeom prst="rect">
                                                <a:avLst/>
                                              </a:prstGeom>
                                              <a:solidFill>
                                                <a:srgbClr val="FFC000"/>
                                              </a:solidFill>
                                              <a:ln w="254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b="1" dirty="0" smtClean="0">
                                                    <a:latin typeface="Calibri" pitchFamily="34" charset="0"/>
                                                  </a:rPr>
                                                  <a:t>ACK</a:t>
                                                </a:r>
                                                <a:endParaRPr kumimoji="0" lang="en-US" b="1" i="0" u="none" strike="noStrike" cap="none" normalizeH="0" baseline="0" dirty="0" smtClean="0">
                                                  <a:ln>
                                                    <a:noFill/>
                                                  </a:ln>
                                                  <a:solidFill>
                                                    <a:schemeClr val="tx1"/>
                                                  </a:solidFill>
                                                  <a:effectLst/>
                                                  <a:latin typeface="Calibri" pitchFamily="34" charset="0"/>
                                                </a:endParaRPr>
                                              </a:p>
                                            </p:txBody>
                                          </p:sp>
                                          <p:sp>
                                            <p:nvSpPr>
                                              <p:cNvPr id="65" name="TextBox 18"/>
                                              <p:cNvSpPr txBox="1"/>
                                              <p:nvPr/>
                                            </p:nvSpPr>
                                            <p:spPr>
                                              <a:xfrm>
                                                <a:off x="1249871" y="4283437"/>
                                                <a:ext cx="476664" cy="331370"/>
                                              </a:xfrm>
                                              <a:prstGeom prst="rect">
                                                <a:avLst/>
                                              </a:prstGeom>
                                              <a:noFill/>
                                            </p:spPr>
                                            <p:txBody>
                                              <a:bodyPr wrap="square" rtlCol="0" anchor="ctr">
                                                <a:spAutoFit/>
                                              </a:bodyPr>
                                              <a:lstStyle/>
                                              <a:p>
                                                <a:pPr algn="ctr"/>
                                                <a:r>
                                                  <a:rPr lang="en-US" b="1" dirty="0" smtClean="0">
                                                    <a:latin typeface="Calibri" pitchFamily="34" charset="0"/>
                                                  </a:rPr>
                                                  <a:t>AP</a:t>
                                                </a:r>
                                                <a:endParaRPr lang="en-US" sz="1100" b="1" dirty="0">
                                                  <a:latin typeface="Calibri" pitchFamily="34" charset="0"/>
                                                </a:endParaRPr>
                                              </a:p>
                                            </p:txBody>
                                          </p:sp>
                                          <p:sp>
                                            <p:nvSpPr>
                                              <p:cNvPr id="66" name="TextBox 65"/>
                                              <p:cNvSpPr txBox="1"/>
                                              <p:nvPr/>
                                            </p:nvSpPr>
                                            <p:spPr>
                                              <a:xfrm>
                                                <a:off x="1188864" y="6437967"/>
                                                <a:ext cx="537672" cy="331370"/>
                                              </a:xfrm>
                                              <a:prstGeom prst="rect">
                                                <a:avLst/>
                                              </a:prstGeom>
                                              <a:noFill/>
                                            </p:spPr>
                                            <p:txBody>
                                              <a:bodyPr wrap="square" rtlCol="0" anchor="ctr">
                                                <a:spAutoFit/>
                                              </a:bodyPr>
                                              <a:lstStyle/>
                                              <a:p>
                                                <a:pPr algn="ctr"/>
                                                <a:r>
                                                  <a:rPr lang="en-US" b="1" dirty="0" smtClean="0">
                                                    <a:latin typeface="Calibri" pitchFamily="34" charset="0"/>
                                                  </a:rPr>
                                                  <a:t>STA</a:t>
                                                </a:r>
                                                <a:endParaRPr lang="en-US" sz="1100" b="1" dirty="0">
                                                  <a:latin typeface="Calibri" pitchFamily="34" charset="0"/>
                                                </a:endParaRPr>
                                              </a:p>
                                            </p:txBody>
                                          </p:sp>
                                          <p:cxnSp>
                                            <p:nvCxnSpPr>
                                              <p:cNvPr id="67" name="Straight Connector 66"/>
                                              <p:cNvCxnSpPr/>
                                              <p:nvPr/>
                                            </p:nvCxnSpPr>
                                            <p:spPr bwMode="auto">
                                              <a:xfrm flipV="1">
                                                <a:off x="1714416" y="5526983"/>
                                                <a:ext cx="5812084" cy="360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sp>
                                            <p:nvSpPr>
                                              <p:cNvPr id="68" name="TextBox 21"/>
                                              <p:cNvSpPr txBox="1"/>
                                              <p:nvPr/>
                                            </p:nvSpPr>
                                            <p:spPr>
                                              <a:xfrm>
                                                <a:off x="887634" y="5364899"/>
                                                <a:ext cx="838901" cy="331370"/>
                                              </a:xfrm>
                                              <a:prstGeom prst="rect">
                                                <a:avLst/>
                                              </a:prstGeom>
                                              <a:noFill/>
                                            </p:spPr>
                                            <p:txBody>
                                              <a:bodyPr wrap="square" rtlCol="0" anchor="ctr">
                                                <a:spAutoFit/>
                                              </a:bodyPr>
                                              <a:lstStyle/>
                                              <a:p>
                                                <a:pPr algn="ctr"/>
                                                <a:r>
                                                  <a:rPr lang="en-US" b="1" dirty="0" smtClean="0">
                                                    <a:latin typeface="Calibri" pitchFamily="34" charset="0"/>
                                                  </a:rPr>
                                                  <a:t>RELAY</a:t>
                                                </a:r>
                                                <a:endParaRPr lang="en-US" sz="1100" b="1" dirty="0">
                                                  <a:latin typeface="Calibri" pitchFamily="34" charset="0"/>
                                                </a:endParaRPr>
                                              </a:p>
                                            </p:txBody>
                                          </p:sp>
                                        </p:grpSp>
                                        <p:sp>
                                          <p:nvSpPr>
                                            <p:cNvPr id="60" name="TextBox 59"/>
                                            <p:cNvSpPr txBox="1"/>
                                            <p:nvPr/>
                                          </p:nvSpPr>
                                          <p:spPr>
                                            <a:xfrm flipH="1">
                                              <a:off x="2789661" y="4337515"/>
                                              <a:ext cx="842712" cy="312960"/>
                                            </a:xfrm>
                                            <a:prstGeom prst="rect">
                                              <a:avLst/>
                                            </a:prstGeom>
                                            <a:noFill/>
                                          </p:spPr>
                                          <p:txBody>
                                            <a:bodyPr wrap="square" rtlCol="0" anchor="ctr">
                                              <a:spAutoFit/>
                                            </a:bodyPr>
                                            <a:lstStyle/>
                                            <a:p>
                                              <a:pPr algn="ctr"/>
                                              <a:r>
                                                <a:rPr lang="en-US" sz="1100" b="1" dirty="0" smtClean="0">
                                                  <a:solidFill>
                                                    <a:srgbClr val="0070C0"/>
                                                  </a:solidFill>
                                                  <a:latin typeface="Calibri" pitchFamily="34" charset="0"/>
                                                </a:rPr>
                                                <a:t>SIFS</a:t>
                                              </a:r>
                                              <a:endParaRPr lang="en-US" sz="1100" b="1" dirty="0">
                                                <a:solidFill>
                                                  <a:srgbClr val="0070C0"/>
                                                </a:solidFill>
                                                <a:latin typeface="Calibri" pitchFamily="34" charset="0"/>
                                              </a:endParaRPr>
                                            </a:p>
                                          </p:txBody>
                                        </p:sp>
                                      </p:grpSp>
                                      <p:sp>
                                        <p:nvSpPr>
                                          <p:cNvPr id="57" name="TextBox 56"/>
                                          <p:cNvSpPr txBox="1"/>
                                          <p:nvPr/>
                                        </p:nvSpPr>
                                        <p:spPr>
                                          <a:xfrm>
                                            <a:off x="1816428" y="3649992"/>
                                            <a:ext cx="1190555" cy="312960"/>
                                          </a:xfrm>
                                          <a:prstGeom prst="rect">
                                            <a:avLst/>
                                          </a:prstGeom>
                                          <a:noFill/>
                                        </p:spPr>
                                        <p:txBody>
                                          <a:bodyPr wrap="square" rtlCol="0" anchor="ctr">
                                            <a:spAutoFit/>
                                          </a:bodyPr>
                                          <a:lstStyle/>
                                          <a:p>
                                            <a:pPr algn="ctr"/>
                                            <a:r>
                                              <a:rPr lang="en-US" sz="1100" b="1" dirty="0" err="1" smtClean="0">
                                                <a:solidFill>
                                                  <a:srgbClr val="92D050"/>
                                                </a:solidFill>
                                                <a:latin typeface="Calibri" pitchFamily="34" charset="0"/>
                                              </a:rPr>
                                              <a:t>RspFrm</a:t>
                                            </a:r>
                                            <a:r>
                                              <a:rPr lang="en-US" sz="1100" b="1" dirty="0" smtClean="0">
                                                <a:solidFill>
                                                  <a:srgbClr val="92D050"/>
                                                </a:solidFill>
                                                <a:latin typeface="Calibri" pitchFamily="34" charset="0"/>
                                              </a:rPr>
                                              <a:t>=00</a:t>
                                            </a:r>
                                            <a:endParaRPr lang="en-US" sz="1050" b="1" dirty="0">
                                              <a:solidFill>
                                                <a:srgbClr val="92D050"/>
                                              </a:solidFill>
                                              <a:latin typeface="Calibri" pitchFamily="34" charset="0"/>
                                            </a:endParaRPr>
                                          </a:p>
                                        </p:txBody>
                                      </p:sp>
                                      <p:sp>
                                        <p:nvSpPr>
                                          <p:cNvPr id="58" name="TextBox 57"/>
                                          <p:cNvSpPr txBox="1"/>
                                          <p:nvPr/>
                                        </p:nvSpPr>
                                        <p:spPr>
                                          <a:xfrm>
                                            <a:off x="4379256" y="4731667"/>
                                            <a:ext cx="1630443" cy="312960"/>
                                          </a:xfrm>
                                          <a:prstGeom prst="rect">
                                            <a:avLst/>
                                          </a:prstGeom>
                                          <a:noFill/>
                                        </p:spPr>
                                        <p:txBody>
                                          <a:bodyPr wrap="square" rtlCol="0" anchor="ctr">
                                            <a:spAutoFit/>
                                          </a:bodyPr>
                                          <a:lstStyle/>
                                          <a:p>
                                            <a:pPr algn="ctr"/>
                                            <a:r>
                                              <a:rPr lang="en-US" sz="1100" b="1" dirty="0" err="1" smtClean="0">
                                                <a:solidFill>
                                                  <a:srgbClr val="92D050"/>
                                                </a:solidFill>
                                                <a:latin typeface="Calibri" pitchFamily="34" charset="0"/>
                                              </a:rPr>
                                              <a:t>RspFrm</a:t>
                                            </a:r>
                                            <a:r>
                                              <a:rPr lang="en-US" sz="1100" b="1" dirty="0" smtClean="0">
                                                <a:solidFill>
                                                  <a:srgbClr val="92D050"/>
                                                </a:solidFill>
                                                <a:latin typeface="Calibri" pitchFamily="34" charset="0"/>
                                              </a:rPr>
                                              <a:t>=00</a:t>
                                            </a:r>
                                            <a:endParaRPr lang="en-US" sz="1100" b="1" dirty="0">
                                              <a:solidFill>
                                                <a:srgbClr val="92D050"/>
                                              </a:solidFill>
                                              <a:latin typeface="Calibri" pitchFamily="34" charset="0"/>
                                            </a:endParaRPr>
                                          </a:p>
                                        </p:txBody>
                                      </p:sp>
                                    </p:grpSp>
                                    <p:grpSp>
                                      <p:nvGrpSpPr>
                                        <p:cNvPr id="52" name="Group 126"/>
                                        <p:cNvGrpSpPr/>
                                        <p:nvPr/>
                                      </p:nvGrpSpPr>
                                      <p:grpSpPr>
                                        <a:xfrm>
                                          <a:off x="3028837" y="3021989"/>
                                          <a:ext cx="397649" cy="122732"/>
                                          <a:chOff x="3028837" y="3021989"/>
                                          <a:chExt cx="397649" cy="122732"/>
                                        </a:xfrm>
                                      </p:grpSpPr>
                                      <p:cxnSp>
                                        <p:nvCxnSpPr>
                                          <p:cNvPr id="53" name="Straight Connector 52"/>
                                          <p:cNvCxnSpPr/>
                                          <p:nvPr/>
                                        </p:nvCxnSpPr>
                                        <p:spPr bwMode="auto">
                                          <a:xfrm>
                                            <a:off x="3028837" y="3021989"/>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54" name="Straight Connector 53"/>
                                          <p:cNvCxnSpPr/>
                                          <p:nvPr/>
                                        </p:nvCxnSpPr>
                                        <p:spPr bwMode="auto">
                                          <a:xfrm>
                                            <a:off x="3426486" y="3021989"/>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55" name="Straight Connector 54"/>
                                          <p:cNvCxnSpPr/>
                                          <p:nvPr/>
                                        </p:nvCxnSpPr>
                                        <p:spPr bwMode="auto">
                                          <a:xfrm>
                                            <a:off x="3028837" y="3083355"/>
                                            <a:ext cx="397649" cy="0"/>
                                          </a:xfrm>
                                          <a:prstGeom prst="line">
                                            <a:avLst/>
                                          </a:prstGeom>
                                          <a:solidFill>
                                            <a:schemeClr val="accent1"/>
                                          </a:solidFill>
                                          <a:ln w="25400" cap="flat" cmpd="sng" algn="ctr">
                                            <a:solidFill>
                                              <a:schemeClr val="bg1">
                                                <a:lumMod val="50000"/>
                                              </a:schemeClr>
                                            </a:solidFill>
                                            <a:prstDash val="solid"/>
                                            <a:round/>
                                            <a:headEnd type="triangle" w="med" len="med"/>
                                            <a:tailEnd type="triangle" w="med" len="med"/>
                                          </a:ln>
                                          <a:effectLst/>
                                        </p:spPr>
                                      </p:cxnSp>
                                    </p:grpSp>
                                  </p:grpSp>
                                </p:grpSp>
                                <p:cxnSp>
                                  <p:nvCxnSpPr>
                                    <p:cNvPr id="46" name="Straight Connector 45"/>
                                    <p:cNvCxnSpPr/>
                                    <p:nvPr/>
                                  </p:nvCxnSpPr>
                                  <p:spPr bwMode="auto">
                                    <a:xfrm>
                                      <a:off x="6032855" y="4095527"/>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47" name="Straight Connector 46"/>
                                    <p:cNvCxnSpPr/>
                                    <p:nvPr/>
                                  </p:nvCxnSpPr>
                                  <p:spPr bwMode="auto">
                                    <a:xfrm>
                                      <a:off x="6430504" y="4095527"/>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48" name="Straight Connector 47"/>
                                    <p:cNvCxnSpPr/>
                                    <p:nvPr/>
                                  </p:nvCxnSpPr>
                                  <p:spPr bwMode="auto">
                                    <a:xfrm>
                                      <a:off x="6032855" y="4156893"/>
                                      <a:ext cx="397649" cy="0"/>
                                    </a:xfrm>
                                    <a:prstGeom prst="line">
                                      <a:avLst/>
                                    </a:prstGeom>
                                    <a:solidFill>
                                      <a:schemeClr val="accent1"/>
                                    </a:solidFill>
                                    <a:ln w="25400" cap="flat" cmpd="sng" algn="ctr">
                                      <a:solidFill>
                                        <a:schemeClr val="bg1">
                                          <a:lumMod val="50000"/>
                                        </a:schemeClr>
                                      </a:solidFill>
                                      <a:prstDash val="solid"/>
                                      <a:round/>
                                      <a:headEnd type="triangle" w="med" len="med"/>
                                      <a:tailEnd type="triangle" w="med" len="med"/>
                                    </a:ln>
                                    <a:effectLst/>
                                  </p:spPr>
                                </p:cxnSp>
                              </p:grpSp>
                              <p:sp>
                                <p:nvSpPr>
                                  <p:cNvPr id="44" name="TextBox 43"/>
                                  <p:cNvSpPr txBox="1"/>
                                  <p:nvPr/>
                                </p:nvSpPr>
                                <p:spPr>
                                  <a:xfrm>
                                    <a:off x="6073645" y="4532647"/>
                                    <a:ext cx="1280128" cy="312960"/>
                                  </a:xfrm>
                                  <a:prstGeom prst="rect">
                                    <a:avLst/>
                                  </a:prstGeom>
                                  <a:noFill/>
                                </p:spPr>
                                <p:txBody>
                                  <a:bodyPr wrap="square" rtlCol="0" anchor="ctr">
                                    <a:spAutoFit/>
                                  </a:bodyPr>
                                  <a:lstStyle/>
                                  <a:p>
                                    <a:pPr algn="ctr"/>
                                    <a:r>
                                      <a:rPr lang="en-US" sz="1100" b="1" dirty="0" err="1" smtClean="0">
                                        <a:solidFill>
                                          <a:srgbClr val="FFC000"/>
                                        </a:solidFill>
                                        <a:latin typeface="Calibri" pitchFamily="34" charset="0"/>
                                      </a:rPr>
                                      <a:t>RspFrm</a:t>
                                    </a:r>
                                    <a:r>
                                      <a:rPr lang="en-US" sz="1100" b="1" dirty="0" smtClean="0">
                                        <a:solidFill>
                                          <a:srgbClr val="FFC000"/>
                                        </a:solidFill>
                                        <a:latin typeface="Calibri" pitchFamily="34" charset="0"/>
                                      </a:rPr>
                                      <a:t>=10</a:t>
                                    </a:r>
                                    <a:endParaRPr lang="en-US" sz="1100" b="1" dirty="0">
                                      <a:solidFill>
                                        <a:srgbClr val="FFC000"/>
                                      </a:solidFill>
                                      <a:latin typeface="Calibri" pitchFamily="34" charset="0"/>
                                    </a:endParaRPr>
                                  </a:p>
                                </p:txBody>
                              </p:sp>
                            </p:grpSp>
                          </p:grpSp>
                        </p:grpSp>
                        <p:sp>
                          <p:nvSpPr>
                            <p:cNvPr id="36" name="TextBox 35"/>
                            <p:cNvSpPr txBox="1"/>
                            <p:nvPr/>
                          </p:nvSpPr>
                          <p:spPr>
                            <a:xfrm flipH="1">
                              <a:off x="902486" y="1593983"/>
                              <a:ext cx="3055351" cy="515464"/>
                            </a:xfrm>
                            <a:prstGeom prst="rect">
                              <a:avLst/>
                            </a:prstGeom>
                            <a:noFill/>
                          </p:spPr>
                          <p:txBody>
                            <a:bodyPr wrap="square" rtlCol="0" anchor="ctr">
                              <a:spAutoFit/>
                            </a:bodyPr>
                            <a:lstStyle/>
                            <a:p>
                              <a:r>
                                <a:rPr lang="en-US" sz="1100" b="1" dirty="0" smtClean="0">
                                  <a:solidFill>
                                    <a:srgbClr val="0070C0"/>
                                  </a:solidFill>
                                  <a:latin typeface="Calibri" pitchFamily="34" charset="0"/>
                                </a:rPr>
                                <a:t>AP sends downlink DATA frame with response frame bits set to 00</a:t>
                              </a:r>
                              <a:r>
                                <a:rPr lang="en-US" sz="1100" b="1" dirty="0">
                                  <a:solidFill>
                                    <a:srgbClr val="0070C0"/>
                                  </a:solidFill>
                                  <a:latin typeface="Calibri" pitchFamily="34" charset="0"/>
                                </a:rPr>
                                <a:t> </a:t>
                              </a:r>
                              <a:r>
                                <a:rPr lang="en-US" sz="1100" b="1" dirty="0" smtClean="0">
                                  <a:solidFill>
                                    <a:srgbClr val="0070C0"/>
                                  </a:solidFill>
                                  <a:latin typeface="Calibri" pitchFamily="34" charset="0"/>
                                </a:rPr>
                                <a:t>to relay</a:t>
                              </a:r>
                              <a:endParaRPr lang="en-US" sz="1100" b="1" dirty="0" smtClean="0">
                                <a:solidFill>
                                  <a:srgbClr val="FF0000"/>
                                </a:solidFill>
                                <a:latin typeface="Calibri" pitchFamily="34" charset="0"/>
                              </a:endParaRPr>
                            </a:p>
                          </p:txBody>
                        </p:sp>
                      </p:grpSp>
                    </p:grpSp>
                    <p:cxnSp>
                      <p:nvCxnSpPr>
                        <p:cNvPr id="32" name="Straight Arrow Connector 31"/>
                        <p:cNvCxnSpPr/>
                        <p:nvPr/>
                      </p:nvCxnSpPr>
                      <p:spPr bwMode="auto">
                        <a:xfrm flipV="1">
                          <a:off x="5278847" y="4135898"/>
                          <a:ext cx="52193" cy="496468"/>
                        </a:xfrm>
                        <a:prstGeom prst="straightConnector1">
                          <a:avLst/>
                        </a:prstGeom>
                        <a:solidFill>
                          <a:schemeClr val="accent1"/>
                        </a:solidFill>
                        <a:ln w="25400" cap="flat" cmpd="sng" algn="ctr">
                          <a:solidFill>
                            <a:srgbClr val="0070C0"/>
                          </a:solidFill>
                          <a:prstDash val="solid"/>
                          <a:round/>
                          <a:headEnd type="none" w="lg" len="med"/>
                          <a:tailEnd type="arrow" w="med" len="med"/>
                        </a:ln>
                        <a:effectLst/>
                      </p:spPr>
                    </p:cxnSp>
                  </p:grpSp>
                  <p:cxnSp>
                    <p:nvCxnSpPr>
                      <p:cNvPr id="29" name="Straight Arrow Connector 28"/>
                      <p:cNvCxnSpPr/>
                      <p:nvPr/>
                    </p:nvCxnSpPr>
                    <p:spPr bwMode="auto">
                      <a:xfrm>
                        <a:off x="4369696" y="3141098"/>
                        <a:ext cx="0" cy="305814"/>
                      </a:xfrm>
                      <a:prstGeom prst="straightConnector1">
                        <a:avLst/>
                      </a:prstGeom>
                      <a:solidFill>
                        <a:schemeClr val="accent1"/>
                      </a:solidFill>
                      <a:ln w="25400" cap="flat" cmpd="sng" algn="ctr">
                        <a:solidFill>
                          <a:srgbClr val="0070C0"/>
                        </a:solidFill>
                        <a:prstDash val="solid"/>
                        <a:round/>
                        <a:headEnd type="none" w="lg" len="med"/>
                        <a:tailEnd type="arrow" w="med" len="med"/>
                      </a:ln>
                      <a:effectLst/>
                    </p:spPr>
                  </p:cxnSp>
                  <p:sp>
                    <p:nvSpPr>
                      <p:cNvPr id="30" name="TextBox 29"/>
                      <p:cNvSpPr txBox="1"/>
                      <p:nvPr/>
                    </p:nvSpPr>
                    <p:spPr>
                      <a:xfrm flipH="1">
                        <a:off x="3842062" y="2484443"/>
                        <a:ext cx="3655415" cy="717967"/>
                      </a:xfrm>
                      <a:prstGeom prst="rect">
                        <a:avLst/>
                      </a:prstGeom>
                      <a:noFill/>
                    </p:spPr>
                    <p:txBody>
                      <a:bodyPr wrap="square" rtlCol="0" anchor="ctr">
                        <a:spAutoFit/>
                      </a:bodyPr>
                      <a:lstStyle/>
                      <a:p>
                        <a:r>
                          <a:rPr lang="en-US" sz="1100" b="1" dirty="0" smtClean="0">
                            <a:solidFill>
                              <a:srgbClr val="0070C0"/>
                            </a:solidFill>
                            <a:latin typeface="Calibri" pitchFamily="34" charset="0"/>
                          </a:rPr>
                          <a:t>After receipt of ACK, AP removes frame from buffer, and defers MAX_PPDU + ACK + 2*SIFS before next event</a:t>
                        </a:r>
                        <a:endParaRPr lang="en-US" sz="1100" b="1" dirty="0">
                          <a:solidFill>
                            <a:srgbClr val="0070C0"/>
                          </a:solidFill>
                          <a:latin typeface="Calibri" pitchFamily="34" charset="0"/>
                        </a:endParaRPr>
                      </a:p>
                    </p:txBody>
                  </p:sp>
                </p:grpSp>
                <p:cxnSp>
                  <p:nvCxnSpPr>
                    <p:cNvPr id="27" name="Straight Arrow Connector 26"/>
                    <p:cNvCxnSpPr/>
                    <p:nvPr/>
                  </p:nvCxnSpPr>
                  <p:spPr bwMode="auto">
                    <a:xfrm>
                      <a:off x="1969384" y="2595950"/>
                      <a:ext cx="476500" cy="833749"/>
                    </a:xfrm>
                    <a:prstGeom prst="straightConnector1">
                      <a:avLst/>
                    </a:prstGeom>
                    <a:solidFill>
                      <a:schemeClr val="accent1"/>
                    </a:solidFill>
                    <a:ln w="25400" cap="flat" cmpd="sng" algn="ctr">
                      <a:solidFill>
                        <a:srgbClr val="0070C0"/>
                      </a:solidFill>
                      <a:prstDash val="solid"/>
                      <a:round/>
                      <a:headEnd type="none" w="lg" len="med"/>
                      <a:tailEnd type="arrow" w="med" len="med"/>
                    </a:ln>
                    <a:effectLst/>
                  </p:spPr>
                </p:cxnSp>
              </p:grpSp>
              <p:sp>
                <p:nvSpPr>
                  <p:cNvPr id="21" name="Rectangle 17"/>
                  <p:cNvSpPr/>
                  <p:nvPr/>
                </p:nvSpPr>
                <p:spPr bwMode="auto">
                  <a:xfrm>
                    <a:off x="3978082" y="4373083"/>
                    <a:ext cx="569019" cy="317417"/>
                  </a:xfrm>
                  <a:prstGeom prst="rect">
                    <a:avLst/>
                  </a:prstGeom>
                  <a:solidFill>
                    <a:srgbClr val="FFC000"/>
                  </a:solidFill>
                  <a:ln w="254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b="1" dirty="0" smtClean="0">
                        <a:latin typeface="Calibri" pitchFamily="34" charset="0"/>
                      </a:rPr>
                      <a:t>ACK</a:t>
                    </a:r>
                    <a:endParaRPr kumimoji="0" lang="en-US" b="1" i="0" u="none" strike="noStrike" cap="none" normalizeH="0" baseline="0" dirty="0" smtClean="0">
                      <a:ln>
                        <a:noFill/>
                      </a:ln>
                      <a:solidFill>
                        <a:schemeClr val="tx1"/>
                      </a:solidFill>
                      <a:effectLst/>
                      <a:latin typeface="Calibri" pitchFamily="34" charset="0"/>
                    </a:endParaRPr>
                  </a:p>
                </p:txBody>
              </p:sp>
              <p:sp>
                <p:nvSpPr>
                  <p:cNvPr id="22" name="TextBox 21"/>
                  <p:cNvSpPr txBox="1"/>
                  <p:nvPr/>
                </p:nvSpPr>
                <p:spPr>
                  <a:xfrm flipH="1">
                    <a:off x="4466477" y="4759236"/>
                    <a:ext cx="674297" cy="312960"/>
                  </a:xfrm>
                  <a:prstGeom prst="rect">
                    <a:avLst/>
                  </a:prstGeom>
                  <a:noFill/>
                </p:spPr>
                <p:txBody>
                  <a:bodyPr wrap="square" rtlCol="0" anchor="ctr">
                    <a:spAutoFit/>
                  </a:bodyPr>
                  <a:lstStyle/>
                  <a:p>
                    <a:pPr algn="ctr"/>
                    <a:r>
                      <a:rPr lang="en-US" sz="1100" b="1" dirty="0" smtClean="0">
                        <a:solidFill>
                          <a:srgbClr val="0070C0"/>
                        </a:solidFill>
                        <a:latin typeface="Calibri" pitchFamily="34" charset="0"/>
                      </a:rPr>
                      <a:t>SIFS</a:t>
                    </a:r>
                    <a:endParaRPr lang="en-US" sz="1100" b="1" dirty="0">
                      <a:solidFill>
                        <a:srgbClr val="0070C0"/>
                      </a:solidFill>
                      <a:latin typeface="Calibri" pitchFamily="34" charset="0"/>
                    </a:endParaRPr>
                  </a:p>
                </p:txBody>
              </p:sp>
              <p:cxnSp>
                <p:nvCxnSpPr>
                  <p:cNvPr id="23" name="Straight Connector 22"/>
                  <p:cNvCxnSpPr/>
                  <p:nvPr/>
                </p:nvCxnSpPr>
                <p:spPr bwMode="auto">
                  <a:xfrm>
                    <a:off x="4549396" y="4715852"/>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24" name="Straight Connector 23"/>
                  <p:cNvCxnSpPr/>
                  <p:nvPr/>
                </p:nvCxnSpPr>
                <p:spPr bwMode="auto">
                  <a:xfrm>
                    <a:off x="4947045" y="4715852"/>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25" name="Straight Connector 24"/>
                  <p:cNvCxnSpPr/>
                  <p:nvPr/>
                </p:nvCxnSpPr>
                <p:spPr bwMode="auto">
                  <a:xfrm>
                    <a:off x="4549396" y="4777218"/>
                    <a:ext cx="397649" cy="0"/>
                  </a:xfrm>
                  <a:prstGeom prst="line">
                    <a:avLst/>
                  </a:prstGeom>
                  <a:solidFill>
                    <a:schemeClr val="accent1"/>
                  </a:solidFill>
                  <a:ln w="25400" cap="flat" cmpd="sng" algn="ctr">
                    <a:solidFill>
                      <a:schemeClr val="bg1">
                        <a:lumMod val="50000"/>
                      </a:schemeClr>
                    </a:solidFill>
                    <a:prstDash val="solid"/>
                    <a:round/>
                    <a:headEnd type="triangle" w="med" len="med"/>
                    <a:tailEnd type="triangle" w="med" len="med"/>
                  </a:ln>
                  <a:effectLst/>
                </p:spPr>
              </p:cxnSp>
            </p:grpSp>
            <p:sp>
              <p:nvSpPr>
                <p:cNvPr id="19" name="TextBox 18"/>
                <p:cNvSpPr txBox="1"/>
                <p:nvPr/>
              </p:nvSpPr>
              <p:spPr>
                <a:xfrm flipH="1">
                  <a:off x="6975134" y="5747385"/>
                  <a:ext cx="721391" cy="312960"/>
                </a:xfrm>
                <a:prstGeom prst="rect">
                  <a:avLst/>
                </a:prstGeom>
                <a:noFill/>
              </p:spPr>
              <p:txBody>
                <a:bodyPr wrap="square" rtlCol="0" anchor="ctr">
                  <a:spAutoFit/>
                </a:bodyPr>
                <a:lstStyle/>
                <a:p>
                  <a:pPr algn="ctr"/>
                  <a:r>
                    <a:rPr lang="en-US" sz="1100" b="1" i="1" dirty="0" smtClean="0">
                      <a:latin typeface="Calibri" pitchFamily="34" charset="0"/>
                    </a:rPr>
                    <a:t>T</a:t>
                  </a:r>
                  <a:r>
                    <a:rPr lang="en-US" sz="1100" b="1" i="1" baseline="-25000" dirty="0" smtClean="0">
                      <a:latin typeface="Calibri" pitchFamily="34" charset="0"/>
                    </a:rPr>
                    <a:t>A</a:t>
                  </a:r>
                  <a:r>
                    <a:rPr lang="en-US" sz="1100" b="1" i="1" dirty="0" smtClean="0">
                      <a:latin typeface="Calibri" pitchFamily="34" charset="0"/>
                    </a:rPr>
                    <a:t>(V</a:t>
                  </a:r>
                  <a:r>
                    <a:rPr lang="en-US" sz="1100" b="1" i="1" baseline="-25000" dirty="0" smtClean="0">
                      <a:latin typeface="Calibri" pitchFamily="34" charset="0"/>
                    </a:rPr>
                    <a:t>1</a:t>
                  </a:r>
                  <a:r>
                    <a:rPr lang="en-US" sz="1100" b="1" i="1" dirty="0" smtClean="0">
                      <a:latin typeface="Calibri" pitchFamily="34" charset="0"/>
                    </a:rPr>
                    <a:t>)</a:t>
                  </a:r>
                  <a:endParaRPr lang="en-US" sz="1100" b="1" i="1" baseline="-25000" dirty="0" smtClean="0">
                    <a:latin typeface="Calibri" pitchFamily="34" charset="0"/>
                  </a:endParaRPr>
                </a:p>
              </p:txBody>
            </p:sp>
          </p:grpSp>
          <p:sp>
            <p:nvSpPr>
              <p:cNvPr id="17" name="TextBox 16"/>
              <p:cNvSpPr txBox="1"/>
              <p:nvPr/>
            </p:nvSpPr>
            <p:spPr>
              <a:xfrm flipH="1">
                <a:off x="2145744" y="5038854"/>
                <a:ext cx="4277376" cy="717967"/>
              </a:xfrm>
              <a:prstGeom prst="rect">
                <a:avLst/>
              </a:prstGeom>
              <a:noFill/>
            </p:spPr>
            <p:txBody>
              <a:bodyPr wrap="square" rtlCol="0" anchor="ctr">
                <a:spAutoFit/>
              </a:bodyPr>
              <a:lstStyle/>
              <a:p>
                <a:r>
                  <a:rPr lang="en-US" sz="1100" b="1" dirty="0" smtClean="0">
                    <a:solidFill>
                      <a:srgbClr val="0070C0"/>
                    </a:solidFill>
                    <a:latin typeface="Calibri" pitchFamily="34" charset="0"/>
                  </a:rPr>
                  <a:t>In SIFS time, relay sends DATA with a different MCS and response frame bits set to 00. Relay buffers frame until successful delivery or reaching of retry limit</a:t>
                </a:r>
                <a:endParaRPr lang="en-US" sz="1100" b="1" dirty="0">
                  <a:solidFill>
                    <a:srgbClr val="0070C0"/>
                  </a:solidFill>
                  <a:latin typeface="Calibri" pitchFamily="34" charset="0"/>
                </a:endParaRPr>
              </a:p>
            </p:txBody>
          </p:sp>
        </p:grpSp>
        <p:cxnSp>
          <p:nvCxnSpPr>
            <p:cNvPr id="15" name="Straight Arrow Connector 14"/>
            <p:cNvCxnSpPr/>
            <p:nvPr/>
          </p:nvCxnSpPr>
          <p:spPr bwMode="auto">
            <a:xfrm>
              <a:off x="3522825" y="4373082"/>
              <a:ext cx="549910" cy="160457"/>
            </a:xfrm>
            <a:prstGeom prst="straightConnector1">
              <a:avLst/>
            </a:prstGeom>
            <a:solidFill>
              <a:schemeClr val="accent1"/>
            </a:solidFill>
            <a:ln w="25400" cap="flat" cmpd="sng" algn="ctr">
              <a:solidFill>
                <a:srgbClr val="0070C0"/>
              </a:solidFill>
              <a:prstDash val="solid"/>
              <a:round/>
              <a:headEnd type="none" w="lg" len="med"/>
              <a:tailEnd type="arrow" w="med" len="med"/>
            </a:ln>
            <a:effectLst/>
          </p:spPr>
        </p:cxn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Scheme</a:t>
            </a:r>
            <a:endParaRPr lang="en-US" dirty="0"/>
          </a:p>
        </p:txBody>
      </p:sp>
      <p:sp>
        <p:nvSpPr>
          <p:cNvPr id="3" name="Content Placeholder 2"/>
          <p:cNvSpPr>
            <a:spLocks noGrp="1"/>
          </p:cNvSpPr>
          <p:nvPr>
            <p:ph idx="1"/>
          </p:nvPr>
        </p:nvSpPr>
        <p:spPr/>
        <p:txBody>
          <a:bodyPr/>
          <a:lstStyle/>
          <a:p>
            <a:r>
              <a:rPr lang="en-US" dirty="0" smtClean="0"/>
              <a:t>To further improve MAC efficiency, we propose a single TXOP forwarding scheme without an ACK frame from Relay Station without increasing uncertainty.</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5</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Jan 2013</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Scheme</a:t>
            </a:r>
            <a:endParaRPr lang="en-US" dirty="0"/>
          </a:p>
        </p:txBody>
      </p:sp>
      <p:sp>
        <p:nvSpPr>
          <p:cNvPr id="3" name="Content Placeholder 2"/>
          <p:cNvSpPr>
            <a:spLocks noGrp="1"/>
          </p:cNvSpPr>
          <p:nvPr>
            <p:ph idx="1"/>
          </p:nvPr>
        </p:nvSpPr>
        <p:spPr>
          <a:xfrm>
            <a:off x="685800" y="1981200"/>
            <a:ext cx="7772400" cy="4366580"/>
          </a:xfrm>
        </p:spPr>
        <p:txBody>
          <a:bodyPr>
            <a:normAutofit fontScale="92500" lnSpcReduction="10000"/>
          </a:bodyPr>
          <a:lstStyle/>
          <a:p>
            <a:r>
              <a:rPr lang="en-US" altLang="zh-CN" dirty="0" smtClean="0"/>
              <a:t>The source station identifies if following packet is relay station’s forwarding packet by checking the SIG field of the following packet.</a:t>
            </a:r>
          </a:p>
          <a:p>
            <a:pPr lvl="1"/>
            <a:r>
              <a:rPr lang="en-US" altLang="zh-CN" dirty="0" smtClean="0"/>
              <a:t>9bit PAID subfield is defined for 2MHz SIG field.</a:t>
            </a:r>
          </a:p>
          <a:p>
            <a:pPr lvl="1"/>
            <a:r>
              <a:rPr lang="en-US" altLang="zh-CN" dirty="0" smtClean="0"/>
              <a:t>When a relay station forwards a received packet to a destination station, the destination station’s PAID shall be included in the PAID subfield.</a:t>
            </a:r>
          </a:p>
          <a:p>
            <a:pPr lvl="1"/>
            <a:r>
              <a:rPr lang="en-US" altLang="zh-CN" dirty="0" smtClean="0"/>
              <a:t>If the source station knows the destination station’s PAID, the source station can  identify that following packet is relay station’s forwarding packet, by checking the PAID subfield of the following packet’s SIG field.</a:t>
            </a:r>
          </a:p>
          <a:p>
            <a:pPr lvl="1"/>
            <a:r>
              <a:rPr lang="en-US" altLang="zh-CN" dirty="0" smtClean="0"/>
              <a:t>Therefore, the source station can check its transmission success or not by checking SIG field of following packet only without decoding data payload part.</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6</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Jan 2013</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Scheme</a:t>
            </a:r>
            <a:endParaRPr lang="en-US" dirty="0"/>
          </a:p>
        </p:txBody>
      </p:sp>
      <p:sp>
        <p:nvSpPr>
          <p:cNvPr id="3" name="Content Placeholder 2"/>
          <p:cNvSpPr>
            <a:spLocks noGrp="1"/>
          </p:cNvSpPr>
          <p:nvPr>
            <p:ph idx="1"/>
          </p:nvPr>
        </p:nvSpPr>
        <p:spPr/>
        <p:txBody>
          <a:bodyPr/>
          <a:lstStyle/>
          <a:p>
            <a:r>
              <a:rPr lang="en-US" dirty="0" smtClean="0"/>
              <a:t>DL example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7</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Jan 2013</a:t>
            </a:r>
            <a:endParaRPr lang="en-US" dirty="0"/>
          </a:p>
        </p:txBody>
      </p:sp>
      <p:grpSp>
        <p:nvGrpSpPr>
          <p:cNvPr id="7" name="Group 259"/>
          <p:cNvGrpSpPr/>
          <p:nvPr/>
        </p:nvGrpSpPr>
        <p:grpSpPr>
          <a:xfrm>
            <a:off x="1625210" y="2462884"/>
            <a:ext cx="6096000" cy="3923301"/>
            <a:chOff x="1164920" y="1790745"/>
            <a:chExt cx="6357386" cy="4115694"/>
          </a:xfrm>
        </p:grpSpPr>
        <p:grpSp>
          <p:nvGrpSpPr>
            <p:cNvPr id="8" name="Group 241"/>
            <p:cNvGrpSpPr/>
            <p:nvPr/>
          </p:nvGrpSpPr>
          <p:grpSpPr>
            <a:xfrm>
              <a:off x="1164920" y="1790745"/>
              <a:ext cx="6357386" cy="4115694"/>
              <a:chOff x="1164920" y="1670959"/>
              <a:chExt cx="6357386" cy="4115694"/>
            </a:xfrm>
          </p:grpSpPr>
          <p:grpSp>
            <p:nvGrpSpPr>
              <p:cNvPr id="10" name="Group 234"/>
              <p:cNvGrpSpPr/>
              <p:nvPr/>
            </p:nvGrpSpPr>
            <p:grpSpPr>
              <a:xfrm>
                <a:off x="1164920" y="1670959"/>
                <a:ext cx="6235209" cy="4115694"/>
                <a:chOff x="1418227" y="1360281"/>
                <a:chExt cx="6235209" cy="4115694"/>
              </a:xfrm>
            </p:grpSpPr>
            <p:grpSp>
              <p:nvGrpSpPr>
                <p:cNvPr id="13" name="Group 233"/>
                <p:cNvGrpSpPr/>
                <p:nvPr/>
              </p:nvGrpSpPr>
              <p:grpSpPr>
                <a:xfrm>
                  <a:off x="1418227" y="1360281"/>
                  <a:ext cx="6235209" cy="4115694"/>
                  <a:chOff x="1418227" y="1360281"/>
                  <a:chExt cx="6235209" cy="4115694"/>
                </a:xfrm>
              </p:grpSpPr>
              <p:sp>
                <p:nvSpPr>
                  <p:cNvPr id="15" name="TextBox 14"/>
                  <p:cNvSpPr txBox="1"/>
                  <p:nvPr/>
                </p:nvSpPr>
                <p:spPr>
                  <a:xfrm flipH="1">
                    <a:off x="1685020" y="4484812"/>
                    <a:ext cx="3187616" cy="678026"/>
                  </a:xfrm>
                  <a:prstGeom prst="rect">
                    <a:avLst/>
                  </a:prstGeom>
                  <a:noFill/>
                </p:spPr>
                <p:txBody>
                  <a:bodyPr wrap="square" rtlCol="0" anchor="ctr">
                    <a:spAutoFit/>
                  </a:bodyPr>
                  <a:lstStyle/>
                  <a:p>
                    <a:r>
                      <a:rPr lang="en-US" b="1" dirty="0" smtClean="0">
                        <a:solidFill>
                          <a:srgbClr val="0070C0"/>
                        </a:solidFill>
                        <a:latin typeface="Calibri" pitchFamily="34" charset="0"/>
                      </a:rPr>
                      <a:t>Relay sends DATA with a different MCS, and sets response frame bits to 00, and </a:t>
                    </a:r>
                    <a:r>
                      <a:rPr lang="en-US" b="1" dirty="0" smtClean="0">
                        <a:solidFill>
                          <a:srgbClr val="7030A0"/>
                        </a:solidFill>
                        <a:latin typeface="Calibri" pitchFamily="34" charset="0"/>
                      </a:rPr>
                      <a:t>sets PAID subfield to that of the STA</a:t>
                    </a:r>
                    <a:endParaRPr lang="en-US" b="1" dirty="0">
                      <a:solidFill>
                        <a:srgbClr val="7030A0"/>
                      </a:solidFill>
                      <a:latin typeface="Calibri" pitchFamily="34" charset="0"/>
                    </a:endParaRPr>
                  </a:p>
                </p:txBody>
              </p:sp>
              <p:grpSp>
                <p:nvGrpSpPr>
                  <p:cNvPr id="16" name="Group 225"/>
                  <p:cNvGrpSpPr/>
                  <p:nvPr/>
                </p:nvGrpSpPr>
                <p:grpSpPr>
                  <a:xfrm>
                    <a:off x="1418227" y="1360281"/>
                    <a:ext cx="6235209" cy="4115694"/>
                    <a:chOff x="1341223" y="1233244"/>
                    <a:chExt cx="6235209" cy="4115694"/>
                  </a:xfrm>
                </p:grpSpPr>
                <p:grpSp>
                  <p:nvGrpSpPr>
                    <p:cNvPr id="17" name="Group 217"/>
                    <p:cNvGrpSpPr/>
                    <p:nvPr/>
                  </p:nvGrpSpPr>
                  <p:grpSpPr>
                    <a:xfrm>
                      <a:off x="1438593" y="2429701"/>
                      <a:ext cx="6137839" cy="2919237"/>
                      <a:chOff x="846714" y="2389042"/>
                      <a:chExt cx="6137839" cy="2919237"/>
                    </a:xfrm>
                  </p:grpSpPr>
                  <p:sp>
                    <p:nvSpPr>
                      <p:cNvPr id="19" name="Rectangle 18"/>
                      <p:cNvSpPr/>
                      <p:nvPr/>
                    </p:nvSpPr>
                    <p:spPr bwMode="auto">
                      <a:xfrm>
                        <a:off x="3625475" y="3752759"/>
                        <a:ext cx="1813822" cy="317417"/>
                      </a:xfrm>
                      <a:prstGeom prst="rect">
                        <a:avLst/>
                      </a:prstGeom>
                      <a:solidFill>
                        <a:srgbClr val="92D050"/>
                      </a:solidFill>
                      <a:ln w="254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itchFamily="34" charset="0"/>
                          </a:rPr>
                          <a:t>DATA</a:t>
                        </a:r>
                        <a:endParaRPr kumimoji="0" lang="en-US" sz="1100" b="1" i="0" u="none" strike="noStrike" cap="none" normalizeH="0" baseline="0" dirty="0" smtClean="0">
                          <a:ln>
                            <a:noFill/>
                          </a:ln>
                          <a:solidFill>
                            <a:schemeClr val="tx1"/>
                          </a:solidFill>
                          <a:effectLst/>
                          <a:latin typeface="Calibri" pitchFamily="34" charset="0"/>
                        </a:endParaRPr>
                      </a:p>
                    </p:txBody>
                  </p:sp>
                  <p:grpSp>
                    <p:nvGrpSpPr>
                      <p:cNvPr id="20" name="Group 215"/>
                      <p:cNvGrpSpPr/>
                      <p:nvPr/>
                    </p:nvGrpSpPr>
                    <p:grpSpPr>
                      <a:xfrm>
                        <a:off x="846714" y="2389042"/>
                        <a:ext cx="6137839" cy="2919237"/>
                        <a:chOff x="846714" y="2389042"/>
                        <a:chExt cx="6137839" cy="2919237"/>
                      </a:xfrm>
                    </p:grpSpPr>
                    <p:grpSp>
                      <p:nvGrpSpPr>
                        <p:cNvPr id="21" name="Group 192"/>
                        <p:cNvGrpSpPr/>
                        <p:nvPr/>
                      </p:nvGrpSpPr>
                      <p:grpSpPr>
                        <a:xfrm>
                          <a:off x="846714" y="2389042"/>
                          <a:ext cx="6137839" cy="2919237"/>
                          <a:chOff x="846714" y="2389042"/>
                          <a:chExt cx="6137839" cy="2919237"/>
                        </a:xfrm>
                      </p:grpSpPr>
                      <p:grpSp>
                        <p:nvGrpSpPr>
                          <p:cNvPr id="23" name="Group 172"/>
                          <p:cNvGrpSpPr/>
                          <p:nvPr/>
                        </p:nvGrpSpPr>
                        <p:grpSpPr>
                          <a:xfrm>
                            <a:off x="846714" y="2389042"/>
                            <a:ext cx="6137839" cy="2919237"/>
                            <a:chOff x="846714" y="2389042"/>
                            <a:chExt cx="6137839" cy="2919237"/>
                          </a:xfrm>
                        </p:grpSpPr>
                        <p:sp>
                          <p:nvSpPr>
                            <p:cNvPr id="27" name="TextBox 26"/>
                            <p:cNvSpPr txBox="1"/>
                            <p:nvPr/>
                          </p:nvSpPr>
                          <p:spPr>
                            <a:xfrm flipH="1">
                              <a:off x="5288178" y="4150104"/>
                              <a:ext cx="646562" cy="290583"/>
                            </a:xfrm>
                            <a:prstGeom prst="rect">
                              <a:avLst/>
                            </a:prstGeom>
                            <a:noFill/>
                          </p:spPr>
                          <p:txBody>
                            <a:bodyPr wrap="square" rtlCol="0" anchor="ctr">
                              <a:spAutoFit/>
                            </a:bodyPr>
                            <a:lstStyle/>
                            <a:p>
                              <a:pPr algn="ctr"/>
                              <a:r>
                                <a:rPr lang="en-US" b="1" dirty="0" smtClean="0">
                                  <a:solidFill>
                                    <a:srgbClr val="0070C0"/>
                                  </a:solidFill>
                                  <a:latin typeface="Calibri" pitchFamily="34" charset="0"/>
                                </a:rPr>
                                <a:t>SIFS</a:t>
                              </a:r>
                              <a:endParaRPr lang="en-US" b="1" dirty="0">
                                <a:solidFill>
                                  <a:srgbClr val="0070C0"/>
                                </a:solidFill>
                                <a:latin typeface="Calibri" pitchFamily="34" charset="0"/>
                              </a:endParaRPr>
                            </a:p>
                          </p:txBody>
                        </p:sp>
                        <p:grpSp>
                          <p:nvGrpSpPr>
                            <p:cNvPr id="28" name="Group 157"/>
                            <p:cNvGrpSpPr/>
                            <p:nvPr/>
                          </p:nvGrpSpPr>
                          <p:grpSpPr>
                            <a:xfrm>
                              <a:off x="846714" y="2389042"/>
                              <a:ext cx="6137839" cy="2919237"/>
                              <a:chOff x="846714" y="2389042"/>
                              <a:chExt cx="6137839" cy="2919237"/>
                            </a:xfrm>
                          </p:grpSpPr>
                          <p:grpSp>
                            <p:nvGrpSpPr>
                              <p:cNvPr id="29" name="Group 105"/>
                              <p:cNvGrpSpPr/>
                              <p:nvPr/>
                            </p:nvGrpSpPr>
                            <p:grpSpPr>
                              <a:xfrm>
                                <a:off x="846714" y="2389042"/>
                                <a:ext cx="6137839" cy="2919237"/>
                                <a:chOff x="824862" y="3661183"/>
                                <a:chExt cx="6137839" cy="2919237"/>
                              </a:xfrm>
                            </p:grpSpPr>
                            <p:grpSp>
                              <p:nvGrpSpPr>
                                <p:cNvPr id="34" name="Group 104"/>
                                <p:cNvGrpSpPr/>
                                <p:nvPr/>
                              </p:nvGrpSpPr>
                              <p:grpSpPr>
                                <a:xfrm>
                                  <a:off x="824862" y="3944972"/>
                                  <a:ext cx="6137839" cy="2635448"/>
                                  <a:chOff x="824862" y="3944972"/>
                                  <a:chExt cx="6137839" cy="2635448"/>
                                </a:xfrm>
                              </p:grpSpPr>
                              <p:grpSp>
                                <p:nvGrpSpPr>
                                  <p:cNvPr id="37" name="Group 59"/>
                                  <p:cNvGrpSpPr/>
                                  <p:nvPr/>
                                </p:nvGrpSpPr>
                                <p:grpSpPr>
                                  <a:xfrm>
                                    <a:off x="824862" y="3944972"/>
                                    <a:ext cx="6137839" cy="2635448"/>
                                    <a:chOff x="1019441" y="4129638"/>
                                    <a:chExt cx="6137839" cy="2635448"/>
                                  </a:xfrm>
                                </p:grpSpPr>
                                <p:cxnSp>
                                  <p:nvCxnSpPr>
                                    <p:cNvPr id="39" name="Straight Connector 38"/>
                                    <p:cNvCxnSpPr/>
                                    <p:nvPr/>
                                  </p:nvCxnSpPr>
                                  <p:spPr bwMode="auto">
                                    <a:xfrm flipV="1">
                                      <a:off x="1714416" y="6603653"/>
                                      <a:ext cx="5442864" cy="1"/>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sp>
                                  <p:nvSpPr>
                                    <p:cNvPr id="40" name="Rectangle 39"/>
                                    <p:cNvSpPr/>
                                    <p:nvPr/>
                                  </p:nvSpPr>
                                  <p:spPr bwMode="auto">
                                    <a:xfrm>
                                      <a:off x="2209996" y="4129638"/>
                                      <a:ext cx="1190554" cy="317417"/>
                                    </a:xfrm>
                                    <a:prstGeom prst="rect">
                                      <a:avLst/>
                                    </a:prstGeom>
                                    <a:solidFill>
                                      <a:srgbClr val="92D050"/>
                                    </a:solidFill>
                                    <a:ln w="254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itchFamily="34" charset="0"/>
                                        </a:rPr>
                                        <a:t>DATA</a:t>
                                      </a:r>
                                      <a:endParaRPr kumimoji="0" lang="en-US" sz="1100" b="1" i="0" u="none" strike="noStrike" cap="none" normalizeH="0" baseline="0" dirty="0" smtClean="0">
                                        <a:ln>
                                          <a:noFill/>
                                        </a:ln>
                                        <a:solidFill>
                                          <a:schemeClr val="tx1"/>
                                        </a:solidFill>
                                        <a:effectLst/>
                                        <a:latin typeface="Calibri" pitchFamily="34" charset="0"/>
                                      </a:endParaRPr>
                                    </a:p>
                                  </p:txBody>
                                </p:sp>
                                <p:sp>
                                  <p:nvSpPr>
                                    <p:cNvPr id="41" name="Rectangle 17"/>
                                    <p:cNvSpPr/>
                                    <p:nvPr/>
                                  </p:nvSpPr>
                                  <p:spPr bwMode="auto">
                                    <a:xfrm>
                                      <a:off x="6005619" y="6284434"/>
                                      <a:ext cx="569019" cy="317417"/>
                                    </a:xfrm>
                                    <a:prstGeom prst="rect">
                                      <a:avLst/>
                                    </a:prstGeom>
                                    <a:solidFill>
                                      <a:srgbClr val="FFC000"/>
                                    </a:solidFill>
                                    <a:ln w="254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itchFamily="34" charset="0"/>
                                        </a:rPr>
                                        <a:t>ACK</a:t>
                                      </a:r>
                                      <a:endParaRPr kumimoji="0" lang="en-US" sz="1400" b="1" i="0" u="none" strike="noStrike" cap="none" normalizeH="0" baseline="0" dirty="0" smtClean="0">
                                        <a:ln>
                                          <a:noFill/>
                                        </a:ln>
                                        <a:solidFill>
                                          <a:schemeClr val="tx1"/>
                                        </a:solidFill>
                                        <a:effectLst/>
                                        <a:latin typeface="Calibri" pitchFamily="34" charset="0"/>
                                      </a:endParaRPr>
                                    </a:p>
                                  </p:txBody>
                                </p:sp>
                                <p:sp>
                                  <p:nvSpPr>
                                    <p:cNvPr id="42" name="TextBox 18"/>
                                    <p:cNvSpPr txBox="1"/>
                                    <p:nvPr/>
                                  </p:nvSpPr>
                                  <p:spPr>
                                    <a:xfrm>
                                      <a:off x="1249871" y="4287688"/>
                                      <a:ext cx="476664" cy="322870"/>
                                    </a:xfrm>
                                    <a:prstGeom prst="rect">
                                      <a:avLst/>
                                    </a:prstGeom>
                                    <a:noFill/>
                                  </p:spPr>
                                  <p:txBody>
                                    <a:bodyPr wrap="square" rtlCol="0" anchor="ctr">
                                      <a:spAutoFit/>
                                    </a:bodyPr>
                                    <a:lstStyle/>
                                    <a:p>
                                      <a:pPr algn="ctr"/>
                                      <a:r>
                                        <a:rPr lang="en-US" sz="1400" b="1" dirty="0" smtClean="0">
                                          <a:latin typeface="Calibri" pitchFamily="34" charset="0"/>
                                        </a:rPr>
                                        <a:t>AP</a:t>
                                      </a:r>
                                      <a:endParaRPr lang="en-US" b="1" dirty="0">
                                        <a:latin typeface="Calibri" pitchFamily="34" charset="0"/>
                                      </a:endParaRPr>
                                    </a:p>
                                  </p:txBody>
                                </p:sp>
                                <p:sp>
                                  <p:nvSpPr>
                                    <p:cNvPr id="43" name="TextBox 42"/>
                                    <p:cNvSpPr txBox="1"/>
                                    <p:nvPr/>
                                  </p:nvSpPr>
                                  <p:spPr>
                                    <a:xfrm>
                                      <a:off x="1188864" y="6442216"/>
                                      <a:ext cx="537671" cy="322870"/>
                                    </a:xfrm>
                                    <a:prstGeom prst="rect">
                                      <a:avLst/>
                                    </a:prstGeom>
                                    <a:noFill/>
                                  </p:spPr>
                                  <p:txBody>
                                    <a:bodyPr wrap="square" rtlCol="0" anchor="ctr">
                                      <a:spAutoFit/>
                                    </a:bodyPr>
                                    <a:lstStyle/>
                                    <a:p>
                                      <a:pPr algn="ctr"/>
                                      <a:r>
                                        <a:rPr lang="en-US" sz="1400" b="1" dirty="0" smtClean="0">
                                          <a:latin typeface="Calibri" pitchFamily="34" charset="0"/>
                                        </a:rPr>
                                        <a:t>STA</a:t>
                                      </a:r>
                                      <a:endParaRPr lang="en-US" b="1" dirty="0">
                                        <a:latin typeface="Calibri" pitchFamily="34" charset="0"/>
                                      </a:endParaRPr>
                                    </a:p>
                                  </p:txBody>
                                </p:sp>
                                <p:cxnSp>
                                  <p:nvCxnSpPr>
                                    <p:cNvPr id="44" name="Straight Connector 43"/>
                                    <p:cNvCxnSpPr/>
                                    <p:nvPr/>
                                  </p:nvCxnSpPr>
                                  <p:spPr bwMode="auto">
                                    <a:xfrm flipV="1">
                                      <a:off x="1714416" y="5526983"/>
                                      <a:ext cx="5442864" cy="360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sp>
                                  <p:nvSpPr>
                                    <p:cNvPr id="45" name="TextBox 21"/>
                                    <p:cNvSpPr txBox="1"/>
                                    <p:nvPr/>
                                  </p:nvSpPr>
                                  <p:spPr>
                                    <a:xfrm>
                                      <a:off x="1019441" y="5369148"/>
                                      <a:ext cx="869551" cy="322870"/>
                                    </a:xfrm>
                                    <a:prstGeom prst="rect">
                                      <a:avLst/>
                                    </a:prstGeom>
                                    <a:noFill/>
                                  </p:spPr>
                                  <p:txBody>
                                    <a:bodyPr wrap="square" rtlCol="0" anchor="ctr">
                                      <a:spAutoFit/>
                                    </a:bodyPr>
                                    <a:lstStyle/>
                                    <a:p>
                                      <a:pPr algn="ctr"/>
                                      <a:r>
                                        <a:rPr lang="en-US" sz="1400" b="1" dirty="0" smtClean="0">
                                          <a:latin typeface="Calibri" pitchFamily="34" charset="0"/>
                                        </a:rPr>
                                        <a:t>RELAY</a:t>
                                      </a:r>
                                      <a:endParaRPr lang="en-US" b="1" dirty="0">
                                        <a:latin typeface="Calibri" pitchFamily="34" charset="0"/>
                                      </a:endParaRPr>
                                    </a:p>
                                  </p:txBody>
                                </p:sp>
                              </p:grpSp>
                              <p:sp>
                                <p:nvSpPr>
                                  <p:cNvPr id="38" name="TextBox 37"/>
                                  <p:cNvSpPr txBox="1"/>
                                  <p:nvPr/>
                                </p:nvSpPr>
                                <p:spPr>
                                  <a:xfrm flipH="1">
                                    <a:off x="3039269" y="4348706"/>
                                    <a:ext cx="661496" cy="290583"/>
                                  </a:xfrm>
                                  <a:prstGeom prst="rect">
                                    <a:avLst/>
                                  </a:prstGeom>
                                  <a:noFill/>
                                </p:spPr>
                                <p:txBody>
                                  <a:bodyPr wrap="square" rtlCol="0" anchor="ctr">
                                    <a:spAutoFit/>
                                  </a:bodyPr>
                                  <a:lstStyle/>
                                  <a:p>
                                    <a:pPr algn="ctr"/>
                                    <a:r>
                                      <a:rPr lang="en-US" b="1" dirty="0" smtClean="0">
                                        <a:solidFill>
                                          <a:srgbClr val="0070C0"/>
                                        </a:solidFill>
                                        <a:latin typeface="Calibri" pitchFamily="34" charset="0"/>
                                      </a:rPr>
                                      <a:t>SIFS</a:t>
                                    </a:r>
                                    <a:endParaRPr lang="en-US" b="1" dirty="0">
                                      <a:solidFill>
                                        <a:srgbClr val="0070C0"/>
                                      </a:solidFill>
                                      <a:latin typeface="Calibri" pitchFamily="34" charset="0"/>
                                    </a:endParaRPr>
                                  </a:p>
                                </p:txBody>
                              </p:sp>
                            </p:grpSp>
                            <p:sp>
                              <p:nvSpPr>
                                <p:cNvPr id="35" name="TextBox 34"/>
                                <p:cNvSpPr txBox="1"/>
                                <p:nvPr/>
                              </p:nvSpPr>
                              <p:spPr>
                                <a:xfrm>
                                  <a:off x="2015419" y="3661183"/>
                                  <a:ext cx="1190555" cy="290583"/>
                                </a:xfrm>
                                <a:prstGeom prst="rect">
                                  <a:avLst/>
                                </a:prstGeom>
                                <a:noFill/>
                              </p:spPr>
                              <p:txBody>
                                <a:bodyPr wrap="square" rtlCol="0" anchor="ctr">
                                  <a:spAutoFit/>
                                </a:bodyPr>
                                <a:lstStyle/>
                                <a:p>
                                  <a:pPr algn="ctr"/>
                                  <a:r>
                                    <a:rPr lang="en-US" b="1" dirty="0" err="1" smtClean="0">
                                      <a:solidFill>
                                        <a:srgbClr val="92D050"/>
                                      </a:solidFill>
                                      <a:latin typeface="Calibri" pitchFamily="34" charset="0"/>
                                    </a:rPr>
                                    <a:t>RspFrm</a:t>
                                  </a:r>
                                  <a:r>
                                    <a:rPr lang="en-US" b="1" dirty="0" smtClean="0">
                                      <a:solidFill>
                                        <a:srgbClr val="92D050"/>
                                      </a:solidFill>
                                      <a:latin typeface="Calibri" pitchFamily="34" charset="0"/>
                                    </a:rPr>
                                    <a:t>=11</a:t>
                                  </a:r>
                                  <a:endParaRPr lang="en-US" sz="1100" b="1" dirty="0">
                                    <a:solidFill>
                                      <a:srgbClr val="92D050"/>
                                    </a:solidFill>
                                    <a:latin typeface="Calibri" pitchFamily="34" charset="0"/>
                                  </a:endParaRPr>
                                </a:p>
                              </p:txBody>
                            </p:sp>
                            <p:sp>
                              <p:nvSpPr>
                                <p:cNvPr id="36" name="TextBox 35"/>
                                <p:cNvSpPr txBox="1"/>
                                <p:nvPr/>
                              </p:nvSpPr>
                              <p:spPr>
                                <a:xfrm>
                                  <a:off x="3600368" y="4741110"/>
                                  <a:ext cx="1817077" cy="290583"/>
                                </a:xfrm>
                                <a:prstGeom prst="rect">
                                  <a:avLst/>
                                </a:prstGeom>
                                <a:noFill/>
                              </p:spPr>
                              <p:txBody>
                                <a:bodyPr wrap="square" rtlCol="0" anchor="ctr">
                                  <a:spAutoFit/>
                                </a:bodyPr>
                                <a:lstStyle/>
                                <a:p>
                                  <a:pPr algn="ctr"/>
                                  <a:r>
                                    <a:rPr lang="en-US" b="1" dirty="0" err="1" smtClean="0">
                                      <a:solidFill>
                                        <a:srgbClr val="92D050"/>
                                      </a:solidFill>
                                      <a:latin typeface="Calibri" pitchFamily="34" charset="0"/>
                                    </a:rPr>
                                    <a:t>RspFrm</a:t>
                                  </a:r>
                                  <a:r>
                                    <a:rPr lang="en-US" b="1" dirty="0" smtClean="0">
                                      <a:solidFill>
                                        <a:srgbClr val="92D050"/>
                                      </a:solidFill>
                                      <a:latin typeface="Calibri" pitchFamily="34" charset="0"/>
                                    </a:rPr>
                                    <a:t>=00</a:t>
                                  </a:r>
                                  <a:endParaRPr lang="en-US" b="1" dirty="0">
                                    <a:solidFill>
                                      <a:srgbClr val="92D050"/>
                                    </a:solidFill>
                                    <a:latin typeface="Calibri" pitchFamily="34" charset="0"/>
                                  </a:endParaRPr>
                                </a:p>
                              </p:txBody>
                            </p:sp>
                          </p:grpSp>
                          <p:grpSp>
                            <p:nvGrpSpPr>
                              <p:cNvPr id="30" name="Group 126"/>
                              <p:cNvGrpSpPr/>
                              <p:nvPr/>
                            </p:nvGrpSpPr>
                            <p:grpSpPr>
                              <a:xfrm>
                                <a:off x="3227826" y="3021989"/>
                                <a:ext cx="397649" cy="122732"/>
                                <a:chOff x="3227826" y="3021989"/>
                                <a:chExt cx="397649" cy="122732"/>
                              </a:xfrm>
                            </p:grpSpPr>
                            <p:cxnSp>
                              <p:nvCxnSpPr>
                                <p:cNvPr id="31" name="Straight Connector 30"/>
                                <p:cNvCxnSpPr/>
                                <p:nvPr/>
                              </p:nvCxnSpPr>
                              <p:spPr bwMode="auto">
                                <a:xfrm>
                                  <a:off x="3227826" y="3021989"/>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32" name="Straight Connector 31"/>
                                <p:cNvCxnSpPr/>
                                <p:nvPr/>
                              </p:nvCxnSpPr>
                              <p:spPr bwMode="auto">
                                <a:xfrm>
                                  <a:off x="3625475" y="3021989"/>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33" name="Straight Connector 32"/>
                                <p:cNvCxnSpPr/>
                                <p:nvPr/>
                              </p:nvCxnSpPr>
                              <p:spPr bwMode="auto">
                                <a:xfrm>
                                  <a:off x="3227826" y="3083355"/>
                                  <a:ext cx="397649" cy="0"/>
                                </a:xfrm>
                                <a:prstGeom prst="line">
                                  <a:avLst/>
                                </a:prstGeom>
                                <a:solidFill>
                                  <a:schemeClr val="accent1"/>
                                </a:solidFill>
                                <a:ln w="25400" cap="flat" cmpd="sng" algn="ctr">
                                  <a:solidFill>
                                    <a:schemeClr val="bg1">
                                      <a:lumMod val="50000"/>
                                    </a:schemeClr>
                                  </a:solidFill>
                                  <a:prstDash val="solid"/>
                                  <a:round/>
                                  <a:headEnd type="triangle" w="med" len="med"/>
                                  <a:tailEnd type="triangle" w="med" len="med"/>
                                </a:ln>
                                <a:effectLst/>
                              </p:spPr>
                            </p:cxnSp>
                          </p:grpSp>
                        </p:grpSp>
                      </p:grpSp>
                      <p:cxnSp>
                        <p:nvCxnSpPr>
                          <p:cNvPr id="24" name="Straight Connector 23"/>
                          <p:cNvCxnSpPr/>
                          <p:nvPr/>
                        </p:nvCxnSpPr>
                        <p:spPr bwMode="auto">
                          <a:xfrm>
                            <a:off x="5435243" y="4095528"/>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25" name="Straight Connector 24"/>
                          <p:cNvCxnSpPr/>
                          <p:nvPr/>
                        </p:nvCxnSpPr>
                        <p:spPr bwMode="auto">
                          <a:xfrm>
                            <a:off x="5832892" y="4095528"/>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26" name="Straight Connector 25"/>
                          <p:cNvCxnSpPr/>
                          <p:nvPr/>
                        </p:nvCxnSpPr>
                        <p:spPr bwMode="auto">
                          <a:xfrm>
                            <a:off x="5435243" y="4156894"/>
                            <a:ext cx="397649" cy="0"/>
                          </a:xfrm>
                          <a:prstGeom prst="line">
                            <a:avLst/>
                          </a:prstGeom>
                          <a:solidFill>
                            <a:schemeClr val="accent1"/>
                          </a:solidFill>
                          <a:ln w="25400" cap="flat" cmpd="sng" algn="ctr">
                            <a:solidFill>
                              <a:schemeClr val="bg1">
                                <a:lumMod val="50000"/>
                              </a:schemeClr>
                            </a:solidFill>
                            <a:prstDash val="solid"/>
                            <a:round/>
                            <a:headEnd type="triangle" w="med" len="med"/>
                            <a:tailEnd type="triangle" w="med" len="med"/>
                          </a:ln>
                          <a:effectLst/>
                        </p:spPr>
                      </p:cxnSp>
                    </p:grpSp>
                    <p:sp>
                      <p:nvSpPr>
                        <p:cNvPr id="22" name="TextBox 21"/>
                        <p:cNvSpPr txBox="1"/>
                        <p:nvPr/>
                      </p:nvSpPr>
                      <p:spPr>
                        <a:xfrm>
                          <a:off x="5493720" y="4543837"/>
                          <a:ext cx="1280128" cy="290583"/>
                        </a:xfrm>
                        <a:prstGeom prst="rect">
                          <a:avLst/>
                        </a:prstGeom>
                        <a:noFill/>
                      </p:spPr>
                      <p:txBody>
                        <a:bodyPr wrap="square" rtlCol="0" anchor="ctr">
                          <a:spAutoFit/>
                        </a:bodyPr>
                        <a:lstStyle/>
                        <a:p>
                          <a:pPr algn="ctr"/>
                          <a:r>
                            <a:rPr lang="en-US" b="1" dirty="0" err="1" smtClean="0">
                              <a:solidFill>
                                <a:srgbClr val="FFC000"/>
                              </a:solidFill>
                              <a:latin typeface="Calibri" pitchFamily="34" charset="0"/>
                            </a:rPr>
                            <a:t>RspFrm</a:t>
                          </a:r>
                          <a:r>
                            <a:rPr lang="en-US" b="1" dirty="0" smtClean="0">
                              <a:solidFill>
                                <a:srgbClr val="FFC000"/>
                              </a:solidFill>
                              <a:latin typeface="Calibri" pitchFamily="34" charset="0"/>
                            </a:rPr>
                            <a:t>=10</a:t>
                          </a:r>
                          <a:endParaRPr lang="en-US" b="1" dirty="0">
                            <a:solidFill>
                              <a:srgbClr val="FFC000"/>
                            </a:solidFill>
                            <a:latin typeface="Calibri" pitchFamily="34" charset="0"/>
                          </a:endParaRPr>
                        </a:p>
                      </p:txBody>
                    </p:sp>
                  </p:grpSp>
                </p:grpSp>
                <p:sp>
                  <p:nvSpPr>
                    <p:cNvPr id="18" name="TextBox 17"/>
                    <p:cNvSpPr txBox="1"/>
                    <p:nvPr/>
                  </p:nvSpPr>
                  <p:spPr>
                    <a:xfrm flipH="1">
                      <a:off x="1341223" y="1233244"/>
                      <a:ext cx="2876131" cy="871748"/>
                    </a:xfrm>
                    <a:prstGeom prst="rect">
                      <a:avLst/>
                    </a:prstGeom>
                    <a:noFill/>
                  </p:spPr>
                  <p:txBody>
                    <a:bodyPr wrap="square" rtlCol="0" anchor="ctr">
                      <a:spAutoFit/>
                    </a:bodyPr>
                    <a:lstStyle/>
                    <a:p>
                      <a:r>
                        <a:rPr lang="en-US" b="1" dirty="0" smtClean="0">
                          <a:solidFill>
                            <a:srgbClr val="0070C0"/>
                          </a:solidFill>
                          <a:latin typeface="Calibri" pitchFamily="34" charset="0"/>
                        </a:rPr>
                        <a:t>AP sends downlink DATA frame with response frame bits set to 11, so that other STAs can expect another DATA frame will follow</a:t>
                      </a:r>
                    </a:p>
                  </p:txBody>
                </p:sp>
              </p:grpSp>
            </p:grpSp>
            <p:cxnSp>
              <p:nvCxnSpPr>
                <p:cNvPr id="14" name="Straight Arrow Connector 13"/>
                <p:cNvCxnSpPr/>
                <p:nvPr/>
              </p:nvCxnSpPr>
              <p:spPr bwMode="auto">
                <a:xfrm flipV="1">
                  <a:off x="4120196" y="4072197"/>
                  <a:ext cx="288488" cy="473452"/>
                </a:xfrm>
                <a:prstGeom prst="straightConnector1">
                  <a:avLst/>
                </a:prstGeom>
                <a:solidFill>
                  <a:schemeClr val="accent1"/>
                </a:solidFill>
                <a:ln w="25400" cap="flat" cmpd="sng" algn="ctr">
                  <a:solidFill>
                    <a:srgbClr val="0070C0"/>
                  </a:solidFill>
                  <a:prstDash val="solid"/>
                  <a:round/>
                  <a:headEnd type="none" w="lg" len="med"/>
                  <a:tailEnd type="arrow" w="med" len="med"/>
                </a:ln>
                <a:effectLst/>
              </p:spPr>
            </p:cxnSp>
          </p:grpSp>
          <p:cxnSp>
            <p:nvCxnSpPr>
              <p:cNvPr id="11" name="Straight Arrow Connector 10"/>
              <p:cNvCxnSpPr/>
              <p:nvPr/>
            </p:nvCxnSpPr>
            <p:spPr bwMode="auto">
              <a:xfrm>
                <a:off x="4085059" y="3148506"/>
                <a:ext cx="0" cy="305814"/>
              </a:xfrm>
              <a:prstGeom prst="straightConnector1">
                <a:avLst/>
              </a:prstGeom>
              <a:solidFill>
                <a:schemeClr val="accent1"/>
              </a:solidFill>
              <a:ln w="25400" cap="flat" cmpd="sng" algn="ctr">
                <a:solidFill>
                  <a:srgbClr val="0070C0"/>
                </a:solidFill>
                <a:prstDash val="solid"/>
                <a:round/>
                <a:headEnd type="none" w="lg" len="med"/>
                <a:tailEnd type="arrow" w="med" len="med"/>
              </a:ln>
              <a:effectLst/>
            </p:spPr>
          </p:cxnSp>
          <p:sp>
            <p:nvSpPr>
              <p:cNvPr id="12" name="TextBox 11"/>
              <p:cNvSpPr txBox="1"/>
              <p:nvPr/>
            </p:nvSpPr>
            <p:spPr>
              <a:xfrm flipH="1">
                <a:off x="3866890" y="2506483"/>
                <a:ext cx="3655416" cy="678026"/>
              </a:xfrm>
              <a:prstGeom prst="rect">
                <a:avLst/>
              </a:prstGeom>
              <a:noFill/>
            </p:spPr>
            <p:txBody>
              <a:bodyPr wrap="square" rtlCol="0" anchor="ctr">
                <a:spAutoFit/>
              </a:bodyPr>
              <a:lstStyle/>
              <a:p>
                <a:r>
                  <a:rPr lang="en-US" b="1" dirty="0" smtClean="0">
                    <a:solidFill>
                      <a:srgbClr val="0070C0"/>
                    </a:solidFill>
                    <a:latin typeface="Calibri" pitchFamily="34" charset="0"/>
                  </a:rPr>
                  <a:t>Within SIFS time, AP receives a PHY SIG field with response frame bits set to 00, and </a:t>
                </a:r>
                <a:r>
                  <a:rPr lang="en-US" b="1" dirty="0" smtClean="0">
                    <a:solidFill>
                      <a:srgbClr val="7030A0"/>
                    </a:solidFill>
                    <a:latin typeface="Calibri" pitchFamily="34" charset="0"/>
                  </a:rPr>
                  <a:t>checks PAID subfield in PHY SIG field</a:t>
                </a:r>
                <a:endParaRPr lang="en-US" b="1" dirty="0">
                  <a:solidFill>
                    <a:srgbClr val="FF0000"/>
                  </a:solidFill>
                  <a:latin typeface="Calibri" pitchFamily="34" charset="0"/>
                </a:endParaRPr>
              </a:p>
            </p:txBody>
          </p:sp>
        </p:grpSp>
        <p:cxnSp>
          <p:nvCxnSpPr>
            <p:cNvPr id="9" name="Straight Arrow Connector 8"/>
            <p:cNvCxnSpPr/>
            <p:nvPr/>
          </p:nvCxnSpPr>
          <p:spPr bwMode="auto">
            <a:xfrm>
              <a:off x="2291364" y="2506097"/>
              <a:ext cx="321981" cy="828517"/>
            </a:xfrm>
            <a:prstGeom prst="straightConnector1">
              <a:avLst/>
            </a:prstGeom>
            <a:solidFill>
              <a:schemeClr val="accent1"/>
            </a:solidFill>
            <a:ln w="25400" cap="flat" cmpd="sng" algn="ctr">
              <a:solidFill>
                <a:srgbClr val="0070C0"/>
              </a:solidFill>
              <a:prstDash val="solid"/>
              <a:round/>
              <a:headEnd type="none" w="lg" len="med"/>
              <a:tailEnd type="arrow" w="med" len="med"/>
            </a:ln>
            <a:effectLst/>
          </p:spPr>
        </p:cxnSp>
      </p:grpSp>
      <p:cxnSp>
        <p:nvCxnSpPr>
          <p:cNvPr id="46" name="Straight Connector 45"/>
          <p:cNvCxnSpPr/>
          <p:nvPr/>
        </p:nvCxnSpPr>
        <p:spPr bwMode="auto">
          <a:xfrm>
            <a:off x="2438854" y="4181331"/>
            <a:ext cx="5219079" cy="25"/>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Scheme</a:t>
            </a:r>
            <a:endParaRPr lang="en-US" dirty="0"/>
          </a:p>
        </p:txBody>
      </p:sp>
      <p:sp>
        <p:nvSpPr>
          <p:cNvPr id="3" name="Content Placeholder 2"/>
          <p:cNvSpPr>
            <a:spLocks noGrp="1"/>
          </p:cNvSpPr>
          <p:nvPr>
            <p:ph idx="1"/>
          </p:nvPr>
        </p:nvSpPr>
        <p:spPr/>
        <p:txBody>
          <a:bodyPr/>
          <a:lstStyle/>
          <a:p>
            <a:r>
              <a:rPr lang="en-US" dirty="0" smtClean="0"/>
              <a:t>UL example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8</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Jan 2013</a:t>
            </a:r>
            <a:endParaRPr lang="en-US" dirty="0"/>
          </a:p>
        </p:txBody>
      </p:sp>
      <p:grpSp>
        <p:nvGrpSpPr>
          <p:cNvPr id="47" name="Group 46"/>
          <p:cNvGrpSpPr/>
          <p:nvPr/>
        </p:nvGrpSpPr>
        <p:grpSpPr>
          <a:xfrm>
            <a:off x="992815" y="2638901"/>
            <a:ext cx="7134439" cy="3670474"/>
            <a:chOff x="992815" y="3018224"/>
            <a:chExt cx="7134439" cy="3670474"/>
          </a:xfrm>
        </p:grpSpPr>
        <p:grpSp>
          <p:nvGrpSpPr>
            <p:cNvPr id="48" name="Group 259"/>
            <p:cNvGrpSpPr/>
            <p:nvPr/>
          </p:nvGrpSpPr>
          <p:grpSpPr>
            <a:xfrm>
              <a:off x="992815" y="3018224"/>
              <a:ext cx="7134439" cy="3670474"/>
              <a:chOff x="863759" y="2996060"/>
              <a:chExt cx="7134439" cy="3670474"/>
            </a:xfrm>
          </p:grpSpPr>
          <p:grpSp>
            <p:nvGrpSpPr>
              <p:cNvPr id="50" name="Group 241"/>
              <p:cNvGrpSpPr/>
              <p:nvPr/>
            </p:nvGrpSpPr>
            <p:grpSpPr>
              <a:xfrm>
                <a:off x="863759" y="2996060"/>
                <a:ext cx="7134439" cy="3670474"/>
                <a:chOff x="863759" y="2876274"/>
                <a:chExt cx="7134439" cy="3670474"/>
              </a:xfrm>
            </p:grpSpPr>
            <p:sp>
              <p:nvSpPr>
                <p:cNvPr id="52" name="TextBox 51"/>
                <p:cNvSpPr txBox="1"/>
                <p:nvPr/>
              </p:nvSpPr>
              <p:spPr>
                <a:xfrm flipH="1">
                  <a:off x="4342782" y="4870549"/>
                  <a:ext cx="3655416" cy="646331"/>
                </a:xfrm>
                <a:prstGeom prst="rect">
                  <a:avLst/>
                </a:prstGeom>
                <a:noFill/>
              </p:spPr>
              <p:txBody>
                <a:bodyPr wrap="square" rtlCol="0" anchor="ctr">
                  <a:spAutoFit/>
                </a:bodyPr>
                <a:lstStyle/>
                <a:p>
                  <a:r>
                    <a:rPr lang="en-US" b="1" dirty="0" smtClean="0">
                      <a:solidFill>
                        <a:srgbClr val="0070C0"/>
                      </a:solidFill>
                      <a:latin typeface="Calibri" pitchFamily="34" charset="0"/>
                    </a:rPr>
                    <a:t>Within SIFS time, STA receives a PHY SIG field with response frame bits set to 00, </a:t>
                  </a:r>
                  <a:r>
                    <a:rPr lang="en-US" b="1" dirty="0" smtClean="0">
                      <a:solidFill>
                        <a:srgbClr val="7030A0"/>
                      </a:solidFill>
                      <a:latin typeface="Calibri" pitchFamily="34" charset="0"/>
                    </a:rPr>
                    <a:t>and checks PAID subfield in PHY SIG field</a:t>
                  </a:r>
                  <a:endParaRPr lang="en-US" b="1" dirty="0">
                    <a:solidFill>
                      <a:srgbClr val="7030A0"/>
                    </a:solidFill>
                    <a:latin typeface="Calibri" pitchFamily="34" charset="0"/>
                  </a:endParaRPr>
                </a:p>
              </p:txBody>
            </p:sp>
            <p:grpSp>
              <p:nvGrpSpPr>
                <p:cNvPr id="53" name="Group 234"/>
                <p:cNvGrpSpPr/>
                <p:nvPr/>
              </p:nvGrpSpPr>
              <p:grpSpPr>
                <a:xfrm>
                  <a:off x="863759" y="2876274"/>
                  <a:ext cx="6536370" cy="3670474"/>
                  <a:chOff x="1117066" y="2565596"/>
                  <a:chExt cx="6536370" cy="3670474"/>
                </a:xfrm>
              </p:grpSpPr>
              <p:grpSp>
                <p:nvGrpSpPr>
                  <p:cNvPr id="55" name="Group 233"/>
                  <p:cNvGrpSpPr/>
                  <p:nvPr/>
                </p:nvGrpSpPr>
                <p:grpSpPr>
                  <a:xfrm>
                    <a:off x="1117066" y="2565596"/>
                    <a:ext cx="6536370" cy="3670474"/>
                    <a:chOff x="1117066" y="2565596"/>
                    <a:chExt cx="6536370" cy="3670474"/>
                  </a:xfrm>
                </p:grpSpPr>
                <p:sp>
                  <p:nvSpPr>
                    <p:cNvPr id="57" name="TextBox 56"/>
                    <p:cNvSpPr txBox="1"/>
                    <p:nvPr/>
                  </p:nvSpPr>
                  <p:spPr>
                    <a:xfrm flipH="1">
                      <a:off x="2181651" y="3221567"/>
                      <a:ext cx="3187616" cy="646331"/>
                    </a:xfrm>
                    <a:prstGeom prst="rect">
                      <a:avLst/>
                    </a:prstGeom>
                    <a:noFill/>
                  </p:spPr>
                  <p:txBody>
                    <a:bodyPr wrap="square" rtlCol="0" anchor="ctr">
                      <a:spAutoFit/>
                    </a:bodyPr>
                    <a:lstStyle/>
                    <a:p>
                      <a:r>
                        <a:rPr lang="en-US" b="1" dirty="0" smtClean="0">
                          <a:solidFill>
                            <a:srgbClr val="0070C0"/>
                          </a:solidFill>
                          <a:latin typeface="Calibri" pitchFamily="34" charset="0"/>
                        </a:rPr>
                        <a:t>Relay sends DATA with a different MCS, and sets response frame bits to 00, and </a:t>
                      </a:r>
                      <a:r>
                        <a:rPr lang="en-US" b="1" dirty="0" smtClean="0">
                          <a:solidFill>
                            <a:srgbClr val="7030A0"/>
                          </a:solidFill>
                          <a:latin typeface="Calibri" pitchFamily="34" charset="0"/>
                        </a:rPr>
                        <a:t>sets PAID subfield to that of the AP</a:t>
                      </a:r>
                      <a:endParaRPr lang="en-US" b="1" dirty="0">
                        <a:solidFill>
                          <a:srgbClr val="7030A0"/>
                        </a:solidFill>
                        <a:latin typeface="Calibri" pitchFamily="34" charset="0"/>
                      </a:endParaRPr>
                    </a:p>
                  </p:txBody>
                </p:sp>
                <p:grpSp>
                  <p:nvGrpSpPr>
                    <p:cNvPr id="58" name="Group 225"/>
                    <p:cNvGrpSpPr/>
                    <p:nvPr/>
                  </p:nvGrpSpPr>
                  <p:grpSpPr>
                    <a:xfrm>
                      <a:off x="1117066" y="2565596"/>
                      <a:ext cx="6536370" cy="3670474"/>
                      <a:chOff x="1040062" y="2438559"/>
                      <a:chExt cx="6536370" cy="3670474"/>
                    </a:xfrm>
                  </p:grpSpPr>
                  <p:grpSp>
                    <p:nvGrpSpPr>
                      <p:cNvPr id="59" name="Group 217"/>
                      <p:cNvGrpSpPr/>
                      <p:nvPr/>
                    </p:nvGrpSpPr>
                    <p:grpSpPr>
                      <a:xfrm>
                        <a:off x="1438593" y="2438559"/>
                        <a:ext cx="6137839" cy="3147253"/>
                        <a:chOff x="846714" y="2397900"/>
                        <a:chExt cx="6137839" cy="3147253"/>
                      </a:xfrm>
                    </p:grpSpPr>
                    <p:sp>
                      <p:nvSpPr>
                        <p:cNvPr id="61" name="Rectangle 60"/>
                        <p:cNvSpPr/>
                        <p:nvPr/>
                      </p:nvSpPr>
                      <p:spPr bwMode="auto">
                        <a:xfrm>
                          <a:off x="3625475" y="3752759"/>
                          <a:ext cx="1813822" cy="317417"/>
                        </a:xfrm>
                        <a:prstGeom prst="rect">
                          <a:avLst/>
                        </a:prstGeom>
                        <a:solidFill>
                          <a:srgbClr val="92D050"/>
                        </a:solidFill>
                        <a:ln w="254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itchFamily="34" charset="0"/>
                            </a:rPr>
                            <a:t>DATA</a:t>
                          </a:r>
                          <a:endParaRPr kumimoji="0" lang="en-US" sz="1100" b="1" i="0" u="none" strike="noStrike" cap="none" normalizeH="0" baseline="0" dirty="0" smtClean="0">
                            <a:ln>
                              <a:noFill/>
                            </a:ln>
                            <a:solidFill>
                              <a:schemeClr val="tx1"/>
                            </a:solidFill>
                            <a:effectLst/>
                            <a:latin typeface="Calibri" pitchFamily="34" charset="0"/>
                          </a:endParaRPr>
                        </a:p>
                      </p:txBody>
                    </p:sp>
                    <p:grpSp>
                      <p:nvGrpSpPr>
                        <p:cNvPr id="62" name="Group 215"/>
                        <p:cNvGrpSpPr/>
                        <p:nvPr/>
                      </p:nvGrpSpPr>
                      <p:grpSpPr>
                        <a:xfrm>
                          <a:off x="846714" y="2397900"/>
                          <a:ext cx="6137839" cy="3147253"/>
                          <a:chOff x="846714" y="2397900"/>
                          <a:chExt cx="6137839" cy="3147253"/>
                        </a:xfrm>
                      </p:grpSpPr>
                      <p:grpSp>
                        <p:nvGrpSpPr>
                          <p:cNvPr id="63" name="Group 192"/>
                          <p:cNvGrpSpPr/>
                          <p:nvPr/>
                        </p:nvGrpSpPr>
                        <p:grpSpPr>
                          <a:xfrm>
                            <a:off x="846714" y="2674899"/>
                            <a:ext cx="6137839" cy="2870254"/>
                            <a:chOff x="846714" y="2674899"/>
                            <a:chExt cx="6137839" cy="2870254"/>
                          </a:xfrm>
                        </p:grpSpPr>
                        <p:grpSp>
                          <p:nvGrpSpPr>
                            <p:cNvPr id="65" name="Group 172"/>
                            <p:cNvGrpSpPr/>
                            <p:nvPr/>
                          </p:nvGrpSpPr>
                          <p:grpSpPr>
                            <a:xfrm>
                              <a:off x="846714" y="2674899"/>
                              <a:ext cx="6137839" cy="2870254"/>
                              <a:chOff x="846714" y="2674899"/>
                              <a:chExt cx="6137839" cy="2870254"/>
                            </a:xfrm>
                          </p:grpSpPr>
                          <p:sp>
                            <p:nvSpPr>
                              <p:cNvPr id="69" name="TextBox 68"/>
                              <p:cNvSpPr txBox="1"/>
                              <p:nvPr/>
                            </p:nvSpPr>
                            <p:spPr>
                              <a:xfrm flipH="1">
                                <a:off x="5397273" y="4156894"/>
                                <a:ext cx="487994" cy="276999"/>
                              </a:xfrm>
                              <a:prstGeom prst="rect">
                                <a:avLst/>
                              </a:prstGeom>
                              <a:noFill/>
                            </p:spPr>
                            <p:txBody>
                              <a:bodyPr wrap="square" rtlCol="0" anchor="ctr">
                                <a:spAutoFit/>
                              </a:bodyPr>
                              <a:lstStyle/>
                              <a:p>
                                <a:pPr algn="ctr"/>
                                <a:r>
                                  <a:rPr lang="en-US" b="1" dirty="0" smtClean="0">
                                    <a:solidFill>
                                      <a:srgbClr val="0070C0"/>
                                    </a:solidFill>
                                    <a:latin typeface="Calibri" pitchFamily="34" charset="0"/>
                                  </a:rPr>
                                  <a:t>SIFS</a:t>
                                </a:r>
                                <a:endParaRPr lang="en-US" b="1" dirty="0">
                                  <a:solidFill>
                                    <a:srgbClr val="0070C0"/>
                                  </a:solidFill>
                                  <a:latin typeface="Calibri" pitchFamily="34" charset="0"/>
                                </a:endParaRPr>
                              </a:p>
                            </p:txBody>
                          </p:sp>
                          <p:grpSp>
                            <p:nvGrpSpPr>
                              <p:cNvPr id="70" name="Group 157"/>
                              <p:cNvGrpSpPr/>
                              <p:nvPr/>
                            </p:nvGrpSpPr>
                            <p:grpSpPr>
                              <a:xfrm>
                                <a:off x="846714" y="2674899"/>
                                <a:ext cx="6137839" cy="2870254"/>
                                <a:chOff x="846714" y="2674899"/>
                                <a:chExt cx="6137839" cy="2870254"/>
                              </a:xfrm>
                            </p:grpSpPr>
                            <p:grpSp>
                              <p:nvGrpSpPr>
                                <p:cNvPr id="71" name="Group 105"/>
                                <p:cNvGrpSpPr/>
                                <p:nvPr/>
                              </p:nvGrpSpPr>
                              <p:grpSpPr>
                                <a:xfrm>
                                  <a:off x="846714" y="2674899"/>
                                  <a:ext cx="6137839" cy="2870254"/>
                                  <a:chOff x="824862" y="3947040"/>
                                  <a:chExt cx="6137839" cy="2870254"/>
                                </a:xfrm>
                              </p:grpSpPr>
                              <p:grpSp>
                                <p:nvGrpSpPr>
                                  <p:cNvPr id="76" name="Group 104"/>
                                  <p:cNvGrpSpPr/>
                                  <p:nvPr/>
                                </p:nvGrpSpPr>
                                <p:grpSpPr>
                                  <a:xfrm>
                                    <a:off x="824862" y="3947040"/>
                                    <a:ext cx="6137839" cy="2870254"/>
                                    <a:chOff x="824862" y="3947040"/>
                                    <a:chExt cx="6137839" cy="2870254"/>
                                  </a:xfrm>
                                </p:grpSpPr>
                                <p:grpSp>
                                  <p:nvGrpSpPr>
                                    <p:cNvPr id="79" name="Group 59"/>
                                    <p:cNvGrpSpPr/>
                                    <p:nvPr/>
                                  </p:nvGrpSpPr>
                                  <p:grpSpPr>
                                    <a:xfrm>
                                      <a:off x="824862" y="3947040"/>
                                      <a:ext cx="6137839" cy="2625834"/>
                                      <a:chOff x="1019441" y="4131706"/>
                                      <a:chExt cx="6137839" cy="2625834"/>
                                    </a:xfrm>
                                  </p:grpSpPr>
                                  <p:cxnSp>
                                    <p:nvCxnSpPr>
                                      <p:cNvPr id="81" name="Straight Connector 80"/>
                                      <p:cNvCxnSpPr/>
                                      <p:nvPr/>
                                    </p:nvCxnSpPr>
                                    <p:spPr bwMode="auto">
                                      <a:xfrm flipV="1">
                                        <a:off x="1714416" y="6603653"/>
                                        <a:ext cx="5442864" cy="1"/>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sp>
                                    <p:nvSpPr>
                                      <p:cNvPr id="82" name="Rectangle 81"/>
                                      <p:cNvSpPr/>
                                      <p:nvPr/>
                                    </p:nvSpPr>
                                    <p:spPr bwMode="auto">
                                      <a:xfrm>
                                        <a:off x="2209999" y="6284434"/>
                                        <a:ext cx="1190554" cy="317417"/>
                                      </a:xfrm>
                                      <a:prstGeom prst="rect">
                                        <a:avLst/>
                                      </a:prstGeom>
                                      <a:solidFill>
                                        <a:srgbClr val="92D050"/>
                                      </a:solidFill>
                                      <a:ln w="254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itchFamily="34" charset="0"/>
                                          </a:rPr>
                                          <a:t>DATA</a:t>
                                        </a:r>
                                        <a:endParaRPr kumimoji="0" lang="en-US" sz="1100" b="1" i="0" u="none" strike="noStrike" cap="none" normalizeH="0" baseline="0" dirty="0" smtClean="0">
                                          <a:ln>
                                            <a:noFill/>
                                          </a:ln>
                                          <a:solidFill>
                                            <a:schemeClr val="tx1"/>
                                          </a:solidFill>
                                          <a:effectLst/>
                                          <a:latin typeface="Calibri" pitchFamily="34" charset="0"/>
                                        </a:endParaRPr>
                                      </a:p>
                                    </p:txBody>
                                  </p:sp>
                                  <p:sp>
                                    <p:nvSpPr>
                                      <p:cNvPr id="83" name="Rectangle 17"/>
                                      <p:cNvSpPr/>
                                      <p:nvPr/>
                                    </p:nvSpPr>
                                    <p:spPr bwMode="auto">
                                      <a:xfrm>
                                        <a:off x="6005619" y="4131706"/>
                                        <a:ext cx="569019" cy="317417"/>
                                      </a:xfrm>
                                      <a:prstGeom prst="rect">
                                        <a:avLst/>
                                      </a:prstGeom>
                                      <a:solidFill>
                                        <a:srgbClr val="FFC000"/>
                                      </a:solidFill>
                                      <a:ln w="254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itchFamily="34" charset="0"/>
                                          </a:rPr>
                                          <a:t>ACK</a:t>
                                        </a:r>
                                        <a:endParaRPr kumimoji="0" lang="en-US" sz="1400" b="1" i="0" u="none" strike="noStrike" cap="none" normalizeH="0" baseline="0" dirty="0" smtClean="0">
                                          <a:ln>
                                            <a:noFill/>
                                          </a:ln>
                                          <a:solidFill>
                                            <a:schemeClr val="tx1"/>
                                          </a:solidFill>
                                          <a:effectLst/>
                                          <a:latin typeface="Calibri" pitchFamily="34" charset="0"/>
                                        </a:endParaRPr>
                                      </a:p>
                                    </p:txBody>
                                  </p:sp>
                                  <p:sp>
                                    <p:nvSpPr>
                                      <p:cNvPr id="84" name="TextBox 18"/>
                                      <p:cNvSpPr txBox="1"/>
                                      <p:nvPr/>
                                    </p:nvSpPr>
                                    <p:spPr>
                                      <a:xfrm>
                                        <a:off x="1249871" y="4295234"/>
                                        <a:ext cx="476664" cy="307777"/>
                                      </a:xfrm>
                                      <a:prstGeom prst="rect">
                                        <a:avLst/>
                                      </a:prstGeom>
                                      <a:noFill/>
                                    </p:spPr>
                                    <p:txBody>
                                      <a:bodyPr wrap="square" rtlCol="0" anchor="ctr">
                                        <a:spAutoFit/>
                                      </a:bodyPr>
                                      <a:lstStyle/>
                                      <a:p>
                                        <a:pPr algn="ctr"/>
                                        <a:r>
                                          <a:rPr lang="en-US" sz="1400" b="1" dirty="0" smtClean="0">
                                            <a:latin typeface="Calibri" pitchFamily="34" charset="0"/>
                                          </a:rPr>
                                          <a:t>AP</a:t>
                                        </a:r>
                                        <a:endParaRPr lang="en-US" b="1" dirty="0">
                                          <a:latin typeface="Calibri" pitchFamily="34" charset="0"/>
                                        </a:endParaRPr>
                                      </a:p>
                                    </p:txBody>
                                  </p:sp>
                                  <p:sp>
                                    <p:nvSpPr>
                                      <p:cNvPr id="85" name="TextBox 84"/>
                                      <p:cNvSpPr txBox="1"/>
                                      <p:nvPr/>
                                    </p:nvSpPr>
                                    <p:spPr>
                                      <a:xfrm>
                                        <a:off x="1188864" y="6449763"/>
                                        <a:ext cx="537671" cy="307777"/>
                                      </a:xfrm>
                                      <a:prstGeom prst="rect">
                                        <a:avLst/>
                                      </a:prstGeom>
                                      <a:noFill/>
                                    </p:spPr>
                                    <p:txBody>
                                      <a:bodyPr wrap="square" rtlCol="0" anchor="ctr">
                                        <a:spAutoFit/>
                                      </a:bodyPr>
                                      <a:lstStyle/>
                                      <a:p>
                                        <a:pPr algn="ctr"/>
                                        <a:r>
                                          <a:rPr lang="en-US" sz="1400" b="1" dirty="0" smtClean="0">
                                            <a:latin typeface="Calibri" pitchFamily="34" charset="0"/>
                                          </a:rPr>
                                          <a:t>STA</a:t>
                                        </a:r>
                                        <a:endParaRPr lang="en-US" b="1" dirty="0">
                                          <a:latin typeface="Calibri" pitchFamily="34" charset="0"/>
                                        </a:endParaRPr>
                                      </a:p>
                                    </p:txBody>
                                  </p:sp>
                                  <p:cxnSp>
                                    <p:nvCxnSpPr>
                                      <p:cNvPr id="86" name="Straight Connector 85"/>
                                      <p:cNvCxnSpPr/>
                                      <p:nvPr/>
                                    </p:nvCxnSpPr>
                                    <p:spPr bwMode="auto">
                                      <a:xfrm flipV="1">
                                        <a:off x="1714416" y="5526983"/>
                                        <a:ext cx="5442864" cy="360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sp>
                                    <p:nvSpPr>
                                      <p:cNvPr id="87" name="TextBox 21"/>
                                      <p:cNvSpPr txBox="1"/>
                                      <p:nvPr/>
                                    </p:nvSpPr>
                                    <p:spPr>
                                      <a:xfrm>
                                        <a:off x="1019441" y="5376696"/>
                                        <a:ext cx="707094" cy="307777"/>
                                      </a:xfrm>
                                      <a:prstGeom prst="rect">
                                        <a:avLst/>
                                      </a:prstGeom>
                                      <a:noFill/>
                                    </p:spPr>
                                    <p:txBody>
                                      <a:bodyPr wrap="square" rtlCol="0" anchor="ctr">
                                        <a:spAutoFit/>
                                      </a:bodyPr>
                                      <a:lstStyle/>
                                      <a:p>
                                        <a:pPr algn="ctr"/>
                                        <a:r>
                                          <a:rPr lang="en-US" sz="1400" b="1" dirty="0" smtClean="0">
                                            <a:latin typeface="Calibri" pitchFamily="34" charset="0"/>
                                          </a:rPr>
                                          <a:t>RELAY</a:t>
                                        </a:r>
                                        <a:endParaRPr lang="en-US" b="1" dirty="0">
                                          <a:latin typeface="Calibri" pitchFamily="34" charset="0"/>
                                        </a:endParaRPr>
                                      </a:p>
                                    </p:txBody>
                                  </p:sp>
                                </p:grpSp>
                                <p:sp>
                                  <p:nvSpPr>
                                    <p:cNvPr id="80" name="TextBox 79"/>
                                    <p:cNvSpPr txBox="1"/>
                                    <p:nvPr/>
                                  </p:nvSpPr>
                                  <p:spPr>
                                    <a:xfrm flipH="1">
                                      <a:off x="3148366" y="6540295"/>
                                      <a:ext cx="499265" cy="276999"/>
                                    </a:xfrm>
                                    <a:prstGeom prst="rect">
                                      <a:avLst/>
                                    </a:prstGeom>
                                    <a:noFill/>
                                  </p:spPr>
                                  <p:txBody>
                                    <a:bodyPr wrap="square" rtlCol="0" anchor="ctr">
                                      <a:spAutoFit/>
                                    </a:bodyPr>
                                    <a:lstStyle/>
                                    <a:p>
                                      <a:pPr algn="ctr"/>
                                      <a:r>
                                        <a:rPr lang="en-US" b="1" dirty="0" smtClean="0">
                                          <a:solidFill>
                                            <a:srgbClr val="0070C0"/>
                                          </a:solidFill>
                                          <a:latin typeface="Calibri" pitchFamily="34" charset="0"/>
                                        </a:rPr>
                                        <a:t>SIFS</a:t>
                                      </a:r>
                                      <a:endParaRPr lang="en-US" b="1" dirty="0">
                                        <a:solidFill>
                                          <a:srgbClr val="0070C0"/>
                                        </a:solidFill>
                                        <a:latin typeface="Calibri" pitchFamily="34" charset="0"/>
                                      </a:endParaRPr>
                                    </a:p>
                                  </p:txBody>
                                </p:sp>
                              </p:grpSp>
                              <p:sp>
                                <p:nvSpPr>
                                  <p:cNvPr id="77" name="TextBox 76"/>
                                  <p:cNvSpPr txBox="1"/>
                                  <p:nvPr/>
                                </p:nvSpPr>
                                <p:spPr>
                                  <a:xfrm>
                                    <a:off x="2015420" y="5822769"/>
                                    <a:ext cx="1190555" cy="276999"/>
                                  </a:xfrm>
                                  <a:prstGeom prst="rect">
                                    <a:avLst/>
                                  </a:prstGeom>
                                  <a:noFill/>
                                </p:spPr>
                                <p:txBody>
                                  <a:bodyPr wrap="square" rtlCol="0" anchor="ctr">
                                    <a:spAutoFit/>
                                  </a:bodyPr>
                                  <a:lstStyle/>
                                  <a:p>
                                    <a:pPr algn="ctr"/>
                                    <a:r>
                                      <a:rPr lang="en-US" b="1" dirty="0" err="1" smtClean="0">
                                        <a:solidFill>
                                          <a:srgbClr val="92D050"/>
                                        </a:solidFill>
                                        <a:latin typeface="Calibri" pitchFamily="34" charset="0"/>
                                      </a:rPr>
                                      <a:t>RspFrm</a:t>
                                    </a:r>
                                    <a:r>
                                      <a:rPr lang="en-US" b="1" dirty="0" smtClean="0">
                                        <a:solidFill>
                                          <a:srgbClr val="92D050"/>
                                        </a:solidFill>
                                        <a:latin typeface="Calibri" pitchFamily="34" charset="0"/>
                                      </a:rPr>
                                      <a:t>=11</a:t>
                                    </a:r>
                                    <a:endParaRPr lang="en-US" sz="1100" b="1" dirty="0">
                                      <a:solidFill>
                                        <a:srgbClr val="92D050"/>
                                      </a:solidFill>
                                      <a:latin typeface="Calibri" pitchFamily="34" charset="0"/>
                                    </a:endParaRPr>
                                  </a:p>
                                </p:txBody>
                              </p:sp>
                              <p:sp>
                                <p:nvSpPr>
                                  <p:cNvPr id="78" name="TextBox 77"/>
                                  <p:cNvSpPr txBox="1"/>
                                  <p:nvPr/>
                                </p:nvSpPr>
                                <p:spPr>
                                  <a:xfrm>
                                    <a:off x="3610931" y="4747901"/>
                                    <a:ext cx="1802460" cy="276999"/>
                                  </a:xfrm>
                                  <a:prstGeom prst="rect">
                                    <a:avLst/>
                                  </a:prstGeom>
                                  <a:noFill/>
                                </p:spPr>
                                <p:txBody>
                                  <a:bodyPr wrap="square" rtlCol="0" anchor="ctr">
                                    <a:spAutoFit/>
                                  </a:bodyPr>
                                  <a:lstStyle/>
                                  <a:p>
                                    <a:pPr algn="ctr"/>
                                    <a:r>
                                      <a:rPr lang="en-US" b="1" dirty="0" err="1" smtClean="0">
                                        <a:solidFill>
                                          <a:srgbClr val="92D050"/>
                                        </a:solidFill>
                                        <a:latin typeface="Calibri" pitchFamily="34" charset="0"/>
                                      </a:rPr>
                                      <a:t>RspFrm</a:t>
                                    </a:r>
                                    <a:r>
                                      <a:rPr lang="en-US" b="1" dirty="0" smtClean="0">
                                        <a:solidFill>
                                          <a:srgbClr val="92D050"/>
                                        </a:solidFill>
                                        <a:latin typeface="Calibri" pitchFamily="34" charset="0"/>
                                      </a:rPr>
                                      <a:t>=00</a:t>
                                    </a:r>
                                    <a:endParaRPr lang="en-US" b="1" dirty="0">
                                      <a:solidFill>
                                        <a:srgbClr val="92D050"/>
                                      </a:solidFill>
                                      <a:latin typeface="Calibri" pitchFamily="34" charset="0"/>
                                    </a:endParaRPr>
                                  </a:p>
                                </p:txBody>
                              </p:sp>
                            </p:grpSp>
                            <p:grpSp>
                              <p:nvGrpSpPr>
                                <p:cNvPr id="72" name="Group 126"/>
                                <p:cNvGrpSpPr/>
                                <p:nvPr/>
                              </p:nvGrpSpPr>
                              <p:grpSpPr>
                                <a:xfrm>
                                  <a:off x="3227826" y="5206788"/>
                                  <a:ext cx="397649" cy="122732"/>
                                  <a:chOff x="3227826" y="5206788"/>
                                  <a:chExt cx="397649" cy="122732"/>
                                </a:xfrm>
                              </p:grpSpPr>
                              <p:cxnSp>
                                <p:nvCxnSpPr>
                                  <p:cNvPr id="73" name="Straight Connector 72"/>
                                  <p:cNvCxnSpPr/>
                                  <p:nvPr/>
                                </p:nvCxnSpPr>
                                <p:spPr bwMode="auto">
                                  <a:xfrm>
                                    <a:off x="3227826" y="5206788"/>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74" name="Straight Connector 73"/>
                                  <p:cNvCxnSpPr/>
                                  <p:nvPr/>
                                </p:nvCxnSpPr>
                                <p:spPr bwMode="auto">
                                  <a:xfrm>
                                    <a:off x="3625475" y="5206788"/>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75" name="Straight Connector 74"/>
                                  <p:cNvCxnSpPr/>
                                  <p:nvPr/>
                                </p:nvCxnSpPr>
                                <p:spPr bwMode="auto">
                                  <a:xfrm>
                                    <a:off x="3227826" y="5268154"/>
                                    <a:ext cx="397649" cy="0"/>
                                  </a:xfrm>
                                  <a:prstGeom prst="line">
                                    <a:avLst/>
                                  </a:prstGeom>
                                  <a:solidFill>
                                    <a:schemeClr val="accent1"/>
                                  </a:solidFill>
                                  <a:ln w="25400" cap="flat" cmpd="sng" algn="ctr">
                                    <a:solidFill>
                                      <a:schemeClr val="bg1">
                                        <a:lumMod val="50000"/>
                                      </a:schemeClr>
                                    </a:solidFill>
                                    <a:prstDash val="solid"/>
                                    <a:round/>
                                    <a:headEnd type="triangle" w="med" len="med"/>
                                    <a:tailEnd type="triangle" w="med" len="med"/>
                                  </a:ln>
                                  <a:effectLst/>
                                </p:spPr>
                              </p:cxnSp>
                            </p:grpSp>
                          </p:grpSp>
                        </p:grpSp>
                        <p:cxnSp>
                          <p:nvCxnSpPr>
                            <p:cNvPr id="66" name="Straight Connector 65"/>
                            <p:cNvCxnSpPr/>
                            <p:nvPr/>
                          </p:nvCxnSpPr>
                          <p:spPr bwMode="auto">
                            <a:xfrm>
                              <a:off x="5435243" y="4095528"/>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67" name="Straight Connector 66"/>
                            <p:cNvCxnSpPr/>
                            <p:nvPr/>
                          </p:nvCxnSpPr>
                          <p:spPr bwMode="auto">
                            <a:xfrm>
                              <a:off x="5832892" y="4095528"/>
                              <a:ext cx="0" cy="122732"/>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cxnSp>
                          <p:nvCxnSpPr>
                            <p:cNvPr id="68" name="Straight Connector 67"/>
                            <p:cNvCxnSpPr/>
                            <p:nvPr/>
                          </p:nvCxnSpPr>
                          <p:spPr bwMode="auto">
                            <a:xfrm>
                              <a:off x="5435243" y="4156894"/>
                              <a:ext cx="397649" cy="0"/>
                            </a:xfrm>
                            <a:prstGeom prst="line">
                              <a:avLst/>
                            </a:prstGeom>
                            <a:solidFill>
                              <a:schemeClr val="accent1"/>
                            </a:solidFill>
                            <a:ln w="25400" cap="flat" cmpd="sng" algn="ctr">
                              <a:solidFill>
                                <a:schemeClr val="bg1">
                                  <a:lumMod val="50000"/>
                                </a:schemeClr>
                              </a:solidFill>
                              <a:prstDash val="solid"/>
                              <a:round/>
                              <a:headEnd type="triangle" w="med" len="med"/>
                              <a:tailEnd type="triangle" w="med" len="med"/>
                            </a:ln>
                            <a:effectLst/>
                          </p:spPr>
                        </p:cxnSp>
                      </p:grpSp>
                      <p:sp>
                        <p:nvSpPr>
                          <p:cNvPr id="64" name="TextBox 63"/>
                          <p:cNvSpPr txBox="1"/>
                          <p:nvPr/>
                        </p:nvSpPr>
                        <p:spPr>
                          <a:xfrm>
                            <a:off x="5493720" y="2397900"/>
                            <a:ext cx="1183593" cy="276999"/>
                          </a:xfrm>
                          <a:prstGeom prst="rect">
                            <a:avLst/>
                          </a:prstGeom>
                          <a:noFill/>
                        </p:spPr>
                        <p:txBody>
                          <a:bodyPr wrap="square" rtlCol="0" anchor="ctr">
                            <a:spAutoFit/>
                          </a:bodyPr>
                          <a:lstStyle/>
                          <a:p>
                            <a:pPr algn="ctr"/>
                            <a:r>
                              <a:rPr lang="en-US" b="1" dirty="0" err="1" smtClean="0">
                                <a:solidFill>
                                  <a:srgbClr val="FFC000"/>
                                </a:solidFill>
                                <a:latin typeface="Calibri" pitchFamily="34" charset="0"/>
                              </a:rPr>
                              <a:t>RspFrm</a:t>
                            </a:r>
                            <a:r>
                              <a:rPr lang="en-US" b="1" dirty="0" smtClean="0">
                                <a:solidFill>
                                  <a:srgbClr val="FFC000"/>
                                </a:solidFill>
                                <a:latin typeface="Calibri" pitchFamily="34" charset="0"/>
                              </a:rPr>
                              <a:t>=10</a:t>
                            </a:r>
                            <a:endParaRPr lang="en-US" b="1" dirty="0">
                              <a:solidFill>
                                <a:srgbClr val="FFC000"/>
                              </a:solidFill>
                              <a:latin typeface="Calibri" pitchFamily="34" charset="0"/>
                            </a:endParaRPr>
                          </a:p>
                        </p:txBody>
                      </p:sp>
                    </p:grpSp>
                  </p:grpSp>
                  <p:sp>
                    <p:nvSpPr>
                      <p:cNvPr id="60" name="TextBox 59"/>
                      <p:cNvSpPr txBox="1"/>
                      <p:nvPr/>
                    </p:nvSpPr>
                    <p:spPr>
                      <a:xfrm flipH="1">
                        <a:off x="1040062" y="5462702"/>
                        <a:ext cx="3177292" cy="646331"/>
                      </a:xfrm>
                      <a:prstGeom prst="rect">
                        <a:avLst/>
                      </a:prstGeom>
                      <a:noFill/>
                    </p:spPr>
                    <p:txBody>
                      <a:bodyPr wrap="square" rtlCol="0" anchor="ctr">
                        <a:spAutoFit/>
                      </a:bodyPr>
                      <a:lstStyle/>
                      <a:p>
                        <a:r>
                          <a:rPr lang="en-US" b="1" dirty="0" smtClean="0">
                            <a:solidFill>
                              <a:srgbClr val="0070C0"/>
                            </a:solidFill>
                            <a:latin typeface="Calibri" pitchFamily="34" charset="0"/>
                          </a:rPr>
                          <a:t>STA sends uplink DATA frame with response frame bits set to 11, so that other STAs can expect another DATA frame will follow</a:t>
                        </a:r>
                      </a:p>
                    </p:txBody>
                  </p:sp>
                </p:grpSp>
              </p:grpSp>
              <p:cxnSp>
                <p:nvCxnSpPr>
                  <p:cNvPr id="56" name="Straight Arrow Connector 55"/>
                  <p:cNvCxnSpPr/>
                  <p:nvPr/>
                </p:nvCxnSpPr>
                <p:spPr bwMode="auto">
                  <a:xfrm>
                    <a:off x="3896710" y="3699585"/>
                    <a:ext cx="482934" cy="336626"/>
                  </a:xfrm>
                  <a:prstGeom prst="straightConnector1">
                    <a:avLst/>
                  </a:prstGeom>
                  <a:solidFill>
                    <a:schemeClr val="accent1"/>
                  </a:solidFill>
                  <a:ln w="25400" cap="flat" cmpd="sng" algn="ctr">
                    <a:solidFill>
                      <a:srgbClr val="0070C0"/>
                    </a:solidFill>
                    <a:prstDash val="solid"/>
                    <a:round/>
                    <a:headEnd type="none" w="lg" len="med"/>
                    <a:tailEnd type="arrow" w="med" len="med"/>
                  </a:ln>
                  <a:effectLst/>
                </p:spPr>
              </p:cxnSp>
            </p:grpSp>
            <p:cxnSp>
              <p:nvCxnSpPr>
                <p:cNvPr id="54" name="Straight Arrow Connector 53"/>
                <p:cNvCxnSpPr>
                  <a:stCxn id="52" idx="3"/>
                </p:cNvCxnSpPr>
                <p:nvPr/>
              </p:nvCxnSpPr>
              <p:spPr bwMode="auto">
                <a:xfrm flipH="1">
                  <a:off x="4048359" y="5193715"/>
                  <a:ext cx="294423" cy="372756"/>
                </a:xfrm>
                <a:prstGeom prst="straightConnector1">
                  <a:avLst/>
                </a:prstGeom>
                <a:solidFill>
                  <a:schemeClr val="accent1"/>
                </a:solidFill>
                <a:ln w="25400" cap="flat" cmpd="sng" algn="ctr">
                  <a:solidFill>
                    <a:srgbClr val="0070C0"/>
                  </a:solidFill>
                  <a:prstDash val="solid"/>
                  <a:round/>
                  <a:headEnd type="none" w="lg" len="med"/>
                  <a:tailEnd type="arrow" w="med" len="med"/>
                </a:ln>
                <a:effectLst/>
              </p:spPr>
            </p:cxnSp>
          </p:grpSp>
          <p:cxnSp>
            <p:nvCxnSpPr>
              <p:cNvPr id="51" name="Straight Arrow Connector 50"/>
              <p:cNvCxnSpPr/>
              <p:nvPr/>
            </p:nvCxnSpPr>
            <p:spPr bwMode="auto">
              <a:xfrm flipV="1">
                <a:off x="2176092" y="5636666"/>
                <a:ext cx="385007" cy="336564"/>
              </a:xfrm>
              <a:prstGeom prst="straightConnector1">
                <a:avLst/>
              </a:prstGeom>
              <a:solidFill>
                <a:schemeClr val="accent1"/>
              </a:solidFill>
              <a:ln w="25400" cap="flat" cmpd="sng" algn="ctr">
                <a:solidFill>
                  <a:srgbClr val="0070C0"/>
                </a:solidFill>
                <a:prstDash val="solid"/>
                <a:round/>
                <a:headEnd type="none" w="lg" len="med"/>
                <a:tailEnd type="arrow" w="med" len="med"/>
              </a:ln>
              <a:effectLst/>
            </p:spPr>
          </p:cxnSp>
        </p:grpSp>
        <p:cxnSp>
          <p:nvCxnSpPr>
            <p:cNvPr id="49" name="Straight Connector 48"/>
            <p:cNvCxnSpPr/>
            <p:nvPr/>
          </p:nvCxnSpPr>
          <p:spPr bwMode="auto">
            <a:xfrm flipV="1">
              <a:off x="2086321" y="3610572"/>
              <a:ext cx="5442864" cy="2068"/>
            </a:xfrm>
            <a:prstGeom prst="line">
              <a:avLst/>
            </a:prstGeom>
            <a:solidFill>
              <a:schemeClr val="accent1"/>
            </a:solidFill>
            <a:ln w="25400" cap="flat" cmpd="sng" algn="ctr">
              <a:solidFill>
                <a:schemeClr val="bg1">
                  <a:lumMod val="50000"/>
                </a:schemeClr>
              </a:solidFill>
              <a:prstDash val="solid"/>
              <a:round/>
              <a:headEnd type="none" w="sm" len="sm"/>
              <a:tailEnd type="none" w="sm" len="sm"/>
            </a:ln>
            <a:effectLst/>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endParaRPr lang="en-US" dirty="0"/>
          </a:p>
        </p:txBody>
      </p:sp>
      <p:sp>
        <p:nvSpPr>
          <p:cNvPr id="3" name="Content Placeholder 2"/>
          <p:cNvSpPr>
            <a:spLocks noGrp="1"/>
          </p:cNvSpPr>
          <p:nvPr>
            <p:ph idx="1"/>
          </p:nvPr>
        </p:nvSpPr>
        <p:spPr>
          <a:xfrm>
            <a:off x="685800" y="1981199"/>
            <a:ext cx="7772400" cy="4404985"/>
          </a:xfrm>
        </p:spPr>
        <p:txBody>
          <a:bodyPr/>
          <a:lstStyle/>
          <a:p>
            <a:r>
              <a:rPr lang="en-US" altLang="zh-CN" dirty="0" smtClean="0"/>
              <a:t>An AP needs to know PAID of STAs belong to the relay station for downlink transmission.</a:t>
            </a:r>
          </a:p>
          <a:p>
            <a:pPr lvl="1"/>
            <a:r>
              <a:rPr lang="en-US" altLang="zh-CN" dirty="0" smtClean="0"/>
              <a:t>Relay station needs to indicate a STA’s PAID to the root AP, when the STA is associated or the STA’s AID is changed.</a:t>
            </a:r>
          </a:p>
          <a:p>
            <a:r>
              <a:rPr lang="en-US" altLang="zh-CN" dirty="0" smtClean="0"/>
              <a:t>A STA associated with a relay station needs to know PAID of the root AP for uplink transmission.</a:t>
            </a:r>
          </a:p>
          <a:p>
            <a:pPr lvl="1"/>
            <a:r>
              <a:rPr lang="en-US" altLang="zh-CN" dirty="0" smtClean="0"/>
              <a:t>Relay station needs to indicate associated STAs BSSID of the root AP.</a:t>
            </a:r>
          </a:p>
          <a:p>
            <a:pPr lvl="1"/>
            <a:r>
              <a:rPr lang="en-US" altLang="zh-CN" dirty="0" smtClean="0"/>
              <a:t>Current SFD already includes similar feature for R-AP:</a:t>
            </a:r>
          </a:p>
          <a:p>
            <a:pPr lvl="2"/>
            <a:r>
              <a:rPr lang="en-US" altLang="zh-CN" dirty="0" smtClean="0"/>
              <a:t>R-AP is able to indicate it is a R-AP (1 bit or indicate </a:t>
            </a:r>
            <a:r>
              <a:rPr lang="en-US" altLang="zh-CN" b="1" dirty="0" smtClean="0">
                <a:solidFill>
                  <a:srgbClr val="FF0000"/>
                </a:solidFill>
              </a:rPr>
              <a:t>root-AP address</a:t>
            </a:r>
            <a:r>
              <a:rPr lang="en-US" altLang="zh-CN" dirty="0" smtClean="0"/>
              <a:t>/SSID in beacon, TBD)</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9</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Jan 2013</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29494</TotalTime>
  <Words>787</Words>
  <Application>Microsoft Office PowerPoint</Application>
  <PresentationFormat>On-screen Show (4:3)</PresentationFormat>
  <Paragraphs>120</Paragraphs>
  <Slides>11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Microsoft Office Word 97 - 2003 Document</vt:lpstr>
      <vt:lpstr>Implicit ACK for Relay</vt:lpstr>
      <vt:lpstr>Slide 2</vt:lpstr>
      <vt:lpstr>Slide 3</vt:lpstr>
      <vt:lpstr>Background</vt:lpstr>
      <vt:lpstr>Proposed Scheme</vt:lpstr>
      <vt:lpstr>Proposed Scheme</vt:lpstr>
      <vt:lpstr>Proposed Scheme</vt:lpstr>
      <vt:lpstr>Proposed Scheme</vt:lpstr>
      <vt:lpstr>Requirements</vt:lpstr>
      <vt:lpstr>Straw Polls</vt:lpstr>
      <vt:lpstr>References</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 IEEE 802.11-12/840r0</dc:title>
  <dc:creator>Minyoung Park</dc:creator>
  <cp:lastModifiedBy>Young Hoon Kwon</cp:lastModifiedBy>
  <cp:revision>823</cp:revision>
  <cp:lastPrinted>1998-02-10T13:28:06Z</cp:lastPrinted>
  <dcterms:created xsi:type="dcterms:W3CDTF">2007-05-21T21:00:37Z</dcterms:created>
  <dcterms:modified xsi:type="dcterms:W3CDTF">2013-01-15T00:16:46Z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(2)k8Vir4zrgvfyPiImi0kI9IZWnHSj6ea60Uh77mgn10ACjT6qkJh8jnuRaQw26RXTMbvBpM5w_x000d_
z1lUE+dLI4O/kQbmHSAe9DBMArGxrsn0Oo6DDjwIqHsAD25Gz/SBhaM2Fst58f6NJS9jyg4Q_x000d_
JYQC34dO+m7Q2gHBHNGfNqOKdnKrcc3uqpHTVP92A3tbpKoF4b5JZZfoANDlW70LJE/orw2m_x000d_
0xOPUJZAF9VzUwCpKX</vt:lpwstr>
  </property>
  <property fmtid="{D5CDD505-2E9C-101B-9397-08002B2CF9AE}" pid="3" name="_ms_pID_7253431">
    <vt:lpwstr>BKlpLqMOWg+4xlZEET9mSVaALeZ4r+J3eWnfbNNksrFlhEs9bP+KuM_x000d_
rxWTeL6yg8sLxjBV2PdJPFSzvVW6+UGN6wjpHcoSwd/l64QQSHnzzrWaAgZS3bEa/brvU8jr_x000d_
PuY=</vt:lpwstr>
  </property>
  <property fmtid="{D5CDD505-2E9C-101B-9397-08002B2CF9AE}" pid="4" name="sflag">
    <vt:lpwstr>1358208699</vt:lpwstr>
  </property>
</Properties>
</file>