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dotm" ContentType="application/vnd.ms-word.template.macroEnabled.12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532" r:id="rId2"/>
    <p:sldId id="533" r:id="rId3"/>
    <p:sldId id="534" r:id="rId4"/>
    <p:sldId id="520" r:id="rId5"/>
    <p:sldId id="521" r:id="rId6"/>
    <p:sldId id="522" r:id="rId7"/>
    <p:sldId id="530" r:id="rId8"/>
    <p:sldId id="529" r:id="rId9"/>
    <p:sldId id="528" r:id="rId10"/>
    <p:sldId id="527" r:id="rId11"/>
    <p:sldId id="526" r:id="rId12"/>
    <p:sldId id="525" r:id="rId13"/>
    <p:sldId id="524" r:id="rId14"/>
    <p:sldId id="52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66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3514" autoAdjust="0"/>
  </p:normalViewPr>
  <p:slideViewPr>
    <p:cSldViewPr>
      <p:cViewPr>
        <p:scale>
          <a:sx n="90" d="100"/>
          <a:sy n="90" d="100"/>
        </p:scale>
        <p:origin x="336" y="1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3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1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6507" y="6477000"/>
            <a:ext cx="107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802.11-13/0071r0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3756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January 2013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Word_Macro-Enabled_Template1.dot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Channel indication in RAW/TWT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>
                <a:latin typeface="+mj-lt"/>
              </a:rPr>
              <a:t>Date:</a:t>
            </a:r>
            <a:r>
              <a:rPr lang="en-US" sz="2000" b="0" dirty="0" smtClean="0">
                <a:latin typeface="+mj-lt"/>
              </a:rPr>
              <a:t> 2013-01-14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431826" y="6475413"/>
            <a:ext cx="111209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8366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748301"/>
              </p:ext>
            </p:extLst>
          </p:nvPr>
        </p:nvGraphicFramePr>
        <p:xfrm>
          <a:off x="1573213" y="1903413"/>
          <a:ext cx="6464300" cy="557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Document" r:id="rId4" imgW="8513727" imgH="7332656" progId="Word.Document.8">
                  <p:embed/>
                </p:oleObj>
              </mc:Choice>
              <mc:Fallback>
                <p:oleObj name="Document" r:id="rId4" imgW="8513727" imgH="73326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3213" y="1903413"/>
                        <a:ext cx="6464300" cy="557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22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+mj-lt"/>
              </a:rPr>
              <a:t>We propose to add to the RAW/TWT definition an indication of the channel to be used as ‘temporary primary channel’</a:t>
            </a:r>
            <a:endParaRPr lang="en-US" sz="1600" dirty="0"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Implicitly avoids the MAC issue related to parallel </a:t>
            </a:r>
            <a:r>
              <a:rPr lang="en-US" sz="1800" dirty="0" smtClean="0">
                <a:latin typeface="+mj-lt"/>
              </a:rPr>
              <a:t>transmissions </a:t>
            </a:r>
            <a:r>
              <a:rPr lang="en-US" sz="1800" dirty="0">
                <a:latin typeface="+mj-lt"/>
              </a:rPr>
              <a:t>on different channels </a:t>
            </a:r>
          </a:p>
          <a:p>
            <a:pPr lvl="2"/>
            <a:r>
              <a:rPr lang="en-US" sz="1600" dirty="0">
                <a:latin typeface="+mj-lt"/>
              </a:rPr>
              <a:t>At each moment in time STAs contend on a single channel and transmit at least on that channel </a:t>
            </a:r>
            <a:endParaRPr lang="en-US" sz="1600" u="sng" dirty="0">
              <a:solidFill>
                <a:srgbClr val="00B0F0"/>
              </a:solidFill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Enables </a:t>
            </a:r>
            <a:r>
              <a:rPr lang="en-US" sz="1800" dirty="0" smtClean="0">
                <a:latin typeface="+mj-lt"/>
              </a:rPr>
              <a:t>frequency </a:t>
            </a:r>
            <a:r>
              <a:rPr lang="en-US" sz="1800" dirty="0">
                <a:latin typeface="+mj-lt"/>
              </a:rPr>
              <a:t>selective protocol for APs that can detect packets on a single channel (the temporary primary channel)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74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Do you agree to include a channel indication in the RPS IE?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9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Do you agree to allow for the indication of a ‘</a:t>
            </a:r>
            <a:r>
              <a:rPr lang="en-US" dirty="0" err="1">
                <a:latin typeface="+mj-lt"/>
              </a:rPr>
              <a:t>omni</a:t>
            </a:r>
            <a:r>
              <a:rPr lang="en-US" dirty="0">
                <a:latin typeface="+mj-lt"/>
              </a:rPr>
              <a:t> group’ in the RSP IE</a:t>
            </a:r>
            <a:r>
              <a:rPr lang="en-US" dirty="0" smtClean="0">
                <a:latin typeface="+mj-lt"/>
              </a:rPr>
              <a:t>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2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Straw poll </a:t>
            </a:r>
            <a:r>
              <a:rPr lang="en-US" dirty="0" smtClean="0">
                <a:latin typeface="+mj-lt"/>
              </a:rPr>
              <a:t>3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Do you agree to include a channel indication in TWT setup?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96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</a:rPr>
              <a:t>[1] </a:t>
            </a:r>
            <a:r>
              <a:rPr lang="en-US" dirty="0" smtClean="0">
                <a:latin typeface="+mj-lt"/>
              </a:rPr>
              <a:t>11-12-1338-00-00ah-frequency-selective-transmission.pptx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[2] 11-12-0843-00-00ah-restricted-access-window-signaling-for-uplink-channel-access.pptx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[3] 11-12-1311-00-00ah-periodic-channel-access.pptx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[4] 11-12-0823-00-00ah-targetwaketime.pptx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References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744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431826" y="6475413"/>
            <a:ext cx="111209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9128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708982"/>
              </p:ext>
            </p:extLst>
          </p:nvPr>
        </p:nvGraphicFramePr>
        <p:xfrm>
          <a:off x="1295400" y="2311400"/>
          <a:ext cx="6840538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Template" r:id="rId4" imgW="8953500" imgH="4572000" progId="Word.TemplateMacroEnabled.12">
                  <p:embed/>
                </p:oleObj>
              </mc:Choice>
              <mc:Fallback>
                <p:oleObj name="Template" r:id="rId4" imgW="8953500" imgH="4572000" progId="Word.TemplateMacroEnabled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311400"/>
                        <a:ext cx="6840538" cy="3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05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6999"/>
            <a:ext cx="912812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457089" y="6475413"/>
            <a:ext cx="1086836" cy="18466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Merlin, Qualcomm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81011"/>
              </p:ext>
            </p:extLst>
          </p:nvPr>
        </p:nvGraphicFramePr>
        <p:xfrm>
          <a:off x="1301750" y="1165225"/>
          <a:ext cx="6359525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Document" r:id="rId3" imgW="8511840" imgH="6811200" progId="Word.Document.8">
                  <p:embed/>
                </p:oleObj>
              </mc:Choice>
              <mc:Fallback>
                <p:oleObj name="Document" r:id="rId3" imgW="8511840" imgH="68112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165225"/>
                        <a:ext cx="6359525" cy="510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562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>
                <a:latin typeface="+mj-lt"/>
              </a:rPr>
              <a:t>Narrowband channel selection protocol was adopted [1]</a:t>
            </a:r>
          </a:p>
          <a:p>
            <a:pPr lvl="1"/>
            <a:r>
              <a:rPr lang="en-US" sz="1800" dirty="0">
                <a:latin typeface="+mj-lt"/>
              </a:rPr>
              <a:t>Narrowband transmission (1/2 </a:t>
            </a:r>
            <a:r>
              <a:rPr lang="en-US" sz="1800" dirty="0" smtClean="0">
                <a:latin typeface="+mj-lt"/>
              </a:rPr>
              <a:t>MHz</a:t>
            </a:r>
            <a:r>
              <a:rPr lang="en-US" sz="1800" dirty="0">
                <a:latin typeface="+mj-lt"/>
              </a:rPr>
              <a:t>) may suffer from high diversity loss</a:t>
            </a:r>
          </a:p>
          <a:p>
            <a:pPr lvl="1"/>
            <a:r>
              <a:rPr lang="en-US" sz="1800" dirty="0">
                <a:latin typeface="+mj-lt"/>
              </a:rPr>
              <a:t>The approved concept [1] allows STAs to transmit to </a:t>
            </a:r>
            <a:r>
              <a:rPr lang="en-US" sz="1800" dirty="0" smtClean="0">
                <a:latin typeface="+mj-lt"/>
              </a:rPr>
              <a:t>the AP </a:t>
            </a:r>
            <a:r>
              <a:rPr lang="en-US" sz="1800" dirty="0">
                <a:latin typeface="+mj-lt"/>
              </a:rPr>
              <a:t>on a preferred channel within the BSS BW; more detailed recap in next slide</a:t>
            </a:r>
          </a:p>
          <a:p>
            <a:pPr lvl="1"/>
            <a:r>
              <a:rPr lang="en-US" sz="1800" dirty="0">
                <a:latin typeface="+mj-lt"/>
              </a:rPr>
              <a:t>Flexible multichannel access allow STAs to avoid fading channels</a:t>
            </a:r>
          </a:p>
          <a:p>
            <a:pPr marL="0" indent="0">
              <a:buNone/>
            </a:pP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Some MAC aspects need be defined</a:t>
            </a: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r>
              <a:rPr lang="en-US" sz="2000" dirty="0">
                <a:latin typeface="+mj-lt"/>
              </a:rPr>
              <a:t>We propose a simple way to manage the MAC for multichannel access</a:t>
            </a:r>
          </a:p>
          <a:p>
            <a:pPr lvl="1"/>
            <a:r>
              <a:rPr lang="en-US" dirty="0">
                <a:latin typeface="+mj-lt"/>
              </a:rPr>
              <a:t>Solves the multichannel hidden node issue</a:t>
            </a:r>
          </a:p>
          <a:p>
            <a:pPr lvl="1"/>
            <a:r>
              <a:rPr lang="en-US" dirty="0">
                <a:latin typeface="+mj-lt"/>
              </a:rPr>
              <a:t>Is similar to frequency hopping solutions from other standards</a:t>
            </a:r>
          </a:p>
          <a:p>
            <a:pPr lvl="1"/>
            <a:r>
              <a:rPr lang="en-US" dirty="0">
                <a:latin typeface="+mj-lt"/>
              </a:rPr>
              <a:t>Enables frequency channel selection also for APs that are only able to detect packet on a single </a:t>
            </a:r>
            <a:r>
              <a:rPr lang="en-US" dirty="0" smtClean="0">
                <a:latin typeface="+mj-lt"/>
              </a:rPr>
              <a:t>channel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0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Frequency selective transmissions -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AP Assumptions: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latin typeface="+mj-lt"/>
              </a:rPr>
              <a:t>AP is able to detect and receive a packet on any of the channels it indicates in the beacon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>
                <a:latin typeface="+mj-lt"/>
              </a:rPr>
              <a:t>May be one channel (primary) or multiple channels within the BSS BW</a:t>
            </a:r>
          </a:p>
          <a:p>
            <a:pPr lvl="2">
              <a:buFont typeface="Arial" pitchFamily="34" charset="0"/>
              <a:buChar char="•"/>
            </a:pPr>
            <a:r>
              <a:rPr lang="en-US" sz="1400" u="sng" dirty="0">
                <a:solidFill>
                  <a:srgbClr val="00B0F0"/>
                </a:solidFill>
                <a:latin typeface="+mj-lt"/>
              </a:rPr>
              <a:t>Detection on multiple channels </a:t>
            </a:r>
            <a:r>
              <a:rPr lang="en-US" sz="1400" u="sng" dirty="0" smtClean="0">
                <a:solidFill>
                  <a:srgbClr val="00B0F0"/>
                </a:solidFill>
                <a:latin typeface="+mj-lt"/>
              </a:rPr>
              <a:t>requires </a:t>
            </a:r>
            <a:r>
              <a:rPr lang="en-US" sz="1400" u="sng" dirty="0">
                <a:solidFill>
                  <a:srgbClr val="00B0F0"/>
                </a:solidFill>
                <a:latin typeface="+mj-lt"/>
              </a:rPr>
              <a:t>special hardware capabilities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latin typeface="+mj-lt"/>
              </a:rPr>
              <a:t>AP is not able to detect/decode parallel transmissions on different channels</a:t>
            </a:r>
            <a:endParaRPr lang="en-US" sz="1800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Beacons or sounding signals sent after the beacon can be used by a STA to estimate the best channel to be used</a:t>
            </a:r>
            <a:endParaRPr lang="en-US" sz="1400" dirty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+mj-lt"/>
              </a:rPr>
              <a:t>AP may send more than one Beacon per TBTT on more than one </a:t>
            </a:r>
            <a:r>
              <a:rPr lang="en-US" sz="1400" dirty="0" err="1">
                <a:latin typeface="+mj-lt"/>
              </a:rPr>
              <a:t>subchannel</a:t>
            </a:r>
            <a:r>
              <a:rPr lang="en-US" sz="1400" dirty="0">
                <a:latin typeface="+mj-lt"/>
              </a:rPr>
              <a:t> of the BSS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>
                <a:latin typeface="+mj-lt"/>
              </a:rPr>
              <a:t>Beacons include indication of following sounding frames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+mj-lt"/>
              </a:rPr>
              <a:t>STAs are allowed  to choose any permitted 2 MHz </a:t>
            </a:r>
            <a:r>
              <a:rPr lang="en-US" sz="1800" dirty="0" err="1">
                <a:latin typeface="+mj-lt"/>
              </a:rPr>
              <a:t>subchannel</a:t>
            </a:r>
            <a:r>
              <a:rPr lang="en-US" sz="1800" dirty="0">
                <a:latin typeface="+mj-lt"/>
              </a:rPr>
              <a:t> of a wideband BSS on which to transmit and receive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latin typeface="+mj-lt"/>
              </a:rPr>
              <a:t>Beacons include the indication of the allowed channels for transmission</a:t>
            </a:r>
            <a:endParaRPr lang="en-US" sz="1400" dirty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u="sng" dirty="0">
                <a:solidFill>
                  <a:srgbClr val="00B0F0"/>
                </a:solidFill>
                <a:latin typeface="+mj-lt"/>
              </a:rPr>
              <a:t>MAC needs to ensure that no parallel transmissions on different channels </a:t>
            </a:r>
            <a:r>
              <a:rPr lang="en-US" sz="1600" u="sng" dirty="0" smtClean="0">
                <a:solidFill>
                  <a:srgbClr val="00B0F0"/>
                </a:solidFill>
                <a:latin typeface="+mj-lt"/>
              </a:rPr>
              <a:t>occur</a:t>
            </a:r>
            <a:endParaRPr lang="en-US" sz="16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48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MAC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We want to enable the following MAC behavior</a:t>
            </a:r>
          </a:p>
          <a:p>
            <a:pPr lvl="1"/>
            <a:r>
              <a:rPr lang="en-US" sz="1600" dirty="0">
                <a:latin typeface="+mj-lt"/>
              </a:rPr>
              <a:t>Within a beacon period, AP defines multiple time intervals and defines a ‘temporary primary’ channel per each interval of time</a:t>
            </a:r>
          </a:p>
          <a:p>
            <a:pPr lvl="2"/>
            <a:r>
              <a:rPr lang="en-US" sz="1400" dirty="0">
                <a:latin typeface="+mj-lt"/>
              </a:rPr>
              <a:t>‘temporary primary’ channel is the one where  CSMA is done and where AP is able to detect a packet: all transmissions shall include the temporary primary channel </a:t>
            </a:r>
          </a:p>
          <a:p>
            <a:pPr lvl="2"/>
            <a:endParaRPr lang="en-US" dirty="0">
              <a:latin typeface="+mj-lt"/>
            </a:endParaRPr>
          </a:p>
          <a:p>
            <a:pPr lvl="2"/>
            <a:endParaRPr lang="en-US" dirty="0">
              <a:latin typeface="+mj-lt"/>
            </a:endParaRPr>
          </a:p>
          <a:p>
            <a:pPr lvl="2"/>
            <a:endParaRPr lang="en-US" dirty="0">
              <a:latin typeface="+mj-lt"/>
            </a:endParaRPr>
          </a:p>
          <a:p>
            <a:pPr lvl="2"/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n-US" sz="1800" dirty="0">
                <a:latin typeface="+mj-lt"/>
              </a:rPr>
              <a:t>Benefits</a:t>
            </a:r>
          </a:p>
          <a:p>
            <a:pPr lvl="1"/>
            <a:r>
              <a:rPr lang="en-US" sz="1600" dirty="0">
                <a:latin typeface="+mj-lt"/>
              </a:rPr>
              <a:t>At each moment in time STAs contend on a single channel: </a:t>
            </a:r>
            <a:r>
              <a:rPr lang="en-US" sz="1600" u="sng" dirty="0">
                <a:solidFill>
                  <a:srgbClr val="00B0F0"/>
                </a:solidFill>
                <a:latin typeface="+mj-lt"/>
              </a:rPr>
              <a:t>no parallel transmissions</a:t>
            </a:r>
          </a:p>
          <a:p>
            <a:pPr lvl="1"/>
            <a:r>
              <a:rPr lang="en-US" sz="1600" dirty="0">
                <a:latin typeface="+mj-lt"/>
              </a:rPr>
              <a:t>AP can </a:t>
            </a:r>
            <a:r>
              <a:rPr lang="en-US" sz="1600" u="sng" dirty="0">
                <a:solidFill>
                  <a:srgbClr val="00B0F0"/>
                </a:solidFill>
                <a:latin typeface="+mj-lt"/>
              </a:rPr>
              <a:t>detect packets only on one channel only </a:t>
            </a:r>
            <a:r>
              <a:rPr lang="en-US" sz="1600" dirty="0">
                <a:latin typeface="+mj-lt"/>
              </a:rPr>
              <a:t>(the temporary primary channel)</a:t>
            </a:r>
          </a:p>
          <a:p>
            <a:pPr lvl="1"/>
            <a:r>
              <a:rPr lang="en-US" sz="1600" dirty="0">
                <a:latin typeface="+mj-lt"/>
              </a:rPr>
              <a:t>Within a beacon period each STA has still the chance to transmit on the preferred channel (allocated intervals should cover all the channels)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14400" y="3456633"/>
            <a:ext cx="6858000" cy="1343967"/>
            <a:chOff x="914400" y="3200400"/>
            <a:chExt cx="6858000" cy="1343967"/>
          </a:xfrm>
        </p:grpSpPr>
        <p:sp>
          <p:nvSpPr>
            <p:cNvPr id="7" name="Rectangle 6"/>
            <p:cNvSpPr/>
            <p:nvPr/>
          </p:nvSpPr>
          <p:spPr bwMode="auto">
            <a:xfrm>
              <a:off x="1600200" y="3886200"/>
              <a:ext cx="4572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BCN</a:t>
              </a: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1600200" y="3200400"/>
              <a:ext cx="0" cy="1143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2172734" y="3352800"/>
              <a:ext cx="4572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BCN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1600200" y="4114800"/>
              <a:ext cx="6172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914400" y="3886200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CH1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14400" y="3276600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CH2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2819400" y="4191000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4572000" y="4191000"/>
              <a:ext cx="16383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6210300" y="3276600"/>
              <a:ext cx="0" cy="11049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1276095" y="4249579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TBTT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21460" y="3505200"/>
              <a:ext cx="98732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dirty="0" smtClean="0"/>
                <a:t>nterval 1</a:t>
              </a:r>
            </a:p>
            <a:p>
              <a:r>
                <a:rPr lang="en-US" dirty="0" smtClean="0"/>
                <a:t>CSMA done </a:t>
              </a:r>
            </a:p>
            <a:p>
              <a:r>
                <a:rPr lang="en-US" dirty="0" smtClean="0"/>
                <a:t>on  CH1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968648" y="4267368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TBTT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86300" y="3505200"/>
              <a:ext cx="9488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Interval 2</a:t>
              </a:r>
            </a:p>
            <a:p>
              <a:r>
                <a:rPr lang="en-US" dirty="0" smtClean="0"/>
                <a:t>CSMA done</a:t>
              </a:r>
            </a:p>
            <a:p>
              <a:r>
                <a:rPr lang="en-US" dirty="0" smtClean="0"/>
                <a:t> on  CH2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27411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Use of RAW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267200"/>
          </a:xfrm>
        </p:spPr>
        <p:txBody>
          <a:bodyPr/>
          <a:lstStyle/>
          <a:p>
            <a:r>
              <a:rPr lang="en-US" sz="2000" dirty="0">
                <a:latin typeface="+mj-lt"/>
              </a:rPr>
              <a:t>11ah adopted the definition of a Restricted Access Window [2]</a:t>
            </a:r>
          </a:p>
          <a:p>
            <a:pPr lvl="1"/>
            <a:r>
              <a:rPr lang="en-US" sz="1800" dirty="0">
                <a:latin typeface="+mj-lt"/>
              </a:rPr>
              <a:t>An interval of time during which the access is restricted to a group of STAs</a:t>
            </a:r>
          </a:p>
          <a:p>
            <a:pPr lvl="1"/>
            <a:r>
              <a:rPr lang="en-US" sz="1800" dirty="0">
                <a:latin typeface="+mj-lt"/>
              </a:rPr>
              <a:t>RAWs are defined in a beacon</a:t>
            </a:r>
          </a:p>
          <a:p>
            <a:pPr lvl="1"/>
            <a:r>
              <a:rPr lang="en-US" sz="1800" dirty="0">
                <a:latin typeface="+mj-lt"/>
              </a:rPr>
              <a:t>The concept of a Periodic RAW was also introduced [3] </a:t>
            </a:r>
          </a:p>
          <a:p>
            <a:r>
              <a:rPr lang="en-US" sz="2000" dirty="0">
                <a:latin typeface="+mj-lt"/>
              </a:rPr>
              <a:t>We can reuse the RAW definition to</a:t>
            </a:r>
          </a:p>
          <a:p>
            <a:pPr lvl="1"/>
            <a:r>
              <a:rPr lang="en-US" sz="1800" dirty="0">
                <a:latin typeface="+mj-lt"/>
              </a:rPr>
              <a:t>Define the interval of time and indicate a ‘temporary primary channel’</a:t>
            </a:r>
          </a:p>
          <a:p>
            <a:pPr lvl="2"/>
            <a:r>
              <a:rPr lang="en-US" sz="1600" dirty="0">
                <a:latin typeface="+mj-lt"/>
              </a:rPr>
              <a:t>Add a channel indication field in RPS IE [2</a:t>
            </a:r>
            <a:r>
              <a:rPr lang="en-US" sz="1600" dirty="0" smtClean="0">
                <a:latin typeface="+mj-lt"/>
              </a:rPr>
              <a:t>]</a:t>
            </a:r>
          </a:p>
          <a:p>
            <a:pPr lvl="2"/>
            <a:r>
              <a:rPr lang="en-US" sz="1600" dirty="0" smtClean="0">
                <a:latin typeface="+mj-lt"/>
              </a:rPr>
              <a:t>Each RAW may be advertised in its corresponding Beacon</a:t>
            </a:r>
            <a:endParaRPr lang="en-US" dirty="0">
              <a:latin typeface="+mj-lt"/>
            </a:endParaRPr>
          </a:p>
          <a:p>
            <a:pPr lvl="1"/>
            <a:r>
              <a:rPr lang="en-US" sz="1800" dirty="0">
                <a:latin typeface="+mj-lt"/>
              </a:rPr>
              <a:t>Allow all STAs to access during a RAW, so that the only restriction is the channel that can be used during the RAW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447800" y="5133033"/>
            <a:ext cx="6858000" cy="1343967"/>
            <a:chOff x="1447800" y="5133033"/>
            <a:chExt cx="6858000" cy="1343967"/>
          </a:xfrm>
        </p:grpSpPr>
        <p:sp>
          <p:nvSpPr>
            <p:cNvPr id="20" name="TextBox 19"/>
            <p:cNvSpPr txBox="1"/>
            <p:nvPr/>
          </p:nvSpPr>
          <p:spPr>
            <a:xfrm>
              <a:off x="6502048" y="6200001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TBTT</a:t>
              </a:r>
              <a:endParaRPr lang="en-US" dirty="0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447800" y="5133033"/>
              <a:ext cx="6858000" cy="1326178"/>
              <a:chOff x="1447800" y="5133033"/>
              <a:chExt cx="6858000" cy="1326178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2133600" y="5818833"/>
                <a:ext cx="4572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BCN</a:t>
                </a:r>
              </a:p>
            </p:txBody>
          </p:sp>
          <p:cxnSp>
            <p:nvCxnSpPr>
              <p:cNvPr id="23" name="Straight Connector 22"/>
              <p:cNvCxnSpPr/>
              <p:nvPr/>
            </p:nvCxnSpPr>
            <p:spPr bwMode="auto">
              <a:xfrm>
                <a:off x="2133600" y="5133033"/>
                <a:ext cx="0" cy="1143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24" name="Rectangle 23"/>
              <p:cNvSpPr/>
              <p:nvPr/>
            </p:nvSpPr>
            <p:spPr bwMode="auto">
              <a:xfrm>
                <a:off x="2706134" y="5285433"/>
                <a:ext cx="4572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BCN</a:t>
                </a: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>
                <a:off x="2133600" y="6047433"/>
                <a:ext cx="61722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6" name="TextBox 25"/>
              <p:cNvSpPr txBox="1"/>
              <p:nvPr/>
            </p:nvSpPr>
            <p:spPr>
              <a:xfrm>
                <a:off x="1447800" y="5818833"/>
                <a:ext cx="4748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CH1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447800" y="5209233"/>
                <a:ext cx="4748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CH2</a:t>
                </a:r>
                <a:endParaRPr lang="en-US" dirty="0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 bwMode="auto">
              <a:xfrm>
                <a:off x="3352800" y="6123633"/>
                <a:ext cx="1752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cxnSp>
            <p:nvCxnSpPr>
              <p:cNvPr id="29" name="Straight Arrow Connector 28"/>
              <p:cNvCxnSpPr/>
              <p:nvPr/>
            </p:nvCxnSpPr>
            <p:spPr bwMode="auto">
              <a:xfrm>
                <a:off x="5105400" y="6123633"/>
                <a:ext cx="16383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>
                <a:off x="6743700" y="5209233"/>
                <a:ext cx="0" cy="11049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1" name="TextBox 30"/>
              <p:cNvSpPr txBox="1"/>
              <p:nvPr/>
            </p:nvSpPr>
            <p:spPr>
              <a:xfrm>
                <a:off x="1809495" y="6182212"/>
                <a:ext cx="5709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TBTT</a:t>
                </a:r>
                <a:endParaRPr 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657600" y="5437833"/>
                <a:ext cx="98732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RAW 1</a:t>
                </a:r>
              </a:p>
              <a:p>
                <a:r>
                  <a:rPr lang="en-US" dirty="0" smtClean="0"/>
                  <a:t>CSMA done </a:t>
                </a:r>
              </a:p>
              <a:p>
                <a:r>
                  <a:rPr lang="en-US" dirty="0" smtClean="0"/>
                  <a:t>on  CH1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219700" y="5401102"/>
                <a:ext cx="94884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RAW 2</a:t>
                </a:r>
              </a:p>
              <a:p>
                <a:r>
                  <a:rPr lang="en-US" dirty="0" smtClean="0"/>
                  <a:t>CSMA done</a:t>
                </a:r>
              </a:p>
              <a:p>
                <a:r>
                  <a:rPr lang="en-US" dirty="0" smtClean="0"/>
                  <a:t> on  CH2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4660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RAW Parameter Set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724400"/>
          </a:xfrm>
        </p:spPr>
        <p:txBody>
          <a:bodyPr/>
          <a:lstStyle/>
          <a:p>
            <a:r>
              <a:rPr lang="en-US" dirty="0">
                <a:latin typeface="+mj-lt"/>
              </a:rPr>
              <a:t>4.4.3.1.2 in Extend SFD defines the fields in the RAW PS </a:t>
            </a:r>
            <a:r>
              <a:rPr lang="en-US" dirty="0" smtClean="0">
                <a:latin typeface="+mj-lt"/>
              </a:rPr>
              <a:t>IE: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172277"/>
              </p:ext>
            </p:extLst>
          </p:nvPr>
        </p:nvGraphicFramePr>
        <p:xfrm>
          <a:off x="2057400" y="1828800"/>
          <a:ext cx="4880114" cy="4223414"/>
        </p:xfrm>
        <a:graphic>
          <a:graphicData uri="http://schemas.openxmlformats.org/drawingml/2006/table">
            <a:tbl>
              <a:tblPr firstRow="1" bandRow="1"/>
              <a:tblGrid>
                <a:gridCol w="1371600"/>
                <a:gridCol w="762000"/>
                <a:gridCol w="2746514"/>
              </a:tblGrid>
              <a:tr h="2816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Feature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/>
                          <a:ea typeface="Times New Roman"/>
                        </a:rPr>
                        <a:t>Value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/>
                          <a:ea typeface="Times New Roman"/>
                        </a:rPr>
                        <a:t>Interpretation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Page ID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Indicates the page index for hierarchical AID (based on hierarchical AID) of the allocated group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3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Block Offset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Assuming 32 blocks per page, these bits indicate the starting block index of the allocated group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6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Block Range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Indicates the number of blocks (starting from the block offset) for the allocated group 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6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RAW Start Time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Duration in TU from end of beacon transmission to RAW Start time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6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RAW Duration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Duration of RAW in TU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5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Channel 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Indicates the ‘primary’ channel during this RAW, where CSMA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is done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8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Access restricted to paged STA only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Bit 1: Set to 1 if only STA with their TIM bit set to 1 are allowed to perform UL transmissions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Bit 2: Set to 1 if RAW is reserved for frames with duration smaller than slot duration, such as PS-Polls / trigger frames (ignored if Bit 1 is not set)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Group/Resource allocation frame indication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bit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Set to 1 to indicate if STAs need to wake up at the beginning of the RAW to receive group addressed frames such as resource allocation (format of the resource allocation frame TBD)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Slot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definition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TBD bits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Include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Slot duration 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signaling  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Slot assignment to STA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Cross boundary transmissions allowed/not allowed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Format is TBD</a:t>
                      </a:r>
                    </a:p>
                  </a:txBody>
                  <a:tcPr marL="53241" marR="532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03431" y="6096000"/>
            <a:ext cx="77309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Include signaling that allows to indicate a group that includes all the STAs (‘</a:t>
            </a:r>
            <a:r>
              <a:rPr lang="en-US" sz="1600" dirty="0" err="1" smtClean="0">
                <a:solidFill>
                  <a:srgbClr val="FF0000"/>
                </a:solidFill>
              </a:rPr>
              <a:t>omni</a:t>
            </a:r>
            <a:r>
              <a:rPr lang="en-US" sz="1600" dirty="0" smtClean="0">
                <a:solidFill>
                  <a:srgbClr val="FF0000"/>
                </a:solidFill>
              </a:rPr>
              <a:t> group’)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1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TWT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Merlin, Qualcomm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+mj-lt"/>
              </a:rPr>
              <a:t>11ah also defines the concept of TWT [4]</a:t>
            </a:r>
          </a:p>
          <a:p>
            <a:pPr lvl="1"/>
            <a:r>
              <a:rPr lang="en-US" sz="1600" dirty="0" smtClean="0">
                <a:latin typeface="+mj-lt"/>
              </a:rPr>
              <a:t>STA and AP agree on a time where STA is awake for communication</a:t>
            </a:r>
          </a:p>
          <a:p>
            <a:pPr lvl="1"/>
            <a:r>
              <a:rPr lang="en-US" sz="1600" dirty="0" smtClean="0">
                <a:latin typeface="+mj-lt"/>
              </a:rPr>
              <a:t>STA can sleep otherwise</a:t>
            </a:r>
          </a:p>
          <a:p>
            <a:r>
              <a:rPr lang="en-US" sz="1800" dirty="0" smtClean="0">
                <a:latin typeface="+mj-lt"/>
              </a:rPr>
              <a:t>If AP operates with a frequency selective MAC protocol, STA waking up at TWT needs to know on which channel to tune its receiver/transmitter</a:t>
            </a:r>
          </a:p>
          <a:p>
            <a:r>
              <a:rPr lang="en-US" sz="1800" dirty="0" smtClean="0">
                <a:latin typeface="+mj-lt"/>
              </a:rPr>
              <a:t>We propose to include in TWT and indication of </a:t>
            </a:r>
            <a:r>
              <a:rPr lang="en-US" sz="1800" smtClean="0">
                <a:latin typeface="+mj-lt"/>
              </a:rPr>
              <a:t>the channel </a:t>
            </a:r>
            <a:r>
              <a:rPr lang="en-US" sz="1800" dirty="0" smtClean="0">
                <a:latin typeface="+mj-lt"/>
              </a:rPr>
              <a:t>to be used 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143000" y="4114800"/>
            <a:ext cx="6858000" cy="2011978"/>
            <a:chOff x="1143000" y="4114800"/>
            <a:chExt cx="6858000" cy="2011978"/>
          </a:xfrm>
        </p:grpSpPr>
        <p:sp>
          <p:nvSpPr>
            <p:cNvPr id="7" name="Rectangle 6"/>
            <p:cNvSpPr/>
            <p:nvPr/>
          </p:nvSpPr>
          <p:spPr bwMode="auto">
            <a:xfrm>
              <a:off x="1828800" y="5486400"/>
              <a:ext cx="4572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BCN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57400" y="4114800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PIFS separated Beacon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1828800" y="4343400"/>
              <a:ext cx="0" cy="1600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2401334" y="4953000"/>
              <a:ext cx="4572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BCN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2172734" y="4495800"/>
              <a:ext cx="152400" cy="4572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1828800" y="5715000"/>
              <a:ext cx="6172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143000" y="5486400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43000" y="4876800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CH2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3048000" y="5791200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4800600" y="5791200"/>
              <a:ext cx="16383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6438900" y="4381500"/>
              <a:ext cx="0" cy="1600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1504695" y="5849779"/>
              <a:ext cx="5709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TBTT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05200" y="5795030"/>
              <a:ext cx="8955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 on CH1</a:t>
              </a:r>
              <a:endParaRPr lang="en-US" dirty="0"/>
            </a:p>
          </p:txBody>
        </p:sp>
        <p:sp>
          <p:nvSpPr>
            <p:cNvPr id="20" name="Down Arrow 19"/>
            <p:cNvSpPr/>
            <p:nvPr/>
          </p:nvSpPr>
          <p:spPr bwMode="auto">
            <a:xfrm>
              <a:off x="4953000" y="5181600"/>
              <a:ext cx="215548" cy="609600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94602" y="4572000"/>
              <a:ext cx="10567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TWT for </a:t>
              </a:r>
              <a:r>
                <a:rPr lang="en-US" dirty="0" err="1" smtClean="0"/>
                <a:t>STAn</a:t>
              </a:r>
              <a:r>
                <a:rPr lang="en-US" dirty="0" smtClean="0"/>
                <a:t> on CH2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62325" y="4591050"/>
              <a:ext cx="10567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TWT for </a:t>
              </a:r>
              <a:r>
                <a:rPr lang="en-US" dirty="0" err="1" smtClean="0"/>
                <a:t>STAn</a:t>
              </a:r>
              <a:r>
                <a:rPr lang="en-US" dirty="0" smtClean="0"/>
                <a:t> on CH1</a:t>
              </a:r>
              <a:endParaRPr lang="en-US" dirty="0"/>
            </a:p>
          </p:txBody>
        </p:sp>
        <p:sp>
          <p:nvSpPr>
            <p:cNvPr id="23" name="Down Arrow 22"/>
            <p:cNvSpPr/>
            <p:nvPr/>
          </p:nvSpPr>
          <p:spPr bwMode="auto">
            <a:xfrm>
              <a:off x="3352800" y="5181600"/>
              <a:ext cx="215548" cy="609600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24298" y="5791200"/>
              <a:ext cx="8955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 on CH2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45748980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37064</TotalTime>
  <Words>1132</Words>
  <Application>Microsoft Office PowerPoint</Application>
  <PresentationFormat>On-screen Show (4:3)</PresentationFormat>
  <Paragraphs>180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Extend Submission Template</vt:lpstr>
      <vt:lpstr>Microsoft Word 97 - 2003 Document</vt:lpstr>
      <vt:lpstr>Document</vt:lpstr>
      <vt:lpstr>Template</vt:lpstr>
      <vt:lpstr>Channel indication in RAW/TWT</vt:lpstr>
      <vt:lpstr>PowerPoint Presentation</vt:lpstr>
      <vt:lpstr>PowerPoint Presentation</vt:lpstr>
      <vt:lpstr>Summary</vt:lpstr>
      <vt:lpstr>Frequency selective transmissions - Recap</vt:lpstr>
      <vt:lpstr>MAC</vt:lpstr>
      <vt:lpstr>Use of RAW</vt:lpstr>
      <vt:lpstr>RAW Parameter Set Element</vt:lpstr>
      <vt:lpstr>TWT</vt:lpstr>
      <vt:lpstr>Conclusion</vt:lpstr>
      <vt:lpstr>Straw poll 1</vt:lpstr>
      <vt:lpstr>Straw poll 2</vt:lpstr>
      <vt:lpstr>Straw poll 3</vt:lpstr>
      <vt:lpstr>References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RAW with channel indication for frequency  channel selective transmissions</dc:title>
  <cp:lastModifiedBy>Simone Merlin</cp:lastModifiedBy>
  <cp:revision>1524</cp:revision>
  <cp:lastPrinted>1998-02-10T13:28:06Z</cp:lastPrinted>
  <dcterms:created xsi:type="dcterms:W3CDTF">2009-12-02T19:05:24Z</dcterms:created>
  <dcterms:modified xsi:type="dcterms:W3CDTF">2013-01-14T22:37:48Z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1129869389</vt:i4>
  </property>
  <property fmtid="{D5CDD505-2E9C-101B-9397-08002B2CF9AE}" pid="4" name="_EmailSubject">
    <vt:lpwstr>IEEE presentations</vt:lpwstr>
  </property>
  <property fmtid="{D5CDD505-2E9C-101B-9397-08002B2CF9AE}" pid="5" name="_AuthorEmail">
    <vt:lpwstr>jafarian@qti.qualcomm.com</vt:lpwstr>
  </property>
  <property fmtid="{D5CDD505-2E9C-101B-9397-08002B2CF9AE}" pid="6" name="_AuthorEmailDisplayName">
    <vt:lpwstr>Jafarian, Amin</vt:lpwstr>
  </property>
  <property fmtid="{D5CDD505-2E9C-101B-9397-08002B2CF9AE}" pid="7" name="_PreviousAdHocReviewCycleID">
    <vt:i4>-218768842</vt:i4>
  </property>
</Properties>
</file>