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handoutMasterIdLst>
    <p:handoutMasterId r:id="rId19"/>
  </p:handoutMasterIdLst>
  <p:sldIdLst>
    <p:sldId id="269" r:id="rId2"/>
    <p:sldId id="271" r:id="rId3"/>
    <p:sldId id="358" r:id="rId4"/>
    <p:sldId id="404" r:id="rId5"/>
    <p:sldId id="405" r:id="rId6"/>
    <p:sldId id="402" r:id="rId7"/>
    <p:sldId id="313" r:id="rId8"/>
    <p:sldId id="393" r:id="rId9"/>
    <p:sldId id="394" r:id="rId10"/>
    <p:sldId id="395" r:id="rId11"/>
    <p:sldId id="396" r:id="rId12"/>
    <p:sldId id="397" r:id="rId13"/>
    <p:sldId id="398" r:id="rId14"/>
    <p:sldId id="406" r:id="rId15"/>
    <p:sldId id="374" r:id="rId16"/>
    <p:sldId id="390" r:id="rId1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89" d="100"/>
          <a:sy n="89" d="100"/>
        </p:scale>
        <p:origin x="-776"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P802.11-13/64r6</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P802.11-13/64r6</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January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13</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14</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15</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16</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P802.11-13/64r6</a:t>
            </a:r>
            <a:endParaRPr lang="en-US"/>
          </a:p>
        </p:txBody>
      </p:sp>
      <p:sp>
        <p:nvSpPr>
          <p:cNvPr id="5" name="Rectangle 3"/>
          <p:cNvSpPr>
            <a:spLocks noGrp="1" noChangeArrowheads="1"/>
          </p:cNvSpPr>
          <p:nvPr>
            <p:ph type="dt" idx="1"/>
          </p:nvPr>
        </p:nvSpPr>
        <p:spPr>
          <a:ln/>
        </p:spPr>
        <p:txBody>
          <a:bodyPr/>
          <a:lstStyle/>
          <a:p>
            <a:r>
              <a:rPr lang="en-US" smtClean="0"/>
              <a:t>January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8</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P802.11-13/64r6</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January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656237" y="332601"/>
            <a:ext cx="273155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64r7</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mailto:STDS-802-JSG-GLK@listserv.ieee.org"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January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January 2013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2012-01-</a:t>
            </a:r>
            <a:r>
              <a:rPr lang="en-US" sz="1800" b="0" dirty="0" smtClean="0">
                <a:latin typeface="Arial" charset="0"/>
              </a:rPr>
              <a:t>15</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10</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11</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13</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Announcements</a:t>
            </a:r>
          </a:p>
          <a:p>
            <a:pPr lvl="1">
              <a:lnSpc>
                <a:spcPct val="90000"/>
              </a:lnSpc>
            </a:pPr>
            <a:r>
              <a:rPr lang="en-US" b="0" dirty="0" smtClean="0">
                <a:hlinkClick r:id="rId3"/>
              </a:rPr>
              <a:t>STDS</a:t>
            </a:r>
            <a:r>
              <a:rPr lang="en-US" b="0" dirty="0">
                <a:hlinkClick r:id="rId3"/>
              </a:rPr>
              <a:t>-802-JSG-GLK@</a:t>
            </a:r>
            <a:r>
              <a:rPr lang="en-US" b="0" dirty="0" smtClean="0">
                <a:hlinkClick r:id="rId3"/>
              </a:rPr>
              <a:t>listserv.ieee.org</a:t>
            </a:r>
            <a:r>
              <a:rPr lang="en-US" b="0" dirty="0" smtClean="0"/>
              <a:t> is going away.</a:t>
            </a:r>
          </a:p>
          <a:p>
            <a:pPr lvl="1">
              <a:lnSpc>
                <a:spcPct val="90000"/>
              </a:lnSpc>
            </a:pPr>
            <a:r>
              <a:rPr lang="en-US" dirty="0" smtClean="0">
                <a:solidFill>
                  <a:srgbClr val="000000"/>
                </a:solidFill>
                <a:latin typeface="Century Schoolbook"/>
                <a:cs typeface="Century Schoolbook"/>
              </a:rPr>
              <a:t>Thursday morning meeting is in Regency CD joint with 802.1</a:t>
            </a:r>
            <a:endParaRPr lang="en-US" dirty="0">
              <a:solidFill>
                <a:srgbClr val="000000"/>
              </a:solidFill>
              <a:latin typeface="Century Schoolbook"/>
              <a:cs typeface="Century Schoolbook"/>
            </a:endParaRPr>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US" dirty="0"/>
              <a:t>“</a:t>
            </a:r>
            <a:r>
              <a:rPr lang="en-GB" dirty="0"/>
              <a:t>Divide and Conquer”, 12/</a:t>
            </a:r>
            <a:r>
              <a:rPr lang="en-GB" dirty="0" smtClean="0"/>
              <a:t>1447r1, </a:t>
            </a:r>
            <a:r>
              <a:rPr lang="en-GB" dirty="0"/>
              <a:t>Donald Eastlake (Huawei)</a:t>
            </a:r>
          </a:p>
          <a:p>
            <a:pPr lvl="1">
              <a:lnSpc>
                <a:spcPct val="80000"/>
              </a:lnSpc>
            </a:pPr>
            <a:r>
              <a:rPr lang="en-GB" b="0" dirty="0" smtClean="0"/>
              <a:t>“</a:t>
            </a:r>
            <a:r>
              <a:rPr lang="en-US" altLang="zh-CN" b="0" dirty="0"/>
              <a:t>Virtual Wireless Port </a:t>
            </a:r>
            <a:r>
              <a:rPr lang="en-GB" b="0" dirty="0"/>
              <a:t>based 802.11 Bridging”, 12/1449r0, ZHUANG Yan (Huawei</a:t>
            </a:r>
            <a:r>
              <a:rPr lang="en-GB" b="0" dirty="0" smtClean="0"/>
              <a:t>)</a:t>
            </a:r>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14</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E, 10:</a:t>
            </a:r>
            <a:r>
              <a:rPr lang="en-US" dirty="0">
                <a:latin typeface="Arial" charset="0"/>
                <a:cs typeface="Arial" charset="0"/>
              </a:rPr>
              <a:t>3</a:t>
            </a:r>
            <a:r>
              <a:rPr lang="en-US" dirty="0" smtClean="0">
                <a:latin typeface="Arial" charset="0"/>
                <a:cs typeface="Arial" charset="0"/>
              </a:rPr>
              <a:t>0-12:30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Discussion of process and timeline</a:t>
            </a:r>
          </a:p>
          <a:p>
            <a:pPr lvl="1">
              <a:lnSpc>
                <a:spcPct val="80000"/>
              </a:lnSpc>
            </a:pPr>
            <a:r>
              <a:rPr lang="en-GB" dirty="0"/>
              <a:t>“</a:t>
            </a:r>
            <a:r>
              <a:rPr lang="en-GB" dirty="0" err="1"/>
              <a:t>TGak</a:t>
            </a:r>
            <a:r>
              <a:rPr lang="en-GB" dirty="0"/>
              <a:t> Process and Schedule”, 13/119r0, Donald Eastlake (Huawei)</a:t>
            </a:r>
          </a:p>
          <a:p>
            <a:pPr lvl="1">
              <a:lnSpc>
                <a:spcPct val="80000"/>
              </a:lnSpc>
            </a:pPr>
            <a:r>
              <a:rPr lang="en-US" dirty="0" smtClean="0"/>
              <a:t>Decided without objection to have the goal of coming out of the March meeting with a firm problem list.</a:t>
            </a:r>
            <a:endParaRPr lang="en-US" dirty="0"/>
          </a:p>
          <a:p>
            <a:pPr>
              <a:lnSpc>
                <a:spcPct val="80000"/>
              </a:lnSpc>
            </a:pPr>
            <a:r>
              <a:rPr lang="en-US" b="0" dirty="0" smtClean="0"/>
              <a:t>Schedule </a:t>
            </a:r>
            <a:r>
              <a:rPr lang="en-US" b="0" dirty="0"/>
              <a:t>Teleconferences:</a:t>
            </a:r>
          </a:p>
          <a:p>
            <a:pPr lvl="1">
              <a:lnSpc>
                <a:spcPct val="80000"/>
              </a:lnSpc>
            </a:pPr>
            <a:r>
              <a:rPr lang="en-US" b="1" dirty="0"/>
              <a:t>Moved,</a:t>
            </a:r>
            <a:r>
              <a:rPr lang="en-US" dirty="0"/>
              <a:t> to authorize 1-hour teleconferences through the March 2013 802 Plenary </a:t>
            </a:r>
            <a:r>
              <a:rPr lang="en-US" dirty="0" smtClean="0"/>
              <a:t>Monday, </a:t>
            </a:r>
            <a:r>
              <a:rPr lang="en-US" dirty="0" smtClean="0"/>
              <a:t>January </a:t>
            </a:r>
            <a:r>
              <a:rPr lang="en-US" dirty="0" smtClean="0"/>
              <a:t>28</a:t>
            </a:r>
            <a:r>
              <a:rPr lang="en-US" baseline="30000" dirty="0" smtClean="0"/>
              <a:t>th</a:t>
            </a:r>
            <a:r>
              <a:rPr lang="en-US" dirty="0" smtClean="0"/>
              <a:t>, February 18</a:t>
            </a:r>
            <a:r>
              <a:rPr lang="en-US" baseline="30000" dirty="0" smtClean="0"/>
              <a:t>th</a:t>
            </a:r>
            <a:r>
              <a:rPr lang="en-US" dirty="0" smtClean="0"/>
              <a:t>, March </a:t>
            </a:r>
            <a:r>
              <a:rPr lang="en-US" dirty="0" smtClean="0"/>
              <a:t>4</a:t>
            </a:r>
            <a:r>
              <a:rPr lang="en-US" baseline="30000" dirty="0" smtClean="0"/>
              <a:t>th</a:t>
            </a:r>
            <a:r>
              <a:rPr lang="en-US" dirty="0"/>
              <a:t>,</a:t>
            </a:r>
            <a:r>
              <a:rPr lang="en-US" dirty="0" smtClean="0"/>
              <a:t> 5pm Eastern </a:t>
            </a:r>
            <a:r>
              <a:rPr lang="en-US" dirty="0"/>
              <a:t>US time. Call to be joint with the corresponding 802.1 Study Group if mutually convenient</a:t>
            </a:r>
            <a:r>
              <a:rPr lang="en-US" dirty="0" smtClean="0"/>
              <a:t>.</a:t>
            </a:r>
          </a:p>
          <a:p>
            <a:pPr lvl="1">
              <a:lnSpc>
                <a:spcPct val="80000"/>
              </a:lnSpc>
            </a:pPr>
            <a:r>
              <a:rPr lang="en-US" dirty="0" smtClean="0"/>
              <a:t>Unanimous consent to propose the above at the </a:t>
            </a:r>
            <a:r>
              <a:rPr lang="en-US" smtClean="0"/>
              <a:t>Thursday joint meeting</a:t>
            </a:r>
            <a:r>
              <a:rPr lang="en-US" dirty="0" smtClean="0"/>
              <a:t>.</a:t>
            </a:r>
            <a:endParaRPr lang="en-US" dirty="0" smtClean="0"/>
          </a:p>
          <a:p>
            <a:pPr>
              <a:lnSpc>
                <a:spcPct val="90000"/>
              </a:lnSpc>
            </a:pPr>
            <a:r>
              <a:rPr lang="en-US" altLang="ja-JP" b="0" dirty="0" smtClean="0">
                <a:cs typeface="ＭＳ Ｐゴシック" charset="0"/>
              </a:rPr>
              <a:t>Recess </a:t>
            </a:r>
            <a:r>
              <a:rPr lang="en-US" altLang="ja-JP" b="0" dirty="0" smtClean="0">
                <a:cs typeface="ＭＳ Ｐゴシック" charset="0"/>
              </a:rPr>
              <a:t>until 08:00 Thursday</a:t>
            </a:r>
            <a:endParaRPr lang="en-US" b="0" dirty="0"/>
          </a:p>
          <a:p>
            <a:pPr lvl="1">
              <a:lnSpc>
                <a:spcPct val="80000"/>
              </a:lnSpc>
            </a:pPr>
            <a:endParaRPr lang="en-US" dirty="0"/>
          </a:p>
        </p:txBody>
      </p:sp>
    </p:spTree>
    <p:extLst>
      <p:ext uri="{BB962C8B-B14F-4D97-AF65-F5344CB8AC3E}">
        <p14:creationId xmlns:p14="http://schemas.microsoft.com/office/powerpoint/2010/main" val="759948822"/>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15</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January 2013</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smtClean="0"/>
              <a:t>Call </a:t>
            </a:r>
            <a:r>
              <a:rPr lang="en-US" b="0" dirty="0"/>
              <a:t>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smtClean="0"/>
              <a:t>Joint </a:t>
            </a:r>
            <a:r>
              <a:rPr lang="en-US" b="0" dirty="0"/>
              <a:t>meeting with </a:t>
            </a:r>
            <a:r>
              <a:rPr lang="en-US" b="0" dirty="0" smtClean="0"/>
              <a:t>802.1</a:t>
            </a:r>
          </a:p>
          <a:p>
            <a:pPr>
              <a:lnSpc>
                <a:spcPct val="90000"/>
              </a:lnSpc>
            </a:pPr>
            <a:r>
              <a:rPr lang="en-US" b="0" dirty="0" smtClean="0"/>
              <a:t>IEEE 1905.1 Update</a:t>
            </a:r>
          </a:p>
          <a:p>
            <a:pPr>
              <a:lnSpc>
                <a:spcPct val="90000"/>
              </a:lnSpc>
            </a:pPr>
            <a:r>
              <a:rPr lang="en-US" b="0" dirty="0" smtClean="0"/>
              <a:t>Presentation </a:t>
            </a:r>
            <a:r>
              <a:rPr lang="en-US" b="0" dirty="0"/>
              <a:t>and Discussion of </a:t>
            </a:r>
            <a:r>
              <a:rPr lang="en-US" b="0" dirty="0" smtClean="0"/>
              <a:t>Submissions</a:t>
            </a:r>
          </a:p>
          <a:p>
            <a:pPr lvl="1">
              <a:lnSpc>
                <a:spcPct val="90000"/>
              </a:lnSpc>
            </a:pPr>
            <a:r>
              <a:rPr lang="en-US" b="0" dirty="0" smtClean="0"/>
              <a:t>… </a:t>
            </a:r>
            <a:r>
              <a:rPr lang="en-GB" b="0" dirty="0" smtClean="0"/>
              <a:t>point</a:t>
            </a:r>
            <a:r>
              <a:rPr lang="en-GB" b="0" dirty="0"/>
              <a:t>-to-point </a:t>
            </a:r>
            <a:r>
              <a:rPr lang="en-GB" b="0" dirty="0" smtClean="0"/>
              <a:t>model solutions …, 11-13/</a:t>
            </a:r>
            <a:r>
              <a:rPr lang="en-GB" b="0" dirty="0" err="1" smtClean="0"/>
              <a:t>tbd</a:t>
            </a:r>
            <a:r>
              <a:rPr lang="en-GB" b="0" dirty="0" smtClean="0"/>
              <a:t>, </a:t>
            </a:r>
            <a:r>
              <a:rPr lang="en-GB" b="0" dirty="0"/>
              <a:t>Norm Finn (Cisco)</a:t>
            </a:r>
            <a:endParaRPr lang="en-US" b="0" dirty="0"/>
          </a:p>
          <a:p>
            <a:pPr>
              <a:lnSpc>
                <a:spcPct val="90000"/>
              </a:lnSpc>
            </a:pPr>
            <a:r>
              <a:rPr lang="en-US" b="0" dirty="0" smtClean="0"/>
              <a:t>Adjourn </a:t>
            </a:r>
            <a:r>
              <a:rPr lang="en-US" b="0" i="1" dirty="0"/>
              <a:t>sine </a:t>
            </a:r>
            <a:r>
              <a:rPr lang="en-US" b="0" i="1" dirty="0" smtClean="0"/>
              <a:t>die</a:t>
            </a:r>
            <a:endParaRPr lang="en-US" b="0" i="1" dirty="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16</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GB" sz="2200" dirty="0" smtClean="0"/>
              <a:t>802.11ak PAR </a:t>
            </a:r>
            <a:r>
              <a:rPr lang="en-GB" sz="2200" dirty="0"/>
              <a:t>and Five Criterion</a:t>
            </a:r>
          </a:p>
          <a:p>
            <a:pPr lvl="1">
              <a:lnSpc>
                <a:spcPct val="80000"/>
              </a:lnSpc>
            </a:pPr>
            <a:r>
              <a:rPr lang="en-GB" sz="1800" dirty="0"/>
              <a:t>12/1207r1, “802.11 GLK Draft PAR”</a:t>
            </a:r>
          </a:p>
          <a:p>
            <a:pPr lvl="1">
              <a:lnSpc>
                <a:spcPct val="80000"/>
              </a:lnSpc>
            </a:pPr>
            <a:r>
              <a:rPr lang="en-GB" sz="1800" dirty="0"/>
              <a:t>12/1208r0, “802.11 GLK Draft 5C”</a:t>
            </a:r>
            <a:endParaRPr lang="en-US" sz="1800" dirty="0"/>
          </a:p>
          <a:p>
            <a:pPr lvl="1">
              <a:lnSpc>
                <a:spcPct val="80000"/>
              </a:lnSpc>
            </a:pPr>
            <a:endParaRPr lang="en-US" sz="1600" dirty="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Vancouver, British Columbia</a:t>
            </a:r>
            <a:endParaRPr lang="en-US" sz="2800" dirty="0">
              <a:latin typeface="Arial" charset="0"/>
            </a:endParaRPr>
          </a:p>
          <a:p>
            <a:pPr algn="ctr">
              <a:lnSpc>
                <a:spcPct val="90000"/>
              </a:lnSpc>
              <a:buFontTx/>
              <a:buNone/>
            </a:pPr>
            <a:r>
              <a:rPr lang="en-US" sz="2800" dirty="0" smtClean="0">
                <a:latin typeface="Arial" charset="0"/>
              </a:rPr>
              <a:t>14-17 January, 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Pro-Tem: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2200" dirty="0" smtClean="0">
                <a:latin typeface="Arial" charset="0"/>
              </a:rPr>
              <a:t>Secretary Pro-Tem </a:t>
            </a:r>
            <a:r>
              <a:rPr lang="en-US" sz="2200" dirty="0" smtClean="0">
                <a:latin typeface="Arial" charset="0"/>
              </a:rPr>
              <a:t>: </a:t>
            </a:r>
            <a:r>
              <a:rPr lang="en-US" sz="2200" dirty="0" smtClean="0">
                <a:latin typeface="Arial" charset="0"/>
              </a:rPr>
              <a:t>ZHUANG Yan (Huawei)</a:t>
            </a:r>
            <a:endParaRPr lang="en-US" sz="2200" dirty="0" smtClean="0">
              <a:latin typeface="Arial" charset="0"/>
            </a:endParaRPr>
          </a:p>
          <a:p>
            <a:pPr algn="ctr">
              <a:lnSpc>
                <a:spcPct val="90000"/>
              </a:lnSpc>
              <a:buFontTx/>
              <a:buNone/>
            </a:pPr>
            <a:endParaRPr lang="en-US" sz="1800" b="0" dirty="0" smtClean="0">
              <a:latin typeface="Arial" charset="0"/>
            </a:endParaRPr>
          </a:p>
          <a:p>
            <a:pPr algn="ctr">
              <a:lnSpc>
                <a:spcPct val="90000"/>
              </a:lnSpc>
              <a:buFontTx/>
              <a:buNone/>
            </a:pPr>
            <a:r>
              <a:rPr lang="en-US" sz="1800" b="0" dirty="0" smtClean="0">
                <a:latin typeface="Arial" charset="0"/>
              </a:rPr>
              <a:t>Mailing list: STDS-802-11-TGAK@listserv.ieee.org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January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Hyatt Regency Vancouver, Vancouver, British Columbia</a:t>
            </a:r>
            <a:endParaRPr lang="en-US" dirty="0"/>
          </a:p>
        </p:txBody>
      </p:sp>
      <p:pic>
        <p:nvPicPr>
          <p:cNvPr id="2" name="Picture 1"/>
          <p:cNvPicPr>
            <a:picLocks noChangeAspect="1"/>
          </p:cNvPicPr>
          <p:nvPr/>
        </p:nvPicPr>
        <p:blipFill>
          <a:blip r:embed="rId3"/>
          <a:stretch>
            <a:fillRect/>
          </a:stretch>
        </p:blipFill>
        <p:spPr>
          <a:xfrm>
            <a:off x="1448207" y="1447800"/>
            <a:ext cx="6247993" cy="4343400"/>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Officers</a:t>
            </a:r>
          </a:p>
          <a:p>
            <a:pPr lvl="1">
              <a:lnSpc>
                <a:spcPct val="80000"/>
              </a:lnSpc>
            </a:pPr>
            <a:r>
              <a:rPr lang="en-US" b="0" dirty="0" smtClean="0"/>
              <a:t>Jon </a:t>
            </a:r>
            <a:r>
              <a:rPr lang="en-US" b="0" dirty="0" err="1" smtClean="0"/>
              <a:t>Rosdahl</a:t>
            </a:r>
            <a:r>
              <a:rPr lang="en-US" b="0" dirty="0" smtClean="0"/>
              <a:t> (CSR, 802.11) assume the Chair</a:t>
            </a:r>
          </a:p>
          <a:p>
            <a:pPr lvl="1">
              <a:lnSpc>
                <a:spcPct val="80000"/>
              </a:lnSpc>
            </a:pPr>
            <a:r>
              <a:rPr lang="en-US" b="0" dirty="0" smtClean="0"/>
              <a:t>Chair</a:t>
            </a:r>
            <a:endParaRPr lang="en-US" dirty="0"/>
          </a:p>
          <a:p>
            <a:pPr lvl="2">
              <a:lnSpc>
                <a:spcPct val="80000"/>
              </a:lnSpc>
            </a:pPr>
            <a:r>
              <a:rPr lang="en-US" dirty="0" smtClean="0"/>
              <a:t>Candidate: Donald E. Eastlake, 3</a:t>
            </a:r>
            <a:r>
              <a:rPr lang="en-US" baseline="30000" dirty="0" smtClean="0"/>
              <a:t>rd</a:t>
            </a:r>
            <a:r>
              <a:rPr lang="en-US" dirty="0" smtClean="0"/>
              <a:t> (Huawei)</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a:t>
            </a:r>
            <a:r>
              <a:rPr lang="en-US" dirty="0"/>
              <a:t>1</a:t>
            </a:r>
            <a:endParaRPr lang="en-US" dirty="0" smtClean="0"/>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smtClean="0"/>
              <a:t>Appoint Temporary Secretary</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dirty="0" smtClean="0"/>
              <a:t>Approval </a:t>
            </a:r>
            <a:r>
              <a:rPr lang="en-US" dirty="0"/>
              <a:t>of </a:t>
            </a:r>
            <a:r>
              <a:rPr lang="en-US" dirty="0" smtClean="0"/>
              <a:t>Agenda</a:t>
            </a:r>
          </a:p>
          <a:p>
            <a:pPr>
              <a:lnSpc>
                <a:spcPct val="80000"/>
              </a:lnSpc>
            </a:pPr>
            <a:r>
              <a:rPr lang="en-US" dirty="0" smtClean="0"/>
              <a:t>Election of Officers</a:t>
            </a:r>
          </a:p>
          <a:p>
            <a:pPr lvl="1">
              <a:lnSpc>
                <a:spcPct val="80000"/>
              </a:lnSpc>
            </a:pPr>
            <a:r>
              <a:rPr lang="en-US" b="0" dirty="0" smtClean="0"/>
              <a:t>Jon </a:t>
            </a:r>
            <a:r>
              <a:rPr lang="en-US" b="0" dirty="0" err="1" smtClean="0"/>
              <a:t>Rosdahl</a:t>
            </a:r>
            <a:r>
              <a:rPr lang="en-US" b="0" dirty="0" smtClean="0"/>
              <a:t> (CSR), 1</a:t>
            </a:r>
            <a:r>
              <a:rPr lang="en-US" b="0" baseline="30000" dirty="0" smtClean="0"/>
              <a:t>st</a:t>
            </a:r>
            <a:r>
              <a:rPr lang="en-US" b="0" dirty="0" smtClean="0"/>
              <a:t> Vice Chair of 802.11, assumed the Chair</a:t>
            </a:r>
          </a:p>
          <a:p>
            <a:pPr lvl="1">
              <a:lnSpc>
                <a:spcPct val="80000"/>
              </a:lnSpc>
            </a:pPr>
            <a:r>
              <a:rPr lang="en-US" b="0" dirty="0" smtClean="0"/>
              <a:t>Chair</a:t>
            </a:r>
            <a:r>
              <a:rPr lang="en-US" dirty="0" smtClean="0"/>
              <a:t>: Candidate: Donald E. Eastlake, 3</a:t>
            </a:r>
            <a:r>
              <a:rPr lang="en-US" baseline="30000" dirty="0" smtClean="0"/>
              <a:t>rd</a:t>
            </a:r>
            <a:r>
              <a:rPr lang="en-US" dirty="0" smtClean="0"/>
              <a:t> (Huawei)</a:t>
            </a:r>
          </a:p>
          <a:p>
            <a:pPr lvl="1">
              <a:lnSpc>
                <a:spcPct val="80000"/>
              </a:lnSpc>
            </a:pPr>
            <a:r>
              <a:rPr lang="en-US" dirty="0" smtClean="0"/>
              <a:t>There were no other nominations, so nominations were closed.</a:t>
            </a:r>
          </a:p>
          <a:p>
            <a:pPr lvl="1">
              <a:lnSpc>
                <a:spcPct val="80000"/>
              </a:lnSpc>
            </a:pPr>
            <a:r>
              <a:rPr lang="en-US" dirty="0" smtClean="0"/>
              <a:t>Moved, to recommend Donald E. Eastlake, 3</a:t>
            </a:r>
            <a:r>
              <a:rPr lang="en-US" baseline="30000" dirty="0" smtClean="0"/>
              <a:t>rd</a:t>
            </a:r>
            <a:r>
              <a:rPr lang="en-US" dirty="0"/>
              <a:t>,</a:t>
            </a:r>
            <a:r>
              <a:rPr lang="en-US" dirty="0" smtClean="0"/>
              <a:t> to the 802.11 WG as Chair of </a:t>
            </a:r>
            <a:r>
              <a:rPr lang="en-US" dirty="0" err="1" smtClean="0"/>
              <a:t>TGak</a:t>
            </a:r>
            <a:r>
              <a:rPr lang="en-US" dirty="0" smtClean="0"/>
              <a:t>.</a:t>
            </a:r>
          </a:p>
          <a:p>
            <a:pPr lvl="2">
              <a:lnSpc>
                <a:spcPct val="80000"/>
              </a:lnSpc>
            </a:pPr>
            <a:r>
              <a:rPr lang="en-US" dirty="0"/>
              <a:t>Yes: </a:t>
            </a:r>
            <a:r>
              <a:rPr lang="en-US" dirty="0" smtClean="0"/>
              <a:t>34  </a:t>
            </a:r>
            <a:r>
              <a:rPr lang="en-US" dirty="0"/>
              <a:t>No: </a:t>
            </a:r>
            <a:r>
              <a:rPr lang="en-US" dirty="0" smtClean="0"/>
              <a:t>0  </a:t>
            </a:r>
            <a:r>
              <a:rPr lang="en-US" dirty="0"/>
              <a:t>Abstain: </a:t>
            </a:r>
            <a:r>
              <a:rPr lang="en-US" dirty="0" smtClean="0"/>
              <a:t>1</a:t>
            </a:r>
            <a:endParaRPr lang="en-US" dirty="0" smtClean="0"/>
          </a:p>
          <a:p>
            <a:pPr lvl="1">
              <a:lnSpc>
                <a:spcPct val="80000"/>
              </a:lnSpc>
            </a:pPr>
            <a:r>
              <a:rPr lang="en-US" dirty="0" smtClean="0"/>
              <a:t>Jon </a:t>
            </a:r>
            <a:r>
              <a:rPr lang="en-US" dirty="0" err="1" smtClean="0"/>
              <a:t>Rosdahl</a:t>
            </a:r>
            <a:r>
              <a:rPr lang="en-US" dirty="0" smtClean="0"/>
              <a:t> relinquishes the Chair to Donald Eastlake</a:t>
            </a:r>
            <a:endParaRPr lang="en-US" dirty="0"/>
          </a:p>
          <a:p>
            <a:pPr marL="457200" lvl="1" indent="0">
              <a:lnSpc>
                <a:spcPct val="80000"/>
              </a:lnSpc>
              <a:buNone/>
            </a:pPr>
            <a:endParaRPr lang="en-US" dirty="0" smtClean="0"/>
          </a:p>
        </p:txBody>
      </p:sp>
    </p:spTree>
    <p:extLst>
      <p:ext uri="{BB962C8B-B14F-4D97-AF65-F5344CB8AC3E}">
        <p14:creationId xmlns:p14="http://schemas.microsoft.com/office/powerpoint/2010/main" val="150024325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6</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a:t>
            </a:r>
            <a:r>
              <a:rPr lang="en-US" sz="4000" dirty="0" smtClean="0">
                <a:latin typeface="Arial" charset="0"/>
                <a:cs typeface="Arial" charset="0"/>
              </a:rPr>
              <a:t>, </a:t>
            </a:r>
            <a:r>
              <a:rPr lang="en-US" sz="3600" dirty="0" smtClean="0">
                <a:latin typeface="Arial" charset="0"/>
                <a:cs typeface="Arial" charset="0"/>
              </a:rPr>
              <a:t>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10:</a:t>
            </a:r>
            <a:r>
              <a:rPr lang="en-US" dirty="0">
                <a:latin typeface="Arial" charset="0"/>
                <a:cs typeface="Arial" charset="0"/>
              </a:rPr>
              <a:t>3</a:t>
            </a:r>
            <a:r>
              <a:rPr lang="en-US" dirty="0" smtClean="0">
                <a:latin typeface="Arial" charset="0"/>
                <a:cs typeface="Arial" charset="0"/>
              </a:rPr>
              <a:t>0-12:30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Election of </a:t>
            </a:r>
            <a:r>
              <a:rPr lang="en-US" dirty="0" smtClean="0"/>
              <a:t>Officers (cont.)</a:t>
            </a:r>
            <a:endParaRPr lang="en-US" b="0" dirty="0"/>
          </a:p>
          <a:p>
            <a:pPr lvl="1">
              <a:lnSpc>
                <a:spcPct val="80000"/>
              </a:lnSpc>
            </a:pPr>
            <a:r>
              <a:rPr lang="en-US" dirty="0" smtClean="0"/>
              <a:t>Secretary: Candidate</a:t>
            </a:r>
            <a:r>
              <a:rPr lang="en-US" dirty="0"/>
              <a:t>: ZHUANG Yan (Huawei</a:t>
            </a:r>
            <a:r>
              <a:rPr lang="en-US" dirty="0" smtClean="0"/>
              <a:t>)</a:t>
            </a:r>
            <a:endParaRPr lang="en-US" dirty="0"/>
          </a:p>
          <a:p>
            <a:pPr lvl="1">
              <a:lnSpc>
                <a:spcPct val="80000"/>
              </a:lnSpc>
            </a:pPr>
            <a:r>
              <a:rPr lang="en-US" dirty="0"/>
              <a:t>Moved, to recommend </a:t>
            </a:r>
            <a:r>
              <a:rPr lang="en-US" dirty="0" smtClean="0"/>
              <a:t>ZHUANG Yan </a:t>
            </a:r>
            <a:r>
              <a:rPr lang="en-US" dirty="0"/>
              <a:t>to the 802.11 WG as Secretary of </a:t>
            </a:r>
            <a:r>
              <a:rPr lang="en-US" dirty="0" err="1" smtClean="0"/>
              <a:t>Tgak</a:t>
            </a:r>
            <a:r>
              <a:rPr lang="en-US" dirty="0" smtClean="0"/>
              <a:t>.</a:t>
            </a:r>
          </a:p>
          <a:p>
            <a:pPr lvl="2">
              <a:lnSpc>
                <a:spcPct val="80000"/>
              </a:lnSpc>
            </a:pPr>
            <a:r>
              <a:rPr lang="en-US" dirty="0" smtClean="0"/>
              <a:t>Approved </a:t>
            </a:r>
            <a:r>
              <a:rPr lang="en-US" smtClean="0"/>
              <a:t>by acclamation.</a:t>
            </a:r>
            <a:endParaRPr lang="en-US" dirty="0" smtClean="0"/>
          </a:p>
          <a:p>
            <a:pPr lvl="1">
              <a:lnSpc>
                <a:spcPct val="80000"/>
              </a:lnSpc>
            </a:pPr>
            <a:r>
              <a:rPr lang="en-US" dirty="0" smtClean="0"/>
              <a:t>Does </a:t>
            </a:r>
            <a:r>
              <a:rPr lang="en-US" dirty="0" err="1" smtClean="0"/>
              <a:t>TGak</a:t>
            </a:r>
            <a:r>
              <a:rPr lang="en-US" dirty="0" smtClean="0"/>
              <a:t> need a Technical Editor or Vice Chair yet?</a:t>
            </a:r>
          </a:p>
          <a:p>
            <a:pPr lvl="2">
              <a:lnSpc>
                <a:spcPct val="80000"/>
              </a:lnSpc>
            </a:pPr>
            <a:r>
              <a:rPr lang="en-US" dirty="0" smtClean="0"/>
              <a:t>Unanimous consent that a Technical Editor and/or Vice Chair is not needed at this time.</a:t>
            </a:r>
            <a:endParaRPr lang="en-US" dirty="0"/>
          </a:p>
          <a:p>
            <a:pPr>
              <a:lnSpc>
                <a:spcPct val="80000"/>
              </a:lnSpc>
            </a:pPr>
            <a:r>
              <a:rPr lang="en-US" dirty="0" smtClean="0"/>
              <a:t>Approval of the Minutes of the GLK Meeting in San Antonio. </a:t>
            </a:r>
            <a:r>
              <a:rPr lang="en-US" b="0" dirty="0" smtClean="0"/>
              <a:t>(Thanks to ZHUANG Yan)</a:t>
            </a:r>
          </a:p>
          <a:p>
            <a:pPr lvl="1">
              <a:lnSpc>
                <a:spcPct val="80000"/>
              </a:lnSpc>
            </a:pPr>
            <a:r>
              <a:rPr lang="en-US" dirty="0" smtClean="0"/>
              <a:t>Approve 11-12/1401r0 as the minutes of the November 802.11 GLK Meeting.</a:t>
            </a:r>
          </a:p>
          <a:p>
            <a:pPr lvl="1">
              <a:lnSpc>
                <a:spcPct val="80000"/>
              </a:lnSpc>
            </a:pPr>
            <a:r>
              <a:rPr lang="en-US" dirty="0" smtClean="0"/>
              <a:t>Moved: Stuart Kerry (OK-Brit),  Seconder: Mark Hamilton (</a:t>
            </a:r>
            <a:r>
              <a:rPr lang="en-US" dirty="0" err="1" smtClean="0"/>
              <a:t>SpectraLink</a:t>
            </a:r>
            <a:r>
              <a:rPr lang="en-US" dirty="0" smtClean="0"/>
              <a:t>)</a:t>
            </a:r>
          </a:p>
          <a:p>
            <a:pPr lvl="1">
              <a:lnSpc>
                <a:spcPct val="80000"/>
              </a:lnSpc>
            </a:pPr>
            <a:r>
              <a:rPr lang="en-US" sz="1800" dirty="0" smtClean="0"/>
              <a:t>Approved by unanimous consent.</a:t>
            </a:r>
          </a:p>
          <a:p>
            <a:pPr marL="0" indent="0">
              <a:lnSpc>
                <a:spcPct val="80000"/>
              </a:lnSpc>
              <a:buNone/>
            </a:pPr>
            <a:endParaRPr lang="en-US" b="0" dirty="0" smtClean="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January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Monday, 14 January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Regency </a:t>
            </a:r>
            <a:r>
              <a:rPr lang="en-US" dirty="0" smtClean="0">
                <a:latin typeface="Arial" charset="0"/>
                <a:cs typeface="Arial" charset="0"/>
              </a:rPr>
              <a:t>C-D</a:t>
            </a:r>
            <a:r>
              <a:rPr lang="en-US" dirty="0" smtClean="0">
                <a:latin typeface="Arial" charset="0"/>
                <a:cs typeface="Arial" charset="0"/>
              </a:rPr>
              <a:t>, 10:</a:t>
            </a:r>
            <a:r>
              <a:rPr lang="en-US" dirty="0">
                <a:latin typeface="Arial" charset="0"/>
                <a:cs typeface="Arial" charset="0"/>
              </a:rPr>
              <a:t>3</a:t>
            </a:r>
            <a:r>
              <a:rPr lang="en-US" dirty="0" smtClean="0">
                <a:latin typeface="Arial" charset="0"/>
                <a:cs typeface="Arial" charset="0"/>
              </a:rPr>
              <a:t>0-12:30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Approve Minutes of Teleconferences:</a:t>
            </a:r>
          </a:p>
          <a:p>
            <a:pPr lvl="1">
              <a:lnSpc>
                <a:spcPct val="80000"/>
              </a:lnSpc>
            </a:pPr>
            <a:r>
              <a:rPr lang="en-US" dirty="0"/>
              <a:t>17 December 2012, 12/1450r0, “</a:t>
            </a:r>
            <a:r>
              <a:rPr lang="fr-FR" dirty="0"/>
              <a:t>11-12-1450-00-00ak-11ak-telecon-minutes-20121217</a:t>
            </a:r>
            <a:r>
              <a:rPr lang="en-US" dirty="0"/>
              <a:t>”</a:t>
            </a:r>
          </a:p>
          <a:p>
            <a:pPr lvl="2">
              <a:lnSpc>
                <a:spcPct val="80000"/>
              </a:lnSpc>
            </a:pPr>
            <a:r>
              <a:rPr lang="en-US" dirty="0" smtClean="0"/>
              <a:t>Approved by unanimous consent</a:t>
            </a:r>
            <a:endParaRPr lang="en-US" dirty="0"/>
          </a:p>
          <a:p>
            <a:pPr lvl="1">
              <a:lnSpc>
                <a:spcPct val="80000"/>
              </a:lnSpc>
            </a:pPr>
            <a:r>
              <a:rPr lang="en-US" dirty="0"/>
              <a:t>7 January 2013, 13/52r1, “</a:t>
            </a:r>
            <a:r>
              <a:rPr lang="fr-FR" dirty="0"/>
              <a:t>11-13-0052-01-00ak-11ak-telecon-minutes-20130107</a:t>
            </a:r>
            <a:r>
              <a:rPr lang="en-US" dirty="0"/>
              <a:t>”</a:t>
            </a:r>
          </a:p>
          <a:p>
            <a:pPr lvl="2">
              <a:lnSpc>
                <a:spcPct val="80000"/>
              </a:lnSpc>
            </a:pPr>
            <a:r>
              <a:rPr lang="en-US" dirty="0" smtClean="0"/>
              <a:t>Approved by unanimous consent</a:t>
            </a:r>
            <a:endParaRPr lang="en-US" dirty="0"/>
          </a:p>
          <a:p>
            <a:pPr>
              <a:lnSpc>
                <a:spcPct val="80000"/>
              </a:lnSpc>
            </a:pPr>
            <a:r>
              <a:rPr lang="en-US" b="0" dirty="0" smtClean="0"/>
              <a:t>Presentation </a:t>
            </a:r>
            <a:r>
              <a:rPr lang="en-US" b="0" dirty="0"/>
              <a:t>and Discussion of </a:t>
            </a:r>
            <a:r>
              <a:rPr lang="en-US" b="0" dirty="0" smtClean="0"/>
              <a:t>Submissions</a:t>
            </a:r>
          </a:p>
          <a:p>
            <a:pPr lvl="1">
              <a:lnSpc>
                <a:spcPct val="80000"/>
              </a:lnSpc>
            </a:pPr>
            <a:r>
              <a:rPr lang="en-GB" dirty="0"/>
              <a:t>“Problem list for P802.1Qbz / P802.11ak point-to-point model”, 12/1441r0, Norm Finn (Cisco</a:t>
            </a:r>
            <a:r>
              <a:rPr lang="en-GB" dirty="0" smtClean="0"/>
              <a:t>)</a:t>
            </a:r>
            <a:endParaRPr lang="en-US" b="0" dirty="0"/>
          </a:p>
          <a:p>
            <a:pPr>
              <a:lnSpc>
                <a:spcPct val="80000"/>
              </a:lnSpc>
            </a:pPr>
            <a:r>
              <a:rPr lang="en-US" b="0" dirty="0"/>
              <a:t>Recess </a:t>
            </a:r>
            <a:r>
              <a:rPr lang="en-US" b="0" dirty="0" smtClean="0"/>
              <a:t>until 10:30 Tuesday</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8</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January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9</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16376</TotalTime>
  <Words>1660</Words>
  <Application>Microsoft Macintosh PowerPoint</Application>
  <PresentationFormat>On-screen Show (4:3)</PresentationFormat>
  <Paragraphs>257</Paragraphs>
  <Slides>16</Slides>
  <Notes>16</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802-11-Submission</vt:lpstr>
      <vt:lpstr>January 2013 802.11ak Agenda</vt:lpstr>
      <vt:lpstr>IEEE 802.11ak/GLK: Enhancements For Transit Links Within Bridged Networks</vt:lpstr>
      <vt:lpstr>Venue</vt:lpstr>
      <vt:lpstr>Monday, 14 January 2013  Regency C-D, 10:30-12:30</vt:lpstr>
      <vt:lpstr>Monday, 14 January 2013  Regency C-D, 10:30-12:30</vt:lpstr>
      <vt:lpstr>Monday, 14 January 2013  Regency C-D, 10:30-12:30</vt:lpstr>
      <vt:lpstr>Monday, 14 January 2013  Regency C-D, 10:30-12:30 (cont.)</vt:lpstr>
      <vt:lpstr>Participants, Patents, and Duty to Inform</vt:lpstr>
      <vt:lpstr>Patent Related Links</vt:lpstr>
      <vt:lpstr>Call for Potentially Essential Patents</vt:lpstr>
      <vt:lpstr>Other Documents and WebPages to Review</vt:lpstr>
      <vt:lpstr>Other Guidelines for IEEE WG Meetings</vt:lpstr>
      <vt:lpstr>Tuesday, 15 January 2013  Regency E, 10:30-12:30</vt:lpstr>
      <vt:lpstr>Tuesday, 15 January 2013  Regency E, 10:30-12:30</vt:lpstr>
      <vt:lpstr>Thursday, 15 January 2013  Regency C-D, 08:00-10:00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subject/>
  <dc:creator>Donald E. Eastlake 3rd</dc:creator>
  <cp:keywords/>
  <dc:description/>
  <cp:lastModifiedBy>Donald Eastlake III</cp:lastModifiedBy>
  <cp:revision>264</cp:revision>
  <cp:lastPrinted>1998-02-10T13:28:06Z</cp:lastPrinted>
  <dcterms:created xsi:type="dcterms:W3CDTF">2006-12-04T03:46:13Z</dcterms:created>
  <dcterms:modified xsi:type="dcterms:W3CDTF">2013-01-15T20:09:56Z</dcterms:modified>
  <cp:category/>
</cp:coreProperties>
</file>