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9" r:id="rId2"/>
    <p:sldId id="271" r:id="rId3"/>
    <p:sldId id="358" r:id="rId4"/>
    <p:sldId id="404" r:id="rId5"/>
    <p:sldId id="402" r:id="rId6"/>
    <p:sldId id="313" r:id="rId7"/>
    <p:sldId id="403" r:id="rId8"/>
    <p:sldId id="393" r:id="rId9"/>
    <p:sldId id="394" r:id="rId10"/>
    <p:sldId id="395" r:id="rId11"/>
    <p:sldId id="396" r:id="rId12"/>
    <p:sldId id="397" r:id="rId13"/>
    <p:sldId id="398" r:id="rId14"/>
    <p:sldId id="374" r:id="rId15"/>
    <p:sldId id="390"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107" d="100"/>
          <a:sy n="107" d="100"/>
        </p:scale>
        <p:origin x="-158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P802.11-12/1427r2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P802.11-12/1427r2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P802.11-12/1427r2</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14</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15</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P802.11-12/1427r2</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P802.11-12/1427r2</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656237" y="332601"/>
            <a:ext cx="273155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64r3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2012-01-12</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15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E, 10</a:t>
            </a:r>
            <a:r>
              <a:rPr lang="en-US" dirty="0" smtClean="0">
                <a:latin typeface="Arial" charset="0"/>
                <a:cs typeface="Arial" charset="0"/>
              </a:rPr>
              <a:t>:</a:t>
            </a:r>
            <a:r>
              <a:rPr lang="en-US" dirty="0">
                <a:latin typeface="Arial" charset="0"/>
                <a:cs typeface="Arial" charset="0"/>
              </a:rPr>
              <a:t>3</a:t>
            </a:r>
            <a:r>
              <a:rPr lang="en-US" dirty="0" smtClean="0">
                <a:latin typeface="Arial" charset="0"/>
                <a:cs typeface="Arial" charset="0"/>
              </a:rPr>
              <a:t>0-12:30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GB" b="0" dirty="0"/>
              <a:t>“</a:t>
            </a:r>
            <a:r>
              <a:rPr lang="en-US" altLang="zh-CN" b="0" dirty="0"/>
              <a:t>Virtual Wireless Port </a:t>
            </a:r>
            <a:r>
              <a:rPr lang="en-GB" b="0" dirty="0"/>
              <a:t>based 802.11 Bridging”, 12/1449r0, ZHUANG Yan (Huawei)</a:t>
            </a:r>
          </a:p>
          <a:p>
            <a:pPr>
              <a:lnSpc>
                <a:spcPct val="80000"/>
              </a:lnSpc>
            </a:pPr>
            <a:r>
              <a:rPr lang="en-US" b="0" dirty="0" smtClean="0"/>
              <a:t>Discussion </a:t>
            </a:r>
            <a:r>
              <a:rPr lang="en-US" b="0" dirty="0" smtClean="0"/>
              <a:t>and establishment of timeline</a:t>
            </a:r>
          </a:p>
          <a:p>
            <a:pPr>
              <a:lnSpc>
                <a:spcPct val="80000"/>
              </a:lnSpc>
            </a:pPr>
            <a:r>
              <a:rPr lang="en-US" b="0" dirty="0"/>
              <a:t>Schedule Teleconferences:</a:t>
            </a:r>
          </a:p>
          <a:p>
            <a:pPr lvl="1">
              <a:lnSpc>
                <a:spcPct val="80000"/>
              </a:lnSpc>
            </a:pPr>
            <a:r>
              <a:rPr lang="en-US" b="1" dirty="0"/>
              <a:t>Moved,</a:t>
            </a:r>
            <a:r>
              <a:rPr lang="en-US" dirty="0"/>
              <a:t> to authorize 1-hour teleconferences through the March 2013 802 Plenary </a:t>
            </a:r>
            <a:r>
              <a:rPr lang="en-US" dirty="0" smtClean="0"/>
              <a:t>[January 28</a:t>
            </a:r>
            <a:r>
              <a:rPr lang="en-US" baseline="30000" dirty="0" smtClean="0"/>
              <a:t>th</a:t>
            </a:r>
            <a:r>
              <a:rPr lang="en-US" dirty="0" smtClean="0"/>
              <a:t>, February 18</a:t>
            </a:r>
            <a:r>
              <a:rPr lang="en-US" baseline="30000" dirty="0" smtClean="0"/>
              <a:t>th</a:t>
            </a:r>
            <a:r>
              <a:rPr lang="en-US" dirty="0" smtClean="0"/>
              <a:t>, March 4</a:t>
            </a:r>
            <a:r>
              <a:rPr lang="en-US" baseline="30000" dirty="0" smtClean="0"/>
              <a:t>th</a:t>
            </a:r>
            <a:r>
              <a:rPr lang="en-US" dirty="0" smtClean="0"/>
              <a:t>] xxx </a:t>
            </a:r>
            <a:r>
              <a:rPr lang="en-US" dirty="0"/>
              <a:t>Eastern US time. Call to be joint with the corresponding 802.1 Study Group if mutually convenient</a:t>
            </a:r>
            <a:r>
              <a:rPr lang="en-US" dirty="0" smtClean="0"/>
              <a:t>.</a:t>
            </a:r>
          </a:p>
          <a:p>
            <a:pPr lvl="1">
              <a:lnSpc>
                <a:spcPct val="80000"/>
              </a:lnSpc>
            </a:pPr>
            <a:r>
              <a:rPr lang="en-US" dirty="0"/>
              <a:t>Yes:   No:   Abstain: </a:t>
            </a:r>
          </a:p>
          <a:p>
            <a:pPr>
              <a:lnSpc>
                <a:spcPct val="90000"/>
              </a:lnSpc>
            </a:pPr>
            <a:r>
              <a:rPr lang="en-US" altLang="ja-JP" b="0" dirty="0" smtClean="0">
                <a:cs typeface="ＭＳ Ｐゴシック" charset="0"/>
              </a:rPr>
              <a:t>Recess until 08:00 Thursday</a:t>
            </a:r>
            <a:endParaRPr lang="en-US" b="0" dirty="0"/>
          </a:p>
          <a:p>
            <a:pPr lvl="1">
              <a:lnSpc>
                <a:spcPct val="80000"/>
              </a:lnSpc>
            </a:pPr>
            <a:endParaRPr lang="en-US" dirty="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14</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15 January 2013</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Regency B (?), 08</a:t>
            </a:r>
            <a:r>
              <a:rPr lang="en-US" dirty="0" smtClean="0">
                <a:latin typeface="Arial" charset="0"/>
                <a:cs typeface="Arial" charset="0"/>
              </a:rPr>
              <a:t>:00-10:00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smtClean="0"/>
              <a:t>Call </a:t>
            </a:r>
            <a:r>
              <a:rPr lang="en-US" b="0" dirty="0"/>
              <a:t>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b="0" dirty="0" smtClean="0"/>
              <a:t>Joint </a:t>
            </a:r>
            <a:r>
              <a:rPr lang="en-US" b="0" dirty="0"/>
              <a:t>meeting with </a:t>
            </a:r>
            <a:r>
              <a:rPr lang="en-US" b="0" dirty="0" smtClean="0"/>
              <a:t>802.1</a:t>
            </a:r>
            <a:endParaRPr lang="en-US" b="0" dirty="0" smtClean="0"/>
          </a:p>
          <a:p>
            <a:pPr>
              <a:lnSpc>
                <a:spcPct val="90000"/>
              </a:lnSpc>
            </a:pPr>
            <a:r>
              <a:rPr lang="en-US" b="0" dirty="0" smtClean="0"/>
              <a:t>IEEE 1905.1 Update</a:t>
            </a:r>
          </a:p>
          <a:p>
            <a:pPr>
              <a:lnSpc>
                <a:spcPct val="90000"/>
              </a:lnSpc>
            </a:pPr>
            <a:r>
              <a:rPr lang="en-US" b="0" dirty="0" smtClean="0"/>
              <a:t>Presentation </a:t>
            </a:r>
            <a:r>
              <a:rPr lang="en-US" b="0" dirty="0"/>
              <a:t>and Discussion of </a:t>
            </a:r>
            <a:r>
              <a:rPr lang="en-US" b="0" dirty="0" smtClean="0"/>
              <a:t>Submissions</a:t>
            </a:r>
          </a:p>
          <a:p>
            <a:pPr lvl="1">
              <a:lnSpc>
                <a:spcPct val="90000"/>
              </a:lnSpc>
            </a:pPr>
            <a:r>
              <a:rPr lang="en-US" b="0" dirty="0" smtClean="0"/>
              <a:t>… </a:t>
            </a:r>
            <a:r>
              <a:rPr lang="en-GB" b="0" dirty="0" smtClean="0"/>
              <a:t>point</a:t>
            </a:r>
            <a:r>
              <a:rPr lang="en-GB" b="0" dirty="0"/>
              <a:t>-to-point </a:t>
            </a:r>
            <a:r>
              <a:rPr lang="en-GB" b="0" dirty="0" smtClean="0"/>
              <a:t>model solutions …, 11-13/</a:t>
            </a:r>
            <a:r>
              <a:rPr lang="en-GB" b="0" dirty="0" err="1" smtClean="0"/>
              <a:t>tbd</a:t>
            </a:r>
            <a:r>
              <a:rPr lang="en-GB" b="0" dirty="0" smtClean="0"/>
              <a:t>, </a:t>
            </a:r>
            <a:r>
              <a:rPr lang="en-GB" b="0" dirty="0"/>
              <a:t>Norm Finn (Cisco)</a:t>
            </a:r>
            <a:endParaRPr lang="en-US" b="0" dirty="0"/>
          </a:p>
          <a:p>
            <a:pPr>
              <a:lnSpc>
                <a:spcPct val="90000"/>
              </a:lnSpc>
            </a:pPr>
            <a:r>
              <a:rPr lang="en-US" b="0" dirty="0" smtClean="0"/>
              <a:t>Adjourn </a:t>
            </a:r>
            <a:r>
              <a:rPr lang="en-US" b="0" i="1" dirty="0"/>
              <a:t>sine </a:t>
            </a:r>
            <a:r>
              <a:rPr lang="en-US" b="0" i="1" dirty="0" smtClean="0"/>
              <a:t>die</a:t>
            </a:r>
            <a:endParaRPr lang="en-US" b="0" i="1"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15</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GB" sz="2200" dirty="0" smtClean="0"/>
              <a:t>802.11ak PAR </a:t>
            </a:r>
            <a:r>
              <a:rPr lang="en-GB" sz="2200" dirty="0"/>
              <a:t>and Five Criterion</a:t>
            </a:r>
          </a:p>
          <a:p>
            <a:pPr lvl="1">
              <a:lnSpc>
                <a:spcPct val="80000"/>
              </a:lnSpc>
            </a:pPr>
            <a:r>
              <a:rPr lang="en-GB" sz="1800" dirty="0"/>
              <a:t>12/1207r1, “802.11 GLK Draft PAR”</a:t>
            </a:r>
          </a:p>
          <a:p>
            <a:pPr lvl="1">
              <a:lnSpc>
                <a:spcPct val="80000"/>
              </a:lnSpc>
            </a:pPr>
            <a:r>
              <a:rPr lang="en-GB" sz="1800" dirty="0"/>
              <a:t>12/1208r0, “802.11 GLK Draft 5C”</a:t>
            </a:r>
            <a:endParaRPr lang="en-US" sz="1800" dirty="0"/>
          </a:p>
          <a:p>
            <a:pPr lvl="1">
              <a:lnSpc>
                <a:spcPct val="80000"/>
              </a:lnSpc>
            </a:pPr>
            <a:endParaRPr lang="en-US" sz="1600" dirty="0"/>
          </a:p>
          <a:p>
            <a:pPr>
              <a:lnSpc>
                <a:spcPct val="80000"/>
              </a:lnSpc>
            </a:pPr>
            <a:r>
              <a:rPr lang="en-US" sz="2000" dirty="0" smtClean="0"/>
              <a:t>802.11 GLK Study Group Creation Motion:</a:t>
            </a:r>
          </a:p>
          <a:p>
            <a:pPr lvl="1">
              <a:lnSpc>
                <a:spcPct val="80000"/>
              </a:lnSpc>
            </a:pPr>
            <a:r>
              <a:rPr lang="en-US" sz="1800" dirty="0" smtClean="0"/>
              <a:t>12/873r0, “</a:t>
            </a:r>
            <a:r>
              <a:rPr lang="en-US" sz="1800" dirty="0"/>
              <a:t>Minutes of the IEEE P802.11 Full Working </a:t>
            </a:r>
            <a:r>
              <a:rPr lang="en-US" sz="1800" dirty="0" smtClean="0"/>
              <a:t>Group”, Item 38.1.1:</a:t>
            </a:r>
          </a:p>
          <a:p>
            <a:pPr lvl="1">
              <a:lnSpc>
                <a:spcPct val="80000"/>
              </a:lnSpc>
            </a:pPr>
            <a:r>
              <a:rPr lang="en-GB" sz="1800" b="1" dirty="0" smtClean="0"/>
              <a:t>Motion:</a:t>
            </a:r>
          </a:p>
          <a:p>
            <a:pPr lvl="2">
              <a:lnSpc>
                <a:spcPct val="80000"/>
              </a:lnSpc>
            </a:pPr>
            <a:r>
              <a:rPr lang="en-GB" b="1" dirty="0" smtClean="0"/>
              <a:t>Request </a:t>
            </a:r>
            <a:r>
              <a:rPr lang="en-GB" b="1" dirty="0"/>
              <a:t>approval by IEEE 802 LMSC to form a Study Group on enabling the use of 802.11 (including consideration of infrastructure BSS, PBSS, and IBSS associations) as general transit links capable of supporting 802.1 bridging, with the intent of creating a PAR and five criteria</a:t>
            </a:r>
            <a:r>
              <a:rPr lang="en-GB" b="1" dirty="0" smtClean="0"/>
              <a:t>.</a:t>
            </a:r>
          </a:p>
          <a:p>
            <a:pPr lvl="1">
              <a:lnSpc>
                <a:spcPct val="80000"/>
              </a:lnSpc>
            </a:pPr>
            <a:r>
              <a:rPr lang="en-GB" sz="1800" dirty="0" smtClean="0"/>
              <a:t>The above motion was approved by the 802.11 Working Group and by LMSC (the LAN/MAN Standards Committee)</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Vancouver, British Columbia</a:t>
            </a:r>
            <a:endParaRPr lang="en-US" sz="2800" dirty="0">
              <a:latin typeface="Arial" charset="0"/>
            </a:endParaRPr>
          </a:p>
          <a:p>
            <a:pPr algn="ctr">
              <a:lnSpc>
                <a:spcPct val="90000"/>
              </a:lnSpc>
              <a:buFontTx/>
              <a:buNone/>
            </a:pPr>
            <a:r>
              <a:rPr lang="en-US" sz="2800" dirty="0" smtClean="0">
                <a:latin typeface="Arial" charset="0"/>
              </a:rPr>
              <a:t>14-17 January,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Pro-Tem: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400" dirty="0" smtClean="0">
                <a:latin typeface="Arial" charset="0"/>
                <a:hlinkClick r:id="rId3"/>
              </a:rPr>
              <a:t>d3e3e3@gmail.com</a:t>
            </a:r>
            <a:r>
              <a:rPr lang="en-US" sz="1400" dirty="0" smtClean="0">
                <a:latin typeface="Arial" charset="0"/>
              </a:rPr>
              <a:t>     +</a:t>
            </a:r>
            <a:r>
              <a:rPr lang="en-US" sz="1400" dirty="0">
                <a:latin typeface="Arial" charset="0"/>
              </a:rPr>
              <a:t>1-508</a:t>
            </a:r>
            <a:r>
              <a:rPr lang="en-US" sz="1400" dirty="0" smtClean="0">
                <a:latin typeface="Arial" charset="0"/>
              </a:rPr>
              <a:t>-333-2270</a:t>
            </a:r>
            <a:endParaRPr lang="en-US" sz="1400" dirty="0">
              <a:latin typeface="Arial" charset="0"/>
            </a:endParaRPr>
          </a:p>
          <a:p>
            <a:pPr algn="ctr">
              <a:lnSpc>
                <a:spcPct val="90000"/>
              </a:lnSpc>
              <a:buFontTx/>
              <a:buNone/>
            </a:pPr>
            <a:r>
              <a:rPr lang="en-US" sz="1800" dirty="0" smtClean="0">
                <a:latin typeface="Arial" charset="0"/>
              </a:rPr>
              <a:t>Secretary : </a:t>
            </a:r>
            <a:r>
              <a:rPr lang="en-US" sz="2000" dirty="0" smtClean="0">
                <a:solidFill>
                  <a:srgbClr val="FF0000"/>
                </a:solidFill>
                <a:latin typeface="Arial" charset="0"/>
              </a:rPr>
              <a:t>Vacant</a:t>
            </a:r>
          </a:p>
          <a:p>
            <a:pPr algn="ctr">
              <a:lnSpc>
                <a:spcPct val="90000"/>
              </a:lnSpc>
              <a:buFontTx/>
              <a:buNone/>
            </a:pPr>
            <a:endParaRPr lang="en-US" sz="1800" b="0" dirty="0" smtClean="0">
              <a:latin typeface="Arial" charset="0"/>
            </a:endParaRPr>
          </a:p>
          <a:p>
            <a:pPr algn="ctr">
              <a:lnSpc>
                <a:spcPct val="90000"/>
              </a:lnSpc>
              <a:buFontTx/>
              <a:buNone/>
            </a:pPr>
            <a:r>
              <a:rPr lang="en-US" sz="1800" b="0" dirty="0" smtClean="0">
                <a:latin typeface="Arial" charset="0"/>
              </a:rPr>
              <a:t>Mailing list: STDS-802-11-TGAK@listserv.ieee.org</a:t>
            </a:r>
            <a:endParaRPr lang="en-US" sz="18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9144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t>Hyatt Regency Vancouver, Vancouver, British Columbia</a:t>
            </a:r>
            <a:endParaRPr lang="en-US" dirty="0"/>
          </a:p>
        </p:txBody>
      </p:sp>
      <p:pic>
        <p:nvPicPr>
          <p:cNvPr id="2" name="Picture 1"/>
          <p:cNvPicPr>
            <a:picLocks noChangeAspect="1"/>
          </p:cNvPicPr>
          <p:nvPr/>
        </p:nvPicPr>
        <p:blipFill>
          <a:blip r:embed="rId3"/>
          <a:stretch>
            <a:fillRect/>
          </a:stretch>
        </p:blipFill>
        <p:spPr>
          <a:xfrm>
            <a:off x="1448207" y="1447800"/>
            <a:ext cx="6247993" cy="43434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CD, 10</a:t>
            </a:r>
            <a:r>
              <a:rPr lang="en-US" dirty="0" smtClean="0">
                <a:latin typeface="Arial" charset="0"/>
                <a:cs typeface="Arial" charset="0"/>
              </a:rPr>
              <a:t>:</a:t>
            </a:r>
            <a:r>
              <a:rPr lang="en-US" dirty="0">
                <a:latin typeface="Arial" charset="0"/>
                <a:cs typeface="Arial" charset="0"/>
              </a:rPr>
              <a:t>3</a:t>
            </a:r>
            <a:r>
              <a:rPr lang="en-US" dirty="0" smtClean="0">
                <a:latin typeface="Arial" charset="0"/>
                <a:cs typeface="Arial" charset="0"/>
              </a:rPr>
              <a:t>0-12:30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smtClean="0"/>
              <a:t>Appoint Temporary Secretary</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dirty="0" smtClean="0"/>
              <a:t>Approval </a:t>
            </a:r>
            <a:r>
              <a:rPr lang="en-US" dirty="0"/>
              <a:t>of </a:t>
            </a:r>
            <a:r>
              <a:rPr lang="en-US" dirty="0" smtClean="0"/>
              <a:t>Agenda</a:t>
            </a:r>
          </a:p>
          <a:p>
            <a:pPr>
              <a:lnSpc>
                <a:spcPct val="80000"/>
              </a:lnSpc>
            </a:pPr>
            <a:r>
              <a:rPr lang="en-US" dirty="0" smtClean="0"/>
              <a:t>Election of </a:t>
            </a:r>
            <a:r>
              <a:rPr lang="en-US" dirty="0" smtClean="0"/>
              <a:t>Officers</a:t>
            </a:r>
            <a:endParaRPr lang="en-US" b="0" dirty="0" smtClean="0"/>
          </a:p>
          <a:p>
            <a:pPr lvl="1">
              <a:lnSpc>
                <a:spcPct val="80000"/>
              </a:lnSpc>
            </a:pPr>
            <a:r>
              <a:rPr lang="en-US" b="0" dirty="0" smtClean="0"/>
              <a:t>Chair</a:t>
            </a:r>
            <a:endParaRPr lang="en-US" dirty="0"/>
          </a:p>
          <a:p>
            <a:pPr lvl="2">
              <a:lnSpc>
                <a:spcPct val="80000"/>
              </a:lnSpc>
            </a:pPr>
            <a:r>
              <a:rPr lang="en-US" dirty="0" smtClean="0"/>
              <a:t>Candidate</a:t>
            </a:r>
            <a:r>
              <a:rPr lang="en-US" dirty="0" smtClean="0"/>
              <a:t>: Donald E. Eastlake, 3</a:t>
            </a:r>
            <a:r>
              <a:rPr lang="en-US" baseline="30000" dirty="0" smtClean="0"/>
              <a:t>rd</a:t>
            </a:r>
            <a:r>
              <a:rPr lang="en-US" dirty="0" smtClean="0"/>
              <a:t> (Huawei)</a:t>
            </a:r>
          </a:p>
          <a:p>
            <a:pPr lvl="1">
              <a:lnSpc>
                <a:spcPct val="80000"/>
              </a:lnSpc>
            </a:pPr>
            <a:r>
              <a:rPr lang="en-US" dirty="0" smtClean="0"/>
              <a:t>Moved, to recommend ______ to the 802.11 WG as Chair of </a:t>
            </a:r>
            <a:r>
              <a:rPr lang="en-US" dirty="0" err="1" smtClean="0"/>
              <a:t>TGak</a:t>
            </a:r>
            <a:r>
              <a:rPr lang="en-US" dirty="0" smtClean="0"/>
              <a:t>.</a:t>
            </a:r>
          </a:p>
          <a:p>
            <a:pPr lvl="1">
              <a:lnSpc>
                <a:spcPct val="80000"/>
              </a:lnSpc>
            </a:pPr>
            <a:r>
              <a:rPr lang="en-US" dirty="0"/>
              <a:t>Yes:   No:   Abstain: </a:t>
            </a:r>
          </a:p>
          <a:p>
            <a:pPr marL="457200" lvl="1" indent="0">
              <a:lnSpc>
                <a:spcPct val="80000"/>
              </a:lnSpc>
              <a:buNone/>
            </a:pPr>
            <a:endParaRPr lang="en-US" dirty="0" smtClean="0"/>
          </a:p>
        </p:txBody>
      </p:sp>
    </p:spTree>
    <p:extLst>
      <p:ext uri="{BB962C8B-B14F-4D97-AF65-F5344CB8AC3E}">
        <p14:creationId xmlns:p14="http://schemas.microsoft.com/office/powerpoint/2010/main" val="16686009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CD, 10</a:t>
            </a:r>
            <a:r>
              <a:rPr lang="en-US" dirty="0" smtClean="0">
                <a:latin typeface="Arial" charset="0"/>
                <a:cs typeface="Arial" charset="0"/>
              </a:rPr>
              <a:t>:</a:t>
            </a:r>
            <a:r>
              <a:rPr lang="en-US" dirty="0">
                <a:latin typeface="Arial" charset="0"/>
                <a:cs typeface="Arial" charset="0"/>
              </a:rPr>
              <a:t>3</a:t>
            </a:r>
            <a:r>
              <a:rPr lang="en-US" dirty="0" smtClean="0">
                <a:latin typeface="Arial" charset="0"/>
                <a:cs typeface="Arial" charset="0"/>
              </a:rPr>
              <a:t>0-12:30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Election of </a:t>
            </a:r>
            <a:r>
              <a:rPr lang="en-US" dirty="0" smtClean="0"/>
              <a:t>Officers (cont.)</a:t>
            </a:r>
            <a:endParaRPr lang="en-US" b="0" dirty="0"/>
          </a:p>
          <a:p>
            <a:pPr lvl="1">
              <a:lnSpc>
                <a:spcPct val="80000"/>
              </a:lnSpc>
            </a:pPr>
            <a:r>
              <a:rPr lang="en-US" dirty="0"/>
              <a:t>Secretary</a:t>
            </a:r>
          </a:p>
          <a:p>
            <a:pPr lvl="2">
              <a:lnSpc>
                <a:spcPct val="80000"/>
              </a:lnSpc>
            </a:pPr>
            <a:r>
              <a:rPr lang="en-US" dirty="0"/>
              <a:t>Candidate: ZHUANG Yan (Huawei)</a:t>
            </a:r>
          </a:p>
          <a:p>
            <a:pPr lvl="1">
              <a:lnSpc>
                <a:spcPct val="80000"/>
              </a:lnSpc>
            </a:pPr>
            <a:r>
              <a:rPr lang="en-US" dirty="0"/>
              <a:t>Moved, to recommend ______ to the 802.11 WG as Secretary of </a:t>
            </a:r>
            <a:r>
              <a:rPr lang="en-US" dirty="0" err="1" smtClean="0"/>
              <a:t>Tgak</a:t>
            </a:r>
            <a:r>
              <a:rPr lang="en-US" dirty="0" smtClean="0"/>
              <a:t>.</a:t>
            </a:r>
          </a:p>
          <a:p>
            <a:pPr lvl="1">
              <a:lnSpc>
                <a:spcPct val="80000"/>
              </a:lnSpc>
            </a:pPr>
            <a:r>
              <a:rPr lang="en-US" dirty="0" smtClean="0"/>
              <a:t>Yes</a:t>
            </a:r>
            <a:r>
              <a:rPr lang="en-US" dirty="0"/>
              <a:t>:   No:   Abstain: </a:t>
            </a:r>
            <a:endParaRPr lang="en-US" sz="1800" dirty="0"/>
          </a:p>
          <a:p>
            <a:pPr>
              <a:lnSpc>
                <a:spcPct val="80000"/>
              </a:lnSpc>
            </a:pPr>
            <a:r>
              <a:rPr lang="en-US" dirty="0" smtClean="0"/>
              <a:t>Approval </a:t>
            </a:r>
            <a:r>
              <a:rPr lang="en-US" dirty="0" smtClean="0"/>
              <a:t>of the Minutes of the GLK Meeting in Indian Wells. </a:t>
            </a:r>
            <a:r>
              <a:rPr lang="en-US" b="0" dirty="0" smtClean="0"/>
              <a:t>(Thanks to ZHUANG Yan)</a:t>
            </a:r>
          </a:p>
          <a:p>
            <a:pPr lvl="1">
              <a:lnSpc>
                <a:spcPct val="80000"/>
              </a:lnSpc>
            </a:pPr>
            <a:r>
              <a:rPr lang="en-US" dirty="0" smtClean="0"/>
              <a:t>Approve 11-12/1401r0 as the minutes of the November 802.11 GLK Meeting.</a:t>
            </a:r>
          </a:p>
          <a:p>
            <a:pPr lvl="1">
              <a:lnSpc>
                <a:spcPct val="80000"/>
              </a:lnSpc>
            </a:pPr>
            <a:r>
              <a:rPr lang="en-US" sz="1800" dirty="0" smtClean="0"/>
              <a:t>Yes:   No:   Abstain: </a:t>
            </a:r>
          </a:p>
          <a:p>
            <a:pPr marL="0" indent="0">
              <a:lnSpc>
                <a:spcPct val="80000"/>
              </a:lnSpc>
              <a:buNone/>
            </a:pPr>
            <a:endParaRPr lang="en-US" b="0" dirty="0" smtClean="0"/>
          </a:p>
        </p:txBody>
      </p:sp>
    </p:spTree>
    <p:extLst>
      <p:ext uri="{BB962C8B-B14F-4D97-AF65-F5344CB8AC3E}">
        <p14:creationId xmlns:p14="http://schemas.microsoft.com/office/powerpoint/2010/main" val="201694966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 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CD, 10</a:t>
            </a:r>
            <a:r>
              <a:rPr lang="en-US" dirty="0" smtClean="0">
                <a:latin typeface="Arial" charset="0"/>
                <a:cs typeface="Arial" charset="0"/>
              </a:rPr>
              <a:t>:</a:t>
            </a:r>
            <a:r>
              <a:rPr lang="en-US" dirty="0">
                <a:latin typeface="Arial" charset="0"/>
                <a:cs typeface="Arial" charset="0"/>
              </a:rPr>
              <a:t>3</a:t>
            </a:r>
            <a:r>
              <a:rPr lang="en-US" dirty="0" smtClean="0">
                <a:latin typeface="Arial" charset="0"/>
                <a:cs typeface="Arial" charset="0"/>
              </a:rPr>
              <a:t>0-12:30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Approve Minutes of Teleconferences:</a:t>
            </a:r>
          </a:p>
          <a:p>
            <a:pPr lvl="1">
              <a:lnSpc>
                <a:spcPct val="80000"/>
              </a:lnSpc>
            </a:pPr>
            <a:r>
              <a:rPr lang="en-US" dirty="0"/>
              <a:t>17 December 2012, 12/1450r0, “</a:t>
            </a:r>
            <a:r>
              <a:rPr lang="fr-FR" dirty="0"/>
              <a:t>11-12-1450-00-00ak-11ak-telecon-minutes-20121217</a:t>
            </a:r>
            <a:r>
              <a:rPr lang="en-US" dirty="0"/>
              <a:t>”</a:t>
            </a:r>
          </a:p>
          <a:p>
            <a:pPr lvl="2">
              <a:lnSpc>
                <a:spcPct val="80000"/>
              </a:lnSpc>
            </a:pPr>
            <a:r>
              <a:rPr lang="en-US" dirty="0"/>
              <a:t>Yes:   No:   Abstain: </a:t>
            </a:r>
          </a:p>
          <a:p>
            <a:pPr lvl="1">
              <a:lnSpc>
                <a:spcPct val="80000"/>
              </a:lnSpc>
            </a:pPr>
            <a:r>
              <a:rPr lang="en-US" dirty="0"/>
              <a:t>7 January 2013, 13/52r1, “</a:t>
            </a:r>
            <a:r>
              <a:rPr lang="fr-FR" dirty="0"/>
              <a:t>11-13-0052-01-00ak-11ak-telecon-minutes-20130107</a:t>
            </a:r>
            <a:r>
              <a:rPr lang="en-US" dirty="0"/>
              <a:t>”</a:t>
            </a:r>
          </a:p>
          <a:p>
            <a:pPr lvl="2">
              <a:lnSpc>
                <a:spcPct val="80000"/>
              </a:lnSpc>
            </a:pPr>
            <a:r>
              <a:rPr lang="en-US" dirty="0"/>
              <a:t>Yes:   No:   Abstain: </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GB" dirty="0"/>
              <a:t>“Problem list for P802.1Qbz / P802.11ak point-to-point model”, 12/1441r0, Norm Finn (Cisco</a:t>
            </a:r>
            <a:r>
              <a:rPr lang="en-GB" dirty="0" smtClean="0"/>
              <a:t>)</a:t>
            </a:r>
            <a:endParaRPr lang="en-US" b="0" dirty="0"/>
          </a:p>
          <a:p>
            <a:pPr>
              <a:lnSpc>
                <a:spcPct val="80000"/>
              </a:lnSpc>
            </a:pPr>
            <a:r>
              <a:rPr lang="en-US" b="0" dirty="0"/>
              <a:t>Recess </a:t>
            </a:r>
            <a:r>
              <a:rPr lang="en-US" b="0" dirty="0" smtClean="0"/>
              <a:t>until 10:30 Tuesday</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r>
              <a:rPr lang="en-US" sz="2000" b="0" dirty="0" smtClean="0"/>
              <a:t>“</a:t>
            </a:r>
            <a:r>
              <a:rPr lang="en-GB" sz="2000" b="0" dirty="0"/>
              <a:t>Divide and </a:t>
            </a:r>
            <a:r>
              <a:rPr lang="en-GB" sz="2000" b="0" dirty="0" smtClean="0"/>
              <a:t>Conquer”, 12/1447r0, Donald Eastlake (Huawei</a:t>
            </a:r>
            <a:r>
              <a:rPr lang="en-GB" sz="2000" b="0" dirty="0" smtClean="0"/>
              <a:t>)</a:t>
            </a:r>
            <a:endParaRPr lang="en-GB" sz="2000" b="0" dirty="0" smtClean="0"/>
          </a:p>
        </p:txBody>
      </p:sp>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7</a:t>
            </a:fld>
            <a:endParaRPr lang="en-US"/>
          </a:p>
        </p:txBody>
      </p:sp>
    </p:spTree>
    <p:extLst>
      <p:ext uri="{BB962C8B-B14F-4D97-AF65-F5344CB8AC3E}">
        <p14:creationId xmlns:p14="http://schemas.microsoft.com/office/powerpoint/2010/main" val="479847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15974</TotalTime>
  <Words>1350</Words>
  <Application>Microsoft Macintosh PowerPoint</Application>
  <PresentationFormat>On-screen Show (4:3)</PresentationFormat>
  <Paragraphs>224</Paragraphs>
  <Slides>15</Slides>
  <Notes>14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802-11-Submission</vt:lpstr>
      <vt:lpstr>January 2013 802.11ak Agenda</vt:lpstr>
      <vt:lpstr>IEEE 802.11ak/GLK: Enhancements For Transit Links Within Bridged Networks</vt:lpstr>
      <vt:lpstr>Venue</vt:lpstr>
      <vt:lpstr>Monday, 14 January 2013  Regency CD, 10:30-12:30</vt:lpstr>
      <vt:lpstr>Monday, 14 January 2013  Regency CD, 10:30-12:30</vt:lpstr>
      <vt:lpstr>Monday, 14 January 2013  Regency CD, 10:30-12:30 (cont.)</vt:lpstr>
      <vt:lpstr>Presentations</vt:lpstr>
      <vt:lpstr>Participants, Patents, and Duty to Inform</vt:lpstr>
      <vt:lpstr>Patent Related Links</vt:lpstr>
      <vt:lpstr>Call for Potentially Essential Patents</vt:lpstr>
      <vt:lpstr>Other Documents and WebPages to Review</vt:lpstr>
      <vt:lpstr>Other Guidelines for IEEE WG Meetings</vt:lpstr>
      <vt:lpstr>Tuesday, 15 January 2013  Regency E, 10:30-12:30</vt:lpstr>
      <vt:lpstr>Thursday, 15 January 2013  Regency B (?), 08:00-10:00</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2007 Mesh Agenda</dc:title>
  <dc:subject/>
  <dc:creator>Donald E. Eastlake 3rd</dc:creator>
  <cp:keywords/>
  <dc:description/>
  <cp:lastModifiedBy>Donald Eastlake III</cp:lastModifiedBy>
  <cp:revision>245</cp:revision>
  <cp:lastPrinted>1998-02-10T13:28:06Z</cp:lastPrinted>
  <dcterms:created xsi:type="dcterms:W3CDTF">2006-12-04T03:46:13Z</dcterms:created>
  <dcterms:modified xsi:type="dcterms:W3CDTF">2013-01-14T16:33:09Z</dcterms:modified>
  <cp:category/>
</cp:coreProperties>
</file>