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9" r:id="rId2"/>
    <p:sldId id="271" r:id="rId3"/>
    <p:sldId id="358" r:id="rId4"/>
    <p:sldId id="402" r:id="rId5"/>
    <p:sldId id="313" r:id="rId6"/>
    <p:sldId id="403" r:id="rId7"/>
    <p:sldId id="393" r:id="rId8"/>
    <p:sldId id="394" r:id="rId9"/>
    <p:sldId id="395" r:id="rId10"/>
    <p:sldId id="396" r:id="rId11"/>
    <p:sldId id="397" r:id="rId12"/>
    <p:sldId id="398" r:id="rId13"/>
    <p:sldId id="374" r:id="rId14"/>
    <p:sldId id="390"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70" autoAdjust="0"/>
  </p:normalViewPr>
  <p:slideViewPr>
    <p:cSldViewPr>
      <p:cViewPr varScale="1">
        <p:scale>
          <a:sx n="94" d="100"/>
          <a:sy n="94" d="100"/>
        </p:scale>
        <p:origin x="-616"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P802.11-12/1427r2</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P802.11-12/1427r2</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P802.11-12/1427r2</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11</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P802.11-12/1427r2</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P802.11-12/1427r2</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AB87214-24AA-EA4E-809E-08847DA01681}" type="slidenum">
              <a:rPr lang="en-US"/>
              <a:pPr/>
              <a:t>13</a:t>
            </a:fld>
            <a:endParaRPr lang="en-US"/>
          </a:p>
        </p:txBody>
      </p:sp>
      <p:sp>
        <p:nvSpPr>
          <p:cNvPr id="240642"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40643"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P802.11-12/1427r2</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14</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P802.11-12/1427r2</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P802.11-12/1427r2</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P802.11-12/1427r2</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P802.11-12/1427r2</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P802.11-12/1427r2</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2013</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P802.11-12/1427r2</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2013</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P802.11-12/1427r2</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2013</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January 2013</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2013</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2013</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2013</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January 2013</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-12/1427r2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January 2013</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January 2013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2012-01-10</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2013</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10</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2013</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11</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15 January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0-12:30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80000"/>
              </a:lnSpc>
            </a:pPr>
            <a:r>
              <a:rPr lang="en-US" b="0" dirty="0" smtClean="0"/>
              <a:t>Presentation </a:t>
            </a:r>
            <a:r>
              <a:rPr lang="en-US" b="0" dirty="0"/>
              <a:t>and Discussion of </a:t>
            </a:r>
            <a:r>
              <a:rPr lang="en-US" b="0" dirty="0" smtClean="0"/>
              <a:t>Submissions</a:t>
            </a:r>
          </a:p>
          <a:p>
            <a:pPr>
              <a:lnSpc>
                <a:spcPct val="80000"/>
              </a:lnSpc>
            </a:pPr>
            <a:r>
              <a:rPr lang="en-US" b="0" dirty="0" smtClean="0"/>
              <a:t>Discussion and establishment of timeline</a:t>
            </a:r>
          </a:p>
          <a:p>
            <a:pPr>
              <a:lnSpc>
                <a:spcPct val="80000"/>
              </a:lnSpc>
            </a:pPr>
            <a:r>
              <a:rPr lang="en-US" b="0" dirty="0"/>
              <a:t>Schedule Teleconferences:</a:t>
            </a:r>
          </a:p>
          <a:p>
            <a:pPr lvl="1">
              <a:lnSpc>
                <a:spcPct val="80000"/>
              </a:lnSpc>
            </a:pPr>
            <a:r>
              <a:rPr lang="en-US" b="1" dirty="0"/>
              <a:t>Moved,</a:t>
            </a:r>
            <a:r>
              <a:rPr lang="en-US" dirty="0"/>
              <a:t> to authorize 1-hour teleconferences through the March 2013 802 Plenary </a:t>
            </a:r>
            <a:r>
              <a:rPr lang="en-US" dirty="0" smtClean="0"/>
              <a:t>[January 28</a:t>
            </a:r>
            <a:r>
              <a:rPr lang="en-US" baseline="30000" dirty="0" smtClean="0"/>
              <a:t>th</a:t>
            </a:r>
            <a:r>
              <a:rPr lang="en-US" dirty="0" smtClean="0"/>
              <a:t>, February 18</a:t>
            </a:r>
            <a:r>
              <a:rPr lang="en-US" baseline="30000" dirty="0" smtClean="0"/>
              <a:t>th</a:t>
            </a:r>
            <a:r>
              <a:rPr lang="en-US" dirty="0" smtClean="0"/>
              <a:t>, March 4</a:t>
            </a:r>
            <a:r>
              <a:rPr lang="en-US" baseline="30000" dirty="0" smtClean="0"/>
              <a:t>th</a:t>
            </a:r>
            <a:r>
              <a:rPr lang="en-US" dirty="0" smtClean="0"/>
              <a:t>] xxx </a:t>
            </a:r>
            <a:r>
              <a:rPr lang="en-US" dirty="0"/>
              <a:t>Eastern US time. Call to be joint with the corresponding 802.1 Study Group if mutually convenient</a:t>
            </a:r>
            <a:r>
              <a:rPr lang="en-US" dirty="0" smtClean="0"/>
              <a:t>.</a:t>
            </a:r>
          </a:p>
          <a:p>
            <a:pPr lvl="1">
              <a:lnSpc>
                <a:spcPct val="80000"/>
              </a:lnSpc>
            </a:pPr>
            <a:r>
              <a:rPr lang="en-US" dirty="0"/>
              <a:t>Yes:   No:   Abstain: </a:t>
            </a:r>
          </a:p>
          <a:p>
            <a:pPr>
              <a:lnSpc>
                <a:spcPct val="90000"/>
              </a:lnSpc>
            </a:pPr>
            <a:r>
              <a:rPr lang="en-US" altLang="ja-JP" b="0" dirty="0" smtClean="0">
                <a:cs typeface="ＭＳ Ｐゴシック" charset="0"/>
              </a:rPr>
              <a:t>Recess until 08:00 Thursday</a:t>
            </a:r>
            <a:endParaRPr lang="en-US" b="0" dirty="0"/>
          </a:p>
          <a:p>
            <a:pPr lvl="1">
              <a:lnSpc>
                <a:spcPct val="80000"/>
              </a:lnSpc>
            </a:pPr>
            <a:endParaRPr lang="en-US" dirty="0"/>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C18DBA57-5DA0-FC44-AEE3-6283277D7F9F}" type="slidenum">
              <a:rPr lang="en-US"/>
              <a:pPr/>
              <a:t>13</a:t>
            </a:fld>
            <a:endParaRPr lang="en-US"/>
          </a:p>
        </p:txBody>
      </p:sp>
      <p:sp>
        <p:nvSpPr>
          <p:cNvPr id="239618"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Thursday, </a:t>
            </a:r>
            <a:r>
              <a:rPr lang="en-US" sz="3600" dirty="0" smtClean="0">
                <a:latin typeface="Arial" charset="0"/>
                <a:cs typeface="Arial" charset="0"/>
              </a:rPr>
              <a:t>15 January 2013</a:t>
            </a:r>
            <a:r>
              <a:rPr lang="en-US" sz="3600" dirty="0">
                <a:latin typeface="Arial" charset="0"/>
                <a:cs typeface="Arial" charset="0"/>
              </a:rPr>
              <a:t/>
            </a:r>
            <a:br>
              <a:rPr lang="en-US" sz="3600" dirty="0">
                <a:latin typeface="Arial" charset="0"/>
                <a:cs typeface="Arial" charset="0"/>
              </a:rPr>
            </a:br>
            <a:r>
              <a:rPr lang="en-US" sz="2800" dirty="0">
                <a:latin typeface="Arial" charset="0"/>
                <a:cs typeface="Arial" charset="0"/>
              </a:rPr>
              <a:t> </a:t>
            </a:r>
            <a:r>
              <a:rPr lang="en-US" dirty="0" smtClean="0">
                <a:latin typeface="Arial" charset="0"/>
                <a:cs typeface="Arial" charset="0"/>
              </a:rPr>
              <a:t>08:00-10:00</a:t>
            </a:r>
            <a:endParaRPr lang="en-US" dirty="0">
              <a:latin typeface="Arial" charset="0"/>
            </a:endParaRPr>
          </a:p>
        </p:txBody>
      </p:sp>
      <p:sp>
        <p:nvSpPr>
          <p:cNvPr id="239619" name="Rectangle 3"/>
          <p:cNvSpPr>
            <a:spLocks noGrp="1" noChangeArrowheads="1"/>
          </p:cNvSpPr>
          <p:nvPr>
            <p:ph type="body" idx="1"/>
          </p:nvPr>
        </p:nvSpPr>
        <p:spPr>
          <a:xfrm>
            <a:off x="838200" y="1905000"/>
            <a:ext cx="7620000" cy="4572000"/>
          </a:xfrm>
          <a:noFill/>
          <a:ln/>
        </p:spPr>
        <p:txBody>
          <a:bodyPr/>
          <a:lstStyle/>
          <a:p>
            <a:pPr>
              <a:lnSpc>
                <a:spcPct val="90000"/>
              </a:lnSpc>
            </a:pPr>
            <a:r>
              <a:rPr lang="en-US" b="0" dirty="0" smtClean="0"/>
              <a:t>Call </a:t>
            </a:r>
            <a:r>
              <a:rPr lang="en-US" b="0" dirty="0"/>
              <a:t>Meeting to Order</a:t>
            </a:r>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90000"/>
              </a:lnSpc>
            </a:pPr>
            <a:r>
              <a:rPr lang="en-US" b="0" dirty="0" smtClean="0"/>
              <a:t>Joint </a:t>
            </a:r>
            <a:r>
              <a:rPr lang="en-US" b="0" dirty="0"/>
              <a:t>meeting with </a:t>
            </a:r>
            <a:r>
              <a:rPr lang="en-US" b="0" dirty="0" smtClean="0"/>
              <a:t>802.1Qbz</a:t>
            </a:r>
          </a:p>
          <a:p>
            <a:pPr>
              <a:lnSpc>
                <a:spcPct val="90000"/>
              </a:lnSpc>
            </a:pPr>
            <a:r>
              <a:rPr lang="en-US" b="0" dirty="0" smtClean="0"/>
              <a:t>IEEE 1905.1 Update</a:t>
            </a:r>
          </a:p>
          <a:p>
            <a:pPr>
              <a:lnSpc>
                <a:spcPct val="90000"/>
              </a:lnSpc>
            </a:pPr>
            <a:r>
              <a:rPr lang="en-US" b="0" dirty="0" smtClean="0"/>
              <a:t>Presentation </a:t>
            </a:r>
            <a:r>
              <a:rPr lang="en-US" b="0" dirty="0"/>
              <a:t>and Discussion of </a:t>
            </a:r>
            <a:r>
              <a:rPr lang="en-US" b="0" dirty="0" smtClean="0"/>
              <a:t>Submissions</a:t>
            </a:r>
          </a:p>
          <a:p>
            <a:pPr>
              <a:lnSpc>
                <a:spcPct val="90000"/>
              </a:lnSpc>
            </a:pPr>
            <a:r>
              <a:rPr lang="en-US" b="0" dirty="0" smtClean="0"/>
              <a:t>Adjourn </a:t>
            </a:r>
            <a:r>
              <a:rPr lang="en-US" b="0" i="1" dirty="0"/>
              <a:t>sine </a:t>
            </a:r>
            <a:r>
              <a:rPr lang="en-US" b="0" i="1" dirty="0" smtClean="0"/>
              <a:t>die</a:t>
            </a:r>
            <a:endParaRPr lang="en-US" b="0" i="1"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14</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sz="2000" dirty="0" smtClean="0"/>
          </a:p>
          <a:p>
            <a:pPr>
              <a:lnSpc>
                <a:spcPct val="80000"/>
              </a:lnSpc>
            </a:pPr>
            <a:r>
              <a:rPr lang="en-GB" sz="2200" dirty="0" smtClean="0"/>
              <a:t>802.11ak PAR </a:t>
            </a:r>
            <a:r>
              <a:rPr lang="en-GB" sz="2200" dirty="0"/>
              <a:t>and Five Criterion</a:t>
            </a:r>
          </a:p>
          <a:p>
            <a:pPr lvl="1">
              <a:lnSpc>
                <a:spcPct val="80000"/>
              </a:lnSpc>
            </a:pPr>
            <a:r>
              <a:rPr lang="en-GB" sz="1800" dirty="0"/>
              <a:t>12/1207r1, “802.11 GLK Draft PAR”</a:t>
            </a:r>
          </a:p>
          <a:p>
            <a:pPr lvl="1">
              <a:lnSpc>
                <a:spcPct val="80000"/>
              </a:lnSpc>
            </a:pPr>
            <a:r>
              <a:rPr lang="en-GB" sz="1800" dirty="0"/>
              <a:t>12/1208r0, “802.11 GLK Draft 5C”</a:t>
            </a:r>
            <a:endParaRPr lang="en-US" sz="1800" dirty="0"/>
          </a:p>
          <a:p>
            <a:pPr lvl="1">
              <a:lnSpc>
                <a:spcPct val="80000"/>
              </a:lnSpc>
            </a:pPr>
            <a:endParaRPr lang="en-US" sz="1600" dirty="0"/>
          </a:p>
          <a:p>
            <a:pPr>
              <a:lnSpc>
                <a:spcPct val="80000"/>
              </a:lnSpc>
            </a:pPr>
            <a:r>
              <a:rPr lang="en-US" sz="2000" dirty="0" smtClean="0"/>
              <a:t>802.11 GLK Study Group Creation Motion:</a:t>
            </a:r>
          </a:p>
          <a:p>
            <a:pPr lvl="1">
              <a:lnSpc>
                <a:spcPct val="80000"/>
              </a:lnSpc>
            </a:pPr>
            <a:r>
              <a:rPr lang="en-US" sz="1800" dirty="0" smtClean="0"/>
              <a:t>12/873r0, “</a:t>
            </a:r>
            <a:r>
              <a:rPr lang="en-US" sz="1800" dirty="0"/>
              <a:t>Minutes of the IEEE P802.11 Full Working </a:t>
            </a:r>
            <a:r>
              <a:rPr lang="en-US" sz="1800" dirty="0" smtClean="0"/>
              <a:t>Group”, Item 38.1.1:</a:t>
            </a:r>
          </a:p>
          <a:p>
            <a:pPr lvl="1">
              <a:lnSpc>
                <a:spcPct val="80000"/>
              </a:lnSpc>
            </a:pPr>
            <a:r>
              <a:rPr lang="en-GB" sz="1800" b="1" dirty="0" smtClean="0"/>
              <a:t>Motion:</a:t>
            </a:r>
          </a:p>
          <a:p>
            <a:pPr lvl="2">
              <a:lnSpc>
                <a:spcPct val="80000"/>
              </a:lnSpc>
            </a:pPr>
            <a:r>
              <a:rPr lang="en-GB" b="1" dirty="0" smtClean="0"/>
              <a:t>Request </a:t>
            </a:r>
            <a:r>
              <a:rPr lang="en-GB" b="1" dirty="0"/>
              <a:t>approval by IEEE 802 LMSC to form a Study Group on enabling the use of 802.11 (including consideration of infrastructure BSS, PBSS, and IBSS associations) as general transit links capable of supporting 802.1 bridging, with the intent of creating a PAR and five criteria</a:t>
            </a:r>
            <a:r>
              <a:rPr lang="en-GB" b="1" dirty="0" smtClean="0"/>
              <a:t>.</a:t>
            </a:r>
          </a:p>
          <a:p>
            <a:pPr lvl="1">
              <a:lnSpc>
                <a:spcPct val="80000"/>
              </a:lnSpc>
            </a:pPr>
            <a:r>
              <a:rPr lang="en-GB" sz="1800" dirty="0" smtClean="0"/>
              <a:t>The above motion was approved by the 802.11 Working Group and by LMSC (the LAN/MAN Standards Committee)</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Vancouver, British Columbia</a:t>
            </a:r>
            <a:endParaRPr lang="en-US" sz="2800" dirty="0">
              <a:latin typeface="Arial" charset="0"/>
            </a:endParaRPr>
          </a:p>
          <a:p>
            <a:pPr algn="ctr">
              <a:lnSpc>
                <a:spcPct val="90000"/>
              </a:lnSpc>
              <a:buFontTx/>
              <a:buNone/>
            </a:pPr>
            <a:r>
              <a:rPr lang="en-US" sz="2800" dirty="0" smtClean="0">
                <a:latin typeface="Arial" charset="0"/>
              </a:rPr>
              <a:t>14-17 January, 2013</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Pro-Tem: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400" dirty="0" smtClean="0">
                <a:latin typeface="Arial" charset="0"/>
                <a:hlinkClick r:id="rId3"/>
              </a:rPr>
              <a:t>d3e3e3@gmail.com</a:t>
            </a:r>
            <a:r>
              <a:rPr lang="en-US" sz="1400" dirty="0" smtClean="0">
                <a:latin typeface="Arial" charset="0"/>
              </a:rPr>
              <a:t>     +</a:t>
            </a:r>
            <a:r>
              <a:rPr lang="en-US" sz="1400" dirty="0">
                <a:latin typeface="Arial" charset="0"/>
              </a:rPr>
              <a:t>1-508</a:t>
            </a:r>
            <a:r>
              <a:rPr lang="en-US" sz="1400" dirty="0" smtClean="0">
                <a:latin typeface="Arial" charset="0"/>
              </a:rPr>
              <a:t>-333-2270</a:t>
            </a:r>
            <a:endParaRPr lang="en-US" sz="1400" dirty="0">
              <a:latin typeface="Arial" charset="0"/>
            </a:endParaRPr>
          </a:p>
          <a:p>
            <a:pPr algn="ctr">
              <a:lnSpc>
                <a:spcPct val="90000"/>
              </a:lnSpc>
              <a:buFontTx/>
              <a:buNone/>
            </a:pPr>
            <a:r>
              <a:rPr lang="en-US" sz="1800" dirty="0" smtClean="0">
                <a:latin typeface="Arial" charset="0"/>
              </a:rPr>
              <a:t>Secretary : </a:t>
            </a:r>
            <a:r>
              <a:rPr lang="en-US" sz="2000" dirty="0" smtClean="0">
                <a:solidFill>
                  <a:srgbClr val="FF0000"/>
                </a:solidFill>
                <a:latin typeface="Arial" charset="0"/>
              </a:rPr>
              <a:t>Vacant</a:t>
            </a:r>
          </a:p>
          <a:p>
            <a:pPr algn="ctr">
              <a:lnSpc>
                <a:spcPct val="90000"/>
              </a:lnSpc>
              <a:buFontTx/>
              <a:buNone/>
            </a:pPr>
            <a:endParaRPr lang="en-US" sz="1800" b="0" dirty="0" smtClean="0">
              <a:latin typeface="Arial" charset="0"/>
            </a:endParaRPr>
          </a:p>
          <a:p>
            <a:pPr algn="ctr">
              <a:lnSpc>
                <a:spcPct val="90000"/>
              </a:lnSpc>
              <a:buFontTx/>
              <a:buNone/>
            </a:pPr>
            <a:r>
              <a:rPr lang="en-US" sz="1800" b="0" dirty="0" smtClean="0">
                <a:latin typeface="Arial" charset="0"/>
              </a:rPr>
              <a:t>Mailing list: STDS-802-11-TGAK@listserv.ieee.org</a:t>
            </a:r>
            <a:endParaRPr lang="en-US" sz="18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January 2013</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914400"/>
          </a:xfrm>
        </p:spPr>
        <p:txBody>
          <a:bodyPr/>
          <a:lstStyle/>
          <a:p>
            <a:r>
              <a:rPr lang="en-US" dirty="0"/>
              <a:t>Venue</a:t>
            </a:r>
          </a:p>
        </p:txBody>
      </p:sp>
      <p:sp>
        <p:nvSpPr>
          <p:cNvPr id="205829" name="Rectangle 5"/>
          <p:cNvSpPr>
            <a:spLocks noGrp="1" noChangeArrowheads="1"/>
          </p:cNvSpPr>
          <p:nvPr>
            <p:ph type="subTitle" idx="1"/>
          </p:nvPr>
        </p:nvSpPr>
        <p:spPr>
          <a:xfrm>
            <a:off x="685800" y="5867400"/>
            <a:ext cx="7772400" cy="533400"/>
          </a:xfrm>
        </p:spPr>
        <p:txBody>
          <a:bodyPr/>
          <a:lstStyle/>
          <a:p>
            <a:r>
              <a:rPr lang="en-US" dirty="0" smtClean="0"/>
              <a:t>Hyatt Regency Vancouver, Vancouver, British Columbia</a:t>
            </a:r>
            <a:endParaRPr lang="en-US" dirty="0"/>
          </a:p>
        </p:txBody>
      </p:sp>
      <p:pic>
        <p:nvPicPr>
          <p:cNvPr id="2" name="Picture 1"/>
          <p:cNvPicPr>
            <a:picLocks noChangeAspect="1"/>
          </p:cNvPicPr>
          <p:nvPr/>
        </p:nvPicPr>
        <p:blipFill>
          <a:blip r:embed="rId3"/>
          <a:stretch>
            <a:fillRect/>
          </a:stretch>
        </p:blipFill>
        <p:spPr>
          <a:xfrm>
            <a:off x="1448207" y="1447800"/>
            <a:ext cx="6247993" cy="43434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14 January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0-12:30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smtClean="0"/>
              <a:t>Appoint Temporary Secretary</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smtClean="0"/>
              <a:t>Election of Officers</a:t>
            </a:r>
          </a:p>
          <a:p>
            <a:pPr lvl="1">
              <a:lnSpc>
                <a:spcPct val="80000"/>
              </a:lnSpc>
            </a:pPr>
            <a:r>
              <a:rPr lang="en-US" b="0" dirty="0" smtClean="0"/>
              <a:t>Chair, Secretary</a:t>
            </a:r>
          </a:p>
          <a:p>
            <a:pPr>
              <a:lnSpc>
                <a:spcPct val="80000"/>
              </a:lnSpc>
            </a:pPr>
            <a:r>
              <a:rPr lang="en-US" b="0" dirty="0" smtClean="0"/>
              <a:t>Approval of the Minutes of the GLK Meeting in Indian Wells. (Thanks to ZHUANG Yan)</a:t>
            </a:r>
          </a:p>
          <a:p>
            <a:pPr lvl="1">
              <a:lnSpc>
                <a:spcPct val="80000"/>
              </a:lnSpc>
            </a:pPr>
            <a:r>
              <a:rPr lang="en-US" b="1" dirty="0" smtClean="0"/>
              <a:t>Approve 11-12/1401r0 as the minutes of the November 802.11 GLK Meeting.</a:t>
            </a:r>
          </a:p>
          <a:p>
            <a:pPr lvl="1">
              <a:lnSpc>
                <a:spcPct val="80000"/>
              </a:lnSpc>
            </a:pPr>
            <a:r>
              <a:rPr lang="en-US" sz="1800" b="1" dirty="0" smtClean="0"/>
              <a:t>Yes:   No:   Abstain: </a:t>
            </a:r>
          </a:p>
          <a:p>
            <a:pPr lvl="1">
              <a:lnSpc>
                <a:spcPct val="80000"/>
              </a:lnSpc>
            </a:pPr>
            <a:endParaRPr lang="en-US" b="0" dirty="0" smtClean="0"/>
          </a:p>
        </p:txBody>
      </p:sp>
    </p:spTree>
    <p:extLst>
      <p:ext uri="{BB962C8B-B14F-4D97-AF65-F5344CB8AC3E}">
        <p14:creationId xmlns:p14="http://schemas.microsoft.com/office/powerpoint/2010/main" val="201694966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 14 January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0-12:30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Approve Minutes </a:t>
            </a:r>
            <a:r>
              <a:rPr lang="en-US" dirty="0"/>
              <a:t>of </a:t>
            </a:r>
            <a:r>
              <a:rPr lang="en-US" dirty="0" smtClean="0"/>
              <a:t>Teleconferences:</a:t>
            </a:r>
          </a:p>
          <a:p>
            <a:pPr lvl="1">
              <a:lnSpc>
                <a:spcPct val="80000"/>
              </a:lnSpc>
            </a:pPr>
            <a:r>
              <a:rPr lang="en-US" dirty="0" smtClean="0"/>
              <a:t>17 December 2012</a:t>
            </a:r>
            <a:r>
              <a:rPr lang="en-US" dirty="0"/>
              <a:t>, 12/</a:t>
            </a:r>
            <a:r>
              <a:rPr lang="en-US" dirty="0" smtClean="0"/>
              <a:t>1450r0, “</a:t>
            </a:r>
            <a:r>
              <a:rPr lang="fr-FR" dirty="0" smtClean="0"/>
              <a:t>11</a:t>
            </a:r>
            <a:r>
              <a:rPr lang="fr-FR" dirty="0"/>
              <a:t>-12-1450-00-00ak-11ak-telecon-minutes-</a:t>
            </a:r>
            <a:r>
              <a:rPr lang="fr-FR" dirty="0" smtClean="0"/>
              <a:t>20121217</a:t>
            </a:r>
            <a:r>
              <a:rPr lang="en-US" dirty="0" smtClean="0"/>
              <a:t>”</a:t>
            </a:r>
          </a:p>
          <a:p>
            <a:pPr lvl="2">
              <a:lnSpc>
                <a:spcPct val="80000"/>
              </a:lnSpc>
            </a:pPr>
            <a:r>
              <a:rPr lang="en-US" dirty="0"/>
              <a:t>Yes:   No:   Abstain: </a:t>
            </a:r>
            <a:endParaRPr lang="en-US" dirty="0" smtClean="0"/>
          </a:p>
          <a:p>
            <a:pPr lvl="1">
              <a:lnSpc>
                <a:spcPct val="80000"/>
              </a:lnSpc>
            </a:pPr>
            <a:r>
              <a:rPr lang="en-US" dirty="0" smtClean="0"/>
              <a:t>7 January 2013, 13/52r1, “</a:t>
            </a:r>
            <a:r>
              <a:rPr lang="fr-FR" dirty="0"/>
              <a:t>11-13-0052-01-00ak-11ak-telecon-minutes-20130107</a:t>
            </a:r>
            <a:r>
              <a:rPr lang="en-US" dirty="0" smtClean="0"/>
              <a:t>”</a:t>
            </a:r>
          </a:p>
          <a:p>
            <a:pPr lvl="2">
              <a:lnSpc>
                <a:spcPct val="80000"/>
              </a:lnSpc>
            </a:pPr>
            <a:r>
              <a:rPr lang="en-US" dirty="0"/>
              <a:t>Yes:   No:   Abstain: </a:t>
            </a:r>
            <a:endParaRPr lang="en-US" dirty="0" smtClean="0"/>
          </a:p>
          <a:p>
            <a:pPr>
              <a:lnSpc>
                <a:spcPct val="80000"/>
              </a:lnSpc>
            </a:pPr>
            <a:r>
              <a:rPr lang="en-US" b="0" dirty="0"/>
              <a:t>Presentation and Discussion of Submissions</a:t>
            </a:r>
          </a:p>
          <a:p>
            <a:pPr>
              <a:lnSpc>
                <a:spcPct val="80000"/>
              </a:lnSpc>
            </a:pPr>
            <a:r>
              <a:rPr lang="en-US" b="0" dirty="0"/>
              <a:t>Recess </a:t>
            </a:r>
            <a:r>
              <a:rPr lang="en-US" b="0" dirty="0" smtClean="0"/>
              <a:t>until 10:30 Tuesday</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r>
              <a:rPr lang="en-US" sz="2000" b="0" dirty="0" smtClean="0"/>
              <a:t>“</a:t>
            </a:r>
            <a:r>
              <a:rPr lang="en-GB" sz="2000" b="0" dirty="0"/>
              <a:t>Divide and </a:t>
            </a:r>
            <a:r>
              <a:rPr lang="en-GB" sz="2000" b="0" dirty="0" smtClean="0"/>
              <a:t>Conquer”, 12/1447r0, Donald Eastlake (Huawei)</a:t>
            </a:r>
          </a:p>
          <a:p>
            <a:r>
              <a:rPr lang="en-GB" sz="2000" b="0" dirty="0" smtClean="0"/>
              <a:t>“</a:t>
            </a:r>
            <a:r>
              <a:rPr lang="en-US" altLang="zh-CN" sz="2000" b="0" dirty="0"/>
              <a:t>Virtual Wireless Port </a:t>
            </a:r>
            <a:r>
              <a:rPr lang="en-GB" sz="2000" b="0" dirty="0"/>
              <a:t>based 802.11 </a:t>
            </a:r>
            <a:r>
              <a:rPr lang="en-GB" sz="2000" b="0" dirty="0" smtClean="0"/>
              <a:t>Bridging”, 12/1449r0, ZHUANG Yan (Huawei)</a:t>
            </a:r>
          </a:p>
          <a:p>
            <a:r>
              <a:rPr lang="en-GB" sz="2000" b="0" dirty="0" smtClean="0"/>
              <a:t>“</a:t>
            </a:r>
            <a:r>
              <a:rPr lang="en-GB" sz="2000" b="0" dirty="0"/>
              <a:t>Problem list for P802.1Qbz / P802.11ak point-to-point </a:t>
            </a:r>
            <a:r>
              <a:rPr lang="en-GB" sz="2000" b="0" dirty="0" smtClean="0"/>
              <a:t>model”, 12/1441r0, Norm Finn (Cisco)</a:t>
            </a:r>
            <a:endParaRPr lang="en-US" sz="2000" b="0" dirty="0"/>
          </a:p>
        </p:txBody>
      </p:sp>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4798472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2013</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2013</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2013</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15006</TotalTime>
  <Words>1231</Words>
  <Application>Microsoft Macintosh PowerPoint</Application>
  <PresentationFormat>On-screen Show (4:3)</PresentationFormat>
  <Paragraphs>207</Paragraphs>
  <Slides>14</Slides>
  <Notes>13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802-11-Submission</vt:lpstr>
      <vt:lpstr>January 2013 802.11ak Agenda</vt:lpstr>
      <vt:lpstr>IEEE 802.11ak/GLK: Enhancements For Transit Links Within Bridged Networks</vt:lpstr>
      <vt:lpstr>Venue</vt:lpstr>
      <vt:lpstr>Monday, 14 January 2013  10:30-12:30</vt:lpstr>
      <vt:lpstr>Monday, 14 January 2013  10:30-12:30 (cont.)</vt:lpstr>
      <vt:lpstr>Presentations</vt:lpstr>
      <vt:lpstr>Participants, Patents, and Duty to Inform</vt:lpstr>
      <vt:lpstr>Patent Related Links</vt:lpstr>
      <vt:lpstr>Call for Potentially Essential Patents</vt:lpstr>
      <vt:lpstr>Other Documents and WebPages to Review</vt:lpstr>
      <vt:lpstr>Other Guidelines for IEEE WG Meetings</vt:lpstr>
      <vt:lpstr>Tuesday, 15 January 2013  10:30-12:30</vt:lpstr>
      <vt:lpstr>Thursday, 15 January 2013  08:00-10:00</vt:lpstr>
      <vt:lpstr>[Reference Information]</vt:lpstr>
    </vt:vector>
  </TitlesOfParts>
  <Manager/>
  <Company>Motorola</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2007 Mesh Agenda</dc:title>
  <dc:subject/>
  <dc:creator>Donald E. Eastlake 3rd</dc:creator>
  <cp:keywords/>
  <dc:description/>
  <cp:lastModifiedBy>Donald Eastlake III</cp:lastModifiedBy>
  <cp:revision>237</cp:revision>
  <cp:lastPrinted>1998-02-10T13:28:06Z</cp:lastPrinted>
  <dcterms:created xsi:type="dcterms:W3CDTF">2006-12-04T03:46:13Z</dcterms:created>
  <dcterms:modified xsi:type="dcterms:W3CDTF">2013-01-10T23:11:30Z</dcterms:modified>
  <cp:category/>
</cp:coreProperties>
</file>