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6" r:id="rId4"/>
    <p:sldId id="272" r:id="rId5"/>
    <p:sldId id="270" r:id="rId6"/>
    <p:sldId id="271" r:id="rId7"/>
    <p:sldId id="265" r:id="rId8"/>
    <p:sldId id="268" r:id="rId9"/>
    <p:sldId id="269" r:id="rId10"/>
    <p:sldId id="262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802.11-13/0055r0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Shusaku Shimada, Yokogawa Co.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031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802.11-13/0055r0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Shusaku Shimada, Yokogawa Co.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81131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802.11-13/0055r0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 smtClean="0"/>
              <a:t>January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Shusaku Shimada, Yokogawa Co.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802.11-13/0055r0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Shusaku Shimada, Yokogawa Co.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802.11-13/0055r0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 smtClean="0"/>
              <a:t>January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Shusaku Shimada, Yokogawa Co.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802.11-13/0055r0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 smtClean="0"/>
              <a:t>January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Shusaku Shimada, Yokogawa Co.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802.11-13/0055r0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 smtClean="0"/>
              <a:t>January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Shusaku Shimada, Yokogawa Co.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802.11-13/0055r0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 smtClean="0"/>
              <a:t>January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Shusaku Shimada, Yokogawa Co.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802.11-13/0055r0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Shusaku Shimada, Yokogawa Co.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802.11-13/0055r0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Shusaku Shimada, Yokogawa Co.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802.11-13/0055r0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Shusaku Shimada, Yokogawa Co.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802.11-13/0055r0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Shusaku Shimada, Yokogawa Co.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ja-JP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Shusaku Shimada Yokogawa Co.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ja-JP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Shusaku Shimada Yokogawa Co.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Shusaku Shimada Yokogawa Co.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Shusaku Shimada Yokogawa Co.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Shusaku Shimada Yokogawa Co.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Shusaku Shimada Yokogawa Co.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Shusaku Shimada Yokogawa Co.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altLang="ja-JP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Shusaku Shimada Yokogawa Co.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Shusaku Shimada Yokogawa Co.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11-13/0055r0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January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Shusaku Shimada Yokogawa Co.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685800"/>
            <a:ext cx="814305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2800" dirty="0" smtClean="0"/>
              <a:t>Supplementary specifics of sensor use</a:t>
            </a:r>
            <a:r>
              <a:rPr lang="ja-JP" altLang="en-US" sz="2800" dirty="0"/>
              <a:t> </a:t>
            </a:r>
            <a:r>
              <a:rPr lang="en-US" altLang="ja-JP" sz="2800" dirty="0" smtClean="0"/>
              <a:t>cases</a:t>
            </a:r>
            <a:r>
              <a:rPr lang="en-US" altLang="ja-JP" sz="2800" dirty="0" smtClean="0"/>
              <a:t>: </a:t>
            </a:r>
            <a:br>
              <a:rPr lang="en-US" altLang="ja-JP" sz="2800" dirty="0" smtClean="0"/>
            </a:br>
            <a:r>
              <a:rPr lang="en-US" altLang="ja-JP" sz="2800" dirty="0" smtClean="0"/>
              <a:t>traffic, lifetime and data responsiveness</a:t>
            </a:r>
            <a:r>
              <a:rPr lang="en-US" altLang="ja-JP" sz="2800" dirty="0" smtClean="0"/>
              <a:t>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2013-01-14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2549334"/>
              </p:ext>
            </p:extLst>
          </p:nvPr>
        </p:nvGraphicFramePr>
        <p:xfrm>
          <a:off x="509588" y="2780928"/>
          <a:ext cx="8034337" cy="290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Document" r:id="rId4" imgW="8274298" imgH="2990639" progId="Word.Document.8">
                  <p:embed/>
                </p:oleObj>
              </mc:Choice>
              <mc:Fallback>
                <p:oleObj name="Document" r:id="rId4" imgW="8274298" imgH="299063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780928"/>
                        <a:ext cx="8034337" cy="290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9992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Author: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11560" y="684213"/>
            <a:ext cx="792088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/>
              <a:t>Agricultural </a:t>
            </a:r>
            <a:r>
              <a:rPr lang="en-US" altLang="ja-JP" dirty="0" smtClean="0"/>
              <a:t>Monitoring (1c)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&lt; example: </a:t>
            </a:r>
            <a:r>
              <a:rPr lang="en-US" altLang="ja-JP" dirty="0" smtClean="0"/>
              <a:t>Automated vineyard</a:t>
            </a:r>
            <a:r>
              <a:rPr lang="en-US" dirty="0" smtClean="0"/>
              <a:t> &gt; 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56112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Long term trend of sensing data are recorded to control spraying area by area in vineyard. 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/>
              <a:t>temperature/humidity of atmosphere/soil </a:t>
            </a:r>
            <a:endParaRPr lang="en-US" altLang="ja-JP" sz="1600" dirty="0" smtClean="0"/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climate </a:t>
            </a:r>
            <a:r>
              <a:rPr lang="en-US" altLang="ja-JP" sz="1600" dirty="0"/>
              <a:t>including sun </a:t>
            </a:r>
            <a:r>
              <a:rPr lang="en-US" altLang="ja-JP" sz="1600" dirty="0" smtClean="0"/>
              <a:t>shine, precipitation and wind</a:t>
            </a:r>
          </a:p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Time </a:t>
            </a:r>
            <a:r>
              <a:rPr lang="en-US" altLang="ja-JP" sz="2000" dirty="0"/>
              <a:t>synchronization among sensors is required. 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Periodic data set may be generated </a:t>
            </a:r>
            <a:r>
              <a:rPr lang="en-US" altLang="ja-JP" sz="1600" dirty="0"/>
              <a:t>once every </a:t>
            </a:r>
            <a:r>
              <a:rPr lang="en-US" altLang="ja-JP" sz="1600" dirty="0" smtClean="0"/>
              <a:t>30-60munites.</a:t>
            </a:r>
            <a:r>
              <a:rPr lang="ja-JP" altLang="en-US" sz="1600" dirty="0"/>
              <a:t> </a:t>
            </a:r>
            <a:endParaRPr lang="en-US" altLang="ja-JP" sz="1600" dirty="0" smtClean="0"/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Airflow and temperature/humidity have to be synchronized. </a:t>
            </a:r>
          </a:p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Long term system reliability or data continuity has to be kept. </a:t>
            </a:r>
          </a:p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Battery life time of sensors are expected to be 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/>
              <a:t>5 </a:t>
            </a:r>
            <a:r>
              <a:rPr lang="en-US" altLang="ja-JP" sz="1600" dirty="0" smtClean="0"/>
              <a:t>years. (annual 20% increase of coverage or density without maintenance) 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Up </a:t>
            </a:r>
            <a:r>
              <a:rPr lang="en-US" altLang="ja-JP" sz="1600" dirty="0"/>
              <a:t>to </a:t>
            </a:r>
            <a:r>
              <a:rPr lang="en-US" altLang="ja-JP" sz="1600" dirty="0" smtClean="0"/>
              <a:t>the lifetime </a:t>
            </a:r>
            <a:r>
              <a:rPr lang="en-US" altLang="ja-JP" sz="1600" dirty="0"/>
              <a:t>of </a:t>
            </a:r>
            <a:r>
              <a:rPr lang="en-US" altLang="ja-JP" sz="1600" dirty="0" smtClean="0"/>
              <a:t>grapevine </a:t>
            </a:r>
            <a:r>
              <a:rPr lang="en-US" altLang="ja-JP" sz="1600" dirty="0"/>
              <a:t>itself which is 50 to 100 </a:t>
            </a:r>
            <a:r>
              <a:rPr lang="en-US" altLang="ja-JP" sz="1600" dirty="0" smtClean="0"/>
              <a:t>years, same as humankind. 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Aero-vane or solar PV cell may assist for energy harvest</a:t>
            </a:r>
            <a:r>
              <a:rPr lang="en-US" altLang="ja-JP" dirty="0" smtClean="0"/>
              <a:t>. </a:t>
            </a:r>
            <a:endParaRPr lang="en-US" altLang="ja-JP" sz="16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342900" lvl="4" indent="-342900">
              <a:spcBef>
                <a:spcPts val="600"/>
              </a:spcBef>
            </a:pPr>
            <a:r>
              <a:rPr lang="en-US" altLang="ja-JP" sz="1800" b="1" dirty="0" smtClean="0"/>
              <a:t>[1] doc</a:t>
            </a:r>
            <a:r>
              <a:rPr lang="en-US" altLang="ja-JP" sz="1800" b="1" dirty="0"/>
              <a:t>.: IEEE </a:t>
            </a:r>
            <a:r>
              <a:rPr lang="en-US" altLang="ja-JP" sz="1800" b="1" dirty="0" smtClean="0"/>
              <a:t>802.11-11/0457r0</a:t>
            </a:r>
          </a:p>
          <a:p>
            <a:pPr marL="342900" lvl="4" indent="-342900">
              <a:spcBef>
                <a:spcPts val="600"/>
              </a:spcBef>
            </a:pPr>
            <a:r>
              <a:rPr lang="en-US" altLang="ja-JP" sz="1800" b="1" dirty="0"/>
              <a:t>	“Potential Compromise for </a:t>
            </a:r>
            <a:r>
              <a:rPr lang="en-US" altLang="ja-JP" sz="1800" b="1" dirty="0" smtClean="0"/>
              <a:t>802.11ah Use </a:t>
            </a:r>
            <a:r>
              <a:rPr lang="en-US" altLang="ja-JP" sz="1800" b="1" dirty="0"/>
              <a:t>Case </a:t>
            </a:r>
            <a:r>
              <a:rPr lang="en-US" altLang="ja-JP" sz="1800" b="1" dirty="0" smtClean="0"/>
              <a:t>Document”</a:t>
            </a:r>
          </a:p>
          <a:p>
            <a:pPr marL="342900" lvl="4" indent="-342900">
              <a:spcBef>
                <a:spcPts val="600"/>
              </a:spcBef>
            </a:pPr>
            <a:r>
              <a:rPr lang="en-US" altLang="ja-JP" sz="1800" b="1" dirty="0" smtClean="0"/>
              <a:t>[2] doc.: IEEE 802.11-11/0905r5</a:t>
            </a:r>
          </a:p>
          <a:p>
            <a:pPr marL="342900" lvl="4" indent="-342900">
              <a:spcBef>
                <a:spcPts val="600"/>
              </a:spcBef>
            </a:pPr>
            <a:r>
              <a:rPr lang="en-US" altLang="ja-JP" sz="1800" b="1" dirty="0"/>
              <a:t>	“</a:t>
            </a:r>
            <a:r>
              <a:rPr lang="en-US" altLang="ja-JP" sz="1800" b="1" dirty="0" err="1"/>
              <a:t>TGah</a:t>
            </a:r>
            <a:r>
              <a:rPr lang="en-US" altLang="ja-JP" sz="1800" b="1" dirty="0"/>
              <a:t> Functional Requirements and Evaluation Methodology Rev. </a:t>
            </a:r>
            <a:r>
              <a:rPr lang="en-US" altLang="ja-JP" sz="1800" b="1" dirty="0" smtClean="0"/>
              <a:t>5”</a:t>
            </a:r>
          </a:p>
          <a:p>
            <a:pPr marL="342900" lvl="4" indent="-342900">
              <a:spcBef>
                <a:spcPts val="600"/>
              </a:spcBef>
            </a:pPr>
            <a:r>
              <a:rPr lang="en-US" altLang="ja-JP" sz="1800" b="1" dirty="0" smtClean="0"/>
              <a:t>[</a:t>
            </a:r>
            <a:r>
              <a:rPr lang="en-US" altLang="ja-JP" sz="1800" b="1" dirty="0"/>
              <a:t>2</a:t>
            </a:r>
            <a:r>
              <a:rPr lang="en-US" altLang="ja-JP" sz="1800" b="1" dirty="0" smtClean="0"/>
              <a:t>]</a:t>
            </a:r>
            <a:r>
              <a:rPr lang="en-US" altLang="ja-JP" sz="1800" b="1" dirty="0"/>
              <a:t> </a:t>
            </a:r>
            <a:r>
              <a:rPr lang="en-US" altLang="ja-JP" sz="1800" b="1" dirty="0" smtClean="0"/>
              <a:t>rfc6568</a:t>
            </a:r>
          </a:p>
          <a:p>
            <a:pPr marL="342900" lvl="4" indent="-342900">
              <a:spcBef>
                <a:spcPts val="600"/>
              </a:spcBef>
            </a:pPr>
            <a:r>
              <a:rPr lang="en-US" altLang="ja-JP" sz="1800" b="1" dirty="0" smtClean="0"/>
              <a:t>	“Design </a:t>
            </a:r>
            <a:r>
              <a:rPr lang="en-US" altLang="ja-JP" sz="1800" b="1" dirty="0"/>
              <a:t>and Application Spaces for </a:t>
            </a:r>
            <a:r>
              <a:rPr lang="en-US" altLang="ja-JP" sz="1800" b="1" dirty="0" smtClean="0"/>
              <a:t>6LowPAN”</a:t>
            </a:r>
            <a:endParaRPr lang="en-US" altLang="ja-JP" sz="1800" b="1" dirty="0"/>
          </a:p>
          <a:p>
            <a:pPr marL="342900" lvl="4" indent="-342900">
              <a:spcBef>
                <a:spcPts val="600"/>
              </a:spcBef>
            </a:pPr>
            <a:r>
              <a:rPr lang="en-US" altLang="ja-JP" sz="1800" b="1" dirty="0" smtClean="0"/>
              <a:t>[3] rfc5673</a:t>
            </a:r>
          </a:p>
          <a:p>
            <a:pPr marL="342900" lvl="4" indent="-342900">
              <a:spcBef>
                <a:spcPts val="600"/>
              </a:spcBef>
            </a:pPr>
            <a:r>
              <a:rPr lang="en-US" altLang="ja-JP" sz="1800" b="1" dirty="0"/>
              <a:t>	</a:t>
            </a:r>
            <a:r>
              <a:rPr lang="en-US" altLang="ja-JP" sz="1800" b="1" dirty="0" smtClean="0"/>
              <a:t>“Industrial </a:t>
            </a:r>
            <a:r>
              <a:rPr lang="en-US" altLang="ja-JP" sz="1800" b="1" dirty="0"/>
              <a:t>Routing Requirements in Low-Power and </a:t>
            </a:r>
            <a:r>
              <a:rPr lang="en-US" altLang="ja-JP" sz="1800" b="1" dirty="0" err="1"/>
              <a:t>Lossy</a:t>
            </a:r>
            <a:r>
              <a:rPr lang="en-US" altLang="ja-JP" sz="1800" b="1" dirty="0"/>
              <a:t> </a:t>
            </a:r>
            <a:r>
              <a:rPr lang="en-US" altLang="ja-JP" sz="1800" b="1" dirty="0" smtClean="0"/>
              <a:t>Networks”</a:t>
            </a:r>
          </a:p>
          <a:p>
            <a:pPr marL="342900" lvl="4" indent="-342900">
              <a:spcBef>
                <a:spcPts val="600"/>
              </a:spcBef>
            </a:pPr>
            <a:r>
              <a:rPr lang="en-US" altLang="ja-JP" sz="1800" b="1" dirty="0" smtClean="0"/>
              <a:t>[4] rfc5826</a:t>
            </a:r>
          </a:p>
          <a:p>
            <a:pPr marL="342900" lvl="4" indent="-342900">
              <a:spcBef>
                <a:spcPts val="600"/>
              </a:spcBef>
            </a:pPr>
            <a:r>
              <a:rPr lang="en-US" altLang="ja-JP" sz="1800" b="1" dirty="0" smtClean="0"/>
              <a:t>	“Home </a:t>
            </a:r>
            <a:r>
              <a:rPr lang="en-US" altLang="ja-JP" sz="1800" b="1" dirty="0"/>
              <a:t>Automation Routing Requirements in </a:t>
            </a:r>
            <a:r>
              <a:rPr lang="en-US" altLang="ja-JP" sz="1800" b="1" dirty="0" smtClean="0"/>
              <a:t>LLN”</a:t>
            </a:r>
          </a:p>
          <a:p>
            <a:pPr marL="342900" lvl="4" indent="-342900">
              <a:spcBef>
                <a:spcPts val="600"/>
              </a:spcBef>
            </a:pPr>
            <a:r>
              <a:rPr lang="en-US" altLang="ja-JP" sz="1800" b="1" dirty="0" smtClean="0"/>
              <a:t>[5] rfc5867</a:t>
            </a:r>
          </a:p>
          <a:p>
            <a:pPr marL="342900" lvl="4" indent="-342900">
              <a:spcBef>
                <a:spcPts val="600"/>
              </a:spcBef>
            </a:pPr>
            <a:r>
              <a:rPr lang="en-US" altLang="ja-JP" sz="1800" b="1" dirty="0" smtClean="0"/>
              <a:t>	“Building </a:t>
            </a:r>
            <a:r>
              <a:rPr lang="en-US" altLang="ja-JP" sz="1800" b="1" dirty="0"/>
              <a:t>Automation Routing Requirements in </a:t>
            </a:r>
            <a:r>
              <a:rPr lang="en-US" altLang="ja-JP" sz="1800" b="1" dirty="0" smtClean="0"/>
              <a:t>LLN”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Abstract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844824"/>
            <a:ext cx="7992888" cy="4608512"/>
          </a:xfrm>
          <a:ln/>
        </p:spPr>
        <p:txBody>
          <a:bodyPr wrap="square">
            <a:noAutofit/>
          </a:bodyPr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Supplementary specifics of  11ah usecases  (1c, 1e/f, 1g)</a:t>
            </a:r>
            <a:r>
              <a:rPr lang="en-US" sz="2000" dirty="0" smtClean="0"/>
              <a:t> with battery operation are introduced, in order to facilitate defining the feature of enhanced power saving functions. 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000" dirty="0" smtClean="0"/>
              <a:t>Sensor </a:t>
            </a:r>
            <a:r>
              <a:rPr lang="en-GB" altLang="ja-JP" sz="2000" dirty="0"/>
              <a:t>synchronization </a:t>
            </a:r>
            <a:r>
              <a:rPr lang="en-GB" altLang="ja-JP" sz="2000" dirty="0" smtClean="0"/>
              <a:t>(with time-stamped </a:t>
            </a:r>
            <a:r>
              <a:rPr lang="en-GB" altLang="ja-JP" sz="2000" dirty="0"/>
              <a:t>data set) and </a:t>
            </a:r>
            <a:r>
              <a:rPr lang="en-GB" altLang="ja-JP" sz="2000" dirty="0" smtClean="0"/>
              <a:t>quick event </a:t>
            </a:r>
            <a:r>
              <a:rPr lang="en-GB" altLang="ja-JP" sz="2000" dirty="0"/>
              <a:t>responsiveness are frequent </a:t>
            </a:r>
            <a:r>
              <a:rPr lang="en-GB" altLang="ja-JP" sz="2000" dirty="0" smtClean="0"/>
              <a:t>requirements for </a:t>
            </a:r>
            <a:r>
              <a:rPr lang="en-GB" altLang="ja-JP" sz="2000" dirty="0"/>
              <a:t>every usecases </a:t>
            </a:r>
            <a:r>
              <a:rPr lang="en-GB" altLang="ja-JP" sz="2000" dirty="0" smtClean="0"/>
              <a:t>including smart </a:t>
            </a:r>
            <a:r>
              <a:rPr lang="en-GB" altLang="ja-JP" sz="2000" dirty="0"/>
              <a:t>grid (</a:t>
            </a:r>
            <a:r>
              <a:rPr lang="en-GB" altLang="ja-JP" sz="2000" dirty="0" smtClean="0"/>
              <a:t>1a) with no battery operation.</a:t>
            </a:r>
            <a:r>
              <a:rPr lang="en-US" altLang="ja-JP" sz="2000" dirty="0" smtClean="0"/>
              <a:t> 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Traffic types classified in 11ah usecase document as “continuous, periodic, burst and event based” are numerically summarized. </a:t>
            </a:r>
          </a:p>
          <a:p>
            <a:pPr marL="800100" lvl="1" indent="-342900"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~100ms/data to ~ 24hour/data and duty ratio of  0.0001% to 10%. </a:t>
            </a:r>
            <a:endParaRPr lang="en-US" altLang="ja-JP" sz="1600" dirty="0"/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Typical battery life requirements are numerically summarized, based on the examples. </a:t>
            </a:r>
          </a:p>
          <a:p>
            <a:pPr lvl="1"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About 10 years battery life is a common goal for various fixed sensors.</a:t>
            </a:r>
          </a:p>
          <a:p>
            <a:pPr lvl="1"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A few years is minimal goal even for small stick-on (one time) sensors.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685800"/>
            <a:ext cx="84969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Conclusion: Waking up period </a:t>
            </a:r>
            <a:r>
              <a:rPr lang="en-GB" sz="2800" dirty="0" smtClean="0"/>
              <a:t>(sleep duration) 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81200"/>
            <a:ext cx="7992888" cy="4400127"/>
          </a:xfrm>
          <a:ln/>
        </p:spPr>
        <p:txBody>
          <a:bodyPr wrap="square">
            <a:noAutofit/>
          </a:bodyPr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Continuous: ~100ms/data ( Tx period is equal to data sampling rate)</a:t>
            </a:r>
          </a:p>
          <a:p>
            <a:pPr lvl="1"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No sleep time or short waking up period.</a:t>
            </a:r>
          </a:p>
          <a:p>
            <a:pPr lvl="1"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Data may be lost if communication failed. 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Periodic: 0.1sec ~ 30min ~ 24hour/data </a:t>
            </a:r>
          </a:p>
          <a:p>
            <a:pPr lvl="1"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Data may be stored and queued at sensor side. 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Burst: Usually based on query by host system or human intervention. 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Average duty ratio of  0.0001% ~ 10% (near continuous).</a:t>
            </a:r>
          </a:p>
          <a:p>
            <a:pPr lvl="1"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Data may be stored and structured at sensor side except for continuous sensor. </a:t>
            </a:r>
          </a:p>
          <a:p>
            <a:pPr lvl="1"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Sometimes data are preprocessed or compressed, e.g. human data collection. 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Event </a:t>
            </a:r>
            <a:r>
              <a:rPr lang="en-US" altLang="ja-JP" sz="2000" dirty="0"/>
              <a:t>based: </a:t>
            </a:r>
            <a:r>
              <a:rPr lang="en-US" altLang="ja-JP" sz="2000" dirty="0" smtClean="0"/>
              <a:t>Data </a:t>
            </a:r>
            <a:r>
              <a:rPr lang="en-US" altLang="ja-JP" sz="2000" dirty="0"/>
              <a:t>sensed on abnormal occurrences </a:t>
            </a:r>
            <a:r>
              <a:rPr lang="en-US" altLang="ja-JP" sz="2000" dirty="0" smtClean="0"/>
              <a:t>are always time critical. </a:t>
            </a:r>
          </a:p>
          <a:p>
            <a:pPr lvl="1"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Secure </a:t>
            </a:r>
            <a:r>
              <a:rPr lang="en-US" altLang="ja-JP" sz="1600" dirty="0"/>
              <a:t>and reliable </a:t>
            </a:r>
            <a:r>
              <a:rPr lang="en-US" altLang="ja-JP" sz="1600" dirty="0" smtClean="0"/>
              <a:t>transmission is required. </a:t>
            </a:r>
          </a:p>
          <a:p>
            <a:pPr lvl="1"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Event based and periodic operation may be commonly combined in one sensor node.</a:t>
            </a: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30112520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51520" y="685800"/>
            <a:ext cx="8712968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Conclusion: Battery life </a:t>
            </a:r>
            <a:r>
              <a:rPr lang="en-GB" sz="2800" dirty="0" smtClean="0"/>
              <a:t>(operation w/o cell change) 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81200"/>
            <a:ext cx="7992888" cy="4400127"/>
          </a:xfrm>
          <a:ln/>
        </p:spPr>
        <p:txBody>
          <a:bodyPr wrap="square">
            <a:noAutofit/>
          </a:bodyPr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Battery life requirement depends on each application and changes substantially according to slight changes of condition.  </a:t>
            </a:r>
            <a:endParaRPr lang="en-US" altLang="ja-JP" sz="2000" dirty="0"/>
          </a:p>
          <a:p>
            <a:pPr lvl="1"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For example, 1 month for a chilled red blood cell and 10years for RBC plasma. 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10 </a:t>
            </a:r>
            <a:r>
              <a:rPr lang="en-US" altLang="ja-JP" sz="2000" dirty="0"/>
              <a:t>years battery life </a:t>
            </a:r>
            <a:r>
              <a:rPr lang="en-US" altLang="ja-JP" sz="2000" dirty="0" smtClean="0"/>
              <a:t>may be </a:t>
            </a:r>
            <a:r>
              <a:rPr lang="en-US" altLang="ja-JP" sz="2000" dirty="0"/>
              <a:t>a common goal for various fixed </a:t>
            </a:r>
            <a:r>
              <a:rPr lang="en-US" altLang="ja-JP" sz="2000" dirty="0" smtClean="0"/>
              <a:t>sensors. </a:t>
            </a:r>
          </a:p>
          <a:p>
            <a:pPr lvl="1"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Maximum expectation spans 50-100years with energy harvesting in case of automated vineyard application, which is as same as lie time of grapevine. 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A </a:t>
            </a:r>
            <a:r>
              <a:rPr lang="en-US" altLang="ja-JP" sz="2000" dirty="0"/>
              <a:t>few years is minimal goal even for small stick-on (one </a:t>
            </a:r>
            <a:r>
              <a:rPr lang="en-US" altLang="ja-JP" sz="2000" dirty="0" smtClean="0"/>
              <a:t>time or temporal )  sensors using a button cell battery. 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12254115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51520" y="685800"/>
            <a:ext cx="8712968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Conclusion: Synchronization and responsiveness </a:t>
            </a:r>
            <a:r>
              <a:rPr lang="en-GB" sz="2800" dirty="0" smtClean="0"/>
              <a:t> 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81200"/>
            <a:ext cx="7992888" cy="4400127"/>
          </a:xfrm>
          <a:ln/>
        </p:spPr>
        <p:txBody>
          <a:bodyPr wrap="square">
            <a:noAutofit/>
          </a:bodyPr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Synchronization over sensors is essential for majority of applications.  </a:t>
            </a:r>
            <a:endParaRPr lang="en-US" altLang="ja-JP" sz="2000" dirty="0"/>
          </a:p>
          <a:p>
            <a:pPr lvl="1"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Accuracy of synchronization depends, relatively tight on vibration sensors in case of structural health monitoring, moderate at home healthcare application, and loose at automated vineyard. 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Most tight synchronization are required in case of industrial control including smart grid (peak cut) application. </a:t>
            </a:r>
          </a:p>
          <a:p>
            <a:pPr lvl="1"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Already presented in the crafting process of  11ah usecase document.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Responsiveness is important for event based applications. </a:t>
            </a:r>
          </a:p>
          <a:p>
            <a:pPr lvl="1"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Time-critical alert or real time notification is required in hospital blood storage application and bridge/tunnel safety application.</a:t>
            </a:r>
          </a:p>
        </p:txBody>
      </p:sp>
    </p:spTree>
    <p:extLst>
      <p:ext uri="{BB962C8B-B14F-4D97-AF65-F5344CB8AC3E}">
        <p14:creationId xmlns:p14="http://schemas.microsoft.com/office/powerpoint/2010/main" val="40880890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852936"/>
            <a:ext cx="7770813" cy="1065213"/>
          </a:xfrm>
        </p:spPr>
        <p:txBody>
          <a:bodyPr/>
          <a:lstStyle/>
          <a:p>
            <a:r>
              <a:rPr kumimoji="1" lang="en-US" altLang="ja-JP" dirty="0" smtClean="0"/>
              <a:t>Supplemental examples</a:t>
            </a:r>
            <a:endParaRPr kumimoji="1" lang="ja-JP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Shusaku Shimada Yokogawa Co.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199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Healthcare/Industrial monitoring ( 1e/f 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&lt;</a:t>
            </a:r>
            <a:r>
              <a:rPr lang="en-US" altLang="ja-JP" dirty="0"/>
              <a:t> </a:t>
            </a:r>
            <a:r>
              <a:rPr lang="en-US" altLang="ja-JP" dirty="0" smtClean="0"/>
              <a:t>example</a:t>
            </a:r>
            <a:r>
              <a:rPr lang="en-US" altLang="ja-JP" dirty="0"/>
              <a:t>: Hospital </a:t>
            </a:r>
            <a:r>
              <a:rPr lang="en-US" altLang="ja-JP" dirty="0" smtClean="0"/>
              <a:t>storage rooms 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18648" cy="4472136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Industrial Monitoring includes; 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Process Monitoring, Control automation.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Machine and operator Surveillance.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Supply </a:t>
            </a:r>
            <a:r>
              <a:rPr lang="en-US" altLang="ja-JP" sz="1600" dirty="0"/>
              <a:t>Chain </a:t>
            </a:r>
            <a:r>
              <a:rPr lang="en-US" altLang="ja-JP" sz="1600" dirty="0" smtClean="0"/>
              <a:t>Management, Asset Tracking and Storage Monitoring</a:t>
            </a:r>
            <a:r>
              <a:rPr lang="en-US" altLang="ja-JP" sz="1400" dirty="0" smtClean="0"/>
              <a:t>.</a:t>
            </a:r>
            <a:endParaRPr lang="en-US" altLang="ja-JP" sz="1400" dirty="0"/>
          </a:p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This type </a:t>
            </a:r>
            <a:r>
              <a:rPr lang="en-US" altLang="ja-JP" sz="2000" dirty="0"/>
              <a:t>of application works based on both periodic </a:t>
            </a:r>
            <a:r>
              <a:rPr lang="en-US" altLang="ja-JP" sz="2000" dirty="0" smtClean="0"/>
              <a:t>and event driven notifications. 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Periodic </a:t>
            </a:r>
            <a:r>
              <a:rPr lang="en-US" altLang="ja-JP" sz="1600" dirty="0"/>
              <a:t>data is used for </a:t>
            </a:r>
            <a:r>
              <a:rPr lang="en-US" altLang="ja-JP" sz="1600" dirty="0" smtClean="0"/>
              <a:t>monitoring temperature </a:t>
            </a:r>
            <a:r>
              <a:rPr lang="en-US" altLang="ja-JP" sz="1600" dirty="0"/>
              <a:t>and humidity in the storage rooms</a:t>
            </a:r>
            <a:r>
              <a:rPr lang="en-US" altLang="ja-JP" sz="1600" dirty="0" smtClean="0"/>
              <a:t>. 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The </a:t>
            </a:r>
            <a:r>
              <a:rPr lang="en-US" altLang="ja-JP" sz="1600" dirty="0"/>
              <a:t>data over </a:t>
            </a:r>
            <a:r>
              <a:rPr lang="en-US" altLang="ja-JP" sz="1600" dirty="0" smtClean="0"/>
              <a:t>or under </a:t>
            </a:r>
            <a:r>
              <a:rPr lang="en-US" altLang="ja-JP" sz="1600" dirty="0"/>
              <a:t>a predefined threshold is meaningful to report. </a:t>
            </a:r>
            <a:endParaRPr lang="en-US" altLang="ja-JP" sz="1600" dirty="0" smtClean="0"/>
          </a:p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Stored blood cannot be used </a:t>
            </a:r>
            <a:r>
              <a:rPr lang="en-US" altLang="ja-JP" sz="2000" dirty="0"/>
              <a:t>if it is exposed to the wrong environment for about </a:t>
            </a:r>
            <a:r>
              <a:rPr lang="en-US" altLang="ja-JP" sz="2000" dirty="0" smtClean="0"/>
              <a:t>30 minutes</a:t>
            </a:r>
            <a:r>
              <a:rPr lang="en-US" altLang="ja-JP" sz="2000" dirty="0"/>
              <a:t>.  </a:t>
            </a:r>
            <a:endParaRPr lang="en-US" altLang="ja-JP" sz="2000" dirty="0" smtClean="0"/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Thus</a:t>
            </a:r>
            <a:r>
              <a:rPr lang="en-US" altLang="ja-JP" sz="1600" dirty="0"/>
              <a:t>, event-driven data sensed on abnormal occurrences </a:t>
            </a:r>
            <a:r>
              <a:rPr lang="en-US" altLang="ja-JP" sz="1600" dirty="0" smtClean="0"/>
              <a:t>is time-critical and requires </a:t>
            </a:r>
            <a:r>
              <a:rPr lang="en-US" altLang="ja-JP" sz="1600" dirty="0"/>
              <a:t>secure and </a:t>
            </a:r>
            <a:r>
              <a:rPr lang="en-US" altLang="ja-JP" sz="1600" dirty="0" smtClean="0"/>
              <a:t>reliable transmission.</a:t>
            </a:r>
            <a:r>
              <a:rPr lang="en-GB" altLang="ja-JP" sz="1600" dirty="0"/>
              <a:t> </a:t>
            </a:r>
            <a:endParaRPr lang="en-GB" altLang="ja-JP" sz="1600" dirty="0" smtClean="0"/>
          </a:p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Chilled RBC (red blood cell) storage has </a:t>
            </a:r>
            <a:r>
              <a:rPr lang="en-US" altLang="ja-JP" sz="2000" dirty="0"/>
              <a:t>to be </a:t>
            </a:r>
            <a:r>
              <a:rPr lang="en-US" altLang="ja-JP" sz="2000" dirty="0" smtClean="0"/>
              <a:t>up to ~ 1 month, </a:t>
            </a:r>
            <a:r>
              <a:rPr lang="en-US" altLang="ja-JP" sz="2000" dirty="0"/>
              <a:t>and 10 years for frozen </a:t>
            </a:r>
            <a:r>
              <a:rPr lang="en-US" altLang="ja-JP" sz="2000" dirty="0" smtClean="0"/>
              <a:t>RBC/Plasma. 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26209854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684213"/>
            <a:ext cx="8496944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Civil structural health monitoring ( 1c/e/f )</a:t>
            </a:r>
            <a:r>
              <a:rPr lang="en-US" altLang="ja-JP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&lt;</a:t>
            </a:r>
            <a:r>
              <a:rPr lang="en-US" altLang="ja-JP" dirty="0"/>
              <a:t> </a:t>
            </a:r>
            <a:r>
              <a:rPr lang="en-US" altLang="ja-JP" dirty="0" smtClean="0"/>
              <a:t>example: Bridge/Tunnel safety monitoring 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Emergency notification and historical record of stress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Fire, fracture or collapse. 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Over-threshold vibrations, displacement or force. 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Water, rain or snow level, </a:t>
            </a:r>
            <a:r>
              <a:rPr lang="en-US" altLang="ja-JP" sz="1600" dirty="0"/>
              <a:t>etc</a:t>
            </a:r>
            <a:r>
              <a:rPr lang="en-US" altLang="ja-JP" sz="1600" dirty="0" smtClean="0"/>
              <a:t>.</a:t>
            </a:r>
          </a:p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Mainly </a:t>
            </a:r>
            <a:r>
              <a:rPr lang="en-US" altLang="ja-JP" sz="2000" dirty="0"/>
              <a:t>event based, </a:t>
            </a:r>
            <a:r>
              <a:rPr lang="en-US" altLang="ja-JP" sz="2000" dirty="0" smtClean="0"/>
              <a:t>but usually </a:t>
            </a:r>
            <a:r>
              <a:rPr lang="en-US" altLang="ja-JP" sz="2000" dirty="0"/>
              <a:t>with periodic or burst as </a:t>
            </a:r>
            <a:r>
              <a:rPr lang="en-US" altLang="ja-JP" sz="2000" dirty="0" smtClean="0"/>
              <a:t>well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Baseline monitoring with sensor synchronization (Periodic).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Data retrieval (with pertaining time stamps) by human patrol (Burst). </a:t>
            </a:r>
            <a:endParaRPr lang="en-US" altLang="ja-JP" sz="1600" dirty="0"/>
          </a:p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Such kind of event based traffic is required to; 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have priority </a:t>
            </a:r>
            <a:r>
              <a:rPr lang="en-US" altLang="ja-JP" sz="1600" dirty="0"/>
              <a:t>of </a:t>
            </a:r>
            <a:r>
              <a:rPr lang="en-US" altLang="ja-JP" sz="1600" dirty="0" smtClean="0"/>
              <a:t>information delivery.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transmit in a </a:t>
            </a:r>
            <a:r>
              <a:rPr lang="en-US" altLang="ja-JP" sz="1600" dirty="0"/>
              <a:t>highly reliable </a:t>
            </a:r>
            <a:r>
              <a:rPr lang="en-US" altLang="ja-JP" sz="1600" dirty="0" smtClean="0"/>
              <a:t>manner.</a:t>
            </a:r>
          </a:p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Short </a:t>
            </a:r>
            <a:r>
              <a:rPr lang="en-US" altLang="ja-JP" sz="2000" dirty="0"/>
              <a:t>term diagnostic </a:t>
            </a:r>
            <a:r>
              <a:rPr lang="en-US" altLang="ja-JP" sz="2000" dirty="0" smtClean="0"/>
              <a:t>purpose requires up to 1 </a:t>
            </a:r>
            <a:r>
              <a:rPr lang="en-US" altLang="ja-JP" sz="2000" dirty="0"/>
              <a:t>year </a:t>
            </a:r>
            <a:r>
              <a:rPr lang="en-US" altLang="ja-JP" sz="2000" dirty="0" smtClean="0"/>
              <a:t>monitoring, and up to 10 </a:t>
            </a:r>
            <a:r>
              <a:rPr lang="en-US" altLang="ja-JP" sz="2000" dirty="0"/>
              <a:t>years monitoring for preventive maintenance</a:t>
            </a:r>
            <a:r>
              <a:rPr lang="en-US" altLang="ja-JP" sz="2000" dirty="0" smtClean="0"/>
              <a:t>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36351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11560" y="684213"/>
            <a:ext cx="792088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Home healthcare (1e/f/g)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&lt; example</a:t>
            </a:r>
            <a:r>
              <a:rPr lang="en-US" dirty="0"/>
              <a:t>: Healthcare </a:t>
            </a:r>
            <a:r>
              <a:rPr lang="en-US" dirty="0" smtClean="0"/>
              <a:t>by </a:t>
            </a:r>
            <a:r>
              <a:rPr lang="en-US" dirty="0" err="1" smtClean="0"/>
              <a:t>tele</a:t>
            </a:r>
            <a:r>
              <a:rPr lang="en-US" dirty="0" smtClean="0"/>
              <a:t>-assistance &gt; 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28120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Health and vital signals are monitored and transmitted to home appliance or gateway device for </a:t>
            </a:r>
            <a:r>
              <a:rPr lang="en-US" altLang="ja-JP" sz="2000" dirty="0" err="1" smtClean="0"/>
              <a:t>tele</a:t>
            </a:r>
            <a:r>
              <a:rPr lang="en-US" altLang="ja-JP" sz="2000" dirty="0" smtClean="0"/>
              <a:t>-assistance services. 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Support for the elderly.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Diagnostics and guidance for care giving family of the ailing patient.</a:t>
            </a:r>
          </a:p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Data </a:t>
            </a:r>
            <a:r>
              <a:rPr lang="en-US" altLang="ja-JP" sz="2000" dirty="0"/>
              <a:t>is gathered in both periodic and event driven </a:t>
            </a:r>
            <a:r>
              <a:rPr lang="en-US" altLang="ja-JP" sz="2000" dirty="0" smtClean="0"/>
              <a:t>fashion.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Vital event data </a:t>
            </a:r>
            <a:r>
              <a:rPr lang="en-US" altLang="ja-JP" sz="1600" dirty="0"/>
              <a:t>can be very time </a:t>
            </a:r>
            <a:r>
              <a:rPr lang="en-US" altLang="ja-JP" sz="1600" dirty="0" smtClean="0"/>
              <a:t>critical. 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Trend record has to be gathered by periodic data transfer. </a:t>
            </a:r>
          </a:p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Real </a:t>
            </a:r>
            <a:r>
              <a:rPr lang="en-US" altLang="ja-JP" sz="2000" dirty="0"/>
              <a:t>time and reliability must be </a:t>
            </a:r>
            <a:r>
              <a:rPr lang="en-US" altLang="ja-JP" sz="2000" dirty="0" smtClean="0"/>
              <a:t>guaranteed depending on 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Vital event signal have to alert real time. 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Reliable data synchronization should be kept among sensors. </a:t>
            </a:r>
          </a:p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The </a:t>
            </a:r>
            <a:r>
              <a:rPr lang="en-US" altLang="ja-JP" sz="2000" dirty="0"/>
              <a:t>diagnostic cycle time of </a:t>
            </a:r>
            <a:r>
              <a:rPr lang="en-US" altLang="ja-JP" sz="2000" dirty="0" smtClean="0"/>
              <a:t>chronic </a:t>
            </a:r>
            <a:r>
              <a:rPr lang="en-US" altLang="ja-JP" sz="2000" dirty="0"/>
              <a:t>disease </a:t>
            </a:r>
            <a:r>
              <a:rPr lang="en-US" altLang="ja-JP" sz="2000" dirty="0" smtClean="0"/>
              <a:t>can be a few week to months, but battery life should be more than a few years.  </a:t>
            </a:r>
          </a:p>
          <a:p>
            <a:pPr marL="800100" lvl="2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Battery change may not be expected by the ailing patient in rural area. </a:t>
            </a: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6169339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2805</TotalTime>
  <Words>1255</Words>
  <Application>Microsoft Office PowerPoint</Application>
  <PresentationFormat>On-screen Show (4:3)</PresentationFormat>
  <Paragraphs>171</Paragraphs>
  <Slides>11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Microsoft Word 97 - 2003 Document</vt:lpstr>
      <vt:lpstr>Supplementary specifics of sensor use cases:  traffic, lifetime and data responsiveness </vt:lpstr>
      <vt:lpstr>Abstract</vt:lpstr>
      <vt:lpstr>Conclusion: Waking up period (sleep duration) </vt:lpstr>
      <vt:lpstr>Conclusion: Battery life (operation w/o cell change) </vt:lpstr>
      <vt:lpstr>Conclusion: Synchronization and responsiveness  </vt:lpstr>
      <vt:lpstr>Supplemental examples</vt:lpstr>
      <vt:lpstr>Healthcare/Industrial monitoring ( 1e/f )  &lt; example: Hospital storage rooms &gt;</vt:lpstr>
      <vt:lpstr>Civil structural health monitoring ( 1c/e/f )  &lt; example: Bridge/Tunnel safety monitoring &gt;</vt:lpstr>
      <vt:lpstr>Home healthcare (1e/f/g)  &lt; example: Healthcare by tele-assistance &gt; </vt:lpstr>
      <vt:lpstr>Agricultural Monitoring (1c) &lt; example: Automated vineyard &gt; 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Supplementary specifics of Sensor use　cases : traffic, lifetime and</dc:title>
  <dc:creator>SchubiquisT</dc:creator>
  <cp:lastModifiedBy>SchubiquisT</cp:lastModifiedBy>
  <cp:revision>71</cp:revision>
  <cp:lastPrinted>1601-01-01T00:00:00Z</cp:lastPrinted>
  <dcterms:created xsi:type="dcterms:W3CDTF">2013-01-12T19:15:16Z</dcterms:created>
  <dcterms:modified xsi:type="dcterms:W3CDTF">2013-01-14T18:00:27Z</dcterms:modified>
</cp:coreProperties>
</file>