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20"/>
  </p:notesMasterIdLst>
  <p:handoutMasterIdLst>
    <p:handoutMasterId r:id="rId21"/>
  </p:handoutMasterIdLst>
  <p:sldIdLst>
    <p:sldId id="256" r:id="rId3"/>
    <p:sldId id="319" r:id="rId4"/>
    <p:sldId id="317" r:id="rId5"/>
    <p:sldId id="307" r:id="rId6"/>
    <p:sldId id="318" r:id="rId7"/>
    <p:sldId id="303" r:id="rId8"/>
    <p:sldId id="310" r:id="rId9"/>
    <p:sldId id="305" r:id="rId10"/>
    <p:sldId id="313" r:id="rId11"/>
    <p:sldId id="295" r:id="rId12"/>
    <p:sldId id="315" r:id="rId13"/>
    <p:sldId id="296" r:id="rId14"/>
    <p:sldId id="316" r:id="rId15"/>
    <p:sldId id="301" r:id="rId16"/>
    <p:sldId id="299" r:id="rId17"/>
    <p:sldId id="302" r:id="rId18"/>
    <p:sldId id="320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CC"/>
    <a:srgbClr val="00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915" autoAdjust="0"/>
  </p:normalViewPr>
  <p:slideViewPr>
    <p:cSldViewPr>
      <p:cViewPr varScale="1">
        <p:scale>
          <a:sx n="82" d="100"/>
          <a:sy n="82" d="100"/>
        </p:scale>
        <p:origin x="-948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54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802.11-12/1357r3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Nov.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Weiping Sun, Seoul National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101850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802.11-12/1357r3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Nov.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Weiping Sun, Seoul National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704889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802.11-12/1357r3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Nov.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Weiping Sun, Seoul National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802.11-12/1357r3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Weiping Sun, Seoul National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doc.: IEEE 802.11-12/1357r3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Weiping Sun, Seoul National University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Page </a:t>
            </a:r>
            <a:fld id="{CA5AFF69-4AEE-4693-9CD6-98E2EBC076EC}" type="slidenum">
              <a:rPr lang="en-US">
                <a:solidFill>
                  <a:prstClr val="white"/>
                </a:solidFill>
              </a:rPr>
              <a:pPr/>
              <a:t>3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916018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Nov. 2012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115650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224368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9541197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dirty="0" smtClean="0"/>
              <a:t>마스터 제목 스타일 편집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522759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867960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9571063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672334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08254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Nov.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92696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802.11-12/1357r3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cs typeface="Arial Unicode MS" charset="0"/>
              </a:rPr>
              <a:t>doc.: IEEE 802.11-12/1357r3</a:t>
            </a:r>
          </a:p>
        </p:txBody>
      </p:sp>
    </p:spTree>
    <p:extLst>
      <p:ext uri="{BB962C8B-B14F-4D97-AF65-F5344CB8AC3E}">
        <p14:creationId xmlns="" xmlns:p14="http://schemas.microsoft.com/office/powerpoint/2010/main" val="3901856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850032"/>
            <a:ext cx="821506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1" lang="en-US" altLang="ja-JP" dirty="0" smtClean="0"/>
              <a:t>Dynamic TIM and Page Segmentation</a:t>
            </a:r>
            <a:r>
              <a:rPr kumimoji="1" lang="en-US" altLang="ja-JP" sz="2800" dirty="0" smtClean="0"/>
              <a:t>  </a:t>
            </a:r>
            <a:r>
              <a:rPr kumimoji="1" lang="en-US" altLang="ja-JP" sz="2800" dirty="0"/>
              <a:t/>
            </a:r>
            <a:br>
              <a:rPr kumimoji="1" lang="en-US" altLang="ja-JP" sz="2800" dirty="0"/>
            </a:b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9196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2012-11-08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719251208"/>
              </p:ext>
            </p:extLst>
          </p:nvPr>
        </p:nvGraphicFramePr>
        <p:xfrm>
          <a:off x="493713" y="2417763"/>
          <a:ext cx="7699375" cy="3586162"/>
        </p:xfrm>
        <a:graphic>
          <a:graphicData uri="http://schemas.openxmlformats.org/presentationml/2006/ole">
            <p:oleObj spid="_x0000_s3184" name="Document" r:id="rId4" imgW="9231664" imgH="4306390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Discussion on Dynamic Segment Count IE Format (1)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2444593F-4801-40B9-9784-0046C590C22E}" type="slidenum">
              <a:rPr lang="en-US" altLang="ko-KR"/>
              <a:pPr/>
              <a:t>10</a:t>
            </a:fld>
            <a:endParaRPr lang="en-US" altLang="ko-KR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795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Nov. 2012</a:t>
            </a:r>
            <a:endParaRPr lang="en-US" dirty="0"/>
          </a:p>
        </p:txBody>
      </p:sp>
      <p:sp>
        <p:nvSpPr>
          <p:cNvPr id="20486" name="TextBox 2"/>
          <p:cNvSpPr>
            <a:spLocks noGrp="1" noChangeArrowheads="1"/>
          </p:cNvSpPr>
          <p:nvPr>
            <p:ph idx="1"/>
          </p:nvPr>
        </p:nvSpPr>
        <p:spPr>
          <a:xfrm>
            <a:off x="616024" y="1772816"/>
            <a:ext cx="7772400" cy="1080510"/>
          </a:xfr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Option 1: The dynamic segment count IE (3-11 octets) might consist of the following fields:</a:t>
            </a:r>
          </a:p>
          <a:p>
            <a:pPr lvl="1" algn="just"/>
            <a:endParaRPr lang="en-US" altLang="ko-KR" dirty="0" smtClean="0">
              <a:ea typeface="굴림" pitchFamily="50" charset="-127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718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01015409"/>
              </p:ext>
            </p:extLst>
          </p:nvPr>
        </p:nvGraphicFramePr>
        <p:xfrm>
          <a:off x="1086421" y="2420888"/>
          <a:ext cx="6941963" cy="1656184"/>
        </p:xfrm>
        <a:graphic>
          <a:graphicData uri="http://schemas.openxmlformats.org/presentationml/2006/ole">
            <p:oleObj spid="_x0000_s7214" name="Visio" r:id="rId3" imgW="7195509" imgH="1969435" progId="">
              <p:embed/>
            </p:oleObj>
          </a:graphicData>
        </a:graphic>
      </p:graphicFrame>
      <p:graphicFrame>
        <p:nvGraphicFramePr>
          <p:cNvPr id="718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147634629"/>
              </p:ext>
            </p:extLst>
          </p:nvPr>
        </p:nvGraphicFramePr>
        <p:xfrm>
          <a:off x="1835696" y="4745360"/>
          <a:ext cx="5673973" cy="1707976"/>
        </p:xfrm>
        <a:graphic>
          <a:graphicData uri="http://schemas.openxmlformats.org/presentationml/2006/ole">
            <p:oleObj spid="_x0000_s7215" name="Visio" r:id="rId4" imgW="5034857" imgH="1713808" progId="">
              <p:embed/>
            </p:oleObj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09600" y="4077072"/>
            <a:ext cx="7778824" cy="5242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altLang="ko-KR" sz="2000" b="1" kern="0" dirty="0" smtClean="0">
                <a:solidFill>
                  <a:srgbClr val="000000"/>
                </a:solidFill>
                <a:latin typeface="+mn-lt"/>
                <a:ea typeface="굴림" pitchFamily="50" charset="-127"/>
              </a:rPr>
              <a:t>E.g., Page Bitmap and Segmentation Bitmap (</a:t>
            </a: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굴림" pitchFamily="50" charset="-127"/>
              </a:rPr>
              <a:t>24 blocks divided into 4 page segments)  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altLang="ko-KR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굴림" pitchFamily="50" charset="-127"/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408332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Discussion on Dynamic Segment Count IE Format (2)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2444593F-4801-40B9-9784-0046C590C22E}" type="slidenum">
              <a:rPr lang="en-US" altLang="ko-KR"/>
              <a:pPr/>
              <a:t>11</a:t>
            </a:fld>
            <a:endParaRPr lang="en-US" altLang="ko-KR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795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Nov. 2012</a:t>
            </a:r>
            <a:endParaRPr lang="en-US" dirty="0"/>
          </a:p>
        </p:txBody>
      </p:sp>
      <p:sp>
        <p:nvSpPr>
          <p:cNvPr id="20486" name="TextBox 2"/>
          <p:cNvSpPr>
            <a:spLocks noGrp="1" noChangeArrowheads="1"/>
          </p:cNvSpPr>
          <p:nvPr>
            <p:ph idx="1"/>
          </p:nvPr>
        </p:nvSpPr>
        <p:spPr>
          <a:xfrm>
            <a:off x="616024" y="1772816"/>
            <a:ext cx="7772400" cy="3968480"/>
          </a:xfr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Option 1: 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600" i="1" dirty="0" smtClean="0">
                <a:ea typeface="굴림" pitchFamily="50" charset="-127"/>
              </a:rPr>
              <a:t>Element ID </a:t>
            </a:r>
            <a:r>
              <a:rPr lang="en-US" altLang="ko-KR" sz="1600" dirty="0" smtClean="0">
                <a:ea typeface="굴림" pitchFamily="50" charset="-127"/>
              </a:rPr>
              <a:t>(1 octet): Identification of the dynamic segment count IE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600" i="1" dirty="0" smtClean="0">
                <a:ea typeface="굴림" pitchFamily="50" charset="-127"/>
              </a:rPr>
              <a:t>Length</a:t>
            </a:r>
            <a:r>
              <a:rPr lang="en-US" altLang="ko-KR" sz="1600" dirty="0" smtClean="0">
                <a:ea typeface="굴림" pitchFamily="50" charset="-127"/>
              </a:rPr>
              <a:t> (1 octet): Length of this IE 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600" i="1" dirty="0" smtClean="0">
                <a:ea typeface="굴림" pitchFamily="50" charset="-127"/>
              </a:rPr>
              <a:t>Page Index </a:t>
            </a:r>
            <a:r>
              <a:rPr lang="en-US" altLang="ko-KR" sz="1600" dirty="0" smtClean="0">
                <a:ea typeface="굴림" pitchFamily="50" charset="-127"/>
              </a:rPr>
              <a:t>(2 bits): Indication of page currently assigned in beacon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600" i="1" dirty="0" smtClean="0">
                <a:ea typeface="굴림" pitchFamily="50" charset="-127"/>
              </a:rPr>
              <a:t>Page Offset </a:t>
            </a:r>
            <a:r>
              <a:rPr lang="en-US" altLang="ko-KR" sz="1600" dirty="0" smtClean="0">
                <a:ea typeface="굴림" pitchFamily="50" charset="-127"/>
              </a:rPr>
              <a:t>(5 bits): Field for indicating the first block in assigned page segments 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600" i="1" dirty="0" smtClean="0">
                <a:ea typeface="굴림" pitchFamily="50" charset="-127"/>
              </a:rPr>
              <a:t>Reserved</a:t>
            </a:r>
            <a:r>
              <a:rPr lang="en-US" altLang="ko-KR" sz="1600" dirty="0" smtClean="0">
                <a:ea typeface="굴림" pitchFamily="50" charset="-127"/>
              </a:rPr>
              <a:t> (1 bit): Reserved bits for future use 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600" i="1" dirty="0" smtClean="0">
                <a:ea typeface="굴림" pitchFamily="50" charset="-127"/>
              </a:rPr>
              <a:t>Page Bitmap </a:t>
            </a:r>
            <a:r>
              <a:rPr lang="en-US" altLang="ko-KR" sz="1600" dirty="0" smtClean="0">
                <a:ea typeface="굴림" pitchFamily="50" charset="-127"/>
              </a:rPr>
              <a:t>(0-4 octets): </a:t>
            </a:r>
            <a:r>
              <a:rPr lang="en-US" altLang="ko-KR" sz="1600" dirty="0">
                <a:ea typeface="굴림" pitchFamily="50" charset="-127"/>
              </a:rPr>
              <a:t>F</a:t>
            </a:r>
            <a:r>
              <a:rPr lang="en-US" altLang="ko-KR" sz="1600" dirty="0" smtClean="0">
                <a:ea typeface="굴림" pitchFamily="50" charset="-127"/>
              </a:rPr>
              <a:t>ield for indicating the buffered status of each block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600" i="1" dirty="0" smtClean="0">
                <a:ea typeface="굴림" pitchFamily="50" charset="-127"/>
              </a:rPr>
              <a:t>Segmentation Bitmap </a:t>
            </a:r>
            <a:r>
              <a:rPr lang="en-US" altLang="ko-KR" sz="1600" dirty="0" smtClean="0">
                <a:ea typeface="굴림" pitchFamily="50" charset="-127"/>
              </a:rPr>
              <a:t>(0-4 octets): Field for indicating the start and end of each segment</a:t>
            </a:r>
          </a:p>
          <a:p>
            <a:pPr lvl="2" algn="just">
              <a:buFont typeface="Arial" pitchFamily="34" charset="0"/>
              <a:buChar char="•"/>
            </a:pPr>
            <a:r>
              <a:rPr lang="en-US" altLang="ko-KR" sz="1400" dirty="0" smtClean="0">
                <a:ea typeface="굴림" pitchFamily="50" charset="-127"/>
              </a:rPr>
              <a:t>Each bit can be mapped to corresponding bit in page bitmap</a:t>
            </a:r>
          </a:p>
          <a:p>
            <a:pPr lvl="2" algn="just">
              <a:buFont typeface="Arial" pitchFamily="34" charset="0"/>
              <a:buChar char="•"/>
            </a:pPr>
            <a:r>
              <a:rPr lang="en-US" altLang="ko-KR" sz="1400" dirty="0" smtClean="0">
                <a:ea typeface="굴림" pitchFamily="50" charset="-127"/>
              </a:rPr>
              <a:t>Bit transition means the beginning of a new segment</a:t>
            </a:r>
          </a:p>
          <a:p>
            <a:pPr lvl="2" algn="just">
              <a:buFont typeface="Arial" pitchFamily="34" charset="0"/>
              <a:buChar char="•"/>
            </a:pPr>
            <a:r>
              <a:rPr lang="en-US" altLang="ko-KR" sz="1400" dirty="0" smtClean="0">
                <a:ea typeface="굴림" pitchFamily="50" charset="-127"/>
              </a:rPr>
              <a:t>Number of segments = number of bit transition + 1</a:t>
            </a:r>
          </a:p>
          <a:p>
            <a:pPr lvl="1" algn="just"/>
            <a:endParaRPr lang="en-US" altLang="ko-KR" sz="1600" dirty="0" smtClean="0">
              <a:ea typeface="굴림" pitchFamily="50" charset="-127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408332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Discussion on Dynamic Segment Count IE Format (3)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2444593F-4801-40B9-9784-0046C590C22E}" type="slidenum">
              <a:rPr lang="en-US" altLang="ko-KR"/>
              <a:pPr/>
              <a:t>12</a:t>
            </a:fld>
            <a:endParaRPr lang="en-US" altLang="ko-KR"/>
          </a:p>
        </p:txBody>
      </p:sp>
      <p:sp>
        <p:nvSpPr>
          <p:cNvPr id="20486" name="TextBox 2"/>
          <p:cNvSpPr>
            <a:spLocks noGrp="1" noChangeArrowheads="1"/>
          </p:cNvSpPr>
          <p:nvPr>
            <p:ph idx="1"/>
          </p:nvPr>
        </p:nvSpPr>
        <p:spPr>
          <a:xfrm>
            <a:off x="616024" y="1772816"/>
            <a:ext cx="7772400" cy="708613"/>
          </a:xfr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Option 2: The dynamic segment count IE (3-11 octets) might consist of the following fields: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5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722175535"/>
              </p:ext>
            </p:extLst>
          </p:nvPr>
        </p:nvGraphicFramePr>
        <p:xfrm>
          <a:off x="1547664" y="2492897"/>
          <a:ext cx="5976664" cy="1584176"/>
        </p:xfrm>
        <a:graphic>
          <a:graphicData uri="http://schemas.openxmlformats.org/presentationml/2006/ole">
            <p:oleObj spid="_x0000_s8237" name="Visio" r:id="rId3" imgW="6877504" imgH="1889265" progId="">
              <p:embed/>
            </p:oleObj>
          </a:graphicData>
        </a:graphic>
      </p:graphicFrame>
      <p:sp>
        <p:nvSpPr>
          <p:cNvPr id="1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2656"/>
            <a:ext cx="1874823" cy="273050"/>
          </a:xfrm>
        </p:spPr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38207" y="4416896"/>
            <a:ext cx="7822225" cy="5242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E.g., Page Bitmap (24 blocks divided into 4 page segments)</a:t>
            </a:r>
          </a:p>
          <a:p>
            <a:endParaRPr lang="en-US" altLang="ko-KR" sz="2000" dirty="0" smtClean="0">
              <a:ea typeface="굴림" pitchFamily="50" charset="-127"/>
            </a:endParaRPr>
          </a:p>
        </p:txBody>
      </p:sp>
      <p:graphicFrame>
        <p:nvGraphicFramePr>
          <p:cNvPr id="820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44125890"/>
              </p:ext>
            </p:extLst>
          </p:nvPr>
        </p:nvGraphicFramePr>
        <p:xfrm>
          <a:off x="1475656" y="4797152"/>
          <a:ext cx="6144208" cy="1656184"/>
        </p:xfrm>
        <a:graphic>
          <a:graphicData uri="http://schemas.openxmlformats.org/presentationml/2006/ole">
            <p:oleObj spid="_x0000_s8238" name="Visio" r:id="rId4" imgW="4643632" imgH="1360735" progId="">
              <p:embed/>
            </p:oleObj>
          </a:graphicData>
        </a:graphic>
      </p:graphicFrame>
      <p:sp>
        <p:nvSpPr>
          <p:cNvPr id="3" name="바닥글 개체 틀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70277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Discussion on Dynamic Segment Count IE Format (4)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2444593F-4801-40B9-9784-0046C590C22E}" type="slidenum">
              <a:rPr lang="en-US" altLang="ko-KR"/>
              <a:pPr/>
              <a:t>13</a:t>
            </a:fld>
            <a:endParaRPr lang="en-US" altLang="ko-KR"/>
          </a:p>
        </p:txBody>
      </p:sp>
      <p:sp>
        <p:nvSpPr>
          <p:cNvPr id="20486" name="TextBox 2"/>
          <p:cNvSpPr>
            <a:spLocks noGrp="1" noChangeArrowheads="1"/>
          </p:cNvSpPr>
          <p:nvPr>
            <p:ph idx="1"/>
          </p:nvPr>
        </p:nvSpPr>
        <p:spPr>
          <a:xfrm>
            <a:off x="616024" y="1772816"/>
            <a:ext cx="7772400" cy="4968754"/>
          </a:xfr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Option 2: 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800" i="1" dirty="0" smtClean="0">
                <a:ea typeface="굴림" pitchFamily="50" charset="-127"/>
              </a:rPr>
              <a:t>Element ID </a:t>
            </a:r>
            <a:r>
              <a:rPr lang="en-US" altLang="ko-KR" sz="1800" dirty="0" smtClean="0">
                <a:ea typeface="굴림" pitchFamily="50" charset="-127"/>
              </a:rPr>
              <a:t>(1 octet): Identification of the dynamic segment count IE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800" i="1" dirty="0" smtClean="0">
                <a:ea typeface="굴림" pitchFamily="50" charset="-127"/>
              </a:rPr>
              <a:t>Length</a:t>
            </a:r>
            <a:r>
              <a:rPr lang="en-US" altLang="ko-KR" sz="1800" dirty="0" smtClean="0">
                <a:ea typeface="굴림" pitchFamily="50" charset="-127"/>
              </a:rPr>
              <a:t> (1 octet): Length of this IE 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800" i="1" dirty="0" smtClean="0">
                <a:ea typeface="굴림" pitchFamily="50" charset="-127"/>
              </a:rPr>
              <a:t>Page Index </a:t>
            </a:r>
            <a:r>
              <a:rPr lang="en-US" altLang="ko-KR" sz="1800" dirty="0" smtClean="0">
                <a:ea typeface="굴림" pitchFamily="50" charset="-127"/>
              </a:rPr>
              <a:t>(2 bits): Indication of page currently assigned in beacon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800" i="1" dirty="0" smtClean="0">
                <a:ea typeface="굴림" pitchFamily="50" charset="-127"/>
              </a:rPr>
              <a:t>Page Offset </a:t>
            </a:r>
            <a:r>
              <a:rPr lang="en-US" altLang="ko-KR" sz="1800" dirty="0" smtClean="0">
                <a:ea typeface="굴림" pitchFamily="50" charset="-127"/>
              </a:rPr>
              <a:t>(5 bits): Field for indicating the first block in assigned page segments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800" i="1" dirty="0" smtClean="0">
                <a:ea typeface="굴림" pitchFamily="50" charset="-127"/>
              </a:rPr>
              <a:t>Reserved</a:t>
            </a:r>
            <a:r>
              <a:rPr lang="en-US" altLang="ko-KR" sz="1800" dirty="0" smtClean="0">
                <a:ea typeface="굴림" pitchFamily="50" charset="-127"/>
              </a:rPr>
              <a:t> (1 bit): Reserved bits for future use 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800" i="1" dirty="0" smtClean="0">
                <a:ea typeface="굴림" pitchFamily="50" charset="-127"/>
              </a:rPr>
              <a:t>Page Bitmap </a:t>
            </a:r>
            <a:r>
              <a:rPr lang="en-US" altLang="ko-KR" sz="1800" dirty="0" smtClean="0">
                <a:ea typeface="굴림" pitchFamily="50" charset="-127"/>
              </a:rPr>
              <a:t>(0- 8 octets): </a:t>
            </a:r>
            <a:r>
              <a:rPr lang="en-US" altLang="ko-KR" sz="1800" dirty="0">
                <a:ea typeface="굴림" pitchFamily="50" charset="-127"/>
              </a:rPr>
              <a:t>F</a:t>
            </a:r>
            <a:r>
              <a:rPr lang="en-US" altLang="ko-KR" sz="1800" dirty="0" smtClean="0">
                <a:ea typeface="굴림" pitchFamily="50" charset="-127"/>
              </a:rPr>
              <a:t>ield for indicating the buffered status of each block, as well as the start and end of each page segment</a:t>
            </a:r>
          </a:p>
          <a:p>
            <a:pPr lvl="2" algn="just">
              <a:buFont typeface="Arial" pitchFamily="34" charset="0"/>
              <a:buChar char="•"/>
            </a:pPr>
            <a:r>
              <a:rPr lang="en-US" altLang="ko-KR" sz="1600" dirty="0" smtClean="0">
                <a:ea typeface="굴림" pitchFamily="50" charset="-127"/>
              </a:rPr>
              <a:t>Block TI (Traffic Indication) (2 bits)</a:t>
            </a:r>
          </a:p>
          <a:p>
            <a:pPr lvl="3" algn="just">
              <a:buFont typeface="Arial" pitchFamily="34" charset="0"/>
              <a:buChar char="•"/>
            </a:pPr>
            <a:r>
              <a:rPr lang="en-US" altLang="ko-KR" sz="1400" dirty="0" smtClean="0">
                <a:ea typeface="굴림" pitchFamily="50" charset="-127"/>
              </a:rPr>
              <a:t>(0, 0): No buffered data and belongs to the same segment with previous block </a:t>
            </a:r>
          </a:p>
          <a:p>
            <a:pPr lvl="3" algn="just">
              <a:buFont typeface="Arial" pitchFamily="34" charset="0"/>
              <a:buChar char="•"/>
            </a:pPr>
            <a:r>
              <a:rPr lang="en-US" altLang="ko-KR" sz="1400" dirty="0" smtClean="0">
                <a:ea typeface="굴림" pitchFamily="50" charset="-127"/>
              </a:rPr>
              <a:t>(0, 1): Has buffered data and shall be the start of a new segment, </a:t>
            </a:r>
          </a:p>
          <a:p>
            <a:pPr lvl="3" algn="just">
              <a:buFont typeface="Arial" pitchFamily="34" charset="0"/>
              <a:buChar char="•"/>
            </a:pPr>
            <a:r>
              <a:rPr lang="en-US" altLang="ko-KR" sz="1400" dirty="0" smtClean="0">
                <a:ea typeface="굴림" pitchFamily="50" charset="-127"/>
              </a:rPr>
              <a:t>(1, 0): Has buffered data and belongs to the same segment with previous block</a:t>
            </a:r>
          </a:p>
          <a:p>
            <a:pPr lvl="3" algn="just">
              <a:buFont typeface="Arial" pitchFamily="34" charset="0"/>
              <a:buChar char="•"/>
            </a:pPr>
            <a:r>
              <a:rPr lang="en-US" altLang="ko-KR" sz="1400" dirty="0" smtClean="0">
                <a:ea typeface="굴림" pitchFamily="50" charset="-127"/>
              </a:rPr>
              <a:t>(1, 1): Reserved</a:t>
            </a:r>
          </a:p>
          <a:p>
            <a:pPr lvl="2" algn="just">
              <a:buFont typeface="Arial" pitchFamily="34" charset="0"/>
              <a:buChar char="•"/>
            </a:pPr>
            <a:r>
              <a:rPr lang="en-US" altLang="ko-KR" sz="1600" dirty="0" smtClean="0">
                <a:ea typeface="굴림" pitchFamily="50" charset="-127"/>
              </a:rPr>
              <a:t>Number of segments = Number of  (0, 1) in page bitmap</a:t>
            </a:r>
            <a:endParaRPr lang="en-US" altLang="ko-KR" sz="1600" dirty="0">
              <a:ea typeface="굴림" pitchFamily="50" charset="-127"/>
            </a:endParaRPr>
          </a:p>
          <a:p>
            <a:pPr lvl="2" algn="just">
              <a:buFont typeface="Arial" pitchFamily="34" charset="0"/>
              <a:buChar char="•"/>
            </a:pPr>
            <a:endParaRPr lang="en-US" altLang="ko-KR" sz="1600" dirty="0" smtClean="0">
              <a:ea typeface="굴림" pitchFamily="50" charset="-127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2656"/>
            <a:ext cx="1874823" cy="273050"/>
          </a:xfrm>
        </p:spPr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70277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Summary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3A6ACF6F-485F-4030-8A37-C03967AEA65E}" type="slidenum">
              <a:rPr lang="en-US" altLang="ko-KR"/>
              <a:pPr/>
              <a:t>14</a:t>
            </a:fld>
            <a:endParaRPr lang="en-US" altLang="ko-KR"/>
          </a:p>
        </p:txBody>
      </p:sp>
      <p:sp>
        <p:nvSpPr>
          <p:cNvPr id="24580" name="Content Placeholder 2"/>
          <p:cNvSpPr>
            <a:spLocks noGrp="1"/>
          </p:cNvSpPr>
          <p:nvPr>
            <p:ph idx="1"/>
          </p:nvPr>
        </p:nvSpPr>
        <p:spPr>
          <a:xfrm>
            <a:off x="611560" y="1772816"/>
            <a:ext cx="7770813" cy="4113213"/>
          </a:xfrm>
        </p:spPr>
        <p:txBody>
          <a:bodyPr/>
          <a:lstStyle/>
          <a:p>
            <a:pPr marL="342900" lvl="1" indent="-3429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2400" b="1" dirty="0" smtClean="0">
                <a:ea typeface="굴림" pitchFamily="50" charset="-127"/>
              </a:rPr>
              <a:t>We identified the limitation of fixed length TIM segmentation and emphasized the necessity of dynamic TIM segmentation, which can let the AP assign arbitrary number of </a:t>
            </a:r>
            <a:r>
              <a:rPr lang="en-US" altLang="ko-KR" sz="2400" b="1" dirty="0" smtClean="0"/>
              <a:t>blocks in each TIM segment based on some reasonable criteria (e.g., the amount of buffered traffic of each block and contention level)</a:t>
            </a:r>
            <a:r>
              <a:rPr lang="en-US" altLang="ko-KR" sz="2400" b="1" dirty="0" smtClean="0">
                <a:ea typeface="굴림" pitchFamily="50" charset="-127"/>
              </a:rPr>
              <a:t>.</a:t>
            </a:r>
            <a:endParaRPr lang="en-US" altLang="ko-KR" dirty="0" smtClean="0">
              <a:ea typeface="굴림" pitchFamily="50" charset="-127"/>
            </a:endParaRPr>
          </a:p>
          <a:p>
            <a:pPr algn="just">
              <a:buFont typeface="Arial" pitchFamily="34" charset="0"/>
              <a:buChar char="•"/>
            </a:pPr>
            <a:r>
              <a:rPr lang="en-US" altLang="ko-KR" dirty="0" smtClean="0">
                <a:ea typeface="굴림" pitchFamily="50" charset="-127"/>
              </a:rPr>
              <a:t>We discussed the dynamic segment count IE for the dynamic segmentation to make each page segment have an arbitrary length. </a:t>
            </a:r>
          </a:p>
          <a:p>
            <a:endParaRPr lang="en-US" altLang="ko-KR" dirty="0" smtClean="0">
              <a:ea typeface="굴림" pitchFamily="50" charset="-127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795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Nov. 2012</a:t>
            </a:r>
            <a:endParaRPr lang="en-US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28567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Reference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0CC9F95D-4F75-4CBE-9C07-60190AA6C1D3}" type="slidenum">
              <a:rPr lang="en-US" altLang="ko-KR"/>
              <a:pPr/>
              <a:t>15</a:t>
            </a:fld>
            <a:endParaRPr lang="en-US" altLang="ko-KR"/>
          </a:p>
        </p:txBody>
      </p:sp>
      <p:sp>
        <p:nvSpPr>
          <p:cNvPr id="25604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11321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ko-KR" dirty="0" smtClean="0">
                <a:ea typeface="굴림" pitchFamily="50" charset="-127"/>
              </a:rPr>
              <a:t>[1] </a:t>
            </a:r>
            <a:r>
              <a:rPr lang="en-US" altLang="ko-KR" dirty="0" err="1" smtClean="0">
                <a:ea typeface="굴림" pitchFamily="50" charset="-127"/>
              </a:rPr>
              <a:t>TGah</a:t>
            </a:r>
            <a:r>
              <a:rPr lang="en-US" altLang="ko-KR" dirty="0" smtClean="0">
                <a:ea typeface="굴림" pitchFamily="50" charset="-127"/>
              </a:rPr>
              <a:t> TIM Operation, doc. IEEE 802.11-12/117r0</a:t>
            </a:r>
          </a:p>
          <a:p>
            <a:pPr marL="0" indent="0">
              <a:buFontTx/>
              <a:buNone/>
            </a:pPr>
            <a:r>
              <a:rPr lang="en-US" altLang="ko-KR" dirty="0" smtClean="0">
                <a:ea typeface="굴림" pitchFamily="50" charset="-127"/>
              </a:rPr>
              <a:t>[2]</a:t>
            </a:r>
            <a:r>
              <a:rPr lang="en-US" altLang="ko-KR" dirty="0" err="1" smtClean="0">
                <a:ea typeface="굴림" pitchFamily="50" charset="-127"/>
              </a:rPr>
              <a:t>TGah</a:t>
            </a:r>
            <a:r>
              <a:rPr lang="en-US" altLang="ko-KR" dirty="0" smtClean="0">
                <a:ea typeface="굴림" pitchFamily="50" charset="-127"/>
              </a:rPr>
              <a:t> Efficient TIM Encoding, doc. IEEE 802.11-12/388r0 </a:t>
            </a:r>
          </a:p>
          <a:p>
            <a:pPr marL="0" indent="0">
              <a:buFontTx/>
              <a:buNone/>
            </a:pPr>
            <a:r>
              <a:rPr lang="en-US" altLang="ko-KR" dirty="0" smtClean="0">
                <a:ea typeface="굴림" pitchFamily="50" charset="-127"/>
              </a:rPr>
              <a:t>[3] </a:t>
            </a:r>
            <a:r>
              <a:rPr lang="en-US" altLang="ko-KR" dirty="0" err="1" smtClean="0">
                <a:ea typeface="굴림" pitchFamily="50" charset="-127"/>
              </a:rPr>
              <a:t>TGah</a:t>
            </a:r>
            <a:r>
              <a:rPr lang="en-US" altLang="ko-KR" dirty="0" smtClean="0">
                <a:ea typeface="굴림" pitchFamily="50" charset="-127"/>
              </a:rPr>
              <a:t> TIM and Page Segmentation, doc. IEEE 802.11-12/1084r4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795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Nov. 2012</a:t>
            </a:r>
            <a:endParaRPr lang="en-US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97656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Straw Poll 1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00E66CB4-4241-4EE4-A503-1F34752EE779}" type="slidenum">
              <a:rPr lang="en-US" altLang="ko-KR"/>
              <a:pPr/>
              <a:t>16</a:t>
            </a:fld>
            <a:endParaRPr lang="en-US" altLang="ko-KR"/>
          </a:p>
        </p:txBody>
      </p:sp>
      <p:sp>
        <p:nvSpPr>
          <p:cNvPr id="2662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en-US" altLang="ko-KR" dirty="0" smtClean="0">
                <a:ea typeface="굴림" pitchFamily="50" charset="-127"/>
              </a:rPr>
              <a:t>Do you agree to include the dynamic TIM segmentation concept as an option of TIM segmentation method in the </a:t>
            </a:r>
            <a:r>
              <a:rPr lang="en-US" altLang="ko-KR" dirty="0" err="1" smtClean="0">
                <a:ea typeface="굴림" pitchFamily="50" charset="-127"/>
              </a:rPr>
              <a:t>TGah</a:t>
            </a:r>
            <a:r>
              <a:rPr lang="en-US" altLang="ko-KR" dirty="0" smtClean="0">
                <a:ea typeface="굴림" pitchFamily="50" charset="-127"/>
              </a:rPr>
              <a:t> spec framework?  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795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Nov. 2012</a:t>
            </a:r>
            <a:endParaRPr lang="en-US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7119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Straw Poll 2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00E66CB4-4241-4EE4-A503-1F34752EE779}" type="slidenum">
              <a:rPr lang="en-US" altLang="ko-KR"/>
              <a:pPr/>
              <a:t>17</a:t>
            </a:fld>
            <a:endParaRPr lang="en-US" altLang="ko-KR"/>
          </a:p>
        </p:txBody>
      </p:sp>
      <p:sp>
        <p:nvSpPr>
          <p:cNvPr id="2662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en-US" altLang="ko-KR" dirty="0" smtClean="0">
                <a:ea typeface="굴림" pitchFamily="50" charset="-127"/>
              </a:rPr>
              <a:t>Do you agree to include the dynamic segment count IE in DTIM beacons as a solution of dynamic TIM segmentation method in the </a:t>
            </a:r>
            <a:r>
              <a:rPr lang="en-US" altLang="ko-KR" dirty="0" err="1" smtClean="0">
                <a:ea typeface="굴림" pitchFamily="50" charset="-127"/>
              </a:rPr>
              <a:t>TGah</a:t>
            </a:r>
            <a:r>
              <a:rPr lang="en-US" altLang="ko-KR" dirty="0" smtClean="0">
                <a:ea typeface="굴림" pitchFamily="50" charset="-127"/>
              </a:rPr>
              <a:t> spec framework?  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795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Nov. 2012</a:t>
            </a:r>
            <a:endParaRPr lang="en-US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11726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ko-KR" sz="2000" dirty="0" smtClean="0"/>
              <a:t>The </a:t>
            </a:r>
            <a:r>
              <a:rPr lang="en-GB" altLang="ko-KR" sz="2000" dirty="0"/>
              <a:t>draft specification shall use a fixed length page segment per TIM segment within one DTIM beacon interval </a:t>
            </a:r>
            <a:r>
              <a:rPr lang="en-GB" altLang="ko-KR" sz="2000" dirty="0" smtClean="0"/>
              <a:t>[3].</a:t>
            </a:r>
            <a:endParaRPr lang="en-GB" altLang="ko-KR" sz="2000" dirty="0"/>
          </a:p>
          <a:p>
            <a:pPr>
              <a:buFont typeface="Arial" pitchFamily="34" charset="0"/>
              <a:buChar char="•"/>
            </a:pPr>
            <a:r>
              <a:rPr lang="en-GB" altLang="ko-KR" sz="2000" dirty="0">
                <a:ea typeface="굴림" pitchFamily="50" charset="-127"/>
              </a:rPr>
              <a:t>In </a:t>
            </a:r>
            <a:r>
              <a:rPr lang="en-US" altLang="ko-KR" sz="2000" dirty="0" smtClean="0">
                <a:ea typeface="굴림" pitchFamily="50" charset="-127"/>
              </a:rPr>
              <a:t>1084r4 [3]</a:t>
            </a:r>
            <a:r>
              <a:rPr lang="en-GB" altLang="ko-KR" sz="2000" dirty="0" smtClean="0">
                <a:ea typeface="굴림" pitchFamily="50" charset="-127"/>
              </a:rPr>
              <a:t>, </a:t>
            </a:r>
            <a:r>
              <a:rPr lang="en-GB" altLang="ko-KR" sz="2000" dirty="0" smtClean="0">
                <a:ea typeface="굴림" pitchFamily="50" charset="-127"/>
              </a:rPr>
              <a:t>the </a:t>
            </a:r>
            <a:r>
              <a:rPr lang="en-GB" altLang="ko-KR" sz="2000" dirty="0">
                <a:ea typeface="굴림" pitchFamily="50" charset="-127"/>
              </a:rPr>
              <a:t>number of blocks in each segment is fixed regardless of the amount of </a:t>
            </a:r>
            <a:r>
              <a:rPr lang="en-GB" altLang="ko-KR" sz="2000" dirty="0" smtClean="0">
                <a:ea typeface="굴림" pitchFamily="50" charset="-127"/>
              </a:rPr>
              <a:t>corresponding buffered units at AP. </a:t>
            </a:r>
            <a:endParaRPr lang="en-US" altLang="ko-KR" sz="2000" dirty="0">
              <a:ea typeface="굴림" pitchFamily="50" charset="-127"/>
            </a:endParaRP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b="1" dirty="0" smtClean="0">
                <a:ea typeface="굴림" pitchFamily="50" charset="-127"/>
              </a:rPr>
              <a:t>However, </a:t>
            </a:r>
            <a:r>
              <a:rPr lang="en-US" altLang="ko-KR" b="1" dirty="0">
                <a:ea typeface="굴림" pitchFamily="50" charset="-127"/>
              </a:rPr>
              <a:t>in some cases, it is better to let the AP adaptively determine the length of each segment by </a:t>
            </a:r>
            <a:r>
              <a:rPr lang="en-US" altLang="ko-KR" b="1" dirty="0" smtClean="0">
                <a:ea typeface="굴림" pitchFamily="50" charset="-127"/>
              </a:rPr>
              <a:t>itself as desired </a:t>
            </a:r>
            <a:r>
              <a:rPr lang="en-US" altLang="ko-KR" b="1" dirty="0">
                <a:ea typeface="굴림" pitchFamily="50" charset="-127"/>
              </a:rPr>
              <a:t>to achieve better performance, e.g., in terms of power </a:t>
            </a:r>
            <a:r>
              <a:rPr lang="en-US" altLang="ko-KR" b="1" dirty="0" smtClean="0">
                <a:ea typeface="굴림" pitchFamily="50" charset="-127"/>
              </a:rPr>
              <a:t>saving, </a:t>
            </a:r>
            <a:r>
              <a:rPr lang="en-US" altLang="ko-KR" b="1" dirty="0">
                <a:ea typeface="굴림" pitchFamily="50" charset="-127"/>
              </a:rPr>
              <a:t>load </a:t>
            </a:r>
            <a:r>
              <a:rPr lang="en-US" altLang="ko-KR" b="1" dirty="0" smtClean="0">
                <a:ea typeface="굴림" pitchFamily="50" charset="-127"/>
              </a:rPr>
              <a:t>distribution and contention level.</a:t>
            </a:r>
            <a:endParaRPr lang="en-US" altLang="ko-KR" b="1" dirty="0"/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b="1" dirty="0">
                <a:ea typeface="굴림" pitchFamily="50" charset="-127"/>
              </a:rPr>
              <a:t>We emphasize the necessity of dynamic TIM segmentation and propose possible solutions for dynamic TIM segmentation. </a:t>
            </a:r>
            <a:endParaRPr lang="en-US" altLang="ko-KR" dirty="0">
              <a:ea typeface="굴림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7956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ko-KR" sz="2000" dirty="0" smtClean="0"/>
              <a:t>In IEEE 802.11ah spec framework, </a:t>
            </a:r>
            <a:r>
              <a:rPr lang="en-GB" altLang="ko-KR" sz="2000" dirty="0"/>
              <a:t>t</a:t>
            </a:r>
            <a:r>
              <a:rPr lang="en-GB" altLang="ko-KR" sz="2000" dirty="0" smtClean="0"/>
              <a:t>he </a:t>
            </a:r>
            <a:r>
              <a:rPr lang="en-GB" altLang="ko-KR" sz="2000" dirty="0"/>
              <a:t>complete traffic indication bitmap shall be divided into one or more segments and transmitting in one or more TIM elements for a large network [1</a:t>
            </a:r>
            <a:r>
              <a:rPr lang="en-GB" altLang="ko-KR" sz="2000" dirty="0" smtClean="0"/>
              <a:t>].</a:t>
            </a:r>
            <a:endParaRPr lang="en-US" altLang="ko-KR" sz="2000" dirty="0" smtClean="0">
              <a:ea typeface="굴림" pitchFamily="50" charset="-127"/>
            </a:endParaRPr>
          </a:p>
          <a:p>
            <a:pPr algn="just"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Based </a:t>
            </a:r>
            <a:r>
              <a:rPr lang="en-US" altLang="ko-KR" sz="2000" dirty="0">
                <a:ea typeface="굴림" pitchFamily="50" charset="-127"/>
              </a:rPr>
              <a:t>on </a:t>
            </a:r>
            <a:r>
              <a:rPr lang="en-US" altLang="ko-KR" sz="2000" dirty="0" smtClean="0">
                <a:ea typeface="굴림" pitchFamily="50" charset="-127"/>
              </a:rPr>
              <a:t>the </a:t>
            </a:r>
            <a:r>
              <a:rPr lang="en-US" altLang="ko-KR" sz="2000" dirty="0">
                <a:ea typeface="굴림" pitchFamily="50" charset="-127"/>
              </a:rPr>
              <a:t>hierarchical </a:t>
            </a:r>
            <a:r>
              <a:rPr lang="en-US" altLang="ko-KR" sz="2000" dirty="0" smtClean="0">
                <a:ea typeface="굴림" pitchFamily="50" charset="-127"/>
              </a:rPr>
              <a:t>structure of TIM </a:t>
            </a:r>
            <a:r>
              <a:rPr lang="en-US" altLang="ko-KR" sz="2000" dirty="0">
                <a:ea typeface="굴림" pitchFamily="50" charset="-127"/>
              </a:rPr>
              <a:t>[2], a page consists of multiple blocks (e.g., 32</a:t>
            </a:r>
            <a:r>
              <a:rPr lang="en-US" altLang="ko-KR" sz="2000" dirty="0" smtClean="0">
                <a:ea typeface="굴림" pitchFamily="50" charset="-127"/>
              </a:rPr>
              <a:t>), and a </a:t>
            </a:r>
            <a:r>
              <a:rPr lang="en-US" altLang="ko-KR" sz="2000" dirty="0">
                <a:ea typeface="굴림" pitchFamily="50" charset="-127"/>
              </a:rPr>
              <a:t>page segment may refer to an ordered range of blocks (e.g., 8) out of all blocks in one Page. </a:t>
            </a:r>
            <a:endParaRPr lang="en-US" altLang="ko-KR" sz="2000" dirty="0" smtClean="0">
              <a:ea typeface="굴림" pitchFamily="50" charset="-127"/>
            </a:endParaRPr>
          </a:p>
          <a:p>
            <a:pPr algn="just">
              <a:buFont typeface="Arial" pitchFamily="34" charset="0"/>
              <a:buChar char="•"/>
            </a:pPr>
            <a:r>
              <a:rPr lang="en-GB" altLang="ko-KR" sz="2000" dirty="0" smtClean="0"/>
              <a:t>The spec framework adopted </a:t>
            </a:r>
            <a:r>
              <a:rPr lang="en-GB" altLang="ko-KR" sz="2000" dirty="0"/>
              <a:t>a fixed length page segment per TIM segment within one DTIM beacon interval </a:t>
            </a:r>
            <a:r>
              <a:rPr lang="en-GB" altLang="ko-KR" sz="2000" dirty="0" smtClean="0"/>
              <a:t>[3], which we refer to as fixed length TIM segmentation. </a:t>
            </a:r>
          </a:p>
        </p:txBody>
      </p:sp>
      <p:pic>
        <p:nvPicPr>
          <p:cNvPr id="7" name="Picture 16"/>
          <p:cNvPicPr/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harpenSoften amount="6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797152"/>
            <a:ext cx="6592457" cy="17281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7254861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Introduction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599256" y="1824608"/>
            <a:ext cx="8077200" cy="412467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sz="2000" dirty="0">
                <a:ea typeface="굴림" pitchFamily="50" charset="-127"/>
              </a:rPr>
              <a:t>Fixed length TIM Segmentation proposed in </a:t>
            </a:r>
            <a:r>
              <a:rPr lang="en-US" altLang="ko-KR" sz="2000" dirty="0" smtClean="0">
                <a:ea typeface="굴림" pitchFamily="50" charset="-127"/>
              </a:rPr>
              <a:t>1084r4 [</a:t>
            </a:r>
            <a:r>
              <a:rPr lang="en-US" altLang="ko-KR" sz="2000" dirty="0" smtClean="0">
                <a:ea typeface="굴림" pitchFamily="50" charset="-127"/>
              </a:rPr>
              <a:t>3]</a:t>
            </a:r>
            <a:endParaRPr lang="en-US" altLang="ko-KR" sz="1800" b="1" dirty="0" smtClean="0">
              <a:ea typeface="굴림" pitchFamily="50" charset="-127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ko-KR" sz="1800" b="1" dirty="0" smtClean="0">
                <a:ea typeface="굴림" pitchFamily="50" charset="-127"/>
              </a:rPr>
              <a:t>Fixed </a:t>
            </a:r>
            <a:r>
              <a:rPr lang="en-US" altLang="ko-KR" sz="1800" b="1" dirty="0">
                <a:ea typeface="굴림" pitchFamily="50" charset="-127"/>
              </a:rPr>
              <a:t>length page segment per TIM segment within one DTIM beacon </a:t>
            </a:r>
            <a:r>
              <a:rPr lang="en-US" altLang="ko-KR" sz="1800" b="1" dirty="0" smtClean="0">
                <a:ea typeface="굴림" pitchFamily="50" charset="-127"/>
              </a:rPr>
              <a:t>interval</a:t>
            </a:r>
          </a:p>
          <a:p>
            <a:pPr lvl="1" algn="just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GB" altLang="ko-KR" sz="1800" b="1" dirty="0"/>
              <a:t>Segment count IE is used to indicate assignment of STAs in TIM segments which is conveyed by DTIM beacon frame</a:t>
            </a:r>
            <a:r>
              <a:rPr lang="en-GB" altLang="ko-KR" sz="1800" b="1" dirty="0" smtClean="0"/>
              <a:t>.</a:t>
            </a:r>
            <a:endParaRPr lang="en-US" altLang="ko-KR" sz="1800" b="1" dirty="0" smtClean="0">
              <a:ea typeface="굴림" pitchFamily="50" charset="-127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ko-KR" sz="1800" b="1" dirty="0" smtClean="0">
                <a:ea typeface="굴림" pitchFamily="50" charset="-127"/>
              </a:rPr>
              <a:t>Length </a:t>
            </a:r>
            <a:r>
              <a:rPr lang="en-US" altLang="ko-KR" sz="1800" b="1" dirty="0">
                <a:ea typeface="굴림" pitchFamily="50" charset="-127"/>
              </a:rPr>
              <a:t>of each page segment = (number of blocks </a:t>
            </a:r>
            <a:r>
              <a:rPr lang="en-US" altLang="ko-KR" sz="1800" b="1" dirty="0" smtClean="0">
                <a:ea typeface="굴림" pitchFamily="50" charset="-127"/>
              </a:rPr>
              <a:t>in page bitmap </a:t>
            </a:r>
            <a:r>
              <a:rPr lang="en-US" altLang="ko-KR" sz="1800" b="1" dirty="0">
                <a:ea typeface="굴림" pitchFamily="50" charset="-127"/>
              </a:rPr>
              <a:t>/ </a:t>
            </a:r>
            <a:r>
              <a:rPr lang="en-US" altLang="ko-KR" sz="1800" b="1" dirty="0" smtClean="0">
                <a:ea typeface="굴림" pitchFamily="50" charset="-127"/>
              </a:rPr>
              <a:t>page segment count)</a:t>
            </a:r>
            <a:endParaRPr lang="en-GB" altLang="ko-KR" sz="1800" b="1" dirty="0" smtClean="0"/>
          </a:p>
          <a:p>
            <a:pPr lvl="1">
              <a:buFont typeface="Arial" pitchFamily="34" charset="0"/>
              <a:buChar char="•"/>
            </a:pPr>
            <a:r>
              <a:rPr lang="en-GB" altLang="ko-KR" sz="1800" b="1" dirty="0" smtClean="0"/>
              <a:t>STAs </a:t>
            </a:r>
            <a:r>
              <a:rPr lang="en-GB" altLang="ko-KR" sz="1800" b="1" dirty="0"/>
              <a:t>within the assigned </a:t>
            </a:r>
            <a:r>
              <a:rPr lang="en-GB" altLang="ko-KR" sz="1800" b="1" dirty="0" smtClean="0"/>
              <a:t>TIM segment </a:t>
            </a:r>
            <a:r>
              <a:rPr lang="en-GB" altLang="ko-KR" sz="1800" b="1" dirty="0"/>
              <a:t>wake up at corresponding TIM segment sequentially</a:t>
            </a:r>
            <a:r>
              <a:rPr lang="en-GB" altLang="ko-KR" sz="1800" b="1" dirty="0" smtClean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GB" altLang="ko-KR" sz="1800" b="1" dirty="0" smtClean="0">
                <a:ea typeface="굴림" pitchFamily="50" charset="-127"/>
              </a:rPr>
              <a:t>Segment count IE format:</a:t>
            </a:r>
            <a:endParaRPr lang="en-US" altLang="ko-KR" b="1" dirty="0">
              <a:ea typeface="굴림" pitchFamily="50" charset="-127"/>
            </a:endParaRPr>
          </a:p>
          <a:p>
            <a:pPr marL="457200" lvl="1" indent="0"/>
            <a:endParaRPr lang="ko-KR" altLang="ko-KR" sz="1800" dirty="0"/>
          </a:p>
          <a:p>
            <a:endParaRPr lang="en-US" altLang="ko-KR" sz="1800" dirty="0" smtClean="0">
              <a:ea typeface="굴림" pitchFamily="50" charset="-127"/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A4869978-6514-4CAA-96ED-6D52284D38D8}" type="slidenum">
              <a:rPr lang="en-US" altLang="ko-KR"/>
              <a:pPr/>
              <a:t>4</a:t>
            </a:fld>
            <a:endParaRPr lang="en-US" altLang="ko-KR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81656095"/>
              </p:ext>
            </p:extLst>
          </p:nvPr>
        </p:nvGraphicFramePr>
        <p:xfrm>
          <a:off x="1428898" y="5085184"/>
          <a:ext cx="6239446" cy="864096"/>
        </p:xfrm>
        <a:graphic>
          <a:graphicData uri="http://schemas.openxmlformats.org/presentationml/2006/ole">
            <p:oleObj spid="_x0000_s18458" name="Visio" r:id="rId3" imgW="5296767" imgH="739032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3420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Introduction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71264" y="1802904"/>
            <a:ext cx="8077200" cy="762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sz="2000" dirty="0">
                <a:ea typeface="굴림" pitchFamily="50" charset="-127"/>
              </a:rPr>
              <a:t>Fixed length TIM </a:t>
            </a:r>
            <a:r>
              <a:rPr lang="en-US" altLang="ko-KR" sz="2000" dirty="0" smtClean="0">
                <a:ea typeface="굴림" pitchFamily="50" charset="-127"/>
              </a:rPr>
              <a:t>segmentation </a:t>
            </a:r>
            <a:r>
              <a:rPr lang="en-US" altLang="ko-KR" sz="2000" dirty="0">
                <a:ea typeface="굴림" pitchFamily="50" charset="-127"/>
              </a:rPr>
              <a:t>proposed in </a:t>
            </a:r>
            <a:r>
              <a:rPr lang="en-US" altLang="ko-KR" sz="2000" dirty="0" smtClean="0">
                <a:ea typeface="굴림" pitchFamily="50" charset="-127"/>
              </a:rPr>
              <a:t>1084r4 [</a:t>
            </a:r>
            <a:r>
              <a:rPr lang="en-US" altLang="ko-KR" sz="2000" dirty="0" smtClean="0">
                <a:ea typeface="굴림" pitchFamily="50" charset="-127"/>
              </a:rPr>
              <a:t>3]</a:t>
            </a:r>
            <a:endParaRPr lang="en-GB" altLang="ko-KR" sz="1800" b="1" dirty="0" smtClean="0"/>
          </a:p>
          <a:p>
            <a:pPr lvl="1">
              <a:buFont typeface="Arial" pitchFamily="34" charset="0"/>
              <a:buChar char="•"/>
            </a:pPr>
            <a:r>
              <a:rPr lang="en-GB" altLang="ko-KR" sz="1800" b="1" dirty="0" smtClean="0"/>
              <a:t>E.g. one page (32 blocks) are divided into 4 equal length (8 blocks) of page segments.</a:t>
            </a:r>
            <a:endParaRPr lang="ko-KR" altLang="ko-KR" sz="1800" b="1" dirty="0" smtClean="0"/>
          </a:p>
          <a:p>
            <a:pPr lvl="1">
              <a:buFont typeface="Arial" pitchFamily="34" charset="0"/>
              <a:buChar char="•"/>
            </a:pPr>
            <a:endParaRPr lang="ko-KR" altLang="ko-KR" sz="1800" dirty="0"/>
          </a:p>
          <a:p>
            <a:endParaRPr lang="en-US" altLang="ko-KR" sz="1800" dirty="0" smtClean="0">
              <a:ea typeface="굴림" pitchFamily="50" charset="-127"/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A4869978-6514-4CAA-96ED-6D52284D38D8}" type="slidenum">
              <a:rPr lang="en-US" altLang="ko-KR"/>
              <a:pPr/>
              <a:t>5</a:t>
            </a:fld>
            <a:endParaRPr lang="en-US" altLang="ko-KR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  <p:graphicFrame>
        <p:nvGraphicFramePr>
          <p:cNvPr id="6" name="개체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999065417"/>
              </p:ext>
            </p:extLst>
          </p:nvPr>
        </p:nvGraphicFramePr>
        <p:xfrm>
          <a:off x="1403648" y="2996953"/>
          <a:ext cx="6363034" cy="3113336"/>
        </p:xfrm>
        <a:graphic>
          <a:graphicData uri="http://schemas.openxmlformats.org/presentationml/2006/ole">
            <p:oleObj spid="_x0000_s34832" name="Visio" r:id="rId3" imgW="7147718" imgH="349677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39522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Motivation 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B396E4B6-6365-4730-8768-750E0BAFBF98}" type="slidenum">
              <a:rPr lang="en-US" altLang="ko-KR"/>
              <a:pPr/>
              <a:t>6</a:t>
            </a:fld>
            <a:endParaRPr lang="en-US" altLang="ko-K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3" name="개체 1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993164307"/>
              </p:ext>
            </p:extLst>
          </p:nvPr>
        </p:nvGraphicFramePr>
        <p:xfrm>
          <a:off x="323528" y="3696068"/>
          <a:ext cx="8496944" cy="2541244"/>
        </p:xfrm>
        <a:graphic>
          <a:graphicData uri="http://schemas.openxmlformats.org/presentationml/2006/ole">
            <p:oleObj spid="_x0000_s14380" name="Visio" r:id="rId3" imgW="7504938" imgH="2727960" progId="">
              <p:embed/>
            </p:oleObj>
          </a:graphicData>
        </a:graphic>
      </p:graphicFrame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776864" cy="1800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ko-KR" sz="2000" dirty="0" smtClean="0"/>
              <a:t>Deficiency of fixed length TIM segmentation</a:t>
            </a:r>
            <a:endParaRPr lang="en-US" altLang="ko-KR" sz="2000" dirty="0" smtClean="0">
              <a:ea typeface="굴림" pitchFamily="50" charset="-127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ko-KR" sz="1800" b="1" dirty="0" smtClean="0">
                <a:ea typeface="굴림" pitchFamily="50" charset="-127"/>
              </a:rPr>
              <a:t>E.g., 24 blocks divided into 4 equal length page segments. </a:t>
            </a:r>
          </a:p>
          <a:p>
            <a:pPr lvl="2">
              <a:buFont typeface="Arial" pitchFamily="34" charset="0"/>
              <a:buChar char="•"/>
            </a:pPr>
            <a:r>
              <a:rPr lang="en-US" altLang="ko-KR" sz="1600" b="1" dirty="0">
                <a:ea typeface="굴림" pitchFamily="50" charset="-127"/>
              </a:rPr>
              <a:t>I</a:t>
            </a:r>
            <a:r>
              <a:rPr lang="en-US" altLang="ko-KR" sz="1600" b="1" dirty="0" smtClean="0">
                <a:ea typeface="굴림" pitchFamily="50" charset="-127"/>
              </a:rPr>
              <a:t>n order to receive the red circled downlink transmissions, corresponding stations in page segment 1 may maintain awake state until </a:t>
            </a:r>
            <a:r>
              <a:rPr lang="en-US" altLang="ko-KR" sz="1600" b="1" dirty="0">
                <a:ea typeface="굴림" pitchFamily="50" charset="-127"/>
              </a:rPr>
              <a:t>they </a:t>
            </a:r>
            <a:r>
              <a:rPr lang="en-US" altLang="ko-KR" sz="1600" b="1" dirty="0" smtClean="0">
                <a:ea typeface="굴림" pitchFamily="50" charset="-127"/>
              </a:rPr>
              <a:t>successfully receive </a:t>
            </a:r>
            <a:r>
              <a:rPr lang="en-US" altLang="ko-KR" sz="1600" b="1" dirty="0">
                <a:ea typeface="굴림" pitchFamily="50" charset="-127"/>
              </a:rPr>
              <a:t>buffered units, </a:t>
            </a:r>
            <a:r>
              <a:rPr lang="en-US" altLang="ko-KR" sz="1600" b="1" dirty="0" smtClean="0">
                <a:ea typeface="굴림" pitchFamily="50" charset="-127"/>
              </a:rPr>
              <a:t>which could incur power waste or extended delay.</a:t>
            </a:r>
          </a:p>
          <a:p>
            <a:pPr marL="457200" lvl="1" indent="0"/>
            <a:endParaRPr lang="en-US" altLang="ko-KR" sz="1600" dirty="0" smtClean="0">
              <a:ea typeface="굴림" pitchFamily="50" charset="-127"/>
            </a:endParaRPr>
          </a:p>
          <a:p>
            <a:endParaRPr lang="en-US" altLang="ko-KR" sz="2000" dirty="0" smtClean="0">
              <a:ea typeface="굴림" pitchFamily="50" charset="-127"/>
            </a:endParaRPr>
          </a:p>
        </p:txBody>
      </p:sp>
      <p:sp>
        <p:nvSpPr>
          <p:cNvPr id="1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64008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Motivation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sz="2000" b="1" dirty="0" smtClean="0">
                <a:ea typeface="굴림" pitchFamily="50" charset="-127"/>
              </a:rPr>
              <a:t>Because </a:t>
            </a:r>
            <a:r>
              <a:rPr lang="en-US" altLang="ko-KR" sz="2000" b="1" dirty="0">
                <a:ea typeface="굴림" pitchFamily="50" charset="-127"/>
              </a:rPr>
              <a:t>the </a:t>
            </a:r>
            <a:r>
              <a:rPr lang="en-US" altLang="ko-KR" sz="2000" b="1" dirty="0" smtClean="0">
                <a:ea typeface="굴림" pitchFamily="50" charset="-127"/>
              </a:rPr>
              <a:t>AP knows </a:t>
            </a:r>
            <a:r>
              <a:rPr lang="en-US" altLang="ko-KR" sz="2000" b="1" dirty="0">
                <a:ea typeface="굴림" pitchFamily="50" charset="-127"/>
              </a:rPr>
              <a:t>the amount of buffered </a:t>
            </a:r>
            <a:r>
              <a:rPr lang="en-US" altLang="ko-KR" sz="2000" dirty="0" smtClean="0">
                <a:ea typeface="굴림" pitchFamily="50" charset="-127"/>
              </a:rPr>
              <a:t>units corresponding to each block</a:t>
            </a:r>
            <a:r>
              <a:rPr lang="en-US" altLang="ko-KR" sz="2000" b="1" dirty="0" smtClean="0">
                <a:ea typeface="굴림" pitchFamily="50" charset="-127"/>
              </a:rPr>
              <a:t> </a:t>
            </a:r>
            <a:r>
              <a:rPr lang="en-US" altLang="ko-KR" sz="2000" b="1" dirty="0">
                <a:ea typeface="굴림" pitchFamily="50" charset="-127"/>
              </a:rPr>
              <a:t>and the available time </a:t>
            </a:r>
            <a:r>
              <a:rPr lang="en-US" altLang="ko-KR" sz="2000" dirty="0" smtClean="0">
                <a:ea typeface="굴림" pitchFamily="50" charset="-127"/>
              </a:rPr>
              <a:t>for</a:t>
            </a:r>
            <a:r>
              <a:rPr lang="en-US" altLang="ko-KR" sz="2000" b="1" dirty="0" smtClean="0">
                <a:ea typeface="굴림" pitchFamily="50" charset="-127"/>
              </a:rPr>
              <a:t> </a:t>
            </a:r>
            <a:r>
              <a:rPr lang="en-US" altLang="ko-KR" sz="2000" dirty="0" smtClean="0">
                <a:ea typeface="굴림" pitchFamily="50" charset="-127"/>
              </a:rPr>
              <a:t>downlink transmission</a:t>
            </a:r>
            <a:r>
              <a:rPr lang="en-US" altLang="ko-KR" sz="2000" dirty="0">
                <a:ea typeface="굴림" pitchFamily="50" charset="-127"/>
              </a:rPr>
              <a:t> </a:t>
            </a:r>
            <a:r>
              <a:rPr lang="en-US" altLang="ko-KR" sz="2000" dirty="0" smtClean="0">
                <a:ea typeface="굴림" pitchFamily="50" charset="-127"/>
              </a:rPr>
              <a:t>dedicated to each TIM segment as well as</a:t>
            </a:r>
            <a:r>
              <a:rPr lang="en-US" altLang="ko-KR" sz="2000" b="1" dirty="0" smtClean="0">
                <a:ea typeface="굴림" pitchFamily="50" charset="-127"/>
              </a:rPr>
              <a:t> the </a:t>
            </a:r>
            <a:r>
              <a:rPr lang="en-US" altLang="ko-KR" sz="2000" dirty="0" smtClean="0">
                <a:ea typeface="굴림" pitchFamily="50" charset="-127"/>
              </a:rPr>
              <a:t>contention level, </a:t>
            </a:r>
            <a:r>
              <a:rPr lang="en-US" altLang="ko-KR" sz="2000" b="1" dirty="0" smtClean="0">
                <a:ea typeface="굴림" pitchFamily="50" charset="-127"/>
              </a:rPr>
              <a:t>it </a:t>
            </a:r>
            <a:r>
              <a:rPr lang="en-US" altLang="ko-KR" sz="2000" b="1" dirty="0">
                <a:ea typeface="굴림" pitchFamily="50" charset="-127"/>
              </a:rPr>
              <a:t>can estimate the proper length of each page </a:t>
            </a:r>
            <a:r>
              <a:rPr lang="en-US" altLang="ko-KR" sz="2000" b="1" dirty="0" smtClean="0">
                <a:ea typeface="굴림" pitchFamily="50" charset="-127"/>
              </a:rPr>
              <a:t>segment.</a:t>
            </a:r>
            <a:r>
              <a:rPr lang="en-US" altLang="ko-KR" sz="2000" dirty="0"/>
              <a:t> </a:t>
            </a:r>
            <a:endParaRPr lang="en-US" altLang="ko-KR" sz="20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2000" dirty="0" smtClean="0"/>
              <a:t>Fixed </a:t>
            </a:r>
            <a:r>
              <a:rPr lang="en-US" altLang="ko-KR" sz="2000" dirty="0"/>
              <a:t>length TIM segmentation may restrict the AP’s resource scheduling capability.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600" b="1" dirty="0"/>
              <a:t>AP cannot arbitrarily determine the boundary of each page segment.</a:t>
            </a:r>
            <a:r>
              <a:rPr lang="en-US" altLang="ko-KR" sz="1800" b="1" dirty="0"/>
              <a:t>  </a:t>
            </a:r>
            <a:endParaRPr lang="en-US" altLang="ko-KR" sz="1800" b="1" dirty="0" smtClean="0"/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b="1" dirty="0" smtClean="0"/>
              <a:t>It is desirable to have a dynamic TIM segmentation method,  whereby the </a:t>
            </a:r>
            <a:r>
              <a:rPr lang="en-US" altLang="ko-KR" b="1" dirty="0"/>
              <a:t>AP can arbitrarily determine the boundary of each TIM </a:t>
            </a:r>
            <a:r>
              <a:rPr lang="en-US" altLang="ko-KR" b="1" dirty="0" smtClean="0"/>
              <a:t>segment</a:t>
            </a:r>
            <a:r>
              <a:rPr lang="en-US" altLang="ko-KR" b="1" dirty="0"/>
              <a:t>.</a:t>
            </a:r>
            <a:endParaRPr lang="en-US" altLang="ko-KR" b="1" dirty="0" smtClean="0"/>
          </a:p>
          <a:p>
            <a:pPr marL="342900" lvl="1" indent="-342900">
              <a:spcBef>
                <a:spcPts val="600"/>
              </a:spcBef>
            </a:pPr>
            <a:r>
              <a:rPr lang="en-US" altLang="ko-KR" b="1" dirty="0" smtClean="0">
                <a:sym typeface="Wingdings" pitchFamily="2" charset="2"/>
              </a:rPr>
              <a:t>  </a:t>
            </a:r>
            <a:r>
              <a:rPr lang="en-US" altLang="ko-KR" b="1" dirty="0" smtClean="0"/>
              <a:t>Propose dynamic TIM segmentation 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1600" b="1" dirty="0" smtClean="0"/>
              <a:t>E.g., AP can arbitrarily determine the value </a:t>
            </a:r>
            <a:r>
              <a:rPr lang="en-US" altLang="ko-KR" sz="1600" b="1" dirty="0"/>
              <a:t>of </a:t>
            </a:r>
            <a:r>
              <a:rPr lang="en-US" altLang="ko-KR" sz="1600" b="1" dirty="0" smtClean="0"/>
              <a:t>N</a:t>
            </a:r>
            <a:r>
              <a:rPr lang="en-US" altLang="ko-KR" sz="1600" b="1" baseline="-25000" dirty="0" smtClean="0"/>
              <a:t>1, </a:t>
            </a:r>
            <a:r>
              <a:rPr lang="en-US" altLang="ko-KR" sz="1600" b="1" dirty="0" smtClean="0"/>
              <a:t>N</a:t>
            </a:r>
            <a:r>
              <a:rPr lang="en-US" altLang="ko-KR" sz="1600" b="1" baseline="-25000" dirty="0" smtClean="0"/>
              <a:t>2, </a:t>
            </a:r>
            <a:r>
              <a:rPr lang="en-US" altLang="ko-KR" sz="1600" b="1" dirty="0" smtClean="0"/>
              <a:t>N</a:t>
            </a:r>
            <a:r>
              <a:rPr lang="en-US" altLang="ko-KR" sz="1600" b="1" baseline="-25000" dirty="0" smtClean="0"/>
              <a:t>3</a:t>
            </a:r>
            <a:r>
              <a:rPr lang="en-US" altLang="ko-KR" sz="1600" b="1" dirty="0" smtClean="0"/>
              <a:t> and N</a:t>
            </a:r>
            <a:r>
              <a:rPr lang="en-US" altLang="ko-KR" sz="1600" b="1" baseline="-25000" dirty="0" smtClean="0"/>
              <a:t>4 </a:t>
            </a:r>
            <a:r>
              <a:rPr lang="en-US" altLang="ko-KR" sz="1600" b="1" dirty="0" smtClean="0"/>
              <a:t>, as long as the sum of N</a:t>
            </a:r>
            <a:r>
              <a:rPr lang="en-US" altLang="ko-KR" sz="1600" b="1" baseline="-25000" dirty="0" smtClean="0"/>
              <a:t>1</a:t>
            </a:r>
            <a:r>
              <a:rPr lang="en-US" altLang="ko-KR" sz="1600" b="1" dirty="0" smtClean="0"/>
              <a:t>, N</a:t>
            </a:r>
            <a:r>
              <a:rPr lang="en-US" altLang="ko-KR" sz="1600" b="1" baseline="-25000" dirty="0" smtClean="0"/>
              <a:t>2</a:t>
            </a:r>
            <a:r>
              <a:rPr lang="en-US" altLang="ko-KR" sz="1600" b="1" dirty="0" smtClean="0"/>
              <a:t>,</a:t>
            </a:r>
            <a:r>
              <a:rPr lang="en-US" altLang="ko-KR" sz="1600" b="1" baseline="-25000" dirty="0" smtClean="0"/>
              <a:t> </a:t>
            </a:r>
            <a:r>
              <a:rPr lang="en-US" altLang="ko-KR" sz="1600" b="1" dirty="0" smtClean="0"/>
              <a:t>N</a:t>
            </a:r>
            <a:r>
              <a:rPr lang="en-US" altLang="ko-KR" sz="1600" b="1" baseline="-25000" dirty="0" smtClean="0"/>
              <a:t>3 </a:t>
            </a:r>
            <a:r>
              <a:rPr lang="en-US" altLang="ko-KR" sz="1600" b="1" dirty="0" smtClean="0"/>
              <a:t>and N</a:t>
            </a:r>
            <a:r>
              <a:rPr lang="en-US" altLang="ko-KR" sz="1600" b="1" baseline="-25000" dirty="0" smtClean="0"/>
              <a:t>4  </a:t>
            </a:r>
            <a:r>
              <a:rPr lang="en-US" altLang="ko-KR" sz="1600" b="1" dirty="0" smtClean="0"/>
              <a:t>equals  to the number of blocks in one page.</a:t>
            </a:r>
          </a:p>
          <a:p>
            <a:pPr marL="342900" lvl="1" indent="-342900">
              <a:spcBef>
                <a:spcPts val="600"/>
              </a:spcBef>
            </a:pPr>
            <a:endParaRPr lang="en-US" altLang="ko-KR" b="1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886674673"/>
              </p:ext>
            </p:extLst>
          </p:nvPr>
        </p:nvGraphicFramePr>
        <p:xfrm>
          <a:off x="827584" y="5877272"/>
          <a:ext cx="7488832" cy="482321"/>
        </p:xfrm>
        <a:graphic>
          <a:graphicData uri="http://schemas.openxmlformats.org/presentationml/2006/ole">
            <p:oleObj spid="_x0000_s30748" name="Visio" r:id="rId3" imgW="5218581" imgH="394643" progId="">
              <p:embed/>
            </p:oleObj>
          </a:graphicData>
        </a:graphic>
      </p:graphicFrame>
      <p:sp>
        <p:nvSpPr>
          <p:cNvPr id="7" name="바닥글 개체 틀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Dynamic TIM Segmentation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B396E4B6-6365-4730-8768-750E0BAFBF98}" type="slidenum">
              <a:rPr lang="en-US" altLang="ko-KR"/>
              <a:pPr/>
              <a:t>8</a:t>
            </a:fld>
            <a:endParaRPr lang="en-US" altLang="ko-K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1" name="개체 10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065794887"/>
              </p:ext>
            </p:extLst>
          </p:nvPr>
        </p:nvGraphicFramePr>
        <p:xfrm>
          <a:off x="268772" y="4023373"/>
          <a:ext cx="8568952" cy="2285947"/>
        </p:xfrm>
        <a:graphic>
          <a:graphicData uri="http://schemas.openxmlformats.org/presentationml/2006/ole">
            <p:oleObj spid="_x0000_s17443" name="Visio" r:id="rId3" imgW="8176813" imgH="2704465" progId="">
              <p:embed/>
            </p:oleObj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666316" y="1772816"/>
            <a:ext cx="7200800" cy="13681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Dynamic TIM segmentation: 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800" b="1" dirty="0" smtClean="0">
                <a:ea typeface="굴림" pitchFamily="50" charset="-127"/>
              </a:rPr>
              <a:t>Each page segment can have arbitrary number of blocks based on a proper scheduling strategy of the AP.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800" b="1" dirty="0" smtClean="0">
                <a:ea typeface="굴림" pitchFamily="50" charset="-127"/>
              </a:rPr>
              <a:t>E.g., the 24 blocks are divided into 4 different length of page segments to achieve proper downlink traffic distribution over multiple beacon intervals according to the available time for downlink transmission within a DTIM interval.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15333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Dynamic Segment Count IE in Beacon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B396E4B6-6365-4730-8768-750E0BAFBF98}" type="slidenum">
              <a:rPr lang="en-US" altLang="ko-KR"/>
              <a:pPr/>
              <a:t>9</a:t>
            </a:fld>
            <a:endParaRPr lang="en-US" altLang="ko-KR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795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Nov. 2012</a:t>
            </a:r>
            <a:endParaRPr lang="en-US" dirty="0"/>
          </a:p>
        </p:txBody>
      </p:sp>
      <p:sp>
        <p:nvSpPr>
          <p:cNvPr id="21510" name="Content Placeholder 2"/>
          <p:cNvSpPr>
            <a:spLocks noGrp="1"/>
          </p:cNvSpPr>
          <p:nvPr>
            <p:ph idx="1"/>
          </p:nvPr>
        </p:nvSpPr>
        <p:spPr>
          <a:xfrm>
            <a:off x="685800" y="1834480"/>
            <a:ext cx="7772400" cy="4114800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Dynamic segment count IE is only transmitted in DTIM beacon. </a:t>
            </a:r>
          </a:p>
          <a:p>
            <a:pPr algn="just"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This element indicates the length of each page segment and the assignment of STAs in each page segment.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800" b="1" dirty="0" smtClean="0">
                <a:ea typeface="굴림" pitchFamily="50" charset="-127"/>
              </a:rPr>
              <a:t>Indicates wake-up time for power save STAs within one DTIM interval. </a:t>
            </a:r>
            <a:endParaRPr lang="en-US" altLang="ko-KR" sz="2000" b="1" dirty="0" smtClean="0">
              <a:ea typeface="굴림" pitchFamily="50" charset="-127"/>
            </a:endParaRPr>
          </a:p>
          <a:p>
            <a:pPr algn="just"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The operation of the STA is the same as that of fixed length TIM segmentation</a:t>
            </a:r>
          </a:p>
        </p:txBody>
      </p:sp>
      <p:sp>
        <p:nvSpPr>
          <p:cNvPr id="3" name="바닥글 개체 틀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  <p:graphicFrame>
        <p:nvGraphicFramePr>
          <p:cNvPr id="4" name="개체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480698189"/>
              </p:ext>
            </p:extLst>
          </p:nvPr>
        </p:nvGraphicFramePr>
        <p:xfrm>
          <a:off x="1547664" y="4138613"/>
          <a:ext cx="5982419" cy="2327275"/>
        </p:xfrm>
        <a:graphic>
          <a:graphicData uri="http://schemas.openxmlformats.org/presentationml/2006/ole">
            <p:oleObj spid="_x0000_s33812" name="Visio" r:id="rId3" imgW="6427649" imgH="3010029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0906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21456</TotalTime>
  <Words>1461</Words>
  <Application>Microsoft Office PowerPoint</Application>
  <PresentationFormat>화면 슬라이드 쇼(4:3)</PresentationFormat>
  <Paragraphs>148</Paragraphs>
  <Slides>17</Slides>
  <Notes>3</Notes>
  <HiddenSlides>0</HiddenSlides>
  <MMClips>0</MMClips>
  <ScaleCrop>false</ScaleCrop>
  <HeadingPairs>
    <vt:vector size="6" baseType="variant">
      <vt:variant>
        <vt:lpstr>테마</vt:lpstr>
      </vt:variant>
      <vt:variant>
        <vt:i4>2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17</vt:i4>
      </vt:variant>
    </vt:vector>
  </HeadingPairs>
  <TitlesOfParts>
    <vt:vector size="21" baseType="lpstr">
      <vt:lpstr>Office Theme</vt:lpstr>
      <vt:lpstr>802-11-Submission</vt:lpstr>
      <vt:lpstr>Document</vt:lpstr>
      <vt:lpstr>Visio</vt:lpstr>
      <vt:lpstr>Dynamic TIM and Page Segmentation   </vt:lpstr>
      <vt:lpstr>Abstract</vt:lpstr>
      <vt:lpstr>Introduction</vt:lpstr>
      <vt:lpstr>Introduction</vt:lpstr>
      <vt:lpstr>Introduction</vt:lpstr>
      <vt:lpstr>Motivation </vt:lpstr>
      <vt:lpstr>Motivation</vt:lpstr>
      <vt:lpstr>Dynamic TIM Segmentation</vt:lpstr>
      <vt:lpstr>Dynamic Segment Count IE in Beacon</vt:lpstr>
      <vt:lpstr>Discussion on Dynamic Segment Count IE Format (1)</vt:lpstr>
      <vt:lpstr>Discussion on Dynamic Segment Count IE Format (2)</vt:lpstr>
      <vt:lpstr>Discussion on Dynamic Segment Count IE Format (3)</vt:lpstr>
      <vt:lpstr>Discussion on Dynamic Segment Count IE Format (4)</vt:lpstr>
      <vt:lpstr>Summary</vt:lpstr>
      <vt:lpstr>Reference</vt:lpstr>
      <vt:lpstr>Straw Poll 1</vt:lpstr>
      <vt:lpstr>Straw Poll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Administrator</cp:lastModifiedBy>
  <cp:revision>408</cp:revision>
  <cp:lastPrinted>1601-01-01T00:00:00Z</cp:lastPrinted>
  <dcterms:created xsi:type="dcterms:W3CDTF">2010-02-15T12:38:41Z</dcterms:created>
  <dcterms:modified xsi:type="dcterms:W3CDTF">2012-11-12T21:59:37Z</dcterms:modified>
</cp:coreProperties>
</file>