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300" r:id="rId15"/>
    <p:sldId id="279" r:id="rId16"/>
    <p:sldId id="301" r:id="rId17"/>
    <p:sldId id="286" r:id="rId18"/>
    <p:sldId id="273" r:id="rId19"/>
    <p:sldId id="274" r:id="rId20"/>
    <p:sldId id="275" r:id="rId21"/>
    <p:sldId id="276" r:id="rId22"/>
    <p:sldId id="27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44413" y="332601"/>
            <a:ext cx="350108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802.11-12/1352r07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2012-11-11</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12/1330 </a:t>
            </a:r>
            <a:r>
              <a:rPr lang="en-US" b="0" dirty="0" smtClean="0">
                <a:solidFill>
                  <a:srgbClr val="00B050"/>
                </a:solidFill>
              </a:rPr>
              <a:t>Two-Hop Relaying</a:t>
            </a:r>
          </a:p>
          <a:p>
            <a:pPr lvl="1"/>
            <a:r>
              <a:rPr lang="en-US" dirty="0" smtClean="0">
                <a:solidFill>
                  <a:srgbClr val="00B050"/>
                </a:solidFill>
              </a:rPr>
              <a:t>Eric Wong (Broadcom)</a:t>
            </a:r>
          </a:p>
          <a:p>
            <a:r>
              <a:rPr lang="en-US" dirty="0" smtClean="0">
                <a:solidFill>
                  <a:srgbClr val="00B050"/>
                </a:solidFill>
              </a:rPr>
              <a:t>12/1329 </a:t>
            </a:r>
            <a:r>
              <a:rPr lang="en-US" b="0" dirty="0" smtClean="0">
                <a:solidFill>
                  <a:srgbClr val="00B050"/>
                </a:solidFill>
              </a:rPr>
              <a:t>PS-Poll for Downlink </a:t>
            </a:r>
            <a:r>
              <a:rPr lang="en-US" b="0" dirty="0" err="1" smtClean="0">
                <a:solidFill>
                  <a:srgbClr val="00B050"/>
                </a:solidFill>
              </a:rPr>
              <a:t>Bufferable</a:t>
            </a:r>
            <a:r>
              <a:rPr lang="en-US" b="0" dirty="0" smtClean="0">
                <a:solidFill>
                  <a:srgbClr val="00B050"/>
                </a:solidFill>
              </a:rPr>
              <a:t> Units</a:t>
            </a:r>
          </a:p>
          <a:p>
            <a:pPr lvl="1"/>
            <a:r>
              <a:rPr lang="en-US" dirty="0" smtClean="0">
                <a:solidFill>
                  <a:srgbClr val="00B050"/>
                </a:solidFill>
              </a:rPr>
              <a:t>Eric Wong (Broadcom)</a:t>
            </a:r>
          </a:p>
          <a:p>
            <a:r>
              <a:rPr lang="en-US" dirty="0" smtClean="0">
                <a:solidFill>
                  <a:srgbClr val="00B050"/>
                </a:solidFill>
              </a:rPr>
              <a:t>12/1312 </a:t>
            </a:r>
            <a:r>
              <a:rPr lang="en-US" b="0" dirty="0" err="1" smtClean="0">
                <a:solidFill>
                  <a:srgbClr val="00B050"/>
                </a:solidFill>
              </a:rPr>
              <a:t>beamforming</a:t>
            </a:r>
            <a:r>
              <a:rPr lang="en-US" b="0" dirty="0" smtClean="0">
                <a:solidFill>
                  <a:srgbClr val="00B050"/>
                </a:solidFill>
              </a:rPr>
              <a:t> feedback for single stream</a:t>
            </a:r>
          </a:p>
          <a:p>
            <a:pPr lvl="1"/>
            <a:r>
              <a:rPr lang="en-US" dirty="0" err="1" smtClean="0">
                <a:solidFill>
                  <a:srgbClr val="00B050"/>
                </a:solidFill>
              </a:rPr>
              <a:t>Hongyuan</a:t>
            </a:r>
            <a:r>
              <a:rPr lang="en-US" dirty="0" smtClean="0">
                <a:solidFill>
                  <a:srgbClr val="00B050"/>
                </a:solidFill>
              </a:rPr>
              <a:t> Zhang (Marvell)</a:t>
            </a:r>
            <a:endParaRPr lang="en-US" b="0" dirty="0" smtClean="0">
              <a:solidFill>
                <a:srgbClr val="00B050"/>
              </a:solidFill>
            </a:endParaRPr>
          </a:p>
          <a:p>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12/1355 </a:t>
            </a:r>
            <a:r>
              <a:rPr lang="en-US" b="0" dirty="0" err="1" smtClean="0">
                <a:solidFill>
                  <a:srgbClr val="00B050"/>
                </a:solidFill>
              </a:rPr>
              <a:t>Sectorized</a:t>
            </a:r>
            <a:r>
              <a:rPr lang="en-US" b="0" dirty="0" smtClean="0">
                <a:solidFill>
                  <a:srgbClr val="00B050"/>
                </a:solidFill>
              </a:rPr>
              <a:t> Beam Operation-Follow Up</a:t>
            </a:r>
          </a:p>
          <a:p>
            <a:pPr lvl="1"/>
            <a:r>
              <a:rPr lang="en-US" dirty="0" smtClean="0">
                <a:solidFill>
                  <a:srgbClr val="00B050"/>
                </a:solidFill>
              </a:rPr>
              <a:t>James Wang (</a:t>
            </a:r>
            <a:r>
              <a:rPr lang="en-US" dirty="0" err="1" smtClean="0">
                <a:solidFill>
                  <a:srgbClr val="00B050"/>
                </a:solidFill>
              </a:rPr>
              <a:t>MediaTek</a:t>
            </a:r>
            <a:r>
              <a:rPr lang="en-US" dirty="0" smtClean="0">
                <a:solidFill>
                  <a:srgbClr val="00B050"/>
                </a:solidFill>
              </a:rPr>
              <a:t>)</a:t>
            </a:r>
          </a:p>
          <a:p>
            <a:pPr lvl="1"/>
            <a:r>
              <a:rPr lang="en-US" dirty="0" smtClean="0">
                <a:solidFill>
                  <a:srgbClr val="00B050"/>
                </a:solidFill>
              </a:rPr>
              <a:t>Preference for Tuesday afternoon or Wednesday morn</a:t>
            </a:r>
          </a:p>
          <a:p>
            <a:r>
              <a:rPr lang="en-US" dirty="0" smtClean="0">
                <a:solidFill>
                  <a:srgbClr val="00B050"/>
                </a:solidFill>
              </a:rPr>
              <a:t>12/1324 </a:t>
            </a:r>
            <a:r>
              <a:rPr lang="en-US" b="0" dirty="0" smtClean="0">
                <a:solidFill>
                  <a:srgbClr val="00B050"/>
                </a:solidFill>
              </a:rPr>
              <a:t>Very low energy paging</a:t>
            </a:r>
          </a:p>
          <a:p>
            <a:pPr lvl="1"/>
            <a:r>
              <a:rPr lang="en-US" dirty="0" smtClean="0">
                <a:solidFill>
                  <a:srgbClr val="00B050"/>
                </a:solidFill>
              </a:rPr>
              <a:t>Simone Merlin (Qualcomm)</a:t>
            </a:r>
          </a:p>
          <a:p>
            <a:r>
              <a:rPr lang="en-US" dirty="0" smtClean="0">
                <a:solidFill>
                  <a:srgbClr val="00B050"/>
                </a:solidFill>
              </a:rPr>
              <a:t>12/1323</a:t>
            </a:r>
            <a:r>
              <a:rPr lang="en-US" b="0" dirty="0" smtClean="0">
                <a:solidFill>
                  <a:srgbClr val="00B050"/>
                </a:solidFill>
              </a:rPr>
              <a:t> Relay</a:t>
            </a:r>
          </a:p>
          <a:p>
            <a:pPr lvl="1"/>
            <a:r>
              <a:rPr lang="en-US" dirty="0" smtClean="0">
                <a:solidFill>
                  <a:srgbClr val="00B050"/>
                </a:solidFill>
              </a:rPr>
              <a:t>Simone Merlin (Qualcomm)</a:t>
            </a:r>
          </a:p>
          <a:p>
            <a:r>
              <a:rPr lang="en-US" dirty="0" smtClean="0">
                <a:solidFill>
                  <a:srgbClr val="00B050"/>
                </a:solidFill>
              </a:rPr>
              <a:t>12/1336 </a:t>
            </a:r>
            <a:r>
              <a:rPr lang="en-US" b="0" dirty="0" smtClean="0">
                <a:solidFill>
                  <a:srgbClr val="00B050"/>
                </a:solidFill>
              </a:rPr>
              <a:t>Overlapping OBSS of different sizes</a:t>
            </a:r>
          </a:p>
          <a:p>
            <a:pPr lvl="1"/>
            <a:r>
              <a:rPr lang="en-US" dirty="0" smtClean="0">
                <a:solidFill>
                  <a:srgbClr val="00B050"/>
                </a:solidFill>
              </a:rPr>
              <a:t>Chao-Chun Wang (</a:t>
            </a:r>
            <a:r>
              <a:rPr lang="en-US" dirty="0" err="1" smtClean="0">
                <a:solidFill>
                  <a:srgbClr val="00B050"/>
                </a:solidFill>
              </a:rPr>
              <a:t>MediaTek</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12/1363 </a:t>
            </a:r>
            <a:r>
              <a:rPr lang="en-US" b="0" dirty="0" smtClean="0">
                <a:solidFill>
                  <a:srgbClr val="00B050"/>
                </a:solidFill>
              </a:rPr>
              <a:t>Clarifications on 1 MHz Preamble and Timing-Related Constants</a:t>
            </a:r>
          </a:p>
          <a:p>
            <a:pPr lvl="1"/>
            <a:r>
              <a:rPr lang="en-US" dirty="0" err="1" smtClean="0">
                <a:solidFill>
                  <a:srgbClr val="00B050"/>
                </a:solidFill>
              </a:rPr>
              <a:t>Harya</a:t>
            </a:r>
            <a:r>
              <a:rPr lang="en-US" dirty="0" smtClean="0">
                <a:solidFill>
                  <a:srgbClr val="00B050"/>
                </a:solidFill>
              </a:rPr>
              <a:t> </a:t>
            </a:r>
            <a:r>
              <a:rPr lang="en-US" dirty="0" err="1" smtClean="0">
                <a:solidFill>
                  <a:srgbClr val="00B050"/>
                </a:solidFill>
              </a:rPr>
              <a:t>Wicaksana</a:t>
            </a:r>
            <a:r>
              <a:rPr lang="en-US" dirty="0" smtClean="0">
                <a:solidFill>
                  <a:srgbClr val="00B050"/>
                </a:solidFill>
              </a:rPr>
              <a:t> (Panasonic)</a:t>
            </a:r>
          </a:p>
          <a:p>
            <a:pPr lvl="1"/>
            <a:endParaRPr lang="en-US" dirty="0" smtClean="0"/>
          </a:p>
          <a:p>
            <a:r>
              <a:rPr lang="en-US" dirty="0" smtClean="0">
                <a:solidFill>
                  <a:srgbClr val="00B050"/>
                </a:solidFill>
              </a:rPr>
              <a:t>12/1331 </a:t>
            </a:r>
            <a:r>
              <a:rPr lang="en-US" b="0" dirty="0" smtClean="0">
                <a:solidFill>
                  <a:srgbClr val="00B050"/>
                </a:solidFill>
              </a:rPr>
              <a:t>DFT spreading OFDM optional specification proposal for 11ah low rate PHY</a:t>
            </a:r>
          </a:p>
          <a:p>
            <a:pPr lvl="1"/>
            <a:r>
              <a:rPr lang="en-US" dirty="0" smtClean="0">
                <a:solidFill>
                  <a:srgbClr val="00B050"/>
                </a:solidFill>
              </a:rPr>
              <a:t>Masahiro </a:t>
            </a:r>
            <a:r>
              <a:rPr lang="en-US" dirty="0" err="1" smtClean="0">
                <a:solidFill>
                  <a:srgbClr val="00B050"/>
                </a:solidFill>
              </a:rPr>
              <a:t>Umehira</a:t>
            </a:r>
            <a:r>
              <a:rPr lang="en-US" dirty="0" smtClean="0">
                <a:solidFill>
                  <a:srgbClr val="00B050"/>
                </a:solidFill>
              </a:rPr>
              <a:t> (Ibaraki University)</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12/1325 </a:t>
            </a:r>
            <a:r>
              <a:rPr lang="en-US" b="0" dirty="0" smtClean="0">
                <a:solidFill>
                  <a:srgbClr val="00B050"/>
                </a:solidFill>
              </a:rPr>
              <a:t>PS-Poll TXOP</a:t>
            </a:r>
          </a:p>
          <a:p>
            <a:pPr lvl="1"/>
            <a:r>
              <a:rPr lang="en-US" dirty="0" smtClean="0">
                <a:solidFill>
                  <a:srgbClr val="00B050"/>
                </a:solidFill>
              </a:rPr>
              <a:t>David </a:t>
            </a:r>
            <a:r>
              <a:rPr lang="en-US" dirty="0" err="1" smtClean="0">
                <a:solidFill>
                  <a:srgbClr val="00B050"/>
                </a:solidFill>
              </a:rPr>
              <a:t>Xun</a:t>
            </a:r>
            <a:r>
              <a:rPr lang="en-US" dirty="0" smtClean="0">
                <a:solidFill>
                  <a:srgbClr val="00B050"/>
                </a:solidFill>
              </a:rPr>
              <a:t> Yang (</a:t>
            </a:r>
            <a:r>
              <a:rPr lang="en-US" dirty="0" err="1" smtClean="0">
                <a:solidFill>
                  <a:srgbClr val="00B050"/>
                </a:solidFill>
              </a:rPr>
              <a:t>Huawei</a:t>
            </a:r>
            <a:r>
              <a:rPr lang="en-US" dirty="0" smtClean="0">
                <a:solidFill>
                  <a:srgbClr val="00B050"/>
                </a:solidFill>
              </a:rPr>
              <a:t>)</a:t>
            </a:r>
          </a:p>
          <a:p>
            <a:pPr lvl="1"/>
            <a:endParaRPr lang="en-US" dirty="0" smtClean="0"/>
          </a:p>
          <a:p>
            <a:pPr>
              <a:buNone/>
            </a:pPr>
            <a:endParaRPr lang="en-US" dirty="0" smtClean="0">
              <a:solidFill>
                <a:srgbClr val="00B0F0"/>
              </a:solidFill>
            </a:endParaRPr>
          </a:p>
          <a:p>
            <a:r>
              <a:rPr lang="en-US" dirty="0" smtClean="0">
                <a:solidFill>
                  <a:srgbClr val="00B050"/>
                </a:solidFill>
              </a:rPr>
              <a:t>12/1335 </a:t>
            </a:r>
            <a:r>
              <a:rPr lang="en-US" b="0" dirty="0" smtClean="0">
                <a:solidFill>
                  <a:srgbClr val="00B050"/>
                </a:solidFill>
              </a:rPr>
              <a:t>SIG field Overload indication to support NDP Frames</a:t>
            </a:r>
          </a:p>
          <a:p>
            <a:pPr lvl="1"/>
            <a:r>
              <a:rPr lang="en-US" dirty="0" smtClean="0">
                <a:solidFill>
                  <a:srgbClr val="00B050"/>
                </a:solidFill>
              </a:rPr>
              <a:t>Chao Chun Wang (</a:t>
            </a:r>
            <a:r>
              <a:rPr lang="en-US" dirty="0" err="1" smtClean="0">
                <a:solidFill>
                  <a:srgbClr val="00B050"/>
                </a:solidFill>
              </a:rPr>
              <a:t>Mediatek</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to SFD review</a:t>
            </a:r>
            <a:endParaRPr lang="en-US" dirty="0"/>
          </a:p>
        </p:txBody>
      </p:sp>
      <p:sp>
        <p:nvSpPr>
          <p:cNvPr id="3" name="Content Placeholder 2"/>
          <p:cNvSpPr>
            <a:spLocks noGrp="1"/>
          </p:cNvSpPr>
          <p:nvPr>
            <p:ph idx="1"/>
          </p:nvPr>
        </p:nvSpPr>
        <p:spPr/>
        <p:txBody>
          <a:bodyPr/>
          <a:lstStyle/>
          <a:p>
            <a:r>
              <a:rPr lang="en-US" dirty="0" smtClean="0"/>
              <a:t>12/1406r0 Specification Framework Document Update</a:t>
            </a:r>
          </a:p>
          <a:p>
            <a:pPr lvl="1"/>
            <a:r>
              <a:rPr lang="en-US" dirty="0" err="1" smtClean="0"/>
              <a:t>Minyoung</a:t>
            </a:r>
            <a:r>
              <a:rPr lang="en-US" dirty="0" smtClean="0"/>
              <a:t> Park </a:t>
            </a:r>
            <a:r>
              <a:rPr lang="en-US" smtClean="0"/>
              <a:t>(Intel)</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smtClean="0"/>
          </a:p>
          <a:p>
            <a:pPr marL="1009650" lvl="1" indent="-609600"/>
            <a:r>
              <a:rPr lang="en-US" dirty="0" smtClean="0"/>
              <a:t>Suggest January 9</a:t>
            </a:r>
            <a:r>
              <a:rPr lang="en-US" baseline="30000" dirty="0" smtClean="0"/>
              <a:t>th</a:t>
            </a:r>
            <a:r>
              <a:rPr lang="en-US" dirty="0" smtClean="0"/>
              <a:t>, 2013 at 7 PM ET</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Sessions &amp; sub groups for next meeting</a:t>
            </a:r>
            <a:endParaRPr lang="en-US" dirty="0"/>
          </a:p>
        </p:txBody>
      </p:sp>
      <p:sp>
        <p:nvSpPr>
          <p:cNvPr id="3" name="Content Placeholder 2"/>
          <p:cNvSpPr>
            <a:spLocks noGrp="1"/>
          </p:cNvSpPr>
          <p:nvPr>
            <p:ph idx="1"/>
          </p:nvPr>
        </p:nvSpPr>
        <p:spPr/>
        <p:txBody>
          <a:bodyPr/>
          <a:lstStyle/>
          <a:p>
            <a:r>
              <a:rPr lang="en-US" dirty="0" smtClean="0"/>
              <a:t>Keep 6 sessions for January meeting?</a:t>
            </a:r>
          </a:p>
          <a:p>
            <a:r>
              <a:rPr lang="en-US" dirty="0" smtClean="0"/>
              <a:t>Skip sub groups again in January?</a:t>
            </a:r>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September meeting minutes</a:t>
            </a:r>
          </a:p>
          <a:p>
            <a:pPr marL="1009650" lvl="1" indent="-609600"/>
            <a:r>
              <a:rPr lang="en-US" dirty="0" smtClean="0">
                <a:solidFill>
                  <a:srgbClr val="00B050"/>
                </a:solidFill>
              </a:rPr>
              <a:t>September meeting minutes 12/1213r0</a:t>
            </a:r>
          </a:p>
          <a:p>
            <a:pPr marL="609600" indent="-609600"/>
            <a:r>
              <a:rPr lang="en-US" dirty="0" smtClean="0">
                <a:solidFill>
                  <a:srgbClr val="00B050"/>
                </a:solidFill>
              </a:rPr>
              <a:t>Approve Teleconference meeting minutes</a:t>
            </a:r>
          </a:p>
          <a:p>
            <a:pPr marL="1009650" lvl="1" indent="-609600"/>
            <a:r>
              <a:rPr lang="en-US" dirty="0" smtClean="0">
                <a:solidFill>
                  <a:srgbClr val="00B050"/>
                </a:solidFill>
              </a:rPr>
              <a:t>October 31 </a:t>
            </a:r>
            <a:r>
              <a:rPr lang="en-US" dirty="0">
                <a:solidFill>
                  <a:srgbClr val="00B050"/>
                </a:solidFill>
              </a:rPr>
              <a:t>teleconference </a:t>
            </a:r>
            <a:r>
              <a:rPr lang="en-US" dirty="0" smtClean="0">
                <a:solidFill>
                  <a:srgbClr val="00B050"/>
                </a:solidFill>
              </a:rPr>
              <a:t>minutes 12/1353r0 </a:t>
            </a:r>
          </a:p>
          <a:p>
            <a:pPr marL="609600" indent="-609600"/>
            <a:r>
              <a:rPr lang="en-US" dirty="0" smtClean="0">
                <a:solidFill>
                  <a:srgbClr val="00B050"/>
                </a:solidFill>
              </a:rPr>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solidFill>
                  <a:srgbClr val="00B050"/>
                </a:solidFill>
              </a:rPr>
              <a:t>MAC/PHY sub groups. </a:t>
            </a:r>
          </a:p>
          <a:p>
            <a:pPr lvl="1"/>
            <a:r>
              <a:rPr lang="en-US" dirty="0" smtClean="0">
                <a:solidFill>
                  <a:srgbClr val="00B050"/>
                </a:solidFill>
              </a:rPr>
              <a:t>None in November face to face</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12/1257 </a:t>
            </a:r>
            <a:r>
              <a:rPr lang="en-US" b="0" dirty="0" smtClean="0">
                <a:solidFill>
                  <a:srgbClr val="00B050"/>
                </a:solidFill>
              </a:rPr>
              <a:t>11ah Draft Amendment Proposal</a:t>
            </a:r>
          </a:p>
          <a:p>
            <a:pPr lvl="1"/>
            <a:r>
              <a:rPr lang="en-US" dirty="0" smtClean="0">
                <a:solidFill>
                  <a:srgbClr val="00B050"/>
                </a:solidFill>
              </a:rPr>
              <a:t>Ron </a:t>
            </a:r>
            <a:r>
              <a:rPr lang="en-US" dirty="0" err="1" smtClean="0">
                <a:solidFill>
                  <a:srgbClr val="00B050"/>
                </a:solidFill>
              </a:rPr>
              <a:t>Murias</a:t>
            </a:r>
            <a:r>
              <a:rPr lang="en-US" dirty="0" smtClean="0">
                <a:solidFill>
                  <a:srgbClr val="00B050"/>
                </a:solidFill>
              </a:rPr>
              <a:t> (</a:t>
            </a:r>
            <a:r>
              <a:rPr lang="en-US" dirty="0" err="1" smtClean="0">
                <a:solidFill>
                  <a:srgbClr val="00B050"/>
                </a:solidFill>
              </a:rPr>
              <a:t>InterDigital</a:t>
            </a:r>
            <a:r>
              <a:rPr lang="en-US" dirty="0" smtClean="0">
                <a:solidFill>
                  <a:srgbClr val="00B050"/>
                </a:solidFill>
              </a:rPr>
              <a:t>)</a:t>
            </a:r>
          </a:p>
          <a:p>
            <a:r>
              <a:rPr lang="en-US" dirty="0" smtClean="0">
                <a:solidFill>
                  <a:srgbClr val="00B050"/>
                </a:solidFill>
              </a:rPr>
              <a:t>12/1376 </a:t>
            </a:r>
            <a:r>
              <a:rPr lang="en-US" b="0" dirty="0" smtClean="0">
                <a:solidFill>
                  <a:srgbClr val="00B050"/>
                </a:solidFill>
              </a:rPr>
              <a:t>TFM2P_TSF_Freq_Management_&amp;_Measurement_Procedures_for_11ah</a:t>
            </a:r>
          </a:p>
          <a:p>
            <a:pPr lvl="1"/>
            <a:r>
              <a:rPr lang="en-US" dirty="0" err="1" smtClean="0">
                <a:solidFill>
                  <a:srgbClr val="00B050"/>
                </a:solidFill>
              </a:rPr>
              <a:t>Shusaku</a:t>
            </a:r>
            <a:r>
              <a:rPr lang="en-US" dirty="0" smtClean="0">
                <a:solidFill>
                  <a:srgbClr val="00B050"/>
                </a:solidFill>
              </a:rPr>
              <a:t> Shimada(Yokogawa Co.), et. al</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12/1321 </a:t>
            </a:r>
            <a:r>
              <a:rPr lang="en-US" b="0" dirty="0" smtClean="0">
                <a:solidFill>
                  <a:srgbClr val="00B050"/>
                </a:solidFill>
              </a:rPr>
              <a:t>RAW slot assignment</a:t>
            </a:r>
          </a:p>
          <a:p>
            <a:pPr lvl="1"/>
            <a:r>
              <a:rPr lang="en-US" dirty="0" err="1" smtClean="0">
                <a:solidFill>
                  <a:srgbClr val="00B050"/>
                </a:solidFill>
              </a:rPr>
              <a:t>Minyoung</a:t>
            </a:r>
            <a:r>
              <a:rPr lang="en-US" dirty="0" smtClean="0">
                <a:solidFill>
                  <a:srgbClr val="00B050"/>
                </a:solidFill>
              </a:rPr>
              <a:t> Park (Intel)</a:t>
            </a:r>
          </a:p>
          <a:p>
            <a:pPr lvl="1"/>
            <a:endParaRPr lang="en-US" dirty="0" smtClean="0"/>
          </a:p>
          <a:p>
            <a:r>
              <a:rPr lang="en-US" dirty="0" smtClean="0">
                <a:solidFill>
                  <a:srgbClr val="00B050"/>
                </a:solidFill>
              </a:rPr>
              <a:t>12/370r3 </a:t>
            </a:r>
            <a:r>
              <a:rPr lang="en-US" b="0" dirty="0" smtClean="0">
                <a:solidFill>
                  <a:srgbClr val="00B050"/>
                </a:solidFill>
              </a:rPr>
              <a:t>Tim Compression</a:t>
            </a:r>
          </a:p>
          <a:p>
            <a:pPr lvl="1"/>
            <a:r>
              <a:rPr lang="en-US" dirty="0" err="1" smtClean="0">
                <a:solidFill>
                  <a:srgbClr val="00B050"/>
                </a:solidFill>
              </a:rPr>
              <a:t>Haiguang</a:t>
            </a:r>
            <a:r>
              <a:rPr lang="en-US" dirty="0" smtClean="0">
                <a:solidFill>
                  <a:srgbClr val="00B050"/>
                </a:solidFill>
              </a:rPr>
              <a:t> Wang (I2R)</a:t>
            </a:r>
          </a:p>
          <a:p>
            <a:r>
              <a:rPr lang="en-US" dirty="0" smtClean="0">
                <a:solidFill>
                  <a:srgbClr val="00B050"/>
                </a:solidFill>
              </a:rPr>
              <a:t>12/662r4 </a:t>
            </a:r>
            <a:r>
              <a:rPr lang="en-US" b="0" dirty="0" smtClean="0">
                <a:solidFill>
                  <a:srgbClr val="00B050"/>
                </a:solidFill>
              </a:rPr>
              <a:t>Block ACK Transmission</a:t>
            </a:r>
          </a:p>
          <a:p>
            <a:pPr lvl="1"/>
            <a:r>
              <a:rPr lang="en-US" dirty="0" err="1" smtClean="0">
                <a:solidFill>
                  <a:srgbClr val="00B050"/>
                </a:solidFill>
              </a:rPr>
              <a:t>Zander</a:t>
            </a:r>
            <a:r>
              <a:rPr lang="en-US" dirty="0" smtClean="0">
                <a:solidFill>
                  <a:srgbClr val="00B050"/>
                </a:solidFill>
              </a:rPr>
              <a:t> Lei (I2R)</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12/1326 </a:t>
            </a:r>
            <a:r>
              <a:rPr lang="en-US" b="0" dirty="0" smtClean="0">
                <a:solidFill>
                  <a:srgbClr val="00B050"/>
                </a:solidFill>
              </a:rPr>
              <a:t>PSDU size for receiver sensitivity power level</a:t>
            </a:r>
            <a:r>
              <a:rPr lang="en-US" dirty="0" smtClean="0">
                <a:solidFill>
                  <a:srgbClr val="00B050"/>
                </a:solidFill>
              </a:rPr>
              <a:t> </a:t>
            </a:r>
            <a:endParaRPr lang="en-US" b="0" dirty="0" smtClean="0">
              <a:solidFill>
                <a:srgbClr val="00B050"/>
              </a:solidFill>
            </a:endParaRPr>
          </a:p>
          <a:p>
            <a:pPr lvl="1"/>
            <a:r>
              <a:rPr lang="en-US" dirty="0" smtClean="0">
                <a:solidFill>
                  <a:srgbClr val="00B050"/>
                </a:solidFill>
              </a:rPr>
              <a:t>Ken Mori (Panasonic)</a:t>
            </a:r>
          </a:p>
          <a:p>
            <a:endParaRPr lang="en-US" dirty="0" smtClean="0"/>
          </a:p>
          <a:p>
            <a:r>
              <a:rPr lang="en-US" dirty="0" smtClean="0">
                <a:solidFill>
                  <a:srgbClr val="00B050"/>
                </a:solidFill>
              </a:rPr>
              <a:t>12/1357 </a:t>
            </a:r>
            <a:r>
              <a:rPr lang="en-US" b="0" dirty="0" smtClean="0">
                <a:solidFill>
                  <a:srgbClr val="00B050"/>
                </a:solidFill>
              </a:rPr>
              <a:t>Dynamic Tim and Page Segmentation</a:t>
            </a:r>
          </a:p>
          <a:p>
            <a:pPr lvl="1"/>
            <a:r>
              <a:rPr lang="en-US" dirty="0" err="1" smtClean="0">
                <a:solidFill>
                  <a:srgbClr val="00B050"/>
                </a:solidFill>
              </a:rPr>
              <a:t>Weiping</a:t>
            </a:r>
            <a:r>
              <a:rPr lang="en-US" dirty="0" smtClean="0">
                <a:solidFill>
                  <a:srgbClr val="00B050"/>
                </a:solidFill>
              </a:rPr>
              <a:t> Sun (Seoul National University)</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12/1333 </a:t>
            </a:r>
            <a:r>
              <a:rPr lang="en-US" b="0" dirty="0" smtClean="0">
                <a:solidFill>
                  <a:srgbClr val="00B050"/>
                </a:solidFill>
              </a:rPr>
              <a:t>Mandatory Optional PHY Features for 11ah</a:t>
            </a:r>
          </a:p>
          <a:p>
            <a:pPr lvl="1"/>
            <a:r>
              <a:rPr lang="en-US" dirty="0" err="1" smtClean="0">
                <a:solidFill>
                  <a:srgbClr val="00B050"/>
                </a:solidFill>
              </a:rPr>
              <a:t>Sameer</a:t>
            </a:r>
            <a:r>
              <a:rPr lang="en-US" dirty="0" smtClean="0">
                <a:solidFill>
                  <a:srgbClr val="00B050"/>
                </a:solidFill>
              </a:rPr>
              <a:t> </a:t>
            </a:r>
            <a:r>
              <a:rPr lang="en-US" dirty="0" err="1" smtClean="0">
                <a:solidFill>
                  <a:srgbClr val="00B050"/>
                </a:solidFill>
              </a:rPr>
              <a:t>Vermani</a:t>
            </a:r>
            <a:r>
              <a:rPr lang="en-US" dirty="0" smtClean="0">
                <a:solidFill>
                  <a:srgbClr val="00B050"/>
                </a:solidFill>
              </a:rPr>
              <a:t> (Qualcomm)</a:t>
            </a:r>
          </a:p>
          <a:p>
            <a:r>
              <a:rPr lang="en-US" dirty="0" smtClean="0">
                <a:solidFill>
                  <a:srgbClr val="00B050"/>
                </a:solidFill>
              </a:rPr>
              <a:t>12/1308 </a:t>
            </a:r>
            <a:r>
              <a:rPr lang="en-US" b="0" dirty="0" smtClean="0">
                <a:solidFill>
                  <a:srgbClr val="00B050"/>
                </a:solidFill>
              </a:rPr>
              <a:t>Uplink Data Indication in NDP PS-Poll</a:t>
            </a:r>
            <a:endParaRPr lang="en-US" dirty="0" smtClean="0">
              <a:solidFill>
                <a:srgbClr val="00B050"/>
              </a:solidFill>
            </a:endParaRPr>
          </a:p>
          <a:p>
            <a:pPr lvl="1"/>
            <a:r>
              <a:rPr lang="en-US" dirty="0" err="1" smtClean="0">
                <a:solidFill>
                  <a:srgbClr val="00B050"/>
                </a:solidFill>
              </a:rPr>
              <a:t>Sayantan</a:t>
            </a:r>
            <a:r>
              <a:rPr lang="en-US" dirty="0" smtClean="0">
                <a:solidFill>
                  <a:srgbClr val="00B050"/>
                </a:solidFill>
              </a:rPr>
              <a:t> </a:t>
            </a:r>
            <a:r>
              <a:rPr lang="en-US" dirty="0" err="1" smtClean="0">
                <a:solidFill>
                  <a:srgbClr val="00B050"/>
                </a:solidFill>
              </a:rPr>
              <a:t>Choudhury</a:t>
            </a:r>
            <a:r>
              <a:rPr lang="en-US" dirty="0" smtClean="0">
                <a:solidFill>
                  <a:srgbClr val="00B050"/>
                </a:solidFill>
              </a:rPr>
              <a:t> (Nokia)</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solidFill>
                  <a:srgbClr val="00B050"/>
                </a:solidFill>
              </a:rPr>
              <a:t>12/1302 </a:t>
            </a:r>
            <a:r>
              <a:rPr lang="en-US" b="0" dirty="0" smtClean="0">
                <a:solidFill>
                  <a:srgbClr val="00B050"/>
                </a:solidFill>
              </a:rPr>
              <a:t>TXOP Truncation</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p>
          <a:p>
            <a:r>
              <a:rPr lang="en-US" dirty="0" smtClean="0">
                <a:solidFill>
                  <a:srgbClr val="00B050"/>
                </a:solidFill>
              </a:rPr>
              <a:t>12/1304 AID</a:t>
            </a:r>
            <a:r>
              <a:rPr lang="en-US" b="0" dirty="0" smtClean="0">
                <a:solidFill>
                  <a:srgbClr val="00B050"/>
                </a:solidFill>
              </a:rPr>
              <a:t> Assignment Protocol</a:t>
            </a:r>
          </a:p>
          <a:p>
            <a:pPr lvl="1"/>
            <a:r>
              <a:rPr lang="en-US" dirty="0" err="1" smtClean="0">
                <a:solidFill>
                  <a:srgbClr val="00B050"/>
                </a:solidFill>
              </a:rPr>
              <a:t>Yongho</a:t>
            </a:r>
            <a:r>
              <a:rPr lang="en-US" dirty="0" smtClean="0">
                <a:solidFill>
                  <a:srgbClr val="00B050"/>
                </a:solidFill>
              </a:rPr>
              <a:t> </a:t>
            </a:r>
            <a:r>
              <a:rPr lang="en-US" dirty="0" err="1" smtClean="0">
                <a:solidFill>
                  <a:srgbClr val="00B050"/>
                </a:solidFill>
              </a:rPr>
              <a:t>Seok</a:t>
            </a:r>
            <a:r>
              <a:rPr lang="en-US" dirty="0" smtClean="0">
                <a:solidFill>
                  <a:srgbClr val="00B050"/>
                </a:solidFill>
              </a:rPr>
              <a:t> (LG Electronics)</a:t>
            </a:r>
            <a:endParaRPr lang="en-US" b="0" dirty="0" smtClean="0">
              <a:solidFill>
                <a:srgbClr val="00B050"/>
              </a:solidFill>
            </a:endParaRPr>
          </a:p>
          <a:p>
            <a:pPr lvl="1"/>
            <a:endParaRPr lang="en-US" dirty="0" smtClean="0"/>
          </a:p>
          <a:p>
            <a:r>
              <a:rPr lang="en-US" dirty="0" smtClean="0">
                <a:solidFill>
                  <a:srgbClr val="00B050"/>
                </a:solidFill>
              </a:rPr>
              <a:t>12/1309 </a:t>
            </a:r>
            <a:r>
              <a:rPr lang="en-US" b="0" dirty="0" smtClean="0">
                <a:solidFill>
                  <a:srgbClr val="00B050"/>
                </a:solidFill>
              </a:rPr>
              <a:t>Non-TIM Mode Negotiation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r>
              <a:rPr lang="en-US" dirty="0" smtClean="0">
                <a:solidFill>
                  <a:srgbClr val="00B050"/>
                </a:solidFill>
              </a:rPr>
              <a:t>12/1310 </a:t>
            </a:r>
            <a:r>
              <a:rPr lang="en-US" b="0" dirty="0" smtClean="0">
                <a:solidFill>
                  <a:srgbClr val="00B050"/>
                </a:solidFill>
              </a:rPr>
              <a:t>PS-POLL TXOP Using RTS/CTS Protection</a:t>
            </a:r>
          </a:p>
          <a:p>
            <a:pPr lvl="1"/>
            <a:r>
              <a:rPr lang="en-US" dirty="0" err="1" smtClean="0">
                <a:solidFill>
                  <a:srgbClr val="00B050"/>
                </a:solidFill>
              </a:rPr>
              <a:t>Kaiying</a:t>
            </a:r>
            <a:r>
              <a:rPr lang="en-US" dirty="0" smtClean="0">
                <a:solidFill>
                  <a:srgbClr val="00B050"/>
                </a:solidFill>
              </a:rPr>
              <a:t> </a:t>
            </a:r>
            <a:r>
              <a:rPr lang="en-US" dirty="0" err="1" smtClean="0">
                <a:solidFill>
                  <a:srgbClr val="00B050"/>
                </a:solidFill>
              </a:rPr>
              <a:t>Lv</a:t>
            </a:r>
            <a:r>
              <a:rPr lang="en-US" dirty="0" smtClean="0">
                <a:solidFill>
                  <a:srgbClr val="00B050"/>
                </a:solidFill>
              </a:rPr>
              <a:t> (ZTE Corp.)</a:t>
            </a:r>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447800"/>
            <a:ext cx="7772400" cy="5029200"/>
          </a:xfrm>
        </p:spPr>
        <p:txBody>
          <a:bodyPr/>
          <a:lstStyle/>
          <a:p>
            <a:r>
              <a:rPr lang="en-US" dirty="0" smtClean="0">
                <a:solidFill>
                  <a:srgbClr val="00B050"/>
                </a:solidFill>
              </a:rPr>
              <a:t>12/1311 </a:t>
            </a:r>
            <a:r>
              <a:rPr lang="en-US" b="0" dirty="0" smtClean="0">
                <a:solidFill>
                  <a:srgbClr val="00B050"/>
                </a:solidFill>
              </a:rPr>
              <a:t>Periodic channel access</a:t>
            </a:r>
          </a:p>
          <a:p>
            <a:pPr lvl="1"/>
            <a:r>
              <a:rPr lang="en-US" dirty="0" smtClean="0">
                <a:solidFill>
                  <a:srgbClr val="00B050"/>
                </a:solidFill>
              </a:rPr>
              <a:t>Young </a:t>
            </a:r>
            <a:r>
              <a:rPr lang="en-US" dirty="0" err="1" smtClean="0">
                <a:solidFill>
                  <a:srgbClr val="00B050"/>
                </a:solidFill>
              </a:rPr>
              <a:t>Hoon</a:t>
            </a:r>
            <a:r>
              <a:rPr lang="en-US" dirty="0" smtClean="0">
                <a:solidFill>
                  <a:srgbClr val="00B050"/>
                </a:solidFill>
              </a:rPr>
              <a:t> Kwon (</a:t>
            </a:r>
            <a:r>
              <a:rPr lang="en-US" dirty="0" err="1" smtClean="0">
                <a:solidFill>
                  <a:srgbClr val="00B050"/>
                </a:solidFill>
              </a:rPr>
              <a:t>Huawei</a:t>
            </a:r>
            <a:r>
              <a:rPr lang="en-US" dirty="0" smtClean="0">
                <a:solidFill>
                  <a:srgbClr val="00B050"/>
                </a:solidFill>
              </a:rPr>
              <a:t>)</a:t>
            </a:r>
          </a:p>
          <a:p>
            <a:r>
              <a:rPr lang="en-US" dirty="0" smtClean="0">
                <a:solidFill>
                  <a:srgbClr val="00B050"/>
                </a:solidFill>
              </a:rPr>
              <a:t>12/1315</a:t>
            </a:r>
            <a:r>
              <a:rPr lang="en-US" b="0" dirty="0" smtClean="0">
                <a:solidFill>
                  <a:srgbClr val="00B050"/>
                </a:solidFill>
              </a:rPr>
              <a:t> PAPR Reduction</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p>
          <a:p>
            <a:r>
              <a:rPr lang="en-US" dirty="0" smtClean="0">
                <a:solidFill>
                  <a:srgbClr val="00B050"/>
                </a:solidFill>
              </a:rPr>
              <a:t>12/1322</a:t>
            </a:r>
            <a:r>
              <a:rPr lang="en-US" b="0" dirty="0" smtClean="0">
                <a:solidFill>
                  <a:srgbClr val="00B050"/>
                </a:solidFill>
              </a:rPr>
              <a:t> Traveling Pilots</a:t>
            </a:r>
          </a:p>
          <a:p>
            <a:pPr lvl="1"/>
            <a:r>
              <a:rPr lang="en-US" dirty="0" smtClean="0">
                <a:solidFill>
                  <a:srgbClr val="00B050"/>
                </a:solidFill>
              </a:rPr>
              <a:t>Ron </a:t>
            </a:r>
            <a:r>
              <a:rPr lang="en-US" dirty="0" err="1" smtClean="0">
                <a:solidFill>
                  <a:srgbClr val="00B050"/>
                </a:solidFill>
              </a:rPr>
              <a:t>Porat</a:t>
            </a:r>
            <a:r>
              <a:rPr lang="en-US" dirty="0" smtClean="0">
                <a:solidFill>
                  <a:srgbClr val="00B050"/>
                </a:solidFill>
              </a:rPr>
              <a:t> (Broadcom)</a:t>
            </a:r>
            <a:endParaRPr lang="en-US" b="0" dirty="0" smtClean="0">
              <a:solidFill>
                <a:srgbClr val="00B050"/>
              </a:solidFill>
            </a:endParaRPr>
          </a:p>
          <a:p>
            <a:r>
              <a:rPr lang="en-US" dirty="0" smtClean="0">
                <a:solidFill>
                  <a:srgbClr val="00B050"/>
                </a:solidFill>
              </a:rPr>
              <a:t>12/1338 </a:t>
            </a:r>
            <a:r>
              <a:rPr lang="en-US" b="0" dirty="0" smtClean="0">
                <a:solidFill>
                  <a:srgbClr val="00B050"/>
                </a:solidFill>
              </a:rPr>
              <a:t>frequency selective transmission</a:t>
            </a:r>
          </a:p>
          <a:p>
            <a:pPr lvl="1"/>
            <a:r>
              <a:rPr lang="en-US" dirty="0" smtClean="0">
                <a:solidFill>
                  <a:srgbClr val="00B050"/>
                </a:solidFill>
              </a:rPr>
              <a:t>Matthew Fischer (Broadcom)</a:t>
            </a:r>
          </a:p>
          <a:p>
            <a:r>
              <a:rPr lang="en-US" dirty="0" smtClean="0">
                <a:solidFill>
                  <a:srgbClr val="00B050"/>
                </a:solidFill>
              </a:rPr>
              <a:t>12/1313 </a:t>
            </a:r>
            <a:r>
              <a:rPr lang="en-US" b="0" dirty="0" smtClean="0">
                <a:solidFill>
                  <a:srgbClr val="00B050"/>
                </a:solidFill>
              </a:rPr>
              <a:t>1MHz Dup mode</a:t>
            </a:r>
          </a:p>
          <a:p>
            <a:pPr lvl="1"/>
            <a:r>
              <a:rPr lang="en-US" dirty="0" err="1" smtClean="0">
                <a:solidFill>
                  <a:srgbClr val="00B050"/>
                </a:solidFill>
              </a:rPr>
              <a:t>Hongyuan</a:t>
            </a:r>
            <a:r>
              <a:rPr lang="en-US" dirty="0" smtClean="0">
                <a:solidFill>
                  <a:srgbClr val="00B050"/>
                </a:solidFill>
              </a:rPr>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3666</TotalTime>
  <Words>981</Words>
  <Application>Microsoft Office PowerPoint</Application>
  <PresentationFormat>On-screen Show (4:3)</PresentationFormat>
  <Paragraphs>239</Paragraphs>
  <Slides>22</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802-11-PathProtection</vt:lpstr>
      <vt:lpstr>Document</vt:lpstr>
      <vt:lpstr>IEEE 802.11ah Sub 1 GHz license-exempt operation Agenda for November 2012</vt:lpstr>
      <vt:lpstr>IEEE 802.11ah Agenda</vt:lpstr>
      <vt:lpstr>IEEE 802.11ah Agenda</vt:lpstr>
      <vt:lpstr>Submissions</vt:lpstr>
      <vt:lpstr>Submissions cont.</vt:lpstr>
      <vt:lpstr>Submissions</vt:lpstr>
      <vt:lpstr>Submissions</vt:lpstr>
      <vt:lpstr>Submissions</vt:lpstr>
      <vt:lpstr>Submissions</vt:lpstr>
      <vt:lpstr>Submissions</vt:lpstr>
      <vt:lpstr>Submissions</vt:lpstr>
      <vt:lpstr>Submissions</vt:lpstr>
      <vt:lpstr>Submissions</vt:lpstr>
      <vt:lpstr>Update to SFD review</vt:lpstr>
      <vt:lpstr>Agenda cont. Teleconferences</vt:lpstr>
      <vt:lpstr>Sessions &amp; sub groups for next meeting</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385</cp:revision>
  <cp:lastPrinted>1998-02-10T13:28:06Z</cp:lastPrinted>
  <dcterms:created xsi:type="dcterms:W3CDTF">2009-11-09T00:32:22Z</dcterms:created>
  <dcterms:modified xsi:type="dcterms:W3CDTF">2012-11-15T21:36:44Z</dcterms:modified>
</cp:coreProperties>
</file>