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12/1330 </a:t>
            </a:r>
            <a:r>
              <a:rPr lang="en-US" b="0" dirty="0" smtClean="0"/>
              <a:t>Two-Hop Relaying</a:t>
            </a:r>
          </a:p>
          <a:p>
            <a:pPr lvl="1"/>
            <a:r>
              <a:rPr lang="en-US" dirty="0" smtClean="0"/>
              <a:t>Eric Wong (Broadcom)</a:t>
            </a:r>
          </a:p>
          <a:p>
            <a:r>
              <a:rPr lang="en-US" dirty="0" smtClean="0"/>
              <a:t>12/1329 </a:t>
            </a:r>
            <a:r>
              <a:rPr lang="en-US" b="0" dirty="0" smtClean="0"/>
              <a:t>PS-Poll for Downlink </a:t>
            </a:r>
            <a:r>
              <a:rPr lang="en-US" b="0" dirty="0" err="1" smtClean="0"/>
              <a:t>Bufferable</a:t>
            </a:r>
            <a:r>
              <a:rPr lang="en-US" b="0" dirty="0" smtClean="0"/>
              <a:t> Units</a:t>
            </a:r>
          </a:p>
          <a:p>
            <a:pPr lvl="1"/>
            <a:r>
              <a:rPr lang="en-US" dirty="0" smtClean="0"/>
              <a:t>Eric Wong (Broadcom)</a:t>
            </a:r>
          </a:p>
          <a:p>
            <a:r>
              <a:rPr lang="en-US" dirty="0" smtClean="0"/>
              <a:t>12/1312 </a:t>
            </a:r>
            <a:r>
              <a:rPr lang="en-US" b="0" dirty="0" err="1" smtClean="0"/>
              <a:t>beamforming</a:t>
            </a:r>
            <a:r>
              <a:rPr lang="en-US" b="0" dirty="0" smtClean="0"/>
              <a:t> feedback for single stream</a:t>
            </a:r>
          </a:p>
          <a:p>
            <a:pPr lvl="1"/>
            <a:r>
              <a:rPr lang="en-US" dirty="0" err="1" smtClean="0"/>
              <a:t>Hongyuan</a:t>
            </a:r>
            <a:r>
              <a:rPr lang="en-US" dirty="0" smtClean="0"/>
              <a:t> Zhang (Marvell)</a:t>
            </a:r>
            <a:endParaRPr lang="en-US" b="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12/1355 </a:t>
            </a:r>
            <a:r>
              <a:rPr lang="en-US" b="0" dirty="0" err="1" smtClean="0"/>
              <a:t>Sectorized</a:t>
            </a:r>
            <a:r>
              <a:rPr lang="en-US" b="0" dirty="0" smtClean="0"/>
              <a:t> Beam Operation-Follow Up</a:t>
            </a:r>
          </a:p>
          <a:p>
            <a:pPr lvl="1"/>
            <a:r>
              <a:rPr lang="en-US" dirty="0" smtClean="0"/>
              <a:t>James Wang (</a:t>
            </a:r>
            <a:r>
              <a:rPr lang="en-US" dirty="0" err="1" smtClean="0"/>
              <a:t>MediaTek</a:t>
            </a:r>
            <a:r>
              <a:rPr lang="en-US" dirty="0" smtClean="0"/>
              <a:t>)</a:t>
            </a:r>
          </a:p>
          <a:p>
            <a:pPr lvl="1"/>
            <a:r>
              <a:rPr lang="en-US" dirty="0" smtClean="0"/>
              <a:t>Preference for Tuesday afternoon or Wednesday morn</a:t>
            </a:r>
          </a:p>
          <a:p>
            <a:r>
              <a:rPr lang="en-US" dirty="0" smtClean="0"/>
              <a:t>12/1324 </a:t>
            </a:r>
            <a:r>
              <a:rPr lang="en-US" b="0" dirty="0" smtClean="0"/>
              <a:t>Very low energy paging</a:t>
            </a:r>
          </a:p>
          <a:p>
            <a:pPr lvl="1"/>
            <a:r>
              <a:rPr lang="en-US" dirty="0" smtClean="0"/>
              <a:t>Simone Merlin (Qualcomm)</a:t>
            </a:r>
          </a:p>
          <a:p>
            <a:r>
              <a:rPr lang="en-US" dirty="0" smtClean="0"/>
              <a:t>12/1323</a:t>
            </a:r>
            <a:r>
              <a:rPr lang="en-US" b="0" dirty="0" smtClean="0"/>
              <a:t> Relay</a:t>
            </a:r>
          </a:p>
          <a:p>
            <a:pPr lvl="1"/>
            <a:r>
              <a:rPr lang="en-US" dirty="0" smtClean="0"/>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12/1363 </a:t>
            </a:r>
            <a:r>
              <a:rPr lang="en-US" b="0" dirty="0" smtClean="0"/>
              <a:t>Clarifications on 1 MHz Preamble and Timing-Related Constants</a:t>
            </a:r>
          </a:p>
          <a:p>
            <a:pPr lvl="1"/>
            <a:r>
              <a:rPr lang="en-US" dirty="0" err="1" smtClean="0"/>
              <a:t>Harya</a:t>
            </a:r>
            <a:r>
              <a:rPr lang="en-US" dirty="0" smtClean="0"/>
              <a:t> </a:t>
            </a:r>
            <a:r>
              <a:rPr lang="en-US" dirty="0" err="1" smtClean="0"/>
              <a:t>Wicaksana</a:t>
            </a:r>
            <a:r>
              <a:rPr lang="en-US" dirty="0" smtClean="0"/>
              <a:t> (Panasonic)</a:t>
            </a:r>
          </a:p>
          <a:p>
            <a:pPr lvl="1"/>
            <a:endParaRPr lang="en-US" dirty="0" smtClean="0"/>
          </a:p>
          <a:p>
            <a:r>
              <a:rPr lang="en-US" dirty="0" smtClean="0"/>
              <a:t>12/1331 </a:t>
            </a:r>
            <a:r>
              <a:rPr lang="en-US" b="0" dirty="0" smtClean="0"/>
              <a:t>DFT spreading OFDM optional specification proposal for 11ah low rate PHY</a:t>
            </a:r>
          </a:p>
          <a:p>
            <a:pPr lvl="1"/>
            <a:r>
              <a:rPr lang="en-US" dirty="0" smtClean="0"/>
              <a:t>Masahiro </a:t>
            </a:r>
            <a:r>
              <a:rPr lang="en-US" dirty="0" err="1" smtClean="0"/>
              <a:t>Umehira</a:t>
            </a:r>
            <a:r>
              <a:rPr lang="en-US" dirty="0" smtClean="0"/>
              <a:t> (Ibaraki University)</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12/1325 </a:t>
            </a:r>
            <a:r>
              <a:rPr lang="en-US" b="0" dirty="0" smtClean="0"/>
              <a:t>PS-Poll TXOP</a:t>
            </a:r>
          </a:p>
          <a:p>
            <a:pPr lvl="1"/>
            <a:r>
              <a:rPr lang="en-US" dirty="0" smtClean="0"/>
              <a:t>David </a:t>
            </a:r>
            <a:r>
              <a:rPr lang="en-US" dirty="0" err="1" smtClean="0"/>
              <a:t>Xun</a:t>
            </a:r>
            <a:r>
              <a:rPr lang="en-US" dirty="0" smtClean="0"/>
              <a:t> Yang (</a:t>
            </a:r>
            <a:r>
              <a:rPr lang="en-US" dirty="0" err="1" smtClean="0"/>
              <a:t>Huawei</a:t>
            </a:r>
            <a:r>
              <a:rPr lang="en-US" dirty="0" smtClean="0"/>
              <a:t>)</a:t>
            </a:r>
          </a:p>
          <a:p>
            <a:pPr lvl="1"/>
            <a:endParaRPr lang="en-US" dirty="0" smtClean="0"/>
          </a:p>
          <a:p>
            <a:r>
              <a:rPr lang="en-US" dirty="0" smtClean="0"/>
              <a:t>12/1336 </a:t>
            </a:r>
            <a:r>
              <a:rPr lang="en-US" b="0" dirty="0" smtClean="0"/>
              <a:t>Overlapping OBSS of different sizes</a:t>
            </a:r>
          </a:p>
          <a:p>
            <a:pPr lvl="1"/>
            <a:r>
              <a:rPr lang="en-US" dirty="0" smtClean="0"/>
              <a:t>Chao-Chun Wang (</a:t>
            </a:r>
            <a:r>
              <a:rPr lang="en-US" dirty="0" err="1" smtClean="0"/>
              <a:t>MediaTek</a:t>
            </a:r>
            <a:r>
              <a:rPr lang="en-US" dirty="0" smtClean="0"/>
              <a:t>)</a:t>
            </a:r>
          </a:p>
          <a:p>
            <a:r>
              <a:rPr lang="en-US" dirty="0" smtClean="0"/>
              <a:t>12/1335 </a:t>
            </a:r>
            <a:r>
              <a:rPr lang="en-US" b="0" dirty="0" smtClean="0"/>
              <a:t>SIG field Overload indication to support NDP Frames</a:t>
            </a:r>
          </a:p>
          <a:p>
            <a:pPr lvl="1"/>
            <a:r>
              <a:rPr lang="en-US" dirty="0" smtClean="0"/>
              <a:t>Chao Chun Wang (</a:t>
            </a:r>
            <a:r>
              <a:rPr lang="en-US" dirty="0" err="1" smtClean="0"/>
              <a:t>Mediatek</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12/1213r0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12/1353r0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November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12/1257 </a:t>
            </a:r>
            <a:r>
              <a:rPr lang="en-US" b="0" dirty="0" smtClean="0">
                <a:solidFill>
                  <a:srgbClr val="00B050"/>
                </a:solidFill>
              </a:rPr>
              <a:t>11ah Draft Amendment Proposal</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p>
          <a:p>
            <a:r>
              <a:rPr lang="en-US" dirty="0" smtClean="0">
                <a:solidFill>
                  <a:srgbClr val="00B050"/>
                </a:solidFill>
              </a:rPr>
              <a:t>12/1376 </a:t>
            </a:r>
            <a:r>
              <a:rPr lang="en-US" b="0" dirty="0" smtClean="0">
                <a:solidFill>
                  <a:srgbClr val="00B050"/>
                </a:solidFill>
              </a:rPr>
              <a:t>TFM2P_TSF_Freq_Management_&amp;_Measurement_Procedures_for_11ah</a:t>
            </a:r>
          </a:p>
          <a:p>
            <a:pPr lvl="1"/>
            <a:r>
              <a:rPr lang="en-US" dirty="0" err="1" smtClean="0">
                <a:solidFill>
                  <a:srgbClr val="00B050"/>
                </a:solidFill>
              </a:rPr>
              <a:t>Shusaku</a:t>
            </a:r>
            <a:r>
              <a:rPr lang="en-US" dirty="0" smtClean="0">
                <a:solidFill>
                  <a:srgbClr val="00B050"/>
                </a:solidFill>
              </a:rPr>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12/1321 </a:t>
            </a:r>
            <a:r>
              <a:rPr lang="en-US" b="0" dirty="0" smtClean="0">
                <a:solidFill>
                  <a:srgbClr val="00B050"/>
                </a:solidFill>
              </a:rPr>
              <a:t>RAW slot assignment</a:t>
            </a:r>
          </a:p>
          <a:p>
            <a:pPr lvl="1"/>
            <a:r>
              <a:rPr lang="en-US" dirty="0" err="1" smtClean="0">
                <a:solidFill>
                  <a:srgbClr val="00B050"/>
                </a:solidFill>
              </a:rPr>
              <a:t>Minyoung</a:t>
            </a:r>
            <a:r>
              <a:rPr lang="en-US" dirty="0" smtClean="0">
                <a:solidFill>
                  <a:srgbClr val="00B050"/>
                </a:solidFill>
              </a:rPr>
              <a:t> Park (Intel)</a:t>
            </a:r>
          </a:p>
          <a:p>
            <a:pPr lvl="1"/>
            <a:endParaRPr lang="en-US" dirty="0" smtClean="0"/>
          </a:p>
          <a:p>
            <a:r>
              <a:rPr lang="en-US" dirty="0" smtClean="0">
                <a:solidFill>
                  <a:srgbClr val="00B050"/>
                </a:solidFill>
              </a:rPr>
              <a:t>12/370r3 </a:t>
            </a:r>
            <a:r>
              <a:rPr lang="en-US" b="0" dirty="0" smtClean="0">
                <a:solidFill>
                  <a:srgbClr val="00B050"/>
                </a:solidFill>
              </a:rPr>
              <a:t>Tim Compression</a:t>
            </a:r>
          </a:p>
          <a:p>
            <a:pPr lvl="1"/>
            <a:r>
              <a:rPr lang="en-US" dirty="0" err="1" smtClean="0">
                <a:solidFill>
                  <a:srgbClr val="00B050"/>
                </a:solidFill>
              </a:rPr>
              <a:t>Haiguang</a:t>
            </a:r>
            <a:r>
              <a:rPr lang="en-US" dirty="0" smtClean="0">
                <a:solidFill>
                  <a:srgbClr val="00B050"/>
                </a:solidFill>
              </a:rPr>
              <a:t> Wang (I2R)</a:t>
            </a:r>
          </a:p>
          <a:p>
            <a:r>
              <a:rPr lang="en-US" dirty="0" smtClean="0">
                <a:solidFill>
                  <a:srgbClr val="00B050"/>
                </a:solidFill>
              </a:rPr>
              <a:t>12/662r4 </a:t>
            </a:r>
            <a:r>
              <a:rPr lang="en-US" b="0" dirty="0" smtClean="0">
                <a:solidFill>
                  <a:srgbClr val="00B050"/>
                </a:solidFill>
              </a:rPr>
              <a:t>Block ACK Transmission</a:t>
            </a:r>
          </a:p>
          <a:p>
            <a:pPr lvl="1"/>
            <a:r>
              <a:rPr lang="en-US" dirty="0" err="1" smtClean="0">
                <a:solidFill>
                  <a:srgbClr val="00B050"/>
                </a:solidFill>
              </a:rPr>
              <a:t>Zander</a:t>
            </a:r>
            <a:r>
              <a:rPr lang="en-US" dirty="0" smtClean="0">
                <a:solidFill>
                  <a:srgbClr val="00B050"/>
                </a:solidFill>
              </a:rPr>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12/1326 </a:t>
            </a:r>
            <a:r>
              <a:rPr lang="en-US" b="0" dirty="0" smtClean="0">
                <a:solidFill>
                  <a:srgbClr val="00B050"/>
                </a:solidFill>
              </a:rPr>
              <a:t>PSDU size for receiver sensitivity power level</a:t>
            </a:r>
            <a:r>
              <a:rPr lang="en-US" dirty="0" smtClean="0">
                <a:solidFill>
                  <a:srgbClr val="00B050"/>
                </a:solidFill>
              </a:rPr>
              <a:t> </a:t>
            </a:r>
            <a:endParaRPr lang="en-US" b="0" dirty="0" smtClean="0">
              <a:solidFill>
                <a:srgbClr val="00B050"/>
              </a:solidFill>
            </a:endParaRPr>
          </a:p>
          <a:p>
            <a:pPr lvl="1"/>
            <a:r>
              <a:rPr lang="en-US" dirty="0" smtClean="0">
                <a:solidFill>
                  <a:srgbClr val="00B050"/>
                </a:solidFill>
              </a:rPr>
              <a:t>Ken Mori (Panasonic)</a:t>
            </a:r>
          </a:p>
          <a:p>
            <a:endParaRPr lang="en-US" dirty="0" smtClean="0"/>
          </a:p>
          <a:p>
            <a:r>
              <a:rPr lang="en-US" dirty="0" smtClean="0">
                <a:solidFill>
                  <a:srgbClr val="00B050"/>
                </a:solidFill>
              </a:rPr>
              <a:t>12/1357 </a:t>
            </a:r>
            <a:r>
              <a:rPr lang="en-US" b="0" dirty="0" smtClean="0">
                <a:solidFill>
                  <a:srgbClr val="00B050"/>
                </a:solidFill>
              </a:rPr>
              <a:t>Dynamic Tim and Page Segmentation</a:t>
            </a:r>
          </a:p>
          <a:p>
            <a:pPr lvl="1"/>
            <a:r>
              <a:rPr lang="en-US" dirty="0" err="1" smtClean="0">
                <a:solidFill>
                  <a:srgbClr val="00B050"/>
                </a:solidFill>
              </a:rPr>
              <a:t>Weiping</a:t>
            </a:r>
            <a:r>
              <a:rPr lang="en-US" dirty="0" smtClean="0">
                <a:solidFill>
                  <a:srgbClr val="00B050"/>
                </a:solidFill>
              </a:rPr>
              <a:t> Sun (Seoul National University)</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12/1333 </a:t>
            </a:r>
            <a:r>
              <a:rPr lang="en-US" b="0" dirty="0" smtClean="0">
                <a:solidFill>
                  <a:srgbClr val="00B050"/>
                </a:solidFill>
              </a:rPr>
              <a:t>Mandatory Optional PHY Features for 11ah</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p>
          <a:p>
            <a:r>
              <a:rPr lang="en-US" dirty="0" smtClean="0">
                <a:solidFill>
                  <a:srgbClr val="00B050"/>
                </a:solidFill>
              </a:rPr>
              <a:t>12/1308 </a:t>
            </a:r>
            <a:r>
              <a:rPr lang="en-US" b="0" dirty="0" smtClean="0">
                <a:solidFill>
                  <a:srgbClr val="00B050"/>
                </a:solidFill>
              </a:rPr>
              <a:t>Uplink Data Indication in NDP PS-Poll</a:t>
            </a:r>
            <a:endParaRPr lang="en-US" dirty="0" smtClean="0">
              <a:solidFill>
                <a:srgbClr val="00B050"/>
              </a:solidFill>
            </a:endParaRPr>
          </a:p>
          <a:p>
            <a:pPr lvl="1"/>
            <a:r>
              <a:rPr lang="en-US" dirty="0" err="1" smtClean="0">
                <a:solidFill>
                  <a:srgbClr val="00B050"/>
                </a:solidFill>
              </a:rPr>
              <a:t>Sayantan</a:t>
            </a:r>
            <a:r>
              <a:rPr lang="en-US" dirty="0" smtClean="0">
                <a:solidFill>
                  <a:srgbClr val="00B050"/>
                </a:solidFill>
              </a:rPr>
              <a:t> </a:t>
            </a:r>
            <a:r>
              <a:rPr lang="en-US" dirty="0" err="1" smtClean="0">
                <a:solidFill>
                  <a:srgbClr val="00B050"/>
                </a:solidFill>
              </a:rPr>
              <a:t>Choudhury</a:t>
            </a:r>
            <a:r>
              <a:rPr lang="en-US" dirty="0" smtClean="0">
                <a:solidFill>
                  <a:srgbClr val="00B050"/>
                </a:solidFill>
              </a:rPr>
              <a:t> (Nokia)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12/1302 </a:t>
            </a:r>
            <a:r>
              <a:rPr lang="en-US" b="0" dirty="0" smtClean="0">
                <a:solidFill>
                  <a:srgbClr val="00B050"/>
                </a:solidFill>
              </a:rPr>
              <a:t>TXOP Truncation</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12/1304 AID</a:t>
            </a:r>
            <a:r>
              <a:rPr lang="en-US" b="0" dirty="0" smtClean="0">
                <a:solidFill>
                  <a:srgbClr val="00B050"/>
                </a:solidFill>
              </a:rPr>
              <a:t> Assignment Protocol</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b="0" dirty="0" smtClean="0">
              <a:solidFill>
                <a:srgbClr val="00B050"/>
              </a:solidFill>
            </a:endParaRPr>
          </a:p>
          <a:p>
            <a:pPr lvl="1"/>
            <a:endParaRPr lang="en-US" dirty="0" smtClean="0"/>
          </a:p>
          <a:p>
            <a:r>
              <a:rPr lang="en-US" dirty="0" smtClean="0">
                <a:solidFill>
                  <a:srgbClr val="00B050"/>
                </a:solidFill>
              </a:rPr>
              <a:t>12/1309 </a:t>
            </a:r>
            <a:r>
              <a:rPr lang="en-US" b="0" dirty="0" smtClean="0">
                <a:solidFill>
                  <a:srgbClr val="00B050"/>
                </a:solidFill>
              </a:rPr>
              <a:t>Non-TIM Mode Negotiation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r>
              <a:rPr lang="en-US" dirty="0" smtClean="0">
                <a:solidFill>
                  <a:srgbClr val="00B050"/>
                </a:solidFill>
              </a:rPr>
              <a:t>12/1310 </a:t>
            </a:r>
            <a:r>
              <a:rPr lang="en-US" b="0" dirty="0" smtClean="0">
                <a:solidFill>
                  <a:srgbClr val="00B050"/>
                </a:solidFill>
              </a:rPr>
              <a:t>PS-POLL TXOP Using RTS/CTS Protection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solidFill>
                  <a:srgbClr val="00B050"/>
                </a:solidFill>
              </a:rPr>
              <a:t>12/1311 </a:t>
            </a:r>
            <a:r>
              <a:rPr lang="en-US" b="0" dirty="0" smtClean="0">
                <a:solidFill>
                  <a:srgbClr val="00B050"/>
                </a:solidFill>
              </a:rPr>
              <a:t>Periodic channel access</a:t>
            </a:r>
          </a:p>
          <a:p>
            <a:pPr lvl="1"/>
            <a:r>
              <a:rPr lang="en-US" dirty="0" smtClean="0">
                <a:solidFill>
                  <a:srgbClr val="00B050"/>
                </a:solidFill>
              </a:rPr>
              <a:t>Young </a:t>
            </a:r>
            <a:r>
              <a:rPr lang="en-US" dirty="0" err="1" smtClean="0">
                <a:solidFill>
                  <a:srgbClr val="00B050"/>
                </a:solidFill>
              </a:rPr>
              <a:t>Hoon</a:t>
            </a:r>
            <a:r>
              <a:rPr lang="en-US" dirty="0" smtClean="0">
                <a:solidFill>
                  <a:srgbClr val="00B050"/>
                </a:solidFill>
              </a:rPr>
              <a:t> Kwon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12/1315</a:t>
            </a:r>
            <a:r>
              <a:rPr lang="en-US" b="0" dirty="0" smtClean="0">
                <a:solidFill>
                  <a:srgbClr val="00B050"/>
                </a:solidFill>
              </a:rPr>
              <a:t> PAPR Reduction</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p>
          <a:p>
            <a:r>
              <a:rPr lang="en-US" dirty="0" smtClean="0">
                <a:solidFill>
                  <a:srgbClr val="00B050"/>
                </a:solidFill>
              </a:rPr>
              <a:t>12/1322</a:t>
            </a:r>
            <a:r>
              <a:rPr lang="en-US" b="0" dirty="0" smtClean="0">
                <a:solidFill>
                  <a:srgbClr val="00B050"/>
                </a:solidFill>
              </a:rPr>
              <a:t> Traveling Pilots</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endParaRPr lang="en-US" b="0" dirty="0" smtClean="0">
              <a:solidFill>
                <a:srgbClr val="00B050"/>
              </a:solidFill>
            </a:endParaRPr>
          </a:p>
          <a:p>
            <a:r>
              <a:rPr lang="en-US" dirty="0" smtClean="0">
                <a:solidFill>
                  <a:srgbClr val="00B050"/>
                </a:solidFill>
              </a:rPr>
              <a:t>12/1338 </a:t>
            </a:r>
            <a:r>
              <a:rPr lang="en-US" b="0" dirty="0" smtClean="0">
                <a:solidFill>
                  <a:srgbClr val="00B050"/>
                </a:solidFill>
              </a:rPr>
              <a:t>frequency selective transmission</a:t>
            </a:r>
          </a:p>
          <a:p>
            <a:pPr lvl="1"/>
            <a:r>
              <a:rPr lang="en-US" dirty="0" smtClean="0">
                <a:solidFill>
                  <a:srgbClr val="00B050"/>
                </a:solidFill>
              </a:rPr>
              <a:t>Matthew Fischer (Broadcom)</a:t>
            </a:r>
          </a:p>
          <a:p>
            <a:r>
              <a:rPr lang="en-US" dirty="0" smtClean="0">
                <a:solidFill>
                  <a:srgbClr val="00B050"/>
                </a:solidFill>
              </a:rPr>
              <a:t>12/1313 </a:t>
            </a:r>
            <a:r>
              <a:rPr lang="en-US" b="0" dirty="0" smtClean="0">
                <a:solidFill>
                  <a:srgbClr val="00B050"/>
                </a:solidFill>
              </a:rPr>
              <a:t>1MHz Dup mode</a:t>
            </a:r>
          </a:p>
          <a:p>
            <a:pPr lvl="1"/>
            <a:r>
              <a:rPr lang="en-US" dirty="0" err="1" smtClean="0">
                <a:solidFill>
                  <a:srgbClr val="00B050"/>
                </a:solidFill>
              </a:rPr>
              <a:t>Hongyuan</a:t>
            </a:r>
            <a:r>
              <a:rPr lang="en-US" dirty="0" smtClean="0">
                <a:solidFill>
                  <a:srgbClr val="00B050"/>
                </a:solidFill>
              </a:rPr>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3435</TotalTime>
  <Words>919</Words>
  <Application>Microsoft Office PowerPoint</Application>
  <PresentationFormat>On-screen Show (4:3)</PresentationFormat>
  <Paragraphs>225</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368</cp:revision>
  <cp:lastPrinted>1998-02-10T13:28:06Z</cp:lastPrinted>
  <dcterms:created xsi:type="dcterms:W3CDTF">2009-11-09T00:32:22Z</dcterms:created>
  <dcterms:modified xsi:type="dcterms:W3CDTF">2012-11-13T23:45:32Z</dcterms:modified>
</cp:coreProperties>
</file>