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269" r:id="rId2"/>
    <p:sldId id="270" r:id="rId3"/>
    <p:sldId id="287" r:id="rId4"/>
    <p:sldId id="290" r:id="rId5"/>
    <p:sldId id="291" r:id="rId6"/>
    <p:sldId id="292" r:id="rId7"/>
    <p:sldId id="293" r:id="rId8"/>
    <p:sldId id="294" r:id="rId9"/>
    <p:sldId id="295" r:id="rId10"/>
    <p:sldId id="296" r:id="rId11"/>
    <p:sldId id="297" r:id="rId12"/>
    <p:sldId id="298" r:id="rId13"/>
    <p:sldId id="299" r:id="rId14"/>
    <p:sldId id="279" r:id="rId15"/>
    <p:sldId id="286" r:id="rId16"/>
    <p:sldId id="273" r:id="rId17"/>
    <p:sldId id="274" r:id="rId18"/>
    <p:sldId id="275" r:id="rId19"/>
    <p:sldId id="276" r:id="rId20"/>
    <p:sldId id="277" r:id="rId2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087" autoAdjust="0"/>
    <p:restoredTop sz="94671" autoAdjust="0"/>
  </p:normalViewPr>
  <p:slideViewPr>
    <p:cSldViewPr>
      <p:cViewPr>
        <p:scale>
          <a:sx n="80" d="100"/>
          <a:sy n="80" d="100"/>
        </p:scale>
        <p:origin x="-2910" y="-876"/>
      </p:cViewPr>
      <p:guideLst>
        <p:guide orient="horz" pos="2160"/>
        <p:guide pos="2880"/>
      </p:guideLst>
    </p:cSldViewPr>
  </p:slideViewPr>
  <p:notesTextViewPr>
    <p:cViewPr>
      <p:scale>
        <a:sx n="100" d="100"/>
        <a:sy n="100" d="100"/>
      </p:scale>
      <p:origin x="0" y="0"/>
    </p:cViewPr>
  </p:notesTextViewPr>
  <p:notesViewPr>
    <p:cSldViewPr>
      <p:cViewPr varScale="1">
        <p:scale>
          <a:sx n="55" d="100"/>
          <a:sy n="55" d="100"/>
        </p:scale>
        <p:origin x="-2892" y="-90"/>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 xmlns:p14="http://schemas.microsoft.com/office/powerpoint/2010/main"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 xmlns:p14="http://schemas.microsoft.com/office/powerpoint/2010/main"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16</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17</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20</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November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November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November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November 2012</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November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November 2012</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November 2012</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November 2012</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November 2012</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November 2012</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November 2012</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November 2012</a:t>
            </a:r>
            <a:endParaRPr lang="en-US" dirty="0"/>
          </a:p>
        </p:txBody>
      </p:sp>
      <p:sp>
        <p:nvSpPr>
          <p:cNvPr id="1029" name="Rectangle 5"/>
          <p:cNvSpPr>
            <a:spLocks noGrp="1" noChangeArrowheads="1"/>
          </p:cNvSpPr>
          <p:nvPr>
            <p:ph type="ftr" sz="quarter" idx="3"/>
          </p:nvPr>
        </p:nvSpPr>
        <p:spPr bwMode="auto">
          <a:xfrm>
            <a:off x="7227888" y="6475413"/>
            <a:ext cx="1316037"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David Halasz, Motorola Mobility</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4944413" y="332601"/>
            <a:ext cx="3501087"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802.11-12/1352r05</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noFill/>
        </p:spPr>
        <p:txBody>
          <a:bodyPr/>
          <a:lstStyle/>
          <a:p>
            <a:r>
              <a:rPr lang="en-US" smtClean="0"/>
              <a:t>November 2012</a:t>
            </a:r>
            <a:endParaRPr lang="en-US" dirty="0" smtClean="0"/>
          </a:p>
        </p:txBody>
      </p:sp>
      <p:sp>
        <p:nvSpPr>
          <p:cNvPr id="1028" name="Footer Placeholder 4"/>
          <p:cNvSpPr>
            <a:spLocks noGrp="1"/>
          </p:cNvSpPr>
          <p:nvPr>
            <p:ph type="ftr" sz="quarter" idx="11"/>
          </p:nvPr>
        </p:nvSpPr>
        <p:spPr>
          <a:noFill/>
        </p:spPr>
        <p:txBody>
          <a:bodyPr/>
          <a:lstStyle/>
          <a:p>
            <a:r>
              <a:rPr lang="en-US" smtClean="0"/>
              <a:t>David Halasz, Motorola Mobility</a:t>
            </a:r>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IEEE 802.11ah</a:t>
            </a:r>
            <a:br>
              <a:rPr lang="en-US" dirty="0" smtClean="0"/>
            </a:br>
            <a:r>
              <a:rPr lang="en-US" dirty="0" smtClean="0"/>
              <a:t>Sub 1 GHz license-exempt operation Agenda for November 2012</a:t>
            </a:r>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2012-11-11</a:t>
            </a:r>
          </a:p>
        </p:txBody>
      </p:sp>
      <p:graphicFrame>
        <p:nvGraphicFramePr>
          <p:cNvPr id="1026" name="Object 11"/>
          <p:cNvGraphicFramePr>
            <a:graphicFrameLocks noChangeAspect="1"/>
          </p:cNvGraphicFramePr>
          <p:nvPr>
            <p:extLst>
              <p:ext uri="{D42A27DB-BD31-4B8C-83A1-F6EECF244321}">
                <p14:modId xmlns="" xmlns:p14="http://schemas.microsoft.com/office/powerpoint/2010/main" val="3494830084"/>
              </p:ext>
            </p:extLst>
          </p:nvPr>
        </p:nvGraphicFramePr>
        <p:xfrm>
          <a:off x="534988" y="2660650"/>
          <a:ext cx="7683500" cy="3644900"/>
        </p:xfrm>
        <a:graphic>
          <a:graphicData uri="http://schemas.openxmlformats.org/presentationml/2006/ole">
            <p:oleObj spid="_x0000_s1168" name="Document" r:id="rId4" imgW="8700545" imgH="4130115" progId="Word.Document.8">
              <p:embed/>
            </p:oleObj>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12/1330 </a:t>
            </a:r>
            <a:r>
              <a:rPr lang="en-US" b="0" dirty="0" smtClean="0"/>
              <a:t>Two-Hop Relaying</a:t>
            </a:r>
          </a:p>
          <a:p>
            <a:pPr lvl="1"/>
            <a:r>
              <a:rPr lang="en-US" dirty="0" smtClean="0"/>
              <a:t>Eric Wong (Broadcom)</a:t>
            </a:r>
          </a:p>
          <a:p>
            <a:r>
              <a:rPr lang="en-US" dirty="0" smtClean="0"/>
              <a:t>12/1329 </a:t>
            </a:r>
            <a:r>
              <a:rPr lang="en-US" b="0" dirty="0" smtClean="0"/>
              <a:t>PS-Poll for Downlink </a:t>
            </a:r>
            <a:r>
              <a:rPr lang="en-US" b="0" dirty="0" err="1" smtClean="0"/>
              <a:t>Bufferable</a:t>
            </a:r>
            <a:r>
              <a:rPr lang="en-US" b="0" dirty="0" smtClean="0"/>
              <a:t> Units</a:t>
            </a:r>
          </a:p>
          <a:p>
            <a:pPr lvl="1"/>
            <a:r>
              <a:rPr lang="en-US" dirty="0" smtClean="0"/>
              <a:t>Eric Wong (Broadcom)</a:t>
            </a:r>
          </a:p>
          <a:p>
            <a:r>
              <a:rPr lang="en-US" dirty="0" smtClean="0"/>
              <a:t>12/1312 </a:t>
            </a:r>
            <a:r>
              <a:rPr lang="en-US" b="0" dirty="0" err="1" smtClean="0"/>
              <a:t>beamforming</a:t>
            </a:r>
            <a:r>
              <a:rPr lang="en-US" b="0" dirty="0" smtClean="0"/>
              <a:t> feedback for single stream</a:t>
            </a:r>
          </a:p>
          <a:p>
            <a:pPr lvl="1"/>
            <a:r>
              <a:rPr lang="en-US" dirty="0" err="1" smtClean="0"/>
              <a:t>Hongyuan</a:t>
            </a:r>
            <a:r>
              <a:rPr lang="en-US" dirty="0" smtClean="0"/>
              <a:t> Zhang (Marvell)</a:t>
            </a:r>
            <a:endParaRPr lang="en-US" b="0" dirty="0" smtClean="0"/>
          </a:p>
          <a:p>
            <a:endParaRPr lang="en-US" dirty="0" smtClean="0"/>
          </a:p>
          <a:p>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November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12/1355 </a:t>
            </a:r>
            <a:r>
              <a:rPr lang="en-US" b="0" dirty="0" err="1" smtClean="0"/>
              <a:t>Sectorized</a:t>
            </a:r>
            <a:r>
              <a:rPr lang="en-US" b="0" dirty="0" smtClean="0"/>
              <a:t> Beam Operation-Follow Up</a:t>
            </a:r>
          </a:p>
          <a:p>
            <a:pPr lvl="1"/>
            <a:r>
              <a:rPr lang="en-US" dirty="0" smtClean="0"/>
              <a:t>James Wang (</a:t>
            </a:r>
            <a:r>
              <a:rPr lang="en-US" dirty="0" err="1" smtClean="0"/>
              <a:t>MediaTek</a:t>
            </a:r>
            <a:r>
              <a:rPr lang="en-US" dirty="0" smtClean="0"/>
              <a:t>)</a:t>
            </a:r>
          </a:p>
          <a:p>
            <a:pPr lvl="1"/>
            <a:r>
              <a:rPr lang="en-US" dirty="0" smtClean="0"/>
              <a:t>Preference for Tuesday afternoon or Wednesday morn</a:t>
            </a:r>
          </a:p>
          <a:p>
            <a:r>
              <a:rPr lang="en-US" dirty="0" smtClean="0"/>
              <a:t>12/1324 </a:t>
            </a:r>
            <a:r>
              <a:rPr lang="en-US" b="0" dirty="0" smtClean="0"/>
              <a:t>Very low energy paging</a:t>
            </a:r>
          </a:p>
          <a:p>
            <a:pPr lvl="1"/>
            <a:r>
              <a:rPr lang="en-US" dirty="0" smtClean="0"/>
              <a:t>Simone Merlin (Qualcomm)</a:t>
            </a:r>
          </a:p>
          <a:p>
            <a:r>
              <a:rPr lang="en-US" dirty="0" smtClean="0"/>
              <a:t>12/1323</a:t>
            </a:r>
            <a:r>
              <a:rPr lang="en-US" b="0" dirty="0" smtClean="0"/>
              <a:t> Relay</a:t>
            </a:r>
          </a:p>
          <a:p>
            <a:pPr lvl="1"/>
            <a:r>
              <a:rPr lang="en-US" dirty="0" smtClean="0"/>
              <a:t>Simone Merlin (Qualcomm)</a:t>
            </a:r>
          </a:p>
          <a:p>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November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12/1363 </a:t>
            </a:r>
            <a:r>
              <a:rPr lang="en-US" b="0" dirty="0" smtClean="0"/>
              <a:t>Clarifications on 1 MHz Preamble and Timing-Related Constants</a:t>
            </a:r>
          </a:p>
          <a:p>
            <a:pPr lvl="1"/>
            <a:r>
              <a:rPr lang="en-US" dirty="0" err="1" smtClean="0"/>
              <a:t>Harya</a:t>
            </a:r>
            <a:r>
              <a:rPr lang="en-US" dirty="0" smtClean="0"/>
              <a:t> </a:t>
            </a:r>
            <a:r>
              <a:rPr lang="en-US" dirty="0" err="1" smtClean="0"/>
              <a:t>Wicaksana</a:t>
            </a:r>
            <a:r>
              <a:rPr lang="en-US" dirty="0" smtClean="0"/>
              <a:t> (Panasonic)</a:t>
            </a:r>
          </a:p>
          <a:p>
            <a:pPr lvl="1"/>
            <a:endParaRPr lang="en-US" dirty="0" smtClean="0"/>
          </a:p>
          <a:p>
            <a:r>
              <a:rPr lang="en-US" dirty="0" smtClean="0"/>
              <a:t>12/1331 </a:t>
            </a:r>
            <a:r>
              <a:rPr lang="en-US" b="0" dirty="0" smtClean="0"/>
              <a:t>DFT spreading OFDM optional specification proposal for 11ah low rate PHY</a:t>
            </a:r>
          </a:p>
          <a:p>
            <a:pPr lvl="1"/>
            <a:r>
              <a:rPr lang="en-US" dirty="0" smtClean="0"/>
              <a:t>Masahiro </a:t>
            </a:r>
            <a:r>
              <a:rPr lang="en-US" dirty="0" err="1" smtClean="0"/>
              <a:t>Umehira</a:t>
            </a:r>
            <a:r>
              <a:rPr lang="en-US" dirty="0" smtClean="0"/>
              <a:t> (Ibaraki University)</a:t>
            </a:r>
          </a:p>
          <a:p>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November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12/1325 </a:t>
            </a:r>
            <a:r>
              <a:rPr lang="en-US" b="0" dirty="0" smtClean="0"/>
              <a:t>PS-Poll TXOP</a:t>
            </a:r>
          </a:p>
          <a:p>
            <a:pPr lvl="1"/>
            <a:r>
              <a:rPr lang="en-US" dirty="0" smtClean="0"/>
              <a:t>David </a:t>
            </a:r>
            <a:r>
              <a:rPr lang="en-US" dirty="0" err="1" smtClean="0"/>
              <a:t>Xun</a:t>
            </a:r>
            <a:r>
              <a:rPr lang="en-US" dirty="0" smtClean="0"/>
              <a:t> Yang (</a:t>
            </a:r>
            <a:r>
              <a:rPr lang="en-US" dirty="0" err="1" smtClean="0"/>
              <a:t>Huawei</a:t>
            </a:r>
            <a:r>
              <a:rPr lang="en-US" dirty="0" smtClean="0"/>
              <a:t>)</a:t>
            </a:r>
          </a:p>
          <a:p>
            <a:pPr lvl="1"/>
            <a:endParaRPr lang="en-US" dirty="0" smtClean="0"/>
          </a:p>
          <a:p>
            <a:r>
              <a:rPr lang="en-US" dirty="0" smtClean="0"/>
              <a:t>12/1336 </a:t>
            </a:r>
            <a:r>
              <a:rPr lang="en-US" b="0" dirty="0" smtClean="0"/>
              <a:t>Overlapping OBSS of different sizes</a:t>
            </a:r>
          </a:p>
          <a:p>
            <a:pPr lvl="1"/>
            <a:r>
              <a:rPr lang="en-US" dirty="0" smtClean="0"/>
              <a:t>Chao-Chun Wang (</a:t>
            </a:r>
            <a:r>
              <a:rPr lang="en-US" dirty="0" err="1" smtClean="0"/>
              <a:t>MediaTek</a:t>
            </a:r>
            <a:r>
              <a:rPr lang="en-US" dirty="0" smtClean="0"/>
              <a:t>)</a:t>
            </a:r>
          </a:p>
          <a:p>
            <a:r>
              <a:rPr lang="en-US" dirty="0" smtClean="0"/>
              <a:t>12/1335 </a:t>
            </a:r>
            <a:r>
              <a:rPr lang="en-US" b="0" dirty="0" smtClean="0"/>
              <a:t>SIG field Overload indication to support NDP Frames</a:t>
            </a:r>
          </a:p>
          <a:p>
            <a:pPr lvl="1"/>
            <a:r>
              <a:rPr lang="en-US" dirty="0" smtClean="0"/>
              <a:t>Chao Chun Wang (</a:t>
            </a:r>
            <a:r>
              <a:rPr lang="en-US" dirty="0" err="1" smtClean="0"/>
              <a:t>Mediatek</a:t>
            </a:r>
            <a:r>
              <a:rPr lang="en-US" dirty="0" smtClean="0"/>
              <a:t>)</a:t>
            </a:r>
          </a:p>
          <a:p>
            <a:endParaRPr lang="en-US" dirty="0"/>
          </a:p>
        </p:txBody>
      </p:sp>
      <p:sp>
        <p:nvSpPr>
          <p:cNvPr id="4" name="Date Placeholder 3"/>
          <p:cNvSpPr>
            <a:spLocks noGrp="1"/>
          </p:cNvSpPr>
          <p:nvPr>
            <p:ph type="dt" sz="half" idx="10"/>
          </p:nvPr>
        </p:nvSpPr>
        <p:spPr/>
        <p:txBody>
          <a:bodyPr/>
          <a:lstStyle/>
          <a:p>
            <a:pPr>
              <a:defRPr/>
            </a:pPr>
            <a:r>
              <a:rPr lang="en-US" smtClean="0"/>
              <a:t>November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Teleconferences</a:t>
            </a:r>
            <a:endParaRPr lang="en-US" dirty="0"/>
          </a:p>
        </p:txBody>
      </p:sp>
      <p:sp>
        <p:nvSpPr>
          <p:cNvPr id="3" name="Content Placeholder 2"/>
          <p:cNvSpPr>
            <a:spLocks noGrp="1"/>
          </p:cNvSpPr>
          <p:nvPr>
            <p:ph idx="1"/>
          </p:nvPr>
        </p:nvSpPr>
        <p:spPr/>
        <p:txBody>
          <a:bodyPr/>
          <a:lstStyle/>
          <a:p>
            <a:pPr marL="609600" indent="-609600"/>
            <a:r>
              <a:rPr lang="en-US" dirty="0" smtClean="0"/>
              <a:t>Desire </a:t>
            </a:r>
            <a:r>
              <a:rPr lang="en-US" dirty="0"/>
              <a:t>to have rolling time of noon, 10 AM and 7 </a:t>
            </a:r>
            <a:r>
              <a:rPr lang="en-US" dirty="0" smtClean="0"/>
              <a:t>PM</a:t>
            </a:r>
          </a:p>
          <a:p>
            <a:pPr marL="1009650" lvl="1" indent="-609600"/>
            <a:r>
              <a:rPr lang="en-US" dirty="0" smtClean="0"/>
              <a:t>Next at 7 PM </a:t>
            </a:r>
            <a:endParaRPr lang="en-US" dirty="0"/>
          </a:p>
        </p:txBody>
      </p:sp>
      <p:sp>
        <p:nvSpPr>
          <p:cNvPr id="4" name="Date Placeholder 3"/>
          <p:cNvSpPr>
            <a:spLocks noGrp="1"/>
          </p:cNvSpPr>
          <p:nvPr>
            <p:ph type="dt" sz="half" idx="10"/>
          </p:nvPr>
        </p:nvSpPr>
        <p:spPr/>
        <p:txBody>
          <a:bodyPr/>
          <a:lstStyle/>
          <a:p>
            <a:pPr>
              <a:defRPr/>
            </a:pPr>
            <a:r>
              <a:rPr lang="en-US" smtClean="0"/>
              <a:t>November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Tree>
    <p:extLst>
      <p:ext uri="{BB962C8B-B14F-4D97-AF65-F5344CB8AC3E}">
        <p14:creationId xmlns="" xmlns:p14="http://schemas.microsoft.com/office/powerpoint/2010/main" val="414790180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r>
              <a:rPr lang="en-US" dirty="0" smtClean="0"/>
              <a:t>Review 11/285</a:t>
            </a:r>
          </a:p>
          <a:p>
            <a:pPr lvl="1">
              <a:buNone/>
            </a:pP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November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15</a:t>
            </a:fld>
            <a:endParaRPr lang="en-US"/>
          </a:p>
        </p:txBody>
      </p:sp>
    </p:spTree>
    <p:extLst>
      <p:ext uri="{BB962C8B-B14F-4D97-AF65-F5344CB8AC3E}">
        <p14:creationId xmlns="" xmlns:p14="http://schemas.microsoft.com/office/powerpoint/2010/main" val="10593312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7" name="Date Placeholder 6"/>
          <p:cNvSpPr>
            <a:spLocks noGrp="1"/>
          </p:cNvSpPr>
          <p:nvPr>
            <p:ph type="dt" sz="half" idx="10"/>
          </p:nvPr>
        </p:nvSpPr>
        <p:spPr/>
        <p:txBody>
          <a:bodyPr/>
          <a:lstStyle/>
          <a:p>
            <a:pPr>
              <a:defRPr/>
            </a:pPr>
            <a:r>
              <a:rPr lang="en-US" smtClean="0"/>
              <a:t>November 2012</a:t>
            </a:r>
            <a:endParaRPr lang="en-US" dirty="0"/>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16</a:t>
            </a:fld>
            <a:endParaRPr lang="en-US"/>
          </a:p>
        </p:txBody>
      </p:sp>
      <p:sp>
        <p:nvSpPr>
          <p:cNvPr id="9" name="Footer Placeholder 8"/>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6" name="Date Placeholder 5"/>
          <p:cNvSpPr>
            <a:spLocks noGrp="1"/>
          </p:cNvSpPr>
          <p:nvPr>
            <p:ph type="dt" sz="half" idx="10"/>
          </p:nvPr>
        </p:nvSpPr>
        <p:spPr/>
        <p:txBody>
          <a:bodyPr/>
          <a:lstStyle/>
          <a:p>
            <a:pPr>
              <a:defRPr/>
            </a:pPr>
            <a:r>
              <a:rPr lang="en-US" smtClean="0"/>
              <a:t>November 2012</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17</a:t>
            </a:fld>
            <a:endParaRPr lang="en-US"/>
          </a:p>
        </p:txBody>
      </p:sp>
      <p:sp>
        <p:nvSpPr>
          <p:cNvPr id="8" name="Footer Placeholder 7"/>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6" name="Date Placeholder 5"/>
          <p:cNvSpPr>
            <a:spLocks noGrp="1"/>
          </p:cNvSpPr>
          <p:nvPr>
            <p:ph type="dt" sz="half" idx="10"/>
          </p:nvPr>
        </p:nvSpPr>
        <p:spPr/>
        <p:txBody>
          <a:bodyPr/>
          <a:lstStyle/>
          <a:p>
            <a:pPr>
              <a:defRPr/>
            </a:pPr>
            <a:r>
              <a:rPr lang="en-US" smtClean="0"/>
              <a:t>November 2012</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18</a:t>
            </a:fld>
            <a:endParaRPr lang="en-US"/>
          </a:p>
        </p:txBody>
      </p:sp>
      <p:sp>
        <p:nvSpPr>
          <p:cNvPr id="8" name="Footer Placeholder 7"/>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5" name="Date Placeholder 4"/>
          <p:cNvSpPr>
            <a:spLocks noGrp="1"/>
          </p:cNvSpPr>
          <p:nvPr>
            <p:ph type="dt" sz="half" idx="10"/>
          </p:nvPr>
        </p:nvSpPr>
        <p:spPr/>
        <p:txBody>
          <a:bodyPr/>
          <a:lstStyle/>
          <a:p>
            <a:pPr>
              <a:defRPr/>
            </a:pPr>
            <a:r>
              <a:rPr lang="en-US" smtClean="0"/>
              <a:t>November 2012</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19</a:t>
            </a:fld>
            <a:endParaRPr lang="en-US"/>
          </a:p>
        </p:txBody>
      </p:sp>
      <p:sp>
        <p:nvSpPr>
          <p:cNvPr id="7" name="Footer Placeholder 6"/>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676400"/>
            <a:ext cx="7772400" cy="4114800"/>
          </a:xfrm>
        </p:spPr>
        <p:txBody>
          <a:bodyPr/>
          <a:lstStyle/>
          <a:p>
            <a:pPr marL="609600" indent="-609600"/>
            <a:r>
              <a:rPr lang="en-US" dirty="0" smtClean="0">
                <a:solidFill>
                  <a:srgbClr val="00B050"/>
                </a:solidFill>
              </a:rPr>
              <a:t>Call for a secretary</a:t>
            </a:r>
          </a:p>
          <a:p>
            <a:pPr marL="609600" indent="-609600"/>
            <a:r>
              <a:rPr lang="en-US" dirty="0" smtClean="0">
                <a:solidFill>
                  <a:srgbClr val="00B050"/>
                </a:solidFill>
              </a:rPr>
              <a:t>IPR and other relevant </a:t>
            </a:r>
            <a:r>
              <a:rPr lang="en-US" dirty="0">
                <a:solidFill>
                  <a:srgbClr val="00B050"/>
                </a:solidFill>
              </a:rPr>
              <a:t>policy and </a:t>
            </a:r>
            <a:r>
              <a:rPr lang="en-US" dirty="0" smtClean="0">
                <a:solidFill>
                  <a:srgbClr val="00B050"/>
                </a:solidFill>
              </a:rPr>
              <a:t>procedures</a:t>
            </a:r>
          </a:p>
          <a:p>
            <a:pPr marL="609600" indent="-609600"/>
            <a:r>
              <a:rPr lang="en-US" dirty="0" smtClean="0">
                <a:solidFill>
                  <a:srgbClr val="00B050"/>
                </a:solidFill>
              </a:rPr>
              <a:t>Approve September meeting minutes</a:t>
            </a:r>
          </a:p>
          <a:p>
            <a:pPr marL="1009650" lvl="1" indent="-609600"/>
            <a:r>
              <a:rPr lang="en-US" dirty="0" smtClean="0">
                <a:solidFill>
                  <a:srgbClr val="00B050"/>
                </a:solidFill>
              </a:rPr>
              <a:t>September meeting minutes 12/1213r0</a:t>
            </a:r>
          </a:p>
          <a:p>
            <a:pPr marL="609600" indent="-609600"/>
            <a:r>
              <a:rPr lang="en-US" dirty="0" smtClean="0">
                <a:solidFill>
                  <a:srgbClr val="00B050"/>
                </a:solidFill>
              </a:rPr>
              <a:t>Approve Teleconference meeting minutes</a:t>
            </a:r>
          </a:p>
          <a:p>
            <a:pPr marL="1009650" lvl="1" indent="-609600"/>
            <a:r>
              <a:rPr lang="en-US" dirty="0" smtClean="0">
                <a:solidFill>
                  <a:srgbClr val="00B050"/>
                </a:solidFill>
              </a:rPr>
              <a:t>October 31 </a:t>
            </a:r>
            <a:r>
              <a:rPr lang="en-US" dirty="0">
                <a:solidFill>
                  <a:srgbClr val="00B050"/>
                </a:solidFill>
              </a:rPr>
              <a:t>teleconference </a:t>
            </a:r>
            <a:r>
              <a:rPr lang="en-US" dirty="0" smtClean="0">
                <a:solidFill>
                  <a:srgbClr val="00B050"/>
                </a:solidFill>
              </a:rPr>
              <a:t>minutes 12/1353r0 </a:t>
            </a:r>
          </a:p>
          <a:p>
            <a:pPr marL="609600" indent="-609600"/>
            <a:r>
              <a:rPr lang="en-US" dirty="0" smtClean="0">
                <a:solidFill>
                  <a:srgbClr val="00B050"/>
                </a:solidFill>
              </a:rPr>
              <a:t>Call for submissions</a:t>
            </a:r>
          </a:p>
          <a:p>
            <a:pPr marL="1009650" lvl="1" indent="-609600"/>
            <a:endParaRPr lang="en-US" dirty="0" smtClean="0"/>
          </a:p>
        </p:txBody>
      </p:sp>
      <p:sp>
        <p:nvSpPr>
          <p:cNvPr id="15364" name="Date Placeholder 3"/>
          <p:cNvSpPr>
            <a:spLocks noGrp="1"/>
          </p:cNvSpPr>
          <p:nvPr>
            <p:ph type="dt" sz="quarter" idx="10"/>
          </p:nvPr>
        </p:nvSpPr>
        <p:spPr>
          <a:noFill/>
        </p:spPr>
        <p:txBody>
          <a:bodyPr/>
          <a:lstStyle/>
          <a:p>
            <a:r>
              <a:rPr lang="en-US" smtClean="0"/>
              <a:t>November 2012</a:t>
            </a:r>
          </a:p>
        </p:txBody>
      </p:sp>
      <p:sp>
        <p:nvSpPr>
          <p:cNvPr id="15365" name="Footer Placeholder 4"/>
          <p:cNvSpPr>
            <a:spLocks noGrp="1"/>
          </p:cNvSpPr>
          <p:nvPr>
            <p:ph type="ftr" sz="quarter" idx="11"/>
          </p:nvPr>
        </p:nvSpPr>
        <p:spPr>
          <a:noFill/>
        </p:spPr>
        <p:txBody>
          <a:bodyPr/>
          <a:lstStyle/>
          <a:p>
            <a:r>
              <a:rPr lang="en-US" smtClean="0"/>
              <a:t>David Halasz, Motorola Mobility</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6" name="Date Placeholder 5"/>
          <p:cNvSpPr>
            <a:spLocks noGrp="1"/>
          </p:cNvSpPr>
          <p:nvPr>
            <p:ph type="dt" sz="half" idx="10"/>
          </p:nvPr>
        </p:nvSpPr>
        <p:spPr/>
        <p:txBody>
          <a:bodyPr/>
          <a:lstStyle/>
          <a:p>
            <a:pPr>
              <a:defRPr/>
            </a:pPr>
            <a:r>
              <a:rPr lang="en-US" smtClean="0"/>
              <a:t>November 2012</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20</a:t>
            </a:fld>
            <a:endParaRPr lang="en-US"/>
          </a:p>
        </p:txBody>
      </p:sp>
      <p:sp>
        <p:nvSpPr>
          <p:cNvPr id="8" name="Footer Placeholder 7"/>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802.11ah Agenda</a:t>
            </a:r>
            <a:endParaRPr lang="en-US" dirty="0"/>
          </a:p>
        </p:txBody>
      </p:sp>
      <p:sp>
        <p:nvSpPr>
          <p:cNvPr id="3" name="Content Placeholder 2"/>
          <p:cNvSpPr>
            <a:spLocks noGrp="1"/>
          </p:cNvSpPr>
          <p:nvPr>
            <p:ph idx="1"/>
          </p:nvPr>
        </p:nvSpPr>
        <p:spPr/>
        <p:txBody>
          <a:bodyPr/>
          <a:lstStyle/>
          <a:p>
            <a:r>
              <a:rPr lang="en-US" dirty="0" smtClean="0">
                <a:solidFill>
                  <a:srgbClr val="00B050"/>
                </a:solidFill>
              </a:rPr>
              <a:t>MAC/PHY sub groups. </a:t>
            </a:r>
          </a:p>
          <a:p>
            <a:pPr lvl="1"/>
            <a:r>
              <a:rPr lang="en-US" dirty="0" smtClean="0">
                <a:solidFill>
                  <a:srgbClr val="00B050"/>
                </a:solidFill>
              </a:rPr>
              <a:t>None in November face to face</a:t>
            </a: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November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solidFill>
                  <a:srgbClr val="00B050"/>
                </a:solidFill>
              </a:rPr>
              <a:t>12/1257 </a:t>
            </a:r>
            <a:r>
              <a:rPr lang="en-US" b="0" dirty="0" smtClean="0">
                <a:solidFill>
                  <a:srgbClr val="00B050"/>
                </a:solidFill>
              </a:rPr>
              <a:t>11ah Draft Amendment Proposal</a:t>
            </a:r>
          </a:p>
          <a:p>
            <a:pPr lvl="1"/>
            <a:r>
              <a:rPr lang="en-US" dirty="0" smtClean="0">
                <a:solidFill>
                  <a:srgbClr val="00B050"/>
                </a:solidFill>
              </a:rPr>
              <a:t>Ron </a:t>
            </a:r>
            <a:r>
              <a:rPr lang="en-US" dirty="0" err="1" smtClean="0">
                <a:solidFill>
                  <a:srgbClr val="00B050"/>
                </a:solidFill>
              </a:rPr>
              <a:t>Murias</a:t>
            </a:r>
            <a:r>
              <a:rPr lang="en-US" dirty="0" smtClean="0">
                <a:solidFill>
                  <a:srgbClr val="00B050"/>
                </a:solidFill>
              </a:rPr>
              <a:t> (</a:t>
            </a:r>
            <a:r>
              <a:rPr lang="en-US" dirty="0" err="1" smtClean="0">
                <a:solidFill>
                  <a:srgbClr val="00B050"/>
                </a:solidFill>
              </a:rPr>
              <a:t>InterDigital</a:t>
            </a:r>
            <a:r>
              <a:rPr lang="en-US" dirty="0" smtClean="0">
                <a:solidFill>
                  <a:srgbClr val="00B050"/>
                </a:solidFill>
              </a:rPr>
              <a:t>)</a:t>
            </a:r>
          </a:p>
          <a:p>
            <a:r>
              <a:rPr lang="en-US" dirty="0" smtClean="0">
                <a:solidFill>
                  <a:srgbClr val="00B050"/>
                </a:solidFill>
              </a:rPr>
              <a:t>12/1376 </a:t>
            </a:r>
            <a:r>
              <a:rPr lang="en-US" b="0" dirty="0" smtClean="0">
                <a:solidFill>
                  <a:srgbClr val="00B050"/>
                </a:solidFill>
              </a:rPr>
              <a:t>TFM2P_TSF_Freq_Management_&amp;_Measurement_Procedures_for_11ah</a:t>
            </a:r>
          </a:p>
          <a:p>
            <a:pPr lvl="1"/>
            <a:r>
              <a:rPr lang="en-US" dirty="0" err="1" smtClean="0">
                <a:solidFill>
                  <a:srgbClr val="00B050"/>
                </a:solidFill>
              </a:rPr>
              <a:t>Shusaku</a:t>
            </a:r>
            <a:r>
              <a:rPr lang="en-US" dirty="0" smtClean="0">
                <a:solidFill>
                  <a:srgbClr val="00B050"/>
                </a:solidFill>
              </a:rPr>
              <a:t> Shimada(Yokogawa Co.), et. al</a:t>
            </a:r>
          </a:p>
          <a:p>
            <a:endParaRPr lang="en-US" dirty="0"/>
          </a:p>
        </p:txBody>
      </p:sp>
      <p:sp>
        <p:nvSpPr>
          <p:cNvPr id="4" name="Date Placeholder 3"/>
          <p:cNvSpPr>
            <a:spLocks noGrp="1"/>
          </p:cNvSpPr>
          <p:nvPr>
            <p:ph type="dt" sz="half" idx="10"/>
          </p:nvPr>
        </p:nvSpPr>
        <p:spPr/>
        <p:txBody>
          <a:bodyPr/>
          <a:lstStyle/>
          <a:p>
            <a:pPr>
              <a:defRPr/>
            </a:pPr>
            <a:r>
              <a:rPr lang="en-US" smtClean="0"/>
              <a:t>November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solidFill>
                  <a:srgbClr val="00B050"/>
                </a:solidFill>
              </a:rPr>
              <a:t>12/1321 </a:t>
            </a:r>
            <a:r>
              <a:rPr lang="en-US" b="0" dirty="0" smtClean="0">
                <a:solidFill>
                  <a:srgbClr val="00B050"/>
                </a:solidFill>
              </a:rPr>
              <a:t>RAW slot assignment</a:t>
            </a:r>
          </a:p>
          <a:p>
            <a:pPr lvl="1"/>
            <a:r>
              <a:rPr lang="en-US" dirty="0" err="1" smtClean="0">
                <a:solidFill>
                  <a:srgbClr val="00B050"/>
                </a:solidFill>
              </a:rPr>
              <a:t>Minyoung</a:t>
            </a:r>
            <a:r>
              <a:rPr lang="en-US" dirty="0" smtClean="0">
                <a:solidFill>
                  <a:srgbClr val="00B050"/>
                </a:solidFill>
              </a:rPr>
              <a:t> Park (Intel)</a:t>
            </a:r>
          </a:p>
          <a:p>
            <a:pPr lvl="1"/>
            <a:endParaRPr lang="en-US" dirty="0" smtClean="0"/>
          </a:p>
          <a:p>
            <a:r>
              <a:rPr lang="en-US" dirty="0" smtClean="0">
                <a:solidFill>
                  <a:srgbClr val="00B050"/>
                </a:solidFill>
              </a:rPr>
              <a:t>12/370r3 </a:t>
            </a:r>
            <a:r>
              <a:rPr lang="en-US" b="0" dirty="0" smtClean="0">
                <a:solidFill>
                  <a:srgbClr val="00B050"/>
                </a:solidFill>
              </a:rPr>
              <a:t>Tim Compression</a:t>
            </a:r>
          </a:p>
          <a:p>
            <a:pPr lvl="1"/>
            <a:r>
              <a:rPr lang="en-US" dirty="0" err="1" smtClean="0">
                <a:solidFill>
                  <a:srgbClr val="00B050"/>
                </a:solidFill>
              </a:rPr>
              <a:t>Haiguang</a:t>
            </a:r>
            <a:r>
              <a:rPr lang="en-US" dirty="0" smtClean="0">
                <a:solidFill>
                  <a:srgbClr val="00B050"/>
                </a:solidFill>
              </a:rPr>
              <a:t> Wang (I2R)</a:t>
            </a:r>
          </a:p>
          <a:p>
            <a:r>
              <a:rPr lang="en-US" dirty="0" smtClean="0">
                <a:solidFill>
                  <a:srgbClr val="00B050"/>
                </a:solidFill>
              </a:rPr>
              <a:t>12/662r4 </a:t>
            </a:r>
            <a:r>
              <a:rPr lang="en-US" b="0" dirty="0" smtClean="0">
                <a:solidFill>
                  <a:srgbClr val="00B050"/>
                </a:solidFill>
              </a:rPr>
              <a:t>Block ACK Transmission</a:t>
            </a:r>
          </a:p>
          <a:p>
            <a:pPr lvl="1"/>
            <a:r>
              <a:rPr lang="en-US" dirty="0" err="1" smtClean="0">
                <a:solidFill>
                  <a:srgbClr val="00B050"/>
                </a:solidFill>
              </a:rPr>
              <a:t>Zander</a:t>
            </a:r>
            <a:r>
              <a:rPr lang="en-US" dirty="0" smtClean="0">
                <a:solidFill>
                  <a:srgbClr val="00B050"/>
                </a:solidFill>
              </a:rPr>
              <a:t> Lei (I2R)</a:t>
            </a:r>
          </a:p>
          <a:p>
            <a:endParaRPr lang="en-US" dirty="0"/>
          </a:p>
        </p:txBody>
      </p:sp>
      <p:sp>
        <p:nvSpPr>
          <p:cNvPr id="4" name="Date Placeholder 3"/>
          <p:cNvSpPr>
            <a:spLocks noGrp="1"/>
          </p:cNvSpPr>
          <p:nvPr>
            <p:ph type="dt" sz="half" idx="10"/>
          </p:nvPr>
        </p:nvSpPr>
        <p:spPr/>
        <p:txBody>
          <a:bodyPr/>
          <a:lstStyle/>
          <a:p>
            <a:pPr>
              <a:defRPr/>
            </a:pPr>
            <a:r>
              <a:rPr lang="en-US" smtClean="0"/>
              <a:t>November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solidFill>
                  <a:srgbClr val="00B050"/>
                </a:solidFill>
              </a:rPr>
              <a:t>12/1326 </a:t>
            </a:r>
            <a:r>
              <a:rPr lang="en-US" b="0" dirty="0" smtClean="0">
                <a:solidFill>
                  <a:srgbClr val="00B050"/>
                </a:solidFill>
              </a:rPr>
              <a:t>PSDU size for receiver sensitivity power level</a:t>
            </a:r>
            <a:r>
              <a:rPr lang="en-US" dirty="0" smtClean="0">
                <a:solidFill>
                  <a:srgbClr val="00B050"/>
                </a:solidFill>
              </a:rPr>
              <a:t> </a:t>
            </a:r>
            <a:endParaRPr lang="en-US" b="0" dirty="0" smtClean="0">
              <a:solidFill>
                <a:srgbClr val="00B050"/>
              </a:solidFill>
            </a:endParaRPr>
          </a:p>
          <a:p>
            <a:pPr lvl="1"/>
            <a:r>
              <a:rPr lang="en-US" dirty="0" smtClean="0">
                <a:solidFill>
                  <a:srgbClr val="00B050"/>
                </a:solidFill>
              </a:rPr>
              <a:t>Ken Mori (Panasonic)</a:t>
            </a:r>
          </a:p>
          <a:p>
            <a:endParaRPr lang="en-US" dirty="0" smtClean="0"/>
          </a:p>
          <a:p>
            <a:r>
              <a:rPr lang="en-US" dirty="0" smtClean="0">
                <a:solidFill>
                  <a:srgbClr val="00B050"/>
                </a:solidFill>
              </a:rPr>
              <a:t>12/1357 </a:t>
            </a:r>
            <a:r>
              <a:rPr lang="en-US" b="0" dirty="0" smtClean="0">
                <a:solidFill>
                  <a:srgbClr val="00B050"/>
                </a:solidFill>
              </a:rPr>
              <a:t>Dynamic Tim and Page Segmentation</a:t>
            </a:r>
          </a:p>
          <a:p>
            <a:pPr lvl="1"/>
            <a:r>
              <a:rPr lang="en-US" dirty="0" err="1" smtClean="0">
                <a:solidFill>
                  <a:srgbClr val="00B050"/>
                </a:solidFill>
              </a:rPr>
              <a:t>Weiping</a:t>
            </a:r>
            <a:r>
              <a:rPr lang="en-US" dirty="0" smtClean="0">
                <a:solidFill>
                  <a:srgbClr val="00B050"/>
                </a:solidFill>
              </a:rPr>
              <a:t> Sun (Seoul National University)</a:t>
            </a: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November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solidFill>
                  <a:srgbClr val="00B050"/>
                </a:solidFill>
              </a:rPr>
              <a:t>12/1333 </a:t>
            </a:r>
            <a:r>
              <a:rPr lang="en-US" b="0" dirty="0" smtClean="0">
                <a:solidFill>
                  <a:srgbClr val="00B050"/>
                </a:solidFill>
              </a:rPr>
              <a:t>Mandatory Optional PHY Features for 11ah</a:t>
            </a:r>
          </a:p>
          <a:p>
            <a:pPr lvl="1"/>
            <a:r>
              <a:rPr lang="en-US" dirty="0" err="1" smtClean="0">
                <a:solidFill>
                  <a:srgbClr val="00B050"/>
                </a:solidFill>
              </a:rPr>
              <a:t>Sameer</a:t>
            </a:r>
            <a:r>
              <a:rPr lang="en-US" dirty="0" smtClean="0">
                <a:solidFill>
                  <a:srgbClr val="00B050"/>
                </a:solidFill>
              </a:rPr>
              <a:t> </a:t>
            </a:r>
            <a:r>
              <a:rPr lang="en-US" dirty="0" err="1" smtClean="0">
                <a:solidFill>
                  <a:srgbClr val="00B050"/>
                </a:solidFill>
              </a:rPr>
              <a:t>Vermani</a:t>
            </a:r>
            <a:r>
              <a:rPr lang="en-US" dirty="0" smtClean="0">
                <a:solidFill>
                  <a:srgbClr val="00B050"/>
                </a:solidFill>
              </a:rPr>
              <a:t> (Qualcomm)</a:t>
            </a:r>
          </a:p>
          <a:p>
            <a:r>
              <a:rPr lang="en-US" dirty="0" smtClean="0">
                <a:solidFill>
                  <a:srgbClr val="00B050"/>
                </a:solidFill>
              </a:rPr>
              <a:t>12/1308 </a:t>
            </a:r>
            <a:r>
              <a:rPr lang="en-US" b="0" dirty="0" smtClean="0">
                <a:solidFill>
                  <a:srgbClr val="00B050"/>
                </a:solidFill>
              </a:rPr>
              <a:t>Uplink Data Indication in NDP PS-Poll</a:t>
            </a:r>
            <a:endParaRPr lang="en-US" dirty="0" smtClean="0">
              <a:solidFill>
                <a:srgbClr val="00B050"/>
              </a:solidFill>
            </a:endParaRPr>
          </a:p>
          <a:p>
            <a:pPr lvl="1"/>
            <a:r>
              <a:rPr lang="en-US" dirty="0" err="1" smtClean="0">
                <a:solidFill>
                  <a:srgbClr val="00B050"/>
                </a:solidFill>
              </a:rPr>
              <a:t>Sayantan</a:t>
            </a:r>
            <a:r>
              <a:rPr lang="en-US" dirty="0" smtClean="0">
                <a:solidFill>
                  <a:srgbClr val="00B050"/>
                </a:solidFill>
              </a:rPr>
              <a:t> </a:t>
            </a:r>
            <a:r>
              <a:rPr lang="en-US" dirty="0" err="1" smtClean="0">
                <a:solidFill>
                  <a:srgbClr val="00B050"/>
                </a:solidFill>
              </a:rPr>
              <a:t>Choudhury</a:t>
            </a:r>
            <a:r>
              <a:rPr lang="en-US" dirty="0" smtClean="0">
                <a:solidFill>
                  <a:srgbClr val="00B050"/>
                </a:solidFill>
              </a:rPr>
              <a:t> (Nokia)</a:t>
            </a: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November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solidFill>
                  <a:srgbClr val="00B050"/>
                </a:solidFill>
              </a:rPr>
              <a:t>12/1302 </a:t>
            </a:r>
            <a:r>
              <a:rPr lang="en-US" b="0" dirty="0" smtClean="0">
                <a:solidFill>
                  <a:srgbClr val="00B050"/>
                </a:solidFill>
              </a:rPr>
              <a:t>TXOP Truncation</a:t>
            </a:r>
          </a:p>
          <a:p>
            <a:pPr lvl="1"/>
            <a:r>
              <a:rPr lang="en-US" dirty="0" err="1" smtClean="0">
                <a:solidFill>
                  <a:srgbClr val="00B050"/>
                </a:solidFill>
              </a:rPr>
              <a:t>Yongho</a:t>
            </a:r>
            <a:r>
              <a:rPr lang="en-US" dirty="0" smtClean="0">
                <a:solidFill>
                  <a:srgbClr val="00B050"/>
                </a:solidFill>
              </a:rPr>
              <a:t> </a:t>
            </a:r>
            <a:r>
              <a:rPr lang="en-US" dirty="0" err="1" smtClean="0">
                <a:solidFill>
                  <a:srgbClr val="00B050"/>
                </a:solidFill>
              </a:rPr>
              <a:t>Seok</a:t>
            </a:r>
            <a:r>
              <a:rPr lang="en-US" dirty="0" smtClean="0">
                <a:solidFill>
                  <a:srgbClr val="00B050"/>
                </a:solidFill>
              </a:rPr>
              <a:t> (LG Electronics)</a:t>
            </a:r>
          </a:p>
          <a:p>
            <a:r>
              <a:rPr lang="en-US" dirty="0" smtClean="0">
                <a:solidFill>
                  <a:srgbClr val="00B050"/>
                </a:solidFill>
              </a:rPr>
              <a:t>12/1304 AID</a:t>
            </a:r>
            <a:r>
              <a:rPr lang="en-US" b="0" dirty="0" smtClean="0">
                <a:solidFill>
                  <a:srgbClr val="00B050"/>
                </a:solidFill>
              </a:rPr>
              <a:t> Assignment Protocol</a:t>
            </a:r>
          </a:p>
          <a:p>
            <a:pPr lvl="1"/>
            <a:r>
              <a:rPr lang="en-US" dirty="0" err="1" smtClean="0">
                <a:solidFill>
                  <a:srgbClr val="00B050"/>
                </a:solidFill>
              </a:rPr>
              <a:t>Yongho</a:t>
            </a:r>
            <a:r>
              <a:rPr lang="en-US" dirty="0" smtClean="0">
                <a:solidFill>
                  <a:srgbClr val="00B050"/>
                </a:solidFill>
              </a:rPr>
              <a:t> </a:t>
            </a:r>
            <a:r>
              <a:rPr lang="en-US" dirty="0" err="1" smtClean="0">
                <a:solidFill>
                  <a:srgbClr val="00B050"/>
                </a:solidFill>
              </a:rPr>
              <a:t>Seok</a:t>
            </a:r>
            <a:r>
              <a:rPr lang="en-US" dirty="0" smtClean="0">
                <a:solidFill>
                  <a:srgbClr val="00B050"/>
                </a:solidFill>
              </a:rPr>
              <a:t> (LG Electronics)</a:t>
            </a:r>
            <a:endParaRPr lang="en-US" b="0" dirty="0" smtClean="0">
              <a:solidFill>
                <a:srgbClr val="00B050"/>
              </a:solidFill>
            </a:endParaRPr>
          </a:p>
          <a:p>
            <a:pPr lvl="1"/>
            <a:endParaRPr lang="en-US" dirty="0" smtClean="0"/>
          </a:p>
          <a:p>
            <a:r>
              <a:rPr lang="en-US" dirty="0" smtClean="0">
                <a:solidFill>
                  <a:srgbClr val="00B050"/>
                </a:solidFill>
              </a:rPr>
              <a:t>12/1309 </a:t>
            </a:r>
            <a:r>
              <a:rPr lang="en-US" b="0" dirty="0" smtClean="0">
                <a:solidFill>
                  <a:srgbClr val="00B050"/>
                </a:solidFill>
              </a:rPr>
              <a:t>Non-TIM Mode Negotiation</a:t>
            </a:r>
          </a:p>
          <a:p>
            <a:pPr lvl="1"/>
            <a:r>
              <a:rPr lang="en-US" dirty="0" err="1" smtClean="0">
                <a:solidFill>
                  <a:srgbClr val="00B050"/>
                </a:solidFill>
              </a:rPr>
              <a:t>Kaiying</a:t>
            </a:r>
            <a:r>
              <a:rPr lang="en-US" dirty="0" smtClean="0">
                <a:solidFill>
                  <a:srgbClr val="00B050"/>
                </a:solidFill>
              </a:rPr>
              <a:t> </a:t>
            </a:r>
            <a:r>
              <a:rPr lang="en-US" dirty="0" err="1" smtClean="0">
                <a:solidFill>
                  <a:srgbClr val="00B050"/>
                </a:solidFill>
              </a:rPr>
              <a:t>Lv</a:t>
            </a:r>
            <a:r>
              <a:rPr lang="en-US" dirty="0" smtClean="0">
                <a:solidFill>
                  <a:srgbClr val="00B050"/>
                </a:solidFill>
              </a:rPr>
              <a:t> (ZTE Corp.)</a:t>
            </a:r>
          </a:p>
          <a:p>
            <a:r>
              <a:rPr lang="en-US" dirty="0" smtClean="0">
                <a:solidFill>
                  <a:srgbClr val="00B050"/>
                </a:solidFill>
              </a:rPr>
              <a:t>12/1310 </a:t>
            </a:r>
            <a:r>
              <a:rPr lang="en-US" b="0" dirty="0" smtClean="0">
                <a:solidFill>
                  <a:srgbClr val="00B050"/>
                </a:solidFill>
              </a:rPr>
              <a:t>PS-POLL TXOP Using RTS/CTS Protection</a:t>
            </a:r>
          </a:p>
          <a:p>
            <a:pPr lvl="1"/>
            <a:r>
              <a:rPr lang="en-US" dirty="0" err="1" smtClean="0">
                <a:solidFill>
                  <a:srgbClr val="00B050"/>
                </a:solidFill>
              </a:rPr>
              <a:t>Kaiying</a:t>
            </a:r>
            <a:r>
              <a:rPr lang="en-US" dirty="0" smtClean="0">
                <a:solidFill>
                  <a:srgbClr val="00B050"/>
                </a:solidFill>
              </a:rPr>
              <a:t> </a:t>
            </a:r>
            <a:r>
              <a:rPr lang="en-US" dirty="0" err="1" smtClean="0">
                <a:solidFill>
                  <a:srgbClr val="00B050"/>
                </a:solidFill>
              </a:rPr>
              <a:t>Lv</a:t>
            </a:r>
            <a:r>
              <a:rPr lang="en-US" dirty="0" smtClean="0">
                <a:solidFill>
                  <a:srgbClr val="00B050"/>
                </a:solidFill>
              </a:rPr>
              <a:t> (ZTE Corp.)</a:t>
            </a:r>
          </a:p>
          <a:p>
            <a:endParaRPr lang="en-US" dirty="0"/>
          </a:p>
        </p:txBody>
      </p:sp>
      <p:sp>
        <p:nvSpPr>
          <p:cNvPr id="4" name="Date Placeholder 3"/>
          <p:cNvSpPr>
            <a:spLocks noGrp="1"/>
          </p:cNvSpPr>
          <p:nvPr>
            <p:ph type="dt" sz="half" idx="10"/>
          </p:nvPr>
        </p:nvSpPr>
        <p:spPr/>
        <p:txBody>
          <a:bodyPr/>
          <a:lstStyle/>
          <a:p>
            <a:pPr>
              <a:defRPr/>
            </a:pPr>
            <a:r>
              <a:rPr lang="en-US" smtClean="0"/>
              <a:t>November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a:xfrm>
            <a:off x="685800" y="1447800"/>
            <a:ext cx="7772400" cy="5029200"/>
          </a:xfrm>
        </p:spPr>
        <p:txBody>
          <a:bodyPr/>
          <a:lstStyle/>
          <a:p>
            <a:r>
              <a:rPr lang="en-US" dirty="0" smtClean="0">
                <a:solidFill>
                  <a:srgbClr val="00B050"/>
                </a:solidFill>
              </a:rPr>
              <a:t>12/1311 </a:t>
            </a:r>
            <a:r>
              <a:rPr lang="en-US" b="0" dirty="0" smtClean="0">
                <a:solidFill>
                  <a:srgbClr val="00B050"/>
                </a:solidFill>
              </a:rPr>
              <a:t>Periodic channel access</a:t>
            </a:r>
          </a:p>
          <a:p>
            <a:pPr lvl="1"/>
            <a:r>
              <a:rPr lang="en-US" dirty="0" smtClean="0">
                <a:solidFill>
                  <a:srgbClr val="00B050"/>
                </a:solidFill>
              </a:rPr>
              <a:t>Young </a:t>
            </a:r>
            <a:r>
              <a:rPr lang="en-US" dirty="0" err="1" smtClean="0">
                <a:solidFill>
                  <a:srgbClr val="00B050"/>
                </a:solidFill>
              </a:rPr>
              <a:t>Hoon</a:t>
            </a:r>
            <a:r>
              <a:rPr lang="en-US" dirty="0" smtClean="0">
                <a:solidFill>
                  <a:srgbClr val="00B050"/>
                </a:solidFill>
              </a:rPr>
              <a:t> Kwon (</a:t>
            </a:r>
            <a:r>
              <a:rPr lang="en-US" dirty="0" err="1" smtClean="0">
                <a:solidFill>
                  <a:srgbClr val="00B050"/>
                </a:solidFill>
              </a:rPr>
              <a:t>Huawei</a:t>
            </a:r>
            <a:r>
              <a:rPr lang="en-US" dirty="0" smtClean="0">
                <a:solidFill>
                  <a:srgbClr val="00B050"/>
                </a:solidFill>
              </a:rPr>
              <a:t>)</a:t>
            </a:r>
          </a:p>
          <a:p>
            <a:r>
              <a:rPr lang="en-US" dirty="0" smtClean="0">
                <a:solidFill>
                  <a:srgbClr val="00B050"/>
                </a:solidFill>
              </a:rPr>
              <a:t>12/1315</a:t>
            </a:r>
            <a:r>
              <a:rPr lang="en-US" b="0" dirty="0" smtClean="0">
                <a:solidFill>
                  <a:srgbClr val="00B050"/>
                </a:solidFill>
              </a:rPr>
              <a:t> PAPR Reduction</a:t>
            </a:r>
          </a:p>
          <a:p>
            <a:pPr lvl="1"/>
            <a:r>
              <a:rPr lang="en-US" dirty="0" smtClean="0">
                <a:solidFill>
                  <a:srgbClr val="00B050"/>
                </a:solidFill>
              </a:rPr>
              <a:t>Ron </a:t>
            </a:r>
            <a:r>
              <a:rPr lang="en-US" dirty="0" err="1" smtClean="0">
                <a:solidFill>
                  <a:srgbClr val="00B050"/>
                </a:solidFill>
              </a:rPr>
              <a:t>Porat</a:t>
            </a:r>
            <a:r>
              <a:rPr lang="en-US" dirty="0" smtClean="0">
                <a:solidFill>
                  <a:srgbClr val="00B050"/>
                </a:solidFill>
              </a:rPr>
              <a:t> (Broadcom)</a:t>
            </a:r>
          </a:p>
          <a:p>
            <a:r>
              <a:rPr lang="en-US" dirty="0" smtClean="0">
                <a:solidFill>
                  <a:srgbClr val="00B050"/>
                </a:solidFill>
              </a:rPr>
              <a:t>12/1322</a:t>
            </a:r>
            <a:r>
              <a:rPr lang="en-US" b="0" dirty="0" smtClean="0">
                <a:solidFill>
                  <a:srgbClr val="00B050"/>
                </a:solidFill>
              </a:rPr>
              <a:t> Traveling Pilots</a:t>
            </a:r>
          </a:p>
          <a:p>
            <a:pPr lvl="1"/>
            <a:r>
              <a:rPr lang="en-US" dirty="0" smtClean="0">
                <a:solidFill>
                  <a:srgbClr val="00B050"/>
                </a:solidFill>
              </a:rPr>
              <a:t>Ron </a:t>
            </a:r>
            <a:r>
              <a:rPr lang="en-US" dirty="0" err="1" smtClean="0">
                <a:solidFill>
                  <a:srgbClr val="00B050"/>
                </a:solidFill>
              </a:rPr>
              <a:t>Porat</a:t>
            </a:r>
            <a:r>
              <a:rPr lang="en-US" dirty="0" smtClean="0">
                <a:solidFill>
                  <a:srgbClr val="00B050"/>
                </a:solidFill>
              </a:rPr>
              <a:t> (Broadcom)</a:t>
            </a:r>
            <a:endParaRPr lang="en-US" b="0" dirty="0" smtClean="0">
              <a:solidFill>
                <a:srgbClr val="00B050"/>
              </a:solidFill>
            </a:endParaRPr>
          </a:p>
          <a:p>
            <a:r>
              <a:rPr lang="en-US" dirty="0" smtClean="0">
                <a:solidFill>
                  <a:srgbClr val="00B050"/>
                </a:solidFill>
              </a:rPr>
              <a:t>12/1338 </a:t>
            </a:r>
            <a:r>
              <a:rPr lang="en-US" b="0" dirty="0" smtClean="0">
                <a:solidFill>
                  <a:srgbClr val="00B050"/>
                </a:solidFill>
              </a:rPr>
              <a:t>frequency selective transmission</a:t>
            </a:r>
          </a:p>
          <a:p>
            <a:pPr lvl="1"/>
            <a:r>
              <a:rPr lang="en-US" dirty="0" smtClean="0">
                <a:solidFill>
                  <a:srgbClr val="00B050"/>
                </a:solidFill>
              </a:rPr>
              <a:t>Matthew Fischer (Broadcom)</a:t>
            </a:r>
          </a:p>
          <a:p>
            <a:r>
              <a:rPr lang="en-US" dirty="0" smtClean="0">
                <a:solidFill>
                  <a:srgbClr val="00B050"/>
                </a:solidFill>
              </a:rPr>
              <a:t>12/1313 </a:t>
            </a:r>
            <a:r>
              <a:rPr lang="en-US" b="0" dirty="0" smtClean="0">
                <a:solidFill>
                  <a:srgbClr val="00B050"/>
                </a:solidFill>
              </a:rPr>
              <a:t>1MHz Dup mode</a:t>
            </a:r>
          </a:p>
          <a:p>
            <a:pPr lvl="1"/>
            <a:r>
              <a:rPr lang="en-US" dirty="0" err="1" smtClean="0">
                <a:solidFill>
                  <a:srgbClr val="00B050"/>
                </a:solidFill>
              </a:rPr>
              <a:t>Hongyuan</a:t>
            </a:r>
            <a:r>
              <a:rPr lang="en-US" dirty="0" smtClean="0">
                <a:solidFill>
                  <a:srgbClr val="00B050"/>
                </a:solidFill>
              </a:rPr>
              <a:t> Zhang (Marvell)</a:t>
            </a:r>
          </a:p>
          <a:p>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November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Tree>
  </p:cSld>
  <p:clrMapOvr>
    <a:masterClrMapping/>
  </p:clrMapOvr>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3435</TotalTime>
  <Words>919</Words>
  <Application>Microsoft Office PowerPoint</Application>
  <PresentationFormat>On-screen Show (4:3)</PresentationFormat>
  <Paragraphs>225</Paragraphs>
  <Slides>20</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2" baseType="lpstr">
      <vt:lpstr>802-11-PathProtection</vt:lpstr>
      <vt:lpstr>Document</vt:lpstr>
      <vt:lpstr>IEEE 802.11ah Sub 1 GHz license-exempt operation Agenda for November 2012</vt:lpstr>
      <vt:lpstr>IEEE 802.11ah Agenda</vt:lpstr>
      <vt:lpstr>IEEE 802.11ah Agenda</vt:lpstr>
      <vt:lpstr>Submissions</vt:lpstr>
      <vt:lpstr>Submissions cont.</vt:lpstr>
      <vt:lpstr>Submissions</vt:lpstr>
      <vt:lpstr>Submissions</vt:lpstr>
      <vt:lpstr>Submissions</vt:lpstr>
      <vt:lpstr>Submissions</vt:lpstr>
      <vt:lpstr>Submissions</vt:lpstr>
      <vt:lpstr>Submissions</vt:lpstr>
      <vt:lpstr>Submissions</vt:lpstr>
      <vt:lpstr>Submissions</vt:lpstr>
      <vt:lpstr>Agenda cont. Teleconferences</vt:lpstr>
      <vt:lpstr>Timeline</vt:lpstr>
      <vt:lpstr>Instructions for the WG Chair</vt:lpstr>
      <vt:lpstr>Participants, Patents, and Duty to Inform</vt:lpstr>
      <vt:lpstr>Patent Related Links</vt:lpstr>
      <vt:lpstr>Call for Potentially Essential Patents</vt:lpstr>
      <vt:lpstr>Other Guidelines for IEEE WG Meetings</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January 2012 Agenda</dc:title>
  <dc:creator>David Halasz</dc:creator>
  <cp:lastModifiedBy>build</cp:lastModifiedBy>
  <cp:revision>368</cp:revision>
  <cp:lastPrinted>1998-02-10T13:28:06Z</cp:lastPrinted>
  <dcterms:created xsi:type="dcterms:W3CDTF">2009-11-09T00:32:22Z</dcterms:created>
  <dcterms:modified xsi:type="dcterms:W3CDTF">2012-11-13T23:45:32Z</dcterms:modified>
</cp:coreProperties>
</file>