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notesSlides/notesSlide3.xml" ContentType="application/vnd.openxmlformats-officedocument.presentationml.notesSlide+xml"/>
  <Default Extension="dotm" ContentType="application/vnd.ms-word.template.macroEnabled.12"/>
  <Default Extension="emf" ContentType="image/x-emf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s/slide5.xml" ContentType="application/vnd.openxmlformats-officedocument.presentationml.slide+xml"/>
  <Default Extension="wmf" ContentType="image/x-wmf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.xml" ContentType="application/vnd.openxmlformats-officedocument.presentationml.slide+xml"/>
  <Default Extension="docm" ContentType="application/vnd.ms-word.document.macroEnabled.12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13" r:id="rId3"/>
    <p:sldId id="315" r:id="rId4"/>
    <p:sldId id="305" r:id="rId5"/>
    <p:sldId id="316" r:id="rId6"/>
    <p:sldId id="307" r:id="rId7"/>
    <p:sldId id="318" r:id="rId8"/>
    <p:sldId id="317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Mediatek" initials="M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FFFFCC"/>
    <a:srgbClr val="FFFFFF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717" autoAdjust="0"/>
    <p:restoredTop sz="98174" autoAdjust="0"/>
  </p:normalViewPr>
  <p:slideViewPr>
    <p:cSldViewPr>
      <p:cViewPr>
        <p:scale>
          <a:sx n="150" d="100"/>
          <a:sy n="15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92" y="-102"/>
      </p:cViewPr>
      <p:guideLst>
        <p:guide orient="horz" pos="2928"/>
        <p:guide pos="2208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65788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213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0238" y="8997950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52AB0F4B-096F-4A5D-83DE-5928475D1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7950"/>
            <a:ext cx="7191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213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6838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086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22900" y="9001125"/>
            <a:ext cx="9271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3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0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C8DED9A4-D209-417A-9619-87AC7FCE3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9001125"/>
            <a:ext cx="719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19163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9538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050" y="296863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1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2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3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22285" y="6475413"/>
            <a:ext cx="621640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E4EAB4-D84D-4BA5-A7D9-951DAFFDA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22285" y="6475413"/>
            <a:ext cx="621640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C839F8-C957-4CBD-9CA8-7594D338F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2285" y="6475413"/>
            <a:ext cx="6216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721FFE1-88BB-4632-B702-4E8CE65EC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33800" y="304800"/>
            <a:ext cx="48767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just"/>
            <a:r>
              <a:rPr lang="en-US" sz="1600" dirty="0" smtClean="0"/>
              <a:t>11-12-1336-</a:t>
            </a:r>
            <a:r>
              <a:rPr lang="en-US" sz="1600" dirty="0" smtClean="0"/>
              <a:t>01-</a:t>
            </a:r>
            <a:r>
              <a:rPr lang="en-US" sz="1600" dirty="0" smtClean="0"/>
              <a:t>00ah-Overlapping OBSS</a:t>
            </a:r>
            <a:endParaRPr lang="en-US" sz="16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Office_Word_Macro-Enabled_Template11.dotm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Office_Word_Macro-Enabled_Document22.docm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package" Target="../embeddings/Microsoft_Office_Word_Macro-Enabled_Document33.docm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Channel Access issues of </a:t>
            </a:r>
            <a:r>
              <a:rPr lang="en-US" dirty="0" err="1" smtClean="0"/>
              <a:t>OBSSs</a:t>
            </a:r>
            <a:r>
              <a:rPr lang="en-US" dirty="0" smtClean="0"/>
              <a:t> with difference coverage sizes</a:t>
            </a:r>
            <a:endParaRPr lang="en-US" dirty="0" smtClean="0">
              <a:latin typeface="Garamond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Garamond" pitchFamily="18" charset="0"/>
              </a:rPr>
              <a:t>Date:</a:t>
            </a:r>
            <a:r>
              <a:rPr lang="en-US" sz="2000" b="0" dirty="0" smtClean="0">
                <a:latin typeface="Garamond" pitchFamily="18" charset="0"/>
              </a:rPr>
              <a:t> 2012-11-12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Garamond" pitchFamily="18" charset="0"/>
              </a:rPr>
              <a:t>Authors:</a:t>
            </a:r>
            <a:endParaRPr lang="en-US" sz="2000">
              <a:latin typeface="Garamond" pitchFamily="18" charset="0"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1295400" y="2501900"/>
          <a:ext cx="6870700" cy="3517900"/>
        </p:xfrm>
        <a:graphic>
          <a:graphicData uri="http://schemas.openxmlformats.org/presentationml/2006/ole">
            <p:oleObj spid="_x0000_s1029" name="Template" r:id="rId4" imgW="8944560" imgH="45730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2</a:t>
            </a:fld>
            <a:endParaRPr lang="en-US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257300" y="1358900"/>
          <a:ext cx="6464300" cy="4584700"/>
        </p:xfrm>
        <a:graphic>
          <a:graphicData uri="http://schemas.openxmlformats.org/presentationml/2006/ole">
            <p:oleObj spid="_x0000_s13315" name="Macro-Enabled Template" r:id="rId4" imgW="8534400" imgH="60579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3</a:t>
            </a:fld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295400" y="990600"/>
          <a:ext cx="6451600" cy="5499100"/>
        </p:xfrm>
        <a:graphic>
          <a:graphicData uri="http://schemas.openxmlformats.org/presentationml/2006/ole">
            <p:oleObj spid="_x0000_s17411" name="Macro-Enabled Template" r:id="rId4" imgW="8521700" imgH="73025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11ah OBSS issue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267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"/>
                <a:cs typeface="Times"/>
              </a:rPr>
              <a:t>A </a:t>
            </a:r>
            <a:r>
              <a:rPr lang="en-US" dirty="0">
                <a:latin typeface="Times"/>
                <a:cs typeface="Times"/>
              </a:rPr>
              <a:t>long range BSS has a coverage area which has a radius that is multiples of that of a short range BSS</a:t>
            </a:r>
            <a:r>
              <a:rPr lang="en-US" dirty="0" smtClean="0">
                <a:latin typeface="Times"/>
                <a:cs typeface="Times"/>
              </a:rPr>
              <a:t>.</a:t>
            </a:r>
          </a:p>
          <a:p>
            <a:pPr lvl="1"/>
            <a:r>
              <a:rPr lang="en-US" dirty="0" smtClean="0">
                <a:latin typeface="Times"/>
                <a:cs typeface="Times"/>
              </a:rPr>
              <a:t>A managing entity sets up long or short range BSS</a:t>
            </a:r>
          </a:p>
          <a:p>
            <a:pPr lvl="1"/>
            <a:r>
              <a:rPr lang="en-US" dirty="0" smtClean="0">
                <a:latin typeface="Times"/>
                <a:cs typeface="Times"/>
              </a:rPr>
              <a:t>Any one can set up short range BSS</a:t>
            </a:r>
          </a:p>
          <a:p>
            <a:pPr lvl="1"/>
            <a:r>
              <a:rPr lang="en-US" dirty="0" smtClean="0">
                <a:latin typeface="Times"/>
                <a:cs typeface="Times"/>
              </a:rPr>
              <a:t>Long range BSS has narrower channel bandwidth, 1 MHz while short range BSS has wider bandwidth such as 2, 4, 8 MHz</a:t>
            </a:r>
          </a:p>
          <a:p>
            <a:pPr lvl="2"/>
            <a:r>
              <a:rPr lang="en-US" dirty="0" smtClean="0">
                <a:latin typeface="Times"/>
                <a:cs typeface="Times"/>
              </a:rPr>
              <a:t>We assume the short range STA is capable of receiving 1 and 2 MHz frames and the long range STA is capable of receiving 1 MHz frame only</a:t>
            </a:r>
          </a:p>
          <a:p>
            <a:r>
              <a:rPr lang="en-US" dirty="0" smtClean="0">
                <a:latin typeface="Times"/>
                <a:cs typeface="Times"/>
              </a:rPr>
              <a:t>A managed long range BSS may encloses several short range BSSs  </a:t>
            </a:r>
          </a:p>
          <a:p>
            <a:pPr lvl="1"/>
            <a:r>
              <a:rPr lang="en-US" dirty="0" smtClean="0">
                <a:latin typeface="Times"/>
                <a:cs typeface="Times"/>
              </a:rPr>
              <a:t>The un-managed short range </a:t>
            </a:r>
            <a:r>
              <a:rPr lang="en-US" dirty="0" err="1" smtClean="0">
                <a:latin typeface="Times"/>
                <a:cs typeface="Times"/>
              </a:rPr>
              <a:t>BSSs</a:t>
            </a:r>
            <a:r>
              <a:rPr lang="en-US" dirty="0" smtClean="0">
                <a:latin typeface="Times"/>
                <a:cs typeface="Times"/>
              </a:rPr>
              <a:t> will affect the operation of long range BSS</a:t>
            </a:r>
          </a:p>
          <a:p>
            <a:r>
              <a:rPr lang="en-US" dirty="0" smtClean="0">
                <a:latin typeface="Times"/>
                <a:cs typeface="Times"/>
              </a:rPr>
              <a:t>The presentation is to get consensus about whether and how to address the problem. It is not intend to discuss the specific solution.</a:t>
            </a:r>
          </a:p>
          <a:p>
            <a:pPr lvl="1"/>
            <a:r>
              <a:rPr lang="en-US" dirty="0" smtClean="0">
                <a:latin typeface="Times"/>
                <a:cs typeface="Times"/>
              </a:rPr>
              <a:t>Two possible solution are attached in the back up section.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"/>
                <a:cs typeface="Times"/>
              </a:rPr>
              <a:t>A STA</a:t>
            </a:r>
            <a:r>
              <a:rPr lang="en-US" baseline="30000" dirty="0" smtClean="0">
                <a:latin typeface="Times"/>
                <a:cs typeface="Times"/>
              </a:rPr>
              <a:t>O</a:t>
            </a:r>
            <a:r>
              <a:rPr lang="en-US" dirty="0">
                <a:latin typeface="Times"/>
                <a:cs typeface="Times"/>
              </a:rPr>
              <a:t> associated with the long range AP</a:t>
            </a:r>
            <a:r>
              <a:rPr lang="en-US" baseline="30000" dirty="0">
                <a:latin typeface="Times"/>
                <a:cs typeface="Times"/>
              </a:rPr>
              <a:t>L</a:t>
            </a:r>
            <a:r>
              <a:rPr lang="en-US" dirty="0">
                <a:latin typeface="Times"/>
                <a:cs typeface="Times"/>
              </a:rPr>
              <a:t> that is also within the coverage of a short range BSS.</a:t>
            </a:r>
            <a:endParaRPr lang="en-US" dirty="0" smtClean="0">
              <a:latin typeface="Times"/>
              <a:cs typeface="Times"/>
            </a:endParaRPr>
          </a:p>
          <a:p>
            <a:r>
              <a:rPr lang="en-US" dirty="0" smtClean="0">
                <a:latin typeface="Times"/>
                <a:cs typeface="Times"/>
              </a:rPr>
              <a:t>A </a:t>
            </a:r>
            <a:r>
              <a:rPr lang="en-US" dirty="0">
                <a:latin typeface="Times"/>
                <a:cs typeface="Times"/>
              </a:rPr>
              <a:t>STA</a:t>
            </a:r>
            <a:r>
              <a:rPr lang="en-US" baseline="30000" dirty="0">
                <a:latin typeface="Times"/>
                <a:cs typeface="Times"/>
              </a:rPr>
              <a:t>L</a:t>
            </a:r>
            <a:r>
              <a:rPr lang="en-US" dirty="0">
                <a:latin typeface="Times"/>
                <a:cs typeface="Times"/>
              </a:rPr>
              <a:t> associated with the long range AP</a:t>
            </a:r>
            <a:r>
              <a:rPr lang="en-US" baseline="30000" dirty="0">
                <a:latin typeface="Times"/>
                <a:cs typeface="Times"/>
              </a:rPr>
              <a:t>L</a:t>
            </a:r>
            <a:r>
              <a:rPr lang="en-US" dirty="0">
                <a:latin typeface="Times"/>
                <a:cs typeface="Times"/>
              </a:rPr>
              <a:t> that is not within the coverage of the plurality of short range </a:t>
            </a:r>
            <a:r>
              <a:rPr lang="en-US" dirty="0" err="1">
                <a:latin typeface="Times"/>
                <a:cs typeface="Times"/>
              </a:rPr>
              <a:t>BSSs</a:t>
            </a:r>
            <a:r>
              <a:rPr lang="en-US" dirty="0">
                <a:latin typeface="Times"/>
                <a:cs typeface="Times"/>
              </a:rPr>
              <a:t>.</a:t>
            </a:r>
            <a:endParaRPr lang="en-US" dirty="0" smtClean="0">
              <a:latin typeface="Times"/>
              <a:cs typeface="Times"/>
            </a:endParaRPr>
          </a:p>
          <a:p>
            <a:r>
              <a:rPr lang="en-US" dirty="0" smtClean="0">
                <a:latin typeface="Times"/>
                <a:cs typeface="Times"/>
              </a:rPr>
              <a:t>A STA</a:t>
            </a:r>
            <a:r>
              <a:rPr lang="en-US" baseline="30000" dirty="0" smtClean="0">
                <a:latin typeface="Times"/>
                <a:cs typeface="Times"/>
              </a:rPr>
              <a:t>S</a:t>
            </a:r>
            <a:r>
              <a:rPr lang="en-US" dirty="0">
                <a:latin typeface="Times"/>
                <a:cs typeface="Times"/>
              </a:rPr>
              <a:t> associated with a short range </a:t>
            </a:r>
            <a:r>
              <a:rPr lang="en-US" dirty="0" smtClean="0">
                <a:latin typeface="Times"/>
                <a:cs typeface="Times"/>
              </a:rPr>
              <a:t>AP</a:t>
            </a:r>
            <a:r>
              <a:rPr lang="en-US" baseline="30000" dirty="0" smtClean="0">
                <a:latin typeface="Times"/>
                <a:cs typeface="Times"/>
              </a:rPr>
              <a:t>S</a:t>
            </a:r>
            <a:r>
              <a:rPr lang="en-US" dirty="0">
                <a:latin typeface="Times"/>
                <a:cs typeface="Times"/>
              </a:rPr>
              <a:t> that is also within the coverage of the long range BSS</a:t>
            </a:r>
            <a:r>
              <a:rPr lang="en-US" dirty="0" smtClean="0">
                <a:latin typeface="Times"/>
                <a:cs typeface="Times"/>
              </a:rPr>
              <a:t> </a:t>
            </a:r>
          </a:p>
        </p:txBody>
      </p:sp>
      <p:sp>
        <p:nvSpPr>
          <p:cNvPr id="32" name="Oval 31"/>
          <p:cNvSpPr/>
          <p:nvPr/>
        </p:nvSpPr>
        <p:spPr>
          <a:xfrm>
            <a:off x="5868144" y="4581128"/>
            <a:ext cx="1800200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"/>
                <a:cs typeface="Times"/>
              </a:rPr>
              <a:t>AP</a:t>
            </a:r>
            <a:r>
              <a:rPr lang="en-US" baseline="30000" dirty="0" smtClean="0">
                <a:latin typeface="Times"/>
                <a:cs typeface="Times"/>
              </a:rPr>
              <a:t>S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2771800" y="5214442"/>
            <a:ext cx="1800200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"/>
                <a:cs typeface="Times"/>
              </a:rPr>
              <a:t>AP</a:t>
            </a:r>
            <a:r>
              <a:rPr lang="en-US" baseline="30000" dirty="0" smtClean="0">
                <a:latin typeface="Times"/>
                <a:cs typeface="Times"/>
              </a:rPr>
              <a:t>S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2915816" y="4293096"/>
            <a:ext cx="5184576" cy="1569418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"/>
                <a:cs typeface="Times"/>
              </a:rPr>
              <a:t>AP</a:t>
            </a:r>
            <a:r>
              <a:rPr lang="en-US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"/>
                <a:cs typeface="Times"/>
              </a:rPr>
              <a:t>L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5" name="5-Point Star 34"/>
          <p:cNvSpPr/>
          <p:nvPr/>
        </p:nvSpPr>
        <p:spPr>
          <a:xfrm>
            <a:off x="3851920" y="4581128"/>
            <a:ext cx="216024" cy="216024"/>
          </a:xfrm>
          <a:prstGeom prst="star5">
            <a:avLst/>
          </a:prstGeom>
          <a:solidFill>
            <a:srgbClr val="FF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67944" y="4535542"/>
            <a:ext cx="5100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Times"/>
                <a:cs typeface="Times"/>
              </a:rPr>
              <a:t>STA</a:t>
            </a:r>
            <a:r>
              <a:rPr lang="en-US" sz="1100" baseline="30000" dirty="0" smtClean="0">
                <a:solidFill>
                  <a:srgbClr val="FF0000"/>
                </a:solidFill>
                <a:latin typeface="Times"/>
                <a:cs typeface="Times"/>
              </a:rPr>
              <a:t>L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37" name="5-Point Star 36"/>
          <p:cNvSpPr/>
          <p:nvPr/>
        </p:nvSpPr>
        <p:spPr>
          <a:xfrm>
            <a:off x="4139952" y="5445224"/>
            <a:ext cx="216024" cy="216024"/>
          </a:xfrm>
          <a:prstGeom prst="star5">
            <a:avLst/>
          </a:prstGeom>
          <a:solidFill>
            <a:srgbClr val="FF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55976" y="5399638"/>
            <a:ext cx="5196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Times"/>
                <a:cs typeface="Times"/>
              </a:rPr>
              <a:t>STA</a:t>
            </a:r>
            <a:r>
              <a:rPr lang="en-US" sz="1100" baseline="30000" dirty="0" smtClean="0">
                <a:solidFill>
                  <a:srgbClr val="FF0000"/>
                </a:solidFill>
                <a:latin typeface="Times"/>
                <a:cs typeface="Times"/>
              </a:rPr>
              <a:t>O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39" name="5-Point Star 38"/>
          <p:cNvSpPr/>
          <p:nvPr/>
        </p:nvSpPr>
        <p:spPr>
          <a:xfrm>
            <a:off x="7236296" y="4941168"/>
            <a:ext cx="216024" cy="216024"/>
          </a:xfrm>
          <a:prstGeom prst="star5">
            <a:avLst/>
          </a:prstGeom>
          <a:solidFill>
            <a:schemeClr val="tx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52320" y="4895582"/>
            <a:ext cx="5100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imes"/>
                <a:cs typeface="Times"/>
              </a:rPr>
              <a:t>STA</a:t>
            </a:r>
            <a:r>
              <a:rPr lang="en-US" sz="1100" baseline="30000" dirty="0" smtClean="0">
                <a:latin typeface="Times"/>
                <a:cs typeface="Times"/>
              </a:rPr>
              <a:t>S</a:t>
            </a:r>
            <a:endParaRPr lang="en-US" sz="1100" dirty="0"/>
          </a:p>
        </p:txBody>
      </p:sp>
      <p:sp>
        <p:nvSpPr>
          <p:cNvPr id="41" name="5-Point Star 40"/>
          <p:cNvSpPr/>
          <p:nvPr/>
        </p:nvSpPr>
        <p:spPr>
          <a:xfrm>
            <a:off x="3413852" y="5274786"/>
            <a:ext cx="216024" cy="216024"/>
          </a:xfrm>
          <a:prstGeom prst="star5">
            <a:avLst/>
          </a:prstGeom>
          <a:solidFill>
            <a:schemeClr val="tx1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29876" y="5229200"/>
            <a:ext cx="5100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imes"/>
                <a:cs typeface="Times"/>
              </a:rPr>
              <a:t>STA</a:t>
            </a:r>
            <a:r>
              <a:rPr lang="en-US" sz="1100" baseline="30000" dirty="0" smtClean="0">
                <a:latin typeface="Times"/>
                <a:cs typeface="Times"/>
              </a:rPr>
              <a:t>S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The </a:t>
            </a:r>
            <a:r>
              <a:rPr lang="en-US" dirty="0" err="1" smtClean="0">
                <a:solidFill>
                  <a:srgbClr val="000000"/>
                </a:solidFill>
                <a:latin typeface="Times"/>
                <a:cs typeface="Times"/>
              </a:rPr>
              <a:t>AP</a:t>
            </a:r>
            <a:r>
              <a:rPr lang="en-US" baseline="30000" dirty="0" err="1" smtClean="0">
                <a:solidFill>
                  <a:srgbClr val="000000"/>
                </a:solidFill>
                <a:latin typeface="Times"/>
                <a:cs typeface="Times"/>
              </a:rPr>
              <a:t>s</a:t>
            </a:r>
            <a:r>
              <a:rPr lang="en-US" dirty="0" err="1" smtClean="0">
                <a:solidFill>
                  <a:srgbClr val="000000"/>
                </a:solidFill>
                <a:latin typeface="Times"/>
                <a:cs typeface="Times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 and </a:t>
            </a:r>
            <a:r>
              <a:rPr lang="en-US" dirty="0" err="1" smtClean="0">
                <a:solidFill>
                  <a:srgbClr val="000000"/>
                </a:solidFill>
                <a:latin typeface="Times"/>
                <a:cs typeface="Times"/>
              </a:rPr>
              <a:t>STA</a:t>
            </a:r>
            <a:r>
              <a:rPr lang="en-US" baseline="30000" dirty="0" err="1" smtClean="0">
                <a:solidFill>
                  <a:srgbClr val="000000"/>
                </a:solidFill>
                <a:latin typeface="Times"/>
                <a:cs typeface="Times"/>
              </a:rPr>
              <a:t>s</a:t>
            </a:r>
            <a:r>
              <a:rPr lang="en-US" dirty="0" err="1" smtClean="0">
                <a:solidFill>
                  <a:srgbClr val="000000"/>
                </a:solidFill>
                <a:latin typeface="Times"/>
                <a:cs typeface="Times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 will hear </a:t>
            </a:r>
            <a:r>
              <a:rPr lang="en-US" dirty="0">
                <a:solidFill>
                  <a:srgbClr val="000000"/>
                </a:solidFill>
                <a:latin typeface="Times"/>
                <a:cs typeface="Times"/>
              </a:rPr>
              <a:t>the traffic of the long </a:t>
            </a:r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range </a:t>
            </a:r>
            <a:r>
              <a:rPr lang="en-US" dirty="0">
                <a:solidFill>
                  <a:srgbClr val="000000"/>
                </a:solidFill>
                <a:latin typeface="Times"/>
                <a:cs typeface="Times"/>
              </a:rPr>
              <a:t>BSSs and set up collision avoidance scheme accordingly.</a:t>
            </a:r>
            <a:endParaRPr lang="en-US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Some of the </a:t>
            </a:r>
            <a:r>
              <a:rPr lang="en-US" dirty="0">
                <a:solidFill>
                  <a:srgbClr val="000000"/>
                </a:solidFill>
                <a:latin typeface="Times"/>
                <a:cs typeface="Times"/>
              </a:rPr>
              <a:t>AP</a:t>
            </a:r>
            <a:r>
              <a:rPr lang="en-US" baseline="30000" dirty="0">
                <a:solidFill>
                  <a:srgbClr val="000000"/>
                </a:solidFill>
                <a:latin typeface="Times"/>
                <a:cs typeface="Times"/>
              </a:rPr>
              <a:t>L</a:t>
            </a:r>
            <a:r>
              <a:rPr lang="en-US" dirty="0">
                <a:solidFill>
                  <a:srgbClr val="000000"/>
                </a:solidFill>
                <a:latin typeface="Times"/>
                <a:cs typeface="Times"/>
              </a:rPr>
              <a:t> and </a:t>
            </a:r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STA</a:t>
            </a:r>
            <a:r>
              <a:rPr lang="en-US" baseline="30000" dirty="0" smtClean="0">
                <a:solidFill>
                  <a:srgbClr val="000000"/>
                </a:solidFill>
                <a:latin typeface="Times"/>
                <a:cs typeface="Times"/>
              </a:rPr>
              <a:t>L</a:t>
            </a:r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s</a:t>
            </a:r>
            <a:r>
              <a:rPr lang="en-US" dirty="0">
                <a:solidFill>
                  <a:srgbClr val="000000"/>
                </a:solidFill>
                <a:latin typeface="Times"/>
                <a:cs typeface="Times"/>
              </a:rPr>
              <a:t>' may not hear the traffic inside </a:t>
            </a:r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some of the short </a:t>
            </a:r>
            <a:r>
              <a:rPr lang="en-US" dirty="0">
                <a:solidFill>
                  <a:srgbClr val="000000"/>
                </a:solidFill>
                <a:latin typeface="Times"/>
                <a:cs typeface="Times"/>
              </a:rPr>
              <a:t>range BSSs and would not set up collision avoidance scheme accordingly.</a:t>
            </a:r>
            <a:endParaRPr lang="en-US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As </a:t>
            </a:r>
            <a:r>
              <a:rPr lang="en-US" dirty="0">
                <a:solidFill>
                  <a:srgbClr val="000000"/>
                </a:solidFill>
                <a:latin typeface="Times"/>
                <a:cs typeface="Times"/>
              </a:rPr>
              <a:t>a result, the traffic in the long range BSS may collide with the traffic in </a:t>
            </a:r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some of the short </a:t>
            </a:r>
            <a:r>
              <a:rPr lang="en-US" dirty="0">
                <a:solidFill>
                  <a:srgbClr val="000000"/>
                </a:solidFill>
                <a:latin typeface="Times"/>
                <a:cs typeface="Times"/>
              </a:rPr>
              <a:t>range BSSs and causes data loss.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mechanisms to address the problem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Sharing channel in time domain – Re-use the current protocol elements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Time Division mechanisms by physical grouping or logical grouping of </a:t>
            </a:r>
            <a:r>
              <a:rPr lang="en-US" dirty="0" err="1" smtClean="0">
                <a:solidFill>
                  <a:srgbClr val="000000"/>
                </a:solidFill>
                <a:latin typeface="Times"/>
                <a:cs typeface="Times"/>
              </a:rPr>
              <a:t>STAs</a:t>
            </a:r>
            <a:endParaRPr lang="en-US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Coordinated Channel Access - Re-use the current protocol elements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Centralized coordination mechanisms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Distributed mechanisms to reserve channel time</a:t>
            </a:r>
          </a:p>
          <a:p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Can 802.11 TXOP protection mechanism be modified to address the problem?</a:t>
            </a:r>
          </a:p>
          <a:p>
            <a:pPr lvl="1"/>
            <a:r>
              <a:rPr lang="en-US" dirty="0" smtClean="0">
                <a:latin typeface="Times"/>
                <a:cs typeface="Times"/>
              </a:rPr>
              <a:t>A mechanism for setting NAV of </a:t>
            </a:r>
            <a:r>
              <a:rPr lang="en-US" dirty="0" err="1" smtClean="0">
                <a:latin typeface="Times"/>
                <a:cs typeface="Times"/>
              </a:rPr>
              <a:t>STA</a:t>
            </a:r>
            <a:r>
              <a:rPr lang="en-US" baseline="30000" dirty="0" err="1" smtClean="0">
                <a:latin typeface="Times"/>
                <a:cs typeface="Times"/>
              </a:rPr>
              <a:t>L</a:t>
            </a:r>
            <a:r>
              <a:rPr lang="en-US" dirty="0" err="1" smtClean="0">
                <a:latin typeface="Times"/>
                <a:cs typeface="Times"/>
              </a:rPr>
              <a:t>s</a:t>
            </a:r>
            <a:r>
              <a:rPr lang="en-US" dirty="0" smtClean="0">
                <a:latin typeface="Times"/>
                <a:cs typeface="Times"/>
              </a:rPr>
              <a:t> by STA in an overlapping short range BSS 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A mechanism allows </a:t>
            </a:r>
            <a:r>
              <a:rPr lang="en-US" dirty="0" smtClean="0">
                <a:latin typeface="Times"/>
                <a:cs typeface="Times"/>
              </a:rPr>
              <a:t>an STA, STA</a:t>
            </a:r>
            <a:r>
              <a:rPr lang="en-US" baseline="30000" dirty="0" smtClean="0">
                <a:latin typeface="Times"/>
                <a:cs typeface="Times"/>
              </a:rPr>
              <a:t>S</a:t>
            </a:r>
            <a:r>
              <a:rPr lang="en-US" dirty="0" smtClean="0">
                <a:latin typeface="Times"/>
                <a:cs typeface="Times"/>
              </a:rPr>
              <a:t>, STA</a:t>
            </a:r>
            <a:r>
              <a:rPr lang="en-US" baseline="30000" dirty="0" smtClean="0">
                <a:latin typeface="Times"/>
                <a:cs typeface="Times"/>
              </a:rPr>
              <a:t>O</a:t>
            </a:r>
            <a:r>
              <a:rPr lang="en-US" dirty="0" smtClean="0">
                <a:latin typeface="Times"/>
                <a:cs typeface="Times"/>
              </a:rPr>
              <a:t>, or other </a:t>
            </a:r>
            <a:r>
              <a:rPr lang="en-US" dirty="0" err="1" smtClean="0">
                <a:latin typeface="Times"/>
                <a:cs typeface="Times"/>
              </a:rPr>
              <a:t>STAs</a:t>
            </a:r>
            <a:r>
              <a:rPr lang="en-US" dirty="0" smtClean="0">
                <a:latin typeface="Times"/>
                <a:cs typeface="Times"/>
              </a:rPr>
              <a:t>, resides in the short range BSS to set the NAV of STA</a:t>
            </a:r>
            <a:r>
              <a:rPr lang="en-US" baseline="30000" dirty="0" smtClean="0">
                <a:latin typeface="Times"/>
                <a:cs typeface="Times"/>
              </a:rPr>
              <a:t>L </a:t>
            </a:r>
            <a:r>
              <a:rPr lang="en-US" dirty="0" smtClean="0">
                <a:latin typeface="Times"/>
                <a:cs typeface="Times"/>
              </a:rPr>
              <a:t>associated with the long range AP</a:t>
            </a:r>
            <a:r>
              <a:rPr lang="en-US" baseline="30000" dirty="0" smtClean="0">
                <a:latin typeface="Times"/>
                <a:cs typeface="Times"/>
              </a:rPr>
              <a:t>L</a:t>
            </a:r>
            <a:r>
              <a:rPr lang="en-US" dirty="0" smtClean="0">
                <a:latin typeface="Times"/>
                <a:cs typeface="Times"/>
              </a:rPr>
              <a:t>.</a:t>
            </a:r>
            <a:r>
              <a:rPr lang="en-US" dirty="0" smtClean="0">
                <a:solidFill>
                  <a:srgbClr val="000000"/>
                </a:solidFill>
                <a:latin typeface="Times"/>
                <a:cs typeface="Times"/>
              </a:rPr>
              <a:t> </a:t>
            </a:r>
          </a:p>
          <a:p>
            <a:pPr lvl="1">
              <a:buNone/>
            </a:pPr>
            <a:endParaRPr lang="en-US" dirty="0" smtClean="0">
              <a:solidFill>
                <a:srgbClr val="0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0195"/>
          </a:xfrm>
        </p:spPr>
        <p:txBody>
          <a:bodyPr/>
          <a:lstStyle/>
          <a:p>
            <a:r>
              <a:rPr lang="en-US" sz="2000" dirty="0" smtClean="0"/>
              <a:t>Move to add a section “OBSS mitigation procedures” in the 11ah framework specification document to address the overlapping BSS problem described in page 6</a:t>
            </a:r>
            <a:r>
              <a:rPr lang="en-US" sz="2000" dirty="0" smtClean="0">
                <a:solidFill>
                  <a:srgbClr val="000000"/>
                </a:solidFill>
                <a:latin typeface="Times"/>
                <a:cs typeface="Times"/>
              </a:rPr>
              <a:t>? </a:t>
            </a:r>
            <a:endParaRPr lang="en-US" sz="2200" dirty="0" smtClean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Abstain</a:t>
            </a:r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27732</TotalTime>
  <Words>558</Words>
  <Application>Microsoft Macintosh PowerPoint</Application>
  <PresentationFormat>On-screen Show (4:3)</PresentationFormat>
  <Paragraphs>65</Paragraphs>
  <Slides>8</Slides>
  <Notes>3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ACcord Submission Template</vt:lpstr>
      <vt:lpstr>Template</vt:lpstr>
      <vt:lpstr>Macro-Enabled Template</vt:lpstr>
      <vt:lpstr>Channel Access issues of OBSSs with difference coverage sizes</vt:lpstr>
      <vt:lpstr>Slide 2</vt:lpstr>
      <vt:lpstr>Slide 3</vt:lpstr>
      <vt:lpstr>11ah OBSS issue</vt:lpstr>
      <vt:lpstr>Overview</vt:lpstr>
      <vt:lpstr>Problem </vt:lpstr>
      <vt:lpstr>Possible mechanisms to address the problem</vt:lpstr>
      <vt:lpstr>Motion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Ack Frame</dc:title>
  <dc:creator>Yong Liu</dc:creator>
  <cp:lastModifiedBy>Chao-Chun Wang</cp:lastModifiedBy>
  <cp:revision>1070</cp:revision>
  <cp:lastPrinted>1998-02-10T13:28:06Z</cp:lastPrinted>
  <dcterms:created xsi:type="dcterms:W3CDTF">2012-11-12T14:12:41Z</dcterms:created>
  <dcterms:modified xsi:type="dcterms:W3CDTF">2012-11-12T14:13:42Z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-924643155</vt:i4>
  </property>
  <property fmtid="{D5CDD505-2E9C-101B-9397-08002B2CF9AE}" pid="3" name="_NewReviewCycle">
    <vt:lpwstr/>
  </property>
  <property fmtid="{D5CDD505-2E9C-101B-9397-08002B2CF9AE}" pid="4" name="_EmailSubject">
    <vt:lpwstr>EXTEND SIG overload for beacon frame proposal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-236555939</vt:i4>
  </property>
</Properties>
</file>