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dotm" ContentType="application/vnd.ms-word.template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m" ContentType="application/vnd.ms-word.document.macroEnabled.12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090" y="-72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0249F008-9ECD-4290-9C5D-7E69B2AC227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344988" y="6475412"/>
            <a:ext cx="989012" cy="1539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0451" y="6475413"/>
            <a:ext cx="200349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David Xun Yang, Huawei,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2"/>
            <a:ext cx="7604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0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802.11-12/1325r0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01637" y="332601"/>
            <a:ext cx="14235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/>
            <a:r>
              <a:rPr lang="en-US" sz="1800" b="1" dirty="0" smtClean="0"/>
              <a:t>Nov. </a:t>
            </a:r>
            <a:r>
              <a:rPr lang="en-US" sz="1800" b="1" dirty="0" smtClean="0"/>
              <a:t>2012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_______1.dotm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_______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_____3.docm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PS-Poll TXOP</a:t>
            </a:r>
            <a:endParaRPr lang="en-US" dirty="0" smtClean="0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2012-11-08</a:t>
            </a:r>
          </a:p>
        </p:txBody>
      </p:sp>
      <p:graphicFrame>
        <p:nvGraphicFramePr>
          <p:cNvPr id="1434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30708982"/>
              </p:ext>
            </p:extLst>
          </p:nvPr>
        </p:nvGraphicFramePr>
        <p:xfrm>
          <a:off x="1339850" y="2133600"/>
          <a:ext cx="6408738" cy="4240213"/>
        </p:xfrm>
        <a:graphic>
          <a:graphicData uri="http://schemas.openxmlformats.org/presentationml/2006/ole">
            <p:oleObj spid="_x0000_s19458" name="Template" r:id="rId4" imgW="8944560" imgH="5915160" progId="Word.TemplateMacroEnabled.12">
              <p:embed/>
            </p:oleObj>
          </a:graphicData>
        </a:graphic>
      </p:graphicFrame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4343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6507214" y="6475413"/>
            <a:ext cx="2036711" cy="184666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Xun</a:t>
            </a:r>
            <a:r>
              <a:rPr lang="en-US" dirty="0" smtClean="0"/>
              <a:t> Yang, </a:t>
            </a:r>
            <a:r>
              <a:rPr lang="en-US" dirty="0" err="1" smtClean="0"/>
              <a:t>Huawei</a:t>
            </a:r>
            <a:r>
              <a:rPr lang="en-US" dirty="0" smtClean="0"/>
              <a:t>, et. al.</a:t>
            </a:r>
            <a:endParaRPr lang="en-US" dirty="0"/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</a:t>
            </a:r>
            <a:r>
              <a:rPr lang="en-US" altLang="zh-CN" sz="2000" dirty="0" smtClean="0">
                <a:ea typeface="宋体" charset="-122"/>
              </a:rPr>
              <a:t>change PS-Poll format as in slide </a:t>
            </a:r>
            <a:r>
              <a:rPr lang="en-US" altLang="zh-CN" sz="2000" dirty="0" smtClean="0">
                <a:ea typeface="宋体" charset="-122"/>
              </a:rPr>
              <a:t>7?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Y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N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Abs</a:t>
            </a:r>
          </a:p>
          <a:p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87495329"/>
              </p:ext>
            </p:extLst>
          </p:nvPr>
        </p:nvGraphicFramePr>
        <p:xfrm>
          <a:off x="1265238" y="1360488"/>
          <a:ext cx="6464300" cy="4594225"/>
        </p:xfrm>
        <a:graphic>
          <a:graphicData uri="http://schemas.openxmlformats.org/presentationml/2006/ole">
            <p:oleObj spid="_x0000_s20482" name="Macro-Enabled Template" r:id="rId4" imgW="8513727" imgH="6040751" progId="Word.DocumentMacroEnabled.12">
              <p:embed/>
            </p:oleObj>
          </a:graphicData>
        </a:graphic>
      </p:graphicFrame>
      <p:sp>
        <p:nvSpPr>
          <p:cNvPr id="1536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6578900" y="6475413"/>
            <a:ext cx="1965025" cy="184666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Xun</a:t>
            </a:r>
            <a:r>
              <a:rPr lang="en-US" dirty="0" smtClean="0"/>
              <a:t> Yang, </a:t>
            </a:r>
            <a:r>
              <a:rPr lang="en-US" dirty="0" err="1" smtClean="0"/>
              <a:t>Huawei</a:t>
            </a:r>
            <a:r>
              <a:rPr lang="en-US" dirty="0" smtClean="0"/>
              <a:t>, et. al</a:t>
            </a:r>
            <a:endParaRPr lang="en-US" dirty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C6D8EBD-BD29-49CB-967A-EC7ACA1304B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942975" cy="276225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2012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756C4378-CC44-4374-A503-D031F1E00FF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Xun</a:t>
            </a:r>
            <a:r>
              <a:rPr lang="en-US" dirty="0" smtClean="0"/>
              <a:t> Yang, </a:t>
            </a:r>
            <a:r>
              <a:rPr lang="en-US" dirty="0" err="1" smtClean="0"/>
              <a:t>Huawei</a:t>
            </a:r>
            <a:r>
              <a:rPr lang="en-US" dirty="0" smtClean="0"/>
              <a:t>, et. al</a:t>
            </a:r>
            <a:endParaRPr lang="en-US" dirty="0"/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0928178"/>
              </p:ext>
            </p:extLst>
          </p:nvPr>
        </p:nvGraphicFramePr>
        <p:xfrm>
          <a:off x="1293813" y="989013"/>
          <a:ext cx="6362700" cy="5689600"/>
        </p:xfrm>
        <a:graphic>
          <a:graphicData uri="http://schemas.openxmlformats.org/presentationml/2006/ole">
            <p:oleObj spid="_x0000_s21506" name="启用了宏的模板" r:id="rId3" imgW="8543367" imgH="7297564" progId="Word.DocumentMacroEnabled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STA can send a PS-Poll/trigger frame to poll the data buffered at AP. AP responds with the polled data or ACK.</a:t>
            </a:r>
          </a:p>
          <a:p>
            <a:pPr lvl="1" eaLnBrk="1" hangingPunct="1">
              <a:lnSpc>
                <a:spcPct val="80000"/>
              </a:lnSpc>
            </a:pPr>
            <a:endParaRPr lang="zh-CN" altLang="en-US" sz="1600" dirty="0" smtClean="0">
              <a:latin typeface="Comic Sans MS" pitchFamily="66" charset="0"/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STA may also have data to send to AP.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dirty="0" smtClean="0">
                <a:ea typeface="宋体" charset="-122"/>
              </a:rPr>
              <a:t>STA contend for the medium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dirty="0" smtClean="0">
                <a:ea typeface="宋体" charset="-122"/>
              </a:rPr>
              <a:t>STA change its state from PS to Active</a:t>
            </a:r>
          </a:p>
          <a:p>
            <a:pPr eaLnBrk="1" hangingPunct="1"/>
            <a:endParaRPr lang="en-US" altLang="zh-CN" sz="2000" dirty="0" smtClean="0">
              <a:ea typeface="宋体" charset="-122"/>
            </a:endParaRP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Slides [1] proposed an approach for speed frame exchange, which supports downlink and uplink transmission.</a:t>
            </a:r>
            <a:r>
              <a:rPr lang="en-US" altLang="zh-CN" sz="1600" dirty="0" smtClean="0">
                <a:ea typeface="宋体" charset="-122"/>
              </a:rPr>
              <a:t> </a:t>
            </a:r>
          </a:p>
          <a:p>
            <a:pPr eaLnBrk="1" hangingPunct="1"/>
            <a:endParaRPr lang="en-US" altLang="zh-CN" sz="2000" dirty="0" smtClean="0">
              <a:ea typeface="宋体" charset="-122"/>
            </a:endParaRP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In this presentation, we propose to include PS-Poll in the </a:t>
            </a:r>
            <a:r>
              <a:rPr lang="en-US" altLang="zh-CN" sz="2000" dirty="0" smtClean="0">
                <a:ea typeface="宋体" charset="-122"/>
              </a:rPr>
              <a:t>Speed Frame Exchange </a:t>
            </a:r>
            <a:r>
              <a:rPr lang="en-US" altLang="zh-CN" sz="2000" dirty="0" smtClean="0">
                <a:ea typeface="宋体" charset="-122"/>
              </a:rPr>
              <a:t>procedure.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Speed Frame </a:t>
            </a:r>
            <a:r>
              <a:rPr lang="en-US" dirty="0" smtClean="0"/>
              <a:t>Exchange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US" altLang="zh-CN" sz="2000" dirty="0" smtClean="0">
                <a:ea typeface="宋体" charset="-122"/>
              </a:rPr>
              <a:t>Station </a:t>
            </a:r>
            <a:r>
              <a:rPr lang="en-US" altLang="zh-CN" sz="2000" dirty="0" smtClean="0">
                <a:ea typeface="宋体" charset="-122"/>
              </a:rPr>
              <a:t>with Uplink Data Only [1] 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  <p:grpSp>
        <p:nvGrpSpPr>
          <p:cNvPr id="57" name="组合 56"/>
          <p:cNvGrpSpPr/>
          <p:nvPr/>
        </p:nvGrpSpPr>
        <p:grpSpPr>
          <a:xfrm>
            <a:off x="1076325" y="1752600"/>
            <a:ext cx="7254875" cy="4681786"/>
            <a:chOff x="1076325" y="1554718"/>
            <a:chExt cx="7254875" cy="4681786"/>
          </a:xfrm>
        </p:grpSpPr>
        <p:sp>
          <p:nvSpPr>
            <p:cNvPr id="6" name="TextBox 45"/>
            <p:cNvSpPr txBox="1">
              <a:spLocks noChangeArrowheads="1"/>
            </p:cNvSpPr>
            <p:nvPr/>
          </p:nvSpPr>
          <p:spPr bwMode="auto">
            <a:xfrm>
              <a:off x="5573713" y="2896801"/>
              <a:ext cx="56673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>
                  <a:latin typeface="Calibri" pitchFamily="34" charset="0"/>
                </a:rPr>
                <a:t>SIFS</a:t>
              </a:r>
              <a:endParaRPr lang="en-US" altLang="zh-CN" sz="1100" b="1">
                <a:latin typeface="Calibri" pitchFamily="34" charset="0"/>
              </a:endParaRPr>
            </a:p>
          </p:txBody>
        </p:sp>
        <p:cxnSp>
          <p:nvCxnSpPr>
            <p:cNvPr id="7" name="Straight Arrow Connector 53"/>
            <p:cNvCxnSpPr/>
            <p:nvPr/>
          </p:nvCxnSpPr>
          <p:spPr bwMode="auto">
            <a:xfrm rot="5400000">
              <a:off x="5736432" y="3251994"/>
              <a:ext cx="241300" cy="158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  <p:sp>
          <p:nvSpPr>
            <p:cNvPr id="8" name="Rectangle 55"/>
            <p:cNvSpPr/>
            <p:nvPr/>
          </p:nvSpPr>
          <p:spPr bwMode="auto">
            <a:xfrm>
              <a:off x="6084888" y="3033713"/>
              <a:ext cx="685800" cy="3810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ACK</a:t>
              </a:r>
            </a:p>
          </p:txBody>
        </p:sp>
        <p:cxnSp>
          <p:nvCxnSpPr>
            <p:cNvPr id="9" name="Straight Arrow Connector 64"/>
            <p:cNvCxnSpPr/>
            <p:nvPr/>
          </p:nvCxnSpPr>
          <p:spPr bwMode="auto">
            <a:xfrm rot="5400000">
              <a:off x="2829719" y="4239419"/>
              <a:ext cx="33655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Rectangle 68"/>
            <p:cNvSpPr/>
            <p:nvPr/>
          </p:nvSpPr>
          <p:spPr bwMode="auto">
            <a:xfrm>
              <a:off x="2654300" y="4414838"/>
              <a:ext cx="685800" cy="38100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DATA</a:t>
              </a:r>
            </a:p>
          </p:txBody>
        </p:sp>
        <p:cxnSp>
          <p:nvCxnSpPr>
            <p:cNvPr id="11" name="Straight Arrow Connector 41"/>
            <p:cNvCxnSpPr/>
            <p:nvPr/>
          </p:nvCxnSpPr>
          <p:spPr bwMode="auto">
            <a:xfrm rot="16200000" flipH="1">
              <a:off x="5353050" y="4064001"/>
              <a:ext cx="146367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  <p:cxnSp>
          <p:nvCxnSpPr>
            <p:cNvPr id="12" name="Straight Arrow Connector 40"/>
            <p:cNvCxnSpPr/>
            <p:nvPr/>
          </p:nvCxnSpPr>
          <p:spPr bwMode="auto">
            <a:xfrm rot="5400000">
              <a:off x="4894262" y="4062413"/>
              <a:ext cx="1465263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  <p:grpSp>
          <p:nvGrpSpPr>
            <p:cNvPr id="13" name="Group 122"/>
            <p:cNvGrpSpPr>
              <a:grpSpLocks/>
            </p:cNvGrpSpPr>
            <p:nvPr/>
          </p:nvGrpSpPr>
          <p:grpSpPr bwMode="auto">
            <a:xfrm>
              <a:off x="1076325" y="2893513"/>
              <a:ext cx="7145338" cy="2835189"/>
              <a:chOff x="1787247" y="2493469"/>
              <a:chExt cx="7145262" cy="2835468"/>
            </a:xfrm>
          </p:grpSpPr>
          <p:sp>
            <p:nvSpPr>
              <p:cNvPr id="14" name="TextBox 46"/>
              <p:cNvSpPr txBox="1">
                <a:spLocks noChangeArrowheads="1"/>
              </p:cNvSpPr>
              <p:nvPr/>
            </p:nvSpPr>
            <p:spPr bwMode="auto">
              <a:xfrm flipH="1">
                <a:off x="1787247" y="4805665"/>
                <a:ext cx="2420319" cy="523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r>
                  <a:rPr lang="en-US" altLang="zh-CN" sz="1400" b="1">
                    <a:latin typeface="Calibri" pitchFamily="34" charset="0"/>
                  </a:rPr>
                  <a:t>STA wakes from sleep, e.g. at a </a:t>
                </a:r>
                <a:r>
                  <a:rPr lang="en-US" altLang="zh-CN" sz="1400" b="1" i="1">
                    <a:solidFill>
                      <a:srgbClr val="0070C0"/>
                    </a:solidFill>
                    <a:latin typeface="Calibri" pitchFamily="34" charset="0"/>
                  </a:rPr>
                  <a:t>scheduled</a:t>
                </a:r>
                <a:r>
                  <a:rPr lang="en-US" altLang="zh-CN" sz="1400" b="1">
                    <a:latin typeface="Calibri" pitchFamily="34" charset="0"/>
                  </a:rPr>
                  <a:t> wake time</a:t>
                </a:r>
              </a:p>
            </p:txBody>
          </p:sp>
          <p:cxnSp>
            <p:nvCxnSpPr>
              <p:cNvPr id="15" name="Straight Arrow Connector 49"/>
              <p:cNvCxnSpPr/>
              <p:nvPr/>
            </p:nvCxnSpPr>
            <p:spPr bwMode="auto">
              <a:xfrm rot="16200000" flipV="1">
                <a:off x="2861164" y="4720658"/>
                <a:ext cx="276252" cy="1587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grpSp>
            <p:nvGrpSpPr>
              <p:cNvPr id="16" name="Group 100"/>
              <p:cNvGrpSpPr>
                <a:grpSpLocks/>
              </p:cNvGrpSpPr>
              <p:nvPr/>
            </p:nvGrpSpPr>
            <p:grpSpPr bwMode="auto">
              <a:xfrm>
                <a:off x="6418240" y="4583326"/>
                <a:ext cx="2514269" cy="745611"/>
                <a:chOff x="5662652" y="4601634"/>
                <a:chExt cx="2514269" cy="745611"/>
              </a:xfrm>
            </p:grpSpPr>
            <p:sp>
              <p:nvSpPr>
                <p:cNvPr id="40" name="TextBox 50"/>
                <p:cNvSpPr txBox="1">
                  <a:spLocks noChangeArrowheads="1"/>
                </p:cNvSpPr>
                <p:nvPr/>
              </p:nvSpPr>
              <p:spPr bwMode="auto">
                <a:xfrm flipH="1">
                  <a:off x="5662652" y="4823973"/>
                  <a:ext cx="2514269" cy="523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r>
                    <a:rPr lang="en-US" altLang="zh-CN" sz="1400" b="1">
                      <a:latin typeface="Calibri" pitchFamily="34" charset="0"/>
                    </a:rPr>
                    <a:t>STA returns to sleep since last MoreData from AP is 0</a:t>
                  </a:r>
                </a:p>
              </p:txBody>
            </p:sp>
            <p:cxnSp>
              <p:nvCxnSpPr>
                <p:cNvPr id="41" name="Straight Arrow Connector 54"/>
                <p:cNvCxnSpPr/>
                <p:nvPr/>
              </p:nvCxnSpPr>
              <p:spPr bwMode="auto">
                <a:xfrm rot="5400000" flipH="1" flipV="1">
                  <a:off x="6781508" y="4739760"/>
                  <a:ext cx="27625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</p:grpSp>
          <p:grpSp>
            <p:nvGrpSpPr>
              <p:cNvPr id="17" name="Group 121"/>
              <p:cNvGrpSpPr>
                <a:grpSpLocks/>
              </p:cNvGrpSpPr>
              <p:nvPr/>
            </p:nvGrpSpPr>
            <p:grpSpPr bwMode="auto">
              <a:xfrm>
                <a:off x="1787248" y="2493469"/>
                <a:ext cx="6172133" cy="2089857"/>
                <a:chOff x="1787248" y="2493469"/>
                <a:chExt cx="6172133" cy="2089857"/>
              </a:xfrm>
            </p:grpSpPr>
            <p:sp>
              <p:nvSpPr>
                <p:cNvPr id="18" name="TextBox 43"/>
                <p:cNvSpPr txBox="1">
                  <a:spLocks noChangeArrowheads="1"/>
                </p:cNvSpPr>
                <p:nvPr/>
              </p:nvSpPr>
              <p:spPr bwMode="auto">
                <a:xfrm>
                  <a:off x="3996126" y="2494264"/>
                  <a:ext cx="566374" cy="2770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r>
                    <a:rPr lang="en-US" altLang="zh-CN" b="1">
                      <a:latin typeface="Calibri" pitchFamily="34" charset="0"/>
                    </a:rPr>
                    <a:t>SIFS</a:t>
                  </a:r>
                </a:p>
              </p:txBody>
            </p:sp>
            <p:sp>
              <p:nvSpPr>
                <p:cNvPr id="19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2506109" y="2495851"/>
                  <a:ext cx="1371600" cy="2770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r>
                    <a:rPr lang="en-US" altLang="zh-CN" b="1">
                      <a:latin typeface="Calibri" pitchFamily="34" charset="0"/>
                    </a:rPr>
                    <a:t>ProbeDelay</a:t>
                  </a:r>
                  <a:r>
                    <a:rPr lang="en-US" altLang="zh-CN">
                      <a:latin typeface="Calibri" pitchFamily="34" charset="0"/>
                    </a:rPr>
                    <a:t> </a:t>
                  </a:r>
                  <a:endParaRPr lang="en-US" altLang="zh-CN" b="1">
                    <a:latin typeface="Calibri" pitchFamily="34" charset="0"/>
                  </a:endParaRPr>
                </a:p>
              </p:txBody>
            </p:sp>
            <p:cxnSp>
              <p:nvCxnSpPr>
                <p:cNvPr id="20" name="Straight Arrow Connector 57"/>
                <p:cNvCxnSpPr/>
                <p:nvPr/>
              </p:nvCxnSpPr>
              <p:spPr bwMode="auto">
                <a:xfrm rot="5400000">
                  <a:off x="3054045" y="2851192"/>
                  <a:ext cx="242912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cxnSp>
              <p:nvCxnSpPr>
                <p:cNvPr id="21" name="Straight Arrow Connector 58"/>
                <p:cNvCxnSpPr/>
                <p:nvPr/>
              </p:nvCxnSpPr>
              <p:spPr bwMode="auto">
                <a:xfrm rot="5400000">
                  <a:off x="4157346" y="2849605"/>
                  <a:ext cx="242911" cy="1587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grpSp>
              <p:nvGrpSpPr>
                <p:cNvPr id="22" name="Group 120"/>
                <p:cNvGrpSpPr>
                  <a:grpSpLocks/>
                </p:cNvGrpSpPr>
                <p:nvPr/>
              </p:nvGrpSpPr>
              <p:grpSpPr bwMode="auto">
                <a:xfrm>
                  <a:off x="1787248" y="2633683"/>
                  <a:ext cx="6172133" cy="1949643"/>
                  <a:chOff x="1787248" y="2633683"/>
                  <a:chExt cx="6172133" cy="1949643"/>
                </a:xfrm>
              </p:grpSpPr>
              <p:cxnSp>
                <p:nvCxnSpPr>
                  <p:cNvPr id="25" name="Straight Arrow Connector 102"/>
                  <p:cNvCxnSpPr/>
                  <p:nvPr/>
                </p:nvCxnSpPr>
                <p:spPr bwMode="auto">
                  <a:xfrm rot="5400000">
                    <a:off x="4460489" y="3660897"/>
                    <a:ext cx="1465407" cy="1587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26" name="Straight Arrow Connector 103"/>
                  <p:cNvCxnSpPr/>
                  <p:nvPr/>
                </p:nvCxnSpPr>
                <p:spPr bwMode="auto">
                  <a:xfrm rot="16200000" flipH="1">
                    <a:off x="4922445" y="3660898"/>
                    <a:ext cx="146382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27" name="Straight Arrow Connector 39"/>
                  <p:cNvCxnSpPr/>
                  <p:nvPr/>
                </p:nvCxnSpPr>
                <p:spPr bwMode="auto">
                  <a:xfrm rot="5400000">
                    <a:off x="3779458" y="3660897"/>
                    <a:ext cx="1465407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grpSp>
                <p:nvGrpSpPr>
                  <p:cNvPr id="2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874247" y="2830479"/>
                    <a:ext cx="6085134" cy="369369"/>
                    <a:chOff x="1524000" y="2634716"/>
                    <a:chExt cx="6085134" cy="369369"/>
                  </a:xfrm>
                </p:grpSpPr>
                <p:cxnSp>
                  <p:nvCxnSpPr>
                    <p:cNvPr id="38" name="Straight Connector 66"/>
                    <p:cNvCxnSpPr/>
                    <p:nvPr/>
                  </p:nvCxnSpPr>
                  <p:spPr bwMode="auto">
                    <a:xfrm>
                      <a:off x="2071993" y="2818958"/>
                      <a:ext cx="5537141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39" name="TextBox 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4000" y="2634716"/>
                      <a:ext cx="533400" cy="36936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anchor="ctr">
                      <a:spAutoFit/>
                    </a:bodyPr>
                    <a:lstStyle/>
                    <a:p>
                      <a:pPr algn="ctr"/>
                      <a:r>
                        <a:rPr lang="en-US" altLang="zh-CN" sz="1800" b="1">
                          <a:latin typeface="Calibri" pitchFamily="34" charset="0"/>
                        </a:rPr>
                        <a:t>AP</a:t>
                      </a:r>
                      <a:endParaRPr lang="en-US" altLang="zh-CN" sz="1400" b="1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29" name="Straight Arrow Connector 51"/>
                  <p:cNvCxnSpPr>
                    <a:endCxn id="35" idx="1"/>
                  </p:cNvCxnSpPr>
                  <p:nvPr/>
                </p:nvCxnSpPr>
                <p:spPr bwMode="auto">
                  <a:xfrm rot="5400000">
                    <a:off x="2218957" y="3710114"/>
                    <a:ext cx="1559079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30" name="Straight Arrow Connector 52"/>
                  <p:cNvCxnSpPr/>
                  <p:nvPr/>
                </p:nvCxnSpPr>
                <p:spPr bwMode="auto">
                  <a:xfrm rot="5400000">
                    <a:off x="3319088" y="3660897"/>
                    <a:ext cx="1465407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grpSp>
                <p:nvGrpSpPr>
                  <p:cNvPr id="31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787248" y="4210920"/>
                    <a:ext cx="6172133" cy="372406"/>
                    <a:chOff x="1813233" y="4675239"/>
                    <a:chExt cx="6172133" cy="372406"/>
                  </a:xfrm>
                </p:grpSpPr>
                <p:grpSp>
                  <p:nvGrpSpPr>
                    <p:cNvPr id="34" name="Group 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3233" y="4675239"/>
                      <a:ext cx="6172133" cy="369369"/>
                      <a:chOff x="1437262" y="2634716"/>
                      <a:chExt cx="6172133" cy="369369"/>
                    </a:xfrm>
                  </p:grpSpPr>
                  <p:cxnSp>
                    <p:nvCxnSpPr>
                      <p:cNvPr id="36" name="Straight Connector 62"/>
                      <p:cNvCxnSpPr/>
                      <p:nvPr/>
                    </p:nvCxnSpPr>
                    <p:spPr bwMode="auto">
                      <a:xfrm>
                        <a:off x="2070667" y="2819778"/>
                        <a:ext cx="5538728" cy="1587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</p:cxnSp>
                  <p:sp>
                    <p:nvSpPr>
                      <p:cNvPr id="37" name="TextBox 6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37262" y="2634716"/>
                        <a:ext cx="620138" cy="36936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anchor="ctr">
                        <a:spAutoFit/>
                      </a:bodyPr>
                      <a:lstStyle/>
                      <a:p>
                        <a:pPr algn="ctr"/>
                        <a:r>
                          <a:rPr lang="en-US" altLang="zh-CN" sz="1800" b="1">
                            <a:latin typeface="Calibri" pitchFamily="34" charset="0"/>
                          </a:rPr>
                          <a:t>STA</a:t>
                        </a:r>
                        <a:endParaRPr lang="en-US" altLang="zh-CN" sz="1400" b="1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35" name="Rectangle 61"/>
                    <p:cNvSpPr/>
                    <p:nvPr/>
                  </p:nvSpPr>
                  <p:spPr bwMode="auto">
                    <a:xfrm>
                      <a:off x="3024482" y="4860301"/>
                      <a:ext cx="4676725" cy="187344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r>
                        <a:rPr lang="en-US" sz="1100" b="1" dirty="0"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Wake</a:t>
                      </a:r>
                    </a:p>
                  </p:txBody>
                </p:sp>
              </p:grpSp>
              <p:cxnSp>
                <p:nvCxnSpPr>
                  <p:cNvPr id="32" name="Straight Arrow Connector 42"/>
                  <p:cNvCxnSpPr/>
                  <p:nvPr/>
                </p:nvCxnSpPr>
                <p:spPr bwMode="auto">
                  <a:xfrm rot="5400000">
                    <a:off x="2633295" y="3662485"/>
                    <a:ext cx="1465408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sp>
                <p:nvSpPr>
                  <p:cNvPr id="33" name="Rectangle 97"/>
                  <p:cNvSpPr/>
                  <p:nvPr/>
                </p:nvSpPr>
                <p:spPr bwMode="auto">
                  <a:xfrm>
                    <a:off x="4511368" y="2633683"/>
                    <a:ext cx="685793" cy="381038"/>
                  </a:xfrm>
                  <a:prstGeom prst="rect">
                    <a:avLst/>
                  </a:prstGeom>
                  <a:solidFill>
                    <a:srgbClr val="FFC00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r>
                      <a:rPr lang="en-US" b="1" dirty="0">
                        <a:latin typeface="Calibri" pitchFamily="34" charset="0"/>
                        <a:ea typeface="宋体" pitchFamily="2" charset="-122"/>
                        <a:cs typeface="Arial" charset="0"/>
                      </a:rPr>
                      <a:t>ACK</a:t>
                    </a:r>
                  </a:p>
                </p:txBody>
              </p:sp>
            </p:grpSp>
            <p:sp>
              <p:nvSpPr>
                <p:cNvPr id="23" name="TextBox 110"/>
                <p:cNvSpPr txBox="1">
                  <a:spLocks noChangeArrowheads="1"/>
                </p:cNvSpPr>
                <p:nvPr/>
              </p:nvSpPr>
              <p:spPr bwMode="auto">
                <a:xfrm>
                  <a:off x="5144049" y="2493469"/>
                  <a:ext cx="566374" cy="2770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r>
                    <a:rPr lang="en-US" altLang="zh-CN" b="1">
                      <a:latin typeface="Calibri" pitchFamily="34" charset="0"/>
                    </a:rPr>
                    <a:t>SIFS</a:t>
                  </a:r>
                </a:p>
              </p:txBody>
            </p:sp>
            <p:cxnSp>
              <p:nvCxnSpPr>
                <p:cNvPr id="24" name="Straight Arrow Connector 111"/>
                <p:cNvCxnSpPr/>
                <p:nvPr/>
              </p:nvCxnSpPr>
              <p:spPr bwMode="auto">
                <a:xfrm rot="5400000">
                  <a:off x="5305890" y="2848811"/>
                  <a:ext cx="241324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</p:grpSp>
        </p:grpSp>
        <p:sp>
          <p:nvSpPr>
            <p:cNvPr id="42" name="TextBox 123"/>
            <p:cNvSpPr txBox="1">
              <a:spLocks noChangeArrowheads="1"/>
            </p:cNvSpPr>
            <p:nvPr/>
          </p:nvSpPr>
          <p:spPr bwMode="auto">
            <a:xfrm flipH="1">
              <a:off x="1225550" y="1752134"/>
              <a:ext cx="4348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1400" b="1" dirty="0">
                  <a:latin typeface="Calibri" pitchFamily="34" charset="0"/>
                </a:rPr>
                <a:t>STA, with </a:t>
              </a:r>
              <a:r>
                <a:rPr lang="en-US" altLang="zh-CN" sz="1400" b="1" dirty="0">
                  <a:solidFill>
                    <a:srgbClr val="0070C0"/>
                  </a:solidFill>
                  <a:latin typeface="Calibri" pitchFamily="34" charset="0"/>
                </a:rPr>
                <a:t>buffered UL traffic</a:t>
              </a:r>
              <a:r>
                <a:rPr lang="en-US" altLang="zh-CN" sz="1400" b="1" dirty="0">
                  <a:latin typeface="Calibri" pitchFamily="34" charset="0"/>
                </a:rPr>
                <a:t>, starts transmission with UL DATA instead of PS-POLL.</a:t>
              </a:r>
            </a:p>
          </p:txBody>
        </p:sp>
        <p:cxnSp>
          <p:nvCxnSpPr>
            <p:cNvPr id="43" name="Straight Arrow Connector 69"/>
            <p:cNvCxnSpPr/>
            <p:nvPr/>
          </p:nvCxnSpPr>
          <p:spPr bwMode="auto">
            <a:xfrm rot="5400000">
              <a:off x="5118894" y="4239419"/>
              <a:ext cx="33655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4" name="TextBox 70"/>
            <p:cNvSpPr txBox="1">
              <a:spLocks noChangeArrowheads="1"/>
            </p:cNvSpPr>
            <p:nvPr/>
          </p:nvSpPr>
          <p:spPr bwMode="auto">
            <a:xfrm>
              <a:off x="4622800" y="3741093"/>
              <a:ext cx="132715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MoreData=0</a:t>
              </a:r>
            </a:p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RspFrm=00</a:t>
              </a:r>
            </a:p>
          </p:txBody>
        </p:sp>
        <p:sp>
          <p:nvSpPr>
            <p:cNvPr id="45" name="Rectangle 71"/>
            <p:cNvSpPr/>
            <p:nvPr/>
          </p:nvSpPr>
          <p:spPr bwMode="auto">
            <a:xfrm>
              <a:off x="4943475" y="4414838"/>
              <a:ext cx="685800" cy="38100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DATA</a:t>
              </a:r>
            </a:p>
          </p:txBody>
        </p:sp>
        <p:sp>
          <p:nvSpPr>
            <p:cNvPr id="46" name="TextBox 65"/>
            <p:cNvSpPr txBox="1">
              <a:spLocks noChangeArrowheads="1"/>
            </p:cNvSpPr>
            <p:nvPr/>
          </p:nvSpPr>
          <p:spPr bwMode="auto">
            <a:xfrm>
              <a:off x="2352675" y="3741093"/>
              <a:ext cx="128905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MoreData=1</a:t>
              </a:r>
            </a:p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RspFrm=00</a:t>
              </a:r>
            </a:p>
          </p:txBody>
        </p:sp>
        <p:grpSp>
          <p:nvGrpSpPr>
            <p:cNvPr id="47" name="Group 76"/>
            <p:cNvGrpSpPr>
              <a:grpSpLocks/>
            </p:cNvGrpSpPr>
            <p:nvPr/>
          </p:nvGrpSpPr>
          <p:grpSpPr bwMode="auto">
            <a:xfrm>
              <a:off x="3389313" y="2367455"/>
              <a:ext cx="1508125" cy="667843"/>
              <a:chOff x="3388555" y="2366715"/>
              <a:chExt cx="1509265" cy="668152"/>
            </a:xfrm>
          </p:grpSpPr>
          <p:cxnSp>
            <p:nvCxnSpPr>
              <p:cNvPr id="48" name="Straight Arrow Connector 74"/>
              <p:cNvCxnSpPr/>
              <p:nvPr/>
            </p:nvCxnSpPr>
            <p:spPr bwMode="auto">
              <a:xfrm rot="5400000">
                <a:off x="3973246" y="2864927"/>
                <a:ext cx="338293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9" name="TextBox 75"/>
              <p:cNvSpPr txBox="1">
                <a:spLocks noChangeArrowheads="1"/>
              </p:cNvSpPr>
              <p:nvPr/>
            </p:nvSpPr>
            <p:spPr bwMode="auto">
              <a:xfrm>
                <a:off x="3388555" y="2366715"/>
                <a:ext cx="1509265" cy="46187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RspFrm=11</a:t>
                </a:r>
              </a:p>
            </p:txBody>
          </p:sp>
        </p:grpSp>
        <p:grpSp>
          <p:nvGrpSpPr>
            <p:cNvPr id="50" name="Group 77"/>
            <p:cNvGrpSpPr>
              <a:grpSpLocks/>
            </p:cNvGrpSpPr>
            <p:nvPr/>
          </p:nvGrpSpPr>
          <p:grpSpPr bwMode="auto">
            <a:xfrm>
              <a:off x="5676900" y="2367455"/>
              <a:ext cx="1508125" cy="667844"/>
              <a:chOff x="3388555" y="2366715"/>
              <a:chExt cx="1509265" cy="668154"/>
            </a:xfrm>
          </p:grpSpPr>
          <p:cxnSp>
            <p:nvCxnSpPr>
              <p:cNvPr id="51" name="Straight Arrow Connector 78"/>
              <p:cNvCxnSpPr/>
              <p:nvPr/>
            </p:nvCxnSpPr>
            <p:spPr bwMode="auto">
              <a:xfrm rot="5400000">
                <a:off x="3971658" y="2864928"/>
                <a:ext cx="338294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2" name="TextBox 79"/>
              <p:cNvSpPr txBox="1">
                <a:spLocks noChangeArrowheads="1"/>
              </p:cNvSpPr>
              <p:nvPr/>
            </p:nvSpPr>
            <p:spPr bwMode="auto">
              <a:xfrm>
                <a:off x="3388555" y="2366715"/>
                <a:ext cx="1509265" cy="46187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RspFrm=10</a:t>
                </a:r>
              </a:p>
            </p:txBody>
          </p:sp>
        </p:grpSp>
        <p:sp>
          <p:nvSpPr>
            <p:cNvPr id="53" name="TextBox 81"/>
            <p:cNvSpPr txBox="1">
              <a:spLocks noChangeArrowheads="1"/>
            </p:cNvSpPr>
            <p:nvPr/>
          </p:nvSpPr>
          <p:spPr bwMode="auto">
            <a:xfrm flipH="1">
              <a:off x="3657600" y="5282397"/>
              <a:ext cx="193198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1400" b="1">
                  <a:solidFill>
                    <a:srgbClr val="7030A0"/>
                  </a:solidFill>
                  <a:latin typeface="Calibri" pitchFamily="34" charset="0"/>
                </a:rPr>
                <a:t>MoreData is used to allow responder to correctly set Response Frame bits</a:t>
              </a:r>
            </a:p>
          </p:txBody>
        </p:sp>
        <p:cxnSp>
          <p:nvCxnSpPr>
            <p:cNvPr id="54" name="Straight Arrow Connector 82"/>
            <p:cNvCxnSpPr>
              <a:cxnSpLocks noChangeShapeType="1"/>
            </p:cNvCxnSpPr>
            <p:nvPr/>
          </p:nvCxnSpPr>
          <p:spPr bwMode="auto">
            <a:xfrm rot="16200000" flipV="1">
              <a:off x="3203575" y="4178300"/>
              <a:ext cx="1373188" cy="788988"/>
            </a:xfrm>
            <a:prstGeom prst="straightConnector1">
              <a:avLst/>
            </a:prstGeom>
            <a:noFill/>
            <a:ln w="25400" algn="ctr">
              <a:solidFill>
                <a:srgbClr val="7030A0"/>
              </a:solidFill>
              <a:round/>
              <a:headEnd type="none" w="lg" len="med"/>
              <a:tailEnd type="arrow" w="med" len="med"/>
            </a:ln>
          </p:spPr>
        </p:cxnSp>
        <p:sp>
          <p:nvSpPr>
            <p:cNvPr id="55" name="TextBox 86"/>
            <p:cNvSpPr txBox="1">
              <a:spLocks noChangeArrowheads="1"/>
            </p:cNvSpPr>
            <p:nvPr/>
          </p:nvSpPr>
          <p:spPr bwMode="auto">
            <a:xfrm flipH="1">
              <a:off x="5954713" y="1554718"/>
              <a:ext cx="237648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1400" b="1">
                  <a:solidFill>
                    <a:srgbClr val="7030A0"/>
                  </a:solidFill>
                  <a:latin typeface="Calibri" pitchFamily="34" charset="0"/>
                </a:rPr>
                <a:t>Because of MoreData in UL, responder knows that DATA is next</a:t>
              </a:r>
            </a:p>
          </p:txBody>
        </p:sp>
        <p:cxnSp>
          <p:nvCxnSpPr>
            <p:cNvPr id="56" name="Straight Arrow Connector 87"/>
            <p:cNvCxnSpPr>
              <a:cxnSpLocks noChangeShapeType="1"/>
            </p:cNvCxnSpPr>
            <p:nvPr/>
          </p:nvCxnSpPr>
          <p:spPr bwMode="auto">
            <a:xfrm rot="10800000" flipV="1">
              <a:off x="4622800" y="2008188"/>
              <a:ext cx="1327150" cy="688975"/>
            </a:xfrm>
            <a:prstGeom prst="straightConnector1">
              <a:avLst/>
            </a:prstGeom>
            <a:noFill/>
            <a:ln w="25400" algn="ctr">
              <a:solidFill>
                <a:srgbClr val="7030A0"/>
              </a:solidFill>
              <a:round/>
              <a:headEnd type="none" w="lg" len="med"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PS-Poll TXOP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CN" sz="1800" dirty="0" smtClean="0">
                <a:ea typeface="宋体" charset="-122"/>
              </a:rPr>
              <a:t>Problem: The </a:t>
            </a:r>
            <a:r>
              <a:rPr lang="en-US" altLang="zh-CN" sz="1800" dirty="0" smtClean="0">
                <a:ea typeface="宋体" charset="-122"/>
              </a:rPr>
              <a:t>first UL data from the STA in PS state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Collisions cannot be omitted</a:t>
            </a:r>
          </a:p>
          <a:p>
            <a:pPr lvl="2" eaLnBrk="1" hangingPunct="1"/>
            <a:r>
              <a:rPr lang="en-US" altLang="zh-CN" sz="1100" dirty="0" smtClean="0">
                <a:ea typeface="宋体" charset="-122"/>
              </a:rPr>
              <a:t>PS-Poll / Trigger frame is allowed for the STAs that are not indicated in TIM [2]</a:t>
            </a:r>
          </a:p>
          <a:p>
            <a:pPr lvl="2" eaLnBrk="1" hangingPunct="1"/>
            <a:endParaRPr lang="en-US" altLang="zh-CN" sz="1100" dirty="0" smtClean="0">
              <a:ea typeface="宋体" charset="-122"/>
            </a:endParaRPr>
          </a:p>
          <a:p>
            <a:pPr eaLnBrk="1" hangingPunct="1"/>
            <a:r>
              <a:rPr lang="en-US" altLang="zh-CN" sz="1800" dirty="0" smtClean="0">
                <a:ea typeface="宋体" charset="-122"/>
              </a:rPr>
              <a:t>PS-Poll can also work as the initial frame well in Speed Frame Exchange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PS-Poll also has </a:t>
            </a:r>
            <a:r>
              <a:rPr lang="en-US" altLang="zh-CN" sz="1400" dirty="0" smtClean="0">
                <a:solidFill>
                  <a:srgbClr val="FF0000"/>
                </a:solidFill>
                <a:ea typeface="宋体" charset="-122"/>
              </a:rPr>
              <a:t>More Data </a:t>
            </a:r>
            <a:r>
              <a:rPr lang="en-US" altLang="zh-CN" sz="1400" dirty="0" smtClean="0">
                <a:ea typeface="宋体" charset="-122"/>
              </a:rPr>
              <a:t>bit</a:t>
            </a:r>
            <a:r>
              <a:rPr lang="en-US" altLang="zh-CN" sz="14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1400" dirty="0" smtClean="0">
                <a:ea typeface="宋体" charset="-122"/>
              </a:rPr>
              <a:t>in its Frame Control field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AP can respond with Data or ACK according to the current rule [3]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PS-Poll does not carry data</a:t>
            </a: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eaLnBrk="1" hangingPunct="1"/>
            <a:r>
              <a:rPr lang="en-US" altLang="zh-CN" sz="1800" dirty="0" smtClean="0">
                <a:ea typeface="宋体" charset="-122"/>
              </a:rPr>
              <a:t>STA can choose to send UL Data or PS-Poll to get the buffered data at AP.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  <p:grpSp>
        <p:nvGrpSpPr>
          <p:cNvPr id="6" name="组合 35"/>
          <p:cNvGrpSpPr>
            <a:grpSpLocks/>
          </p:cNvGrpSpPr>
          <p:nvPr/>
        </p:nvGrpSpPr>
        <p:grpSpPr bwMode="auto">
          <a:xfrm>
            <a:off x="1600200" y="3810000"/>
            <a:ext cx="5638800" cy="1831975"/>
            <a:chOff x="990600" y="4032120"/>
            <a:chExt cx="6172200" cy="2120154"/>
          </a:xfrm>
        </p:grpSpPr>
        <p:sp>
          <p:nvSpPr>
            <p:cNvPr id="7" name="Rectangle 55"/>
            <p:cNvSpPr/>
            <p:nvPr/>
          </p:nvSpPr>
          <p:spPr bwMode="auto">
            <a:xfrm>
              <a:off x="5998562" y="4193796"/>
              <a:ext cx="686380" cy="38214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ACK</a:t>
              </a:r>
            </a:p>
          </p:txBody>
        </p:sp>
        <p:sp>
          <p:nvSpPr>
            <p:cNvPr id="8" name="Rectangle 68"/>
            <p:cNvSpPr/>
            <p:nvPr/>
          </p:nvSpPr>
          <p:spPr bwMode="auto">
            <a:xfrm>
              <a:off x="2568403" y="5575386"/>
              <a:ext cx="686380" cy="380305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altLang="zh-CN" b="1">
                  <a:latin typeface="Calibri" pitchFamily="34" charset="0"/>
                  <a:cs typeface="Arial" charset="0"/>
                </a:rPr>
                <a:t>PS-Poll</a:t>
              </a:r>
            </a:p>
          </p:txBody>
        </p:sp>
        <p:grpSp>
          <p:nvGrpSpPr>
            <p:cNvPr id="9" name="Group 121"/>
            <p:cNvGrpSpPr>
              <a:grpSpLocks/>
            </p:cNvGrpSpPr>
            <p:nvPr/>
          </p:nvGrpSpPr>
          <p:grpSpPr bwMode="auto">
            <a:xfrm>
              <a:off x="990600" y="4032120"/>
              <a:ext cx="6172200" cy="2120154"/>
              <a:chOff x="1787248" y="2471614"/>
              <a:chExt cx="6171918" cy="2119995"/>
            </a:xfrm>
          </p:grpSpPr>
          <p:sp>
            <p:nvSpPr>
              <p:cNvPr id="15" name="TextBox 57"/>
              <p:cNvSpPr txBox="1">
                <a:spLocks noChangeArrowheads="1"/>
              </p:cNvSpPr>
              <p:nvPr/>
            </p:nvSpPr>
            <p:spPr bwMode="auto">
              <a:xfrm>
                <a:off x="3996127" y="2472409"/>
                <a:ext cx="566374" cy="320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 dirty="0">
                    <a:latin typeface="Calibri" pitchFamily="34" charset="0"/>
                  </a:rPr>
                  <a:t>SIFS</a:t>
                </a:r>
              </a:p>
            </p:txBody>
          </p:sp>
          <p:sp>
            <p:nvSpPr>
              <p:cNvPr id="16" name="TextBox 58"/>
              <p:cNvSpPr txBox="1">
                <a:spLocks noChangeArrowheads="1"/>
              </p:cNvSpPr>
              <p:nvPr/>
            </p:nvSpPr>
            <p:spPr bwMode="auto">
              <a:xfrm>
                <a:off x="2506109" y="2473994"/>
                <a:ext cx="1371600" cy="320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latin typeface="Calibri" pitchFamily="34" charset="0"/>
                  </a:rPr>
                  <a:t>ProbeDelay</a:t>
                </a:r>
                <a:r>
                  <a:rPr lang="en-US" altLang="zh-CN">
                    <a:latin typeface="Calibri" pitchFamily="34" charset="0"/>
                  </a:rPr>
                  <a:t> </a:t>
                </a:r>
                <a:endParaRPr lang="en-US" altLang="zh-CN" b="1">
                  <a:latin typeface="Calibri" pitchFamily="34" charset="0"/>
                </a:endParaRPr>
              </a:p>
            </p:txBody>
          </p:sp>
          <p:cxnSp>
            <p:nvCxnSpPr>
              <p:cNvPr id="17" name="Straight Arrow Connector 57"/>
              <p:cNvCxnSpPr/>
              <p:nvPr/>
            </p:nvCxnSpPr>
            <p:spPr bwMode="auto">
              <a:xfrm rot="5400000">
                <a:off x="3053466" y="2851022"/>
                <a:ext cx="242495" cy="173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cxnSp>
            <p:nvCxnSpPr>
              <p:cNvPr id="18" name="Straight Arrow Connector 58"/>
              <p:cNvCxnSpPr/>
              <p:nvPr/>
            </p:nvCxnSpPr>
            <p:spPr bwMode="auto">
              <a:xfrm rot="5400000">
                <a:off x="4156836" y="2849184"/>
                <a:ext cx="242495" cy="1737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grpSp>
            <p:nvGrpSpPr>
              <p:cNvPr id="19" name="Group 120"/>
              <p:cNvGrpSpPr>
                <a:grpSpLocks/>
              </p:cNvGrpSpPr>
              <p:nvPr/>
            </p:nvGrpSpPr>
            <p:grpSpPr bwMode="auto">
              <a:xfrm>
                <a:off x="1787248" y="2633656"/>
                <a:ext cx="6171918" cy="1957953"/>
                <a:chOff x="1787248" y="2633656"/>
                <a:chExt cx="6171918" cy="1957953"/>
              </a:xfrm>
            </p:grpSpPr>
            <p:cxnSp>
              <p:nvCxnSpPr>
                <p:cNvPr id="22" name="Straight Arrow Connector 102"/>
                <p:cNvCxnSpPr/>
                <p:nvPr/>
              </p:nvCxnSpPr>
              <p:spPr bwMode="auto">
                <a:xfrm rot="5400000">
                  <a:off x="4461714" y="3660258"/>
                  <a:ext cx="1464155" cy="173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3" name="Straight Arrow Connector 103"/>
                <p:cNvCxnSpPr/>
                <p:nvPr/>
              </p:nvCxnSpPr>
              <p:spPr bwMode="auto">
                <a:xfrm rot="16200000" flipH="1">
                  <a:off x="4921307" y="3661127"/>
                  <a:ext cx="146415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4" name="Straight Arrow Connector 39"/>
                <p:cNvCxnSpPr/>
                <p:nvPr/>
              </p:nvCxnSpPr>
              <p:spPr bwMode="auto">
                <a:xfrm rot="5400000">
                  <a:off x="3780579" y="3660258"/>
                  <a:ext cx="1464155" cy="173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25" name="Group 24"/>
                <p:cNvGrpSpPr>
                  <a:grpSpLocks/>
                </p:cNvGrpSpPr>
                <p:nvPr/>
              </p:nvGrpSpPr>
              <p:grpSpPr bwMode="auto">
                <a:xfrm>
                  <a:off x="1874247" y="2819156"/>
                  <a:ext cx="6084919" cy="392011"/>
                  <a:chOff x="1524000" y="2623393"/>
                  <a:chExt cx="6084919" cy="392011"/>
                </a:xfrm>
              </p:grpSpPr>
              <p:cxnSp>
                <p:nvCxnSpPr>
                  <p:cNvPr id="35" name="Straight Connector 66"/>
                  <p:cNvCxnSpPr/>
                  <p:nvPr/>
                </p:nvCxnSpPr>
                <p:spPr bwMode="auto">
                  <a:xfrm>
                    <a:off x="2071222" y="2817792"/>
                    <a:ext cx="5537697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Text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2623393"/>
                    <a:ext cx="533400" cy="3920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pPr algn="ctr"/>
                    <a:r>
                      <a:rPr lang="en-US" altLang="zh-CN" sz="1600" b="1">
                        <a:latin typeface="Calibri" pitchFamily="34" charset="0"/>
                      </a:rPr>
                      <a:t>AP</a:t>
                    </a:r>
                    <a:endParaRPr lang="en-US" altLang="zh-CN" b="1">
                      <a:latin typeface="Calibri" pitchFamily="34" charset="0"/>
                    </a:endParaRPr>
                  </a:p>
                </p:txBody>
              </p:sp>
            </p:grpSp>
            <p:cxnSp>
              <p:nvCxnSpPr>
                <p:cNvPr id="26" name="Straight Arrow Connector 51"/>
                <p:cNvCxnSpPr>
                  <a:endCxn id="32" idx="1"/>
                </p:cNvCxnSpPr>
                <p:nvPr/>
              </p:nvCxnSpPr>
              <p:spPr bwMode="auto">
                <a:xfrm rot="5400000">
                  <a:off x="2219425" y="3709809"/>
                  <a:ext cx="1557847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7" name="Straight Arrow Connector 52"/>
                <p:cNvCxnSpPr/>
                <p:nvPr/>
              </p:nvCxnSpPr>
              <p:spPr bwMode="auto">
                <a:xfrm rot="5400000">
                  <a:off x="3320119" y="3660258"/>
                  <a:ext cx="1464155" cy="1737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28" name="Group 40"/>
                <p:cNvGrpSpPr>
                  <a:grpSpLocks/>
                </p:cNvGrpSpPr>
                <p:nvPr/>
              </p:nvGrpSpPr>
              <p:grpSpPr bwMode="auto">
                <a:xfrm>
                  <a:off x="1787248" y="4199598"/>
                  <a:ext cx="6171918" cy="392011"/>
                  <a:chOff x="1813233" y="4663917"/>
                  <a:chExt cx="6171918" cy="392011"/>
                </a:xfrm>
              </p:grpSpPr>
              <p:grpSp>
                <p:nvGrpSpPr>
                  <p:cNvPr id="3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1813233" y="4663917"/>
                    <a:ext cx="6171918" cy="392011"/>
                    <a:chOff x="1437262" y="2623394"/>
                    <a:chExt cx="6171918" cy="392011"/>
                  </a:xfrm>
                </p:grpSpPr>
                <p:cxnSp>
                  <p:nvCxnSpPr>
                    <p:cNvPr id="33" name="Straight Connector 62"/>
                    <p:cNvCxnSpPr/>
                    <p:nvPr/>
                  </p:nvCxnSpPr>
                  <p:spPr bwMode="auto">
                    <a:xfrm>
                      <a:off x="2071483" y="2820674"/>
                      <a:ext cx="5537697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34" name="TextBox 7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37262" y="2623394"/>
                      <a:ext cx="620138" cy="39201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anchor="ctr">
                      <a:spAutoFit/>
                    </a:bodyPr>
                    <a:lstStyle/>
                    <a:p>
                      <a:pPr algn="ctr"/>
                      <a:r>
                        <a:rPr lang="en-US" altLang="zh-CN" sz="1600" b="1">
                          <a:latin typeface="Calibri" pitchFamily="34" charset="0"/>
                        </a:rPr>
                        <a:t>STA</a:t>
                      </a:r>
                      <a:endParaRPr lang="en-US" altLang="zh-CN" b="1">
                        <a:latin typeface="Calibri" pitchFamily="34" charset="0"/>
                      </a:endParaRPr>
                    </a:p>
                  </p:txBody>
                </p:sp>
              </p:grpSp>
              <p:sp>
                <p:nvSpPr>
                  <p:cNvPr id="32" name="Rectangle 61"/>
                  <p:cNvSpPr/>
                  <p:nvPr/>
                </p:nvSpPr>
                <p:spPr bwMode="auto">
                  <a:xfrm>
                    <a:off x="3024333" y="4861197"/>
                    <a:ext cx="4675853" cy="185546"/>
                  </a:xfrm>
                  <a:prstGeom prst="rect">
                    <a:avLst/>
                  </a:prstGeom>
                  <a:solidFill>
                    <a:srgbClr val="92D05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r>
                      <a:rPr lang="en-US" b="1" dirty="0">
                        <a:latin typeface="Calibri" pitchFamily="34" charset="0"/>
                        <a:ea typeface="宋体" pitchFamily="2" charset="-122"/>
                        <a:cs typeface="Arial" charset="0"/>
                      </a:rPr>
                      <a:t>Wake</a:t>
                    </a:r>
                  </a:p>
                </p:txBody>
              </p:sp>
            </p:grpSp>
            <p:cxnSp>
              <p:nvCxnSpPr>
                <p:cNvPr id="29" name="Straight Arrow Connector 42"/>
                <p:cNvCxnSpPr/>
                <p:nvPr/>
              </p:nvCxnSpPr>
              <p:spPr bwMode="auto">
                <a:xfrm rot="5400000">
                  <a:off x="2633770" y="3662094"/>
                  <a:ext cx="1464156" cy="173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sp>
              <p:nvSpPr>
                <p:cNvPr id="30" name="Rectangle 97"/>
                <p:cNvSpPr/>
                <p:nvPr/>
              </p:nvSpPr>
              <p:spPr bwMode="auto">
                <a:xfrm>
                  <a:off x="4511788" y="2633278"/>
                  <a:ext cx="684610" cy="380277"/>
                </a:xfrm>
                <a:prstGeom prst="rect">
                  <a:avLst/>
                </a:prstGeom>
                <a:solidFill>
                  <a:srgbClr val="92D05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anchor="ctr"/>
                <a:lstStyle/>
                <a:p>
                  <a:pPr algn="ctr" eaLnBrk="0" hangingPunct="0">
                    <a:defRPr/>
                  </a:pPr>
                  <a:r>
                    <a:rPr lang="en-US" b="1" dirty="0">
                      <a:latin typeface="Calibri" pitchFamily="34" charset="0"/>
                      <a:ea typeface="宋体" pitchFamily="2" charset="-122"/>
                      <a:cs typeface="Arial" charset="0"/>
                    </a:rPr>
                    <a:t>DATA</a:t>
                  </a:r>
                </a:p>
              </p:txBody>
            </p:sp>
          </p:grpSp>
          <p:sp>
            <p:nvSpPr>
              <p:cNvPr id="20" name="TextBox 62"/>
              <p:cNvSpPr txBox="1">
                <a:spLocks noChangeArrowheads="1"/>
              </p:cNvSpPr>
              <p:nvPr/>
            </p:nvSpPr>
            <p:spPr bwMode="auto">
              <a:xfrm>
                <a:off x="5144049" y="2471614"/>
                <a:ext cx="566374" cy="320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latin typeface="Calibri" pitchFamily="34" charset="0"/>
                  </a:rPr>
                  <a:t>SIFS</a:t>
                </a:r>
              </a:p>
            </p:txBody>
          </p:sp>
          <p:cxnSp>
            <p:nvCxnSpPr>
              <p:cNvPr id="21" name="Straight Arrow Connector 111"/>
              <p:cNvCxnSpPr/>
              <p:nvPr/>
            </p:nvCxnSpPr>
            <p:spPr bwMode="auto">
              <a:xfrm rot="5400000">
                <a:off x="5306300" y="2848267"/>
                <a:ext cx="240659" cy="173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</p:grpSp>
        <p:sp>
          <p:nvSpPr>
            <p:cNvPr id="10" name="Rectangle 71"/>
            <p:cNvSpPr/>
            <p:nvPr/>
          </p:nvSpPr>
          <p:spPr bwMode="auto">
            <a:xfrm>
              <a:off x="4856914" y="5575386"/>
              <a:ext cx="686379" cy="380305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DATA</a:t>
              </a:r>
            </a:p>
          </p:txBody>
        </p:sp>
        <p:sp>
          <p:nvSpPr>
            <p:cNvPr id="11" name="TextBox 82"/>
            <p:cNvSpPr txBox="1">
              <a:spLocks noChangeArrowheads="1"/>
            </p:cNvSpPr>
            <p:nvPr/>
          </p:nvSpPr>
          <p:spPr bwMode="auto">
            <a:xfrm>
              <a:off x="5500688" y="4114756"/>
              <a:ext cx="566737" cy="320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 dirty="0">
                  <a:latin typeface="Calibri" pitchFamily="34" charset="0"/>
                </a:rPr>
                <a:t>SIFS</a:t>
              </a:r>
              <a:endParaRPr lang="en-US" altLang="zh-CN" sz="1100" b="1" dirty="0">
                <a:latin typeface="Calibri" pitchFamily="34" charset="0"/>
              </a:endParaRPr>
            </a:p>
          </p:txBody>
        </p:sp>
        <p:cxnSp>
          <p:nvCxnSpPr>
            <p:cNvPr id="12" name="Straight Arrow Connector 53"/>
            <p:cNvCxnSpPr/>
            <p:nvPr/>
          </p:nvCxnSpPr>
          <p:spPr bwMode="auto">
            <a:xfrm rot="5400000">
              <a:off x="5660966" y="4492394"/>
              <a:ext cx="242513" cy="173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  <p:cxnSp>
          <p:nvCxnSpPr>
            <p:cNvPr id="13" name="Straight Arrow Connector 41"/>
            <p:cNvCxnSpPr/>
            <p:nvPr/>
          </p:nvCxnSpPr>
          <p:spPr bwMode="auto">
            <a:xfrm rot="16200000" flipH="1">
              <a:off x="5278593" y="5304396"/>
              <a:ext cx="146426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  <p:cxnSp>
          <p:nvCxnSpPr>
            <p:cNvPr id="14" name="Straight Arrow Connector 40"/>
            <p:cNvCxnSpPr/>
            <p:nvPr/>
          </p:nvCxnSpPr>
          <p:spPr bwMode="auto">
            <a:xfrm rot="5400000">
              <a:off x="4820717" y="5303527"/>
              <a:ext cx="1464266" cy="173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PS-Poll Format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Release the definition of PS-Poll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dirty="0" smtClean="0">
                <a:ea typeface="宋体" charset="-122"/>
              </a:rPr>
              <a:t>Allow </a:t>
            </a:r>
            <a:r>
              <a:rPr lang="en-US" altLang="zh-CN" sz="1600" dirty="0" smtClean="0">
                <a:ea typeface="宋体" charset="-122"/>
              </a:rPr>
              <a:t>the </a:t>
            </a:r>
            <a:r>
              <a:rPr lang="en-US" altLang="zh-CN" sz="1600" dirty="0" smtClean="0">
                <a:ea typeface="宋体" charset="-122"/>
              </a:rPr>
              <a:t>AID</a:t>
            </a:r>
            <a:r>
              <a:rPr lang="zh-CN" altLang="en-US" sz="1600" dirty="0" smtClean="0">
                <a:ea typeface="宋体" charset="-122"/>
              </a:rPr>
              <a:t> </a:t>
            </a:r>
            <a:r>
              <a:rPr lang="en-US" altLang="zh-CN" sz="1600" dirty="0" smtClean="0">
                <a:ea typeface="宋体" charset="-122"/>
              </a:rPr>
              <a:t>field to be switched to Duration 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1295400" y="2819400"/>
          <a:ext cx="6019800" cy="834073"/>
        </p:xfrm>
        <a:graphic>
          <a:graphicData uri="http://schemas.openxmlformats.org/drawingml/2006/table">
            <a:tbl>
              <a:tblPr/>
              <a:tblGrid>
                <a:gridCol w="1454150"/>
                <a:gridCol w="1365250"/>
                <a:gridCol w="1219200"/>
                <a:gridCol w="990600"/>
                <a:gridCol w="9906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Frame Control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Duration/ID</a:t>
                      </a:r>
                      <a:endParaRPr kumimoji="0" lang="zh-CN" altLang="zh-CN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BSSID (RA)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TA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FCS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2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2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6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6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4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zh-CN" sz="2000" dirty="0" smtClean="0">
                <a:ea typeface="宋体" charset="-122"/>
              </a:rPr>
              <a:t>[1] </a:t>
            </a:r>
            <a:r>
              <a:rPr lang="en-US" altLang="zh-CN" sz="2000" dirty="0" smtClean="0">
                <a:ea typeface="宋体" charset="-122"/>
              </a:rPr>
              <a:t>12/0834r0 </a:t>
            </a:r>
            <a:r>
              <a:rPr lang="en-US" altLang="zh-CN" sz="2000" dirty="0" smtClean="0">
                <a:ea typeface="宋体" charset="-122"/>
              </a:rPr>
              <a:t>Speed Frame Exchange</a:t>
            </a:r>
          </a:p>
          <a:p>
            <a:pPr marL="0" indent="0" eaLnBrk="1" hangingPunct="1">
              <a:buFontTx/>
              <a:buNone/>
            </a:pPr>
            <a:r>
              <a:rPr lang="en-US" altLang="zh-CN" sz="2000" dirty="0" smtClean="0">
                <a:ea typeface="宋体" charset="-122"/>
              </a:rPr>
              <a:t>[2] </a:t>
            </a:r>
            <a:r>
              <a:rPr lang="en-US" altLang="zh-CN" sz="2000" dirty="0" smtClean="0">
                <a:ea typeface="宋体" charset="-122"/>
              </a:rPr>
              <a:t>12/0127r1 </a:t>
            </a:r>
            <a:r>
              <a:rPr lang="en-US" sz="2000" dirty="0" smtClean="0"/>
              <a:t>Lowe power medium access</a:t>
            </a:r>
            <a:endParaRPr lang="en-US" altLang="zh-CN" sz="2000" dirty="0" smtClean="0">
              <a:ea typeface="宋体" charset="-122"/>
            </a:endParaRPr>
          </a:p>
          <a:p>
            <a:pPr marL="0" indent="0" eaLnBrk="1" hangingPunct="1">
              <a:buFontTx/>
              <a:buNone/>
            </a:pPr>
            <a:r>
              <a:rPr lang="en-US" altLang="zh-CN" sz="2000" dirty="0" smtClean="0">
                <a:ea typeface="宋体" charset="-122"/>
              </a:rPr>
              <a:t>[3] IEEE 802.11-2012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ea typeface="宋体" charset="-122"/>
              </a:rPr>
              <a:t>Do you agree to allow </a:t>
            </a:r>
            <a:r>
              <a:rPr lang="en-US" altLang="zh-CN" sz="2000" dirty="0" smtClean="0">
                <a:ea typeface="宋体" charset="-122"/>
              </a:rPr>
              <a:t>PS-Poll as the first Uplink frame in Speed Frame Exchange</a:t>
            </a:r>
            <a:r>
              <a:rPr lang="en-US" altLang="zh-CN" sz="2000" dirty="0" smtClean="0">
                <a:ea typeface="宋体" charset="-122"/>
              </a:rPr>
              <a:t>?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Y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N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Abs</a:t>
            </a:r>
          </a:p>
          <a:p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8018</TotalTime>
  <Words>530</Words>
  <Application>Microsoft Office PowerPoint</Application>
  <PresentationFormat>全屏显示(4:3)</PresentationFormat>
  <Paragraphs>124</Paragraphs>
  <Slides>10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place presentation subject title text here]</vt:lpstr>
      <vt:lpstr>Microsoft Office Word 启用了宏的模板</vt:lpstr>
      <vt:lpstr>Macro-Enabled Template</vt:lpstr>
      <vt:lpstr>Microsoft Office Word 启用了宏的文档</vt:lpstr>
      <vt:lpstr>PS-Poll TXOP</vt:lpstr>
      <vt:lpstr>幻灯片 2</vt:lpstr>
      <vt:lpstr>幻灯片 3</vt:lpstr>
      <vt:lpstr>Introduction</vt:lpstr>
      <vt:lpstr>An Example of Speed Frame Exchange</vt:lpstr>
      <vt:lpstr>PS-Poll TXOP</vt:lpstr>
      <vt:lpstr>PS-Poll Format</vt:lpstr>
      <vt:lpstr>Reference</vt:lpstr>
      <vt:lpstr>Straw poll / Pre-motion 1</vt:lpstr>
      <vt:lpstr>Straw poll / Pre-motion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y00136540</cp:lastModifiedBy>
  <cp:revision>318</cp:revision>
  <cp:lastPrinted>2010-12-20T20:45:24Z</cp:lastPrinted>
  <dcterms:created xsi:type="dcterms:W3CDTF">2010-12-20T20:39:38Z</dcterms:created>
  <dcterms:modified xsi:type="dcterms:W3CDTF">2012-11-09T01:51:41Z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1352420470</vt:lpwstr>
  </property>
</Properties>
</file>