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95" r:id="rId2"/>
    <p:sldId id="321" r:id="rId3"/>
    <p:sldId id="357" r:id="rId4"/>
    <p:sldId id="367" r:id="rId5"/>
    <p:sldId id="353" r:id="rId6"/>
    <p:sldId id="358" r:id="rId7"/>
    <p:sldId id="354" r:id="rId8"/>
    <p:sldId id="368" r:id="rId9"/>
    <p:sldId id="362" r:id="rId10"/>
    <p:sldId id="3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0000"/>
    <a:srgbClr val="993366"/>
    <a:srgbClr val="990033"/>
    <a:srgbClr val="00B050"/>
    <a:srgbClr val="92D050"/>
  </p:clrMru>
</p:presentationPr>
</file>

<file path=ppt/tableStyles.xml><?xml version="1.0" encoding="utf-8"?>
<a:tblStyleLst xmlns:a="http://schemas.openxmlformats.org/drawingml/2006/main" def="{5C22544A-7EE6-4342-B048-85BDC9FD1C3A}">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68" d="100"/>
          <a:sy n="68" d="100"/>
        </p:scale>
        <p:origin x="-576" y="-67"/>
      </p:cViewPr>
      <p:guideLst>
        <p:guide orient="horz" pos="2160"/>
        <p:guide pos="2880"/>
      </p:guideLst>
    </p:cSldViewPr>
  </p:slideViewPr>
  <p:outlineViewPr>
    <p:cViewPr>
      <p:scale>
        <a:sx n="25" d="100"/>
        <a:sy n="25" d="100"/>
      </p:scale>
      <p:origin x="372" y="353514"/>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2088" y="180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endParaRPr lang="zh-CN" altLang="zh-CN"/>
          </a:p>
        </p:txBody>
      </p:sp>
      <p:sp>
        <p:nvSpPr>
          <p:cNvPr id="3075" name="Rectangle 3"/>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Nov 2009</a:t>
            </a:r>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261E8E37-5393-4CB0-9FCF-8E5DDE2BBA91}"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endParaRPr lang="zh-CN" altLang="zh-CN"/>
          </a:p>
        </p:txBody>
      </p:sp>
      <p:sp>
        <p:nvSpPr>
          <p:cNvPr id="2051" name="Rectangle 3"/>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Nov 2009</a:t>
            </a:r>
          </a:p>
        </p:txBody>
      </p:sp>
      <p:sp>
        <p:nvSpPr>
          <p:cNvPr id="2560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0F973F90-29DB-42BA-A9CB-A2B133F9062D}"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r>
              <a:rPr lang="en-US" altLang="zh-CN" smtClean="0"/>
              <a:t>Nov 2009</a:t>
            </a:r>
          </a:p>
        </p:txBody>
      </p:sp>
      <p:sp>
        <p:nvSpPr>
          <p:cNvPr id="2662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zh-CN" sz="1400" b="1"/>
              <a:t>July 2007</a:t>
            </a:r>
          </a:p>
        </p:txBody>
      </p:sp>
      <p:sp>
        <p:nvSpPr>
          <p:cNvPr id="26628" name="Rectangle 6"/>
          <p:cNvSpPr>
            <a:spLocks noGrp="1" noChangeArrowheads="1"/>
          </p:cNvSpPr>
          <p:nvPr>
            <p:ph type="ftr" sz="quarter" idx="4"/>
          </p:nvPr>
        </p:nvSpPr>
        <p:spPr>
          <a:xfrm>
            <a:off x="5357813" y="8985250"/>
            <a:ext cx="923925" cy="182563"/>
          </a:xfrm>
          <a:noFill/>
        </p:spPr>
        <p:txBody>
          <a:bodyPr/>
          <a:lstStyle/>
          <a:p>
            <a:pPr lvl="4"/>
            <a:r>
              <a:rPr lang="en-US" altLang="zh-CN" smtClean="0"/>
              <a:t>Peter Ecclesine (Cisco Systems)</a:t>
            </a:r>
          </a:p>
        </p:txBody>
      </p:sp>
      <p:sp>
        <p:nvSpPr>
          <p:cNvPr id="26629" name="Rectangle 7"/>
          <p:cNvSpPr>
            <a:spLocks noGrp="1" noChangeArrowheads="1"/>
          </p:cNvSpPr>
          <p:nvPr>
            <p:ph type="sldNum" sz="quarter" idx="5"/>
          </p:nvPr>
        </p:nvSpPr>
        <p:spPr>
          <a:noFill/>
        </p:spPr>
        <p:txBody>
          <a:bodyPr/>
          <a:lstStyle/>
          <a:p>
            <a:r>
              <a:rPr lang="en-US" altLang="zh-CN" smtClean="0"/>
              <a:t>Page </a:t>
            </a:r>
            <a:fld id="{30403163-F9D7-4D60-A370-B7C7FCE7FBA6}" type="slidenum">
              <a:rPr lang="en-US" altLang="zh-CN" smtClean="0"/>
              <a:pPr/>
              <a:t>1</a:t>
            </a:fld>
            <a:endParaRPr lang="en-US" altLang="zh-CN"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a:ln/>
        </p:spPr>
        <p:txBody>
          <a:bodyPr/>
          <a:lstStyle/>
          <a:p>
            <a:endParaRPr lang="en-GB"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r>
              <a:rPr lang="en-US" altLang="zh-CN" smtClean="0"/>
              <a:t>Nov 2009</a:t>
            </a: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lang="en-GB"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r>
              <a:rPr lang="en-US" altLang="zh-CN" smtClean="0"/>
              <a:t>Nov 2009</a:t>
            </a:r>
          </a:p>
        </p:txBody>
      </p:sp>
      <p:sp>
        <p:nvSpPr>
          <p:cNvPr id="28675" name="Rectangle 2"/>
          <p:cNvSpPr>
            <a:spLocks noGrp="1" noRot="1" noChangeAspect="1" noChangeArrowheads="1" noTextEdit="1"/>
          </p:cNvSpPr>
          <p:nvPr>
            <p:ph type="sldImg"/>
          </p:nvPr>
        </p:nvSpPr>
        <p:spPr>
          <a:xfrm>
            <a:off x="1154113" y="701675"/>
            <a:ext cx="4625975" cy="3468688"/>
          </a:xfrm>
          <a:ln/>
        </p:spPr>
      </p:sp>
      <p:sp>
        <p:nvSpPr>
          <p:cNvPr id="28676" name="Rectangle 3"/>
          <p:cNvSpPr>
            <a:spLocks noGrp="1" noChangeArrowheads="1"/>
          </p:cNvSpPr>
          <p:nvPr>
            <p:ph type="body" idx="1"/>
          </p:nvPr>
        </p:nvSpPr>
        <p:spPr>
          <a:noFill/>
          <a:ln/>
        </p:spPr>
        <p:txBody>
          <a:bodyPr/>
          <a:lstStyle/>
          <a:p>
            <a:endParaRPr lang="en-GB"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r>
              <a:rPr lang="en-US" altLang="zh-CN" smtClean="0"/>
              <a:t>Nov 2009</a:t>
            </a:r>
          </a:p>
        </p:txBody>
      </p:sp>
      <p:sp>
        <p:nvSpPr>
          <p:cNvPr id="29699" name="Rectangle 2"/>
          <p:cNvSpPr>
            <a:spLocks noGrp="1" noRot="1" noChangeAspect="1" noChangeArrowheads="1" noTextEdit="1"/>
          </p:cNvSpPr>
          <p:nvPr>
            <p:ph type="sldImg"/>
          </p:nvPr>
        </p:nvSpPr>
        <p:spPr>
          <a:xfrm>
            <a:off x="1154113" y="701675"/>
            <a:ext cx="4625975" cy="3468688"/>
          </a:xfrm>
          <a:ln/>
        </p:spPr>
      </p:sp>
      <p:sp>
        <p:nvSpPr>
          <p:cNvPr id="29700" name="Rectangle 3"/>
          <p:cNvSpPr>
            <a:spLocks noGrp="1" noChangeArrowheads="1"/>
          </p:cNvSpPr>
          <p:nvPr>
            <p:ph type="body" idx="1"/>
          </p:nvPr>
        </p:nvSpPr>
        <p:spPr>
          <a:noFill/>
          <a:ln/>
        </p:spPr>
        <p:txBody>
          <a:bodyPr/>
          <a:lstStyle/>
          <a:p>
            <a:endParaRPr lang="en-GB"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xfrm>
            <a:off x="1154113" y="701675"/>
            <a:ext cx="4625975" cy="3468688"/>
          </a:xfrm>
          <a:ln/>
        </p:spPr>
      </p:sp>
      <p:sp>
        <p:nvSpPr>
          <p:cNvPr id="30723" name="备注占位符 2"/>
          <p:cNvSpPr>
            <a:spLocks noGrp="1"/>
          </p:cNvSpPr>
          <p:nvPr>
            <p:ph type="body" idx="1"/>
          </p:nvPr>
        </p:nvSpPr>
        <p:spPr>
          <a:noFill/>
          <a:ln/>
        </p:spPr>
        <p:txBody>
          <a:bodyPr/>
          <a:lstStyle/>
          <a:p>
            <a:endParaRPr lang="zh-CN" altLang="en-US" smtClean="0"/>
          </a:p>
        </p:txBody>
      </p:sp>
      <p:sp>
        <p:nvSpPr>
          <p:cNvPr id="30724" name="日期占位符 3"/>
          <p:cNvSpPr>
            <a:spLocks noGrp="1"/>
          </p:cNvSpPr>
          <p:nvPr>
            <p:ph type="dt" sz="quarter" idx="1"/>
          </p:nvPr>
        </p:nvSpPr>
        <p:spPr>
          <a:noFill/>
        </p:spPr>
        <p:txBody>
          <a:bodyPr/>
          <a:lstStyle/>
          <a:p>
            <a:r>
              <a:rPr lang="en-US" altLang="zh-CN" smtClean="0"/>
              <a:t>Nov 2009</a:t>
            </a:r>
          </a:p>
        </p:txBody>
      </p:sp>
      <p:sp>
        <p:nvSpPr>
          <p:cNvPr id="30725" name="页脚占位符 4"/>
          <p:cNvSpPr>
            <a:spLocks noGrp="1"/>
          </p:cNvSpPr>
          <p:nvPr>
            <p:ph type="ftr" sz="quarter" idx="4"/>
          </p:nvPr>
        </p:nvSpPr>
        <p:spPr>
          <a:noFill/>
        </p:spPr>
        <p:txBody>
          <a:bodyPr/>
          <a:lstStyle/>
          <a:p>
            <a:pPr lvl="4"/>
            <a:r>
              <a:rPr lang="en-US" altLang="zh-CN" smtClean="0"/>
              <a:t>Peter Ecclesine (Cisco Systems)</a:t>
            </a:r>
          </a:p>
        </p:txBody>
      </p:sp>
      <p:sp>
        <p:nvSpPr>
          <p:cNvPr id="30726" name="灯片编号占位符 5"/>
          <p:cNvSpPr>
            <a:spLocks noGrp="1"/>
          </p:cNvSpPr>
          <p:nvPr>
            <p:ph type="sldNum" sz="quarter" idx="5"/>
          </p:nvPr>
        </p:nvSpPr>
        <p:spPr>
          <a:noFill/>
        </p:spPr>
        <p:txBody>
          <a:bodyPr/>
          <a:lstStyle/>
          <a:p>
            <a:r>
              <a:rPr lang="en-US" altLang="zh-CN" smtClean="0"/>
              <a:t>Page </a:t>
            </a:r>
            <a:fld id="{A60CC16C-4BE6-490C-994F-F3BF78E25286}" type="slidenum">
              <a:rPr lang="en-US" altLang="zh-CN" smtClean="0"/>
              <a:pPr/>
              <a:t>6</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November</a:t>
            </a:r>
            <a:r>
              <a:rPr lang="en-US"/>
              <a:t> 2012</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CN"/>
              <a:t>Slide </a:t>
            </a:r>
            <a:fld id="{A5281A5A-28CD-4EF0-97FE-6184FABF8E31}"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May 2012</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a:t>Slide </a:t>
            </a:r>
            <a:fld id="{3CCAF708-EDB9-4E8D-BF76-58F17C9E05C6}"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May 2012</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a:t>Slide </a:t>
            </a:r>
            <a:fld id="{81E33284-6623-47A5-AAF4-83E920AB6AB9}"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a:lvl1pPr>
          </a:lstStyle>
          <a:p>
            <a:pPr>
              <a:defRPr/>
            </a:pPr>
            <a:r>
              <a:rPr lang="en-US"/>
              <a:t>May 2012</a:t>
            </a:r>
          </a:p>
        </p:txBody>
      </p:sp>
      <p:sp>
        <p:nvSpPr>
          <p:cNvPr id="6" name="Rectangle 6"/>
          <p:cNvSpPr>
            <a:spLocks noGrp="1" noChangeArrowheads="1"/>
          </p:cNvSpPr>
          <p:nvPr>
            <p:ph type="sldNum" sz="quarter" idx="11"/>
          </p:nvPr>
        </p:nvSpPr>
        <p:spPr/>
        <p:txBody>
          <a:bodyPr/>
          <a:lstStyle>
            <a:lvl1pPr>
              <a:defRPr/>
            </a:lvl1pPr>
          </a:lstStyle>
          <a:p>
            <a:pPr>
              <a:defRPr/>
            </a:pPr>
            <a:r>
              <a:rPr lang="en-US" altLang="zh-CN"/>
              <a:t>Slide </a:t>
            </a:r>
            <a:fld id="{DAA279F9-5335-46DF-AF2D-0DF5DAF82A6B}"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en-US" altLang="zh-CN"/>
              <a:t>November </a:t>
            </a:r>
            <a:r>
              <a:rPr lang="en-US"/>
              <a:t>2012</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a:t>Slide </a:t>
            </a:r>
            <a:fld id="{43985159-4D89-4B01-9A39-85D2C14BB646}"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September 2012</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a:t>Slide </a:t>
            </a:r>
            <a:fld id="{9E843988-6857-4013-86D6-468BBBE48454}"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a:lvl1pPr>
          </a:lstStyle>
          <a:p>
            <a:pPr>
              <a:defRPr/>
            </a:pPr>
            <a:r>
              <a:rPr lang="en-US"/>
              <a:t>May 2012</a:t>
            </a:r>
          </a:p>
        </p:txBody>
      </p:sp>
      <p:sp>
        <p:nvSpPr>
          <p:cNvPr id="6" name="Rectangle 6"/>
          <p:cNvSpPr>
            <a:spLocks noGrp="1" noChangeArrowheads="1"/>
          </p:cNvSpPr>
          <p:nvPr>
            <p:ph type="sldNum" sz="quarter" idx="11"/>
          </p:nvPr>
        </p:nvSpPr>
        <p:spPr/>
        <p:txBody>
          <a:bodyPr/>
          <a:lstStyle>
            <a:lvl1pPr>
              <a:defRPr/>
            </a:lvl1pPr>
          </a:lstStyle>
          <a:p>
            <a:pPr>
              <a:defRPr/>
            </a:pPr>
            <a:r>
              <a:rPr lang="en-US" altLang="zh-CN"/>
              <a:t>Slide </a:t>
            </a:r>
            <a:fld id="{D07A4667-F7C3-4AE0-BB85-B5FB8E146966}"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May 2012</a:t>
            </a:r>
          </a:p>
        </p:txBody>
      </p:sp>
      <p:sp>
        <p:nvSpPr>
          <p:cNvPr id="8" name="Rectangle 6"/>
          <p:cNvSpPr>
            <a:spLocks noGrp="1" noChangeArrowheads="1"/>
          </p:cNvSpPr>
          <p:nvPr>
            <p:ph type="sldNum" sz="quarter" idx="11"/>
          </p:nvPr>
        </p:nvSpPr>
        <p:spPr/>
        <p:txBody>
          <a:bodyPr/>
          <a:lstStyle>
            <a:lvl1pPr>
              <a:defRPr/>
            </a:lvl1pPr>
          </a:lstStyle>
          <a:p>
            <a:pPr>
              <a:defRPr/>
            </a:pPr>
            <a:r>
              <a:rPr lang="en-US" altLang="zh-CN"/>
              <a:t>Slide </a:t>
            </a:r>
            <a:fld id="{21737257-A1E7-4ADE-B7A0-74E94E3C6036}"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May 2012</a:t>
            </a:r>
          </a:p>
        </p:txBody>
      </p:sp>
      <p:sp>
        <p:nvSpPr>
          <p:cNvPr id="4" name="Rectangle 6"/>
          <p:cNvSpPr>
            <a:spLocks noGrp="1" noChangeArrowheads="1"/>
          </p:cNvSpPr>
          <p:nvPr>
            <p:ph type="sldNum" sz="quarter" idx="11"/>
          </p:nvPr>
        </p:nvSpPr>
        <p:spPr/>
        <p:txBody>
          <a:bodyPr/>
          <a:lstStyle>
            <a:lvl1pPr>
              <a:defRPr/>
            </a:lvl1pPr>
          </a:lstStyle>
          <a:p>
            <a:pPr>
              <a:defRPr/>
            </a:pPr>
            <a:r>
              <a:rPr lang="en-US" altLang="zh-CN"/>
              <a:t>Slide </a:t>
            </a:r>
            <a:fld id="{59FE2901-0488-420A-92B7-601781D48353}"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May 2012</a:t>
            </a:r>
          </a:p>
        </p:txBody>
      </p:sp>
      <p:sp>
        <p:nvSpPr>
          <p:cNvPr id="3" name="Rectangle 6"/>
          <p:cNvSpPr>
            <a:spLocks noGrp="1" noChangeArrowheads="1"/>
          </p:cNvSpPr>
          <p:nvPr>
            <p:ph type="sldNum" sz="quarter" idx="11"/>
          </p:nvPr>
        </p:nvSpPr>
        <p:spPr/>
        <p:txBody>
          <a:bodyPr/>
          <a:lstStyle>
            <a:lvl1pPr>
              <a:defRPr/>
            </a:lvl1pPr>
          </a:lstStyle>
          <a:p>
            <a:pPr>
              <a:defRPr/>
            </a:pPr>
            <a:r>
              <a:rPr lang="en-US" altLang="zh-CN"/>
              <a:t>Slide </a:t>
            </a:r>
            <a:fld id="{CE0BE0D4-C455-4C75-B062-E91119FBA6D8}"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t>May 2012</a:t>
            </a:r>
          </a:p>
        </p:txBody>
      </p:sp>
      <p:sp>
        <p:nvSpPr>
          <p:cNvPr id="6" name="Rectangle 6"/>
          <p:cNvSpPr>
            <a:spLocks noGrp="1" noChangeArrowheads="1"/>
          </p:cNvSpPr>
          <p:nvPr>
            <p:ph type="sldNum" sz="quarter" idx="11"/>
          </p:nvPr>
        </p:nvSpPr>
        <p:spPr/>
        <p:txBody>
          <a:bodyPr/>
          <a:lstStyle>
            <a:lvl1pPr>
              <a:defRPr/>
            </a:lvl1pPr>
          </a:lstStyle>
          <a:p>
            <a:pPr>
              <a:defRPr/>
            </a:pPr>
            <a:r>
              <a:rPr lang="en-US" altLang="zh-CN"/>
              <a:t>Slide </a:t>
            </a:r>
            <a:fld id="{7E922122-29A0-4034-A614-EC9297FD03DD}"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t>May 2012</a:t>
            </a:r>
          </a:p>
        </p:txBody>
      </p:sp>
      <p:sp>
        <p:nvSpPr>
          <p:cNvPr id="6" name="Rectangle 6"/>
          <p:cNvSpPr>
            <a:spLocks noGrp="1" noChangeArrowheads="1"/>
          </p:cNvSpPr>
          <p:nvPr>
            <p:ph type="sldNum" sz="quarter" idx="11"/>
          </p:nvPr>
        </p:nvSpPr>
        <p:spPr/>
        <p:txBody>
          <a:bodyPr/>
          <a:lstStyle>
            <a:lvl1pPr>
              <a:defRPr/>
            </a:lvl1pPr>
          </a:lstStyle>
          <a:p>
            <a:pPr>
              <a:defRPr/>
            </a:pPr>
            <a:r>
              <a:rPr lang="en-US" altLang="zh-CN"/>
              <a:t>Slide </a:t>
            </a:r>
            <a:fld id="{C994BC4C-251F-4DF5-9BFA-2418591655DF}"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4963"/>
            <a:ext cx="15414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November</a:t>
            </a:r>
            <a:r>
              <a:rPr lang="en-US"/>
              <a:t> 2012</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pPr>
              <a:defRPr/>
            </a:pPr>
            <a:r>
              <a:rPr lang="en-US" altLang="zh-CN"/>
              <a:t>Slide </a:t>
            </a:r>
            <a:fld id="{553DD6FA-3F37-446D-AAAB-D7ECAD896696}" type="slidenum">
              <a:rPr lang="en-US" altLang="zh-CN"/>
              <a:pPr>
                <a:defRPr/>
              </a:pPr>
              <a:t>‹#›</a:t>
            </a:fld>
            <a:endParaRPr lang="en-US" altLang="zh-CN"/>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userDrawn="1"/>
        </p:nvSpPr>
        <p:spPr bwMode="auto">
          <a:xfrm>
            <a:off x="5181600" y="334963"/>
            <a:ext cx="3263900" cy="276225"/>
          </a:xfrm>
          <a:prstGeom prst="rect">
            <a:avLst/>
          </a:prstGeom>
          <a:noFill/>
          <a:ln w="9525">
            <a:noFill/>
            <a:miter lim="800000"/>
            <a:headEnd/>
            <a:tailEnd/>
          </a:ln>
        </p:spPr>
        <p:txBody>
          <a:bodyPr lIns="0" tIns="0" rIns="0" bIns="0" anchor="b">
            <a:spAutoFit/>
          </a:bodyPr>
          <a:lstStyle/>
          <a:p>
            <a:pPr marL="457200" lvl="4" algn="r">
              <a:defRPr/>
            </a:pPr>
            <a:r>
              <a:rPr lang="en-US" sz="1800" b="1" dirty="0"/>
              <a:t>doc.: </a:t>
            </a:r>
            <a:r>
              <a:rPr lang="en-US" sz="1800" b="1" dirty="0" smtClean="0"/>
              <a:t>802.11-12/1320r00</a:t>
            </a:r>
            <a:endParaRPr lang="en-US" sz="1800" b="1" dirty="0"/>
          </a:p>
        </p:txBody>
      </p:sp>
      <p:sp>
        <p:nvSpPr>
          <p:cNvPr id="10" name="Rectangle 9"/>
          <p:cNvSpPr/>
          <p:nvPr userDrawn="1"/>
        </p:nvSpPr>
        <p:spPr>
          <a:xfrm>
            <a:off x="6400800" y="6477000"/>
            <a:ext cx="1790875" cy="276999"/>
          </a:xfrm>
          <a:prstGeom prst="rect">
            <a:avLst/>
          </a:prstGeom>
        </p:spPr>
        <p:txBody>
          <a:bodyPr wrap="none">
            <a:spAutoFit/>
          </a:bodyPr>
          <a:lstStyle/>
          <a:p>
            <a:pPr>
              <a:defRPr/>
            </a:pPr>
            <a:r>
              <a:rPr lang="en-US" dirty="0" smtClean="0"/>
              <a:t>Bo, Sun (ZTE Corp), </a:t>
            </a:r>
            <a:r>
              <a:rPr lang="en-US" dirty="0"/>
              <a:t>et al</a:t>
            </a:r>
          </a:p>
        </p:txBody>
      </p:sp>
    </p:spTree>
  </p:cSld>
  <p:clrMap bg1="lt1" tx1="dk1" bg2="lt2" tx2="dk2" accent1="accent1" accent2="accent2" accent3="accent3" accent4="accent4" accent5="accent5" accent6="accent6" hlink="hlink" folHlink="folHlink"/>
  <p:sldLayoutIdLst>
    <p:sldLayoutId id="2147484257" r:id="rId1"/>
    <p:sldLayoutId id="2147484258" r:id="rId2"/>
    <p:sldLayoutId id="2147484259" r:id="rId3"/>
    <p:sldLayoutId id="2147484260" r:id="rId4"/>
    <p:sldLayoutId id="2147484261" r:id="rId5"/>
    <p:sldLayoutId id="2147484262" r:id="rId6"/>
    <p:sldLayoutId id="2147484263" r:id="rId7"/>
    <p:sldLayoutId id="2147484264" r:id="rId8"/>
    <p:sldLayoutId id="2147484265" r:id="rId9"/>
    <p:sldLayoutId id="2147484266" r:id="rId10"/>
    <p:sldLayoutId id="2147484267" r:id="rId11"/>
    <p:sldLayoutId id="2147484268"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1"/>
          </p:nvPr>
        </p:nvSpPr>
        <p:spPr>
          <a:noFill/>
        </p:spPr>
        <p:txBody>
          <a:bodyPr/>
          <a:lstStyle/>
          <a:p>
            <a:r>
              <a:rPr lang="en-US" altLang="zh-CN" smtClean="0"/>
              <a:t>Slide </a:t>
            </a:r>
            <a:fld id="{2329F2C0-AED7-484F-ABDB-59AA03D99CCC}" type="slidenum">
              <a:rPr lang="en-US" altLang="zh-CN" smtClean="0"/>
              <a:pPr/>
              <a:t>1</a:t>
            </a:fld>
            <a:endParaRPr lang="en-US" altLang="zh-CN" smtClean="0"/>
          </a:p>
        </p:txBody>
      </p:sp>
      <p:sp>
        <p:nvSpPr>
          <p:cNvPr id="1028" name="Rectangle 2"/>
          <p:cNvSpPr>
            <a:spLocks noGrp="1" noChangeArrowheads="1"/>
          </p:cNvSpPr>
          <p:nvPr>
            <p:ph type="title"/>
          </p:nvPr>
        </p:nvSpPr>
        <p:spPr>
          <a:xfrm>
            <a:off x="685800" y="914400"/>
            <a:ext cx="7772400" cy="914400"/>
          </a:xfrm>
          <a:noFill/>
        </p:spPr>
        <p:txBody>
          <a:bodyPr/>
          <a:lstStyle/>
          <a:p>
            <a:r>
              <a:rPr lang="en-US" altLang="zh-CN" dirty="0" smtClean="0">
                <a:ea typeface="宋体" charset="-122"/>
              </a:rPr>
              <a:t>11aj 45GHz Link Budget for use cases discussion</a:t>
            </a:r>
          </a:p>
        </p:txBody>
      </p:sp>
      <p:sp>
        <p:nvSpPr>
          <p:cNvPr id="1029" name="Rectangle 3"/>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altLang="zh-CN" sz="2000" dirty="0" smtClean="0">
                <a:ea typeface="宋体" charset="-122"/>
              </a:rPr>
              <a:t>Date:</a:t>
            </a:r>
            <a:r>
              <a:rPr lang="en-US" altLang="zh-CN" sz="2000" b="0" dirty="0" smtClean="0">
                <a:ea typeface="宋体" charset="-122"/>
              </a:rPr>
              <a:t> 2012-11-13</a:t>
            </a:r>
          </a:p>
        </p:txBody>
      </p:sp>
      <p:sp>
        <p:nvSpPr>
          <p:cNvPr id="1030" name="Rectangle 5"/>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sp>
        <p:nvSpPr>
          <p:cNvPr id="1031" name="Date Placeholder 6"/>
          <p:cNvSpPr>
            <a:spLocks noGrp="1"/>
          </p:cNvSpPr>
          <p:nvPr>
            <p:ph type="dt" sz="quarter" idx="10"/>
          </p:nvPr>
        </p:nvSpPr>
        <p:spPr>
          <a:xfrm>
            <a:off x="696913" y="334189"/>
            <a:ext cx="916918" cy="276999"/>
          </a:xfrm>
          <a:noFill/>
        </p:spPr>
        <p:txBody>
          <a:bodyPr/>
          <a:lstStyle/>
          <a:p>
            <a:r>
              <a:rPr lang="en-US" altLang="zh-CN" dirty="0" smtClean="0">
                <a:ea typeface="宋体" charset="-122"/>
              </a:rPr>
              <a:t>Nov 2012</a:t>
            </a:r>
          </a:p>
        </p:txBody>
      </p:sp>
      <p:graphicFrame>
        <p:nvGraphicFramePr>
          <p:cNvPr id="1026" name="Object 4"/>
          <p:cNvGraphicFramePr>
            <a:graphicFrameLocks noChangeAspect="1"/>
          </p:cNvGraphicFramePr>
          <p:nvPr/>
        </p:nvGraphicFramePr>
        <p:xfrm>
          <a:off x="495300" y="2820988"/>
          <a:ext cx="8043863" cy="3471862"/>
        </p:xfrm>
        <a:graphic>
          <a:graphicData uri="http://schemas.openxmlformats.org/presentationml/2006/ole">
            <p:oleObj spid="_x0000_s1026" name="Document" r:id="rId4" imgW="8598189" imgH="3717263"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p:txBody>
          <a:bodyPr/>
          <a:lstStyle/>
          <a:p>
            <a:r>
              <a:rPr lang="en-US" altLang="zh-CN" smtClean="0">
                <a:ea typeface="宋体" charset="-122"/>
              </a:rPr>
              <a:t>Reference</a:t>
            </a:r>
            <a:endParaRPr lang="zh-CN" altLang="en-US" smtClean="0">
              <a:ea typeface="宋体" charset="-122"/>
            </a:endParaRPr>
          </a:p>
        </p:txBody>
      </p:sp>
      <p:sp>
        <p:nvSpPr>
          <p:cNvPr id="24579" name="内容占位符 2"/>
          <p:cNvSpPr>
            <a:spLocks noGrp="1"/>
          </p:cNvSpPr>
          <p:nvPr>
            <p:ph idx="1"/>
          </p:nvPr>
        </p:nvSpPr>
        <p:spPr/>
        <p:txBody>
          <a:bodyPr/>
          <a:lstStyle/>
          <a:p>
            <a:pPr>
              <a:buFontTx/>
              <a:buNone/>
            </a:pPr>
            <a:r>
              <a:rPr lang="en-US" altLang="zh-CN" dirty="0" smtClean="0">
                <a:ea typeface="宋体" charset="-122"/>
              </a:rPr>
              <a:t>[1] 11-09-0583-00-00ad-tgad-usage-model</a:t>
            </a:r>
          </a:p>
          <a:p>
            <a:pPr>
              <a:buFontTx/>
              <a:buNone/>
            </a:pPr>
            <a:r>
              <a:rPr lang="en-US" altLang="zh-CN" dirty="0" smtClean="0">
                <a:ea typeface="宋体" charset="-122"/>
              </a:rPr>
              <a:t>[2] 11-09-0161-02-00ac-802-11ac-usage-model-document</a:t>
            </a:r>
          </a:p>
          <a:p>
            <a:pPr>
              <a:buFontTx/>
              <a:buNone/>
            </a:pPr>
            <a:r>
              <a:rPr lang="en-US" altLang="zh-CN" dirty="0" smtClean="0">
                <a:ea typeface="宋体" charset="-122"/>
              </a:rPr>
              <a:t>[3] </a:t>
            </a:r>
            <a:r>
              <a:rPr lang="en-US" altLang="zh-CN" dirty="0" smtClean="0">
                <a:ea typeface="宋体" charset="-122"/>
              </a:rPr>
              <a:t>11-12-1196-01-00aj-data-rate-and-spectrum-requirements-for-ieee-802-11aj-45-ghz</a:t>
            </a:r>
          </a:p>
          <a:p>
            <a:pPr>
              <a:buFontTx/>
              <a:buNone/>
            </a:pPr>
            <a:r>
              <a:rPr lang="en-US" altLang="zh-CN" dirty="0" smtClean="0">
                <a:ea typeface="宋体" charset="-122"/>
              </a:rPr>
              <a:t>[4] 11-12-1245-00-00aj-ieee802-11aj-usage-models.ppt</a:t>
            </a:r>
            <a:endParaRPr lang="en-US" altLang="zh-CN" dirty="0" smtClean="0">
              <a:ea typeface="宋体" charset="-122"/>
            </a:endParaRPr>
          </a:p>
          <a:p>
            <a:endParaRPr lang="zh-CN" altLang="en-US" dirty="0" smtClean="0">
              <a:ea typeface="宋体" charset="-122"/>
            </a:endParaRPr>
          </a:p>
        </p:txBody>
      </p:sp>
      <p:sp>
        <p:nvSpPr>
          <p:cNvPr id="24580" name="日期占位符 3"/>
          <p:cNvSpPr>
            <a:spLocks noGrp="1"/>
          </p:cNvSpPr>
          <p:nvPr>
            <p:ph type="dt" sz="quarter" idx="10"/>
          </p:nvPr>
        </p:nvSpPr>
        <p:spPr>
          <a:xfrm>
            <a:off x="696913" y="334963"/>
            <a:ext cx="917575" cy="276225"/>
          </a:xfrm>
          <a:noFill/>
        </p:spPr>
        <p:txBody>
          <a:bodyPr/>
          <a:lstStyle/>
          <a:p>
            <a:r>
              <a:rPr lang="en-US" altLang="zh-CN" smtClean="0">
                <a:ea typeface="宋体" charset="-122"/>
              </a:rPr>
              <a:t>Nov 2012</a:t>
            </a:r>
          </a:p>
        </p:txBody>
      </p:sp>
      <p:sp>
        <p:nvSpPr>
          <p:cNvPr id="24581" name="灯片编号占位符 4"/>
          <p:cNvSpPr>
            <a:spLocks noGrp="1"/>
          </p:cNvSpPr>
          <p:nvPr>
            <p:ph type="sldNum" sz="quarter" idx="11"/>
          </p:nvPr>
        </p:nvSpPr>
        <p:spPr>
          <a:noFill/>
        </p:spPr>
        <p:txBody>
          <a:bodyPr/>
          <a:lstStyle/>
          <a:p>
            <a:r>
              <a:rPr lang="en-US" altLang="zh-CN" smtClean="0"/>
              <a:t>Slide </a:t>
            </a:r>
            <a:fld id="{4612FB16-A2C7-4065-B4B6-E76DADBED50F}" type="slidenum">
              <a:rPr lang="en-US" altLang="zh-CN" smtClean="0"/>
              <a:pPr/>
              <a:t>10</a:t>
            </a:fld>
            <a:endParaRPr lang="en-US" altLang="zh-CN"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CN" b="0" smtClean="0">
                <a:ea typeface="宋体" charset="-122"/>
              </a:rPr>
              <a:t>Abstract</a:t>
            </a:r>
          </a:p>
        </p:txBody>
      </p:sp>
      <p:sp>
        <p:nvSpPr>
          <p:cNvPr id="14339" name="Rectangle 3"/>
          <p:cNvSpPr>
            <a:spLocks noGrp="1" noChangeArrowheads="1"/>
          </p:cNvSpPr>
          <p:nvPr>
            <p:ph type="body" idx="1"/>
          </p:nvPr>
        </p:nvSpPr>
        <p:spPr>
          <a:xfrm>
            <a:off x="685800" y="1905000"/>
            <a:ext cx="7620000" cy="4191000"/>
          </a:xfrm>
        </p:spPr>
        <p:txBody>
          <a:bodyPr/>
          <a:lstStyle/>
          <a:p>
            <a:pPr algn="just"/>
            <a:r>
              <a:rPr lang="en-US" altLang="zh-CN" sz="1800" dirty="0" smtClean="0">
                <a:ea typeface="宋体" charset="-122"/>
              </a:rPr>
              <a:t>The 11aj amendment shall enable the operation in the Chinese 45 GHz frequency band as the 11aj PAR requests.</a:t>
            </a:r>
          </a:p>
          <a:p>
            <a:pPr algn="just"/>
            <a:endParaRPr lang="en-US" altLang="zh-CN" sz="1800" dirty="0" smtClean="0">
              <a:solidFill>
                <a:srgbClr val="FF0000"/>
              </a:solidFill>
              <a:ea typeface="宋体" charset="-122"/>
            </a:endParaRPr>
          </a:p>
          <a:p>
            <a:pPr algn="just"/>
            <a:r>
              <a:rPr lang="en-US" altLang="zh-CN" sz="1800" dirty="0" smtClean="0">
                <a:ea typeface="宋体" charset="-122"/>
              </a:rPr>
              <a:t>This document analyses the link budget for 45GHz frequency band with various bandwidths and PHY rates.  The link budget is calculated based on 11ad channel model and PHY specification, with some parameters modification according to the bandwidth and 45GHz spectrum features.</a:t>
            </a:r>
          </a:p>
          <a:p>
            <a:pPr algn="just"/>
            <a:endParaRPr lang="en-US" altLang="zh-CN" sz="1800" dirty="0" smtClean="0">
              <a:ea typeface="宋体" charset="-122"/>
            </a:endParaRPr>
          </a:p>
          <a:p>
            <a:pPr algn="just"/>
            <a:r>
              <a:rPr lang="en-US" altLang="zh-CN" sz="1800" dirty="0" smtClean="0">
                <a:ea typeface="宋体" charset="-122"/>
              </a:rPr>
              <a:t>Based on link budget analysis, in this presentation we also show the supported usage models of 45GHz frequency band.</a:t>
            </a:r>
          </a:p>
          <a:p>
            <a:pPr algn="just"/>
            <a:endParaRPr lang="en-US" altLang="zh-CN" sz="1800" dirty="0" smtClean="0">
              <a:ea typeface="宋体" charset="-122"/>
            </a:endParaRPr>
          </a:p>
        </p:txBody>
      </p:sp>
      <p:sp>
        <p:nvSpPr>
          <p:cNvPr id="14340" name="Slide Number Placeholder 5"/>
          <p:cNvSpPr>
            <a:spLocks noGrp="1"/>
          </p:cNvSpPr>
          <p:nvPr>
            <p:ph type="sldNum" sz="quarter" idx="11"/>
          </p:nvPr>
        </p:nvSpPr>
        <p:spPr>
          <a:noFill/>
        </p:spPr>
        <p:txBody>
          <a:bodyPr/>
          <a:lstStyle/>
          <a:p>
            <a:r>
              <a:rPr lang="en-US" altLang="zh-CN" smtClean="0"/>
              <a:t>Slide </a:t>
            </a:r>
            <a:fld id="{A1BF22C8-F101-4B54-B09A-B383A0FB6B73}" type="slidenum">
              <a:rPr lang="en-US" altLang="zh-CN" smtClean="0"/>
              <a:pPr/>
              <a:t>2</a:t>
            </a:fld>
            <a:endParaRPr lang="en-US" altLang="zh-CN" smtClean="0"/>
          </a:p>
        </p:txBody>
      </p:sp>
      <p:sp>
        <p:nvSpPr>
          <p:cNvPr id="14341" name="Date Placeholder 4"/>
          <p:cNvSpPr>
            <a:spLocks noGrp="1"/>
          </p:cNvSpPr>
          <p:nvPr>
            <p:ph type="dt" sz="quarter" idx="10"/>
          </p:nvPr>
        </p:nvSpPr>
        <p:spPr>
          <a:xfrm>
            <a:off x="696913" y="334963"/>
            <a:ext cx="917575" cy="276225"/>
          </a:xfrm>
          <a:noFill/>
        </p:spPr>
        <p:txBody>
          <a:bodyPr/>
          <a:lstStyle/>
          <a:p>
            <a:r>
              <a:rPr lang="en-US" altLang="zh-CN" smtClean="0">
                <a:ea typeface="宋体" charset="-122"/>
              </a:rPr>
              <a:t>Nov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zh-CN" dirty="0" smtClean="0">
                <a:ea typeface="宋体" charset="-122"/>
              </a:rPr>
              <a:t>45GHz Link Budget Parameters</a:t>
            </a:r>
            <a:endParaRPr lang="en-US" altLang="zh-CN" b="0" dirty="0" smtClean="0">
              <a:ea typeface="宋体" charset="-122"/>
            </a:endParaRPr>
          </a:p>
        </p:txBody>
      </p:sp>
      <p:sp>
        <p:nvSpPr>
          <p:cNvPr id="15363" name="Rectangle 3"/>
          <p:cNvSpPr>
            <a:spLocks noGrp="1" noChangeArrowheads="1"/>
          </p:cNvSpPr>
          <p:nvPr>
            <p:ph type="body" idx="1"/>
          </p:nvPr>
        </p:nvSpPr>
        <p:spPr>
          <a:xfrm>
            <a:off x="685800" y="1981200"/>
            <a:ext cx="7772400" cy="3429000"/>
          </a:xfrm>
        </p:spPr>
        <p:txBody>
          <a:bodyPr>
            <a:normAutofit fontScale="85000" lnSpcReduction="10000"/>
          </a:bodyPr>
          <a:lstStyle/>
          <a:p>
            <a:pPr>
              <a:spcBef>
                <a:spcPct val="0"/>
              </a:spcBef>
            </a:pPr>
            <a:r>
              <a:rPr lang="en-US" altLang="zh-CN" dirty="0" smtClean="0">
                <a:ea typeface="宋体" pitchFamily="2" charset="-122"/>
              </a:rPr>
              <a:t>The parameters set are selected based on 60GHz parameters, with exception for frequency allocation and bandwidth.</a:t>
            </a:r>
          </a:p>
          <a:p>
            <a:pPr>
              <a:spcBef>
                <a:spcPct val="0"/>
              </a:spcBef>
            </a:pPr>
            <a:endParaRPr lang="en-US" altLang="zh-CN" dirty="0" smtClean="0">
              <a:ea typeface="宋体" charset="-122"/>
            </a:endParaRPr>
          </a:p>
          <a:p>
            <a:pPr>
              <a:spcBef>
                <a:spcPct val="0"/>
              </a:spcBef>
            </a:pPr>
            <a:r>
              <a:rPr lang="en-US" altLang="zh-CN" dirty="0" smtClean="0">
                <a:ea typeface="宋体" charset="-122"/>
              </a:rPr>
              <a:t>Spectrum Parameters</a:t>
            </a:r>
          </a:p>
          <a:p>
            <a:pPr lvl="1">
              <a:spcBef>
                <a:spcPct val="0"/>
              </a:spcBef>
            </a:pPr>
            <a:r>
              <a:rPr lang="en-US" altLang="zh-CN" dirty="0" smtClean="0">
                <a:latin typeface="Arial" charset="0"/>
                <a:ea typeface="宋体" charset="-122"/>
              </a:rPr>
              <a:t>Frequency allocation: 	</a:t>
            </a:r>
            <a:r>
              <a:rPr lang="en-US" altLang="zh-CN" dirty="0" smtClean="0">
                <a:ea typeface="宋体" charset="-122"/>
              </a:rPr>
              <a:t>43.5GHz~47GHz</a:t>
            </a:r>
          </a:p>
          <a:p>
            <a:pPr lvl="1">
              <a:spcBef>
                <a:spcPct val="0"/>
              </a:spcBef>
            </a:pPr>
            <a:r>
              <a:rPr lang="en-US" altLang="zh-CN" dirty="0" smtClean="0">
                <a:latin typeface="Arial" charset="0"/>
                <a:ea typeface="宋体" charset="-122"/>
              </a:rPr>
              <a:t>Max </a:t>
            </a:r>
            <a:r>
              <a:rPr lang="en-US" altLang="zh-CN" dirty="0" err="1" smtClean="0">
                <a:latin typeface="Arial" charset="0"/>
                <a:ea typeface="宋体" charset="-122"/>
              </a:rPr>
              <a:t>Tx</a:t>
            </a:r>
            <a:r>
              <a:rPr lang="en-US" altLang="zh-CN" dirty="0" smtClean="0">
                <a:latin typeface="Arial" charset="0"/>
                <a:ea typeface="宋体" charset="-122"/>
              </a:rPr>
              <a:t> Power</a:t>
            </a:r>
            <a:r>
              <a:rPr lang="en-US" altLang="zh-CN" dirty="0" smtClean="0">
                <a:ea typeface="宋体" charset="-122"/>
              </a:rPr>
              <a:t>: 		10dBm</a:t>
            </a:r>
          </a:p>
          <a:p>
            <a:pPr lvl="1">
              <a:spcBef>
                <a:spcPct val="0"/>
              </a:spcBef>
            </a:pPr>
            <a:r>
              <a:rPr lang="en-US" altLang="zh-CN" dirty="0" smtClean="0">
                <a:latin typeface="Arial" charset="0"/>
                <a:ea typeface="宋体" charset="-122"/>
              </a:rPr>
              <a:t>EIRP:			</a:t>
            </a:r>
            <a:r>
              <a:rPr lang="en-US" altLang="zh-CN" dirty="0" smtClean="0">
                <a:ea typeface="宋体" charset="-122"/>
              </a:rPr>
              <a:t>&lt;=44dBm</a:t>
            </a:r>
          </a:p>
          <a:p>
            <a:pPr lvl="1">
              <a:spcBef>
                <a:spcPct val="0"/>
              </a:spcBef>
            </a:pPr>
            <a:r>
              <a:rPr lang="en-US" altLang="zh-CN" dirty="0" smtClean="0">
                <a:latin typeface="Arial" charset="0"/>
                <a:ea typeface="宋体" charset="-122"/>
              </a:rPr>
              <a:t>Bandwidth</a:t>
            </a:r>
            <a:r>
              <a:rPr lang="zh-CN" altLang="en-US" dirty="0" smtClean="0">
                <a:ea typeface="宋体" charset="-122"/>
              </a:rPr>
              <a:t>：</a:t>
            </a:r>
            <a:r>
              <a:rPr lang="en-US" altLang="zh-CN" dirty="0" smtClean="0">
                <a:ea typeface="宋体" charset="-122"/>
              </a:rPr>
              <a:t>	270MHz, 540MHz,1080MHz (optional 2.16GHz)</a:t>
            </a:r>
          </a:p>
          <a:p>
            <a:pPr lvl="1">
              <a:spcBef>
                <a:spcPct val="0"/>
              </a:spcBef>
            </a:pPr>
            <a:endParaRPr lang="en-US" altLang="zh-CN" dirty="0" smtClean="0">
              <a:ea typeface="宋体" charset="-122"/>
            </a:endParaRPr>
          </a:p>
          <a:p>
            <a:pPr>
              <a:spcBef>
                <a:spcPct val="0"/>
              </a:spcBef>
            </a:pPr>
            <a:r>
              <a:rPr lang="en-US" altLang="zh-CN" dirty="0" smtClean="0">
                <a:ea typeface="宋体" charset="-122"/>
              </a:rPr>
              <a:t>Path Loss Parameters</a:t>
            </a:r>
          </a:p>
          <a:p>
            <a:pPr lvl="1">
              <a:spcBef>
                <a:spcPct val="0"/>
              </a:spcBef>
              <a:buFontTx/>
              <a:buChar char="–"/>
            </a:pPr>
            <a:r>
              <a:rPr lang="en-US" altLang="zh-CN" dirty="0" smtClean="0">
                <a:latin typeface="Arial" charset="0"/>
                <a:ea typeface="宋体" charset="-122"/>
              </a:rPr>
              <a:t>LOS: 	free space path loss</a:t>
            </a:r>
          </a:p>
          <a:p>
            <a:pPr lvl="1">
              <a:spcBef>
                <a:spcPct val="0"/>
              </a:spcBef>
              <a:buFontTx/>
              <a:buChar char="–"/>
            </a:pPr>
            <a:r>
              <a:rPr lang="en-US" altLang="zh-CN" dirty="0" smtClean="0">
                <a:latin typeface="Arial" charset="0"/>
                <a:ea typeface="宋体" charset="-122"/>
              </a:rPr>
              <a:t>NLOS: 	</a:t>
            </a:r>
            <a:r>
              <a:rPr lang="en-GB" altLang="zh-CN" dirty="0" smtClean="0">
                <a:latin typeface="Arial" charset="0"/>
                <a:ea typeface="宋体" charset="-122"/>
              </a:rPr>
              <a:t>10 dB additional loss to LOS, based on the same channel model as 11ad 60GHz</a:t>
            </a:r>
            <a:endParaRPr lang="en-US" altLang="zh-CN" dirty="0" smtClean="0">
              <a:latin typeface="Arial" charset="0"/>
              <a:ea typeface="宋体" charset="-122"/>
            </a:endParaRPr>
          </a:p>
          <a:p>
            <a:pPr>
              <a:spcBef>
                <a:spcPct val="0"/>
              </a:spcBef>
              <a:buFontTx/>
              <a:buNone/>
            </a:pPr>
            <a:endParaRPr lang="en-US" altLang="zh-CN" sz="1800" dirty="0" smtClean="0">
              <a:ea typeface="宋体" charset="-122"/>
              <a:cs typeface="Arial" charset="0"/>
            </a:endParaRPr>
          </a:p>
          <a:p>
            <a:pPr algn="ctr">
              <a:buFontTx/>
              <a:buNone/>
            </a:pPr>
            <a:endParaRPr lang="en-US" altLang="zh-CN" sz="1800" dirty="0" smtClean="0">
              <a:ea typeface="宋体" charset="-122"/>
              <a:cs typeface="Arial" charset="0"/>
            </a:endParaRPr>
          </a:p>
          <a:p>
            <a:pPr algn="ctr">
              <a:buFontTx/>
              <a:buNone/>
            </a:pPr>
            <a:endParaRPr lang="en-US" altLang="zh-CN" sz="1800" dirty="0" smtClean="0">
              <a:ea typeface="宋体" charset="-122"/>
              <a:cs typeface="Arial" charset="0"/>
            </a:endParaRPr>
          </a:p>
        </p:txBody>
      </p:sp>
      <p:sp>
        <p:nvSpPr>
          <p:cNvPr id="15364" name="Slide Number Placeholder 5"/>
          <p:cNvSpPr>
            <a:spLocks noGrp="1"/>
          </p:cNvSpPr>
          <p:nvPr>
            <p:ph type="sldNum" sz="quarter" idx="11"/>
          </p:nvPr>
        </p:nvSpPr>
        <p:spPr>
          <a:noFill/>
        </p:spPr>
        <p:txBody>
          <a:bodyPr/>
          <a:lstStyle/>
          <a:p>
            <a:r>
              <a:rPr lang="en-US" altLang="zh-CN" smtClean="0"/>
              <a:t>Slide </a:t>
            </a:r>
            <a:fld id="{93B69F71-8017-4DD0-AACE-6DE6C2FC9EBA}" type="slidenum">
              <a:rPr lang="en-US" altLang="zh-CN" smtClean="0"/>
              <a:pPr/>
              <a:t>3</a:t>
            </a:fld>
            <a:endParaRPr lang="en-US" altLang="zh-CN" smtClean="0"/>
          </a:p>
        </p:txBody>
      </p:sp>
      <p:sp>
        <p:nvSpPr>
          <p:cNvPr id="15365" name="Date Placeholder 4"/>
          <p:cNvSpPr>
            <a:spLocks noGrp="1"/>
          </p:cNvSpPr>
          <p:nvPr>
            <p:ph type="dt" sz="quarter" idx="10"/>
          </p:nvPr>
        </p:nvSpPr>
        <p:spPr>
          <a:xfrm>
            <a:off x="696913" y="334963"/>
            <a:ext cx="917575" cy="276225"/>
          </a:xfrm>
          <a:noFill/>
        </p:spPr>
        <p:txBody>
          <a:bodyPr/>
          <a:lstStyle/>
          <a:p>
            <a:r>
              <a:rPr lang="en-US" altLang="zh-CN" smtClean="0">
                <a:ea typeface="宋体" charset="-122"/>
              </a:rPr>
              <a:t>Nov 2012</a:t>
            </a:r>
          </a:p>
        </p:txBody>
      </p:sp>
      <p:sp>
        <p:nvSpPr>
          <p:cNvPr id="7" name="矩形 6"/>
          <p:cNvSpPr>
            <a:spLocks noChangeArrowheads="1"/>
          </p:cNvSpPr>
          <p:nvPr/>
        </p:nvSpPr>
        <p:spPr bwMode="auto">
          <a:xfrm>
            <a:off x="838200" y="5562600"/>
            <a:ext cx="7620000" cy="923330"/>
          </a:xfrm>
          <a:prstGeom prst="rect">
            <a:avLst/>
          </a:prstGeom>
          <a:noFill/>
          <a:ln w="9525">
            <a:noFill/>
            <a:miter lim="800000"/>
            <a:headEnd/>
            <a:tailEnd/>
          </a:ln>
        </p:spPr>
        <p:txBody>
          <a:bodyPr wrap="square">
            <a:spAutoFit/>
          </a:bodyPr>
          <a:lstStyle/>
          <a:p>
            <a:r>
              <a:rPr lang="en-US" altLang="zh-CN" sz="1800" dirty="0" smtClean="0">
                <a:solidFill>
                  <a:schemeClr val="accent2">
                    <a:lumMod val="75000"/>
                  </a:schemeClr>
                </a:solidFill>
                <a:ea typeface="宋体" pitchFamily="2" charset="-122"/>
              </a:rPr>
              <a:t>NOTE - </a:t>
            </a:r>
            <a:r>
              <a:rPr lang="en-US" altLang="zh-CN" sz="1800" dirty="0" smtClean="0">
                <a:solidFill>
                  <a:schemeClr val="accent2">
                    <a:lumMod val="75000"/>
                  </a:schemeClr>
                </a:solidFill>
                <a:latin typeface="+mn-ea"/>
                <a:cs typeface="Arial" charset="0"/>
              </a:rPr>
              <a:t>the 45GHz spectrum parameters here are NOT related to the national 45GHz regulation program by SRRC(</a:t>
            </a:r>
            <a:r>
              <a:rPr lang="en-US" altLang="zh-CN" sz="1800" dirty="0" smtClean="0">
                <a:solidFill>
                  <a:schemeClr val="accent2">
                    <a:lumMod val="75000"/>
                  </a:schemeClr>
                </a:solidFill>
              </a:rPr>
              <a:t>State Radio Regulatory Commission of the People’s Republic of China </a:t>
            </a:r>
            <a:r>
              <a:rPr lang="en-US" altLang="zh-CN" sz="1800" dirty="0" smtClean="0">
                <a:solidFill>
                  <a:schemeClr val="accent2">
                    <a:lumMod val="75000"/>
                  </a:schemeClr>
                </a:solidFill>
                <a:latin typeface="+mn-ea"/>
                <a:cs typeface="Arial" charset="0"/>
              </a:rPr>
              <a:t>).</a:t>
            </a:r>
            <a:endParaRPr lang="en-US" altLang="zh-CN" sz="1800" dirty="0">
              <a:solidFill>
                <a:schemeClr val="accent2">
                  <a:lumMod val="75000"/>
                </a:schemeClr>
              </a:solidFill>
              <a:ea typeface="宋体"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zh-CN" dirty="0" smtClean="0">
                <a:ea typeface="宋体" charset="-122"/>
              </a:rPr>
              <a:t>45GHz </a:t>
            </a:r>
            <a:r>
              <a:rPr lang="en-US" altLang="zh-CN" dirty="0" smtClean="0">
                <a:ea typeface="宋体" charset="-122"/>
                <a:cs typeface="Arial" charset="0"/>
              </a:rPr>
              <a:t>Link Budget calculation</a:t>
            </a:r>
            <a:br>
              <a:rPr lang="en-US" altLang="zh-CN" dirty="0" smtClean="0">
                <a:ea typeface="宋体" charset="-122"/>
                <a:cs typeface="Arial" charset="0"/>
              </a:rPr>
            </a:br>
            <a:endParaRPr lang="en-US" altLang="zh-CN" b="0" dirty="0" smtClean="0">
              <a:ea typeface="宋体" charset="-122"/>
            </a:endParaRPr>
          </a:p>
        </p:txBody>
      </p:sp>
      <p:sp>
        <p:nvSpPr>
          <p:cNvPr id="16387" name="Rectangle 3"/>
          <p:cNvSpPr>
            <a:spLocks noGrp="1" noChangeArrowheads="1"/>
          </p:cNvSpPr>
          <p:nvPr>
            <p:ph type="body" idx="1"/>
          </p:nvPr>
        </p:nvSpPr>
        <p:spPr>
          <a:xfrm>
            <a:off x="762000" y="1752600"/>
            <a:ext cx="7772400" cy="2819400"/>
          </a:xfr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p>
            <a:pPr>
              <a:lnSpc>
                <a:spcPct val="150000"/>
              </a:lnSpc>
              <a:spcBef>
                <a:spcPct val="0"/>
              </a:spcBef>
            </a:pPr>
            <a:r>
              <a:rPr lang="en-US" altLang="zh-CN" b="0" dirty="0" smtClean="0">
                <a:ea typeface="宋体" charset="-122"/>
              </a:rPr>
              <a:t>Assumed same MCSs as 11ad,  and </a:t>
            </a:r>
          </a:p>
          <a:p>
            <a:pPr>
              <a:lnSpc>
                <a:spcPct val="150000"/>
              </a:lnSpc>
              <a:spcBef>
                <a:spcPct val="0"/>
              </a:spcBef>
            </a:pPr>
            <a:r>
              <a:rPr lang="en-US" altLang="zh-CN" b="0" dirty="0" smtClean="0">
                <a:ea typeface="宋体" charset="-122"/>
              </a:rPr>
              <a:t>When the bandwidth is reduced to half, the corresponding Rx sensitivity  for  the MCS is 3dB lower.</a:t>
            </a:r>
          </a:p>
          <a:p>
            <a:pPr>
              <a:lnSpc>
                <a:spcPct val="150000"/>
              </a:lnSpc>
              <a:spcBef>
                <a:spcPct val="0"/>
              </a:spcBef>
            </a:pPr>
            <a:r>
              <a:rPr lang="en-US" altLang="zh-CN" b="0" dirty="0" smtClean="0">
                <a:ea typeface="宋体" charset="-122"/>
              </a:rPr>
              <a:t>The minimum Rx power for decoding a packet with 3dB link margin: minimum Rx power = Rx sensitivity +3dB.</a:t>
            </a:r>
          </a:p>
        </p:txBody>
      </p:sp>
      <p:sp>
        <p:nvSpPr>
          <p:cNvPr id="16388" name="Slide Number Placeholder 5"/>
          <p:cNvSpPr>
            <a:spLocks noGrp="1"/>
          </p:cNvSpPr>
          <p:nvPr>
            <p:ph type="sldNum" sz="quarter" idx="11"/>
          </p:nvPr>
        </p:nvSpPr>
        <p:spPr>
          <a:noFill/>
        </p:spPr>
        <p:txBody>
          <a:bodyPr/>
          <a:lstStyle/>
          <a:p>
            <a:r>
              <a:rPr lang="en-US" altLang="zh-CN" smtClean="0"/>
              <a:t>Slide </a:t>
            </a:r>
            <a:fld id="{72DE51B0-86D6-41D8-AC98-93B828476B70}" type="slidenum">
              <a:rPr lang="en-US" altLang="zh-CN" smtClean="0"/>
              <a:pPr/>
              <a:t>4</a:t>
            </a:fld>
            <a:endParaRPr lang="en-US" altLang="zh-CN" smtClean="0"/>
          </a:p>
        </p:txBody>
      </p:sp>
      <p:sp>
        <p:nvSpPr>
          <p:cNvPr id="16389" name="Date Placeholder 4"/>
          <p:cNvSpPr>
            <a:spLocks noGrp="1"/>
          </p:cNvSpPr>
          <p:nvPr>
            <p:ph type="dt" sz="quarter" idx="10"/>
          </p:nvPr>
        </p:nvSpPr>
        <p:spPr>
          <a:xfrm>
            <a:off x="696913" y="334963"/>
            <a:ext cx="917575" cy="276225"/>
          </a:xfrm>
          <a:noFill/>
        </p:spPr>
        <p:txBody>
          <a:bodyPr/>
          <a:lstStyle/>
          <a:p>
            <a:r>
              <a:rPr lang="en-US" altLang="zh-CN" smtClean="0">
                <a:ea typeface="宋体" charset="-122"/>
              </a:rPr>
              <a:t>Nov 2012</a:t>
            </a:r>
          </a:p>
        </p:txBody>
      </p:sp>
      <p:sp>
        <p:nvSpPr>
          <p:cNvPr id="6" name="矩形 5"/>
          <p:cNvSpPr/>
          <p:nvPr/>
        </p:nvSpPr>
        <p:spPr>
          <a:xfrm>
            <a:off x="533400" y="4612957"/>
            <a:ext cx="8382000" cy="492443"/>
          </a:xfrm>
          <a:prstGeom prst="rect">
            <a:avLst/>
          </a:prstGeom>
        </p:spPr>
        <p:txBody>
          <a:bodyPr wrap="square">
            <a:spAutoFit/>
          </a:bodyPr>
          <a:lstStyle/>
          <a:p>
            <a:r>
              <a:rPr lang="en-US" altLang="zh-CN" sz="2600" b="1" dirty="0" smtClean="0">
                <a:ea typeface="宋体" charset="-122"/>
              </a:rPr>
              <a:t>Max </a:t>
            </a:r>
            <a:r>
              <a:rPr lang="en-US" altLang="zh-CN" sz="2600" b="1" dirty="0" err="1" smtClean="0">
                <a:ea typeface="宋体" charset="-122"/>
              </a:rPr>
              <a:t>Path_Loss</a:t>
            </a:r>
            <a:r>
              <a:rPr lang="en-US" altLang="zh-CN" sz="2600" b="1" dirty="0" smtClean="0">
                <a:ea typeface="宋体" charset="-122"/>
              </a:rPr>
              <a:t> = </a:t>
            </a:r>
            <a:r>
              <a:rPr lang="en-US" altLang="zh-CN" sz="2600" b="1" dirty="0" err="1" smtClean="0">
                <a:ea typeface="宋体" charset="-122"/>
              </a:rPr>
              <a:t>Tx</a:t>
            </a:r>
            <a:r>
              <a:rPr lang="en-US" altLang="zh-CN" sz="2600" b="1" dirty="0" smtClean="0">
                <a:ea typeface="宋体" charset="-122"/>
              </a:rPr>
              <a:t> power + </a:t>
            </a:r>
            <a:r>
              <a:rPr lang="en-US" altLang="zh-CN" sz="2600" b="1" dirty="0" err="1" smtClean="0">
                <a:ea typeface="宋体" charset="-122"/>
              </a:rPr>
              <a:t>Tx</a:t>
            </a:r>
            <a:r>
              <a:rPr lang="en-US" altLang="zh-CN" sz="2600" b="1" dirty="0" smtClean="0">
                <a:ea typeface="宋体" charset="-122"/>
              </a:rPr>
              <a:t> antenna gain - Rx power </a:t>
            </a:r>
          </a:p>
        </p:txBody>
      </p:sp>
      <p:sp>
        <p:nvSpPr>
          <p:cNvPr id="7" name="矩形 6"/>
          <p:cNvSpPr/>
          <p:nvPr/>
        </p:nvSpPr>
        <p:spPr>
          <a:xfrm>
            <a:off x="838200" y="5486400"/>
            <a:ext cx="7772400" cy="830997"/>
          </a:xfrm>
          <a:prstGeom prst="rect">
            <a:avLst/>
          </a:prstGeom>
        </p:spPr>
        <p:txBody>
          <a:bodyPr wrap="square">
            <a:spAutoFit/>
          </a:bodyPr>
          <a:lstStyle/>
          <a:p>
            <a:r>
              <a:rPr lang="en-US" altLang="zh-CN" sz="2400" i="1" dirty="0" smtClean="0">
                <a:ea typeface="宋体" pitchFamily="2" charset="-122"/>
              </a:rPr>
              <a:t>The maximum coverage is calculated against LOS and NLOS path loss parameters in slide 3.</a:t>
            </a:r>
            <a:endParaRPr lang="en-US" altLang="zh-CN" sz="2400" i="1" dirty="0">
              <a:ea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09600"/>
          </a:xfrm>
        </p:spPr>
        <p:txBody>
          <a:bodyPr/>
          <a:lstStyle/>
          <a:p>
            <a:r>
              <a:rPr lang="en-US" altLang="zh-CN" smtClean="0">
                <a:ea typeface="宋体" charset="-122"/>
              </a:rPr>
              <a:t>Estimated Max coverage for 45GHz(SISO)</a:t>
            </a:r>
          </a:p>
        </p:txBody>
      </p:sp>
      <p:sp>
        <p:nvSpPr>
          <p:cNvPr id="17411" name="Date Placeholder 2"/>
          <p:cNvSpPr>
            <a:spLocks noGrp="1"/>
          </p:cNvSpPr>
          <p:nvPr>
            <p:ph type="dt" sz="quarter" idx="10"/>
          </p:nvPr>
        </p:nvSpPr>
        <p:spPr>
          <a:xfrm>
            <a:off x="696913" y="334963"/>
            <a:ext cx="917575" cy="276225"/>
          </a:xfrm>
          <a:noFill/>
        </p:spPr>
        <p:txBody>
          <a:bodyPr/>
          <a:lstStyle/>
          <a:p>
            <a:r>
              <a:rPr lang="en-US" altLang="zh-CN" smtClean="0">
                <a:ea typeface="宋体" charset="-122"/>
              </a:rPr>
              <a:t>Nov 2012</a:t>
            </a:r>
          </a:p>
        </p:txBody>
      </p:sp>
      <p:sp>
        <p:nvSpPr>
          <p:cNvPr id="17412" name="Slide Number Placeholder 3"/>
          <p:cNvSpPr>
            <a:spLocks noGrp="1"/>
          </p:cNvSpPr>
          <p:nvPr>
            <p:ph type="sldNum" sz="quarter" idx="11"/>
          </p:nvPr>
        </p:nvSpPr>
        <p:spPr>
          <a:noFill/>
        </p:spPr>
        <p:txBody>
          <a:bodyPr/>
          <a:lstStyle/>
          <a:p>
            <a:r>
              <a:rPr lang="en-US" altLang="zh-CN" dirty="0" smtClean="0"/>
              <a:t>Slide </a:t>
            </a:r>
            <a:fld id="{745D4C92-1CF2-4756-AC9E-3DA985613DC7}" type="slidenum">
              <a:rPr lang="en-US" altLang="zh-CN" smtClean="0"/>
              <a:pPr/>
              <a:t>5</a:t>
            </a:fld>
            <a:endParaRPr lang="en-US" altLang="zh-CN" dirty="0" smtClean="0"/>
          </a:p>
        </p:txBody>
      </p:sp>
      <p:graphicFrame>
        <p:nvGraphicFramePr>
          <p:cNvPr id="7" name="Table 6"/>
          <p:cNvGraphicFramePr>
            <a:graphicFrameLocks noGrp="1"/>
          </p:cNvGraphicFramePr>
          <p:nvPr/>
        </p:nvGraphicFramePr>
        <p:xfrm>
          <a:off x="762000" y="1295400"/>
          <a:ext cx="7696200" cy="4320540"/>
        </p:xfrm>
        <a:graphic>
          <a:graphicData uri="http://schemas.openxmlformats.org/drawingml/2006/table">
            <a:tbl>
              <a:tblPr/>
              <a:tblGrid>
                <a:gridCol w="1341343"/>
                <a:gridCol w="1048427"/>
                <a:gridCol w="1050212"/>
                <a:gridCol w="1048426"/>
                <a:gridCol w="1048427"/>
                <a:gridCol w="1048426"/>
                <a:gridCol w="1110939"/>
              </a:tblGrid>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rPr>
                        <a:t>Data rate</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86.62</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844.59</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346.5</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1039.5</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3378.37</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rPr>
                        <a:t>Mbps</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Bandwidth</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270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270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1080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1080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1080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rPr>
                        <a:t>MHz</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Tx power</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10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Arial" charset="0"/>
                          <a:ea typeface="宋体" pitchFamily="2" charset="-122"/>
                          <a:cs typeface="Arial" charset="0"/>
                        </a:rPr>
                        <a:t>dBm</a:t>
                      </a:r>
                      <a:endPar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Tx antenna gain</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34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34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34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Arial" charset="0"/>
                          <a:ea typeface="宋体" pitchFamily="2" charset="-122"/>
                          <a:cs typeface="Arial" charset="0"/>
                        </a:rPr>
                        <a:t>dBi</a:t>
                      </a:r>
                      <a:endPar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Path Loss</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116</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97</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110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104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91</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rPr>
                        <a:t>dB</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RX Power</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-72</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-53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-66</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-60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-47</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Arial" charset="0"/>
                          <a:ea typeface="宋体" pitchFamily="2" charset="-122"/>
                          <a:cs typeface="Arial" charset="0"/>
                        </a:rPr>
                        <a:t>dBm</a:t>
                      </a:r>
                      <a:endPar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PHY type</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OFDM</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OFDM</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OFDM</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OFDM</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OFDM</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MCS</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SQPSK, Rate 1/2</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64QAM,Rate</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13/16</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SQPSK, Rate 1/2</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QPSK, Rate</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 3/4</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64QAM,Rate</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cs typeface="Arial" pitchFamily="34" charset="0"/>
                        </a:rPr>
                        <a:t>13/16</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altLang="zh-CN" sz="1400" b="1" i="0" u="none" strike="noStrike" cap="none" normalizeH="0" baseline="0" dirty="0" smtClean="0">
                        <a:ln>
                          <a:noFill/>
                        </a:ln>
                        <a:solidFill>
                          <a:srgbClr val="000000"/>
                        </a:solidFill>
                        <a:effectLst/>
                        <a:latin typeface="Arial" pitchFamily="34" charset="0"/>
                        <a:ea typeface="宋体" pitchFamily="2" charset="-122"/>
                        <a:cs typeface="Arial" pitchFamily="34"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Link margin</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rPr>
                        <a:t>dB</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Sensitivity</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-75</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-56</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-69</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-63</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-50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0000"/>
                          </a:solidFill>
                          <a:effectLst/>
                          <a:latin typeface="Arial" charset="0"/>
                          <a:ea typeface="宋体" pitchFamily="2" charset="-122"/>
                          <a:cs typeface="Arial" charset="0"/>
                        </a:rPr>
                        <a:t>dBm</a:t>
                      </a:r>
                      <a:endPar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04788">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Arial" charset="0"/>
                          <a:ea typeface="宋体" pitchFamily="2" charset="-122"/>
                        </a:rPr>
                        <a:t>Range(LOS)</a:t>
                      </a:r>
                      <a:endParaRPr kumimoji="0" lang="zh-CN" altLang="zh-CN" sz="1400" b="1" i="0" u="none" strike="noStrike" cap="none" normalizeH="0" baseline="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334.7</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37.5</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167.7</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84.0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18.8</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rPr>
                        <a:t>Meters</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DBEEF3"/>
                    </a:solidFill>
                  </a:tcPr>
                </a:tc>
              </a:tr>
              <a:tr h="2667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rPr>
                        <a:t>Range(NLOS)</a:t>
                      </a:r>
                      <a:endParaRPr kumimoji="0" lang="zh-CN" altLang="zh-CN" sz="1400" b="1" i="0" u="none" strike="noStrike" cap="none" normalizeH="0" baseline="0" dirty="0" smtClean="0">
                        <a:ln>
                          <a:noFill/>
                        </a:ln>
                        <a:solidFill>
                          <a:srgbClr val="000000"/>
                        </a:solidFill>
                        <a:effectLst/>
                        <a:latin typeface="Arial" charset="0"/>
                        <a:ea typeface="宋体" pitchFamily="2" charset="-122"/>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105.9</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11.8</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53.0</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宋体" pitchFamily="2" charset="-122"/>
                        </a:rPr>
                        <a:t>26.5</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charset="0"/>
                          <a:ea typeface="宋体" pitchFamily="2" charset="-122"/>
                        </a:rPr>
                        <a:t>5.9</a:t>
                      </a: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charset="0"/>
                          <a:ea typeface="宋体" pitchFamily="2" charset="-122"/>
                          <a:cs typeface="Arial" charset="0"/>
                        </a:rPr>
                        <a:t>Meters</a:t>
                      </a:r>
                    </a:p>
                    <a:p>
                      <a:pPr marL="0" marR="0" lvl="0" indent="0" algn="r"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0000"/>
                        </a:solidFill>
                        <a:effectLst/>
                        <a:latin typeface="Calibri" pitchFamily="34" charset="0"/>
                        <a:ea typeface="宋体" pitchFamily="2" charset="-122"/>
                        <a:cs typeface="Arial" charset="0"/>
                      </a:endParaRPr>
                    </a:p>
                  </a:txBody>
                  <a:tcPr marL="0" marR="0" marT="0" marB="0" anchor="ctr" horzOverflow="overflow">
                    <a:lnL w="6350" cap="flat" cmpd="sng" algn="ctr">
                      <a:solidFill>
                        <a:srgbClr val="93CDDD"/>
                      </a:solidFill>
                      <a:prstDash val="solid"/>
                      <a:round/>
                      <a:headEnd type="none" w="med" len="med"/>
                      <a:tailEnd type="none" w="med" len="med"/>
                    </a:lnL>
                    <a:lnR w="6350" cap="flat" cmpd="sng" algn="ctr">
                      <a:solidFill>
                        <a:srgbClr val="93CDDD"/>
                      </a:solidFill>
                      <a:prstDash val="solid"/>
                      <a:round/>
                      <a:headEnd type="none" w="med" len="med"/>
                      <a:tailEnd type="none" w="med" len="med"/>
                    </a:lnR>
                    <a:lnT w="6350" cap="flat" cmpd="sng" algn="ctr">
                      <a:solidFill>
                        <a:srgbClr val="93CDDD"/>
                      </a:solidFill>
                      <a:prstDash val="solid"/>
                      <a:round/>
                      <a:headEnd type="none" w="med" len="med"/>
                      <a:tailEnd type="none" w="med" len="med"/>
                    </a:lnT>
                    <a:lnB w="6350" cap="flat" cmpd="sng" algn="ctr">
                      <a:solidFill>
                        <a:srgbClr val="93CDDD"/>
                      </a:solidFill>
                      <a:prstDash val="solid"/>
                      <a:round/>
                      <a:headEnd type="none" w="med" len="med"/>
                      <a:tailEnd type="none" w="med" len="med"/>
                    </a:lnB>
                    <a:lnTlToBr>
                      <a:noFill/>
                    </a:lnTlToBr>
                    <a:lnBlToTr>
                      <a:noFill/>
                    </a:lnBlToTr>
                    <a:solidFill>
                      <a:srgbClr val="B6DDE8"/>
                    </a:solidFill>
                  </a:tcPr>
                </a:tc>
              </a:tr>
            </a:tbl>
          </a:graphicData>
        </a:graphic>
      </p:graphicFrame>
      <p:sp>
        <p:nvSpPr>
          <p:cNvPr id="17550" name="TextBox 7"/>
          <p:cNvSpPr txBox="1">
            <a:spLocks noChangeArrowheads="1"/>
          </p:cNvSpPr>
          <p:nvPr/>
        </p:nvSpPr>
        <p:spPr bwMode="auto">
          <a:xfrm>
            <a:off x="685800" y="5867400"/>
            <a:ext cx="8001000" cy="523875"/>
          </a:xfrm>
          <a:prstGeom prst="rect">
            <a:avLst/>
          </a:prstGeom>
          <a:noFill/>
          <a:ln w="9525">
            <a:noFill/>
            <a:miter lim="800000"/>
            <a:headEnd/>
            <a:tailEnd/>
          </a:ln>
        </p:spPr>
        <p:txBody>
          <a:bodyPr>
            <a:spAutoFit/>
          </a:bodyPr>
          <a:lstStyle/>
          <a:p>
            <a:r>
              <a:rPr lang="en-US" altLang="zh-CN" sz="1400" dirty="0">
                <a:ea typeface="宋体" charset="-122"/>
                <a:cs typeface="Arial" charset="0"/>
              </a:rPr>
              <a:t>Note1: the rate , MCS and Rx sensitivity are modified from 11ad according to the bandwidth for 11aj 45GHz  </a:t>
            </a:r>
          </a:p>
          <a:p>
            <a:r>
              <a:rPr lang="en-US" altLang="zh-CN" sz="1400" dirty="0">
                <a:ea typeface="宋体" charset="-122"/>
                <a:cs typeface="Arial" charset="0"/>
              </a:rPr>
              <a:t>Note2: assuming</a:t>
            </a:r>
            <a:r>
              <a:rPr lang="en-GB" altLang="zh-CN" sz="1400" dirty="0">
                <a:ea typeface="宋体" charset="-122"/>
                <a:cs typeface="Arial" charset="0"/>
              </a:rPr>
              <a:t>10 dB </a:t>
            </a:r>
            <a:r>
              <a:rPr lang="en-GB" altLang="zh-CN" sz="1400" dirty="0">
                <a:solidFill>
                  <a:srgbClr val="660033"/>
                </a:solidFill>
                <a:ea typeface="宋体" charset="-122"/>
                <a:cs typeface="Arial" charset="0"/>
              </a:rPr>
              <a:t>additional to </a:t>
            </a:r>
            <a:r>
              <a:rPr lang="en-GB" altLang="zh-CN" sz="1400" dirty="0" smtClean="0">
                <a:solidFill>
                  <a:srgbClr val="660033"/>
                </a:solidFill>
                <a:ea typeface="宋体" charset="-122"/>
                <a:cs typeface="Arial" charset="0"/>
              </a:rPr>
              <a:t>path loss </a:t>
            </a:r>
            <a:r>
              <a:rPr lang="en-GB" altLang="zh-CN" sz="1400" dirty="0">
                <a:ea typeface="宋体" charset="-122"/>
                <a:cs typeface="Arial" charset="0"/>
              </a:rPr>
              <a:t>for NLOS </a:t>
            </a:r>
            <a:endParaRPr lang="en-US" altLang="zh-CN" sz="1400" dirty="0">
              <a:ea typeface="宋体" charset="-122"/>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4" descr="temp.emf"/>
          <p:cNvPicPr>
            <a:picLocks noChangeAspect="1"/>
          </p:cNvPicPr>
          <p:nvPr/>
        </p:nvPicPr>
        <p:blipFill>
          <a:blip r:embed="rId3" cstate="print"/>
          <a:srcRect/>
          <a:stretch>
            <a:fillRect/>
          </a:stretch>
        </p:blipFill>
        <p:spPr bwMode="auto">
          <a:xfrm>
            <a:off x="1219200" y="990600"/>
            <a:ext cx="6705600" cy="4048022"/>
          </a:xfrm>
          <a:prstGeom prst="rect">
            <a:avLst/>
          </a:prstGeom>
          <a:noFill/>
          <a:ln w="9525">
            <a:noFill/>
            <a:miter lim="800000"/>
            <a:headEnd/>
            <a:tailEnd/>
          </a:ln>
        </p:spPr>
      </p:pic>
      <p:sp>
        <p:nvSpPr>
          <p:cNvPr id="18435" name="Title 1"/>
          <p:cNvSpPr>
            <a:spLocks noGrp="1"/>
          </p:cNvSpPr>
          <p:nvPr>
            <p:ph type="title"/>
          </p:nvPr>
        </p:nvSpPr>
        <p:spPr>
          <a:xfrm>
            <a:off x="685800" y="228600"/>
            <a:ext cx="7772400" cy="1066800"/>
          </a:xfrm>
        </p:spPr>
        <p:txBody>
          <a:bodyPr/>
          <a:lstStyle/>
          <a:p>
            <a:r>
              <a:rPr lang="en-US" altLang="zh-CN" smtClean="0">
                <a:ea typeface="宋体" charset="-122"/>
              </a:rPr>
              <a:t>Rate vs Range Example</a:t>
            </a:r>
          </a:p>
        </p:txBody>
      </p:sp>
      <p:sp>
        <p:nvSpPr>
          <p:cNvPr id="18436" name="Slide Number Placeholder 2"/>
          <p:cNvSpPr>
            <a:spLocks noGrp="1"/>
          </p:cNvSpPr>
          <p:nvPr>
            <p:ph type="sldNum" sz="quarter" idx="11"/>
          </p:nvPr>
        </p:nvSpPr>
        <p:spPr>
          <a:xfrm>
            <a:off x="696913" y="334963"/>
            <a:ext cx="917575" cy="276225"/>
          </a:xfrm>
          <a:noFill/>
        </p:spPr>
        <p:txBody>
          <a:bodyPr anchor="b"/>
          <a:lstStyle/>
          <a:p>
            <a:pPr algn="l"/>
            <a:r>
              <a:rPr lang="en-US" altLang="zh-CN" sz="1800" b="1" smtClean="0"/>
              <a:t>Nov 2012</a:t>
            </a:r>
          </a:p>
        </p:txBody>
      </p:sp>
      <p:sp>
        <p:nvSpPr>
          <p:cNvPr id="18437" name="Content Placeholder 2"/>
          <p:cNvSpPr txBox="1">
            <a:spLocks/>
          </p:cNvSpPr>
          <p:nvPr/>
        </p:nvSpPr>
        <p:spPr bwMode="auto">
          <a:xfrm>
            <a:off x="838200" y="4953000"/>
            <a:ext cx="7696200" cy="1600200"/>
          </a:xfrm>
          <a:prstGeom prst="rect">
            <a:avLst/>
          </a:prstGeom>
          <a:noFill/>
          <a:ln w="9525">
            <a:noFill/>
            <a:miter lim="800000"/>
            <a:headEnd/>
            <a:tailEnd/>
          </a:ln>
        </p:spPr>
        <p:txBody>
          <a:bodyPr/>
          <a:lstStyle/>
          <a:p>
            <a:pPr marL="268288" indent="-268288">
              <a:spcBef>
                <a:spcPct val="20000"/>
              </a:spcBef>
              <a:buClr>
                <a:srgbClr val="0057A3"/>
              </a:buClr>
              <a:buSzPct val="120000"/>
              <a:buFont typeface="Wingdings" pitchFamily="2" charset="2"/>
              <a:buChar char="§"/>
            </a:pPr>
            <a:r>
              <a:rPr lang="en-US" altLang="zh-CN" sz="1400" dirty="0" smtClean="0">
                <a:ea typeface="宋体" pitchFamily="2" charset="-122"/>
              </a:rPr>
              <a:t>The PHY rate of 45GHz SISO solution has good PHY rate performance over range. </a:t>
            </a:r>
          </a:p>
          <a:p>
            <a:pPr marL="268288" indent="-268288">
              <a:spcBef>
                <a:spcPct val="20000"/>
              </a:spcBef>
              <a:buClr>
                <a:srgbClr val="0057A3"/>
              </a:buClr>
              <a:buSzPct val="120000"/>
              <a:buFont typeface="Wingdings" pitchFamily="2" charset="2"/>
              <a:buChar char="§"/>
            </a:pPr>
            <a:r>
              <a:rPr lang="en-US" altLang="zh-CN" sz="1400" dirty="0" smtClean="0">
                <a:ea typeface="宋体" pitchFamily="2" charset="-122"/>
              </a:rPr>
              <a:t>With narrower bandwidth (e.g. 270MHz) , 45GHz system can achieve larger coverage and lower power consumption.</a:t>
            </a:r>
          </a:p>
          <a:p>
            <a:pPr marL="268288" indent="-268288">
              <a:spcBef>
                <a:spcPct val="20000"/>
              </a:spcBef>
              <a:buClr>
                <a:srgbClr val="0057A3"/>
              </a:buClr>
              <a:buSzPct val="120000"/>
              <a:buFont typeface="Wingdings" pitchFamily="2" charset="2"/>
              <a:buChar char="§"/>
            </a:pPr>
            <a:endParaRPr lang="en-US" altLang="zh-CN" sz="1600" dirty="0">
              <a:ea typeface="宋体" charset="-122"/>
            </a:endParaRPr>
          </a:p>
          <a:p>
            <a:pPr marL="268288" indent="-268288" eaLnBrk="1" hangingPunct="1">
              <a:spcBef>
                <a:spcPct val="20000"/>
              </a:spcBef>
              <a:buClr>
                <a:srgbClr val="0057A3"/>
              </a:buClr>
              <a:buSzPct val="120000"/>
            </a:pPr>
            <a:r>
              <a:rPr lang="en-US" altLang="zh-CN" sz="1400" dirty="0">
                <a:ea typeface="宋体" charset="-122"/>
              </a:rPr>
              <a:t>Note1: assuming 44dBm EIRP with single stream</a:t>
            </a:r>
            <a:r>
              <a:rPr lang="zh-CN" altLang="en-US" sz="1400" dirty="0">
                <a:ea typeface="宋体" charset="-122"/>
              </a:rPr>
              <a:t> </a:t>
            </a:r>
            <a:r>
              <a:rPr lang="en-US" altLang="zh-CN" sz="1400" dirty="0">
                <a:ea typeface="宋体" charset="-122"/>
              </a:rPr>
              <a:t>at bandwidth of 1.08GHz</a:t>
            </a:r>
          </a:p>
          <a:p>
            <a:pPr marL="268288" indent="-268288" eaLnBrk="1" hangingPunct="1">
              <a:spcBef>
                <a:spcPct val="20000"/>
              </a:spcBef>
              <a:buClr>
                <a:srgbClr val="0057A3"/>
              </a:buClr>
              <a:buSzPct val="120000"/>
            </a:pPr>
            <a:r>
              <a:rPr lang="en-US" altLang="zh-CN" sz="1400" dirty="0">
                <a:ea typeface="宋体" charset="-122"/>
              </a:rPr>
              <a:t>Note2:</a:t>
            </a:r>
            <a:r>
              <a:rPr lang="zh-CN" altLang="en-US" sz="1400" dirty="0">
                <a:ea typeface="宋体" charset="-122"/>
              </a:rPr>
              <a:t> </a:t>
            </a:r>
            <a:r>
              <a:rPr lang="en-US" altLang="zh-CN" sz="1400" dirty="0">
                <a:ea typeface="宋体" charset="-122"/>
              </a:rPr>
              <a:t>assuming LOS is within 3m , otherwise </a:t>
            </a:r>
            <a:r>
              <a:rPr lang="en-US" altLang="zh-CN" sz="1400" dirty="0" smtClean="0">
                <a:ea typeface="宋体" charset="-122"/>
              </a:rPr>
              <a:t>NLOS</a:t>
            </a:r>
            <a:endParaRPr lang="en-US" altLang="zh-CN" sz="1600" dirty="0">
              <a:solidFill>
                <a:srgbClr val="4F4F4F"/>
              </a:solidFill>
              <a:ea typeface="宋体" charset="-122"/>
            </a:endParaRPr>
          </a:p>
        </p:txBody>
      </p:sp>
      <p:sp>
        <p:nvSpPr>
          <p:cNvPr id="6" name="Slide Number Placeholder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smtClean="0">
                <a:ln>
                  <a:noFill/>
                </a:ln>
                <a:solidFill>
                  <a:schemeClr val="tx1"/>
                </a:solidFill>
                <a:effectLst/>
                <a:uLnTx/>
                <a:uFillTx/>
                <a:latin typeface="Times New Roman" pitchFamily="18" charset="0"/>
                <a:ea typeface="宋体" charset="-122"/>
                <a:cs typeface="+mn-cs"/>
              </a:rPr>
              <a:t>Slide </a:t>
            </a:r>
            <a:fld id="{745D4C92-1CF2-4756-AC9E-3DA985613DC7}" type="slidenum">
              <a:rPr kumimoji="0" lang="en-US" altLang="zh-CN" sz="1200" b="0" i="0" u="none" strike="noStrike" kern="1200" cap="none" spc="0" normalizeH="0" baseline="0" noProof="0" smtClean="0">
                <a:ln>
                  <a:noFill/>
                </a:ln>
                <a:solidFill>
                  <a:schemeClr val="tx1"/>
                </a:solidFill>
                <a:effectLst/>
                <a:uLnTx/>
                <a:uFillTx/>
                <a:latin typeface="Times New Roman" pitchFamily="18"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zh-CN" smtClean="0">
                <a:ea typeface="宋体" charset="-122"/>
              </a:rPr>
              <a:t>Ways to get a higher PHY rate in 45GHz</a:t>
            </a:r>
          </a:p>
        </p:txBody>
      </p:sp>
      <p:sp>
        <p:nvSpPr>
          <p:cNvPr id="19459" name="Slide Number Placeholder 2"/>
          <p:cNvSpPr>
            <a:spLocks noGrp="1"/>
          </p:cNvSpPr>
          <p:nvPr>
            <p:ph type="sldNum" sz="quarter" idx="11"/>
          </p:nvPr>
        </p:nvSpPr>
        <p:spPr>
          <a:xfrm>
            <a:off x="696913" y="334963"/>
            <a:ext cx="917575" cy="276225"/>
          </a:xfrm>
          <a:noFill/>
        </p:spPr>
        <p:txBody>
          <a:bodyPr anchor="b"/>
          <a:lstStyle/>
          <a:p>
            <a:pPr algn="l"/>
            <a:r>
              <a:rPr lang="en-US" altLang="zh-CN" sz="1800" b="1" smtClean="0"/>
              <a:t>Nov 2012</a:t>
            </a:r>
          </a:p>
        </p:txBody>
      </p:sp>
      <p:sp>
        <p:nvSpPr>
          <p:cNvPr id="19460" name="Content Placeholder 2"/>
          <p:cNvSpPr txBox="1">
            <a:spLocks/>
          </p:cNvSpPr>
          <p:nvPr/>
        </p:nvSpPr>
        <p:spPr bwMode="auto">
          <a:xfrm>
            <a:off x="609600" y="5181600"/>
            <a:ext cx="7696200" cy="914400"/>
          </a:xfrm>
          <a:prstGeom prst="rect">
            <a:avLst/>
          </a:prstGeom>
          <a:noFill/>
          <a:ln w="9525">
            <a:noFill/>
            <a:miter lim="800000"/>
            <a:headEnd/>
            <a:tailEnd/>
          </a:ln>
        </p:spPr>
        <p:txBody>
          <a:bodyPr/>
          <a:lstStyle/>
          <a:p>
            <a:pPr marL="268288" indent="-268288" eaLnBrk="1" hangingPunct="1">
              <a:spcBef>
                <a:spcPct val="20000"/>
              </a:spcBef>
              <a:buClr>
                <a:srgbClr val="0057A3"/>
              </a:buClr>
              <a:buSzPct val="120000"/>
              <a:buFont typeface="Wingdings" pitchFamily="2" charset="2"/>
              <a:buChar char="§"/>
            </a:pPr>
            <a:r>
              <a:rPr lang="en-US" altLang="zh-CN" sz="1600" dirty="0" smtClean="0">
                <a:ea typeface="宋体" pitchFamily="2" charset="-122"/>
              </a:rPr>
              <a:t>To meet the traffic growth requirement for next generation mobile application, 11aj 45GHz band can use advanced MIMO technologies to achieve high data rate (e.g. &gt;10Gbps), as described in [3].</a:t>
            </a:r>
            <a:endParaRPr lang="en-US" altLang="zh-CN" sz="1600" dirty="0">
              <a:solidFill>
                <a:srgbClr val="4F4F4F"/>
              </a:solidFill>
              <a:ea typeface="宋体" charset="-122"/>
            </a:endParaRPr>
          </a:p>
        </p:txBody>
      </p:sp>
      <p:graphicFrame>
        <p:nvGraphicFramePr>
          <p:cNvPr id="39" name="Table 38"/>
          <p:cNvGraphicFramePr>
            <a:graphicFrameLocks noGrp="1"/>
          </p:cNvGraphicFramePr>
          <p:nvPr/>
        </p:nvGraphicFramePr>
        <p:xfrm>
          <a:off x="1066798" y="1676400"/>
          <a:ext cx="7086604" cy="3453729"/>
        </p:xfrm>
        <a:graphic>
          <a:graphicData uri="http://schemas.openxmlformats.org/drawingml/2006/table">
            <a:tbl>
              <a:tblPr/>
              <a:tblGrid>
                <a:gridCol w="771083"/>
                <a:gridCol w="1050238"/>
                <a:gridCol w="1050238"/>
                <a:gridCol w="1047964"/>
                <a:gridCol w="1066605"/>
                <a:gridCol w="1050238"/>
                <a:gridCol w="1050238"/>
              </a:tblGrid>
              <a:tr h="554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600" b="1" i="0" u="none" strike="noStrike" cap="none" normalizeH="0" baseline="0" dirty="0" smtClean="0">
                        <a:ln>
                          <a:noFill/>
                        </a:ln>
                        <a:solidFill>
                          <a:srgbClr val="FFFFFF"/>
                        </a:solidFill>
                        <a:effectLst/>
                        <a:latin typeface="Times New Roman" pitchFamily="18"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FFFFFF"/>
                          </a:solidFill>
                          <a:effectLst/>
                          <a:latin typeface="Times New Roman" pitchFamily="18" charset="0"/>
                          <a:ea typeface="宋体" charset="-122"/>
                        </a:rPr>
                        <a:t>270 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FFFFFF"/>
                          </a:solidFill>
                          <a:effectLst/>
                          <a:latin typeface="Times New Roman" pitchFamily="18" charset="0"/>
                          <a:ea typeface="宋体" charset="-122"/>
                        </a:rPr>
                        <a:t>540MHz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FFFFFF"/>
                          </a:solidFill>
                          <a:effectLst/>
                          <a:latin typeface="Times New Roman" pitchFamily="18" charset="0"/>
                          <a:ea typeface="宋体" charset="-122"/>
                        </a:rPr>
                        <a:t>1080 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zh-CN" altLang="en-US"/>
                    </a:p>
                  </a:txBody>
                  <a:tcPr/>
                </a:tc>
              </a:tr>
              <a:tr h="554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600" b="0" i="0" u="none" strike="noStrike" cap="none" normalizeH="0" baseline="0" smtClean="0">
                        <a:ln>
                          <a:noFill/>
                        </a:ln>
                        <a:solidFill>
                          <a:srgbClr val="000000"/>
                        </a:solidFill>
                        <a:effectLst/>
                        <a:latin typeface="Times New Roman" pitchFamily="18"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kern="1200" cap="none" normalizeH="0" baseline="0" dirty="0" smtClean="0">
                          <a:ln>
                            <a:noFill/>
                          </a:ln>
                          <a:solidFill>
                            <a:srgbClr val="000000"/>
                          </a:solidFill>
                          <a:effectLst/>
                          <a:latin typeface="Times New Roman" pitchFamily="18" charset="0"/>
                          <a:ea typeface="宋体" charset="-122"/>
                          <a:cs typeface="+mn-cs"/>
                        </a:rPr>
                        <a:t>SQPSK,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kern="1200" cap="none" normalizeH="0" baseline="0" dirty="0" smtClean="0">
                          <a:ln>
                            <a:noFill/>
                          </a:ln>
                          <a:solidFill>
                            <a:srgbClr val="000000"/>
                          </a:solidFill>
                          <a:effectLst/>
                          <a:latin typeface="Times New Roman" pitchFamily="18" charset="0"/>
                          <a:ea typeface="宋体" charset="-122"/>
                          <a:cs typeface="+mn-cs"/>
                        </a:rPr>
                        <a:t> 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256-QAM,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 5/6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SQPSK,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 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256-QAM,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 5/6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SQPSK,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64-QAM, 13/16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461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Times New Roman" pitchFamily="18" charset="0"/>
                          <a:ea typeface="宋体" charset="-122"/>
                        </a:rPr>
                        <a:t>1x1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86.62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1155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173.25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2310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kern="1200" cap="none" normalizeH="0" baseline="0" dirty="0" smtClean="0">
                          <a:ln>
                            <a:noFill/>
                          </a:ln>
                          <a:solidFill>
                            <a:srgbClr val="000000"/>
                          </a:solidFill>
                          <a:effectLst/>
                          <a:latin typeface="Times New Roman" pitchFamily="18" charset="0"/>
                          <a:ea typeface="宋体" charset="-122"/>
                          <a:cs typeface="+mn-cs"/>
                        </a:rPr>
                        <a:t>346.5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3378.37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913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2x2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173.25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2310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346.5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4620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kern="1200" cap="none" normalizeH="0" baseline="0" dirty="0" smtClean="0">
                          <a:ln>
                            <a:noFill/>
                          </a:ln>
                          <a:solidFill>
                            <a:srgbClr val="000000"/>
                          </a:solidFill>
                          <a:effectLst/>
                          <a:latin typeface="Times New Roman" pitchFamily="18" charset="0"/>
                          <a:ea typeface="宋体" charset="-122"/>
                          <a:cs typeface="+mn-cs"/>
                        </a:rPr>
                        <a:t>693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6756.75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r>
              <a:tr h="5913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宋体" charset="-122"/>
                        </a:rPr>
                        <a:t>3x3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259.87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3465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519.75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6930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kern="1200" cap="none" normalizeH="0" baseline="0" dirty="0" smtClean="0">
                          <a:ln>
                            <a:noFill/>
                          </a:ln>
                          <a:solidFill>
                            <a:srgbClr val="000000"/>
                          </a:solidFill>
                          <a:effectLst/>
                          <a:latin typeface="Times New Roman" pitchFamily="18" charset="0"/>
                          <a:ea typeface="宋体" charset="-122"/>
                          <a:cs typeface="+mn-cs"/>
                        </a:rPr>
                        <a:t>1039.5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10135.12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913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kern="1200" cap="none" normalizeH="0" baseline="0" dirty="0" smtClean="0">
                          <a:ln>
                            <a:noFill/>
                          </a:ln>
                          <a:solidFill>
                            <a:srgbClr val="000000"/>
                          </a:solidFill>
                          <a:effectLst/>
                          <a:latin typeface="Times New Roman" pitchFamily="18" charset="0"/>
                          <a:ea typeface="宋体" charset="-122"/>
                          <a:cs typeface="+mn-cs"/>
                        </a:rPr>
                        <a:t>4x4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346.5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4620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693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9240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kern="1200" cap="none" normalizeH="0" baseline="0" dirty="0" smtClean="0">
                          <a:ln>
                            <a:noFill/>
                          </a:ln>
                          <a:solidFill>
                            <a:srgbClr val="000000"/>
                          </a:solidFill>
                          <a:effectLst/>
                          <a:latin typeface="Times New Roman" pitchFamily="18" charset="0"/>
                          <a:ea typeface="宋体" charset="-122"/>
                          <a:cs typeface="+mn-cs"/>
                        </a:rPr>
                        <a:t>1386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Times New Roman" pitchFamily="18" charset="0"/>
                          <a:ea typeface="宋体" charset="-122"/>
                        </a:rPr>
                        <a:t>13513.5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r>
            </a:tbl>
          </a:graphicData>
        </a:graphic>
      </p:graphicFrame>
      <p:sp>
        <p:nvSpPr>
          <p:cNvPr id="19529" name="TextBox 7"/>
          <p:cNvSpPr txBox="1">
            <a:spLocks noChangeArrowheads="1"/>
          </p:cNvSpPr>
          <p:nvPr/>
        </p:nvSpPr>
        <p:spPr bwMode="auto">
          <a:xfrm>
            <a:off x="609600" y="6096000"/>
            <a:ext cx="8001000" cy="338554"/>
          </a:xfrm>
          <a:prstGeom prst="rect">
            <a:avLst/>
          </a:prstGeom>
          <a:noFill/>
          <a:ln w="9525">
            <a:noFill/>
            <a:miter lim="800000"/>
            <a:headEnd/>
            <a:tailEnd/>
          </a:ln>
        </p:spPr>
        <p:txBody>
          <a:bodyPr>
            <a:spAutoFit/>
          </a:bodyPr>
          <a:lstStyle/>
          <a:p>
            <a:r>
              <a:rPr lang="en-US" altLang="zh-CN" sz="1600" dirty="0">
                <a:ea typeface="宋体" charset="-122"/>
                <a:cs typeface="Arial" charset="0"/>
              </a:rPr>
              <a:t>Note: the estimated rate is based on the MCS adopted by 11ad and 11ac</a:t>
            </a:r>
          </a:p>
        </p:txBody>
      </p:sp>
      <p:sp>
        <p:nvSpPr>
          <p:cNvPr id="7" name="Slide Number Placeholder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smtClean="0">
                <a:ln>
                  <a:noFill/>
                </a:ln>
                <a:solidFill>
                  <a:schemeClr val="tx1"/>
                </a:solidFill>
                <a:effectLst/>
                <a:uLnTx/>
                <a:uFillTx/>
                <a:latin typeface="Times New Roman" pitchFamily="18" charset="0"/>
                <a:ea typeface="宋体" charset="-122"/>
                <a:cs typeface="+mn-cs"/>
              </a:rPr>
              <a:t>Slide </a:t>
            </a:r>
            <a:fld id="{745D4C92-1CF2-4756-AC9E-3DA985613DC7}" type="slidenum">
              <a:rPr kumimoji="0" lang="en-US" altLang="zh-CN" sz="1200" b="0" i="0" u="none" strike="noStrike" kern="1200" cap="none" spc="0" normalizeH="0" baseline="0" noProof="0" smtClean="0">
                <a:ln>
                  <a:noFill/>
                </a:ln>
                <a:solidFill>
                  <a:schemeClr val="tx1"/>
                </a:solidFill>
                <a:effectLst/>
                <a:uLnTx/>
                <a:uFillTx/>
                <a:latin typeface="Times New Roman" pitchFamily="18"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US" altLang="zh-CN" sz="1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dirty="0" smtClean="0">
                <a:ea typeface="宋体" charset="-122"/>
              </a:rPr>
              <a:t>45GHz Usage Models</a:t>
            </a:r>
            <a:endParaRPr lang="zh-CN" altLang="en-US" dirty="0" smtClean="0">
              <a:ea typeface="宋体" charset="-122"/>
            </a:endParaRPr>
          </a:p>
        </p:txBody>
      </p:sp>
      <p:sp>
        <p:nvSpPr>
          <p:cNvPr id="22531" name="日期占位符 3"/>
          <p:cNvSpPr>
            <a:spLocks noGrp="1"/>
          </p:cNvSpPr>
          <p:nvPr>
            <p:ph type="dt" sz="quarter" idx="10"/>
          </p:nvPr>
        </p:nvSpPr>
        <p:spPr>
          <a:noFill/>
        </p:spPr>
        <p:txBody>
          <a:bodyPr/>
          <a:lstStyle/>
          <a:p>
            <a:r>
              <a:rPr lang="en-US" altLang="zh-CN" smtClean="0">
                <a:ea typeface="宋体" charset="-122"/>
              </a:rPr>
              <a:t>November 2012</a:t>
            </a:r>
          </a:p>
        </p:txBody>
      </p:sp>
      <p:sp>
        <p:nvSpPr>
          <p:cNvPr id="22532" name="灯片编号占位符 4"/>
          <p:cNvSpPr>
            <a:spLocks noGrp="1"/>
          </p:cNvSpPr>
          <p:nvPr>
            <p:ph type="sldNum" sz="quarter" idx="11"/>
          </p:nvPr>
        </p:nvSpPr>
        <p:spPr>
          <a:noFill/>
        </p:spPr>
        <p:txBody>
          <a:bodyPr/>
          <a:lstStyle/>
          <a:p>
            <a:r>
              <a:rPr lang="en-US" altLang="zh-CN" smtClean="0"/>
              <a:t>Slide </a:t>
            </a:r>
            <a:fld id="{15ADC554-BE62-45D1-B908-77ACAA6387D1}" type="slidenum">
              <a:rPr lang="en-US" altLang="zh-CN" smtClean="0"/>
              <a:pPr/>
              <a:t>8</a:t>
            </a:fld>
            <a:endParaRPr lang="en-US" altLang="zh-CN" smtClean="0"/>
          </a:p>
        </p:txBody>
      </p:sp>
      <p:sp>
        <p:nvSpPr>
          <p:cNvPr id="22533" name="内容占位符 6"/>
          <p:cNvSpPr>
            <a:spLocks noGrp="1"/>
          </p:cNvSpPr>
          <p:nvPr>
            <p:ph idx="1"/>
          </p:nvPr>
        </p:nvSpPr>
        <p:spPr>
          <a:xfrm>
            <a:off x="685800" y="1752600"/>
            <a:ext cx="7772400" cy="4114800"/>
          </a:xfrm>
        </p:spPr>
        <p:txBody>
          <a:bodyPr/>
          <a:lstStyle/>
          <a:p>
            <a:r>
              <a:rPr lang="en-US" altLang="zh-CN" sz="1800" dirty="0" smtClean="0">
                <a:ea typeface="宋体" charset="-122"/>
              </a:rPr>
              <a:t>The usage model in [4] raises the new usage category7, 8 and 9 for 11aj. </a:t>
            </a:r>
          </a:p>
          <a:p>
            <a:r>
              <a:rPr lang="en-US" altLang="zh-CN" sz="1800" dirty="0" smtClean="0">
                <a:ea typeface="宋体" charset="-122"/>
              </a:rPr>
              <a:t>Previous link budget analysis has shown 45GHz can support these usages.</a:t>
            </a:r>
          </a:p>
          <a:p>
            <a:endParaRPr lang="en-US" altLang="zh-CN" sz="1800" dirty="0" smtClean="0">
              <a:ea typeface="宋体" charset="-122"/>
            </a:endParaRPr>
          </a:p>
          <a:p>
            <a:endParaRPr lang="en-US" altLang="zh-CN" dirty="0" smtClean="0">
              <a:ea typeface="宋体" charset="-122"/>
            </a:endParaRPr>
          </a:p>
          <a:p>
            <a:endParaRPr lang="zh-CN" altLang="en-US" dirty="0" smtClean="0">
              <a:ea typeface="宋体" charset="-122"/>
            </a:endParaRPr>
          </a:p>
        </p:txBody>
      </p:sp>
      <p:graphicFrame>
        <p:nvGraphicFramePr>
          <p:cNvPr id="9" name="内容占位符 5"/>
          <p:cNvGraphicFramePr>
            <a:graphicFrameLocks/>
          </p:cNvGraphicFramePr>
          <p:nvPr/>
        </p:nvGraphicFramePr>
        <p:xfrm>
          <a:off x="914400" y="2590800"/>
          <a:ext cx="7696199" cy="3809999"/>
        </p:xfrm>
        <a:graphic>
          <a:graphicData uri="http://schemas.openxmlformats.org/drawingml/2006/table">
            <a:tbl>
              <a:tblPr/>
              <a:tblGrid>
                <a:gridCol w="1643595"/>
                <a:gridCol w="2347993"/>
                <a:gridCol w="1643595"/>
                <a:gridCol w="2061016"/>
              </a:tblGrid>
              <a:tr h="328921">
                <a:tc>
                  <a:txBody>
                    <a:bodyPr/>
                    <a:lstStyle/>
                    <a:p>
                      <a:pPr marL="85725" marR="0" lvl="0" indent="114300" algn="l" defTabSz="914400" rtl="0" eaLnBrk="1" fontAlgn="base" latinLnBrk="0" hangingPunct="1">
                        <a:lnSpc>
                          <a:spcPct val="125000"/>
                        </a:lnSpc>
                        <a:spcBef>
                          <a:spcPts val="20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Category</a:t>
                      </a:r>
                      <a:endParaRPr kumimoji="0" lang="zh-CN" altLang="zh-CN" sz="1200" b="1"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5725" marR="0" lvl="0" indent="114300" algn="l" defTabSz="914400" rtl="0" eaLnBrk="1" fontAlgn="base" latinLnBrk="0" hangingPunct="1">
                        <a:lnSpc>
                          <a:spcPct val="125000"/>
                        </a:lnSpc>
                        <a:spcBef>
                          <a:spcPts val="20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Usage Model</a:t>
                      </a:r>
                      <a:endParaRPr kumimoji="0" lang="zh-CN" altLang="zh-CN" sz="1200" b="1"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Description</a:t>
                      </a:r>
                      <a:endParaRPr kumimoji="0" lang="zh-CN" altLang="zh-CN" sz="1200" b="1"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 45GHz support?</a:t>
                      </a:r>
                      <a:endParaRPr kumimoji="0" lang="zh-CN" altLang="zh-CN" sz="1200" b="1"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0791">
                <a:tc>
                  <a:txBody>
                    <a:bodyPr/>
                    <a:lstStyle/>
                    <a:p>
                      <a:pPr marL="85725" marR="0" lvl="0" indent="114300" algn="l" defTabSz="914400" rtl="0" eaLnBrk="1" fontAlgn="base" latinLnBrk="0" hangingPunct="1">
                        <a:lnSpc>
                          <a:spcPct val="125000"/>
                        </a:lnSpc>
                        <a:spcBef>
                          <a:spcPts val="20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7.Codeless computing</a:t>
                      </a:r>
                      <a:endParaRPr kumimoji="0" lang="zh-CN" altLang="zh-CN" sz="1200" b="1"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5725" marR="0" lvl="0" indent="114300" algn="l" defTabSz="914400" rtl="0" eaLnBrk="1" fontAlgn="base" latinLnBrk="0" hangingPunct="1">
                        <a:lnSpc>
                          <a:spcPct val="125000"/>
                        </a:lnSpc>
                        <a:spcBef>
                          <a:spcPts val="200"/>
                        </a:spcBef>
                        <a:spcAft>
                          <a:spcPct val="0"/>
                        </a:spcAft>
                        <a:buClrTx/>
                        <a:buSzTx/>
                        <a:buFontTx/>
                        <a:buNone/>
                        <a:tabLst/>
                        <a:defRPr/>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7a Wireless I/O, docking</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p>
                      <a:pPr marL="85725" marR="0" lvl="0" indent="114300" algn="l" defTabSz="914400" rtl="0" eaLnBrk="1" fontAlgn="base" latinLnBrk="0" hangingPunct="1">
                        <a:lnSpc>
                          <a:spcPct val="125000"/>
                        </a:lnSpc>
                        <a:spcBef>
                          <a:spcPts val="200"/>
                        </a:spcBef>
                        <a:spcAft>
                          <a:spcPct val="0"/>
                        </a:spcAft>
                        <a:buClrTx/>
                        <a:buSzTx/>
                        <a:buFontTx/>
                        <a:buNone/>
                        <a:tabLst/>
                      </a:pP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defRPr/>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3m NLOS, 10m NLOS</a:t>
                      </a: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Yes, &gt;1Gbps </a:t>
                      </a:r>
                      <a:endParaRPr kumimoji="0" 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0072">
                <a:tc rowSpan="4">
                  <a:txBody>
                    <a:bodyPr/>
                    <a:lstStyle/>
                    <a:p>
                      <a:pPr marL="85725" marR="0" lvl="0" indent="114300" algn="l" defTabSz="914400" rtl="0" eaLnBrk="1" fontAlgn="base" latinLnBrk="0" hangingPunct="1">
                        <a:lnSpc>
                          <a:spcPct val="125000"/>
                        </a:lnSpc>
                        <a:spcBef>
                          <a:spcPts val="2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宋体" charset="-122"/>
                        </a:rPr>
                        <a:t>8.Portable Device Applications</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5725" marR="0" lvl="0" indent="114300" algn="l" defTabSz="914400" rtl="0" eaLnBrk="1" fontAlgn="base" latinLnBrk="0" hangingPunct="1">
                        <a:lnSpc>
                          <a:spcPct val="125000"/>
                        </a:lnSpc>
                        <a:spcBef>
                          <a:spcPts val="20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8a  Peer to Peer </a:t>
                      </a:r>
                      <a:r>
                        <a:rPr kumimoji="0" lang="en-US" altLang="zh-CN" sz="1200" b="1" i="0" u="none" strike="noStrike" cap="none" normalizeH="0" baseline="0" dirty="0" err="1" smtClean="0">
                          <a:ln>
                            <a:noFill/>
                          </a:ln>
                          <a:solidFill>
                            <a:schemeClr val="tx1"/>
                          </a:solidFill>
                          <a:effectLst/>
                          <a:latin typeface="Times New Roman" pitchFamily="18" charset="0"/>
                          <a:ea typeface="宋体" charset="-122"/>
                        </a:rPr>
                        <a:t>Communica-tion</a:t>
                      </a: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 Between Portable Devices</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 &lt; 3m , even 10’s centimeters, LOS</a:t>
                      </a: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Yes, &gt; multi-</a:t>
                      </a:r>
                      <a:r>
                        <a:rPr kumimoji="0" lang="en-US" altLang="zh-CN" sz="1200" b="0" i="0" u="none" strike="noStrike" cap="none" normalizeH="0" baseline="0" dirty="0" err="1" smtClean="0">
                          <a:ln>
                            <a:noFill/>
                          </a:ln>
                          <a:solidFill>
                            <a:schemeClr val="tx1"/>
                          </a:solidFill>
                          <a:effectLst/>
                          <a:latin typeface="Times New Roman" pitchFamily="18" charset="0"/>
                          <a:ea typeface="宋体" charset="-122"/>
                        </a:rPr>
                        <a:t>Gbps</a:t>
                      </a: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 or &gt;10Gbs with multi-stream MIMO</a:t>
                      </a:r>
                      <a:endParaRPr kumimoji="0" 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381">
                <a:tc vMerge="1">
                  <a:txBody>
                    <a:bodyPr/>
                    <a:lstStyle/>
                    <a:p>
                      <a:endParaRPr lang="zh-CN" altLang="en-US"/>
                    </a:p>
                  </a:txBody>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8b  Rapid Download Mass Data from  Fixed Devices</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 3-5m, LOS</a:t>
                      </a:r>
                      <a:endParaRPr kumimoji="0" lang="en-US" altLang="zh-CN" sz="1200" b="0" i="0" u="none" strike="noStrike" kern="1200" cap="none" normalizeH="0" baseline="0" dirty="0" smtClean="0">
                        <a:ln>
                          <a:noFill/>
                        </a:ln>
                        <a:solidFill>
                          <a:schemeClr val="tx1"/>
                        </a:solidFill>
                        <a:effectLst/>
                        <a:latin typeface="Times New Roman" pitchFamily="18" charset="0"/>
                        <a:ea typeface="宋体" charset="-122"/>
                        <a:cs typeface="+mn-cs"/>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Yes, &gt; multi-</a:t>
                      </a:r>
                      <a:r>
                        <a:rPr kumimoji="0" lang="en-US" altLang="zh-CN" sz="1200" b="0" i="0" u="none" strike="noStrike" cap="none" normalizeH="0" baseline="0" dirty="0" err="1" smtClean="0">
                          <a:ln>
                            <a:noFill/>
                          </a:ln>
                          <a:solidFill>
                            <a:schemeClr val="tx1"/>
                          </a:solidFill>
                          <a:effectLst/>
                          <a:latin typeface="Times New Roman" pitchFamily="18" charset="0"/>
                          <a:ea typeface="宋体" charset="-122"/>
                        </a:rPr>
                        <a:t>Gbps</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381">
                <a:tc vMerge="1">
                  <a:txBody>
                    <a:bodyPr/>
                    <a:lstStyle/>
                    <a:p>
                      <a:pPr marL="85725" marR="0" lvl="0" indent="114300" algn="l" defTabSz="914400" rtl="0" eaLnBrk="1" fontAlgn="base" latinLnBrk="0" hangingPunct="1">
                        <a:lnSpc>
                          <a:spcPct val="125000"/>
                        </a:lnSpc>
                        <a:spcBef>
                          <a:spcPts val="200"/>
                        </a:spcBef>
                        <a:spcAft>
                          <a:spcPct val="0"/>
                        </a:spcAft>
                        <a:buClrTx/>
                        <a:buSzTx/>
                        <a:buFontTx/>
                        <a:buNone/>
                        <a:tabLst/>
                      </a:pP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1" i="0" u="none" strike="noStrike" kern="1200" cap="none" normalizeH="0" baseline="0" dirty="0" smtClean="0">
                          <a:ln>
                            <a:noFill/>
                          </a:ln>
                          <a:solidFill>
                            <a:schemeClr val="tx1"/>
                          </a:solidFill>
                          <a:effectLst/>
                          <a:latin typeface="Times New Roman" pitchFamily="18" charset="0"/>
                          <a:ea typeface="宋体" charset="-122"/>
                          <a:cs typeface="+mn-cs"/>
                        </a:rPr>
                        <a:t>8c Cloud Computing /Storage &amp; Mass Data Synchronization</a:t>
                      </a:r>
                      <a:endParaRPr kumimoji="0" lang="zh-CN" altLang="zh-CN" sz="1200" b="1" i="0" u="none" strike="noStrike" kern="1200" cap="none" normalizeH="0" baseline="0" dirty="0" smtClean="0">
                        <a:ln>
                          <a:noFill/>
                        </a:ln>
                        <a:solidFill>
                          <a:schemeClr val="tx1"/>
                        </a:solidFill>
                        <a:effectLst/>
                        <a:latin typeface="Times New Roman" pitchFamily="18" charset="0"/>
                        <a:ea typeface="宋体" charset="-122"/>
                        <a:cs typeface="+mn-cs"/>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3-5m, LOS</a:t>
                      </a:r>
                      <a:endParaRPr kumimoji="0" lang="en-US" altLang="zh-CN" sz="1200" b="0" i="0" u="none" strike="noStrike" kern="1200" cap="none" normalizeH="0" baseline="0" dirty="0" smtClean="0">
                        <a:ln>
                          <a:noFill/>
                        </a:ln>
                        <a:solidFill>
                          <a:schemeClr val="tx1"/>
                        </a:solidFill>
                        <a:effectLst/>
                        <a:latin typeface="Times New Roman" pitchFamily="18" charset="0"/>
                        <a:ea typeface="宋体" charset="-122"/>
                        <a:cs typeface="+mn-cs"/>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defRPr/>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Yes, &gt; multi-</a:t>
                      </a:r>
                      <a:r>
                        <a:rPr kumimoji="0" lang="en-US" altLang="zh-CN" sz="1200" b="0" i="0" u="none" strike="noStrike" cap="none" normalizeH="0" baseline="0" dirty="0" err="1" smtClean="0">
                          <a:ln>
                            <a:noFill/>
                          </a:ln>
                          <a:solidFill>
                            <a:schemeClr val="tx1"/>
                          </a:solidFill>
                          <a:effectLst/>
                          <a:latin typeface="Times New Roman" pitchFamily="18" charset="0"/>
                          <a:ea typeface="宋体" charset="-122"/>
                        </a:rPr>
                        <a:t>Gbps</a:t>
                      </a:r>
                      <a:endParaRPr kumimoji="0" 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0072">
                <a:tc vMerge="1">
                  <a:txBody>
                    <a:bodyPr/>
                    <a:lstStyle/>
                    <a:p>
                      <a:pPr marL="85725" marR="0" lvl="0" indent="114300" algn="l" defTabSz="914400" rtl="0" eaLnBrk="1" fontAlgn="base" latinLnBrk="0" hangingPunct="1">
                        <a:lnSpc>
                          <a:spcPct val="125000"/>
                        </a:lnSpc>
                        <a:spcBef>
                          <a:spcPts val="200"/>
                        </a:spcBef>
                        <a:spcAft>
                          <a:spcPct val="0"/>
                        </a:spcAft>
                        <a:buClrTx/>
                        <a:buSzTx/>
                        <a:buFontTx/>
                        <a:buNone/>
                        <a:tabLst/>
                      </a:pP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5725" marR="0" lvl="0" indent="96838" algn="l" defTabSz="914400" rtl="0" eaLnBrk="1" fontAlgn="base" latinLnBrk="0" hangingPunct="1">
                        <a:lnSpc>
                          <a:spcPct val="125000"/>
                        </a:lnSpc>
                        <a:spcBef>
                          <a:spcPts val="20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8d  Wireless Peripheral Application</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defRPr/>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3-5m, LOS</a:t>
                      </a:r>
                      <a:endParaRPr kumimoji="0" lang="en-US" altLang="zh-CN" sz="1200" b="0" i="0" u="none" strike="noStrike" kern="1200" cap="none" normalizeH="0" baseline="0" dirty="0" smtClean="0">
                        <a:ln>
                          <a:noFill/>
                        </a:ln>
                        <a:solidFill>
                          <a:schemeClr val="tx1"/>
                        </a:solidFill>
                        <a:effectLst/>
                        <a:latin typeface="Times New Roman" pitchFamily="18" charset="0"/>
                        <a:ea typeface="宋体" charset="-122"/>
                        <a:cs typeface="+mn-cs"/>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Yes, &gt; multi-</a:t>
                      </a:r>
                      <a:r>
                        <a:rPr kumimoji="0" lang="en-US" altLang="zh-CN" sz="1200" b="0" i="0" u="none" strike="noStrike" cap="none" normalizeH="0" baseline="0" dirty="0" err="1" smtClean="0">
                          <a:ln>
                            <a:noFill/>
                          </a:ln>
                          <a:solidFill>
                            <a:schemeClr val="tx1"/>
                          </a:solidFill>
                          <a:effectLst/>
                          <a:latin typeface="Times New Roman" pitchFamily="18" charset="0"/>
                          <a:ea typeface="宋体" charset="-122"/>
                        </a:rPr>
                        <a:t>Gbps</a:t>
                      </a: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 or &gt;10Gbs with multi-stream MIMO</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381">
                <a:tc>
                  <a:txBody>
                    <a:bodyPr/>
                    <a:lstStyle/>
                    <a:p>
                      <a:pPr marL="85725" marR="0" lvl="0" indent="114300" algn="l" defTabSz="914400" rtl="0" eaLnBrk="1" fontAlgn="base" latinLnBrk="0" hangingPunct="1">
                        <a:lnSpc>
                          <a:spcPct val="125000"/>
                        </a:lnSpc>
                        <a:spcBef>
                          <a:spcPts val="20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Times New Roman" pitchFamily="18" charset="0"/>
                          <a:ea typeface="宋体" charset="-122"/>
                        </a:rPr>
                        <a:t>9. Wireless Networking</a:t>
                      </a:r>
                      <a:endParaRPr kumimoji="0" lang="zh-CN" altLang="zh-CN" sz="1200" b="1"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5725" marR="0" lvl="0" indent="96838" algn="l" defTabSz="914400" rtl="0" eaLnBrk="1" fontAlgn="base" latinLnBrk="0" hangingPunct="1">
                        <a:lnSpc>
                          <a:spcPct val="125000"/>
                        </a:lnSpc>
                        <a:spcBef>
                          <a:spcPts val="200"/>
                        </a:spcBef>
                        <a:spcAft>
                          <a:spcPct val="0"/>
                        </a:spcAft>
                        <a:buClrTx/>
                        <a:buSzTx/>
                        <a:buFontTx/>
                        <a:buNone/>
                        <a:tabLst/>
                        <a:defRPr/>
                      </a:pPr>
                      <a:r>
                        <a:rPr kumimoji="0" lang="it-IT" altLang="zh-CN" sz="1200" b="1" i="0" u="none" strike="noStrike" cap="none" normalizeH="0" baseline="0" dirty="0" smtClean="0">
                          <a:ln>
                            <a:noFill/>
                          </a:ln>
                          <a:solidFill>
                            <a:schemeClr val="tx1"/>
                          </a:solidFill>
                          <a:effectLst/>
                          <a:latin typeface="Times New Roman" pitchFamily="18" charset="0"/>
                          <a:ea typeface="宋体" charset="-122"/>
                        </a:rPr>
                        <a:t> 9a:Access to Internet/Interanet via 60GHz/45GHz Mm-Wave AP</a:t>
                      </a:r>
                      <a:endParaRPr kumimoji="0" lang="zh-CN" altLang="zh-CN"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  3-10m LOS</a:t>
                      </a: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0025" algn="l" defTabSz="914400" rtl="0" eaLnBrk="1" fontAlgn="base" latinLnBrk="0" hangingPunct="1">
                        <a:lnSpc>
                          <a:spcPct val="125000"/>
                        </a:lnSpc>
                        <a:spcBef>
                          <a:spcPts val="2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宋体" charset="-122"/>
                        </a:rPr>
                        <a:t>Yes, &gt;1Gbps </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endParaRPr>
                    </a:p>
                  </a:txBody>
                  <a:tcPr marL="16080" marR="160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09600"/>
            <a:ext cx="7772400" cy="609600"/>
          </a:xfrm>
        </p:spPr>
        <p:txBody>
          <a:bodyPr/>
          <a:lstStyle/>
          <a:p>
            <a:r>
              <a:rPr lang="en-US" altLang="zh-CN" dirty="0" smtClean="0">
                <a:ea typeface="宋体" charset="-122"/>
              </a:rPr>
              <a:t>Summary</a:t>
            </a:r>
          </a:p>
        </p:txBody>
      </p:sp>
      <p:sp>
        <p:nvSpPr>
          <p:cNvPr id="23555" name="Content Placeholder 2"/>
          <p:cNvSpPr>
            <a:spLocks noGrp="1"/>
          </p:cNvSpPr>
          <p:nvPr>
            <p:ph idx="1"/>
          </p:nvPr>
        </p:nvSpPr>
        <p:spPr>
          <a:xfrm>
            <a:off x="457200" y="1905000"/>
            <a:ext cx="8280400" cy="3810000"/>
          </a:xfrm>
        </p:spPr>
        <p:txBody>
          <a:bodyPr/>
          <a:lstStyle/>
          <a:p>
            <a:pPr>
              <a:spcBef>
                <a:spcPct val="0"/>
              </a:spcBef>
            </a:pPr>
            <a:r>
              <a:rPr lang="en-US" altLang="zh-CN" sz="2000" dirty="0" smtClean="0">
                <a:ea typeface="宋体" charset="-122"/>
              </a:rPr>
              <a:t>45 GHz </a:t>
            </a:r>
            <a:r>
              <a:rPr lang="en-US" altLang="zh-CN" sz="2000" dirty="0" err="1" smtClean="0">
                <a:ea typeface="宋体" charset="-122"/>
              </a:rPr>
              <a:t>freqeuncy</a:t>
            </a:r>
            <a:r>
              <a:rPr lang="en-US" altLang="zh-CN" sz="2000" dirty="0" smtClean="0">
                <a:ea typeface="宋体" charset="-122"/>
              </a:rPr>
              <a:t> band allows a total bandwidth of 3.5GHz, which can provide multi-</a:t>
            </a:r>
            <a:r>
              <a:rPr lang="en-US" altLang="zh-CN" sz="2000" dirty="0" err="1" smtClean="0">
                <a:ea typeface="宋体" charset="-122"/>
              </a:rPr>
              <a:t>Gbps</a:t>
            </a:r>
            <a:r>
              <a:rPr lang="en-US" altLang="zh-CN" sz="2000" dirty="0" smtClean="0">
                <a:ea typeface="宋体" charset="-122"/>
              </a:rPr>
              <a:t> data rate in cubicle, living room and conference room, etc.</a:t>
            </a:r>
          </a:p>
          <a:p>
            <a:pPr>
              <a:spcBef>
                <a:spcPct val="0"/>
              </a:spcBef>
            </a:pPr>
            <a:endParaRPr lang="en-US" altLang="zh-CN" sz="2000" dirty="0" smtClean="0">
              <a:ea typeface="宋体" charset="-122"/>
            </a:endParaRPr>
          </a:p>
          <a:p>
            <a:pPr>
              <a:spcBef>
                <a:spcPct val="0"/>
              </a:spcBef>
            </a:pPr>
            <a:r>
              <a:rPr lang="en-US" altLang="zh-CN" sz="2000" dirty="0" smtClean="0">
                <a:ea typeface="宋体" charset="-122"/>
              </a:rPr>
              <a:t>45GHz system can support all 60GHz system use cases.</a:t>
            </a:r>
          </a:p>
          <a:p>
            <a:pPr>
              <a:spcBef>
                <a:spcPct val="0"/>
              </a:spcBef>
            </a:pPr>
            <a:endParaRPr lang="en-US" altLang="zh-CN" sz="2000" dirty="0" smtClean="0">
              <a:ea typeface="宋体" charset="-122"/>
            </a:endParaRPr>
          </a:p>
          <a:p>
            <a:pPr>
              <a:spcBef>
                <a:spcPct val="0"/>
              </a:spcBef>
            </a:pPr>
            <a:r>
              <a:rPr lang="en-US" altLang="zh-CN" sz="2000" dirty="0" smtClean="0">
                <a:ea typeface="宋体" charset="-122"/>
              </a:rPr>
              <a:t>45GHz system using advanced MIMO technologies can support even higher data rate.</a:t>
            </a:r>
            <a:endParaRPr lang="en-US" altLang="zh-CN" dirty="0" smtClean="0">
              <a:ea typeface="宋体" charset="-122"/>
            </a:endParaRPr>
          </a:p>
        </p:txBody>
      </p:sp>
      <p:sp>
        <p:nvSpPr>
          <p:cNvPr id="23556" name="Date Placeholder 3"/>
          <p:cNvSpPr>
            <a:spLocks noGrp="1"/>
          </p:cNvSpPr>
          <p:nvPr>
            <p:ph type="dt" sz="quarter" idx="10"/>
          </p:nvPr>
        </p:nvSpPr>
        <p:spPr>
          <a:xfrm>
            <a:off x="696913" y="334963"/>
            <a:ext cx="917575" cy="276225"/>
          </a:xfrm>
          <a:noFill/>
        </p:spPr>
        <p:txBody>
          <a:bodyPr/>
          <a:lstStyle/>
          <a:p>
            <a:r>
              <a:rPr lang="en-US" altLang="zh-CN" smtClean="0">
                <a:ea typeface="宋体" charset="-122"/>
              </a:rPr>
              <a:t>Nov 2012</a:t>
            </a:r>
          </a:p>
        </p:txBody>
      </p:sp>
      <p:sp>
        <p:nvSpPr>
          <p:cNvPr id="5" name="Slide Number Placeholder 3"/>
          <p:cNvSpPr>
            <a:spLocks noGrp="1"/>
          </p:cNvSpPr>
          <p:nvPr>
            <p:ph type="sldNum" sz="quarter" idx="11"/>
          </p:nvPr>
        </p:nvSpPr>
        <p:spPr>
          <a:xfrm>
            <a:off x="4344988" y="6475413"/>
            <a:ext cx="530225" cy="182562"/>
          </a:xfrm>
          <a:noFill/>
        </p:spPr>
        <p:txBody>
          <a:bodyPr/>
          <a:lstStyle/>
          <a:p>
            <a:r>
              <a:rPr lang="en-US" altLang="zh-CN" dirty="0" smtClean="0"/>
              <a:t>Slide </a:t>
            </a:r>
            <a:fld id="{745D4C92-1CF2-4756-AC9E-3DA985613DC7}" type="slidenum">
              <a:rPr lang="en-US" altLang="zh-CN" smtClean="0"/>
              <a:pPr/>
              <a:t>9</a:t>
            </a:fld>
            <a:endParaRPr lang="en-US" altLang="zh-CN"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22415</TotalTime>
  <Words>857</Words>
  <Application>Microsoft Office PowerPoint</Application>
  <PresentationFormat>全屏显示(4:3)</PresentationFormat>
  <Paragraphs>238</Paragraphs>
  <Slides>10</Slides>
  <Notes>5</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Default Design</vt:lpstr>
      <vt:lpstr>Document</vt:lpstr>
      <vt:lpstr>11aj 45GHz Link Budget for use cases discussion</vt:lpstr>
      <vt:lpstr>Abstract</vt:lpstr>
      <vt:lpstr>45GHz Link Budget Parameters</vt:lpstr>
      <vt:lpstr>45GHz Link Budget calculation </vt:lpstr>
      <vt:lpstr>Estimated Max coverage for 45GHz(SISO)</vt:lpstr>
      <vt:lpstr>Rate vs Range Example</vt:lpstr>
      <vt:lpstr>Ways to get a higher PHY rate in 45GHz</vt:lpstr>
      <vt:lpstr>45GHz Usage Models</vt:lpstr>
      <vt:lpstr>Summary</vt:lpstr>
      <vt:lpstr>Reference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45GHz Rate-Range and Link Budget</dc:title>
  <cp:lastModifiedBy> Sun Bo</cp:lastModifiedBy>
  <cp:revision>931</cp:revision>
  <cp:lastPrinted>1998-02-10T13:28:06Z</cp:lastPrinted>
  <dcterms:created xsi:type="dcterms:W3CDTF">1998-02-10T13:07:52Z</dcterms:created>
  <dcterms:modified xsi:type="dcterms:W3CDTF">2012-11-12T05:51:42Z</dcterms:modified>
</cp:coreProperties>
</file>