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m" ContentType="application/vnd.ms-word.document.macroEnabled.12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0" r:id="rId2"/>
    <p:sldId id="321" r:id="rId3"/>
    <p:sldId id="322" r:id="rId4"/>
    <p:sldId id="323" r:id="rId5"/>
    <p:sldId id="342" r:id="rId6"/>
    <p:sldId id="341" r:id="rId7"/>
    <p:sldId id="343" r:id="rId8"/>
    <p:sldId id="344" r:id="rId9"/>
    <p:sldId id="345" r:id="rId10"/>
    <p:sldId id="346" r:id="rId11"/>
    <p:sldId id="347" r:id="rId12"/>
    <p:sldId id="348" r:id="rId13"/>
    <p:sldId id="349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2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00775"/>
            <a:ext cx="7772400" cy="4685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802.11-12/1311r0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emily.h.qi@intel.com" TargetMode="External"/><Relationship Id="rId13" Type="http://schemas.openxmlformats.org/officeDocument/2006/relationships/hyperlink" Target="mailto:mfischer@broadcom.com" TargetMode="External"/><Relationship Id="rId3" Type="http://schemas.openxmlformats.org/officeDocument/2006/relationships/hyperlink" Target="mailto:younghoon.kwon@huawei.com" TargetMode="External"/><Relationship Id="rId7" Type="http://schemas.openxmlformats.org/officeDocument/2006/relationships/hyperlink" Target="mailto:thomas.a.tetzlaff@intel.com" TargetMode="External"/><Relationship Id="rId12" Type="http://schemas.openxmlformats.org/officeDocument/2006/relationships/hyperlink" Target="mailto:yongho.seok@lge.co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Mori.ken1@jp.panasonic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sudhirs@marvell.com" TargetMode="External"/><Relationship Id="rId5" Type="http://schemas.openxmlformats.org/officeDocument/2006/relationships/hyperlink" Target="mailto:zhigang.rong@huawei.com" TargetMode="External"/><Relationship Id="rId15" Type="http://schemas.openxmlformats.org/officeDocument/2006/relationships/hyperlink" Target="mailto:Rojan.Chitrakar@sg.panasonic.com" TargetMode="External"/><Relationship Id="rId10" Type="http://schemas.openxmlformats.org/officeDocument/2006/relationships/hyperlink" Target="mailto:Hongyuan@marvell.com" TargetMode="External"/><Relationship Id="rId4" Type="http://schemas.openxmlformats.org/officeDocument/2006/relationships/hyperlink" Target="mailto:yangyunsong@huawei.com" TargetMode="External"/><Relationship Id="rId9" Type="http://schemas.openxmlformats.org/officeDocument/2006/relationships/hyperlink" Target="mailto:yongliu@marvell.com" TargetMode="External"/><Relationship Id="rId14" Type="http://schemas.openxmlformats.org/officeDocument/2006/relationships/hyperlink" Target="mailto:ewong@broadcom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Macro-Enabled_Document1.doc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Macro-Enabled_Document2.doc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/>
              <a:t>Periodic Channel Access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462665" y="2171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2012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63615" y="2276850"/>
          <a:ext cx="6096000" cy="4158033"/>
        </p:xfrm>
        <a:graphic>
          <a:graphicData uri="http://schemas.openxmlformats.org/drawingml/2006/table">
            <a:tbl>
              <a:tblPr/>
              <a:tblGrid>
                <a:gridCol w="1456797"/>
                <a:gridCol w="1040569"/>
                <a:gridCol w="1213997"/>
                <a:gridCol w="953855"/>
                <a:gridCol w="1430782"/>
              </a:tblGrid>
              <a:tr h="2601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>
                          <a:latin typeface="Calibri"/>
                          <a:cs typeface="Times New Roman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맑은 고딕"/>
                          <a:cs typeface="Times New Roman"/>
                        </a:rPr>
                        <a:t>Affiliations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맑은 고딕"/>
                          <a:cs typeface="Times New Roman"/>
                        </a:rPr>
                        <a:t>Address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맑은 고딕"/>
                          <a:cs typeface="Times New Roman"/>
                        </a:rPr>
                        <a:t>Phone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맑은 고딕"/>
                          <a:cs typeface="Times New Roman"/>
                        </a:rPr>
                        <a:t>email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Young Hoon Kwon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Huawei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맑은 고딕"/>
                          <a:cs typeface="Times New Roman"/>
                        </a:rPr>
                        <a:t>10180 Telesis Ct, San Diego, CA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맑은 고딕"/>
                          <a:cs typeface="Times New Roman"/>
                        </a:rPr>
                        <a:t>+1 858 882 0329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3"/>
                        </a:rPr>
                        <a:t>younghoon.kwon@huawei.com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Yunsong Yang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Huawei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4"/>
                        </a:rPr>
                        <a:t>yangyunsong@huawei.com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Zhigang Rong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Huawei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5"/>
                        </a:rPr>
                        <a:t>zhigang.rong@huawei.com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Minyoung Park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Intel Corp.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6"/>
                        </a:rPr>
                        <a:t>minyoung.park@intel.com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Tom Tetzlaff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Intel Corp.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7"/>
                        </a:rPr>
                        <a:t>thomas.a.tetzlaff@intel.com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Emily Qi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Intel Corp.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8"/>
                        </a:rPr>
                        <a:t>emily.h.qi@intel.com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Yong Liu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Marvell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9"/>
                        </a:rPr>
                        <a:t>yongliu@marvell.com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Hongyuan Zhang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Marvell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10"/>
                        </a:rPr>
                        <a:t>Hongyuan@marvell.com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Sudhir Srinivasa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Marvell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11"/>
                        </a:rPr>
                        <a:t>sudhirs@marvell.com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Yongho Seok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맑은 고딕"/>
                          <a:cs typeface="Times New Roman"/>
                        </a:rPr>
                        <a:t>LG Electronics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맑은 고딕"/>
                          <a:cs typeface="Times New Roman"/>
                        </a:rPr>
                        <a:t>LG R&amp;D Complex Anyang-Shi, </a:t>
                      </a:r>
                      <a:r>
                        <a:rPr lang="en-US" sz="800" dirty="0" err="1">
                          <a:latin typeface="Times New Roman"/>
                          <a:ea typeface="맑은 고딕"/>
                          <a:cs typeface="Times New Roman"/>
                        </a:rPr>
                        <a:t>Kyungki</a:t>
                      </a:r>
                      <a:r>
                        <a:rPr lang="en-US" sz="800" dirty="0">
                          <a:latin typeface="Times New Roman"/>
                          <a:ea typeface="맑은 고딕"/>
                          <a:cs typeface="Times New Roman"/>
                        </a:rPr>
                        <a:t>-Do, Korea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맑은 고딕"/>
                          <a:cs typeface="Times New Roman"/>
                        </a:rPr>
                        <a:t>+82-31-450-1947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12"/>
                        </a:rPr>
                        <a:t>yongho.seok@lge.com</a:t>
                      </a:r>
                      <a:r>
                        <a:rPr lang="en-US" sz="800">
                          <a:latin typeface="Times New Roman"/>
                          <a:ea typeface="맑은 고딕"/>
                          <a:cs typeface="Times New Roman"/>
                        </a:rPr>
                        <a:t>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Jinsoo Choi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맑은 고딕"/>
                          <a:cs typeface="Times New Roman"/>
                        </a:rPr>
                        <a:t>LG Electronics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Jeongki Kim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맑은 고딕"/>
                          <a:cs typeface="Times New Roman"/>
                        </a:rPr>
                        <a:t>LG Electronics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Jin Sam Kwak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맑은 고딕"/>
                          <a:cs typeface="Times New Roman"/>
                        </a:rPr>
                        <a:t>LG Electronics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Matthew Fischer 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Broadcom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맑은 고딕"/>
                          <a:cs typeface="Times New Roman"/>
                        </a:rPr>
                        <a:t>190 </a:t>
                      </a:r>
                      <a:r>
                        <a:rPr lang="en-US" sz="1100" dirty="0" err="1">
                          <a:latin typeface="Times New Roman"/>
                          <a:ea typeface="맑은 고딕"/>
                          <a:cs typeface="Times New Roman"/>
                        </a:rPr>
                        <a:t>Mathilda</a:t>
                      </a:r>
                      <a:r>
                        <a:rPr lang="en-US" sz="1100" dirty="0">
                          <a:latin typeface="Times New Roman"/>
                          <a:ea typeface="맑은 고딕"/>
                          <a:cs typeface="Times New Roman"/>
                        </a:rPr>
                        <a:t> Place, Sunnyvale, CA</a:t>
                      </a:r>
                      <a:endParaRPr lang="en-US" sz="800" dirty="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맑은 고딕"/>
                          <a:cs typeface="Times New Roman"/>
                        </a:rPr>
                        <a:t>+1 408 543 3370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13"/>
                        </a:rPr>
                        <a:t>mfischer@broadcom.com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Eric Wong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Broadcom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14"/>
                        </a:rPr>
                        <a:t>ewong@broadcom.com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3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Rojan Chitrakar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Panasonic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15"/>
                        </a:rPr>
                        <a:t>Rojan.Chitrakar@sg.panasonic.com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Ken Mori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맑은 고딕"/>
                          <a:cs typeface="Times New Roman"/>
                        </a:rPr>
                        <a:t>Panasonic</a:t>
                      </a:r>
                      <a:endParaRPr lang="en-US" sz="8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dirty="0">
                          <a:solidFill>
                            <a:srgbClr val="0000FF"/>
                          </a:solidFill>
                          <a:latin typeface="Times New Roman"/>
                          <a:ea typeface="맑은 고딕"/>
                          <a:cs typeface="Times New Roman"/>
                          <a:hlinkClick r:id="rId16"/>
                        </a:rPr>
                        <a:t>Mori.ken1@jp.panasonic.com</a:t>
                      </a:r>
                      <a:endParaRPr lang="en-US" sz="800" dirty="0">
                        <a:latin typeface="Times New Roman"/>
                        <a:ea typeface="맑은 고딕"/>
                        <a:cs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additional signaling overhead on short beacon.</a:t>
            </a:r>
          </a:p>
          <a:p>
            <a:r>
              <a:rPr lang="en-US" dirty="0" smtClean="0"/>
              <a:t>Can avoid conflict among STAs having different access schemes.</a:t>
            </a:r>
          </a:p>
          <a:p>
            <a:r>
              <a:rPr lang="en-US" dirty="0" smtClean="0"/>
              <a:t>Does not increase power consumption for TIM/non-TIM based STAs.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SP/Pre-Motion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periodic restricted access window (PRAW) mechanism </a:t>
            </a:r>
            <a:r>
              <a:rPr lang="en-US" dirty="0" smtClean="0"/>
              <a:t>shown in slide 7?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include in the specification f</a:t>
            </a:r>
            <a:r>
              <a:rPr lang="en-US" dirty="0" smtClean="0"/>
              <a:t>ramework document </a:t>
            </a:r>
            <a:r>
              <a:rPr lang="en-US" dirty="0" smtClean="0"/>
              <a:t>the concept of periodic restricted access window (PRAW) mechanism </a:t>
            </a:r>
            <a:r>
              <a:rPr lang="en-US" dirty="0" smtClean="0"/>
              <a:t>as in </a:t>
            </a:r>
            <a:r>
              <a:rPr lang="en-US" dirty="0" smtClean="0"/>
              <a:t>slide </a:t>
            </a:r>
            <a:r>
              <a:rPr lang="en-US" dirty="0" smtClean="0"/>
              <a:t>7 of 11-12/1311r0: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IEEE 802.11-12/0831r0: Uplink Channel Access General Procedure, July 2012</a:t>
            </a:r>
          </a:p>
          <a:p>
            <a:pPr>
              <a:buNone/>
            </a:pPr>
            <a:r>
              <a:rPr lang="en-US" dirty="0" smtClean="0"/>
              <a:t>[2] IEEE 802.11-12/0610r0: Non-TIM Stations in </a:t>
            </a:r>
            <a:r>
              <a:rPr lang="en-US" dirty="0" err="1" smtClean="0"/>
              <a:t>TGah</a:t>
            </a:r>
            <a:r>
              <a:rPr lang="en-US" dirty="0" smtClean="0"/>
              <a:t>, May 2012</a:t>
            </a:r>
          </a:p>
          <a:p>
            <a:pPr>
              <a:buNone/>
            </a:pPr>
            <a:r>
              <a:rPr lang="en-US" dirty="0" smtClean="0"/>
              <a:t>[3] IEEE 802.11-12/0823r0: </a:t>
            </a:r>
            <a:r>
              <a:rPr lang="en-US" dirty="0" err="1" smtClean="0"/>
              <a:t>TargetWakeTime</a:t>
            </a:r>
            <a:r>
              <a:rPr lang="en-US" dirty="0" smtClean="0"/>
              <a:t>, July 2012</a:t>
            </a:r>
          </a:p>
          <a:p>
            <a:pPr>
              <a:buNone/>
            </a:pPr>
            <a:r>
              <a:rPr lang="en-US" dirty="0" smtClean="0"/>
              <a:t>[</a:t>
            </a:r>
            <a:r>
              <a:rPr lang="en-US" dirty="0" smtClean="0"/>
              <a:t>4] IEEE 802.11-12/0843r0: Restricted Access Window Signaling for Uplink Channel Access, July 2012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[5] IEEE 802.11-12/1101r1: Active-polling, September 2012</a:t>
            </a:r>
          </a:p>
          <a:p>
            <a:pPr>
              <a:buNone/>
            </a:pPr>
            <a:r>
              <a:rPr lang="en-US" dirty="0" smtClean="0"/>
              <a:t>[6] IEEE 802.11-12/0867r0: non-TIM Allocation, July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98575" y="1295400"/>
          <a:ext cx="6457950" cy="4594225"/>
        </p:xfrm>
        <a:graphic>
          <a:graphicData uri="http://schemas.openxmlformats.org/presentationml/2006/ole">
            <p:oleObj spid="_x0000_s2051" name="Macro-Enabled Template" r:id="rId3" imgW="8525520" imgH="6059520" progId="Word.DocumentMacroEnabled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3272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296988" y="989013"/>
          <a:ext cx="6464300" cy="5538787"/>
        </p:xfrm>
        <a:graphic>
          <a:graphicData uri="http://schemas.openxmlformats.org/presentationml/2006/ole">
            <p:oleObj spid="_x0000_s3075" name="Macro-Enabled Template" r:id="rId3" imgW="8550007" imgH="7351686" progId="Word.DocumentMacroEnabled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2675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STAs have different requirements and may need different channel access solutions [1-5].</a:t>
            </a:r>
          </a:p>
          <a:p>
            <a:pPr lvl="1"/>
            <a:r>
              <a:rPr lang="en-US" altLang="ko-KR" dirty="0" smtClean="0"/>
              <a:t>AP may allow a STA/group-of-STA to transmit an uplink frame anytime. (unscheduled active polling STAs)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dirty="0" smtClean="0"/>
              <a:t>AP may assign to each STA/group-of-STA a channel access slot at which the STA is allowed to contend through a Beacon frame. </a:t>
            </a:r>
          </a:p>
          <a:p>
            <a:pPr lvl="1">
              <a:buNone/>
            </a:pPr>
            <a:r>
              <a:rPr lang="en-US" altLang="ko-KR" dirty="0" smtClean="0"/>
              <a:t>	(scheduled beacon-checking STAs)</a:t>
            </a:r>
          </a:p>
          <a:p>
            <a:pPr lvl="1"/>
            <a:r>
              <a:rPr lang="en-US" altLang="ko-KR" dirty="0" smtClean="0"/>
              <a:t>When requested by a STA, AP may assign to the STA a channel access slot at which the STA is allowed to contend, at association or later through a management frame exchange.</a:t>
            </a:r>
          </a:p>
          <a:p>
            <a:pPr lvl="1">
              <a:buNone/>
            </a:pPr>
            <a:r>
              <a:rPr lang="en-US" altLang="ko-KR" dirty="0" smtClean="0"/>
              <a:t>	(scheduled active polling STAs)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775"/>
            <a:ext cx="7772400" cy="32644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Moreover, concept of window for non-TIM STAs only is accepted[6].</a:t>
            </a:r>
          </a:p>
          <a:p>
            <a:pPr lvl="1"/>
            <a:r>
              <a:rPr lang="en-US" altLang="ko-KR" dirty="0" smtClean="0"/>
              <a:t>AP may indicate to TIM STAs RAW information during which no TIM STA is allowed to contend.</a:t>
            </a:r>
          </a:p>
          <a:p>
            <a:pPr lvl="1"/>
            <a:r>
              <a:rPr lang="en-US" altLang="ko-KR" dirty="0" smtClean="0"/>
              <a:t>AP can group non-TIM STAs supporting TWT in the same group. Then, if assigned TWTs are in the current beacon interval, AP can protect TWTs by </a:t>
            </a:r>
            <a:r>
              <a:rPr lang="en-US" altLang="zh-CN" dirty="0" smtClean="0"/>
              <a:t>RPS IE [1] </a:t>
            </a:r>
            <a:r>
              <a:rPr lang="en-US" altLang="ko-KR" dirty="0" smtClean="0"/>
              <a:t>included in beacon from the channel access of other groups of STAs listening the beacon.</a:t>
            </a:r>
          </a:p>
          <a:p>
            <a:pPr lvl="1"/>
            <a:r>
              <a:rPr lang="en-US" altLang="ko-KR" dirty="0" smtClean="0"/>
              <a:t>This minimizes contention between non-TIM STAs and other TIM STAs.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685800" y="4888390"/>
            <a:ext cx="8153400" cy="1550865"/>
            <a:chOff x="457200" y="5134857"/>
            <a:chExt cx="8153400" cy="1550865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4572000" y="5847522"/>
              <a:ext cx="762000" cy="3429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ko-KR" dirty="0" smtClean="0"/>
                <a:t>TWTn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" name="직선 연결선 7"/>
            <p:cNvCxnSpPr/>
            <p:nvPr/>
          </p:nvCxnSpPr>
          <p:spPr bwMode="auto">
            <a:xfrm>
              <a:off x="457200" y="6190422"/>
              <a:ext cx="8153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" name="직사각형 8"/>
            <p:cNvSpPr/>
            <p:nvPr/>
          </p:nvSpPr>
          <p:spPr bwMode="auto">
            <a:xfrm>
              <a:off x="609600" y="5352222"/>
              <a:ext cx="152400" cy="8382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286000" y="5847522"/>
              <a:ext cx="762000" cy="3429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286000" y="5849486"/>
              <a:ext cx="762000" cy="3429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TWT1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816531" y="5847522"/>
              <a:ext cx="762000" cy="3429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4572000" y="5847522"/>
              <a:ext cx="762000" cy="3429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8458200" y="5352222"/>
              <a:ext cx="152400" cy="8382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 bwMode="auto">
            <a:xfrm>
              <a:off x="762000" y="5352222"/>
              <a:ext cx="7696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905922" y="5134857"/>
              <a:ext cx="11673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Beacon Interval</a:t>
              </a:r>
              <a:endParaRPr lang="ko-KR" altLang="en-US" dirty="0"/>
            </a:p>
          </p:txBody>
        </p:sp>
        <p:cxnSp>
          <p:nvCxnSpPr>
            <p:cNvPr id="17" name="직선 연결선 16"/>
            <p:cNvCxnSpPr/>
            <p:nvPr/>
          </p:nvCxnSpPr>
          <p:spPr bwMode="auto">
            <a:xfrm>
              <a:off x="5334000" y="5885622"/>
              <a:ext cx="0" cy="8001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직선 화살표 연결선 17"/>
            <p:cNvCxnSpPr/>
            <p:nvPr/>
          </p:nvCxnSpPr>
          <p:spPr bwMode="auto">
            <a:xfrm flipV="1">
              <a:off x="2292531" y="6419022"/>
              <a:ext cx="3041469" cy="51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747784" y="6192078"/>
              <a:ext cx="23254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Restricted Access Window (RAW)</a:t>
              </a:r>
              <a:endParaRPr lang="ko-KR" altLang="en-US" dirty="0"/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3048000" y="5847522"/>
              <a:ext cx="762000" cy="3429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TWT2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TextBox 15"/>
            <p:cNvSpPr txBox="1">
              <a:spLocks noChangeArrowheads="1"/>
            </p:cNvSpPr>
            <p:nvPr/>
          </p:nvSpPr>
          <p:spPr bwMode="auto">
            <a:xfrm>
              <a:off x="762000" y="5920141"/>
              <a:ext cx="685800" cy="2768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ko-KR" dirty="0">
                  <a:ea typeface="굴림" charset="-127"/>
                </a:rPr>
                <a:t>RAW</a:t>
              </a:r>
            </a:p>
          </p:txBody>
        </p:sp>
        <p:cxnSp>
          <p:nvCxnSpPr>
            <p:cNvPr id="22" name="직선 연결선 21"/>
            <p:cNvCxnSpPr/>
            <p:nvPr/>
          </p:nvCxnSpPr>
          <p:spPr bwMode="auto">
            <a:xfrm>
              <a:off x="2282592" y="5847522"/>
              <a:ext cx="0" cy="8001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07735"/>
          </a:xfrm>
        </p:spPr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775"/>
            <a:ext cx="7772400" cy="4647005"/>
          </a:xfrm>
        </p:spPr>
        <p:txBody>
          <a:bodyPr/>
          <a:lstStyle/>
          <a:p>
            <a:r>
              <a:rPr lang="en-US" dirty="0" smtClean="0"/>
              <a:t>However, sending out RAW information for non-TIM STAs, or scheduled active polling STAs, at each beacon frame maybe wasteful.</a:t>
            </a:r>
          </a:p>
          <a:p>
            <a:pPr lvl="1"/>
            <a:r>
              <a:rPr lang="en-US" dirty="0" smtClean="0"/>
              <a:t>Allocation of TWT is done most likely at the time of association and these STAs will not listen to each beacon frames.</a:t>
            </a:r>
          </a:p>
          <a:p>
            <a:pPr lvl="1"/>
            <a:r>
              <a:rPr lang="en-US" dirty="0" smtClean="0"/>
              <a:t>TWT for each scheduled active polling STA will most likely be periodic and thus RAW allocation for those STAs will also be periodically. </a:t>
            </a:r>
          </a:p>
          <a:p>
            <a:r>
              <a:rPr lang="en-US" dirty="0" smtClean="0"/>
              <a:t>Therefore, even though RAW allocation for scheduled active polling STAs is not broadcasted every beacon frame, there is a way that TIM STAs can easily identify RAW configuration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Periodic Restricted Access Window (PRAW)</a:t>
            </a:r>
          </a:p>
          <a:p>
            <a:pPr lvl="1"/>
            <a:r>
              <a:rPr lang="en-US" dirty="0" smtClean="0"/>
              <a:t>AP allocates resource for group of scheduled active polling STAs and indicates the resource allocation once in a long while.</a:t>
            </a:r>
          </a:p>
          <a:p>
            <a:pPr lvl="2"/>
            <a:r>
              <a:rPr lang="en-US" dirty="0" smtClean="0"/>
              <a:t>Not indicated in every short beacon frame (E.g., once in every long beacon frame)</a:t>
            </a:r>
          </a:p>
          <a:p>
            <a:pPr lvl="1"/>
            <a:r>
              <a:rPr lang="en-US" dirty="0" smtClean="0"/>
              <a:t>Once PRAW is setup, AP allocates the resource periodically to a group of scheduled active polling STAs.</a:t>
            </a:r>
          </a:p>
          <a:p>
            <a:pPr lvl="1"/>
            <a:r>
              <a:rPr lang="en-US" dirty="0" smtClean="0"/>
              <a:t>Allocated resource for PRAW will not be changed until updated PRAW information is broadcasted.</a:t>
            </a:r>
          </a:p>
          <a:p>
            <a:pPr lvl="1"/>
            <a:r>
              <a:rPr lang="en-US" dirty="0" smtClean="0"/>
              <a:t>Resource for scheduled active polling STAs can be allocated within the PRAW duration.</a:t>
            </a:r>
          </a:p>
          <a:p>
            <a:pPr lvl="2"/>
            <a:r>
              <a:rPr lang="en-US" dirty="0" smtClean="0"/>
              <a:t>Whenever scheduled active polling STA has data packet to send, it wakes up at its designated slot within the PRAW and send the packet after basic CCA.</a:t>
            </a:r>
          </a:p>
          <a:p>
            <a:pPr lvl="1"/>
            <a:r>
              <a:rPr lang="en-US" dirty="0" smtClean="0"/>
              <a:t>TIM STAs are not allowed to access the channel during this window.</a:t>
            </a:r>
          </a:p>
          <a:p>
            <a:pPr lvl="1"/>
            <a:r>
              <a:rPr lang="en-US" dirty="0" smtClean="0"/>
              <a:t>Within PRAW, each STA follows EDCA based channel access scheme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775"/>
            <a:ext cx="7772400" cy="253473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Operation example: PRAW</a:t>
            </a:r>
          </a:p>
          <a:p>
            <a:pPr lvl="1"/>
            <a:r>
              <a:rPr lang="en-US" dirty="0" smtClean="0"/>
              <a:t>AP allocates PRAW in longer time period (e.g., long beacon period).</a:t>
            </a:r>
          </a:p>
          <a:p>
            <a:pPr lvl="1"/>
            <a:r>
              <a:rPr lang="en-US" dirty="0" smtClean="0"/>
              <a:t>TIM STAs are not allowed to send polling/trigger/data frames during PRAW duration.</a:t>
            </a:r>
          </a:p>
          <a:p>
            <a:pPr lvl="1"/>
            <a:r>
              <a:rPr lang="en-US" dirty="0" smtClean="0"/>
              <a:t>AP will not send DL data frames to TIM STAs during PRAW duration.</a:t>
            </a:r>
          </a:p>
          <a:p>
            <a:pPr lvl="1"/>
            <a:r>
              <a:rPr lang="en-US" dirty="0" smtClean="0"/>
              <a:t>Scheduled active polling STA will awake and send polling/trigger/data frames on its scheduled slot within PRAW duration.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52400" y="5252615"/>
            <a:ext cx="8763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8590643" y="5279387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time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8600" y="4795415"/>
            <a:ext cx="152400" cy="4572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LB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05000" y="4795415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581400" y="4795415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795415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610600" y="4795415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934200" y="4795415"/>
            <a:ext cx="152400" cy="4572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LB</a:t>
            </a:r>
          </a:p>
        </p:txBody>
      </p:sp>
      <p:sp>
        <p:nvSpPr>
          <p:cNvPr id="14" name="Arc 13"/>
          <p:cNvSpPr/>
          <p:nvPr/>
        </p:nvSpPr>
        <p:spPr bwMode="auto">
          <a:xfrm rot="10800000">
            <a:off x="228600" y="4643015"/>
            <a:ext cx="1524000" cy="838200"/>
          </a:xfrm>
          <a:prstGeom prst="arc">
            <a:avLst>
              <a:gd name="adj1" fmla="val 11700257"/>
              <a:gd name="adj2" fmla="val 20694591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371600" y="4947815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048000" y="4947815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724400" y="4947815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400800" y="4947815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8077200" y="4947815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20" name="Arc 19"/>
          <p:cNvSpPr/>
          <p:nvPr/>
        </p:nvSpPr>
        <p:spPr bwMode="auto">
          <a:xfrm rot="10800000">
            <a:off x="6936258" y="4643015"/>
            <a:ext cx="1524000" cy="838200"/>
          </a:xfrm>
          <a:prstGeom prst="arc">
            <a:avLst>
              <a:gd name="adj1" fmla="val 11700257"/>
              <a:gd name="adj2" fmla="val 20694591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7400" y="5962925"/>
            <a:ext cx="124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LB: Long Beacon</a:t>
            </a:r>
          </a:p>
          <a:p>
            <a:r>
              <a:rPr lang="en-US" sz="1200" dirty="0" smtClean="0">
                <a:latin typeface="Calibri" pitchFamily="34" charset="0"/>
              </a:rPr>
              <a:t>SB: Short Beacon</a:t>
            </a:r>
            <a:endParaRPr lang="en-US" sz="1200" dirty="0">
              <a:latin typeface="Calibri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7206671" y="6107233"/>
            <a:ext cx="533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7750964" y="5963127"/>
            <a:ext cx="1296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: PRAW indication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371600" y="4822187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381000" y="4896327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57200" y="4391300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Any STA</a:t>
            </a:r>
          </a:p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can access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048000" y="4822187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24400" y="4822187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6400800" y="4822187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8077200" y="4822187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2057400" y="4896327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3733800" y="4896327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5410200" y="4896327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7086600" y="4896327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2133600" y="4391300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Any STA</a:t>
            </a:r>
          </a:p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can access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10000" y="4391300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Any STA</a:t>
            </a:r>
          </a:p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can access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86400" y="4391300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Any STA</a:t>
            </a:r>
          </a:p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can access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162800" y="4391300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Any STA</a:t>
            </a:r>
          </a:p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can access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775"/>
            <a:ext cx="7772400" cy="26883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Operation example: RAW + PRAW</a:t>
            </a:r>
          </a:p>
          <a:p>
            <a:pPr lvl="1"/>
            <a:r>
              <a:rPr lang="en-US" dirty="0" smtClean="0"/>
              <a:t>AP allocates RAW at each short beacon period.</a:t>
            </a:r>
          </a:p>
          <a:p>
            <a:pPr lvl="1"/>
            <a:r>
              <a:rPr lang="en-US" dirty="0" smtClean="0"/>
              <a:t>AP allocates PRAW in longer time period (e.g., long beacon period).</a:t>
            </a:r>
          </a:p>
          <a:p>
            <a:pPr lvl="1"/>
            <a:r>
              <a:rPr lang="en-US" dirty="0" smtClean="0"/>
              <a:t>AP may allocate RAW such that it will not occupy resource that PRAW is using.</a:t>
            </a:r>
          </a:p>
          <a:p>
            <a:pPr lvl="1"/>
            <a:r>
              <a:rPr lang="en-US" dirty="0" smtClean="0"/>
              <a:t>TIM STAs will access the channel within RAW duration and scheduled active polling STAs will access the channel at TWT within PRAW </a:t>
            </a:r>
            <a:r>
              <a:rPr lang="en-US" dirty="0" err="1" smtClean="0"/>
              <a:t>duraton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RAW allocation information is broadcasted at each beacon, and PRAW allocation information is broadcasted once in a longer term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52400" y="5233088"/>
            <a:ext cx="8763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8590643" y="525986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time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8600" y="4775888"/>
            <a:ext cx="152400" cy="4572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LB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05000" y="4775888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581400" y="4775888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775888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610600" y="4775888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934200" y="4775888"/>
            <a:ext cx="152400" cy="4572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LB</a:t>
            </a:r>
          </a:p>
        </p:txBody>
      </p:sp>
      <p:sp>
        <p:nvSpPr>
          <p:cNvPr id="14" name="Arc 13"/>
          <p:cNvSpPr/>
          <p:nvPr/>
        </p:nvSpPr>
        <p:spPr bwMode="auto">
          <a:xfrm rot="10800000">
            <a:off x="228600" y="4623488"/>
            <a:ext cx="1524000" cy="838200"/>
          </a:xfrm>
          <a:prstGeom prst="arc">
            <a:avLst>
              <a:gd name="adj1" fmla="val 11700257"/>
              <a:gd name="adj2" fmla="val 20694591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371600" y="4928288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048000" y="4928288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724400" y="4928288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400800" y="4928288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8077200" y="4928288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20" name="Arc 19"/>
          <p:cNvSpPr/>
          <p:nvPr/>
        </p:nvSpPr>
        <p:spPr bwMode="auto">
          <a:xfrm rot="10800000">
            <a:off x="6936258" y="4623488"/>
            <a:ext cx="1524000" cy="838200"/>
          </a:xfrm>
          <a:prstGeom prst="arc">
            <a:avLst>
              <a:gd name="adj1" fmla="val 11700257"/>
              <a:gd name="adj2" fmla="val 20694591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7400" y="5943398"/>
            <a:ext cx="124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LB: Long Beacon</a:t>
            </a:r>
          </a:p>
          <a:p>
            <a:r>
              <a:rPr lang="en-US" sz="1200" dirty="0" smtClean="0">
                <a:latin typeface="Calibri" pitchFamily="34" charset="0"/>
              </a:rPr>
              <a:t>SB: Short Beacon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057400" y="4928288"/>
            <a:ext cx="7620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RAW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733800" y="4928288"/>
            <a:ext cx="3810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RAW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410200" y="4928288"/>
            <a:ext cx="8382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RAW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086600" y="4928288"/>
            <a:ext cx="4572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RAW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81000" y="4928288"/>
            <a:ext cx="3810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RAW</a:t>
            </a:r>
          </a:p>
        </p:txBody>
      </p:sp>
      <p:sp>
        <p:nvSpPr>
          <p:cNvPr id="27" name="Arc 26"/>
          <p:cNvSpPr/>
          <p:nvPr/>
        </p:nvSpPr>
        <p:spPr bwMode="auto">
          <a:xfrm>
            <a:off x="253314" y="4656440"/>
            <a:ext cx="381000" cy="838200"/>
          </a:xfrm>
          <a:prstGeom prst="arc">
            <a:avLst>
              <a:gd name="adj1" fmla="val 14956066"/>
              <a:gd name="adj2" fmla="val 19307886"/>
            </a:avLst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sm" len="sm"/>
            <a:tailEnd type="arrow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8" name="Arc 27"/>
          <p:cNvSpPr/>
          <p:nvPr/>
        </p:nvSpPr>
        <p:spPr bwMode="auto">
          <a:xfrm>
            <a:off x="1929714" y="4666736"/>
            <a:ext cx="381000" cy="838200"/>
          </a:xfrm>
          <a:prstGeom prst="arc">
            <a:avLst>
              <a:gd name="adj1" fmla="val 14956066"/>
              <a:gd name="adj2" fmla="val 19307886"/>
            </a:avLst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sm" len="sm"/>
            <a:tailEnd type="arrow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9" name="Arc 28"/>
          <p:cNvSpPr/>
          <p:nvPr/>
        </p:nvSpPr>
        <p:spPr bwMode="auto">
          <a:xfrm>
            <a:off x="3581400" y="4656440"/>
            <a:ext cx="381000" cy="838200"/>
          </a:xfrm>
          <a:prstGeom prst="arc">
            <a:avLst>
              <a:gd name="adj1" fmla="val 14956066"/>
              <a:gd name="adj2" fmla="val 19307886"/>
            </a:avLst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sm" len="sm"/>
            <a:tailEnd type="arrow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0" name="Arc 29"/>
          <p:cNvSpPr/>
          <p:nvPr/>
        </p:nvSpPr>
        <p:spPr bwMode="auto">
          <a:xfrm>
            <a:off x="5257800" y="4656440"/>
            <a:ext cx="381000" cy="838200"/>
          </a:xfrm>
          <a:prstGeom prst="arc">
            <a:avLst>
              <a:gd name="adj1" fmla="val 14956066"/>
              <a:gd name="adj2" fmla="val 19307886"/>
            </a:avLst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sm" len="sm"/>
            <a:tailEnd type="arrow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1" name="Arc 30"/>
          <p:cNvSpPr/>
          <p:nvPr/>
        </p:nvSpPr>
        <p:spPr bwMode="auto">
          <a:xfrm>
            <a:off x="6934200" y="4639964"/>
            <a:ext cx="381000" cy="838200"/>
          </a:xfrm>
          <a:prstGeom prst="arc">
            <a:avLst>
              <a:gd name="adj1" fmla="val 14956066"/>
              <a:gd name="adj2" fmla="val 19307886"/>
            </a:avLst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sm" len="sm"/>
            <a:tailEnd type="arrow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7206671" y="6087706"/>
            <a:ext cx="533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750964" y="5943600"/>
            <a:ext cx="1296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: PRAW indication</a:t>
            </a:r>
          </a:p>
          <a:p>
            <a:r>
              <a:rPr lang="en-US" sz="1200" dirty="0" smtClean="0">
                <a:latin typeface="Calibri" pitchFamily="34" charset="0"/>
              </a:rPr>
              <a:t>: RAW indication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7206671" y="6280566"/>
            <a:ext cx="533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762000" y="480266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1371600" y="480266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762000" y="487886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714163" y="4371773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Any STA</a:t>
            </a:r>
          </a:p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can access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2819400" y="480266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3048000" y="480266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4114800" y="480266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4724400" y="480266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248400" y="480266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400800" y="480266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7543800" y="480266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8077200" y="480266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2819400" y="4878860"/>
            <a:ext cx="228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4114800" y="487886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6248400" y="487886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7543800" y="4878860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542963" y="4371773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Any STA</a:t>
            </a:r>
          </a:p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can access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66963" y="4371773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Any STA</a:t>
            </a:r>
          </a:p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can access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914999" y="4371773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Any STA</a:t>
            </a:r>
          </a:p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can access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438999" y="4371773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Any STA</a:t>
            </a:r>
          </a:p>
          <a:p>
            <a:pPr algn="ctr"/>
            <a:r>
              <a:rPr lang="en-US" sz="1100" b="1" dirty="0" smtClean="0">
                <a:solidFill>
                  <a:schemeClr val="accent2"/>
                </a:solidFill>
                <a:latin typeface="Calibri" pitchFamily="34" charset="0"/>
              </a:rPr>
              <a:t>can access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29105</TotalTime>
  <Words>1027</Words>
  <Application>Microsoft Office PowerPoint</Application>
  <PresentationFormat>On-screen Show (4:3)</PresentationFormat>
  <Paragraphs>206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Microsoft Office Word Macro-Enabled Document</vt:lpstr>
      <vt:lpstr>Periodic Channel Access</vt:lpstr>
      <vt:lpstr>Slide 2</vt:lpstr>
      <vt:lpstr>Slide 3</vt:lpstr>
      <vt:lpstr>Background</vt:lpstr>
      <vt:lpstr>Background</vt:lpstr>
      <vt:lpstr>Issues</vt:lpstr>
      <vt:lpstr>Proposed Solution</vt:lpstr>
      <vt:lpstr>Proposed Solution</vt:lpstr>
      <vt:lpstr>Proposed Solution</vt:lpstr>
      <vt:lpstr>Benefits</vt:lpstr>
      <vt:lpstr>SP/Pre-Motion</vt:lpstr>
      <vt:lpstr>Motion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802.11-12/840r0</dc:title>
  <dc:creator>Minyoung Park</dc:creator>
  <cp:lastModifiedBy>Young Hoon Kwon</cp:lastModifiedBy>
  <cp:revision>817</cp:revision>
  <cp:lastPrinted>1998-02-10T13:28:06Z</cp:lastPrinted>
  <dcterms:created xsi:type="dcterms:W3CDTF">2007-05-21T21:00:37Z</dcterms:created>
  <dcterms:modified xsi:type="dcterms:W3CDTF">2012-11-08T23:12:16Z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(2)k8Vir4zrgvfyPiImi0kI9IZWnHSj6ea60Uh77mgn10ACjT6qkJh8jnuRaQw26RXTMbvBpM5w_x000d_
z1lUE+dLI4O/kQbmHSAe9DBMArGxrsn0Oo6DDjwIqHsAD25Gz/SBhaM2Fst58f6NJS9jyg4Q_x000d_
JYQC34dO+m7Q2gHBHNGfNqOKdnKrcc3uqpHTVP92A3tbpKoF4b5JZZfoANDlW70LJE/orw2m_x000d_
0xOPUJZAF9VzUwCpKX</vt:lpwstr>
  </property>
  <property fmtid="{D5CDD505-2E9C-101B-9397-08002B2CF9AE}" pid="3" name="_ms_pID_7253431">
    <vt:lpwstr>BKlpLqMOWg+4xlZEET9mSVaALeZ4r+J3eWnfbNNksrFlhEs9bP+KuM_x000d_
rxWTeL6yg8sLxjBV2PdJPFSzvVW6+UGN6wjpHcoSwd/l64QQSHnzzrWaAgZS3bEa/brvU8jr_x000d_
PuY=</vt:lpwstr>
  </property>
  <property fmtid="{D5CDD505-2E9C-101B-9397-08002B2CF9AE}" pid="4" name="sflag">
    <vt:lpwstr>1352413594</vt:lpwstr>
  </property>
</Properties>
</file>