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278" r:id="rId3"/>
    <p:sldId id="328" r:id="rId4"/>
    <p:sldId id="336" r:id="rId5"/>
    <p:sldId id="338" r:id="rId6"/>
    <p:sldId id="337" r:id="rId7"/>
    <p:sldId id="327" r:id="rId8"/>
    <p:sldId id="290" r:id="rId9"/>
    <p:sldId id="281" r:id="rId10"/>
    <p:sldId id="286" r:id="rId11"/>
    <p:sldId id="291" r:id="rId12"/>
    <p:sldId id="295" r:id="rId13"/>
    <p:sldId id="334" r:id="rId14"/>
    <p:sldId id="292" r:id="rId15"/>
    <p:sldId id="293" r:id="rId16"/>
    <p:sldId id="294" r:id="rId17"/>
    <p:sldId id="326" r:id="rId18"/>
    <p:sldId id="280"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100" d="100"/>
          <a:sy n="100" d="100"/>
        </p:scale>
        <p:origin x="-702" y="22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840" y="240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January 2005</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Dorothy Stanley, Agere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8C5458F-715B-412B-99EF-2A948E56726B}" type="slidenum">
              <a:rPr lang="en-US"/>
              <a:pPr>
                <a:defRPr/>
              </a:pPr>
              <a:t>‹#›</a:t>
            </a:fld>
            <a:endParaRPr lang="en-US"/>
          </a:p>
        </p:txBody>
      </p:sp>
      <p:sp>
        <p:nvSpPr>
          <p:cNvPr id="4403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403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4404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2291146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January 2005</a:t>
            </a:r>
          </a:p>
        </p:txBody>
      </p:sp>
      <p:sp>
        <p:nvSpPr>
          <p:cNvPr id="2253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Dorothy Stanley, Agere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10D7EFBA-D1C0-45C5-A488-61E1EC8B7946}" type="slidenum">
              <a:rPr lang="en-US"/>
              <a:pPr>
                <a:defRPr/>
              </a:pPr>
              <a:t>‹#›</a:t>
            </a:fld>
            <a:endParaRPr lang="en-US"/>
          </a:p>
        </p:txBody>
      </p:sp>
      <p:sp>
        <p:nvSpPr>
          <p:cNvPr id="2253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253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253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87510969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3555"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23556"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23557"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59DFE69E-7B67-423D-89E4-C946A1808069}" type="slidenum">
              <a:rPr lang="en-US" smtClean="0"/>
              <a:pPr/>
              <a:t>1</a:t>
            </a:fld>
            <a:endParaRPr lang="en-US" smtClean="0"/>
          </a:p>
        </p:txBody>
      </p:sp>
      <p:sp>
        <p:nvSpPr>
          <p:cNvPr id="23558" name="Rectangle 2"/>
          <p:cNvSpPr>
            <a:spLocks noGrp="1" noRot="1" noChangeAspect="1" noChangeArrowheads="1" noTextEdit="1"/>
          </p:cNvSpPr>
          <p:nvPr>
            <p:ph type="sldImg"/>
          </p:nvPr>
        </p:nvSpPr>
        <p:spPr>
          <a:xfrm>
            <a:off x="1154113" y="701675"/>
            <a:ext cx="4625975" cy="3468688"/>
          </a:xfrm>
          <a:ln/>
        </p:spPr>
      </p:sp>
      <p:sp>
        <p:nvSpPr>
          <p:cNvPr id="2355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7891"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7892"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7893"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32639BD5-1D22-4450-A1D8-AA398517DDD5}" type="slidenum">
              <a:rPr lang="en-US" smtClean="0"/>
              <a:pPr/>
              <a:t>10</a:t>
            </a:fld>
            <a:endParaRPr lang="en-US" smtClean="0"/>
          </a:p>
        </p:txBody>
      </p:sp>
      <p:sp>
        <p:nvSpPr>
          <p:cNvPr id="37894" name="Rectangle 2"/>
          <p:cNvSpPr>
            <a:spLocks noGrp="1" noRot="1" noChangeAspect="1" noChangeArrowheads="1" noTextEdit="1"/>
          </p:cNvSpPr>
          <p:nvPr>
            <p:ph type="sldImg"/>
          </p:nvPr>
        </p:nvSpPr>
        <p:spPr>
          <a:xfrm>
            <a:off x="1154113" y="701675"/>
            <a:ext cx="4625975" cy="3468688"/>
          </a:xfrm>
          <a:ln/>
        </p:spPr>
      </p:sp>
      <p:sp>
        <p:nvSpPr>
          <p:cNvPr id="3789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686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686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686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7DFC70CD-AA27-4F17-8E96-92B2EA82AF38}" type="slidenum">
              <a:rPr lang="en-US" smtClean="0"/>
              <a:pPr/>
              <a:t>11</a:t>
            </a:fld>
            <a:endParaRPr lang="en-US" smtClean="0"/>
          </a:p>
        </p:txBody>
      </p:sp>
      <p:sp>
        <p:nvSpPr>
          <p:cNvPr id="36870" name="Rectangle 2"/>
          <p:cNvSpPr>
            <a:spLocks noGrp="1" noRot="1" noChangeAspect="1" noChangeArrowheads="1" noTextEdit="1"/>
          </p:cNvSpPr>
          <p:nvPr>
            <p:ph type="sldImg"/>
          </p:nvPr>
        </p:nvSpPr>
        <p:spPr>
          <a:xfrm>
            <a:off x="1154113" y="701675"/>
            <a:ext cx="4625975" cy="3468688"/>
          </a:xfrm>
          <a:ln/>
        </p:spPr>
      </p:sp>
      <p:sp>
        <p:nvSpPr>
          <p:cNvPr id="3687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8915"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8916"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8917"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A734D471-6454-471D-A711-6EED3DF1D25E}" type="slidenum">
              <a:rPr lang="en-US" smtClean="0"/>
              <a:pPr/>
              <a:t>12</a:t>
            </a:fld>
            <a:endParaRPr 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9939"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9940"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9941"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26AF8791-9344-4875-B20C-844E6CDAC676}" type="slidenum">
              <a:rPr lang="en-US" smtClean="0"/>
              <a:pPr/>
              <a:t>13</a:t>
            </a:fld>
            <a:endParaRPr lang="en-US" smtClean="0"/>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3795"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3796"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3797"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6EB0FE3B-3970-4167-84D0-5F6FD57A4FF8}" type="slidenum">
              <a:rPr lang="en-US" smtClean="0"/>
              <a:pPr/>
              <a:t>14</a:t>
            </a:fld>
            <a:endParaRPr lang="en-US" smtClean="0"/>
          </a:p>
        </p:txBody>
      </p:sp>
      <p:sp>
        <p:nvSpPr>
          <p:cNvPr id="33798" name="Rectangle 2"/>
          <p:cNvSpPr>
            <a:spLocks noGrp="1" noRot="1" noChangeAspect="1" noChangeArrowheads="1" noTextEdit="1"/>
          </p:cNvSpPr>
          <p:nvPr>
            <p:ph type="sldImg"/>
          </p:nvPr>
        </p:nvSpPr>
        <p:spPr>
          <a:xfrm>
            <a:off x="1154113" y="701675"/>
            <a:ext cx="4625975" cy="3468688"/>
          </a:xfrm>
          <a:ln/>
        </p:spPr>
      </p:sp>
      <p:sp>
        <p:nvSpPr>
          <p:cNvPr id="3379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4819"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4820"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4821"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019DA33C-C3A9-45CE-83BD-E80148002153}" type="slidenum">
              <a:rPr lang="en-US" smtClean="0"/>
              <a:pPr/>
              <a:t>15</a:t>
            </a:fld>
            <a:endParaRPr lang="en-US" smtClean="0"/>
          </a:p>
        </p:txBody>
      </p:sp>
      <p:sp>
        <p:nvSpPr>
          <p:cNvPr id="34822" name="Rectangle 2"/>
          <p:cNvSpPr>
            <a:spLocks noGrp="1" noRot="1" noChangeAspect="1" noChangeArrowheads="1" noTextEdit="1"/>
          </p:cNvSpPr>
          <p:nvPr>
            <p:ph type="sldImg"/>
          </p:nvPr>
        </p:nvSpPr>
        <p:spPr>
          <a:xfrm>
            <a:off x="1154113" y="701675"/>
            <a:ext cx="4625975" cy="3468688"/>
          </a:xfrm>
          <a:ln/>
        </p:spPr>
      </p:sp>
      <p:sp>
        <p:nvSpPr>
          <p:cNvPr id="3482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5843"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5844"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5845"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0F74126A-3048-4E9A-9DA8-E24514DAC4ED}" type="slidenum">
              <a:rPr lang="en-US" smtClean="0"/>
              <a:pPr/>
              <a:t>16</a:t>
            </a:fld>
            <a:endParaRPr lang="en-US" smtClean="0"/>
          </a:p>
        </p:txBody>
      </p:sp>
      <p:sp>
        <p:nvSpPr>
          <p:cNvPr id="35846" name="Rectangle 2"/>
          <p:cNvSpPr>
            <a:spLocks noGrp="1" noRot="1" noChangeAspect="1" noChangeArrowheads="1" noTextEdit="1"/>
          </p:cNvSpPr>
          <p:nvPr>
            <p:ph type="sldImg"/>
          </p:nvPr>
        </p:nvSpPr>
        <p:spPr>
          <a:xfrm>
            <a:off x="1154113" y="701675"/>
            <a:ext cx="4625975" cy="3468688"/>
          </a:xfrm>
          <a:ln/>
        </p:spPr>
      </p:sp>
      <p:sp>
        <p:nvSpPr>
          <p:cNvPr id="3584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4198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4198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4198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B0A0A058-61AE-463F-87ED-EACDF2E98EFB}" type="slidenum">
              <a:rPr lang="en-US" smtClean="0"/>
              <a:pPr/>
              <a:t>17</a:t>
            </a:fld>
            <a:endParaRPr lang="en-US" smtClean="0"/>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43011"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43012"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43013"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928398B4-DAE8-4FA7-83C8-26E5BDC6591B}" type="slidenum">
              <a:rPr lang="en-US" smtClean="0"/>
              <a:pPr/>
              <a:t>18</a:t>
            </a:fld>
            <a:endParaRPr lang="en-US" smtClean="0"/>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4579"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24580"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24581"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C2B2D208-67FA-4E74-9755-1AF3509BEB51}" type="slidenum">
              <a:rPr lang="en-US" smtClean="0"/>
              <a:pPr/>
              <a:t>2</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noFill/>
          <a:ln cap="flat"/>
        </p:spPr>
      </p:sp>
      <p:sp>
        <p:nvSpPr>
          <p:cNvPr id="24583"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662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2662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2662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E783FD9D-D6EB-47B8-935B-6BFFBD965035}" type="slidenum">
              <a:rPr lang="en-US" smtClean="0"/>
              <a:pPr/>
              <a:t>3</a:t>
            </a:fld>
            <a:endParaRPr lang="en-US" smtClean="0"/>
          </a:p>
        </p:txBody>
      </p:sp>
      <p:sp>
        <p:nvSpPr>
          <p:cNvPr id="26630" name="Rectangle 2"/>
          <p:cNvSpPr>
            <a:spLocks noGrp="1" noRot="1" noChangeAspect="1" noChangeArrowheads="1" noTextEdit="1"/>
          </p:cNvSpPr>
          <p:nvPr>
            <p:ph type="sldImg"/>
          </p:nvPr>
        </p:nvSpPr>
        <p:spPr>
          <a:xfrm>
            <a:off x="1154113" y="701675"/>
            <a:ext cx="4625975" cy="3468688"/>
          </a:xfrm>
          <a:ln/>
        </p:spPr>
      </p:sp>
      <p:sp>
        <p:nvSpPr>
          <p:cNvPr id="2663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8675"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28676"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28677"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4EE0D702-7A27-4264-82F8-1683136B9E05}" type="slidenum">
              <a:rPr lang="en-US" smtClean="0"/>
              <a:pPr/>
              <a:t>4</a:t>
            </a:fld>
            <a:endParaRPr lang="en-US" smtClean="0"/>
          </a:p>
        </p:txBody>
      </p:sp>
      <p:sp>
        <p:nvSpPr>
          <p:cNvPr id="28678" name="Rectangle 2"/>
          <p:cNvSpPr>
            <a:spLocks noGrp="1" noRot="1" noChangeAspect="1" noChangeArrowheads="1" noTextEdit="1"/>
          </p:cNvSpPr>
          <p:nvPr>
            <p:ph type="sldImg"/>
          </p:nvPr>
        </p:nvSpPr>
        <p:spPr>
          <a:xfrm>
            <a:off x="1154113" y="701675"/>
            <a:ext cx="4625975" cy="3468688"/>
          </a:xfrm>
          <a:ln/>
        </p:spPr>
      </p:sp>
      <p:sp>
        <p:nvSpPr>
          <p:cNvPr id="28679"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40963"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40964"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40965"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93E5D11F-20FA-4889-9D94-08C3D54988E1}" type="slidenum">
              <a:rPr lang="en-US" smtClean="0"/>
              <a:pPr/>
              <a:t>5</a:t>
            </a:fld>
            <a:endParaRPr 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9699"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29700"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29701"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26AF4185-672D-4935-846F-7F2E832175C8}" type="slidenum">
              <a:rPr lang="en-US" smtClean="0"/>
              <a:pPr/>
              <a:t>6</a:t>
            </a:fld>
            <a:endParaRPr lang="en-US" smtClean="0"/>
          </a:p>
        </p:txBody>
      </p:sp>
      <p:sp>
        <p:nvSpPr>
          <p:cNvPr id="29702" name="Rectangle 2"/>
          <p:cNvSpPr>
            <a:spLocks noGrp="1" noRot="1" noChangeAspect="1" noChangeArrowheads="1" noTextEdit="1"/>
          </p:cNvSpPr>
          <p:nvPr>
            <p:ph type="sldImg"/>
          </p:nvPr>
        </p:nvSpPr>
        <p:spPr>
          <a:xfrm>
            <a:off x="1154113" y="701675"/>
            <a:ext cx="4625975" cy="3468688"/>
          </a:xfrm>
          <a:ln/>
        </p:spPr>
      </p:sp>
      <p:sp>
        <p:nvSpPr>
          <p:cNvPr id="29703"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0723"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0724"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0725"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205BC728-8460-4716-91D0-7D214BB3AC75}" type="slidenum">
              <a:rPr lang="en-US" smtClean="0"/>
              <a:pPr/>
              <a:t>7</a:t>
            </a:fld>
            <a:endParaRPr lang="en-US" smtClean="0"/>
          </a:p>
        </p:txBody>
      </p:sp>
      <p:sp>
        <p:nvSpPr>
          <p:cNvPr id="30726" name="Rectangle 2"/>
          <p:cNvSpPr>
            <a:spLocks noGrp="1" noRot="1" noChangeAspect="1" noChangeArrowheads="1" noTextEdit="1"/>
          </p:cNvSpPr>
          <p:nvPr>
            <p:ph type="sldImg"/>
          </p:nvPr>
        </p:nvSpPr>
        <p:spPr>
          <a:xfrm>
            <a:off x="1154113" y="701675"/>
            <a:ext cx="4625975" cy="3468688"/>
          </a:xfrm>
          <a:ln/>
        </p:spPr>
      </p:sp>
      <p:sp>
        <p:nvSpPr>
          <p:cNvPr id="30727"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174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174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174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DF68DD01-AC57-4764-8F60-F5FBC1E528DF}" type="slidenum">
              <a:rPr lang="en-US" smtClean="0"/>
              <a:pPr/>
              <a:t>8</a:t>
            </a:fld>
            <a:endParaRPr lang="en-US" smtClean="0"/>
          </a:p>
        </p:txBody>
      </p:sp>
      <p:sp>
        <p:nvSpPr>
          <p:cNvPr id="31750" name="Rectangle 2"/>
          <p:cNvSpPr>
            <a:spLocks noGrp="1" noRot="1" noChangeAspect="1" noChangeArrowheads="1" noTextEdit="1"/>
          </p:cNvSpPr>
          <p:nvPr>
            <p:ph type="sldImg"/>
          </p:nvPr>
        </p:nvSpPr>
        <p:spPr>
          <a:xfrm>
            <a:off x="1154113" y="701675"/>
            <a:ext cx="4625975" cy="3468688"/>
          </a:xfrm>
          <a:ln/>
        </p:spPr>
      </p:sp>
      <p:sp>
        <p:nvSpPr>
          <p:cNvPr id="31751"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32771"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January 2005</a:t>
            </a:r>
          </a:p>
        </p:txBody>
      </p:sp>
      <p:sp>
        <p:nvSpPr>
          <p:cNvPr id="32772"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Dorothy Stanley, Agere Systems</a:t>
            </a:r>
          </a:p>
        </p:txBody>
      </p:sp>
      <p:sp>
        <p:nvSpPr>
          <p:cNvPr id="32773"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D641EDDF-DB5B-4ABB-A263-99C9D3316F77}" type="slidenum">
              <a:rPr lang="en-US" smtClean="0"/>
              <a:pPr/>
              <a:t>9</a:t>
            </a:fld>
            <a:endParaRPr 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DEE9521-47D1-454E-8BA4-89FDDFA79BDA}" type="slidenum">
              <a:rPr lang="en-US"/>
              <a:pPr>
                <a:defRPr/>
              </a:pPr>
              <a:t>‹#›</a:t>
            </a:fld>
            <a:endParaRPr lang="en-US"/>
          </a:p>
        </p:txBody>
      </p:sp>
    </p:spTree>
    <p:extLst>
      <p:ext uri="{BB962C8B-B14F-4D97-AF65-F5344CB8AC3E}">
        <p14:creationId xmlns:p14="http://schemas.microsoft.com/office/powerpoint/2010/main" val="4273840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20159AB-3BE0-4586-A049-B80CCE0BB13E}" type="slidenum">
              <a:rPr lang="en-US"/>
              <a:pPr>
                <a:defRPr/>
              </a:pPr>
              <a:t>‹#›</a:t>
            </a:fld>
            <a:endParaRPr lang="en-US"/>
          </a:p>
        </p:txBody>
      </p:sp>
    </p:spTree>
    <p:extLst>
      <p:ext uri="{BB962C8B-B14F-4D97-AF65-F5344CB8AC3E}">
        <p14:creationId xmlns:p14="http://schemas.microsoft.com/office/powerpoint/2010/main" val="2314476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09C4077-EF78-4E3C-BA1E-EB8784ACBEB3}" type="slidenum">
              <a:rPr lang="en-US"/>
              <a:pPr>
                <a:defRPr/>
              </a:pPr>
              <a:t>‹#›</a:t>
            </a:fld>
            <a:endParaRPr lang="en-US"/>
          </a:p>
        </p:txBody>
      </p:sp>
    </p:spTree>
    <p:extLst>
      <p:ext uri="{BB962C8B-B14F-4D97-AF65-F5344CB8AC3E}">
        <p14:creationId xmlns:p14="http://schemas.microsoft.com/office/powerpoint/2010/main" val="217300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E20CCF4-4BCF-4FB2-8854-64DB88A74558}" type="slidenum">
              <a:rPr lang="en-US"/>
              <a:pPr>
                <a:defRPr/>
              </a:pPr>
              <a:t>‹#›</a:t>
            </a:fld>
            <a:endParaRPr lang="en-US"/>
          </a:p>
        </p:txBody>
      </p:sp>
    </p:spTree>
    <p:extLst>
      <p:ext uri="{BB962C8B-B14F-4D97-AF65-F5344CB8AC3E}">
        <p14:creationId xmlns:p14="http://schemas.microsoft.com/office/powerpoint/2010/main" val="3658691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333F410-FD8C-40CB-A6BC-9D7ACDFE0535}" type="slidenum">
              <a:rPr lang="en-US"/>
              <a:pPr>
                <a:defRPr/>
              </a:pPr>
              <a:t>‹#›</a:t>
            </a:fld>
            <a:endParaRPr lang="en-US"/>
          </a:p>
        </p:txBody>
      </p:sp>
    </p:spTree>
    <p:extLst>
      <p:ext uri="{BB962C8B-B14F-4D97-AF65-F5344CB8AC3E}">
        <p14:creationId xmlns:p14="http://schemas.microsoft.com/office/powerpoint/2010/main" val="137753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E009D491-37C1-41C9-9BC5-BEEB6A785C58}" type="slidenum">
              <a:rPr lang="en-US"/>
              <a:pPr>
                <a:defRPr/>
              </a:pPr>
              <a:t>‹#›</a:t>
            </a:fld>
            <a:endParaRPr lang="en-US"/>
          </a:p>
        </p:txBody>
      </p:sp>
    </p:spTree>
    <p:extLst>
      <p:ext uri="{BB962C8B-B14F-4D97-AF65-F5344CB8AC3E}">
        <p14:creationId xmlns:p14="http://schemas.microsoft.com/office/powerpoint/2010/main" val="2727996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19CE4BA-6FA7-4472-A236-E19EA8203819}" type="slidenum">
              <a:rPr lang="en-US"/>
              <a:pPr>
                <a:defRPr/>
              </a:pPr>
              <a:t>‹#›</a:t>
            </a:fld>
            <a:endParaRPr lang="en-US"/>
          </a:p>
        </p:txBody>
      </p:sp>
    </p:spTree>
    <p:extLst>
      <p:ext uri="{BB962C8B-B14F-4D97-AF65-F5344CB8AC3E}">
        <p14:creationId xmlns:p14="http://schemas.microsoft.com/office/powerpoint/2010/main" val="30236769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2059BC40-5C5D-4AF6-AF11-60A655F0D74D}" type="slidenum">
              <a:rPr lang="en-US"/>
              <a:pPr>
                <a:defRPr/>
              </a:pPr>
              <a:t>‹#›</a:t>
            </a:fld>
            <a:endParaRPr lang="en-US"/>
          </a:p>
        </p:txBody>
      </p:sp>
    </p:spTree>
    <p:extLst>
      <p:ext uri="{BB962C8B-B14F-4D97-AF65-F5344CB8AC3E}">
        <p14:creationId xmlns:p14="http://schemas.microsoft.com/office/powerpoint/2010/main" val="3343461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59D5D3EF-133A-440C-AD8A-403995447B32}" type="slidenum">
              <a:rPr lang="en-US"/>
              <a:pPr>
                <a:defRPr/>
              </a:pPr>
              <a:t>‹#›</a:t>
            </a:fld>
            <a:endParaRPr lang="en-US"/>
          </a:p>
        </p:txBody>
      </p:sp>
    </p:spTree>
    <p:extLst>
      <p:ext uri="{BB962C8B-B14F-4D97-AF65-F5344CB8AC3E}">
        <p14:creationId xmlns:p14="http://schemas.microsoft.com/office/powerpoint/2010/main" val="1147244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6A829AC-C60F-4DDD-8324-BFA69BB064C1}" type="slidenum">
              <a:rPr lang="en-US"/>
              <a:pPr>
                <a:defRPr/>
              </a:pPr>
              <a:t>‹#›</a:t>
            </a:fld>
            <a:endParaRPr lang="en-US"/>
          </a:p>
        </p:txBody>
      </p:sp>
    </p:spTree>
    <p:extLst>
      <p:ext uri="{BB962C8B-B14F-4D97-AF65-F5344CB8AC3E}">
        <p14:creationId xmlns:p14="http://schemas.microsoft.com/office/powerpoint/2010/main" val="35963873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Dorothy Stanley, Aruba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4C37F47-E0B4-4697-8CBF-C809BC431FCF}" type="slidenum">
              <a:rPr lang="en-US"/>
              <a:pPr>
                <a:defRPr/>
              </a:pPr>
              <a:t>‹#›</a:t>
            </a:fld>
            <a:endParaRPr lang="en-US"/>
          </a:p>
        </p:txBody>
      </p:sp>
    </p:spTree>
    <p:extLst>
      <p:ext uri="{BB962C8B-B14F-4D97-AF65-F5344CB8AC3E}">
        <p14:creationId xmlns:p14="http://schemas.microsoft.com/office/powerpoint/2010/main" val="7156290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800" b="1" smtClean="0"/>
            </a:lvl1pPr>
          </a:lstStyle>
          <a:p>
            <a:pPr>
              <a:defRPr/>
            </a:pPr>
            <a:r>
              <a:rPr lang="en-US" smtClean="0"/>
              <a:t>November 2012</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pPr>
              <a:defRPr/>
            </a:pPr>
            <a:r>
              <a:rPr lang="en-US"/>
              <a:t>Dorothy Stanley, Aruba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44E8C55-C5D5-4626-BDCD-24081FE01D3D}"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802.11-12/1305r0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datatracker.ietf.org/doc/draft-ietf-geopriv-relative-location/" TargetMode="External"/><Relationship Id="rId3" Type="http://schemas.openxmlformats.org/officeDocument/2006/relationships/hyperlink" Target="http://www.ietf.org/html.charters/geopriv-charter.html" TargetMode="External"/><Relationship Id="rId7" Type="http://schemas.openxmlformats.org/officeDocument/2006/relationships/hyperlink" Target="https://mentor.ieee.org/802.11/dcn/09/11-09-0718-01-000v-liaison-request-to-ietf-geopriv.doc"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www.ietf.org/rfc/rfc4776.txt" TargetMode="External"/><Relationship Id="rId5" Type="http://schemas.openxmlformats.org/officeDocument/2006/relationships/hyperlink" Target="http://www.ietf.org/rfc/rfc3693.txt" TargetMode="External"/><Relationship Id="rId10" Type="http://schemas.openxmlformats.org/officeDocument/2006/relationships/hyperlink" Target="http://datatracker.ietf.org/doc/rfc6753/" TargetMode="External"/><Relationship Id="rId4" Type="http://schemas.openxmlformats.org/officeDocument/2006/relationships/hyperlink" Target="http://www.ietf.org/proceedings/66/IDs/draft-ietf-geopriv-radius-lo-08.txt" TargetMode="External"/><Relationship Id="rId9" Type="http://schemas.openxmlformats.org/officeDocument/2006/relationships/hyperlink" Target="http://datatracker.ietf.org/doc/draft-ietf-geopriv-flow-identity/"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datatracker.ietf.org/doc/draft-winterbottom-ecrit-priv-loc/" TargetMode="External"/><Relationship Id="rId3" Type="http://schemas.openxmlformats.org/officeDocument/2006/relationships/hyperlink" Target="http://www.ietf.org/dyn/wg/charter/ecrit-charter.html" TargetMode="External"/><Relationship Id="rId7" Type="http://schemas.openxmlformats.org/officeDocument/2006/relationships/hyperlink" Target="http://datatracker.ietf.org/doc/draft-ietf-ecrit-additional-data/"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datatracker.ietf.org/doc/rfc6739/" TargetMode="External"/><Relationship Id="rId5" Type="http://schemas.openxmlformats.org/officeDocument/2006/relationships/hyperlink" Target="http://tools.ietf.org/id/draft-thomson-ecrit-civic-boundary-02.txt" TargetMode="External"/><Relationship Id="rId4" Type="http://schemas.openxmlformats.org/officeDocument/2006/relationships/hyperlink" Target="http://datatracker.ietf.org/doc/rfc6443/" TargetMode="External"/><Relationship Id="rId9" Type="http://schemas.openxmlformats.org/officeDocument/2006/relationships/hyperlink" Target="http://datatracker.ietf.org/doc/draft-ietf-ecrit-unauthenticated-access/"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datatracker.ietf.org/doc/draft-ruminski-homenet-galop-proto/" TargetMode="External"/><Relationship Id="rId3" Type="http://schemas.openxmlformats.org/officeDocument/2006/relationships/hyperlink" Target="https://datatracker.ietf.org/wg/homenet/" TargetMode="External"/><Relationship Id="rId7" Type="http://schemas.openxmlformats.org/officeDocument/2006/relationships/hyperlink" Target="https://datatracker.ietf.org/doc/draft-behringer-homenet-trust-bootstrap/"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datatracker.ietf.org/doc/draft-richardson-homenet-secret-gardens/" TargetMode="External"/><Relationship Id="rId5" Type="http://schemas.openxmlformats.org/officeDocument/2006/relationships/hyperlink" Target="https://datatracker.ietf.org/doc/draft-mglt-homenet-front-end-naming-delegation/" TargetMode="External"/><Relationship Id="rId4" Type="http://schemas.openxmlformats.org/officeDocument/2006/relationships/hyperlink" Target="https://datatracker.ietf.org/doc/draft-ietf-homenet-arch/" TargetMode="External"/><Relationship Id="rId9" Type="http://schemas.openxmlformats.org/officeDocument/2006/relationships/hyperlink" Target="http://datatracker.ietf.org/doc/draft-lynn-homenet-site-mdns/"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datatracker.ietf.org/wg/dhc/"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hyperlink" Target="http://datatracker.ietf.org/doc/draft-cao-dhc-anqp-option/history/" TargetMode="External"/><Relationship Id="rId4" Type="http://schemas.openxmlformats.org/officeDocument/2006/relationships/hyperlink" Target="http://tools.ietf.org/html/draft-cao-dhc-anqp-option-01"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datatracker.ietf.org/doc/rfc6775/" TargetMode="External"/><Relationship Id="rId3" Type="http://schemas.openxmlformats.org/officeDocument/2006/relationships/hyperlink" Target="http://datatracker.ietf.org/wg/6lowpan/charter/" TargetMode="External"/><Relationship Id="rId7" Type="http://schemas.openxmlformats.org/officeDocument/2006/relationships/hyperlink" Target="http://datatracker.ietf.org/doc/rfc6606/"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datatracker.ietf.org/doc/draft-ietf-6lowpan-usecases/" TargetMode="External"/><Relationship Id="rId11" Type="http://schemas.openxmlformats.org/officeDocument/2006/relationships/hyperlink" Target="https://datatracker.ietf.org/doc/draft-schoenw-6lowpan-mib/" TargetMode="External"/><Relationship Id="rId5" Type="http://schemas.openxmlformats.org/officeDocument/2006/relationships/hyperlink" Target="http://datatracker.ietf.org/doc/rfc6282/" TargetMode="External"/><Relationship Id="rId10" Type="http://schemas.openxmlformats.org/officeDocument/2006/relationships/hyperlink" Target="http://datatracker.ietf.org/doc/draft-bormann-6lowpan-roadmap/" TargetMode="External"/><Relationship Id="rId4" Type="http://schemas.openxmlformats.org/officeDocument/2006/relationships/hyperlink" Target="http://datatracker.ietf.org/doc/draft-ietf-6lowpan-hc/" TargetMode="External"/><Relationship Id="rId9" Type="http://schemas.openxmlformats.org/officeDocument/2006/relationships/hyperlink" Target="http://datatracker.ietf.org/doc/draft-ietf-6lowpan-btle/" TargetMode="External"/></Relationships>
</file>

<file path=ppt/slides/_rels/slide15.xml.rels><?xml version="1.0" encoding="UTF-8" standalone="yes"?>
<Relationships xmlns="http://schemas.openxmlformats.org/package/2006/relationships"><Relationship Id="rId8" Type="http://schemas.openxmlformats.org/officeDocument/2006/relationships/hyperlink" Target="http://datatracker.ietf.org/doc/draft-ietf-roll-p2p-measurement/" TargetMode="External"/><Relationship Id="rId3" Type="http://schemas.openxmlformats.org/officeDocument/2006/relationships/hyperlink" Target="http://datatracker.ietf.org/wg/roll/" TargetMode="External"/><Relationship Id="rId7" Type="http://schemas.openxmlformats.org/officeDocument/2006/relationships/hyperlink" Target="http://datatracker.ietf.org/doc/draft-ietf-roll-security-threats/"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datatracker.ietf.org/doc/rfc6719/" TargetMode="External"/><Relationship Id="rId11" Type="http://schemas.openxmlformats.org/officeDocument/2006/relationships/hyperlink" Target="http://datatracker.ietf.org/doc/draft-qiu-roll-kemp/" TargetMode="External"/><Relationship Id="rId5" Type="http://schemas.openxmlformats.org/officeDocument/2006/relationships/hyperlink" Target="http://datatracker.ietf.org/doc/draft-ietf-roll-rpl/" TargetMode="External"/><Relationship Id="rId10" Type="http://schemas.openxmlformats.org/officeDocument/2006/relationships/hyperlink" Target="http://datatracker.ietf.org/doc/draft-gnawali-roll-rpl-recommendations/" TargetMode="External"/><Relationship Id="rId4" Type="http://schemas.openxmlformats.org/officeDocument/2006/relationships/hyperlink" Target="http://datatracker.ietf.org/doc/rfc6552/" TargetMode="External"/><Relationship Id="rId9" Type="http://schemas.openxmlformats.org/officeDocument/2006/relationships/hyperlink" Target="http://datatracker.ietf.org/doc/draft-ietf-roll-p2p-rpl/"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datatracker.ietf.org/doc/draft-sarikaya-core-sbootstrapping/" TargetMode="External"/><Relationship Id="rId3" Type="http://schemas.openxmlformats.org/officeDocument/2006/relationships/hyperlink" Target="http://datatracker.ietf.org/wg/core/" TargetMode="External"/><Relationship Id="rId7" Type="http://schemas.openxmlformats.org/officeDocument/2006/relationships/hyperlink" Target="http://datatracker.ietf.org/doc/draft-ietf-core-block/"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datatracker.ietf.org/doc/draft-ietf-core-groupcomm/" TargetMode="External"/><Relationship Id="rId5" Type="http://schemas.openxmlformats.org/officeDocument/2006/relationships/hyperlink" Target="http://datatracker.ietf.org/doc/draft-ietf-core-coap/" TargetMode="External"/><Relationship Id="rId4" Type="http://schemas.openxmlformats.org/officeDocument/2006/relationships/hyperlink" Target="http://datatracker.ietf.org/doc/rfc6690/"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tf.org/"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2/11-12-0122-01-0000-january-2012-liaison-to-ietf.ppt"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notesSlide" Target="../notesSlides/notesSlide3.xml"/><Relationship Id="rId7" Type="http://schemas.openxmlformats.org/officeDocument/2006/relationships/oleObject" Target="../embeddings/oleObject2.bin"/><Relationship Id="rId12" Type="http://schemas.openxmlformats.org/officeDocument/2006/relationships/image" Target="../media/image4.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hyperlink" Target="http://www.ietf.org/id/draft-dawkins-iab-rfc4441rev-00.txt" TargetMode="External"/><Relationship Id="rId11" Type="http://schemas.openxmlformats.org/officeDocument/2006/relationships/oleObject" Target="../embeddings/oleObject4.bin"/><Relationship Id="rId5" Type="http://schemas.openxmlformats.org/officeDocument/2006/relationships/hyperlink" Target="http://www.ietf.org/iesg/ieee/" TargetMode="External"/><Relationship Id="rId10" Type="http://schemas.openxmlformats.org/officeDocument/2006/relationships/image" Target="../media/image3.wmf"/><Relationship Id="rId4" Type="http://schemas.openxmlformats.org/officeDocument/2006/relationships/hyperlink" Target="http://trac.tools.ietf.org/group/iesg/trac/wiki/IEEE802andIETFleaders" TargetMode="External"/><Relationship Id="rId9" Type="http://schemas.openxmlformats.org/officeDocument/2006/relationships/oleObject" Target="../embeddings/oleObject3.bin"/></Relationships>
</file>

<file path=ppt/slides/_rels/slide4.xml.rels><?xml version="1.0" encoding="UTF-8" standalone="yes"?>
<Relationships xmlns="http://schemas.openxmlformats.org/package/2006/relationships"><Relationship Id="rId3" Type="http://schemas.openxmlformats.org/officeDocument/2006/relationships/hyperlink" Target="http://tools.ietf.org/html/rfc444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datatracker.ietf.org/liaison/" TargetMode="External"/><Relationship Id="rId4" Type="http://schemas.openxmlformats.org/officeDocument/2006/relationships/hyperlink" Target="http://www.ietf.org/liaison/managers.html"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datatracker.ietf.org/wg/radext/"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datatracker.ietf.org/doc/draft-ietf-radext-ieee802ext/"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12/11-12-0977-00-0000-liaison-to-ietf-group-repository.doc"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datatracker.ietf.org/doc/draft-harkins-brainpool-ike-groups/"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datatracker.ietf.org/doc/draft-probasco-paws-discovery/" TargetMode="External"/><Relationship Id="rId3" Type="http://schemas.openxmlformats.org/officeDocument/2006/relationships/hyperlink" Target="http://datatracker.ietf.org/wg/paws/" TargetMode="External"/><Relationship Id="rId7" Type="http://schemas.openxmlformats.org/officeDocument/2006/relationships/hyperlink" Target="http://datatracker.ietf.org/doc/draft-das-paws-protoco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datatracker.ietf.org/doc/draft-ietf-paws-problem-stmt-usecases-rqmts/" TargetMode="External"/><Relationship Id="rId5" Type="http://schemas.openxmlformats.org/officeDocument/2006/relationships/hyperlink" Target="https://datatracker.ietf.org/doc/draft-patil-paws-problem-stmt/" TargetMode="External"/><Relationship Id="rId10" Type="http://schemas.openxmlformats.org/officeDocument/2006/relationships/hyperlink" Target="http://datatracker.ietf.org/doc/draft-wu-paws-secutity/" TargetMode="External"/><Relationship Id="rId4" Type="http://schemas.openxmlformats.org/officeDocument/2006/relationships/hyperlink" Target="https://datatracker.ietf.org/wg/paws/charter/" TargetMode="External"/><Relationship Id="rId9" Type="http://schemas.openxmlformats.org/officeDocument/2006/relationships/hyperlink" Target="http://datatracker.ietf.org/doc/draft-wei-paws-framework/"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tools.ietf.org/html/rfc5836" TargetMode="External"/><Relationship Id="rId3" Type="http://schemas.openxmlformats.org/officeDocument/2006/relationships/hyperlink" Target="http://www.ietf.org/html.charters/hokey-charter.html" TargetMode="External"/><Relationship Id="rId7" Type="http://schemas.openxmlformats.org/officeDocument/2006/relationships/hyperlink" Target="http://www.ietf.org/rfc/rfc5749.txt"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www.ietf.org/rfc/rfc5296.txt" TargetMode="External"/><Relationship Id="rId5" Type="http://schemas.openxmlformats.org/officeDocument/2006/relationships/hyperlink" Target="http://www.ietf.org/rfc/rfc5295.txt" TargetMode="External"/><Relationship Id="rId4" Type="http://schemas.openxmlformats.org/officeDocument/2006/relationships/hyperlink" Target="http://www.ietf.org/rfc/rfc5169.txt"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datatracker.ietf.org/doc/draft-ietf-emu-eap-tunnel-method/" TargetMode="External"/><Relationship Id="rId3" Type="http://schemas.openxmlformats.org/officeDocument/2006/relationships/hyperlink" Target="http://www.ietf.org/html.charters/emu-charter.html" TargetMode="External"/><Relationship Id="rId7" Type="http://schemas.openxmlformats.org/officeDocument/2006/relationships/hyperlink" Target="http://datatracker.ietf.org/doc/rfc6678/"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datatracker.ietf.org/doc/rfc6677/" TargetMode="External"/><Relationship Id="rId5" Type="http://schemas.openxmlformats.org/officeDocument/2006/relationships/hyperlink" Target="http://datatracker.ietf.org/doc/rfc5433/" TargetMode="External"/><Relationship Id="rId4" Type="http://schemas.openxmlformats.org/officeDocument/2006/relationships/hyperlink" Target="http://datatracker.ietf.org/doc/rfc521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November 2012</a:t>
            </a:r>
            <a:endParaRPr lang="en-US" sz="1800"/>
          </a:p>
        </p:txBody>
      </p:sp>
      <p:sp>
        <p:nvSpPr>
          <p:cNvPr id="2051"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205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26125894-C81E-43C9-9E54-526134551D80}" type="slidenum">
              <a:rPr lang="en-US" smtClean="0"/>
              <a:pPr/>
              <a:t>1</a:t>
            </a:fld>
            <a:endParaRPr lang="en-US" smtClean="0"/>
          </a:p>
        </p:txBody>
      </p:sp>
      <p:sp>
        <p:nvSpPr>
          <p:cNvPr id="2053" name="Rectangle 2"/>
          <p:cNvSpPr>
            <a:spLocks noGrp="1" noChangeArrowheads="1"/>
          </p:cNvSpPr>
          <p:nvPr>
            <p:ph type="title"/>
          </p:nvPr>
        </p:nvSpPr>
        <p:spPr>
          <a:noFill/>
        </p:spPr>
        <p:txBody>
          <a:bodyPr/>
          <a:lstStyle/>
          <a:p>
            <a:r>
              <a:rPr lang="en-US" smtClean="0"/>
              <a:t>IEEE 802.11-IETF Liaison Report</a:t>
            </a:r>
          </a:p>
        </p:txBody>
      </p:sp>
      <p:sp>
        <p:nvSpPr>
          <p:cNvPr id="2054" name="Rectangle 6"/>
          <p:cNvSpPr>
            <a:spLocks noGrp="1" noChangeArrowheads="1"/>
          </p:cNvSpPr>
          <p:nvPr>
            <p:ph type="body" idx="1"/>
          </p:nvPr>
        </p:nvSpPr>
        <p:spPr>
          <a:xfrm>
            <a:off x="685800" y="1524000"/>
            <a:ext cx="7772400" cy="381000"/>
          </a:xfrm>
          <a:noFill/>
        </p:spPr>
        <p:txBody>
          <a:bodyPr/>
          <a:lstStyle/>
          <a:p>
            <a:pPr algn="ctr">
              <a:lnSpc>
                <a:spcPct val="90000"/>
              </a:lnSpc>
              <a:buFontTx/>
              <a:buNone/>
            </a:pPr>
            <a:r>
              <a:rPr lang="en-US" sz="2000" dirty="0" smtClean="0"/>
              <a:t>Date:</a:t>
            </a:r>
            <a:r>
              <a:rPr lang="en-US" sz="2000" b="0" dirty="0" smtClean="0"/>
              <a:t> </a:t>
            </a:r>
            <a:r>
              <a:rPr lang="en-US" sz="2000" b="0" dirty="0" smtClean="0"/>
              <a:t>2012-11-11</a:t>
            </a:r>
            <a:endParaRPr lang="en-US" sz="2000" b="0" dirty="0" smtClean="0"/>
          </a:p>
        </p:txBody>
      </p:sp>
      <p:graphicFrame>
        <p:nvGraphicFramePr>
          <p:cNvPr id="2055" name="Object 11"/>
          <p:cNvGraphicFramePr>
            <a:graphicFrameLocks noChangeAspect="1"/>
          </p:cNvGraphicFramePr>
          <p:nvPr/>
        </p:nvGraphicFramePr>
        <p:xfrm>
          <a:off x="533400" y="2286000"/>
          <a:ext cx="8229600" cy="2520950"/>
        </p:xfrm>
        <a:graphic>
          <a:graphicData uri="http://schemas.openxmlformats.org/presentationml/2006/ole">
            <mc:AlternateContent xmlns:mc="http://schemas.openxmlformats.org/markup-compatibility/2006">
              <mc:Choice xmlns:v="urn:schemas-microsoft-com:vml" Requires="v">
                <p:oleObj spid="_x0000_s2074" name="Document" r:id="rId4" imgW="8252926" imgH="2532697" progId="Word.Document.8">
                  <p:embed/>
                </p:oleObj>
              </mc:Choice>
              <mc:Fallback>
                <p:oleObj name="Document" r:id="rId4" imgW="8252926" imgH="2532697"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 y="2286000"/>
                        <a:ext cx="8229600" cy="2520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November 2012</a:t>
            </a:r>
            <a:endParaRPr lang="en-US" sz="1800"/>
          </a:p>
        </p:txBody>
      </p:sp>
      <p:sp>
        <p:nvSpPr>
          <p:cNvPr id="16387"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6388"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B1630FB1-92F5-412B-AEC7-F687C517F0C0}" type="slidenum">
              <a:rPr lang="en-US" smtClean="0"/>
              <a:pPr/>
              <a:t>10</a:t>
            </a:fld>
            <a:endParaRPr lang="en-US" smtClean="0"/>
          </a:p>
        </p:txBody>
      </p:sp>
      <p:sp>
        <p:nvSpPr>
          <p:cNvPr id="16389" name="Rectangle 2"/>
          <p:cNvSpPr>
            <a:spLocks noGrp="1" noChangeArrowheads="1"/>
          </p:cNvSpPr>
          <p:nvPr>
            <p:ph type="title"/>
          </p:nvPr>
        </p:nvSpPr>
        <p:spPr/>
        <p:txBody>
          <a:bodyPr/>
          <a:lstStyle/>
          <a:p>
            <a:r>
              <a:rPr lang="en-US" smtClean="0"/>
              <a:t>IETF Geographic Location and Privacy (Geopriv) WG</a:t>
            </a:r>
          </a:p>
        </p:txBody>
      </p:sp>
      <p:sp>
        <p:nvSpPr>
          <p:cNvPr id="16390" name="Rectangle 3"/>
          <p:cNvSpPr>
            <a:spLocks noGrp="1" noChangeArrowheads="1"/>
          </p:cNvSpPr>
          <p:nvPr>
            <p:ph type="body" idx="1"/>
          </p:nvPr>
        </p:nvSpPr>
        <p:spPr/>
        <p:txBody>
          <a:bodyPr/>
          <a:lstStyle/>
          <a:p>
            <a:pPr>
              <a:lnSpc>
                <a:spcPct val="80000"/>
              </a:lnSpc>
            </a:pPr>
            <a:r>
              <a:rPr lang="en-US" sz="1600" dirty="0" smtClean="0"/>
              <a:t>See </a:t>
            </a:r>
            <a:r>
              <a:rPr lang="en-US" sz="1600" dirty="0" smtClean="0">
                <a:hlinkClick r:id="rId3"/>
              </a:rPr>
              <a:t>http://www.ietf.org/html.charters/geopriv-charter.html</a:t>
            </a:r>
            <a:r>
              <a:rPr lang="en-US" sz="1600" dirty="0" smtClean="0"/>
              <a:t> </a:t>
            </a:r>
          </a:p>
          <a:p>
            <a:pPr>
              <a:lnSpc>
                <a:spcPct val="80000"/>
              </a:lnSpc>
            </a:pPr>
            <a:r>
              <a:rPr lang="en-US" sz="1600" dirty="0" smtClean="0"/>
              <a:t>Specific reference to WLANs:</a:t>
            </a:r>
          </a:p>
          <a:p>
            <a:pPr lvl="1">
              <a:lnSpc>
                <a:spcPct val="80000"/>
              </a:lnSpc>
            </a:pPr>
            <a:r>
              <a:rPr lang="en-US" sz="1400" dirty="0" smtClean="0"/>
              <a:t>Carrying Location Objects in RADIUS, see </a:t>
            </a:r>
            <a:r>
              <a:rPr lang="en-US" sz="1400" dirty="0" smtClean="0">
                <a:hlinkClick r:id="rId4"/>
              </a:rPr>
              <a:t>http://www.ietf.org/proceedings/66/IDs/draft-ietf-geopriv-radius-lo-08.txt</a:t>
            </a:r>
            <a:r>
              <a:rPr lang="en-US" sz="1400" dirty="0" smtClean="0"/>
              <a:t> </a:t>
            </a:r>
          </a:p>
          <a:p>
            <a:pPr>
              <a:lnSpc>
                <a:spcPct val="80000"/>
              </a:lnSpc>
            </a:pPr>
            <a:r>
              <a:rPr lang="en-US" sz="1600" dirty="0" smtClean="0"/>
              <a:t>Documents referenced in 802.11 (</a:t>
            </a:r>
            <a:r>
              <a:rPr lang="en-US" sz="1600" dirty="0" err="1" smtClean="0"/>
              <a:t>TGv</a:t>
            </a:r>
            <a:r>
              <a:rPr lang="en-US" sz="1600" dirty="0" smtClean="0"/>
              <a:t>)</a:t>
            </a:r>
          </a:p>
          <a:p>
            <a:pPr lvl="1">
              <a:lnSpc>
                <a:spcPct val="80000"/>
              </a:lnSpc>
            </a:pPr>
            <a:r>
              <a:rPr lang="en-US" sz="1400" dirty="0" err="1" smtClean="0"/>
              <a:t>Geopriv</a:t>
            </a:r>
            <a:r>
              <a:rPr lang="en-US" sz="1400" dirty="0" smtClean="0"/>
              <a:t> Requirements, see </a:t>
            </a:r>
            <a:r>
              <a:rPr lang="en-US" sz="1400" dirty="0" smtClean="0">
                <a:hlinkClick r:id="rId5"/>
              </a:rPr>
              <a:t>http://www.ietf.org/rfc/rfc3693.txt</a:t>
            </a:r>
            <a:r>
              <a:rPr lang="en-US" sz="1400" dirty="0" smtClean="0"/>
              <a:t> </a:t>
            </a:r>
          </a:p>
          <a:p>
            <a:pPr lvl="1">
              <a:lnSpc>
                <a:spcPct val="80000"/>
              </a:lnSpc>
            </a:pPr>
            <a:r>
              <a:rPr lang="en-US" sz="1400" dirty="0" smtClean="0"/>
              <a:t>Civic Address definitions, see </a:t>
            </a:r>
            <a:r>
              <a:rPr lang="en-US" sz="1400" dirty="0" smtClean="0">
                <a:hlinkClick r:id="rId6"/>
              </a:rPr>
              <a:t>http://www.ietf.org/rfc/rfc4776.txt</a:t>
            </a:r>
            <a:r>
              <a:rPr lang="en-US" sz="1400" dirty="0" smtClean="0"/>
              <a:t> </a:t>
            </a:r>
          </a:p>
          <a:p>
            <a:pPr>
              <a:lnSpc>
                <a:spcPct val="80000"/>
              </a:lnSpc>
            </a:pPr>
            <a:r>
              <a:rPr lang="en-US" sz="1600" dirty="0" smtClean="0"/>
              <a:t>July 2009 Liaison to IETF GEOPRIV</a:t>
            </a:r>
          </a:p>
          <a:p>
            <a:pPr lvl="1">
              <a:lnSpc>
                <a:spcPct val="80000"/>
              </a:lnSpc>
            </a:pPr>
            <a:r>
              <a:rPr lang="en-US" sz="1400" dirty="0" smtClean="0"/>
              <a:t>See </a:t>
            </a:r>
            <a:r>
              <a:rPr lang="en-US" sz="1400" dirty="0" smtClean="0">
                <a:hlinkClick r:id="rId7"/>
              </a:rPr>
              <a:t>https://mentor.ieee.org/802.11/dcn/09/11-09-0718-01-000v-liaison-request-to-ietf-geopriv.doc</a:t>
            </a:r>
            <a:r>
              <a:rPr lang="en-US" sz="1400" dirty="0" smtClean="0"/>
              <a:t> </a:t>
            </a:r>
          </a:p>
          <a:p>
            <a:pPr>
              <a:lnSpc>
                <a:spcPct val="80000"/>
              </a:lnSpc>
            </a:pPr>
            <a:r>
              <a:rPr lang="en-US" sz="1600" dirty="0" smtClean="0"/>
              <a:t>Updates [Nov 2012]</a:t>
            </a:r>
          </a:p>
          <a:p>
            <a:pPr lvl="1">
              <a:lnSpc>
                <a:spcPct val="80000"/>
              </a:lnSpc>
            </a:pPr>
            <a:r>
              <a:rPr lang="en-US" sz="1400" dirty="0" smtClean="0"/>
              <a:t>Relative Location, see </a:t>
            </a:r>
            <a:r>
              <a:rPr lang="en-US" sz="1400" dirty="0" smtClean="0">
                <a:hlinkClick r:id="rId8"/>
              </a:rPr>
              <a:t>http://datatracker.ietf.org/doc/draft-ietf-geopriv-relative-location/</a:t>
            </a:r>
            <a:r>
              <a:rPr lang="en-US" sz="1400" dirty="0" smtClean="0"/>
              <a:t> draft to be submitted for publication</a:t>
            </a:r>
          </a:p>
          <a:p>
            <a:pPr lvl="1">
              <a:lnSpc>
                <a:spcPct val="80000"/>
              </a:lnSpc>
            </a:pPr>
            <a:r>
              <a:rPr lang="en-US" sz="1400" dirty="0" smtClean="0"/>
              <a:t>Agreed to have Working Group Last call on </a:t>
            </a:r>
            <a:r>
              <a:rPr lang="en-US" sz="1400" dirty="0" smtClean="0">
                <a:hlinkClick r:id="rId9"/>
              </a:rPr>
              <a:t>http://datatracker.ietf.org/doc/draft-ietf-geopriv-flow-identity/</a:t>
            </a:r>
            <a:r>
              <a:rPr lang="en-US" sz="1400" dirty="0" smtClean="0"/>
              <a:t> </a:t>
            </a:r>
          </a:p>
          <a:p>
            <a:pPr lvl="1">
              <a:lnSpc>
                <a:spcPct val="80000"/>
              </a:lnSpc>
            </a:pPr>
            <a:r>
              <a:rPr lang="en-US" sz="1400" dirty="0" smtClean="0"/>
              <a:t>RFC 6753 published: A Location Dereference Protocol Using HTTP-Enabled Location Delivery (HELD), see </a:t>
            </a:r>
            <a:r>
              <a:rPr lang="en-US" sz="1400" dirty="0" smtClean="0">
                <a:hlinkClick r:id="rId10"/>
              </a:rPr>
              <a:t>http://datatracker.ietf.org/doc/rfc6753/</a:t>
            </a:r>
            <a:r>
              <a:rPr lang="en-US" sz="1400" dirty="0" smtClean="0"/>
              <a:t> </a:t>
            </a:r>
          </a:p>
          <a:p>
            <a:pPr lvl="1">
              <a:lnSpc>
                <a:spcPct val="80000"/>
              </a:lnSpc>
            </a:pPr>
            <a:r>
              <a:rPr lang="en-US" sz="1400" dirty="0" smtClean="0"/>
              <a:t>The </a:t>
            </a:r>
            <a:r>
              <a:rPr lang="en-US" sz="1400" dirty="0" err="1" smtClean="0"/>
              <a:t>geopriv</a:t>
            </a:r>
            <a:r>
              <a:rPr lang="en-US" sz="1400" dirty="0" smtClean="0"/>
              <a:t> group is finishing up the last few documents, and then will close – expect March 2013 as last (or no) meeting</a:t>
            </a:r>
          </a:p>
          <a:p>
            <a:pPr>
              <a:lnSpc>
                <a:spcPct val="80000"/>
              </a:lnSpc>
            </a:pPr>
            <a:endParaRPr lang="en-US" sz="1000" dirty="0" smtClean="0"/>
          </a:p>
          <a:p>
            <a:pPr lvl="1">
              <a:lnSpc>
                <a:spcPct val="80000"/>
              </a:lnSpc>
            </a:pPr>
            <a:endParaRPr lang="en-US" sz="900" dirty="0" smtClean="0"/>
          </a:p>
          <a:p>
            <a:pPr lvl="1">
              <a:lnSpc>
                <a:spcPct val="80000"/>
              </a:lnSpc>
              <a:buFontTx/>
              <a:buNone/>
            </a:pPr>
            <a:endParaRPr lang="en-US" sz="10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November 2012</a:t>
            </a:r>
            <a:endParaRPr lang="en-US" sz="1800"/>
          </a:p>
        </p:txBody>
      </p:sp>
      <p:sp>
        <p:nvSpPr>
          <p:cNvPr id="1536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536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07800250-5732-46B4-B14C-1F0DC15AA41A}" type="slidenum">
              <a:rPr lang="en-US" smtClean="0"/>
              <a:pPr/>
              <a:t>11</a:t>
            </a:fld>
            <a:endParaRPr lang="en-US" smtClean="0"/>
          </a:p>
        </p:txBody>
      </p:sp>
      <p:sp>
        <p:nvSpPr>
          <p:cNvPr id="15365" name="Rectangle 2"/>
          <p:cNvSpPr>
            <a:spLocks noGrp="1" noChangeArrowheads="1"/>
          </p:cNvSpPr>
          <p:nvPr>
            <p:ph type="title"/>
          </p:nvPr>
        </p:nvSpPr>
        <p:spPr>
          <a:xfrm>
            <a:off x="685800" y="838200"/>
            <a:ext cx="7772400" cy="1143000"/>
          </a:xfrm>
          <a:noFill/>
        </p:spPr>
        <p:txBody>
          <a:bodyPr/>
          <a:lstStyle/>
          <a:p>
            <a:r>
              <a:rPr lang="en-US" smtClean="0"/>
              <a:t>Emergency Context Resolution with Internet Technologies (ECRIT) </a:t>
            </a:r>
          </a:p>
        </p:txBody>
      </p:sp>
      <p:sp>
        <p:nvSpPr>
          <p:cNvPr id="15366" name="Rectangle 3"/>
          <p:cNvSpPr>
            <a:spLocks noGrp="1" noChangeArrowheads="1"/>
          </p:cNvSpPr>
          <p:nvPr>
            <p:ph type="body" idx="1"/>
          </p:nvPr>
        </p:nvSpPr>
        <p:spPr>
          <a:noFill/>
        </p:spPr>
        <p:txBody>
          <a:bodyPr/>
          <a:lstStyle/>
          <a:p>
            <a:pPr>
              <a:lnSpc>
                <a:spcPct val="80000"/>
              </a:lnSpc>
            </a:pPr>
            <a:r>
              <a:rPr lang="en-GB" sz="1800" dirty="0" smtClean="0">
                <a:solidFill>
                  <a:srgbClr val="000000"/>
                </a:solidFill>
                <a:ea typeface="Arial Unicode MS" pitchFamily="34" charset="-128"/>
                <a:cs typeface="Arial Unicode MS" pitchFamily="34" charset="-128"/>
              </a:rPr>
              <a:t>Working Group website: </a:t>
            </a:r>
            <a:r>
              <a:rPr lang="en-GB" sz="1800" dirty="0" smtClean="0">
                <a:hlinkClick r:id="rId3"/>
              </a:rPr>
              <a:t>http://www.ietf.org/dyn/wg/charter/ecrit-charter.html</a:t>
            </a:r>
            <a:r>
              <a:rPr lang="en-GB" sz="1800" dirty="0" smtClean="0"/>
              <a:t> </a:t>
            </a:r>
            <a:endParaRPr lang="en-GB" sz="1800" dirty="0" smtClean="0">
              <a:solidFill>
                <a:srgbClr val="000000"/>
              </a:solidFill>
              <a:ea typeface="Arial Unicode MS" pitchFamily="34" charset="-128"/>
              <a:cs typeface="Arial Unicode MS" pitchFamily="34" charset="-128"/>
            </a:endParaRPr>
          </a:p>
          <a:p>
            <a:pPr>
              <a:lnSpc>
                <a:spcPct val="80000"/>
              </a:lnSpc>
            </a:pPr>
            <a:r>
              <a:rPr lang="en-US" sz="1800" dirty="0" smtClean="0"/>
              <a:t>Emergency Services </a:t>
            </a:r>
          </a:p>
          <a:p>
            <a:pPr lvl="1">
              <a:lnSpc>
                <a:spcPct val="80000"/>
              </a:lnSpc>
            </a:pPr>
            <a:r>
              <a:rPr lang="en-US" sz="1600" dirty="0" smtClean="0"/>
              <a:t>Framework for Emergency Calling using Internet Multimedia, see </a:t>
            </a:r>
            <a:r>
              <a:rPr lang="en-US" sz="1600" dirty="0" smtClean="0">
                <a:hlinkClick r:id="rId4"/>
              </a:rPr>
              <a:t>http://datatracker.ietf.org/doc/rfc6443/</a:t>
            </a:r>
            <a:r>
              <a:rPr lang="en-US" sz="1600" dirty="0" smtClean="0"/>
              <a:t> </a:t>
            </a:r>
          </a:p>
          <a:p>
            <a:pPr lvl="1">
              <a:lnSpc>
                <a:spcPct val="80000"/>
              </a:lnSpc>
            </a:pPr>
            <a:r>
              <a:rPr lang="en-US" sz="1600" dirty="0" smtClean="0"/>
              <a:t>Describing boundaries for Civic Addresses, see </a:t>
            </a:r>
            <a:r>
              <a:rPr lang="en-US" sz="1600" dirty="0" smtClean="0">
                <a:hlinkClick r:id="rId5"/>
              </a:rPr>
              <a:t>http://tools.ietf.org/id/draft-thomson-ecrit-civic-boundary-02.txt</a:t>
            </a:r>
            <a:r>
              <a:rPr lang="en-US" sz="1600" dirty="0" smtClean="0"/>
              <a:t> </a:t>
            </a:r>
          </a:p>
          <a:p>
            <a:pPr>
              <a:lnSpc>
                <a:spcPct val="80000"/>
              </a:lnSpc>
            </a:pPr>
            <a:r>
              <a:rPr lang="en-US" sz="1800" dirty="0" smtClean="0"/>
              <a:t>Updates [Nov 2012]</a:t>
            </a:r>
          </a:p>
          <a:p>
            <a:pPr lvl="1">
              <a:lnSpc>
                <a:spcPct val="80000"/>
              </a:lnSpc>
            </a:pPr>
            <a:r>
              <a:rPr lang="en-US" sz="1400" dirty="0" smtClean="0"/>
              <a:t>RFC 6739 published: Synchronizing Location-to-Service Translation (</a:t>
            </a:r>
            <a:r>
              <a:rPr lang="en-US" sz="1400" dirty="0" err="1" smtClean="0"/>
              <a:t>LoST</a:t>
            </a:r>
            <a:r>
              <a:rPr lang="en-US" sz="1400" dirty="0" smtClean="0"/>
              <a:t>) Protocol based Service Boundaries and Mapping Elements, see </a:t>
            </a:r>
            <a:r>
              <a:rPr lang="en-US" sz="1400" dirty="0" smtClean="0">
                <a:hlinkClick r:id="rId6"/>
              </a:rPr>
              <a:t>https://datatracker.ietf.org/doc/rfc6739/</a:t>
            </a:r>
            <a:r>
              <a:rPr lang="en-US" sz="1400" dirty="0" smtClean="0"/>
              <a:t> </a:t>
            </a:r>
          </a:p>
          <a:p>
            <a:pPr lvl="1">
              <a:lnSpc>
                <a:spcPct val="80000"/>
              </a:lnSpc>
            </a:pPr>
            <a:r>
              <a:rPr lang="en-US" sz="1400" dirty="0" smtClean="0"/>
              <a:t>Updated: Additional data related to an emergency call, see </a:t>
            </a:r>
            <a:r>
              <a:rPr lang="en-US" sz="1400" dirty="0" smtClean="0">
                <a:hlinkClick r:id="rId7"/>
              </a:rPr>
              <a:t>http://datatracker.ietf.org/doc/draft-ietf-ecrit-additional-data/</a:t>
            </a:r>
            <a:r>
              <a:rPr lang="en-US" sz="1400" dirty="0" smtClean="0"/>
              <a:t> </a:t>
            </a:r>
          </a:p>
          <a:p>
            <a:pPr lvl="1">
              <a:lnSpc>
                <a:spcPct val="80000"/>
              </a:lnSpc>
            </a:pPr>
            <a:r>
              <a:rPr lang="en-US" sz="1400" dirty="0" smtClean="0"/>
              <a:t>Updated: Out of Jurisdiction Emergency Routing, see </a:t>
            </a:r>
            <a:r>
              <a:rPr lang="en-US" sz="1400" dirty="0" smtClean="0">
                <a:hlinkClick r:id="rId8"/>
              </a:rPr>
              <a:t>http://datatracker.ietf.org/doc/draft-winterbottom-ecrit-priv-loc/</a:t>
            </a:r>
            <a:r>
              <a:rPr lang="en-US" sz="1400" dirty="0" smtClean="0"/>
              <a:t> </a:t>
            </a:r>
          </a:p>
          <a:p>
            <a:pPr lvl="1">
              <a:lnSpc>
                <a:spcPct val="80000"/>
              </a:lnSpc>
            </a:pPr>
            <a:r>
              <a:rPr lang="en-US" sz="1400" dirty="0" smtClean="0"/>
              <a:t>Of interest: Extensions to the Emergency Services Architecture for dealing with Unauthenticated and Unauthorized Devices, see </a:t>
            </a:r>
            <a:r>
              <a:rPr lang="en-US" sz="1400" dirty="0" smtClean="0">
                <a:hlinkClick r:id="rId9"/>
              </a:rPr>
              <a:t>http://datatracker.ietf.org/doc/draft-ietf-ecrit-unauthenticated-access/</a:t>
            </a:r>
            <a:r>
              <a:rPr lang="en-US" sz="1400" dirty="0" smtClean="0"/>
              <a:t> </a:t>
            </a:r>
          </a:p>
          <a:p>
            <a:pPr lvl="1">
              <a:lnSpc>
                <a:spcPct val="80000"/>
              </a:lnSpc>
            </a:pPr>
            <a:endParaRPr lang="en-US" sz="1600" dirty="0" smtClean="0"/>
          </a:p>
          <a:p>
            <a:pPr lvl="1">
              <a:lnSpc>
                <a:spcPct val="80000"/>
              </a:lnSpc>
            </a:pPr>
            <a:endParaRPr lang="en-US" sz="1600" dirty="0" smtClean="0"/>
          </a:p>
          <a:p>
            <a:pPr lvl="1">
              <a:lnSpc>
                <a:spcPct val="80000"/>
              </a:lnSpc>
            </a:pPr>
            <a:endParaRPr lang="en-US" sz="16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November 2012</a:t>
            </a:r>
            <a:endParaRPr lang="en-US" sz="1800"/>
          </a:p>
        </p:txBody>
      </p:sp>
      <p:sp>
        <p:nvSpPr>
          <p:cNvPr id="17411"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741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38A9DF8B-7739-464D-BCA9-BDE1E90A768D}" type="slidenum">
              <a:rPr lang="en-US" smtClean="0"/>
              <a:pPr/>
              <a:t>12</a:t>
            </a:fld>
            <a:endParaRPr lang="en-US" smtClean="0"/>
          </a:p>
        </p:txBody>
      </p:sp>
      <p:sp>
        <p:nvSpPr>
          <p:cNvPr id="17413" name="Rectangle 2"/>
          <p:cNvSpPr>
            <a:spLocks noGrp="1" noChangeArrowheads="1"/>
          </p:cNvSpPr>
          <p:nvPr>
            <p:ph type="title"/>
          </p:nvPr>
        </p:nvSpPr>
        <p:spPr/>
        <p:txBody>
          <a:bodyPr/>
          <a:lstStyle/>
          <a:p>
            <a:r>
              <a:rPr lang="en-US" smtClean="0"/>
              <a:t>Home Networking (homenet) WG</a:t>
            </a:r>
          </a:p>
        </p:txBody>
      </p:sp>
      <p:sp>
        <p:nvSpPr>
          <p:cNvPr id="17414" name="Rectangle 3"/>
          <p:cNvSpPr>
            <a:spLocks noGrp="1" noChangeArrowheads="1"/>
          </p:cNvSpPr>
          <p:nvPr>
            <p:ph type="body" idx="1"/>
          </p:nvPr>
        </p:nvSpPr>
        <p:spPr>
          <a:xfrm>
            <a:off x="685800" y="1828800"/>
            <a:ext cx="7772400" cy="4114800"/>
          </a:xfrm>
        </p:spPr>
        <p:txBody>
          <a:bodyPr/>
          <a:lstStyle/>
          <a:p>
            <a:pPr>
              <a:lnSpc>
                <a:spcPct val="80000"/>
              </a:lnSpc>
            </a:pPr>
            <a:r>
              <a:rPr lang="en-US" sz="1600" dirty="0" smtClean="0"/>
              <a:t>See </a:t>
            </a:r>
            <a:r>
              <a:rPr lang="en-US" sz="1600" dirty="0" smtClean="0">
                <a:hlinkClick r:id="rId3"/>
              </a:rPr>
              <a:t>https://datatracker.ietf.org/wg/homenet/</a:t>
            </a:r>
            <a:r>
              <a:rPr lang="en-US" sz="1600" dirty="0" smtClean="0"/>
              <a:t>  </a:t>
            </a:r>
          </a:p>
          <a:p>
            <a:pPr>
              <a:lnSpc>
                <a:spcPct val="80000"/>
              </a:lnSpc>
            </a:pPr>
            <a:r>
              <a:rPr lang="en-US" sz="1600" dirty="0" smtClean="0"/>
              <a:t>This working group focuses on the evolving networking technology </a:t>
            </a:r>
            <a:br>
              <a:rPr lang="en-US" sz="1600" dirty="0" smtClean="0"/>
            </a:br>
            <a:r>
              <a:rPr lang="en-US" sz="1600" dirty="0" smtClean="0"/>
              <a:t>within and among relatively small "residential home" networks </a:t>
            </a:r>
          </a:p>
          <a:p>
            <a:pPr lvl="1">
              <a:lnSpc>
                <a:spcPct val="80000"/>
              </a:lnSpc>
            </a:pPr>
            <a:r>
              <a:rPr lang="en-US" sz="1400" dirty="0" smtClean="0"/>
              <a:t>The task of the group is to produce an architecture document that outlines how to construct home networks involving multiple routers and subnets. </a:t>
            </a:r>
          </a:p>
          <a:p>
            <a:pPr lvl="1">
              <a:lnSpc>
                <a:spcPct val="80000"/>
              </a:lnSpc>
            </a:pPr>
            <a:r>
              <a:rPr lang="en-US" sz="1400" dirty="0" smtClean="0"/>
              <a:t>This document is expected to apply the IPv6 addressing architecture, prefix delegation, global and ULA addresses, source address selection rules and other existing components of the IPv6 </a:t>
            </a:r>
            <a:br>
              <a:rPr lang="en-US" sz="1400" dirty="0" smtClean="0"/>
            </a:br>
            <a:r>
              <a:rPr lang="en-US" sz="1400" dirty="0" smtClean="0"/>
              <a:t>architecture, as appropriate. </a:t>
            </a:r>
          </a:p>
          <a:p>
            <a:pPr>
              <a:lnSpc>
                <a:spcPct val="80000"/>
              </a:lnSpc>
            </a:pPr>
            <a:r>
              <a:rPr lang="en-US" sz="1600" dirty="0" smtClean="0"/>
              <a:t>Updates [Nov 2012]</a:t>
            </a:r>
          </a:p>
          <a:p>
            <a:pPr lvl="1">
              <a:lnSpc>
                <a:spcPct val="80000"/>
              </a:lnSpc>
            </a:pPr>
            <a:r>
              <a:rPr lang="en-US" sz="1400" dirty="0" smtClean="0"/>
              <a:t>Updated: Home networking Architecture for IPv6, see </a:t>
            </a:r>
            <a:r>
              <a:rPr lang="en-US" sz="1400" dirty="0" smtClean="0">
                <a:hlinkClick r:id="rId4"/>
              </a:rPr>
              <a:t>https://datatracker.ietf.org/doc/draft-ietf-homenet-arch/</a:t>
            </a:r>
            <a:r>
              <a:rPr lang="en-US" sz="1400" dirty="0" smtClean="0"/>
              <a:t> </a:t>
            </a:r>
          </a:p>
          <a:p>
            <a:pPr lvl="1">
              <a:lnSpc>
                <a:spcPct val="80000"/>
              </a:lnSpc>
            </a:pPr>
            <a:r>
              <a:rPr lang="en-US" sz="1400" dirty="0" smtClean="0"/>
              <a:t>New: IPv6 Home Network Front End Naming Delegation, see </a:t>
            </a:r>
            <a:r>
              <a:rPr lang="en-US" sz="1400" dirty="0" smtClean="0">
                <a:hlinkClick r:id="rId5"/>
              </a:rPr>
              <a:t>https://datatracker.ietf.org/doc/draft-mglt-homenet-front-end-naming-delegation/</a:t>
            </a:r>
            <a:r>
              <a:rPr lang="en-US" sz="1400" dirty="0" smtClean="0"/>
              <a:t> </a:t>
            </a:r>
          </a:p>
          <a:p>
            <a:pPr lvl="1">
              <a:lnSpc>
                <a:spcPct val="80000"/>
              </a:lnSpc>
            </a:pPr>
            <a:r>
              <a:rPr lang="en-US" sz="1400" dirty="0" smtClean="0"/>
              <a:t>New: Secret Gardens are Better than Walled Gardens, see </a:t>
            </a:r>
            <a:r>
              <a:rPr lang="en-US" sz="1400" dirty="0" smtClean="0">
                <a:hlinkClick r:id="rId6"/>
              </a:rPr>
              <a:t>https://datatracker.ietf.org/doc/draft-richardson-homenet-secret-gardens/</a:t>
            </a:r>
            <a:r>
              <a:rPr lang="en-US" sz="1400" dirty="0" smtClean="0"/>
              <a:t> </a:t>
            </a:r>
          </a:p>
          <a:p>
            <a:pPr lvl="1">
              <a:lnSpc>
                <a:spcPct val="80000"/>
              </a:lnSpc>
            </a:pPr>
            <a:r>
              <a:rPr lang="en-US" sz="1400" dirty="0" smtClean="0"/>
              <a:t>New: BRDP for </a:t>
            </a:r>
            <a:r>
              <a:rPr lang="en-US" sz="1400" dirty="0" err="1" smtClean="0"/>
              <a:t>homenet</a:t>
            </a:r>
            <a:r>
              <a:rPr lang="en-US" sz="1400" dirty="0" smtClean="0"/>
              <a:t>, see </a:t>
            </a:r>
            <a:r>
              <a:rPr lang="en-US" sz="1400" dirty="0" smtClean="0">
                <a:hlinkClick r:id="rId6"/>
              </a:rPr>
              <a:t>https://datatracker.ietf.org/doc/draft-richardson-homenet-secret-gardens/</a:t>
            </a:r>
            <a:r>
              <a:rPr lang="en-US" sz="1400" dirty="0" smtClean="0"/>
              <a:t> </a:t>
            </a:r>
          </a:p>
          <a:p>
            <a:pPr lvl="1">
              <a:lnSpc>
                <a:spcPct val="80000"/>
              </a:lnSpc>
            </a:pPr>
            <a:r>
              <a:rPr lang="en-US" sz="1400" dirty="0" smtClean="0"/>
              <a:t>New: Bootstrapping trust on a </a:t>
            </a:r>
            <a:r>
              <a:rPr lang="en-US" sz="1400" dirty="0" err="1" smtClean="0"/>
              <a:t>Homenet</a:t>
            </a:r>
            <a:r>
              <a:rPr lang="en-US" sz="1400" dirty="0" smtClean="0"/>
              <a:t>, see </a:t>
            </a:r>
            <a:r>
              <a:rPr lang="en-US" sz="1400" dirty="0" smtClean="0">
                <a:hlinkClick r:id="rId7"/>
              </a:rPr>
              <a:t>https://datatracker.ietf.org/doc/draft-behringer-homenet-trust-bootstrap/</a:t>
            </a:r>
            <a:r>
              <a:rPr lang="en-US" sz="1400" dirty="0" smtClean="0"/>
              <a:t> </a:t>
            </a:r>
          </a:p>
          <a:p>
            <a:pPr lvl="1">
              <a:lnSpc>
                <a:spcPct val="80000"/>
              </a:lnSpc>
            </a:pPr>
            <a:r>
              <a:rPr lang="en-US" sz="1400" dirty="0" smtClean="0"/>
              <a:t>Updated: Grazed and Lightweight Open Protocol, see </a:t>
            </a:r>
            <a:r>
              <a:rPr lang="en-US" sz="1400" dirty="0" smtClean="0">
                <a:hlinkClick r:id="rId8"/>
              </a:rPr>
              <a:t>http://datatracker.ietf.org/doc/draft-ruminski-homenet-galop-proto/</a:t>
            </a:r>
            <a:endParaRPr lang="en-US" sz="1400" dirty="0" smtClean="0"/>
          </a:p>
          <a:p>
            <a:pPr lvl="1">
              <a:lnSpc>
                <a:spcPct val="80000"/>
              </a:lnSpc>
            </a:pPr>
            <a:r>
              <a:rPr lang="en-US" sz="1400" dirty="0" smtClean="0"/>
              <a:t>Of Interest: Extended Multicast DNS: </a:t>
            </a:r>
            <a:r>
              <a:rPr lang="en-US" sz="1400" dirty="0" smtClean="0">
                <a:hlinkClick r:id="rId9"/>
              </a:rPr>
              <a:t>http://datatracker.ietf.org/doc/draft-lynn-homenet-site-mdns/</a:t>
            </a:r>
            <a:r>
              <a:rPr lang="en-US" sz="1400" dirty="0" smtClean="0"/>
              <a:t> </a:t>
            </a:r>
          </a:p>
          <a:p>
            <a:pPr lvl="1">
              <a:lnSpc>
                <a:spcPct val="80000"/>
              </a:lnSpc>
            </a:pPr>
            <a:endParaRPr lang="en-US" sz="1400" dirty="0" smtClean="0"/>
          </a:p>
          <a:p>
            <a:pPr lvl="1">
              <a:lnSpc>
                <a:spcPct val="80000"/>
              </a:lnSpc>
            </a:pPr>
            <a:endParaRPr lang="en-US" sz="1400" dirty="0" smtClean="0"/>
          </a:p>
          <a:p>
            <a:pPr lvl="1">
              <a:lnSpc>
                <a:spcPct val="80000"/>
              </a:lnSpc>
            </a:pPr>
            <a:endParaRPr lang="en-US" sz="1400" dirty="0" smtClean="0"/>
          </a:p>
          <a:p>
            <a:pPr>
              <a:lnSpc>
                <a:spcPct val="80000"/>
              </a:lnSpc>
            </a:pPr>
            <a:endParaRPr lang="en-US" sz="1000" dirty="0" smtClean="0"/>
          </a:p>
          <a:p>
            <a:pPr lvl="1">
              <a:lnSpc>
                <a:spcPct val="80000"/>
              </a:lnSpc>
            </a:pPr>
            <a:endParaRPr lang="en-US" sz="1200" dirty="0" smtClean="0"/>
          </a:p>
          <a:p>
            <a:pPr lvl="1">
              <a:lnSpc>
                <a:spcPct val="80000"/>
              </a:lnSpc>
              <a:buFontTx/>
              <a:buNone/>
            </a:pPr>
            <a:endParaRPr lang="en-US" sz="14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November 2012</a:t>
            </a:r>
            <a:endParaRPr lang="en-US" sz="1800"/>
          </a:p>
        </p:txBody>
      </p:sp>
      <p:sp>
        <p:nvSpPr>
          <p:cNvPr id="18435"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8436"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A8732D2D-684E-4536-A2F7-A3FBCB05AA5F}" type="slidenum">
              <a:rPr lang="en-US" smtClean="0"/>
              <a:pPr/>
              <a:t>13</a:t>
            </a:fld>
            <a:endParaRPr lang="en-US" smtClean="0"/>
          </a:p>
        </p:txBody>
      </p:sp>
      <p:sp>
        <p:nvSpPr>
          <p:cNvPr id="18437" name="Rectangle 2"/>
          <p:cNvSpPr>
            <a:spLocks noGrp="1" noChangeArrowheads="1"/>
          </p:cNvSpPr>
          <p:nvPr>
            <p:ph type="title"/>
          </p:nvPr>
        </p:nvSpPr>
        <p:spPr/>
        <p:txBody>
          <a:bodyPr/>
          <a:lstStyle/>
          <a:p>
            <a:r>
              <a:rPr lang="en-US" smtClean="0"/>
              <a:t>Dynamic Host Configuration (dhc) WG</a:t>
            </a:r>
          </a:p>
        </p:txBody>
      </p:sp>
      <p:sp>
        <p:nvSpPr>
          <p:cNvPr id="18438" name="Rectangle 3"/>
          <p:cNvSpPr>
            <a:spLocks noGrp="1" noChangeArrowheads="1"/>
          </p:cNvSpPr>
          <p:nvPr>
            <p:ph type="body" idx="1"/>
          </p:nvPr>
        </p:nvSpPr>
        <p:spPr/>
        <p:txBody>
          <a:bodyPr/>
          <a:lstStyle/>
          <a:p>
            <a:pPr>
              <a:lnSpc>
                <a:spcPct val="80000"/>
              </a:lnSpc>
            </a:pPr>
            <a:r>
              <a:rPr lang="en-US" sz="1600" dirty="0" smtClean="0"/>
              <a:t>See </a:t>
            </a:r>
            <a:r>
              <a:rPr lang="en-US" sz="1600" dirty="0" smtClean="0">
                <a:hlinkClick r:id="rId3"/>
              </a:rPr>
              <a:t>http://datatracker.ietf.org/wg/dhc/</a:t>
            </a:r>
            <a:r>
              <a:rPr lang="en-US" sz="1600" dirty="0" smtClean="0"/>
              <a:t>   </a:t>
            </a:r>
          </a:p>
          <a:p>
            <a:pPr>
              <a:lnSpc>
                <a:spcPct val="80000"/>
              </a:lnSpc>
            </a:pPr>
            <a:r>
              <a:rPr lang="en-US" sz="1600" dirty="0" smtClean="0"/>
              <a:t>The DHC WG is responsible for reviewing DHCP options or other </a:t>
            </a:r>
            <a:br>
              <a:rPr lang="en-US" sz="1600" dirty="0" smtClean="0"/>
            </a:br>
            <a:r>
              <a:rPr lang="en-US" sz="1600" dirty="0" smtClean="0"/>
              <a:t>extensions (for both IPv4 and IPv6). </a:t>
            </a:r>
          </a:p>
          <a:p>
            <a:pPr lvl="1">
              <a:lnSpc>
                <a:spcPct val="80000"/>
              </a:lnSpc>
            </a:pPr>
            <a:r>
              <a:rPr lang="en-US" sz="1400" dirty="0" smtClean="0"/>
              <a:t>The DHC WG is expected to review all proposed extensions to DHCP to ensure that they are consistent with the DHCP specification and other option formats, that they do not duplicate existing mechanisms, etc. </a:t>
            </a:r>
          </a:p>
          <a:p>
            <a:pPr lvl="1">
              <a:lnSpc>
                <a:spcPct val="80000"/>
              </a:lnSpc>
            </a:pPr>
            <a:r>
              <a:rPr lang="en-US" sz="1400" dirty="0" smtClean="0"/>
              <a:t>Generally speaking, the DHC WG will not be responsible for evaluating the semantic content of proposed options. Similarly, the ownership of specifications typically  belongs the relevant working group that needs more functionality from DHCP, not the DHC WG. The DHC WG coordinates reviews of the proposed options together with those working groups. It is required that those working groups have consensus to take on the work and that the work is within their charter. Exceptionally, with AD agreement, this same process can also be used for Individual Submissions originating outside WGs. </a:t>
            </a:r>
          </a:p>
          <a:p>
            <a:pPr>
              <a:lnSpc>
                <a:spcPct val="80000"/>
              </a:lnSpc>
            </a:pPr>
            <a:r>
              <a:rPr lang="en-US" sz="1600" dirty="0" smtClean="0"/>
              <a:t>Updates [Nov 2012]</a:t>
            </a:r>
          </a:p>
          <a:p>
            <a:pPr lvl="1">
              <a:lnSpc>
                <a:spcPct val="80000"/>
              </a:lnSpc>
            </a:pPr>
            <a:r>
              <a:rPr lang="en-US" sz="1400" dirty="0" smtClean="0"/>
              <a:t>Of interest: </a:t>
            </a:r>
            <a:r>
              <a:rPr lang="en-US" sz="1400" u="sng" dirty="0" smtClean="0">
                <a:hlinkClick r:id="rId4"/>
              </a:rPr>
              <a:t>http://tools.ietf.org/html/draft-cao-dhc-anqp-option-01</a:t>
            </a:r>
            <a:r>
              <a:rPr lang="en-US" sz="1400" u="sng" dirty="0" smtClean="0"/>
              <a:t> also </a:t>
            </a:r>
            <a:r>
              <a:rPr lang="en-US" sz="1400" u="sng" dirty="0" smtClean="0">
                <a:hlinkClick r:id="rId5"/>
              </a:rPr>
              <a:t>http://datatracker.ietf.org/doc/draft-cao-dhc-anqp-option/history/</a:t>
            </a:r>
            <a:r>
              <a:rPr lang="en-US" sz="1400" u="sng" dirty="0" smtClean="0"/>
              <a:t> </a:t>
            </a:r>
            <a:endParaRPr lang="en-US" sz="1400" dirty="0" smtClean="0"/>
          </a:p>
          <a:p>
            <a:pPr lvl="1">
              <a:lnSpc>
                <a:spcPct val="80000"/>
              </a:lnSpc>
            </a:pPr>
            <a:endParaRPr lang="en-US" sz="1400" dirty="0" smtClean="0"/>
          </a:p>
          <a:p>
            <a:pPr>
              <a:lnSpc>
                <a:spcPct val="80000"/>
              </a:lnSpc>
            </a:pPr>
            <a:endParaRPr lang="en-US" sz="1000" dirty="0" smtClean="0"/>
          </a:p>
          <a:p>
            <a:pPr lvl="1">
              <a:lnSpc>
                <a:spcPct val="80000"/>
              </a:lnSpc>
            </a:pPr>
            <a:endParaRPr lang="en-US" sz="1200" dirty="0" smtClean="0"/>
          </a:p>
          <a:p>
            <a:pPr lvl="1">
              <a:lnSpc>
                <a:spcPct val="80000"/>
              </a:lnSpc>
              <a:buFontTx/>
              <a:buNone/>
            </a:pPr>
            <a:endParaRPr lang="en-US" sz="14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November 2012</a:t>
            </a:r>
            <a:endParaRPr lang="en-US" sz="1800"/>
          </a:p>
        </p:txBody>
      </p:sp>
      <p:sp>
        <p:nvSpPr>
          <p:cNvPr id="12291"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229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0A3D4185-53EC-48FD-AB23-AC5BB0384969}" type="slidenum">
              <a:rPr lang="en-US" smtClean="0"/>
              <a:pPr/>
              <a:t>14</a:t>
            </a:fld>
            <a:endParaRPr lang="en-US" smtClean="0"/>
          </a:p>
        </p:txBody>
      </p:sp>
      <p:sp>
        <p:nvSpPr>
          <p:cNvPr id="12293" name="Rectangle 2"/>
          <p:cNvSpPr>
            <a:spLocks noGrp="1" noChangeArrowheads="1"/>
          </p:cNvSpPr>
          <p:nvPr>
            <p:ph type="title"/>
          </p:nvPr>
        </p:nvSpPr>
        <p:spPr>
          <a:xfrm>
            <a:off x="685800" y="838200"/>
            <a:ext cx="7772400" cy="1143000"/>
          </a:xfrm>
          <a:noFill/>
        </p:spPr>
        <p:txBody>
          <a:bodyPr/>
          <a:lstStyle/>
          <a:p>
            <a:r>
              <a:rPr lang="en-US" smtClean="0"/>
              <a:t>6LOWPAN Working Group</a:t>
            </a:r>
          </a:p>
        </p:txBody>
      </p:sp>
      <p:sp>
        <p:nvSpPr>
          <p:cNvPr id="12294" name="Rectangle 3"/>
          <p:cNvSpPr>
            <a:spLocks noGrp="1" noChangeArrowheads="1"/>
          </p:cNvSpPr>
          <p:nvPr>
            <p:ph type="body" idx="1"/>
          </p:nvPr>
        </p:nvSpPr>
        <p:spPr>
          <a:xfrm>
            <a:off x="685800" y="1828800"/>
            <a:ext cx="7772400" cy="4114800"/>
          </a:xfrm>
          <a:noFill/>
        </p:spPr>
        <p:txBody>
          <a:bodyPr/>
          <a:lstStyle/>
          <a:p>
            <a:pPr>
              <a:lnSpc>
                <a:spcPct val="80000"/>
              </a:lnSpc>
            </a:pPr>
            <a:r>
              <a:rPr lang="en-GB" sz="1800" dirty="0" smtClean="0">
                <a:solidFill>
                  <a:srgbClr val="000000"/>
                </a:solidFill>
                <a:ea typeface="Arial Unicode MS" pitchFamily="34" charset="-128"/>
                <a:cs typeface="Arial Unicode MS" pitchFamily="34" charset="-128"/>
              </a:rPr>
              <a:t>Working Group website: </a:t>
            </a:r>
            <a:r>
              <a:rPr lang="en-GB" sz="1800" b="0" dirty="0" smtClean="0">
                <a:hlinkClick r:id="rId3"/>
              </a:rPr>
              <a:t>http://datatracker.ietf.org/wg/6lowpan/charter/</a:t>
            </a:r>
            <a:endParaRPr lang="en-GB" sz="1800" b="0" dirty="0" smtClean="0"/>
          </a:p>
          <a:p>
            <a:pPr>
              <a:lnSpc>
                <a:spcPct val="80000"/>
              </a:lnSpc>
            </a:pPr>
            <a:r>
              <a:rPr lang="en-US" sz="1800" dirty="0" smtClean="0"/>
              <a:t>Focus: IPv6 over Low Power PAN: Adaption of IPv6 protocol to operate on constrained nodes and link layers</a:t>
            </a:r>
          </a:p>
          <a:p>
            <a:pPr lvl="1">
              <a:lnSpc>
                <a:spcPct val="80000"/>
              </a:lnSpc>
            </a:pPr>
            <a:r>
              <a:rPr lang="en-US" sz="1400" dirty="0" smtClean="0"/>
              <a:t>RFC 4944: adaption of IPv6 to 802.15.4 link layer</a:t>
            </a:r>
          </a:p>
          <a:p>
            <a:pPr lvl="1">
              <a:lnSpc>
                <a:spcPct val="80000"/>
              </a:lnSpc>
            </a:pPr>
            <a:r>
              <a:rPr lang="en-US" sz="1400" dirty="0" smtClean="0"/>
              <a:t>Improved header compression scheme, see </a:t>
            </a:r>
            <a:r>
              <a:rPr lang="en-US" sz="1400" dirty="0" smtClean="0">
                <a:hlinkClick r:id="rId4"/>
              </a:rPr>
              <a:t>http://datatracker.ietf.org/doc/draft-ietf-6lowpan-hc/</a:t>
            </a:r>
            <a:r>
              <a:rPr lang="en-US" sz="1400" dirty="0" smtClean="0"/>
              <a:t> </a:t>
            </a:r>
          </a:p>
          <a:p>
            <a:pPr lvl="1">
              <a:lnSpc>
                <a:spcPct val="80000"/>
              </a:lnSpc>
            </a:pPr>
            <a:r>
              <a:rPr lang="en-US" sz="1400" dirty="0" smtClean="0"/>
              <a:t>RFC 6282, “Compression Format for IPv6 Datagrams over IEEE 802.15.4-Based Networks” published, see  </a:t>
            </a:r>
            <a:r>
              <a:rPr lang="en-US" sz="1400" dirty="0" smtClean="0">
                <a:hlinkClick r:id="rId5"/>
              </a:rPr>
              <a:t>http://datatracker.ietf.org/doc/rfc6282/</a:t>
            </a:r>
            <a:r>
              <a:rPr lang="en-US" sz="1400" dirty="0" smtClean="0"/>
              <a:t> </a:t>
            </a:r>
          </a:p>
          <a:p>
            <a:pPr lvl="1">
              <a:lnSpc>
                <a:spcPct val="80000"/>
              </a:lnSpc>
            </a:pPr>
            <a:r>
              <a:rPr lang="en-US" sz="1400" dirty="0" smtClean="0"/>
              <a:t>Design and Application Spaces (Use Cases), see </a:t>
            </a:r>
            <a:r>
              <a:rPr lang="en-US" sz="1400" dirty="0" smtClean="0">
                <a:hlinkClick r:id="rId6"/>
              </a:rPr>
              <a:t>http://datatracker.ietf.org/doc/draft-ietf-6lowpan-usecases/</a:t>
            </a:r>
            <a:r>
              <a:rPr lang="en-US" sz="1400" dirty="0" smtClean="0"/>
              <a:t> </a:t>
            </a:r>
          </a:p>
          <a:p>
            <a:pPr lvl="1">
              <a:lnSpc>
                <a:spcPct val="80000"/>
              </a:lnSpc>
            </a:pPr>
            <a:r>
              <a:rPr lang="en-US" sz="1400" dirty="0" smtClean="0"/>
              <a:t>RFC 6066 “Problem Statement and Requirements for IPv6 over Low-Power Wireless Personal Area Network (6LoWPAN) Routing” see </a:t>
            </a:r>
            <a:r>
              <a:rPr lang="en-US" sz="1400" dirty="0" smtClean="0">
                <a:hlinkClick r:id="rId7"/>
              </a:rPr>
              <a:t>http://datatracker.ietf.org/doc/rfc6606/</a:t>
            </a:r>
            <a:r>
              <a:rPr lang="en-US" sz="1400" dirty="0" smtClean="0"/>
              <a:t> </a:t>
            </a:r>
          </a:p>
          <a:p>
            <a:pPr>
              <a:lnSpc>
                <a:spcPct val="80000"/>
              </a:lnSpc>
            </a:pPr>
            <a:r>
              <a:rPr lang="en-US" sz="1800" dirty="0" smtClean="0"/>
              <a:t>Updates [Nov 2012]</a:t>
            </a:r>
          </a:p>
          <a:p>
            <a:pPr lvl="1">
              <a:lnSpc>
                <a:spcPct val="80000"/>
              </a:lnSpc>
            </a:pPr>
            <a:r>
              <a:rPr lang="en-US" sz="1400" dirty="0" smtClean="0"/>
              <a:t>Published</a:t>
            </a:r>
            <a:r>
              <a:rPr lang="en-US" sz="1400" dirty="0"/>
              <a:t>:</a:t>
            </a:r>
            <a:r>
              <a:rPr lang="en-US" sz="1400" dirty="0" smtClean="0"/>
              <a:t> “Neighbor Discovery Optimization for IPv6 over Low-Power Wireless Personal Area Networks (6LoWPANs)”, see </a:t>
            </a:r>
            <a:r>
              <a:rPr lang="en-US" sz="1400" dirty="0" smtClean="0">
                <a:hlinkClick r:id="rId8"/>
              </a:rPr>
              <a:t>https://datatracker.ietf.org/doc/rfc6775/</a:t>
            </a:r>
            <a:r>
              <a:rPr lang="en-US" sz="1400" dirty="0" smtClean="0"/>
              <a:t> </a:t>
            </a:r>
          </a:p>
          <a:p>
            <a:pPr lvl="1">
              <a:lnSpc>
                <a:spcPct val="80000"/>
              </a:lnSpc>
            </a:pPr>
            <a:r>
              <a:rPr lang="en-US" sz="1400" dirty="0" smtClean="0"/>
              <a:t>Submitted for publication: Transmission of IPv6 packets over Bluetooth Low Energy, see </a:t>
            </a:r>
            <a:r>
              <a:rPr lang="en-US" sz="1400" dirty="0" smtClean="0">
                <a:hlinkClick r:id="rId9"/>
              </a:rPr>
              <a:t>http://datatracker.ietf.org/doc/draft-ietf-6lowpan-btle/</a:t>
            </a:r>
            <a:r>
              <a:rPr lang="en-US" sz="1400" dirty="0" smtClean="0"/>
              <a:t> </a:t>
            </a:r>
          </a:p>
          <a:p>
            <a:pPr lvl="1">
              <a:lnSpc>
                <a:spcPct val="80000"/>
              </a:lnSpc>
            </a:pPr>
            <a:r>
              <a:rPr lang="en-US" sz="1400" dirty="0" smtClean="0"/>
              <a:t>Updated: 6LoWPAN Roadmap and Implementation Guide </a:t>
            </a:r>
            <a:r>
              <a:rPr lang="en-US" sz="1400" dirty="0" smtClean="0">
                <a:hlinkClick r:id="rId10"/>
              </a:rPr>
              <a:t>http://datatracker.ietf.org/doc/draft-bormann-6lowpan-roadmap/</a:t>
            </a:r>
            <a:r>
              <a:rPr lang="en-US" sz="1400" dirty="0" smtClean="0"/>
              <a:t> </a:t>
            </a:r>
          </a:p>
          <a:p>
            <a:pPr lvl="1">
              <a:lnSpc>
                <a:spcPct val="80000"/>
              </a:lnSpc>
            </a:pPr>
            <a:r>
              <a:rPr lang="en-US" sz="1400" dirty="0" smtClean="0"/>
              <a:t>Updated: Definition of Managed Objects for IPv6 over Low-Power Wireless Personal Area Networks (6LoWPANs), see </a:t>
            </a:r>
            <a:r>
              <a:rPr lang="en-US" sz="1400" dirty="0" smtClean="0">
                <a:hlinkClick r:id="rId11"/>
              </a:rPr>
              <a:t>https://datatracker.ietf.org/doc/draft-schoenw-6lowpan-mib/</a:t>
            </a:r>
            <a:r>
              <a:rPr lang="en-US" sz="1400" dirty="0" smtClean="0"/>
              <a:t> </a:t>
            </a:r>
          </a:p>
          <a:p>
            <a:pPr lvl="1">
              <a:lnSpc>
                <a:spcPct val="80000"/>
              </a:lnSpc>
            </a:pPr>
            <a:endParaRPr lang="en-US" sz="1600" dirty="0" smtClean="0"/>
          </a:p>
          <a:p>
            <a:pPr>
              <a:lnSpc>
                <a:spcPct val="80000"/>
              </a:lnSpc>
            </a:pPr>
            <a:endParaRPr lang="en-US" sz="1800" dirty="0" smtClean="0">
              <a:solidFill>
                <a:srgbClr val="000000"/>
              </a:solidFill>
              <a:cs typeface="Times New Roman" pitchFamily="18" charset="0"/>
            </a:endParaRPr>
          </a:p>
          <a:p>
            <a:pPr lvl="1">
              <a:lnSpc>
                <a:spcPct val="80000"/>
              </a:lnSpc>
            </a:pPr>
            <a:endParaRPr lang="en-US" sz="1600" dirty="0" smtClean="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November 2012</a:t>
            </a:r>
            <a:endParaRPr lang="en-US" sz="1800"/>
          </a:p>
        </p:txBody>
      </p:sp>
      <p:sp>
        <p:nvSpPr>
          <p:cNvPr id="13315"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3316"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8723875-EC5F-499B-8A34-FEBA1C04BC2F}" type="slidenum">
              <a:rPr lang="en-US" smtClean="0"/>
              <a:pPr/>
              <a:t>15</a:t>
            </a:fld>
            <a:endParaRPr lang="en-US" smtClean="0"/>
          </a:p>
        </p:txBody>
      </p:sp>
      <p:sp>
        <p:nvSpPr>
          <p:cNvPr id="13317" name="Rectangle 2"/>
          <p:cNvSpPr>
            <a:spLocks noGrp="1" noChangeArrowheads="1"/>
          </p:cNvSpPr>
          <p:nvPr>
            <p:ph type="title"/>
          </p:nvPr>
        </p:nvSpPr>
        <p:spPr>
          <a:xfrm>
            <a:off x="685800" y="609600"/>
            <a:ext cx="7772400" cy="1143000"/>
          </a:xfrm>
          <a:noFill/>
        </p:spPr>
        <p:txBody>
          <a:bodyPr/>
          <a:lstStyle/>
          <a:p>
            <a:r>
              <a:rPr lang="en-US" dirty="0" smtClean="0"/>
              <a:t>ROLL Working Group</a:t>
            </a:r>
          </a:p>
        </p:txBody>
      </p:sp>
      <p:sp>
        <p:nvSpPr>
          <p:cNvPr id="13318" name="Rectangle 3"/>
          <p:cNvSpPr>
            <a:spLocks noGrp="1" noChangeArrowheads="1"/>
          </p:cNvSpPr>
          <p:nvPr>
            <p:ph type="body" idx="1"/>
          </p:nvPr>
        </p:nvSpPr>
        <p:spPr>
          <a:xfrm>
            <a:off x="685800" y="1828800"/>
            <a:ext cx="7772400" cy="4114800"/>
          </a:xfrm>
          <a:noFill/>
        </p:spPr>
        <p:txBody>
          <a:bodyPr/>
          <a:lstStyle/>
          <a:p>
            <a:r>
              <a:rPr lang="en-GB" sz="1800" dirty="0" smtClean="0">
                <a:solidFill>
                  <a:srgbClr val="000000"/>
                </a:solidFill>
                <a:ea typeface="Arial Unicode MS" pitchFamily="34" charset="-128"/>
                <a:cs typeface="Arial Unicode MS" pitchFamily="34" charset="-128"/>
              </a:rPr>
              <a:t>Working Group website: </a:t>
            </a:r>
            <a:r>
              <a:rPr lang="en-GB" sz="1800" b="0" dirty="0" smtClean="0">
                <a:hlinkClick r:id="rId3"/>
              </a:rPr>
              <a:t>http://datatracker.ietf.org/wg/roll/</a:t>
            </a:r>
            <a:r>
              <a:rPr lang="en-GB" sz="1800" dirty="0" smtClean="0"/>
              <a:t> </a:t>
            </a:r>
          </a:p>
          <a:p>
            <a:r>
              <a:rPr lang="en-US" sz="1800" dirty="0" smtClean="0"/>
              <a:t>Focus: Routing over Low Power and </a:t>
            </a:r>
            <a:r>
              <a:rPr lang="en-US" sz="1800" dirty="0" err="1" smtClean="0"/>
              <a:t>Lossy</a:t>
            </a:r>
            <a:r>
              <a:rPr lang="en-US" sz="1800" dirty="0" smtClean="0"/>
              <a:t> Networks</a:t>
            </a:r>
          </a:p>
          <a:p>
            <a:pPr lvl="1"/>
            <a:r>
              <a:rPr lang="en-US" sz="1600" dirty="0" smtClean="0"/>
              <a:t>Routing Objectives, see </a:t>
            </a:r>
            <a:r>
              <a:rPr lang="en-US" sz="1600" dirty="0" smtClean="0">
                <a:hlinkClick r:id="rId4"/>
              </a:rPr>
              <a:t>http://datatracker.ietf.org/doc/rfc6552/</a:t>
            </a:r>
            <a:r>
              <a:rPr lang="en-US" sz="1600" dirty="0" smtClean="0"/>
              <a:t> </a:t>
            </a:r>
          </a:p>
          <a:p>
            <a:pPr lvl="1"/>
            <a:r>
              <a:rPr lang="en-US" sz="1600" dirty="0" smtClean="0"/>
              <a:t>Routing protocol for efficient operation in low-power, </a:t>
            </a:r>
            <a:r>
              <a:rPr lang="en-US" sz="1600" dirty="0" err="1" smtClean="0"/>
              <a:t>lossy</a:t>
            </a:r>
            <a:r>
              <a:rPr lang="en-US" sz="1600" dirty="0" smtClean="0"/>
              <a:t> networks, see </a:t>
            </a:r>
            <a:r>
              <a:rPr lang="en-US" sz="1600" dirty="0" smtClean="0">
                <a:hlinkClick r:id="rId5"/>
              </a:rPr>
              <a:t>http://datatracker.ietf.org/doc/rfc6550/ </a:t>
            </a:r>
            <a:endParaRPr lang="en-US" sz="1600" dirty="0" smtClean="0"/>
          </a:p>
          <a:p>
            <a:r>
              <a:rPr lang="en-US" sz="1800" dirty="0" smtClean="0"/>
              <a:t>Updates [Nov 2012]</a:t>
            </a:r>
          </a:p>
          <a:p>
            <a:pPr lvl="1"/>
            <a:r>
              <a:rPr lang="en-US" sz="1100" dirty="0" smtClean="0"/>
              <a:t>Published: RFC 6719, “The Minimum Rank with Hysteresis Objective Function“, see </a:t>
            </a:r>
            <a:r>
              <a:rPr lang="en-US" sz="1100" dirty="0" smtClean="0">
                <a:hlinkClick r:id="rId6"/>
              </a:rPr>
              <a:t>http://datatracker.ietf.org/doc/rfc6719/</a:t>
            </a:r>
            <a:r>
              <a:rPr lang="en-US" sz="1100" dirty="0" smtClean="0"/>
              <a:t>   </a:t>
            </a:r>
          </a:p>
          <a:p>
            <a:pPr lvl="1"/>
            <a:r>
              <a:rPr lang="en-US" sz="1100" dirty="0" smtClean="0"/>
              <a:t>New: A Security Threat Analysis for Routing over Low Power and </a:t>
            </a:r>
            <a:r>
              <a:rPr lang="en-US" sz="1100" dirty="0" err="1" smtClean="0"/>
              <a:t>Lossy</a:t>
            </a:r>
            <a:r>
              <a:rPr lang="en-US" sz="1100" dirty="0" smtClean="0"/>
              <a:t> Networks, see </a:t>
            </a:r>
            <a:r>
              <a:rPr lang="en-US" sz="1100" dirty="0" smtClean="0">
                <a:hlinkClick r:id="rId7"/>
              </a:rPr>
              <a:t>http://datatracker.ietf.org/doc/draft-ietf-roll-security-threats/</a:t>
            </a:r>
            <a:r>
              <a:rPr lang="en-US" sz="1100" dirty="0" smtClean="0"/>
              <a:t> </a:t>
            </a:r>
          </a:p>
          <a:p>
            <a:pPr lvl="1"/>
            <a:r>
              <a:rPr lang="en-US" sz="1100" dirty="0" smtClean="0"/>
              <a:t>Updated: A Mechanism to Measure the Quality of a Point-to-point Route in a Low Power and </a:t>
            </a:r>
            <a:r>
              <a:rPr lang="en-US" sz="1100" dirty="0" err="1" smtClean="0"/>
              <a:t>Lossy</a:t>
            </a:r>
            <a:r>
              <a:rPr lang="en-US" sz="1100" dirty="0" smtClean="0"/>
              <a:t> Network, see </a:t>
            </a:r>
            <a:r>
              <a:rPr lang="en-US" sz="1100" dirty="0" smtClean="0">
                <a:hlinkClick r:id="rId8"/>
              </a:rPr>
              <a:t>http://datatracker.ietf.org/doc/draft-ietf-roll-p2p-measurement/</a:t>
            </a:r>
            <a:r>
              <a:rPr lang="en-US" sz="1100" dirty="0" smtClean="0"/>
              <a:t> </a:t>
            </a:r>
          </a:p>
          <a:p>
            <a:pPr lvl="1"/>
            <a:r>
              <a:rPr lang="en-US" sz="1100" dirty="0" smtClean="0"/>
              <a:t>Updated: Multicast Protocol for Low power and </a:t>
            </a:r>
            <a:r>
              <a:rPr lang="en-US" sz="1100" dirty="0" err="1" smtClean="0"/>
              <a:t>Lossy</a:t>
            </a:r>
            <a:r>
              <a:rPr lang="en-US" sz="1100" dirty="0" smtClean="0"/>
              <a:t> Networks (MPL), see </a:t>
            </a:r>
            <a:r>
              <a:rPr lang="en-US" sz="1100" dirty="0" smtClean="0">
                <a:hlinkClick r:id="rId7"/>
              </a:rPr>
              <a:t>http://datatracker.ietf.org/doc/draft-ietf-roll-security-threats/</a:t>
            </a:r>
            <a:r>
              <a:rPr lang="en-US" sz="1100" dirty="0" smtClean="0"/>
              <a:t> </a:t>
            </a:r>
          </a:p>
          <a:p>
            <a:pPr lvl="1"/>
            <a:r>
              <a:rPr lang="en-US" sz="1100" dirty="0" smtClean="0"/>
              <a:t>Updated: Reactive Discovery of Point-to-Point Routes in Low Power and </a:t>
            </a:r>
            <a:r>
              <a:rPr lang="en-US" sz="1100" dirty="0" err="1" smtClean="0"/>
              <a:t>Lossy</a:t>
            </a:r>
            <a:r>
              <a:rPr lang="en-US" sz="1100" dirty="0" smtClean="0"/>
              <a:t> Networks, see </a:t>
            </a:r>
            <a:r>
              <a:rPr lang="en-US" sz="1100" dirty="0" smtClean="0">
                <a:hlinkClick r:id="rId9"/>
              </a:rPr>
              <a:t>http://datatracker.ietf.org/doc/draft-ietf-roll-p2p-rpl/</a:t>
            </a:r>
            <a:r>
              <a:rPr lang="en-US" sz="1100" dirty="0" smtClean="0"/>
              <a:t> </a:t>
            </a:r>
          </a:p>
          <a:p>
            <a:pPr lvl="1"/>
            <a:r>
              <a:rPr lang="en-US" sz="1100" dirty="0" smtClean="0"/>
              <a:t>Updated: Recommendations for Efficient Implementation of RPL: </a:t>
            </a:r>
            <a:r>
              <a:rPr lang="en-US" sz="1100" dirty="0" smtClean="0">
                <a:hlinkClick r:id="rId10"/>
              </a:rPr>
              <a:t>http://datatracker.ietf.org/doc/draft-gnawali-roll-rpl-recommendations/</a:t>
            </a:r>
            <a:r>
              <a:rPr lang="en-US" sz="1100" dirty="0" smtClean="0"/>
              <a:t>  </a:t>
            </a:r>
          </a:p>
          <a:p>
            <a:pPr lvl="1"/>
            <a:r>
              <a:rPr lang="en-US" sz="1100" dirty="0" smtClean="0"/>
              <a:t>New: Use of the IPv6 Flow Label within an LLN , see http://datatracker.ietf.org/doc/draft-thubert-roll-flow-label/  </a:t>
            </a:r>
          </a:p>
          <a:p>
            <a:pPr lvl="1"/>
            <a:r>
              <a:rPr lang="en-US" sz="1100" dirty="0" smtClean="0"/>
              <a:t>Updated: Lightweight Key Establishment and Management Protocol in Dynamic Sensor Networks (KEMP), see </a:t>
            </a:r>
            <a:r>
              <a:rPr lang="en-US" sz="1100" dirty="0" smtClean="0">
                <a:hlinkClick r:id="rId11"/>
              </a:rPr>
              <a:t>http://datatracker.ietf.org/doc/draft-qiu-roll-kemp/</a:t>
            </a:r>
            <a:r>
              <a:rPr lang="en-US" sz="1100" dirty="0" smtClean="0"/>
              <a:t> </a:t>
            </a:r>
          </a:p>
          <a:p>
            <a:endParaRPr lang="en-US" dirty="0" smtClean="0">
              <a:solidFill>
                <a:srgbClr val="000000"/>
              </a:solidFill>
              <a:cs typeface="Times New Roman" pitchFamily="18" charset="0"/>
            </a:endParaRPr>
          </a:p>
          <a:p>
            <a:pPr lvl="1"/>
            <a:endParaRPr lang="en-US" dirty="0" smtClean="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November 2012</a:t>
            </a:r>
            <a:endParaRPr lang="en-US" sz="1800"/>
          </a:p>
        </p:txBody>
      </p:sp>
      <p:sp>
        <p:nvSpPr>
          <p:cNvPr id="14339"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4340"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8DC5BA9E-5B9D-4909-9BAE-7E321D94A2C3}" type="slidenum">
              <a:rPr lang="en-US" smtClean="0"/>
              <a:pPr/>
              <a:t>16</a:t>
            </a:fld>
            <a:endParaRPr lang="en-US" smtClean="0"/>
          </a:p>
        </p:txBody>
      </p:sp>
      <p:sp>
        <p:nvSpPr>
          <p:cNvPr id="14341" name="Rectangle 2"/>
          <p:cNvSpPr>
            <a:spLocks noGrp="1" noChangeArrowheads="1"/>
          </p:cNvSpPr>
          <p:nvPr>
            <p:ph type="title"/>
          </p:nvPr>
        </p:nvSpPr>
        <p:spPr>
          <a:xfrm>
            <a:off x="685800" y="838200"/>
            <a:ext cx="7772400" cy="1143000"/>
          </a:xfrm>
          <a:noFill/>
        </p:spPr>
        <p:txBody>
          <a:bodyPr/>
          <a:lstStyle/>
          <a:p>
            <a:r>
              <a:rPr lang="en-US" dirty="0" smtClean="0"/>
              <a:t>CORE Working Group</a:t>
            </a:r>
          </a:p>
        </p:txBody>
      </p:sp>
      <p:sp>
        <p:nvSpPr>
          <p:cNvPr id="14342" name="Rectangle 3"/>
          <p:cNvSpPr>
            <a:spLocks noGrp="1" noChangeArrowheads="1"/>
          </p:cNvSpPr>
          <p:nvPr>
            <p:ph type="body" idx="1"/>
          </p:nvPr>
        </p:nvSpPr>
        <p:spPr>
          <a:xfrm>
            <a:off x="685800" y="1752600"/>
            <a:ext cx="7772400" cy="4114800"/>
          </a:xfrm>
          <a:noFill/>
        </p:spPr>
        <p:txBody>
          <a:bodyPr/>
          <a:lstStyle/>
          <a:p>
            <a:r>
              <a:rPr lang="en-GB" sz="1800" dirty="0" smtClean="0">
                <a:solidFill>
                  <a:srgbClr val="000000"/>
                </a:solidFill>
                <a:ea typeface="Arial Unicode MS" pitchFamily="34" charset="-128"/>
                <a:cs typeface="Arial Unicode MS" pitchFamily="34" charset="-128"/>
              </a:rPr>
              <a:t>CORE (</a:t>
            </a:r>
            <a:r>
              <a:rPr lang="en-US" sz="2000" dirty="0" smtClean="0"/>
              <a:t>Constrained </a:t>
            </a:r>
            <a:r>
              <a:rPr lang="en-US" sz="2000" dirty="0" err="1" smtClean="0"/>
              <a:t>RESTful</a:t>
            </a:r>
            <a:r>
              <a:rPr lang="en-US" sz="2000" dirty="0" smtClean="0"/>
              <a:t> Environments) </a:t>
            </a:r>
            <a:r>
              <a:rPr lang="en-GB" sz="1800" dirty="0" smtClean="0">
                <a:solidFill>
                  <a:srgbClr val="000000"/>
                </a:solidFill>
                <a:ea typeface="Arial Unicode MS" pitchFamily="34" charset="-128"/>
                <a:cs typeface="Arial Unicode MS" pitchFamily="34" charset="-128"/>
              </a:rPr>
              <a:t>Working Group website: </a:t>
            </a:r>
            <a:r>
              <a:rPr lang="en-GB" sz="1800" b="0" dirty="0" smtClean="0">
                <a:hlinkClick r:id="rId3"/>
              </a:rPr>
              <a:t>http://datatracker.ietf.org/wg/core/</a:t>
            </a:r>
            <a:r>
              <a:rPr lang="en-GB" sz="1800" b="0" dirty="0" smtClean="0"/>
              <a:t> </a:t>
            </a:r>
            <a:endParaRPr lang="en-GB" sz="1800" dirty="0" smtClean="0"/>
          </a:p>
          <a:p>
            <a:r>
              <a:rPr lang="en-US" sz="1800" dirty="0" smtClean="0"/>
              <a:t>Focus: framework for resource-oriented applications intended to run on constrained IP networks. </a:t>
            </a:r>
          </a:p>
          <a:p>
            <a:pPr lvl="1"/>
            <a:r>
              <a:rPr lang="en-US" sz="1400" smtClean="0"/>
              <a:t>Constrained </a:t>
            </a:r>
            <a:r>
              <a:rPr lang="en-US" sz="1400" dirty="0" smtClean="0"/>
              <a:t>networks </a:t>
            </a:r>
            <a:r>
              <a:rPr lang="en-US" sz="1400" smtClean="0"/>
              <a:t>can occur as </a:t>
            </a:r>
            <a:r>
              <a:rPr lang="en-US" sz="1400" dirty="0" smtClean="0"/>
              <a:t>part of home and building automation, energy management, </a:t>
            </a:r>
            <a:r>
              <a:rPr lang="en-US" sz="1400" smtClean="0"/>
              <a:t>and the Internet </a:t>
            </a:r>
            <a:r>
              <a:rPr lang="en-US" sz="1400" dirty="0" smtClean="0"/>
              <a:t>of Things. </a:t>
            </a:r>
          </a:p>
          <a:p>
            <a:pPr lvl="1"/>
            <a:r>
              <a:rPr lang="en-US" sz="1600" dirty="0" smtClean="0"/>
              <a:t>RFC 6690, Constrained </a:t>
            </a:r>
            <a:r>
              <a:rPr lang="en-US" sz="1600" dirty="0" err="1" smtClean="0"/>
              <a:t>RESTful</a:t>
            </a:r>
            <a:r>
              <a:rPr lang="en-US" sz="1600" dirty="0" smtClean="0"/>
              <a:t> Environments (</a:t>
            </a:r>
            <a:r>
              <a:rPr lang="en-US" sz="1600" dirty="0" err="1" smtClean="0"/>
              <a:t>CoRE</a:t>
            </a:r>
            <a:r>
              <a:rPr lang="en-US" sz="1600" dirty="0" smtClean="0"/>
              <a:t>) Link Format, see </a:t>
            </a:r>
            <a:r>
              <a:rPr lang="en-US" sz="1600" dirty="0" smtClean="0">
                <a:hlinkClick r:id="rId4"/>
              </a:rPr>
              <a:t>http://datatracker.ietf.org/doc/rfc6690/</a:t>
            </a:r>
            <a:r>
              <a:rPr lang="en-US" sz="1600" dirty="0" smtClean="0"/>
              <a:t> </a:t>
            </a:r>
          </a:p>
          <a:p>
            <a:r>
              <a:rPr lang="en-US" sz="1800" dirty="0" smtClean="0"/>
              <a:t>Updates [Nov 2012]  </a:t>
            </a:r>
          </a:p>
          <a:p>
            <a:pPr lvl="1"/>
            <a:r>
              <a:rPr lang="en-US" sz="1400" dirty="0" smtClean="0"/>
              <a:t>Updated: Constrained Application Protocol, see </a:t>
            </a:r>
            <a:r>
              <a:rPr lang="en-US" sz="1400" dirty="0" smtClean="0">
                <a:hlinkClick r:id="rId5"/>
              </a:rPr>
              <a:t>http://datatracker.ietf.org/doc/draft-ietf-core-coap/</a:t>
            </a:r>
            <a:r>
              <a:rPr lang="en-US" sz="1400" dirty="0" smtClean="0"/>
              <a:t>  </a:t>
            </a:r>
          </a:p>
          <a:p>
            <a:pPr lvl="1"/>
            <a:r>
              <a:rPr lang="en-US" sz="1400" dirty="0" smtClean="0"/>
              <a:t>Updated: Group Communication for </a:t>
            </a:r>
            <a:r>
              <a:rPr lang="en-US" sz="1400" dirty="0" err="1" smtClean="0"/>
              <a:t>CoAP</a:t>
            </a:r>
            <a:r>
              <a:rPr lang="en-US" sz="1400" dirty="0" smtClean="0"/>
              <a:t>:, see </a:t>
            </a:r>
            <a:r>
              <a:rPr lang="en-US" sz="1400" dirty="0" smtClean="0">
                <a:hlinkClick r:id="rId6"/>
              </a:rPr>
              <a:t>http://datatracker.ietf.org/doc/draft-ietf-core-groupcomm/</a:t>
            </a:r>
            <a:r>
              <a:rPr lang="en-US" sz="1400" dirty="0" smtClean="0"/>
              <a:t> </a:t>
            </a:r>
          </a:p>
          <a:p>
            <a:pPr lvl="1"/>
            <a:r>
              <a:rPr lang="en-US" sz="1400" dirty="0" smtClean="0"/>
              <a:t>Updated: </a:t>
            </a:r>
            <a:r>
              <a:rPr lang="en-US" sz="1400" dirty="0" err="1" smtClean="0"/>
              <a:t>Blockwise</a:t>
            </a:r>
            <a:r>
              <a:rPr lang="en-US" sz="1400" dirty="0" smtClean="0"/>
              <a:t> transfers </a:t>
            </a:r>
            <a:r>
              <a:rPr lang="en-US" sz="1400" dirty="0"/>
              <a:t>i</a:t>
            </a:r>
            <a:r>
              <a:rPr lang="en-US" sz="1400" dirty="0" smtClean="0"/>
              <a:t>n </a:t>
            </a:r>
            <a:r>
              <a:rPr lang="en-US" sz="1400" dirty="0" err="1" smtClean="0"/>
              <a:t>CoAP</a:t>
            </a:r>
            <a:r>
              <a:rPr lang="en-US" sz="1400" dirty="0" smtClean="0"/>
              <a:t>, see </a:t>
            </a:r>
            <a:r>
              <a:rPr lang="en-US" sz="1400" dirty="0" smtClean="0">
                <a:hlinkClick r:id="rId7"/>
              </a:rPr>
              <a:t>http://datatracker.ietf.org/doc/draft-ietf-core-block/</a:t>
            </a:r>
            <a:r>
              <a:rPr lang="en-US" sz="1400" dirty="0" smtClean="0"/>
              <a:t> </a:t>
            </a:r>
          </a:p>
          <a:p>
            <a:pPr lvl="1"/>
            <a:r>
              <a:rPr lang="en-US" sz="1400" dirty="0" smtClean="0"/>
              <a:t>Of interest: Security Bootstrapping of Resource-Constrained Devices, see </a:t>
            </a:r>
            <a:r>
              <a:rPr lang="en-US" sz="1400" dirty="0" smtClean="0">
                <a:hlinkClick r:id="rId8"/>
              </a:rPr>
              <a:t>http://datatracker.ietf.org/doc/draft-sarikaya-core-sbootstrapping/</a:t>
            </a:r>
            <a:r>
              <a:rPr lang="en-US" sz="1400" dirty="0" smtClean="0"/>
              <a:t> </a:t>
            </a:r>
          </a:p>
          <a:p>
            <a:pPr lvl="1"/>
            <a:endParaRPr lang="en-US" dirty="0" smtClean="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November 2012</a:t>
            </a:r>
            <a:endParaRPr lang="en-US" sz="1800"/>
          </a:p>
        </p:txBody>
      </p:sp>
      <p:sp>
        <p:nvSpPr>
          <p:cNvPr id="2048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2048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E66F8ADD-C4EE-4089-AC69-0373AC6D7C56}" type="slidenum">
              <a:rPr lang="en-US" smtClean="0"/>
              <a:pPr/>
              <a:t>17</a:t>
            </a:fld>
            <a:endParaRPr lang="en-US" smtClean="0"/>
          </a:p>
        </p:txBody>
      </p:sp>
      <p:sp>
        <p:nvSpPr>
          <p:cNvPr id="20485" name="Rectangle 2"/>
          <p:cNvSpPr>
            <a:spLocks noGrp="1" noChangeArrowheads="1"/>
          </p:cNvSpPr>
          <p:nvPr>
            <p:ph type="title"/>
          </p:nvPr>
        </p:nvSpPr>
        <p:spPr>
          <a:noFill/>
        </p:spPr>
        <p:txBody>
          <a:bodyPr/>
          <a:lstStyle/>
          <a:p>
            <a:r>
              <a:rPr lang="en-US" smtClean="0"/>
              <a:t>IETF Meetings</a:t>
            </a:r>
          </a:p>
        </p:txBody>
      </p:sp>
      <p:sp>
        <p:nvSpPr>
          <p:cNvPr id="20486" name="Rectangle 3"/>
          <p:cNvSpPr>
            <a:spLocks noGrp="1" noChangeArrowheads="1"/>
          </p:cNvSpPr>
          <p:nvPr>
            <p:ph type="body" idx="1"/>
          </p:nvPr>
        </p:nvSpPr>
        <p:spPr>
          <a:xfrm>
            <a:off x="685800" y="1600200"/>
            <a:ext cx="7772400" cy="4114800"/>
          </a:xfrm>
          <a:noFill/>
        </p:spPr>
        <p:txBody>
          <a:bodyPr/>
          <a:lstStyle/>
          <a:p>
            <a:r>
              <a:rPr lang="en-US" dirty="0" smtClean="0"/>
              <a:t>Meetings:</a:t>
            </a:r>
          </a:p>
          <a:p>
            <a:pPr lvl="1"/>
            <a:r>
              <a:rPr lang="en-US" dirty="0" smtClean="0"/>
              <a:t>March 10-15, 2013 – Orlando</a:t>
            </a:r>
          </a:p>
          <a:p>
            <a:pPr lvl="1"/>
            <a:r>
              <a:rPr lang="en-US" dirty="0" smtClean="0"/>
              <a:t>July 28 – August 2, 2013 – Berlin</a:t>
            </a:r>
          </a:p>
          <a:p>
            <a:pPr lvl="1"/>
            <a:r>
              <a:rPr lang="en-US" dirty="0" smtClean="0"/>
              <a:t>November 3-8, 2013 – Vancouver</a:t>
            </a:r>
          </a:p>
          <a:p>
            <a:pPr lvl="1"/>
            <a:r>
              <a:rPr lang="en-US" dirty="0" smtClean="0"/>
              <a:t>March 2-5, 2014 – London </a:t>
            </a:r>
          </a:p>
          <a:p>
            <a:pPr lvl="1"/>
            <a:r>
              <a:rPr lang="en-US" dirty="0" smtClean="0"/>
              <a:t>July 20-25, 2014 – Toronto</a:t>
            </a:r>
          </a:p>
          <a:p>
            <a:pPr lvl="1"/>
            <a:r>
              <a:rPr lang="en-US" dirty="0" smtClean="0"/>
              <a:t>November 9-14, 2014 - Honolulu</a:t>
            </a:r>
          </a:p>
          <a:p>
            <a:pPr lvl="1"/>
            <a:endParaRPr lang="en-US" dirty="0" smtClean="0"/>
          </a:p>
          <a:p>
            <a:r>
              <a:rPr lang="en-US" dirty="0" smtClean="0">
                <a:hlinkClick r:id="rId3"/>
              </a:rPr>
              <a:t>http://www.ietf.org</a:t>
            </a:r>
            <a:endParaRPr lang="en-US"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November 2012</a:t>
            </a:r>
            <a:endParaRPr lang="en-US" sz="1800"/>
          </a:p>
        </p:txBody>
      </p:sp>
      <p:sp>
        <p:nvSpPr>
          <p:cNvPr id="21507"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21508"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4AFE48CA-64CD-4957-84CE-969E1D15CE85}" type="slidenum">
              <a:rPr lang="en-US" smtClean="0"/>
              <a:pPr/>
              <a:t>18</a:t>
            </a:fld>
            <a:endParaRPr lang="en-US" smtClean="0"/>
          </a:p>
        </p:txBody>
      </p:sp>
      <p:sp>
        <p:nvSpPr>
          <p:cNvPr id="21509" name="Rectangle 2"/>
          <p:cNvSpPr>
            <a:spLocks noGrp="1" noChangeArrowheads="1"/>
          </p:cNvSpPr>
          <p:nvPr>
            <p:ph type="title"/>
          </p:nvPr>
        </p:nvSpPr>
        <p:spPr/>
        <p:txBody>
          <a:bodyPr/>
          <a:lstStyle/>
          <a:p>
            <a:r>
              <a:rPr lang="en-GB" smtClean="0"/>
              <a:t>References</a:t>
            </a:r>
          </a:p>
        </p:txBody>
      </p:sp>
      <p:sp>
        <p:nvSpPr>
          <p:cNvPr id="21510" name="Rectangle 3"/>
          <p:cNvSpPr>
            <a:spLocks noGrp="1" noChangeArrowheads="1"/>
          </p:cNvSpPr>
          <p:nvPr>
            <p:ph type="body" idx="1"/>
          </p:nvPr>
        </p:nvSpPr>
        <p:spPr/>
        <p:txBody>
          <a:bodyPr/>
          <a:lstStyle/>
          <a:p>
            <a:r>
              <a:rPr lang="en-US" smtClean="0"/>
              <a:t>RFC 4017 - IEEE 802.11 Requirements on EAP Methods</a:t>
            </a:r>
          </a:p>
          <a:p>
            <a:r>
              <a:rPr lang="en-US" smtClean="0"/>
              <a:t>Jan 2012 report (PAWS, Homenet details), </a:t>
            </a:r>
            <a:r>
              <a:rPr lang="en-US" smtClean="0">
                <a:hlinkClick r:id="rId3"/>
              </a:rPr>
              <a:t>https://mentor.ieee.org/802.11/dcn/12/11-12-0122-01-0000-january-2012-liaison-to-ietf.ppt</a:t>
            </a:r>
            <a:r>
              <a:rPr lang="en-US" smtClean="0"/>
              <a:t> </a:t>
            </a:r>
          </a:p>
          <a:p>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November 2012</a:t>
            </a:r>
            <a:endParaRPr lang="en-US" sz="1800"/>
          </a:p>
        </p:txBody>
      </p:sp>
      <p:sp>
        <p:nvSpPr>
          <p:cNvPr id="3075"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3076"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81F113F3-1D5D-4BCE-8B40-EA9857490F2F}" type="slidenum">
              <a:rPr lang="en-US" smtClean="0"/>
              <a:pPr/>
              <a:t>2</a:t>
            </a:fld>
            <a:endParaRPr lang="en-US" smtClean="0"/>
          </a:p>
        </p:txBody>
      </p:sp>
      <p:sp>
        <p:nvSpPr>
          <p:cNvPr id="3077" name="Rectangle 2"/>
          <p:cNvSpPr>
            <a:spLocks noGrp="1" noChangeArrowheads="1"/>
          </p:cNvSpPr>
          <p:nvPr>
            <p:ph type="title"/>
          </p:nvPr>
        </p:nvSpPr>
        <p:spPr>
          <a:noFill/>
        </p:spPr>
        <p:txBody>
          <a:bodyPr/>
          <a:lstStyle/>
          <a:p>
            <a:r>
              <a:rPr lang="en-US" smtClean="0"/>
              <a:t>Abstract</a:t>
            </a:r>
          </a:p>
        </p:txBody>
      </p:sp>
      <p:sp>
        <p:nvSpPr>
          <p:cNvPr id="3078" name="Rectangle 3"/>
          <p:cNvSpPr>
            <a:spLocks noGrp="1" noChangeArrowheads="1"/>
          </p:cNvSpPr>
          <p:nvPr>
            <p:ph type="body" idx="1"/>
          </p:nvPr>
        </p:nvSpPr>
        <p:spPr>
          <a:noFill/>
        </p:spPr>
        <p:txBody>
          <a:bodyPr/>
          <a:lstStyle/>
          <a:p>
            <a:pPr>
              <a:buFontTx/>
              <a:buNone/>
            </a:pPr>
            <a:r>
              <a:rPr lang="en-US" dirty="0" smtClean="0"/>
              <a:t>	This presentation contains the IEEE 802.11 – IETF liaison report for November 2012.</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November 2012</a:t>
            </a:r>
            <a:endParaRPr lang="en-US" sz="1800"/>
          </a:p>
        </p:txBody>
      </p:sp>
      <p:sp>
        <p:nvSpPr>
          <p:cNvPr id="512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512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C16A05F-3B59-49E8-BD71-0001B80580FB}" type="slidenum">
              <a:rPr lang="en-US" smtClean="0"/>
              <a:pPr/>
              <a:t>3</a:t>
            </a:fld>
            <a:endParaRPr lang="en-US" smtClean="0"/>
          </a:p>
        </p:txBody>
      </p:sp>
      <p:sp>
        <p:nvSpPr>
          <p:cNvPr id="5125" name="Rectangle 2"/>
          <p:cNvSpPr>
            <a:spLocks noGrp="1" noChangeArrowheads="1"/>
          </p:cNvSpPr>
          <p:nvPr>
            <p:ph type="title"/>
          </p:nvPr>
        </p:nvSpPr>
        <p:spPr/>
        <p:txBody>
          <a:bodyPr/>
          <a:lstStyle/>
          <a:p>
            <a:r>
              <a:rPr lang="en-US" dirty="0" smtClean="0"/>
              <a:t>Follow-up from IETF- IEEE 802 Liaison Activity </a:t>
            </a:r>
          </a:p>
        </p:txBody>
      </p:sp>
      <p:sp>
        <p:nvSpPr>
          <p:cNvPr id="113667" name="Rectangle 3"/>
          <p:cNvSpPr>
            <a:spLocks noGrp="1" noChangeArrowheads="1"/>
          </p:cNvSpPr>
          <p:nvPr>
            <p:ph type="body" idx="1"/>
          </p:nvPr>
        </p:nvSpPr>
        <p:spPr>
          <a:xfrm>
            <a:off x="685800" y="1676400"/>
            <a:ext cx="8001000" cy="4572000"/>
          </a:xfrm>
        </p:spPr>
        <p:txBody>
          <a:bodyPr/>
          <a:lstStyle/>
          <a:p>
            <a:pPr marL="0" indent="0">
              <a:lnSpc>
                <a:spcPct val="80000"/>
              </a:lnSpc>
              <a:buFontTx/>
              <a:buNone/>
              <a:defRPr/>
            </a:pPr>
            <a:endParaRPr lang="en-US" sz="900" dirty="0" smtClean="0"/>
          </a:p>
          <a:p>
            <a:pPr>
              <a:lnSpc>
                <a:spcPct val="80000"/>
              </a:lnSpc>
              <a:defRPr/>
            </a:pPr>
            <a:r>
              <a:rPr lang="en-US" sz="2000" dirty="0" smtClean="0"/>
              <a:t>Joint IETF/IEEE 802 Meeting held 25 July 2012</a:t>
            </a:r>
          </a:p>
          <a:p>
            <a:pPr lvl="1">
              <a:lnSpc>
                <a:spcPct val="80000"/>
              </a:lnSpc>
              <a:defRPr/>
            </a:pPr>
            <a:r>
              <a:rPr lang="en-US" sz="1600" dirty="0" smtClean="0"/>
              <a:t>Agenda is here: </a:t>
            </a:r>
            <a:r>
              <a:rPr lang="en-US" sz="1600" dirty="0" smtClean="0">
                <a:hlinkClick r:id="rId4"/>
              </a:rPr>
              <a:t>http</a:t>
            </a:r>
            <a:r>
              <a:rPr lang="en-US" sz="1600" dirty="0">
                <a:hlinkClick r:id="rId4"/>
              </a:rPr>
              <a:t>://</a:t>
            </a:r>
            <a:r>
              <a:rPr lang="en-US" sz="1600" dirty="0" smtClean="0">
                <a:hlinkClick r:id="rId4"/>
              </a:rPr>
              <a:t>trac.tools.ietf.org/group/iesg/trac/wiki/IEEE802andIETFleaders</a:t>
            </a:r>
            <a:r>
              <a:rPr lang="en-US" sz="1600" dirty="0" smtClean="0"/>
              <a:t> </a:t>
            </a:r>
          </a:p>
          <a:p>
            <a:pPr lvl="1">
              <a:lnSpc>
                <a:spcPct val="80000"/>
              </a:lnSpc>
              <a:defRPr/>
            </a:pPr>
            <a:r>
              <a:rPr lang="en-US" sz="1600" dirty="0" smtClean="0"/>
              <a:t>Jon Rosdahl (head of delegation), Dorothy Stanley, Dave Halasz, Mark Hamilton, Gabor </a:t>
            </a:r>
            <a:r>
              <a:rPr lang="en-US" sz="1600" dirty="0" err="1" smtClean="0"/>
              <a:t>Bajko</a:t>
            </a:r>
            <a:r>
              <a:rPr lang="en-US" sz="1600" dirty="0" smtClean="0"/>
              <a:t>, Andrew Myles, Donald Eastlake</a:t>
            </a:r>
          </a:p>
          <a:p>
            <a:pPr lvl="1">
              <a:lnSpc>
                <a:spcPct val="80000"/>
              </a:lnSpc>
              <a:defRPr/>
            </a:pPr>
            <a:r>
              <a:rPr lang="en-US" sz="1600" dirty="0" smtClean="0"/>
              <a:t>Notes and meeting </a:t>
            </a:r>
            <a:r>
              <a:rPr lang="en-US" sz="1600" dirty="0"/>
              <a:t>materials available here: </a:t>
            </a:r>
            <a:r>
              <a:rPr lang="en-US" sz="1600" dirty="0">
                <a:hlinkClick r:id="rId5"/>
              </a:rPr>
              <a:t>http://www.ietf.org/iesg/ieee</a:t>
            </a:r>
            <a:r>
              <a:rPr lang="en-US" sz="1600" dirty="0" smtClean="0">
                <a:hlinkClick r:id="rId5"/>
              </a:rPr>
              <a:t>/</a:t>
            </a:r>
            <a:r>
              <a:rPr lang="en-US" sz="1600" dirty="0" smtClean="0"/>
              <a:t> </a:t>
            </a:r>
            <a:endParaRPr lang="en-US" dirty="0" smtClean="0"/>
          </a:p>
          <a:p>
            <a:pPr>
              <a:lnSpc>
                <a:spcPct val="80000"/>
              </a:lnSpc>
              <a:defRPr/>
            </a:pPr>
            <a:r>
              <a:rPr lang="en-US" sz="2000" dirty="0" smtClean="0"/>
              <a:t>Teleconference meeting held 5 Sept 2012</a:t>
            </a:r>
          </a:p>
          <a:p>
            <a:pPr lvl="1">
              <a:lnSpc>
                <a:spcPct val="80000"/>
              </a:lnSpc>
              <a:defRPr/>
            </a:pPr>
            <a:r>
              <a:rPr lang="en-US" sz="1600" dirty="0" smtClean="0"/>
              <a:t>Notes, including action items</a:t>
            </a:r>
          </a:p>
          <a:p>
            <a:pPr lvl="1">
              <a:lnSpc>
                <a:spcPct val="80000"/>
              </a:lnSpc>
              <a:defRPr/>
            </a:pPr>
            <a:endParaRPr lang="en-US" sz="1600" dirty="0" smtClean="0"/>
          </a:p>
          <a:p>
            <a:pPr>
              <a:lnSpc>
                <a:spcPct val="80000"/>
              </a:lnSpc>
              <a:defRPr/>
            </a:pPr>
            <a:r>
              <a:rPr lang="en-US" sz="2000" dirty="0" smtClean="0"/>
              <a:t>Teleconference held 29 Oct 2012</a:t>
            </a:r>
          </a:p>
          <a:p>
            <a:pPr lvl="1">
              <a:lnSpc>
                <a:spcPct val="80000"/>
              </a:lnSpc>
              <a:defRPr/>
            </a:pPr>
            <a:r>
              <a:rPr lang="en-US" sz="1600" dirty="0" smtClean="0"/>
              <a:t>Notes, including action items</a:t>
            </a:r>
          </a:p>
          <a:p>
            <a:pPr lvl="1">
              <a:lnSpc>
                <a:spcPct val="80000"/>
              </a:lnSpc>
              <a:defRPr/>
            </a:pPr>
            <a:endParaRPr lang="en-US" sz="1600" dirty="0" smtClean="0"/>
          </a:p>
          <a:p>
            <a:pPr>
              <a:lnSpc>
                <a:spcPct val="80000"/>
              </a:lnSpc>
              <a:defRPr/>
            </a:pPr>
            <a:r>
              <a:rPr lang="en-US" sz="2000" dirty="0" smtClean="0"/>
              <a:t>IEEE 802.11 items</a:t>
            </a:r>
          </a:p>
          <a:p>
            <a:pPr lvl="1">
              <a:lnSpc>
                <a:spcPct val="80000"/>
              </a:lnSpc>
              <a:defRPr/>
            </a:pPr>
            <a:r>
              <a:rPr lang="en-US" sz="1600" dirty="0" smtClean="0"/>
              <a:t>RFC4441bis update</a:t>
            </a:r>
            <a:r>
              <a:rPr lang="en-US" sz="1600" dirty="0"/>
              <a:t>, see </a:t>
            </a:r>
            <a:r>
              <a:rPr lang="en-US" sz="1600" dirty="0">
                <a:hlinkClick r:id="rId6"/>
              </a:rPr>
              <a:t>http://</a:t>
            </a:r>
            <a:r>
              <a:rPr lang="en-US" sz="1600" dirty="0" smtClean="0">
                <a:hlinkClick r:id="rId6"/>
              </a:rPr>
              <a:t>www.ietf.org/id/draft-dawkins-iab-rfc4441rev-00.txt</a:t>
            </a:r>
            <a:r>
              <a:rPr lang="en-US" sz="1600" dirty="0" smtClean="0"/>
              <a:t> (posted) and revision (see inserted object file) in </a:t>
            </a:r>
            <a:r>
              <a:rPr lang="en-US" sz="1600" dirty="0" smtClean="0"/>
              <a:t>progress,</a:t>
            </a:r>
            <a:br>
              <a:rPr lang="en-US" sz="1600" dirty="0" smtClean="0"/>
            </a:br>
            <a:r>
              <a:rPr lang="en-US" sz="1600" dirty="0" smtClean="0"/>
              <a:t>comments welcome     </a:t>
            </a:r>
            <a:endParaRPr lang="en-US" sz="1600" dirty="0" smtClean="0"/>
          </a:p>
          <a:p>
            <a:pPr marL="0" indent="0">
              <a:lnSpc>
                <a:spcPct val="80000"/>
              </a:lnSpc>
              <a:buFontTx/>
              <a:buNone/>
              <a:defRPr/>
            </a:pPr>
            <a:endParaRPr lang="en-US" sz="1600" dirty="0" smtClean="0"/>
          </a:p>
          <a:p>
            <a:pPr>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graphicFrame>
        <p:nvGraphicFramePr>
          <p:cNvPr id="5127" name="Object 1"/>
          <p:cNvGraphicFramePr>
            <a:graphicFrameLocks noChangeAspect="1"/>
          </p:cNvGraphicFramePr>
          <p:nvPr/>
        </p:nvGraphicFramePr>
        <p:xfrm>
          <a:off x="6324600" y="3276600"/>
          <a:ext cx="914400" cy="771525"/>
        </p:xfrm>
        <a:graphic>
          <a:graphicData uri="http://schemas.openxmlformats.org/presentationml/2006/ole">
            <mc:AlternateContent xmlns:mc="http://schemas.openxmlformats.org/markup-compatibility/2006">
              <mc:Choice xmlns:v="urn:schemas-microsoft-com:vml" Requires="v">
                <p:oleObj spid="_x0000_s5171" name="Packager Shell Object" showAsIcon="1" r:id="rId7" imgW="914400" imgH="771480" progId="Package">
                  <p:embed/>
                </p:oleObj>
              </mc:Choice>
              <mc:Fallback>
                <p:oleObj name="Packager Shell Object" showAsIcon="1" r:id="rId7" imgW="914400" imgH="771480" progId="Package">
                  <p:embed/>
                  <p:pic>
                    <p:nvPicPr>
                      <p:cNvPr id="0" name="Object 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324600" y="3276600"/>
                        <a:ext cx="914400"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 name="Object 3"/>
          <p:cNvGraphicFramePr>
            <a:graphicFrameLocks noChangeAspect="1"/>
          </p:cNvGraphicFramePr>
          <p:nvPr>
            <p:extLst>
              <p:ext uri="{D42A27DB-BD31-4B8C-83A1-F6EECF244321}">
                <p14:modId xmlns:p14="http://schemas.microsoft.com/office/powerpoint/2010/main" val="576998642"/>
              </p:ext>
            </p:extLst>
          </p:nvPr>
        </p:nvGraphicFramePr>
        <p:xfrm>
          <a:off x="6400800" y="5334000"/>
          <a:ext cx="914400" cy="771525"/>
        </p:xfrm>
        <a:graphic>
          <a:graphicData uri="http://schemas.openxmlformats.org/presentationml/2006/ole">
            <mc:AlternateContent xmlns:mc="http://schemas.openxmlformats.org/markup-compatibility/2006">
              <mc:Choice xmlns:v="urn:schemas-microsoft-com:vml" Requires="v">
                <p:oleObj spid="_x0000_s5172" name="Packager Shell Object" showAsIcon="1" r:id="rId9" imgW="914400" imgH="771480" progId="Package">
                  <p:embed/>
                </p:oleObj>
              </mc:Choice>
              <mc:Fallback>
                <p:oleObj name="Packager Shell Object" showAsIcon="1" r:id="rId9" imgW="914400" imgH="771480" progId="Package">
                  <p:embed/>
                  <p:pic>
                    <p:nvPicPr>
                      <p:cNvPr id="0" name=""/>
                      <p:cNvPicPr/>
                      <p:nvPr/>
                    </p:nvPicPr>
                    <p:blipFill>
                      <a:blip r:embed="rId10"/>
                      <a:stretch>
                        <a:fillRect/>
                      </a:stretch>
                    </p:blipFill>
                    <p:spPr>
                      <a:xfrm>
                        <a:off x="6400800" y="5334000"/>
                        <a:ext cx="914400" cy="771525"/>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562098714"/>
              </p:ext>
            </p:extLst>
          </p:nvPr>
        </p:nvGraphicFramePr>
        <p:xfrm>
          <a:off x="4800600" y="4114800"/>
          <a:ext cx="914400" cy="771525"/>
        </p:xfrm>
        <a:graphic>
          <a:graphicData uri="http://schemas.openxmlformats.org/presentationml/2006/ole">
            <mc:AlternateContent xmlns:mc="http://schemas.openxmlformats.org/markup-compatibility/2006">
              <mc:Choice xmlns:v="urn:schemas-microsoft-com:vml" Requires="v">
                <p:oleObj spid="_x0000_s5173" name="Packager Shell Object" showAsIcon="1" r:id="rId11" imgW="914400" imgH="771480" progId="Package">
                  <p:embed/>
                </p:oleObj>
              </mc:Choice>
              <mc:Fallback>
                <p:oleObj name="Packager Shell Object" showAsIcon="1" r:id="rId11" imgW="914400" imgH="771480" progId="Package">
                  <p:embed/>
                  <p:pic>
                    <p:nvPicPr>
                      <p:cNvPr id="0" name=""/>
                      <p:cNvPicPr/>
                      <p:nvPr/>
                    </p:nvPicPr>
                    <p:blipFill>
                      <a:blip r:embed="rId12"/>
                      <a:stretch>
                        <a:fillRect/>
                      </a:stretch>
                    </p:blipFill>
                    <p:spPr>
                      <a:xfrm>
                        <a:off x="4800600" y="4114800"/>
                        <a:ext cx="914400" cy="771525"/>
                      </a:xfrm>
                      <a:prstGeom prst="rect">
                        <a:avLst/>
                      </a:prstGeom>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November 2012</a:t>
            </a:r>
            <a:endParaRPr lang="en-US" sz="1800"/>
          </a:p>
        </p:txBody>
      </p:sp>
      <p:sp>
        <p:nvSpPr>
          <p:cNvPr id="7171"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7172"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8CB9AC8F-E624-4E23-955D-D706C0EBAB8D}" type="slidenum">
              <a:rPr lang="en-US" smtClean="0"/>
              <a:pPr/>
              <a:t>4</a:t>
            </a:fld>
            <a:endParaRPr lang="en-US" smtClean="0"/>
          </a:p>
        </p:txBody>
      </p:sp>
      <p:sp>
        <p:nvSpPr>
          <p:cNvPr id="7173" name="Rectangle 2"/>
          <p:cNvSpPr>
            <a:spLocks noGrp="1" noChangeArrowheads="1"/>
          </p:cNvSpPr>
          <p:nvPr>
            <p:ph type="title"/>
          </p:nvPr>
        </p:nvSpPr>
        <p:spPr/>
        <p:txBody>
          <a:bodyPr/>
          <a:lstStyle/>
          <a:p>
            <a:r>
              <a:rPr lang="en-US" smtClean="0"/>
              <a:t>About RFC 4441 &amp; IETF liaisons</a:t>
            </a:r>
          </a:p>
        </p:txBody>
      </p:sp>
      <p:sp>
        <p:nvSpPr>
          <p:cNvPr id="113667" name="Rectangle 3"/>
          <p:cNvSpPr>
            <a:spLocks noGrp="1" noChangeArrowheads="1"/>
          </p:cNvSpPr>
          <p:nvPr>
            <p:ph type="body" idx="1"/>
          </p:nvPr>
        </p:nvSpPr>
        <p:spPr>
          <a:xfrm>
            <a:off x="685800" y="1676400"/>
            <a:ext cx="8001000" cy="4572000"/>
          </a:xfrm>
        </p:spPr>
        <p:txBody>
          <a:bodyPr/>
          <a:lstStyle/>
          <a:p>
            <a:pPr marL="0" indent="0">
              <a:lnSpc>
                <a:spcPct val="80000"/>
              </a:lnSpc>
              <a:buFontTx/>
              <a:buNone/>
              <a:defRPr/>
            </a:pPr>
            <a:endParaRPr lang="en-US" sz="900" dirty="0" smtClean="0"/>
          </a:p>
          <a:p>
            <a:pPr>
              <a:lnSpc>
                <a:spcPct val="80000"/>
              </a:lnSpc>
              <a:defRPr/>
            </a:pPr>
            <a:r>
              <a:rPr lang="en-US" sz="2000" dirty="0"/>
              <a:t>Reference document: RFC 4441</a:t>
            </a:r>
          </a:p>
          <a:p>
            <a:pPr lvl="1">
              <a:lnSpc>
                <a:spcPct val="80000"/>
              </a:lnSpc>
              <a:defRPr/>
            </a:pPr>
            <a:r>
              <a:rPr lang="en-US" sz="1600" dirty="0"/>
              <a:t>2006 document, but still relevant: “The IEEE 802/IETF Relationship”, see </a:t>
            </a:r>
            <a:r>
              <a:rPr lang="en-US" sz="1600" dirty="0">
                <a:hlinkClick r:id="rId3"/>
              </a:rPr>
              <a:t>http://tools.ietf.org/html/rfc4441</a:t>
            </a:r>
            <a:endParaRPr lang="en-US" sz="1600" dirty="0"/>
          </a:p>
          <a:p>
            <a:pPr lvl="1">
              <a:lnSpc>
                <a:spcPct val="80000"/>
              </a:lnSpc>
              <a:defRPr/>
            </a:pPr>
            <a:r>
              <a:rPr lang="en-US" sz="1600" dirty="0"/>
              <a:t>Liaison info: </a:t>
            </a:r>
            <a:r>
              <a:rPr lang="en-US" sz="1600" dirty="0">
                <a:hlinkClick r:id="rId4"/>
              </a:rPr>
              <a:t>http://www.ietf.org/liaison/managers.html</a:t>
            </a:r>
            <a:r>
              <a:rPr lang="en-US" sz="1600" dirty="0"/>
              <a:t>. IETF has a liaison manager FROM IETF to IEEE SA and IEEE 802.1, not to 802.11. </a:t>
            </a:r>
          </a:p>
          <a:p>
            <a:pPr lvl="2">
              <a:defRPr/>
            </a:pPr>
            <a:r>
              <a:rPr lang="en-US" sz="1400" dirty="0"/>
              <a:t>The IETF has a limited number of liaison relationships with other organizations. Liaisons are appointed by the IAB when the IAB feels that conditions warrant appointing a specific person to such a task. Note that such appointments are rare </a:t>
            </a:r>
            <a:r>
              <a:rPr lang="en-US" sz="1400" b="1" dirty="0"/>
              <a:t>as the best way for organizations to work with the IETF is to do so within the working groups</a:t>
            </a:r>
          </a:p>
          <a:p>
            <a:pPr lvl="1">
              <a:lnSpc>
                <a:spcPct val="80000"/>
              </a:lnSpc>
              <a:defRPr/>
            </a:pPr>
            <a:r>
              <a:rPr lang="en-US" sz="1600" dirty="0"/>
              <a:t>Liaison statements are here: </a:t>
            </a:r>
            <a:r>
              <a:rPr lang="en-US" sz="1600" dirty="0">
                <a:hlinkClick r:id="rId5"/>
              </a:rPr>
              <a:t>https://datatracker.ietf.org/liaison/</a:t>
            </a:r>
            <a:r>
              <a:rPr lang="en-US" sz="1600" dirty="0"/>
              <a:t> </a:t>
            </a:r>
          </a:p>
          <a:p>
            <a:pPr marL="0" indent="0">
              <a:lnSpc>
                <a:spcPct val="80000"/>
              </a:lnSpc>
              <a:buFontTx/>
              <a:buNone/>
              <a:defRPr/>
            </a:pPr>
            <a:endParaRPr lang="en-US" sz="1600" dirty="0" smtClean="0"/>
          </a:p>
          <a:p>
            <a:pPr>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November 2012</a:t>
            </a:r>
            <a:endParaRPr lang="en-US" sz="1800"/>
          </a:p>
        </p:txBody>
      </p:sp>
      <p:sp>
        <p:nvSpPr>
          <p:cNvPr id="19459"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9460"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BE2D3960-A144-4B75-B89D-4EFD7A4AD3C3}" type="slidenum">
              <a:rPr lang="en-US" smtClean="0"/>
              <a:pPr/>
              <a:t>5</a:t>
            </a:fld>
            <a:endParaRPr lang="en-US" smtClean="0"/>
          </a:p>
        </p:txBody>
      </p:sp>
      <p:sp>
        <p:nvSpPr>
          <p:cNvPr id="19461" name="Rectangle 2"/>
          <p:cNvSpPr>
            <a:spLocks noGrp="1" noChangeArrowheads="1"/>
          </p:cNvSpPr>
          <p:nvPr>
            <p:ph type="title"/>
          </p:nvPr>
        </p:nvSpPr>
        <p:spPr/>
        <p:txBody>
          <a:bodyPr/>
          <a:lstStyle/>
          <a:p>
            <a:r>
              <a:rPr lang="en-US" dirty="0" smtClean="0"/>
              <a:t>RADEXT WG</a:t>
            </a:r>
          </a:p>
        </p:txBody>
      </p:sp>
      <p:sp>
        <p:nvSpPr>
          <p:cNvPr id="19462" name="Rectangle 3"/>
          <p:cNvSpPr>
            <a:spLocks noGrp="1" noChangeArrowheads="1"/>
          </p:cNvSpPr>
          <p:nvPr>
            <p:ph type="body" idx="1"/>
          </p:nvPr>
        </p:nvSpPr>
        <p:spPr/>
        <p:txBody>
          <a:bodyPr/>
          <a:lstStyle/>
          <a:p>
            <a:pPr>
              <a:lnSpc>
                <a:spcPct val="80000"/>
              </a:lnSpc>
            </a:pPr>
            <a:r>
              <a:rPr lang="en-US" sz="1600" dirty="0" smtClean="0"/>
              <a:t>See </a:t>
            </a:r>
            <a:r>
              <a:rPr lang="en-US" sz="1600" dirty="0" smtClean="0">
                <a:hlinkClick r:id="rId3"/>
              </a:rPr>
              <a:t>http://datatracker.ietf.org/wg/radext/</a:t>
            </a:r>
            <a:r>
              <a:rPr lang="en-US" sz="1600" dirty="0" smtClean="0"/>
              <a:t> </a:t>
            </a:r>
          </a:p>
          <a:p>
            <a:pPr>
              <a:lnSpc>
                <a:spcPct val="80000"/>
              </a:lnSpc>
            </a:pPr>
            <a:r>
              <a:rPr lang="en-US" sz="1600" dirty="0" smtClean="0"/>
              <a:t>RADIUS Extensions</a:t>
            </a:r>
          </a:p>
          <a:p>
            <a:pPr lvl="1">
              <a:lnSpc>
                <a:spcPct val="80000"/>
              </a:lnSpc>
            </a:pPr>
            <a:r>
              <a:rPr lang="en-US" sz="1400" dirty="0" smtClean="0"/>
              <a:t>The RADIUS Extensions Working Group will focus on extensions to the</a:t>
            </a:r>
            <a:br>
              <a:rPr lang="en-US" sz="1400" dirty="0" smtClean="0"/>
            </a:br>
            <a:r>
              <a:rPr lang="en-US" sz="1400" dirty="0" smtClean="0"/>
              <a:t>RADIUS protocol required to define extensions to the standard</a:t>
            </a:r>
            <a:br>
              <a:rPr lang="en-US" sz="1400" dirty="0" smtClean="0"/>
            </a:br>
            <a:r>
              <a:rPr lang="en-US" sz="1400" dirty="0" smtClean="0"/>
              <a:t>attribute space as well as to address cryptographic algorithm</a:t>
            </a:r>
            <a:br>
              <a:rPr lang="en-US" sz="1400" dirty="0" smtClean="0"/>
            </a:br>
            <a:r>
              <a:rPr lang="en-US" sz="1400" dirty="0" smtClean="0"/>
              <a:t>agility and use over new transports. </a:t>
            </a:r>
          </a:p>
          <a:p>
            <a:pPr lvl="1">
              <a:lnSpc>
                <a:spcPct val="80000"/>
              </a:lnSpc>
            </a:pPr>
            <a:r>
              <a:rPr lang="en-US" sz="1400" dirty="0" smtClean="0"/>
              <a:t>In addition, RADEXT will work on RADIUS Design Guidelines and define new attributes for</a:t>
            </a:r>
            <a:br>
              <a:rPr lang="en-US" sz="1400" dirty="0" smtClean="0"/>
            </a:br>
            <a:r>
              <a:rPr lang="en-US" sz="1400" dirty="0" smtClean="0"/>
              <a:t>particular applications of authentication, authorization and</a:t>
            </a:r>
            <a:br>
              <a:rPr lang="en-US" sz="1400" dirty="0" smtClean="0"/>
            </a:br>
            <a:r>
              <a:rPr lang="en-US" sz="1400" dirty="0" smtClean="0"/>
              <a:t>accounting such as NAS management and local area network (LAN) usage. </a:t>
            </a:r>
            <a:endParaRPr lang="en-US" sz="1600" dirty="0" smtClean="0"/>
          </a:p>
          <a:p>
            <a:pPr>
              <a:lnSpc>
                <a:spcPct val="80000"/>
              </a:lnSpc>
            </a:pPr>
            <a:r>
              <a:rPr lang="en-US" sz="1600" dirty="0" smtClean="0"/>
              <a:t>Updates [November 2012]</a:t>
            </a:r>
          </a:p>
          <a:p>
            <a:pPr lvl="1">
              <a:lnSpc>
                <a:spcPct val="80000"/>
              </a:lnSpc>
            </a:pPr>
            <a:r>
              <a:rPr lang="en-US" sz="1400" dirty="0" smtClean="0"/>
              <a:t>Of interest: RADIUS Attributes for IEEE 802 Networks, see </a:t>
            </a:r>
            <a:r>
              <a:rPr lang="en-US" sz="1400" dirty="0" smtClean="0">
                <a:hlinkClick r:id="rId4"/>
              </a:rPr>
              <a:t>http://datatracker.ietf.org/doc/draft-ietf-radext-ieee802ext/</a:t>
            </a:r>
            <a:r>
              <a:rPr lang="en-US" sz="1400" dirty="0" smtClean="0"/>
              <a:t>  </a:t>
            </a:r>
          </a:p>
          <a:p>
            <a:pPr lvl="1">
              <a:lnSpc>
                <a:spcPct val="80000"/>
              </a:lnSpc>
            </a:pPr>
            <a:endParaRPr lang="en-US" sz="1400" dirty="0" smtClean="0"/>
          </a:p>
          <a:p>
            <a:pPr lvl="1">
              <a:lnSpc>
                <a:spcPct val="80000"/>
              </a:lnSpc>
            </a:pPr>
            <a:r>
              <a:rPr lang="en-US" sz="1400" b="1" dirty="0" smtClean="0">
                <a:solidFill>
                  <a:srgbClr val="008000"/>
                </a:solidFill>
              </a:rPr>
              <a:t>Discuss this draft in San Antonio ARC session, Wednesday Nov 14 - PM2 to determine if</a:t>
            </a:r>
            <a:br>
              <a:rPr lang="en-US" sz="1400" b="1" dirty="0" smtClean="0">
                <a:solidFill>
                  <a:srgbClr val="008000"/>
                </a:solidFill>
              </a:rPr>
            </a:br>
            <a:r>
              <a:rPr lang="en-US" sz="1400" b="1" dirty="0" smtClean="0">
                <a:solidFill>
                  <a:srgbClr val="008000"/>
                </a:solidFill>
              </a:rPr>
              <a:t>any comments should be sent by the IEEE 802.11 WG</a:t>
            </a:r>
          </a:p>
          <a:p>
            <a:pPr>
              <a:lnSpc>
                <a:spcPct val="80000"/>
              </a:lnSpc>
            </a:pPr>
            <a:endParaRPr lang="en-US" sz="1800" dirty="0" smtClean="0"/>
          </a:p>
          <a:p>
            <a:pPr lvl="1">
              <a:lnSpc>
                <a:spcPct val="80000"/>
              </a:lnSpc>
            </a:pPr>
            <a:endParaRPr lang="en-US" sz="1400" dirty="0" smtClean="0"/>
          </a:p>
          <a:p>
            <a:pPr>
              <a:lnSpc>
                <a:spcPct val="80000"/>
              </a:lnSpc>
            </a:pPr>
            <a:endParaRPr lang="en-US" sz="1000" dirty="0" smtClean="0"/>
          </a:p>
          <a:p>
            <a:pPr lvl="1">
              <a:lnSpc>
                <a:spcPct val="80000"/>
              </a:lnSpc>
            </a:pPr>
            <a:endParaRPr lang="en-US" sz="1200" dirty="0" smtClean="0"/>
          </a:p>
          <a:p>
            <a:pPr lvl="1">
              <a:lnSpc>
                <a:spcPct val="80000"/>
              </a:lnSpc>
              <a:buFontTx/>
              <a:buNone/>
            </a:pPr>
            <a:endParaRPr lang="en-US" sz="14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November 2012</a:t>
            </a:r>
            <a:endParaRPr lang="en-US" sz="1800"/>
          </a:p>
        </p:txBody>
      </p:sp>
      <p:sp>
        <p:nvSpPr>
          <p:cNvPr id="8195"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8196"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5AB8E640-5D9A-4DB4-82DD-8F8BCCFDBF2E}" type="slidenum">
              <a:rPr lang="en-US" smtClean="0"/>
              <a:pPr/>
              <a:t>6</a:t>
            </a:fld>
            <a:endParaRPr lang="en-US" smtClean="0"/>
          </a:p>
        </p:txBody>
      </p:sp>
      <p:sp>
        <p:nvSpPr>
          <p:cNvPr id="8197" name="Rectangle 2"/>
          <p:cNvSpPr>
            <a:spLocks noGrp="1" noChangeArrowheads="1"/>
          </p:cNvSpPr>
          <p:nvPr>
            <p:ph type="title"/>
          </p:nvPr>
        </p:nvSpPr>
        <p:spPr/>
        <p:txBody>
          <a:bodyPr/>
          <a:lstStyle/>
          <a:p>
            <a:r>
              <a:rPr lang="en-GB" smtClean="0"/>
              <a:t>Diffie-Hellman Group Repository</a:t>
            </a:r>
            <a:br>
              <a:rPr lang="en-GB" smtClean="0"/>
            </a:br>
            <a:r>
              <a:rPr lang="en-US" smtClean="0"/>
              <a:t> Liaison Request</a:t>
            </a:r>
          </a:p>
        </p:txBody>
      </p:sp>
      <p:sp>
        <p:nvSpPr>
          <p:cNvPr id="113667" name="Rectangle 3"/>
          <p:cNvSpPr>
            <a:spLocks noGrp="1" noChangeArrowheads="1"/>
          </p:cNvSpPr>
          <p:nvPr>
            <p:ph type="body" idx="1"/>
          </p:nvPr>
        </p:nvSpPr>
        <p:spPr>
          <a:xfrm>
            <a:off x="685800" y="1676400"/>
            <a:ext cx="8001000" cy="4572000"/>
          </a:xfrm>
        </p:spPr>
        <p:txBody>
          <a:bodyPr/>
          <a:lstStyle/>
          <a:p>
            <a:pPr marL="0" indent="0">
              <a:lnSpc>
                <a:spcPct val="80000"/>
              </a:lnSpc>
              <a:buFontTx/>
              <a:buNone/>
              <a:defRPr/>
            </a:pPr>
            <a:endParaRPr lang="en-US" sz="900" dirty="0" smtClean="0"/>
          </a:p>
          <a:p>
            <a:pPr>
              <a:lnSpc>
                <a:spcPct val="80000"/>
              </a:lnSpc>
              <a:defRPr/>
            </a:pPr>
            <a:r>
              <a:rPr lang="en-US" sz="2000" dirty="0" smtClean="0"/>
              <a:t>Liaison request from July 2012 meeting</a:t>
            </a:r>
            <a:endParaRPr lang="en-US" sz="2000" dirty="0"/>
          </a:p>
          <a:p>
            <a:pPr lvl="1">
              <a:lnSpc>
                <a:spcPct val="80000"/>
              </a:lnSpc>
              <a:defRPr/>
            </a:pPr>
            <a:r>
              <a:rPr lang="en-US" sz="1600" dirty="0" smtClean="0"/>
              <a:t>See </a:t>
            </a:r>
            <a:r>
              <a:rPr lang="en-US" sz="1600" dirty="0">
                <a:hlinkClick r:id="rId3"/>
              </a:rPr>
              <a:t>https://</a:t>
            </a:r>
            <a:r>
              <a:rPr lang="en-US" sz="1600" dirty="0" smtClean="0">
                <a:hlinkClick r:id="rId3"/>
              </a:rPr>
              <a:t>mentor.ieee.org/802.11/dcn/12/11-12-0977-00-0000-liaison-to-ietf-group-repository.doc</a:t>
            </a:r>
            <a:r>
              <a:rPr lang="en-US" sz="1600" dirty="0" smtClean="0"/>
              <a:t> </a:t>
            </a:r>
            <a:endParaRPr lang="en-US" sz="1600" dirty="0"/>
          </a:p>
          <a:p>
            <a:pPr lvl="1">
              <a:lnSpc>
                <a:spcPct val="80000"/>
              </a:lnSpc>
              <a:defRPr/>
            </a:pPr>
            <a:r>
              <a:rPr lang="en-US" sz="1600" dirty="0" smtClean="0"/>
              <a:t>Liaison was discussed at IETF July Vancouver meeting, at Security Area Directorate</a:t>
            </a:r>
            <a:endParaRPr lang="en-US" sz="1400" b="1" dirty="0"/>
          </a:p>
          <a:p>
            <a:pPr lvl="1">
              <a:lnSpc>
                <a:spcPct val="80000"/>
              </a:lnSpc>
              <a:defRPr/>
            </a:pPr>
            <a:r>
              <a:rPr lang="en-US" sz="1600" dirty="0" smtClean="0"/>
              <a:t>Agreed way forward	</a:t>
            </a:r>
          </a:p>
          <a:p>
            <a:pPr lvl="2">
              <a:lnSpc>
                <a:spcPct val="80000"/>
              </a:lnSpc>
              <a:defRPr/>
            </a:pPr>
            <a:r>
              <a:rPr lang="en-US" sz="1400" dirty="0" smtClean="0"/>
              <a:t>Registry update by IANA is “RFC required”</a:t>
            </a:r>
          </a:p>
          <a:p>
            <a:pPr lvl="2">
              <a:lnSpc>
                <a:spcPct val="80000"/>
              </a:lnSpc>
              <a:defRPr/>
            </a:pPr>
            <a:r>
              <a:rPr lang="en-US" sz="1400" dirty="0" smtClean="0"/>
              <a:t>RFC being written to define requested updates</a:t>
            </a:r>
          </a:p>
          <a:p>
            <a:pPr>
              <a:lnSpc>
                <a:spcPct val="80000"/>
              </a:lnSpc>
              <a:defRPr/>
            </a:pPr>
            <a:r>
              <a:rPr lang="en-US" sz="2000" dirty="0" smtClean="0"/>
              <a:t>IKE Group Registry update RFC – Draft available:</a:t>
            </a:r>
          </a:p>
          <a:p>
            <a:pPr lvl="1">
              <a:lnSpc>
                <a:spcPct val="80000"/>
              </a:lnSpc>
              <a:defRPr/>
            </a:pPr>
            <a:r>
              <a:rPr lang="en-US" sz="1600" dirty="0">
                <a:hlinkClick r:id="rId4"/>
              </a:rPr>
              <a:t>https://datatracker.ietf.org/doc/draft-harkins-brainpool-ike-groups</a:t>
            </a:r>
            <a:r>
              <a:rPr lang="en-US" sz="1600" dirty="0" smtClean="0">
                <a:hlinkClick r:id="rId4"/>
              </a:rPr>
              <a:t>/</a:t>
            </a:r>
            <a:r>
              <a:rPr lang="en-US" sz="1600" dirty="0" smtClean="0"/>
              <a:t> </a:t>
            </a:r>
          </a:p>
          <a:p>
            <a:pPr lvl="1">
              <a:lnSpc>
                <a:spcPct val="80000"/>
              </a:lnSpc>
              <a:defRPr/>
            </a:pPr>
            <a:r>
              <a:rPr lang="en-US" sz="1600" dirty="0" smtClean="0"/>
              <a:t>Expect document approval early 2013</a:t>
            </a:r>
          </a:p>
          <a:p>
            <a:pPr>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November 2012</a:t>
            </a:r>
            <a:endParaRPr lang="en-US" sz="1800"/>
          </a:p>
        </p:txBody>
      </p:sp>
      <p:sp>
        <p:nvSpPr>
          <p:cNvPr id="9219"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9220"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AC01A7BC-939B-41A1-87B9-B1BECE9E1DDD}" type="slidenum">
              <a:rPr lang="en-US" smtClean="0"/>
              <a:pPr/>
              <a:t>7</a:t>
            </a:fld>
            <a:endParaRPr lang="en-US" smtClean="0"/>
          </a:p>
        </p:txBody>
      </p:sp>
      <p:sp>
        <p:nvSpPr>
          <p:cNvPr id="9221" name="Rectangle 2"/>
          <p:cNvSpPr>
            <a:spLocks noGrp="1" noChangeArrowheads="1"/>
          </p:cNvSpPr>
          <p:nvPr>
            <p:ph type="title"/>
          </p:nvPr>
        </p:nvSpPr>
        <p:spPr/>
        <p:txBody>
          <a:bodyPr/>
          <a:lstStyle/>
          <a:p>
            <a:r>
              <a:rPr lang="en-US" smtClean="0"/>
              <a:t>Protocol to Access White Space database (paws) WG</a:t>
            </a:r>
          </a:p>
        </p:txBody>
      </p:sp>
      <p:sp>
        <p:nvSpPr>
          <p:cNvPr id="113667" name="Rectangle 3"/>
          <p:cNvSpPr>
            <a:spLocks noGrp="1" noChangeArrowheads="1"/>
          </p:cNvSpPr>
          <p:nvPr>
            <p:ph type="body" idx="1"/>
          </p:nvPr>
        </p:nvSpPr>
        <p:spPr>
          <a:xfrm>
            <a:off x="685800" y="1981200"/>
            <a:ext cx="8001000" cy="4114800"/>
          </a:xfrm>
        </p:spPr>
        <p:txBody>
          <a:bodyPr/>
          <a:lstStyle/>
          <a:p>
            <a:pPr marL="0" indent="0">
              <a:lnSpc>
                <a:spcPct val="80000"/>
              </a:lnSpc>
              <a:buFontTx/>
              <a:buNone/>
              <a:defRPr/>
            </a:pPr>
            <a:endParaRPr lang="en-US" sz="900" dirty="0" smtClean="0"/>
          </a:p>
          <a:p>
            <a:pPr>
              <a:lnSpc>
                <a:spcPct val="80000"/>
              </a:lnSpc>
              <a:defRPr/>
            </a:pPr>
            <a:r>
              <a:rPr lang="en-US" sz="1600" dirty="0" smtClean="0"/>
              <a:t>paws Working Group was formed June </a:t>
            </a:r>
            <a:r>
              <a:rPr lang="en-US" sz="1600" dirty="0"/>
              <a:t>2011, see </a:t>
            </a:r>
            <a:r>
              <a:rPr lang="en-US" sz="1600" dirty="0">
                <a:hlinkClick r:id="rId3"/>
              </a:rPr>
              <a:t>http://datatracker.ietf.org/wg/paws</a:t>
            </a:r>
            <a:r>
              <a:rPr lang="en-US" sz="1600" dirty="0" smtClean="0">
                <a:hlinkClick r:id="rId3"/>
              </a:rPr>
              <a:t>/</a:t>
            </a:r>
            <a:r>
              <a:rPr lang="en-US" sz="1600" dirty="0" smtClean="0"/>
              <a:t> </a:t>
            </a:r>
            <a:endParaRPr lang="en-US" sz="1200" dirty="0" smtClean="0"/>
          </a:p>
          <a:p>
            <a:pPr>
              <a:lnSpc>
                <a:spcPct val="80000"/>
              </a:lnSpc>
              <a:defRPr/>
            </a:pPr>
            <a:r>
              <a:rPr lang="en-US" sz="1600" dirty="0"/>
              <a:t>C</a:t>
            </a:r>
            <a:r>
              <a:rPr lang="en-US" sz="1600" dirty="0" smtClean="0"/>
              <a:t>harter and problem statement documents:</a:t>
            </a:r>
          </a:p>
          <a:p>
            <a:pPr lvl="1">
              <a:lnSpc>
                <a:spcPct val="80000"/>
              </a:lnSpc>
              <a:defRPr/>
            </a:pPr>
            <a:r>
              <a:rPr lang="en-US" sz="1400" dirty="0" smtClean="0"/>
              <a:t>Charter, see </a:t>
            </a:r>
            <a:r>
              <a:rPr lang="en-US" sz="1400" dirty="0" smtClean="0">
                <a:hlinkClick r:id="rId4"/>
              </a:rPr>
              <a:t>https://datatracker.ietf.org/wg/paws/charter/</a:t>
            </a:r>
            <a:r>
              <a:rPr lang="en-US" sz="1400" dirty="0" smtClean="0"/>
              <a:t> </a:t>
            </a:r>
          </a:p>
          <a:p>
            <a:pPr lvl="1">
              <a:lnSpc>
                <a:spcPct val="80000"/>
              </a:lnSpc>
              <a:defRPr/>
            </a:pPr>
            <a:r>
              <a:rPr lang="en-US" sz="1400" dirty="0" smtClean="0"/>
              <a:t>Problem Statement, see </a:t>
            </a:r>
            <a:r>
              <a:rPr lang="en-US" sz="1400" dirty="0">
                <a:hlinkClick r:id="rId5"/>
              </a:rPr>
              <a:t>https://datatracker.ietf.org/doc/draft-patil-paws-problem-stmt</a:t>
            </a:r>
            <a:r>
              <a:rPr lang="en-US" sz="1400" dirty="0" smtClean="0">
                <a:hlinkClick r:id="rId5"/>
              </a:rPr>
              <a:t>/</a:t>
            </a:r>
            <a:r>
              <a:rPr lang="en-US" sz="1400" dirty="0" smtClean="0"/>
              <a:t> </a:t>
            </a:r>
          </a:p>
          <a:p>
            <a:pPr>
              <a:lnSpc>
                <a:spcPct val="80000"/>
              </a:lnSpc>
              <a:defRPr/>
            </a:pPr>
            <a:r>
              <a:rPr lang="en-US" sz="1600" dirty="0" smtClean="0"/>
              <a:t>Goals and Milestones </a:t>
            </a:r>
          </a:p>
          <a:p>
            <a:pPr lvl="1">
              <a:lnSpc>
                <a:spcPct val="80000"/>
              </a:lnSpc>
              <a:defRPr/>
            </a:pPr>
            <a:r>
              <a:rPr lang="en-US" sz="1400" dirty="0" smtClean="0"/>
              <a:t>Aug 2012 - Submit 'Use Cases and Requirements for Accessing a Radio White Space Database' to the IESG for publication as Informational </a:t>
            </a:r>
          </a:p>
          <a:p>
            <a:pPr lvl="1">
              <a:lnSpc>
                <a:spcPct val="80000"/>
              </a:lnSpc>
              <a:defRPr/>
            </a:pPr>
            <a:r>
              <a:rPr lang="en-US" sz="1400" dirty="0" smtClean="0"/>
              <a:t>April 2013 </a:t>
            </a:r>
            <a:r>
              <a:rPr lang="en-US" sz="1400" dirty="0"/>
              <a:t>- Submit 'Accessing a Radio White Space Database' to the IESG for publication as Proposed Standard </a:t>
            </a:r>
            <a:endParaRPr lang="en-US" sz="1400" dirty="0" smtClean="0"/>
          </a:p>
          <a:p>
            <a:pPr>
              <a:lnSpc>
                <a:spcPct val="80000"/>
              </a:lnSpc>
              <a:defRPr/>
            </a:pPr>
            <a:r>
              <a:rPr lang="en-US" sz="1600" dirty="0" smtClean="0"/>
              <a:t>Updates [Nov 2012]</a:t>
            </a:r>
          </a:p>
          <a:p>
            <a:pPr lvl="1">
              <a:lnSpc>
                <a:spcPct val="80000"/>
              </a:lnSpc>
              <a:defRPr/>
            </a:pPr>
            <a:r>
              <a:rPr lang="en-US" sz="1400" dirty="0" smtClean="0"/>
              <a:t>Updated Use Cases and requirements, see </a:t>
            </a:r>
            <a:r>
              <a:rPr lang="en-US" sz="1400" dirty="0">
                <a:hlinkClick r:id="rId6"/>
              </a:rPr>
              <a:t>http://datatracker.ietf.org/doc/draft-ietf-paws-problem-stmt-usecases-rqmts</a:t>
            </a:r>
            <a:r>
              <a:rPr lang="en-US" sz="1400" dirty="0" smtClean="0">
                <a:hlinkClick r:id="rId6"/>
              </a:rPr>
              <a:t>/</a:t>
            </a:r>
            <a:r>
              <a:rPr lang="en-US" sz="1400" dirty="0" smtClean="0"/>
              <a:t> </a:t>
            </a:r>
          </a:p>
          <a:p>
            <a:pPr lvl="1">
              <a:lnSpc>
                <a:spcPct val="80000"/>
              </a:lnSpc>
              <a:defRPr/>
            </a:pPr>
            <a:r>
              <a:rPr lang="en-US" sz="1400" dirty="0" smtClean="0"/>
              <a:t>Updated </a:t>
            </a:r>
            <a:r>
              <a:rPr lang="en-US" sz="1400" dirty="0"/>
              <a:t>drafts: </a:t>
            </a:r>
            <a:r>
              <a:rPr lang="en-US" sz="1400" dirty="0">
                <a:hlinkClick r:id="rId7"/>
              </a:rPr>
              <a:t>http://datatracker.ietf.org/doc/draft-das-paws-protocol</a:t>
            </a:r>
            <a:r>
              <a:rPr lang="en-US" sz="1400" dirty="0" smtClean="0">
                <a:hlinkClick r:id="rId7"/>
              </a:rPr>
              <a:t>/</a:t>
            </a:r>
            <a:r>
              <a:rPr lang="en-US" sz="1400" dirty="0"/>
              <a:t> and </a:t>
            </a:r>
            <a:r>
              <a:rPr lang="en-US" sz="1400" dirty="0">
                <a:hlinkClick r:id="rId8"/>
              </a:rPr>
              <a:t>http://datatracker.ietf.org/doc/draft-probasco-paws-discovery</a:t>
            </a:r>
            <a:r>
              <a:rPr lang="en-US" sz="1400" dirty="0" smtClean="0">
                <a:hlinkClick r:id="rId8"/>
              </a:rPr>
              <a:t>/</a:t>
            </a:r>
            <a:r>
              <a:rPr lang="en-US" sz="1400" dirty="0" smtClean="0"/>
              <a:t>   </a:t>
            </a:r>
            <a:endParaRPr lang="en-US" sz="1400" dirty="0"/>
          </a:p>
          <a:p>
            <a:pPr lvl="1">
              <a:lnSpc>
                <a:spcPct val="80000"/>
              </a:lnSpc>
              <a:defRPr/>
            </a:pPr>
            <a:r>
              <a:rPr lang="en-US" sz="1400" dirty="0" smtClean="0"/>
              <a:t>Framework </a:t>
            </a:r>
            <a:r>
              <a:rPr lang="en-US" sz="1400" dirty="0"/>
              <a:t>document, see </a:t>
            </a:r>
            <a:r>
              <a:rPr lang="en-US" sz="1400" dirty="0">
                <a:hlinkClick r:id="rId9"/>
              </a:rPr>
              <a:t>http://datatracker.ietf.org/doc/draft-wei-paws-framework</a:t>
            </a:r>
            <a:r>
              <a:rPr lang="en-US" sz="1400" dirty="0" smtClean="0">
                <a:hlinkClick r:id="rId9"/>
              </a:rPr>
              <a:t>/</a:t>
            </a:r>
            <a:r>
              <a:rPr lang="en-US" sz="1400" dirty="0" smtClean="0"/>
              <a:t> </a:t>
            </a:r>
          </a:p>
          <a:p>
            <a:pPr lvl="1">
              <a:lnSpc>
                <a:spcPct val="80000"/>
              </a:lnSpc>
              <a:defRPr/>
            </a:pPr>
            <a:r>
              <a:rPr lang="en-US" sz="1400" dirty="0" smtClean="0"/>
              <a:t>Security </a:t>
            </a:r>
            <a:r>
              <a:rPr lang="en-US" sz="1400" dirty="0"/>
              <a:t>Considerations, see </a:t>
            </a:r>
            <a:r>
              <a:rPr lang="en-US" sz="1400" dirty="0">
                <a:hlinkClick r:id="rId10"/>
              </a:rPr>
              <a:t>http://datatracker.ietf.org/doc/draft-wu-paws-secutity</a:t>
            </a:r>
            <a:r>
              <a:rPr lang="en-US" sz="1400" dirty="0" smtClean="0">
                <a:hlinkClick r:id="rId10"/>
              </a:rPr>
              <a:t>/</a:t>
            </a:r>
            <a:r>
              <a:rPr lang="en-US" sz="1400" dirty="0" smtClean="0"/>
              <a:t> </a:t>
            </a:r>
            <a:r>
              <a:rPr lang="en-US" sz="1400" u="sng" dirty="0" smtClean="0"/>
              <a:t> </a:t>
            </a:r>
          </a:p>
          <a:p>
            <a:pPr lvl="1">
              <a:lnSpc>
                <a:spcPct val="80000"/>
              </a:lnSpc>
              <a:defRPr/>
            </a:pPr>
            <a:endParaRPr lang="en-US" sz="1400" u="sng" dirty="0"/>
          </a:p>
          <a:p>
            <a:pPr lvl="1">
              <a:lnSpc>
                <a:spcPct val="80000"/>
              </a:lnSpc>
              <a:defRPr/>
            </a:pPr>
            <a:endParaRPr lang="en-US" sz="1400" dirty="0" smtClean="0"/>
          </a:p>
          <a:p>
            <a:pPr marL="0" indent="0">
              <a:lnSpc>
                <a:spcPct val="80000"/>
              </a:lnSpc>
              <a:buFontTx/>
              <a:buNone/>
              <a:defRPr/>
            </a:pPr>
            <a:endParaRPr lang="en-US" sz="1600" dirty="0" smtClean="0"/>
          </a:p>
          <a:p>
            <a:pPr marL="0" indent="0">
              <a:lnSpc>
                <a:spcPct val="80000"/>
              </a:lnSpc>
              <a:buFontTx/>
              <a:buNone/>
              <a:defRPr/>
            </a:pPr>
            <a:endParaRPr lang="en-US" sz="1600" dirty="0" smtClean="0"/>
          </a:p>
          <a:p>
            <a:pPr>
              <a:lnSpc>
                <a:spcPct val="80000"/>
              </a:lnSpc>
              <a:defRPr/>
            </a:pPr>
            <a:endParaRPr lang="en-US" sz="1600" dirty="0" smtClean="0"/>
          </a:p>
          <a:p>
            <a:pPr>
              <a:lnSpc>
                <a:spcPct val="80000"/>
              </a:lnSpc>
              <a:defRPr/>
            </a:pPr>
            <a:endParaRPr lang="en-US" sz="1800" dirty="0" smtClean="0"/>
          </a:p>
          <a:p>
            <a:pPr lvl="1">
              <a:lnSpc>
                <a:spcPct val="80000"/>
              </a:lnSpc>
              <a:defRPr/>
            </a:pPr>
            <a:endParaRPr lang="en-US" sz="1400" dirty="0" smtClean="0"/>
          </a:p>
          <a:p>
            <a:pPr lvl="1">
              <a:lnSpc>
                <a:spcPct val="80000"/>
              </a:lnSpc>
              <a:defRPr/>
            </a:pPr>
            <a:endParaRPr lang="en-US" sz="1400" dirty="0" smtClean="0"/>
          </a:p>
          <a:p>
            <a:pPr lvl="1">
              <a:lnSpc>
                <a:spcPct val="80000"/>
              </a:lnSpc>
              <a:defRPr/>
            </a:pPr>
            <a:endParaRPr lang="en-US" sz="1400" dirty="0" smtClean="0"/>
          </a:p>
          <a:p>
            <a:pPr>
              <a:lnSpc>
                <a:spcPct val="80000"/>
              </a:lnSpc>
              <a:defRPr/>
            </a:pPr>
            <a:endParaRPr lang="en-US" sz="1000" dirty="0" smtClean="0"/>
          </a:p>
          <a:p>
            <a:pPr lvl="1">
              <a:lnSpc>
                <a:spcPct val="80000"/>
              </a:lnSpc>
              <a:defRPr/>
            </a:pPr>
            <a:endParaRPr lang="en-US" sz="1200" dirty="0" smtClean="0"/>
          </a:p>
          <a:p>
            <a:pPr lvl="1">
              <a:lnSpc>
                <a:spcPct val="80000"/>
              </a:lnSpc>
              <a:buFontTx/>
              <a:buNone/>
              <a:defRPr/>
            </a:pPr>
            <a:endParaRPr lang="en-US" sz="14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November 2012</a:t>
            </a:r>
            <a:endParaRPr lang="en-US" sz="1800"/>
          </a:p>
        </p:txBody>
      </p:sp>
      <p:sp>
        <p:nvSpPr>
          <p:cNvPr id="10243"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0244"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7F0546DA-876F-45D2-B71A-30FF8655770E}" type="slidenum">
              <a:rPr lang="en-US" smtClean="0"/>
              <a:pPr/>
              <a:t>8</a:t>
            </a:fld>
            <a:endParaRPr lang="en-US" smtClean="0"/>
          </a:p>
        </p:txBody>
      </p:sp>
      <p:sp>
        <p:nvSpPr>
          <p:cNvPr id="10245" name="Rectangle 2"/>
          <p:cNvSpPr>
            <a:spLocks noGrp="1" noChangeArrowheads="1"/>
          </p:cNvSpPr>
          <p:nvPr>
            <p:ph type="title"/>
          </p:nvPr>
        </p:nvSpPr>
        <p:spPr>
          <a:noFill/>
        </p:spPr>
        <p:txBody>
          <a:bodyPr/>
          <a:lstStyle/>
          <a:p>
            <a:r>
              <a:rPr lang="en-US" smtClean="0"/>
              <a:t>Handover Keying (HOKEY)</a:t>
            </a:r>
          </a:p>
        </p:txBody>
      </p:sp>
      <p:sp>
        <p:nvSpPr>
          <p:cNvPr id="10246" name="Rectangle 3"/>
          <p:cNvSpPr>
            <a:spLocks noGrp="1" noChangeArrowheads="1"/>
          </p:cNvSpPr>
          <p:nvPr>
            <p:ph type="body" idx="1"/>
          </p:nvPr>
        </p:nvSpPr>
        <p:spPr>
          <a:xfrm>
            <a:off x="685800" y="1752600"/>
            <a:ext cx="7772400" cy="4648200"/>
          </a:xfrm>
          <a:noFill/>
        </p:spPr>
        <p:txBody>
          <a:bodyPr/>
          <a:lstStyle/>
          <a:p>
            <a:pPr>
              <a:lnSpc>
                <a:spcPct val="80000"/>
              </a:lnSpc>
            </a:pPr>
            <a:r>
              <a:rPr lang="en-US" sz="1600" dirty="0" smtClean="0"/>
              <a:t>Hokey Charter available at  </a:t>
            </a:r>
            <a:r>
              <a:rPr lang="en-US" sz="1600" dirty="0" smtClean="0">
                <a:hlinkClick r:id="rId3"/>
              </a:rPr>
              <a:t>http://www.ietf.org/html.charters/hokey-charter.html</a:t>
            </a:r>
            <a:endParaRPr lang="en-US" sz="1600" dirty="0" smtClean="0"/>
          </a:p>
          <a:p>
            <a:pPr lvl="1">
              <a:lnSpc>
                <a:spcPct val="80000"/>
              </a:lnSpc>
            </a:pPr>
            <a:r>
              <a:rPr lang="en-US" sz="1400" dirty="0" smtClean="0"/>
              <a:t>Extensions to current EAP key framework to facilitate inter-authenticator handover and roaming. </a:t>
            </a:r>
          </a:p>
          <a:p>
            <a:pPr>
              <a:lnSpc>
                <a:spcPct val="80000"/>
              </a:lnSpc>
            </a:pPr>
            <a:r>
              <a:rPr lang="en-US" sz="1600" dirty="0" smtClean="0"/>
              <a:t>Published RFCs: </a:t>
            </a:r>
          </a:p>
          <a:p>
            <a:pPr lvl="1">
              <a:lnSpc>
                <a:spcPct val="80000"/>
              </a:lnSpc>
            </a:pPr>
            <a:r>
              <a:rPr lang="en-US" sz="1400" dirty="0" smtClean="0"/>
              <a:t>Handover Key Management and Re-authentication Problem Statement, see </a:t>
            </a:r>
            <a:r>
              <a:rPr lang="en-US" sz="1400" dirty="0" smtClean="0">
                <a:hlinkClick r:id="rId4"/>
              </a:rPr>
              <a:t>http://www.ietf.org/rfc/rfc5169.txt</a:t>
            </a:r>
            <a:r>
              <a:rPr lang="en-US" sz="1400" dirty="0" smtClean="0"/>
              <a:t> </a:t>
            </a:r>
          </a:p>
          <a:p>
            <a:pPr lvl="1">
              <a:lnSpc>
                <a:spcPct val="80000"/>
              </a:lnSpc>
            </a:pPr>
            <a:r>
              <a:rPr lang="en-US" sz="1400" dirty="0" smtClean="0"/>
              <a:t>Specification for the Derivation of Root Keys from an Extended Master Session Key (EMSK), see </a:t>
            </a:r>
            <a:r>
              <a:rPr lang="en-US" sz="1400" dirty="0" smtClean="0">
                <a:hlinkClick r:id="rId5"/>
              </a:rPr>
              <a:t>http://www.ietf.org/rfc/rfc5295.txt</a:t>
            </a:r>
            <a:r>
              <a:rPr lang="en-US" sz="1400" dirty="0" smtClean="0"/>
              <a:t> </a:t>
            </a:r>
          </a:p>
          <a:p>
            <a:pPr lvl="1">
              <a:lnSpc>
                <a:spcPct val="80000"/>
              </a:lnSpc>
            </a:pPr>
            <a:r>
              <a:rPr lang="en-US" sz="1400" dirty="0" smtClean="0"/>
              <a:t>EAP Extensions for EAP Re-authentication Protocol (ERP), see </a:t>
            </a:r>
            <a:r>
              <a:rPr lang="en-US" sz="1400" dirty="0" smtClean="0">
                <a:hlinkClick r:id="rId6"/>
              </a:rPr>
              <a:t>http://www.ietf.org/rfc/rfc5296.txt</a:t>
            </a:r>
            <a:r>
              <a:rPr lang="en-US" sz="1400" dirty="0" smtClean="0"/>
              <a:t> </a:t>
            </a:r>
          </a:p>
          <a:p>
            <a:pPr lvl="1">
              <a:lnSpc>
                <a:spcPct val="80000"/>
              </a:lnSpc>
            </a:pPr>
            <a:r>
              <a:rPr lang="en-US" sz="1400" dirty="0" smtClean="0"/>
              <a:t>Distribution of EAP based keys for handover and re-authentication , see </a:t>
            </a:r>
            <a:r>
              <a:rPr lang="en-US" sz="1400" dirty="0" smtClean="0">
                <a:hlinkClick r:id="rId7"/>
              </a:rPr>
              <a:t>http://www.ietf.org/rfc/rfc5749.txt</a:t>
            </a:r>
            <a:r>
              <a:rPr lang="en-US" sz="1800" dirty="0" smtClean="0"/>
              <a:t> </a:t>
            </a:r>
            <a:r>
              <a:rPr lang="en-US" sz="1400" dirty="0" smtClean="0"/>
              <a:t>[published March 2010]</a:t>
            </a:r>
          </a:p>
          <a:p>
            <a:pPr lvl="1">
              <a:lnSpc>
                <a:spcPct val="80000"/>
              </a:lnSpc>
            </a:pPr>
            <a:r>
              <a:rPr lang="en-US" sz="1400" dirty="0" smtClean="0"/>
              <a:t>Extensible Authentication Protocol (EAP) Early Authentication Problem Statement, see </a:t>
            </a:r>
            <a:r>
              <a:rPr lang="en-US" sz="1400" dirty="0" smtClean="0">
                <a:hlinkClick r:id="rId8"/>
              </a:rPr>
              <a:t>http://tools.ietf.org/html/rfc5836</a:t>
            </a:r>
            <a:r>
              <a:rPr lang="en-US" sz="1400" dirty="0" smtClean="0"/>
              <a:t>  [published April 2010]</a:t>
            </a:r>
          </a:p>
          <a:p>
            <a:pPr>
              <a:lnSpc>
                <a:spcPct val="80000"/>
              </a:lnSpc>
            </a:pPr>
            <a:r>
              <a:rPr lang="en-US" sz="1600" dirty="0" smtClean="0"/>
              <a:t>Updates [Nov 2012]</a:t>
            </a:r>
          </a:p>
          <a:p>
            <a:pPr lvl="1">
              <a:lnSpc>
                <a:spcPct val="80000"/>
              </a:lnSpc>
            </a:pPr>
            <a:r>
              <a:rPr lang="en-US" sz="1400" dirty="0" smtClean="0"/>
              <a:t>WG closed </a:t>
            </a:r>
          </a:p>
          <a:p>
            <a:pPr>
              <a:lnSpc>
                <a:spcPct val="80000"/>
              </a:lnSpc>
            </a:pPr>
            <a:endParaRPr lang="en-US" sz="14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z="1800" smtClean="0"/>
              <a:t>November 2012</a:t>
            </a:r>
            <a:endParaRPr lang="en-US" sz="1800"/>
          </a:p>
        </p:txBody>
      </p:sp>
      <p:sp>
        <p:nvSpPr>
          <p:cNvPr id="11267" name="Footer Placeholder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Dorothy Stanley, Aruba Networks</a:t>
            </a:r>
          </a:p>
        </p:txBody>
      </p:sp>
      <p:sp>
        <p:nvSpPr>
          <p:cNvPr id="11268" name="Slide Number Placeholder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E3BD9D14-B20B-461C-8E52-3D63F369AD28}" type="slidenum">
              <a:rPr lang="en-US" smtClean="0"/>
              <a:pPr/>
              <a:t>9</a:t>
            </a:fld>
            <a:endParaRPr lang="en-US" smtClean="0"/>
          </a:p>
        </p:txBody>
      </p:sp>
      <p:sp>
        <p:nvSpPr>
          <p:cNvPr id="11269" name="Rectangle 2"/>
          <p:cNvSpPr>
            <a:spLocks noGrp="1" noChangeArrowheads="1"/>
          </p:cNvSpPr>
          <p:nvPr>
            <p:ph type="title"/>
          </p:nvPr>
        </p:nvSpPr>
        <p:spPr>
          <a:xfrm>
            <a:off x="685800" y="838200"/>
            <a:ext cx="7772400" cy="1143000"/>
          </a:xfrm>
          <a:noFill/>
        </p:spPr>
        <p:txBody>
          <a:bodyPr/>
          <a:lstStyle/>
          <a:p>
            <a:r>
              <a:rPr lang="en-US" smtClean="0"/>
              <a:t>EAP Method Update (EMU) </a:t>
            </a:r>
          </a:p>
        </p:txBody>
      </p:sp>
      <p:sp>
        <p:nvSpPr>
          <p:cNvPr id="58371" name="Rectangle 3"/>
          <p:cNvSpPr>
            <a:spLocks noGrp="1" noChangeArrowheads="1"/>
          </p:cNvSpPr>
          <p:nvPr>
            <p:ph type="body" idx="1"/>
          </p:nvPr>
        </p:nvSpPr>
        <p:spPr/>
        <p:txBody>
          <a:bodyPr/>
          <a:lstStyle/>
          <a:p>
            <a:pPr>
              <a:lnSpc>
                <a:spcPct val="80000"/>
              </a:lnSpc>
              <a:defRPr/>
            </a:pPr>
            <a:r>
              <a:rPr lang="en-GB" sz="1600" dirty="0" smtClean="0">
                <a:solidFill>
                  <a:srgbClr val="000000"/>
                </a:solidFill>
                <a:ea typeface="Arial Unicode MS" pitchFamily="34" charset="-128"/>
                <a:cs typeface="Arial Unicode MS" pitchFamily="34" charset="-128"/>
              </a:rPr>
              <a:t>Working Group website: </a:t>
            </a:r>
            <a:r>
              <a:rPr lang="en-GB" sz="1600" dirty="0" smtClean="0">
                <a:hlinkClick r:id="rId3"/>
              </a:rPr>
              <a:t>http://www.ietf.org/html.charters/emu-charter.html</a:t>
            </a:r>
            <a:r>
              <a:rPr lang="en-GB" sz="1600" dirty="0" smtClean="0"/>
              <a:t> </a:t>
            </a:r>
            <a:endParaRPr lang="en-GB" sz="1600" dirty="0" smtClean="0">
              <a:solidFill>
                <a:srgbClr val="000000"/>
              </a:solidFill>
              <a:ea typeface="Arial Unicode MS" pitchFamily="34" charset="-128"/>
              <a:cs typeface="Arial Unicode MS" pitchFamily="34" charset="-128"/>
            </a:endParaRPr>
          </a:p>
          <a:p>
            <a:pPr>
              <a:lnSpc>
                <a:spcPct val="80000"/>
              </a:lnSpc>
              <a:defRPr/>
            </a:pPr>
            <a:r>
              <a:rPr lang="en-US" sz="1600" dirty="0" smtClean="0"/>
              <a:t>RFC Documents - published</a:t>
            </a:r>
          </a:p>
          <a:p>
            <a:pPr lvl="1">
              <a:lnSpc>
                <a:spcPct val="80000"/>
              </a:lnSpc>
              <a:defRPr/>
            </a:pPr>
            <a:r>
              <a:rPr lang="en-US" sz="1400" dirty="0"/>
              <a:t>The EAP-TLS Authentication </a:t>
            </a:r>
            <a:r>
              <a:rPr lang="en-US" sz="1400" dirty="0" smtClean="0"/>
              <a:t>Protocol - </a:t>
            </a:r>
            <a:r>
              <a:rPr lang="en-US" sz="1400" dirty="0" smtClean="0">
                <a:hlinkClick r:id="rId4"/>
              </a:rPr>
              <a:t>http</a:t>
            </a:r>
            <a:r>
              <a:rPr lang="en-US" sz="1400" dirty="0">
                <a:hlinkClick r:id="rId4"/>
              </a:rPr>
              <a:t>://datatracker.ietf.org/doc/rfc5216</a:t>
            </a:r>
            <a:r>
              <a:rPr lang="en-US" sz="1400" dirty="0" smtClean="0">
                <a:hlinkClick r:id="rId4"/>
              </a:rPr>
              <a:t>/</a:t>
            </a:r>
            <a:r>
              <a:rPr lang="en-US" sz="1400" dirty="0" smtClean="0"/>
              <a:t> </a:t>
            </a:r>
          </a:p>
          <a:p>
            <a:pPr lvl="1">
              <a:lnSpc>
                <a:spcPct val="80000"/>
              </a:lnSpc>
              <a:defRPr/>
            </a:pPr>
            <a:r>
              <a:rPr lang="en-US" sz="1400" dirty="0"/>
              <a:t>Extensible Authentication Protocol - Generalized Pre-Shared Key (EAP-GPSK) </a:t>
            </a:r>
            <a:r>
              <a:rPr lang="en-US" sz="1400" dirty="0" smtClean="0"/>
              <a:t>Method- </a:t>
            </a:r>
            <a:r>
              <a:rPr lang="en-US" sz="1400" dirty="0" smtClean="0">
                <a:hlinkClick r:id="rId5"/>
              </a:rPr>
              <a:t>http</a:t>
            </a:r>
            <a:r>
              <a:rPr lang="en-US" sz="1400" dirty="0">
                <a:hlinkClick r:id="rId5"/>
              </a:rPr>
              <a:t>://datatracker.ietf.org/doc/rfc5433</a:t>
            </a:r>
            <a:r>
              <a:rPr lang="en-US" sz="1400" dirty="0" smtClean="0">
                <a:hlinkClick r:id="rId5"/>
              </a:rPr>
              <a:t>/</a:t>
            </a:r>
            <a:r>
              <a:rPr lang="en-US" sz="1400" dirty="0" smtClean="0"/>
              <a:t> </a:t>
            </a:r>
          </a:p>
          <a:p>
            <a:pPr lvl="1">
              <a:lnSpc>
                <a:spcPct val="80000"/>
              </a:lnSpc>
              <a:defRPr/>
            </a:pPr>
            <a:r>
              <a:rPr lang="en-US" sz="1400" dirty="0" smtClean="0"/>
              <a:t>Channel-Binding </a:t>
            </a:r>
            <a:r>
              <a:rPr lang="en-US" sz="1400" dirty="0"/>
              <a:t>Support for Extensible Authentication Protocol (EAP) </a:t>
            </a:r>
            <a:r>
              <a:rPr lang="en-US" sz="1400" dirty="0" smtClean="0"/>
              <a:t>Methods </a:t>
            </a:r>
            <a:r>
              <a:rPr lang="en-US" sz="1400" dirty="0" smtClean="0">
                <a:hlinkClick r:id="rId6"/>
              </a:rPr>
              <a:t>http</a:t>
            </a:r>
            <a:r>
              <a:rPr lang="en-US" sz="1400" dirty="0">
                <a:hlinkClick r:id="rId6"/>
              </a:rPr>
              <a:t>://datatracker.ietf.org/doc/rfc6677</a:t>
            </a:r>
            <a:r>
              <a:rPr lang="en-US" sz="1400" dirty="0" smtClean="0">
                <a:hlinkClick r:id="rId6"/>
              </a:rPr>
              <a:t>/</a:t>
            </a:r>
            <a:endParaRPr lang="en-US" sz="1400" dirty="0" smtClean="0"/>
          </a:p>
          <a:p>
            <a:pPr lvl="1">
              <a:lnSpc>
                <a:spcPct val="80000"/>
              </a:lnSpc>
              <a:defRPr/>
            </a:pPr>
            <a:r>
              <a:rPr lang="en-US" sz="1400" dirty="0"/>
              <a:t>Requirements for a Tunnel-Based Extensible Authentication Protocol (EAP) </a:t>
            </a:r>
            <a:r>
              <a:rPr lang="en-US" sz="1400" dirty="0" smtClean="0"/>
              <a:t>Method - </a:t>
            </a:r>
            <a:r>
              <a:rPr lang="en-US" sz="1400" dirty="0" smtClean="0">
                <a:hlinkClick r:id="rId7"/>
              </a:rPr>
              <a:t>http</a:t>
            </a:r>
            <a:r>
              <a:rPr lang="en-US" sz="1400" dirty="0">
                <a:hlinkClick r:id="rId7"/>
              </a:rPr>
              <a:t>://datatracker.ietf.org/doc/rfc6678</a:t>
            </a:r>
            <a:r>
              <a:rPr lang="en-US" sz="1400" dirty="0" smtClean="0">
                <a:hlinkClick r:id="rId7"/>
              </a:rPr>
              <a:t>/</a:t>
            </a:r>
            <a:r>
              <a:rPr lang="en-US" sz="1400" dirty="0" smtClean="0"/>
              <a:t> </a:t>
            </a:r>
          </a:p>
          <a:p>
            <a:pPr lvl="2">
              <a:lnSpc>
                <a:spcPct val="80000"/>
              </a:lnSpc>
              <a:defRPr/>
            </a:pPr>
            <a:endParaRPr lang="en-US" sz="1400" dirty="0" smtClean="0"/>
          </a:p>
          <a:p>
            <a:pPr>
              <a:lnSpc>
                <a:spcPct val="80000"/>
              </a:lnSpc>
              <a:defRPr/>
            </a:pPr>
            <a:r>
              <a:rPr lang="en-GB" sz="1600" dirty="0" smtClean="0"/>
              <a:t>Updates [Nov 2012]:</a:t>
            </a:r>
          </a:p>
          <a:p>
            <a:pPr lvl="1">
              <a:lnSpc>
                <a:spcPct val="80000"/>
              </a:lnSpc>
              <a:defRPr/>
            </a:pPr>
            <a:r>
              <a:rPr lang="en-US" sz="1400" dirty="0"/>
              <a:t>Tunnel EAP Method (TEAP) Version </a:t>
            </a:r>
            <a:r>
              <a:rPr lang="en-US" sz="1400" dirty="0" smtClean="0"/>
              <a:t>1 - </a:t>
            </a:r>
            <a:r>
              <a:rPr lang="en-US" sz="1400" dirty="0" smtClean="0">
                <a:hlinkClick r:id="rId8"/>
              </a:rPr>
              <a:t>http://datatracker.ietf.org/doc/draft-ietf-emu-eap-tunnel-method/</a:t>
            </a:r>
            <a:r>
              <a:rPr lang="en-US" sz="1400" dirty="0" smtClean="0"/>
              <a:t> - Going to Working Group Last Call (analogous to Working Group Letter Ballot)</a:t>
            </a:r>
          </a:p>
          <a:p>
            <a:pPr marL="457200" lvl="1" indent="0">
              <a:lnSpc>
                <a:spcPct val="80000"/>
              </a:lnSpc>
              <a:buFontTx/>
              <a:buNone/>
              <a:defRPr/>
            </a:pPr>
            <a:endParaRPr lang="en-US" sz="1600" dirty="0" smtClean="0"/>
          </a:p>
          <a:p>
            <a:pPr>
              <a:lnSpc>
                <a:spcPct val="80000"/>
              </a:lnSpc>
              <a:defRPr/>
            </a:pPr>
            <a:endParaRPr lang="en-US" sz="1600" dirty="0" smtClean="0">
              <a:solidFill>
                <a:srgbClr val="000000"/>
              </a:solidFill>
              <a:cs typeface="Times New Roman" pitchFamily="18" charset="0"/>
            </a:endParaRPr>
          </a:p>
          <a:p>
            <a:pPr lvl="1">
              <a:lnSpc>
                <a:spcPct val="80000"/>
              </a:lnSpc>
              <a:defRPr/>
            </a:pPr>
            <a:endParaRPr lang="en-US" sz="1400" dirty="0" smtClean="0">
              <a:solidFill>
                <a:srgbClr val="000000"/>
              </a:solidFill>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40844</TotalTime>
  <Words>1913</Words>
  <Application>Microsoft Office PowerPoint</Application>
  <PresentationFormat>On-screen Show (4:3)</PresentationFormat>
  <Paragraphs>344</Paragraphs>
  <Slides>18</Slides>
  <Notes>18</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18</vt:i4>
      </vt:variant>
    </vt:vector>
  </HeadingPairs>
  <TitlesOfParts>
    <vt:vector size="21" baseType="lpstr">
      <vt:lpstr>802-11-Submission</vt:lpstr>
      <vt:lpstr>Document</vt:lpstr>
      <vt:lpstr>Packager Shell Object</vt:lpstr>
      <vt:lpstr>IEEE 802.11-IETF Liaison Report</vt:lpstr>
      <vt:lpstr>Abstract</vt:lpstr>
      <vt:lpstr>Follow-up from IETF- IEEE 802 Liaison Activity </vt:lpstr>
      <vt:lpstr>About RFC 4441 &amp; IETF liaisons</vt:lpstr>
      <vt:lpstr>RADEXT WG</vt:lpstr>
      <vt:lpstr>Diffie-Hellman Group Repository  Liaison Request</vt:lpstr>
      <vt:lpstr>Protocol to Access White Space database (paws) WG</vt:lpstr>
      <vt:lpstr>Handover Keying (HOKEY)</vt:lpstr>
      <vt:lpstr>EAP Method Update (EMU) </vt:lpstr>
      <vt:lpstr>IETF Geographic Location and Privacy (Geopriv) WG</vt:lpstr>
      <vt:lpstr>Emergency Context Resolution with Internet Technologies (ECRIT) </vt:lpstr>
      <vt:lpstr>Home Networking (homenet) WG</vt:lpstr>
      <vt:lpstr>Dynamic Host Configuration (dhc) WG</vt:lpstr>
      <vt:lpstr>6LOWPAN Working Group</vt:lpstr>
      <vt:lpstr>ROLL Working Group</vt:lpstr>
      <vt:lpstr>CORE Working Group</vt:lpstr>
      <vt:lpstr>IETF Meetings</vt:lpstr>
      <vt:lpstr>References</vt:lpstr>
    </vt:vector>
  </TitlesOfParts>
  <Company>Aruba Networks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Liaison Report</dc:title>
  <dc:creator>Dorothy Stanley</dc:creator>
  <cp:lastModifiedBy>Dorothy Stanley</cp:lastModifiedBy>
  <cp:revision>273</cp:revision>
  <cp:lastPrinted>1998-02-10T13:28:06Z</cp:lastPrinted>
  <dcterms:created xsi:type="dcterms:W3CDTF">2005-01-04T21:26:55Z</dcterms:created>
  <dcterms:modified xsi:type="dcterms:W3CDTF">2012-11-12T04:38:49Z</dcterms:modified>
</cp:coreProperties>
</file>