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9" r:id="rId4"/>
    <p:sldId id="280" r:id="rId5"/>
    <p:sldId id="278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83826" autoAdjust="0"/>
  </p:normalViewPr>
  <p:slideViewPr>
    <p:cSldViewPr>
      <p:cViewPr>
        <p:scale>
          <a:sx n="75" d="100"/>
          <a:sy n="75" d="100"/>
        </p:scale>
        <p:origin x="-10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36" d="100"/>
          <a:sy n="136" d="100"/>
        </p:scale>
        <p:origin x="-816" y="-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8472" y="175081"/>
            <a:ext cx="241040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</a:t>
            </a:r>
            <a:r>
              <a:rPr lang="de-DE" altLang="ja-JP" dirty="0" smtClean="0"/>
              <a:t>802.11 </a:t>
            </a:r>
            <a:r>
              <a:rPr lang="en-US" altLang="zh-CN" dirty="0" smtClean="0"/>
              <a:t>11-12/1286r0</a:t>
            </a:r>
            <a:endParaRPr lang="en-US" altLang="ja-JP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dirty="0" smtClean="0"/>
              <a:t>Nov 2012</a:t>
            </a:r>
            <a:endParaRPr lang="en-US" altLang="ja-JP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0069" y="95706"/>
            <a:ext cx="188166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</a:t>
            </a:r>
            <a:r>
              <a:rPr lang="en-US" altLang="zh-CN" dirty="0" smtClean="0"/>
              <a:t>11-12/</a:t>
            </a:r>
            <a:r>
              <a:rPr lang="en-US" altLang="zh-CN" b="1" dirty="0" smtClean="0">
                <a:effectLst/>
              </a:rPr>
              <a:t>1286</a:t>
            </a:r>
            <a:r>
              <a:rPr lang="en-US" altLang="zh-CN" dirty="0" smtClean="0"/>
              <a:t>r0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dirty="0" smtClean="0"/>
              <a:t>Nov 2012</a:t>
            </a: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871335" y="95706"/>
            <a:ext cx="2410403" cy="215444"/>
          </a:xfrm>
          <a:ln/>
        </p:spPr>
        <p:txBody>
          <a:bodyPr/>
          <a:lstStyle/>
          <a:p>
            <a:r>
              <a:rPr lang="de-DE" altLang="ja-JP" dirty="0" smtClean="0"/>
              <a:t>doc.: IEEE </a:t>
            </a:r>
            <a:r>
              <a:rPr lang="de-DE" altLang="ja-JP" dirty="0"/>
              <a:t>802.11 </a:t>
            </a:r>
            <a:r>
              <a:rPr lang="de-DE" altLang="ja-JP" dirty="0" smtClean="0"/>
              <a:t>11-12/1286r0</a:t>
            </a:r>
            <a:endParaRPr lang="en-US" altLang="ja-JP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Dapeng Liu, China Mobile</a:t>
            </a:r>
            <a:endParaRPr lang="en-US" altLang="ja-JP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03E4786A-0337-604E-9B36-BA666746C78B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1" name="标题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Nov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Liu, China Mobile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1610" y="6475413"/>
            <a:ext cx="16623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Liu, China Mobile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6442" y="332601"/>
            <a:ext cx="28790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zh-CN" sz="1800" b="1" dirty="0" smtClean="0">
                <a:effectLst/>
              </a:rPr>
              <a:t>11-12/1286r0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Liu, China Mobile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077200" cy="1066800"/>
          </a:xfrm>
          <a:noFill/>
          <a:ln/>
        </p:spPr>
        <p:txBody>
          <a:bodyPr/>
          <a:lstStyle/>
          <a:p>
            <a:r>
              <a:rPr lang="en-GB" altLang="zh-CN" dirty="0" smtClean="0"/>
              <a:t>Pre-association Service Discovery Use Cases 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2012-10-24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62064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965304"/>
              </p:ext>
            </p:extLst>
          </p:nvPr>
        </p:nvGraphicFramePr>
        <p:xfrm>
          <a:off x="609600" y="304292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Dapeng</a:t>
                      </a:r>
                      <a:r>
                        <a:rPr kumimoji="1" lang="en-US" altLang="ja-JP" sz="1600" dirty="0" smtClean="0"/>
                        <a:t> Liu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effectLst/>
                        </a:rPr>
                        <a:t>32 </a:t>
                      </a:r>
                      <a:r>
                        <a:rPr lang="en-US" altLang="zh-CN" sz="1600" dirty="0" err="1" smtClean="0">
                          <a:effectLst/>
                        </a:rPr>
                        <a:t>Xuanwumen</a:t>
                      </a:r>
                      <a:r>
                        <a:rPr lang="en-US" altLang="zh-CN" sz="1600" dirty="0" smtClean="0">
                          <a:effectLst/>
                        </a:rPr>
                        <a:t> West Street </a:t>
                      </a:r>
                      <a:r>
                        <a:rPr lang="en-US" altLang="zh-CN" sz="1600" dirty="0" err="1" smtClean="0">
                          <a:effectLst/>
                        </a:rPr>
                        <a:t>Beijng</a:t>
                      </a:r>
                      <a:r>
                        <a:rPr lang="en-US" altLang="zh-CN" sz="1600" dirty="0" smtClean="0">
                          <a:effectLst/>
                        </a:rPr>
                        <a:t>, </a:t>
                      </a:r>
                      <a:r>
                        <a:rPr lang="en-US" altLang="zh-CN" sz="1600" dirty="0" err="1" smtClean="0">
                          <a:effectLst/>
                        </a:rPr>
                        <a:t>Xicheng</a:t>
                      </a:r>
                      <a:r>
                        <a:rPr lang="en-US" altLang="zh-CN" sz="1600" dirty="0" smtClean="0">
                          <a:effectLst/>
                        </a:rPr>
                        <a:t> District, 100053 </a:t>
                      </a:r>
                      <a:r>
                        <a:rPr lang="en-US" altLang="zh-CN" sz="1600" smtClean="0">
                          <a:effectLst/>
                        </a:rPr>
                        <a:t>China </a:t>
                      </a:r>
                      <a:endParaRPr kumimoji="1" lang="ja-JP" alt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+86-13911788933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liudapeng@chinamobile.com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kumimoji="1" lang="en-US" altLang="ja-JP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</a:t>
                      </a:r>
                      <a:r>
                        <a:rPr kumimoji="1" lang="en-US" altLang="ja-JP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Liu</a:t>
                      </a:r>
                      <a:endParaRPr kumimoji="1" lang="ja-JP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kumimoji="1" lang="en-US" altLang="ja-JP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  <a:endParaRPr kumimoji="1" lang="ja-JP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Beijing</a:t>
                      </a:r>
                      <a:endParaRPr kumimoji="1" lang="ja-JP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+86-13911773837</a:t>
                      </a: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liuge@chinamobile.com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discusses the use cases of 802.11 pre-association service discovery.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Liu, China Mobile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2999535" y="1447800"/>
            <a:ext cx="1953465" cy="1164718"/>
            <a:chOff x="389" y="399"/>
            <a:chExt cx="1599" cy="1297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069" y="1364"/>
              <a:ext cx="240" cy="25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auto">
            <a:xfrm>
              <a:off x="1069" y="399"/>
              <a:ext cx="240" cy="25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Oval 10"/>
            <p:cNvSpPr>
              <a:spLocks noChangeArrowheads="1"/>
            </p:cNvSpPr>
            <p:nvPr/>
          </p:nvSpPr>
          <p:spPr bwMode="auto">
            <a:xfrm>
              <a:off x="730" y="451"/>
              <a:ext cx="144" cy="15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633" y="1060"/>
              <a:ext cx="144" cy="1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Oval 12"/>
            <p:cNvSpPr>
              <a:spLocks noChangeArrowheads="1"/>
            </p:cNvSpPr>
            <p:nvPr/>
          </p:nvSpPr>
          <p:spPr bwMode="auto">
            <a:xfrm>
              <a:off x="536" y="806"/>
              <a:ext cx="241" cy="2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Oval 13"/>
            <p:cNvSpPr>
              <a:spLocks noChangeArrowheads="1"/>
            </p:cNvSpPr>
            <p:nvPr/>
          </p:nvSpPr>
          <p:spPr bwMode="auto">
            <a:xfrm>
              <a:off x="875" y="399"/>
              <a:ext cx="241" cy="25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Oval 14"/>
            <p:cNvSpPr>
              <a:spLocks noChangeArrowheads="1"/>
            </p:cNvSpPr>
            <p:nvPr/>
          </p:nvSpPr>
          <p:spPr bwMode="auto">
            <a:xfrm>
              <a:off x="1698" y="1312"/>
              <a:ext cx="242" cy="25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Oval 15"/>
            <p:cNvSpPr>
              <a:spLocks noChangeArrowheads="1"/>
            </p:cNvSpPr>
            <p:nvPr/>
          </p:nvSpPr>
          <p:spPr bwMode="auto">
            <a:xfrm>
              <a:off x="1504" y="1364"/>
              <a:ext cx="242" cy="25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783" y="873"/>
              <a:ext cx="975" cy="3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GB" altLang="zh-CN" sz="2400" b="1">
                  <a:solidFill>
                    <a:schemeClr val="bg2"/>
                  </a:solidFill>
                  <a:latin typeface="Futura Md BT" pitchFamily="34" charset="0"/>
                </a:rPr>
                <a:t>Internet</a:t>
              </a:r>
            </a:p>
          </p:txBody>
        </p:sp>
        <p:sp>
          <p:nvSpPr>
            <p:cNvPr id="23" name="Oval 17"/>
            <p:cNvSpPr>
              <a:spLocks noChangeArrowheads="1"/>
            </p:cNvSpPr>
            <p:nvPr/>
          </p:nvSpPr>
          <p:spPr bwMode="auto">
            <a:xfrm>
              <a:off x="389" y="559"/>
              <a:ext cx="479" cy="48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4" name="Group 18"/>
            <p:cNvGrpSpPr>
              <a:grpSpLocks/>
            </p:cNvGrpSpPr>
            <p:nvPr/>
          </p:nvGrpSpPr>
          <p:grpSpPr bwMode="auto">
            <a:xfrm>
              <a:off x="520" y="668"/>
              <a:ext cx="934" cy="920"/>
              <a:chOff x="520" y="668"/>
              <a:chExt cx="934" cy="920"/>
            </a:xfrm>
          </p:grpSpPr>
          <p:sp>
            <p:nvSpPr>
              <p:cNvPr id="36" name="Oval 19"/>
              <p:cNvSpPr>
                <a:spLocks noChangeArrowheads="1"/>
              </p:cNvSpPr>
              <p:nvPr/>
            </p:nvSpPr>
            <p:spPr bwMode="auto">
              <a:xfrm>
                <a:off x="549" y="668"/>
                <a:ext cx="905" cy="92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Freeform 20"/>
              <p:cNvSpPr>
                <a:spLocks/>
              </p:cNvSpPr>
              <p:nvPr/>
            </p:nvSpPr>
            <p:spPr bwMode="auto">
              <a:xfrm>
                <a:off x="520" y="777"/>
                <a:ext cx="189" cy="244"/>
              </a:xfrm>
              <a:custGeom>
                <a:avLst/>
                <a:gdLst>
                  <a:gd name="T0" fmla="*/ 159 w 189"/>
                  <a:gd name="T1" fmla="*/ 0 h 244"/>
                  <a:gd name="T2" fmla="*/ 0 w 189"/>
                  <a:gd name="T3" fmla="*/ 213 h 244"/>
                  <a:gd name="T4" fmla="*/ 79 w 189"/>
                  <a:gd name="T5" fmla="*/ 243 h 244"/>
                  <a:gd name="T6" fmla="*/ 188 w 189"/>
                  <a:gd name="T7" fmla="*/ 21 h 244"/>
                  <a:gd name="T8" fmla="*/ 159 w 189"/>
                  <a:gd name="T9" fmla="*/ 0 h 2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9" h="244">
                    <a:moveTo>
                      <a:pt x="159" y="0"/>
                    </a:moveTo>
                    <a:lnTo>
                      <a:pt x="0" y="213"/>
                    </a:lnTo>
                    <a:lnTo>
                      <a:pt x="79" y="243"/>
                    </a:lnTo>
                    <a:lnTo>
                      <a:pt x="188" y="21"/>
                    </a:lnTo>
                    <a:lnTo>
                      <a:pt x="159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869" y="775"/>
              <a:ext cx="905" cy="9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1668" y="938"/>
              <a:ext cx="320" cy="32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1561" y="1425"/>
              <a:ext cx="213" cy="21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1561" y="830"/>
              <a:ext cx="213" cy="21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1614" y="1154"/>
              <a:ext cx="321" cy="32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Oval 26"/>
            <p:cNvSpPr>
              <a:spLocks noChangeArrowheads="1"/>
            </p:cNvSpPr>
            <p:nvPr/>
          </p:nvSpPr>
          <p:spPr bwMode="auto">
            <a:xfrm>
              <a:off x="655" y="451"/>
              <a:ext cx="479" cy="4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Oval 27"/>
            <p:cNvSpPr>
              <a:spLocks noChangeArrowheads="1"/>
            </p:cNvSpPr>
            <p:nvPr/>
          </p:nvSpPr>
          <p:spPr bwMode="auto">
            <a:xfrm>
              <a:off x="1135" y="559"/>
              <a:ext cx="479" cy="48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Oval 28"/>
            <p:cNvSpPr>
              <a:spLocks noChangeArrowheads="1"/>
            </p:cNvSpPr>
            <p:nvPr/>
          </p:nvSpPr>
          <p:spPr bwMode="auto">
            <a:xfrm>
              <a:off x="922" y="451"/>
              <a:ext cx="478" cy="4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Oval 29"/>
            <p:cNvSpPr>
              <a:spLocks noChangeArrowheads="1"/>
            </p:cNvSpPr>
            <p:nvPr/>
          </p:nvSpPr>
          <p:spPr bwMode="auto">
            <a:xfrm>
              <a:off x="762" y="1045"/>
              <a:ext cx="479" cy="49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665" y="536"/>
              <a:ext cx="1188" cy="1038"/>
            </a:xfrm>
            <a:custGeom>
              <a:avLst/>
              <a:gdLst>
                <a:gd name="T0" fmla="*/ 279 w 1188"/>
                <a:gd name="T1" fmla="*/ 0 h 1038"/>
                <a:gd name="T2" fmla="*/ 494 w 1188"/>
                <a:gd name="T3" fmla="*/ 128 h 1038"/>
                <a:gd name="T4" fmla="*/ 755 w 1188"/>
                <a:gd name="T5" fmla="*/ 94 h 1038"/>
                <a:gd name="T6" fmla="*/ 920 w 1188"/>
                <a:gd name="T7" fmla="*/ 344 h 1038"/>
                <a:gd name="T8" fmla="*/ 964 w 1188"/>
                <a:gd name="T9" fmla="*/ 364 h 1038"/>
                <a:gd name="T10" fmla="*/ 1080 w 1188"/>
                <a:gd name="T11" fmla="*/ 442 h 1038"/>
                <a:gd name="T12" fmla="*/ 1110 w 1188"/>
                <a:gd name="T13" fmla="*/ 506 h 1038"/>
                <a:gd name="T14" fmla="*/ 1187 w 1188"/>
                <a:gd name="T15" fmla="*/ 620 h 1038"/>
                <a:gd name="T16" fmla="*/ 1173 w 1188"/>
                <a:gd name="T17" fmla="*/ 659 h 1038"/>
                <a:gd name="T18" fmla="*/ 994 w 1188"/>
                <a:gd name="T19" fmla="*/ 997 h 1038"/>
                <a:gd name="T20" fmla="*/ 867 w 1188"/>
                <a:gd name="T21" fmla="*/ 1037 h 1038"/>
                <a:gd name="T22" fmla="*/ 454 w 1188"/>
                <a:gd name="T23" fmla="*/ 1000 h 1038"/>
                <a:gd name="T24" fmla="*/ 425 w 1188"/>
                <a:gd name="T25" fmla="*/ 945 h 1038"/>
                <a:gd name="T26" fmla="*/ 152 w 1188"/>
                <a:gd name="T27" fmla="*/ 885 h 1038"/>
                <a:gd name="T28" fmla="*/ 102 w 1188"/>
                <a:gd name="T29" fmla="*/ 908 h 1038"/>
                <a:gd name="T30" fmla="*/ 0 w 1188"/>
                <a:gd name="T31" fmla="*/ 351 h 1038"/>
                <a:gd name="T32" fmla="*/ 279 w 1188"/>
                <a:gd name="T33" fmla="*/ 0 h 10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8" h="1038">
                  <a:moveTo>
                    <a:pt x="279" y="0"/>
                  </a:moveTo>
                  <a:lnTo>
                    <a:pt x="494" y="128"/>
                  </a:lnTo>
                  <a:lnTo>
                    <a:pt x="755" y="94"/>
                  </a:lnTo>
                  <a:lnTo>
                    <a:pt x="920" y="344"/>
                  </a:lnTo>
                  <a:lnTo>
                    <a:pt x="964" y="364"/>
                  </a:lnTo>
                  <a:lnTo>
                    <a:pt x="1080" y="442"/>
                  </a:lnTo>
                  <a:lnTo>
                    <a:pt x="1110" y="506"/>
                  </a:lnTo>
                  <a:lnTo>
                    <a:pt x="1187" y="620"/>
                  </a:lnTo>
                  <a:lnTo>
                    <a:pt x="1173" y="659"/>
                  </a:lnTo>
                  <a:lnTo>
                    <a:pt x="994" y="997"/>
                  </a:lnTo>
                  <a:lnTo>
                    <a:pt x="867" y="1037"/>
                  </a:lnTo>
                  <a:lnTo>
                    <a:pt x="454" y="1000"/>
                  </a:lnTo>
                  <a:lnTo>
                    <a:pt x="425" y="945"/>
                  </a:lnTo>
                  <a:lnTo>
                    <a:pt x="152" y="885"/>
                  </a:lnTo>
                  <a:lnTo>
                    <a:pt x="102" y="908"/>
                  </a:lnTo>
                  <a:lnTo>
                    <a:pt x="0" y="351"/>
                  </a:lnTo>
                  <a:lnTo>
                    <a:pt x="279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719" y="957"/>
              <a:ext cx="139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GB" altLang="zh-CN" sz="2400" b="1" dirty="0">
                <a:solidFill>
                  <a:schemeClr val="bg2"/>
                </a:solidFill>
                <a:latin typeface="Futura Md BT" pitchFamily="34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sz="2800" dirty="0" smtClean="0"/>
              <a:t>WLAN Operator’s Service Discovery Use Cases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en-US" altLang="ja-JP" smtClean="0"/>
              <a:t>Dapeng 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7" name="矩形 6"/>
          <p:cNvSpPr/>
          <p:nvPr/>
        </p:nvSpPr>
        <p:spPr bwMode="auto">
          <a:xfrm>
            <a:off x="2361107" y="4000500"/>
            <a:ext cx="13716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WLAN Access Network 1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4648200" y="4038600"/>
            <a:ext cx="1371600" cy="533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zh-CN" dirty="0"/>
          </a:p>
          <a:p>
            <a:pPr algn="ctr"/>
            <a:r>
              <a:rPr lang="en-US" altLang="zh-CN" dirty="0"/>
              <a:t>Cellular network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 bwMode="auto">
          <a:xfrm>
            <a:off x="3200400" y="5600700"/>
            <a:ext cx="901700" cy="2667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1371600" y="3002024"/>
            <a:ext cx="13716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WLAN Access Network 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2" name="Picture 479" descr="serv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DEBFEB"/>
              </a:clrFrom>
              <a:clrTo>
                <a:srgbClr val="DEBFE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925" y="1871662"/>
            <a:ext cx="3111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3126322" y="1634103"/>
            <a:ext cx="1783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Operator’s Own Service</a:t>
            </a:r>
            <a:endParaRPr lang="zh-CN" altLang="en-US" b="1" dirty="0"/>
          </a:p>
        </p:txBody>
      </p:sp>
      <p:grpSp>
        <p:nvGrpSpPr>
          <p:cNvPr id="39" name="Group 7"/>
          <p:cNvGrpSpPr>
            <a:grpSpLocks/>
          </p:cNvGrpSpPr>
          <p:nvPr/>
        </p:nvGrpSpPr>
        <p:grpSpPr bwMode="auto">
          <a:xfrm>
            <a:off x="5674897" y="1971269"/>
            <a:ext cx="1600534" cy="1285471"/>
            <a:chOff x="389" y="399"/>
            <a:chExt cx="1599" cy="1297"/>
          </a:xfrm>
        </p:grpSpPr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1069" y="1364"/>
              <a:ext cx="240" cy="25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Oval 9"/>
            <p:cNvSpPr>
              <a:spLocks noChangeArrowheads="1"/>
            </p:cNvSpPr>
            <p:nvPr/>
          </p:nvSpPr>
          <p:spPr bwMode="auto">
            <a:xfrm>
              <a:off x="1069" y="399"/>
              <a:ext cx="240" cy="25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Oval 10"/>
            <p:cNvSpPr>
              <a:spLocks noChangeArrowheads="1"/>
            </p:cNvSpPr>
            <p:nvPr/>
          </p:nvSpPr>
          <p:spPr bwMode="auto">
            <a:xfrm>
              <a:off x="730" y="451"/>
              <a:ext cx="144" cy="15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Oval 11"/>
            <p:cNvSpPr>
              <a:spLocks noChangeArrowheads="1"/>
            </p:cNvSpPr>
            <p:nvPr/>
          </p:nvSpPr>
          <p:spPr bwMode="auto">
            <a:xfrm>
              <a:off x="633" y="1060"/>
              <a:ext cx="144" cy="1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Oval 12"/>
            <p:cNvSpPr>
              <a:spLocks noChangeArrowheads="1"/>
            </p:cNvSpPr>
            <p:nvPr/>
          </p:nvSpPr>
          <p:spPr bwMode="auto">
            <a:xfrm>
              <a:off x="536" y="806"/>
              <a:ext cx="241" cy="2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Oval 13"/>
            <p:cNvSpPr>
              <a:spLocks noChangeArrowheads="1"/>
            </p:cNvSpPr>
            <p:nvPr/>
          </p:nvSpPr>
          <p:spPr bwMode="auto">
            <a:xfrm>
              <a:off x="875" y="399"/>
              <a:ext cx="241" cy="25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Oval 14"/>
            <p:cNvSpPr>
              <a:spLocks noChangeArrowheads="1"/>
            </p:cNvSpPr>
            <p:nvPr/>
          </p:nvSpPr>
          <p:spPr bwMode="auto">
            <a:xfrm>
              <a:off x="1698" y="1312"/>
              <a:ext cx="242" cy="25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Oval 15"/>
            <p:cNvSpPr>
              <a:spLocks noChangeArrowheads="1"/>
            </p:cNvSpPr>
            <p:nvPr/>
          </p:nvSpPr>
          <p:spPr bwMode="auto">
            <a:xfrm>
              <a:off x="1504" y="1364"/>
              <a:ext cx="242" cy="25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Rectangle 16"/>
            <p:cNvSpPr>
              <a:spLocks noChangeArrowheads="1"/>
            </p:cNvSpPr>
            <p:nvPr/>
          </p:nvSpPr>
          <p:spPr bwMode="auto">
            <a:xfrm>
              <a:off x="783" y="873"/>
              <a:ext cx="975" cy="3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GB" altLang="zh-CN" sz="2400" b="1">
                  <a:solidFill>
                    <a:schemeClr val="bg2"/>
                  </a:solidFill>
                  <a:latin typeface="Futura Md BT" pitchFamily="34" charset="0"/>
                </a:rPr>
                <a:t>Internet</a:t>
              </a:r>
            </a:p>
          </p:txBody>
        </p:sp>
        <p:sp>
          <p:nvSpPr>
            <p:cNvPr id="49" name="Oval 17"/>
            <p:cNvSpPr>
              <a:spLocks noChangeArrowheads="1"/>
            </p:cNvSpPr>
            <p:nvPr/>
          </p:nvSpPr>
          <p:spPr bwMode="auto">
            <a:xfrm>
              <a:off x="389" y="559"/>
              <a:ext cx="479" cy="48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50" name="Group 18"/>
            <p:cNvGrpSpPr>
              <a:grpSpLocks/>
            </p:cNvGrpSpPr>
            <p:nvPr/>
          </p:nvGrpSpPr>
          <p:grpSpPr bwMode="auto">
            <a:xfrm>
              <a:off x="520" y="668"/>
              <a:ext cx="934" cy="920"/>
              <a:chOff x="520" y="668"/>
              <a:chExt cx="934" cy="920"/>
            </a:xfrm>
          </p:grpSpPr>
          <p:sp>
            <p:nvSpPr>
              <p:cNvPr id="62" name="Oval 19"/>
              <p:cNvSpPr>
                <a:spLocks noChangeArrowheads="1"/>
              </p:cNvSpPr>
              <p:nvPr/>
            </p:nvSpPr>
            <p:spPr bwMode="auto">
              <a:xfrm>
                <a:off x="549" y="668"/>
                <a:ext cx="905" cy="92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3" name="Freeform 20"/>
              <p:cNvSpPr>
                <a:spLocks/>
              </p:cNvSpPr>
              <p:nvPr/>
            </p:nvSpPr>
            <p:spPr bwMode="auto">
              <a:xfrm>
                <a:off x="520" y="777"/>
                <a:ext cx="189" cy="244"/>
              </a:xfrm>
              <a:custGeom>
                <a:avLst/>
                <a:gdLst>
                  <a:gd name="T0" fmla="*/ 159 w 189"/>
                  <a:gd name="T1" fmla="*/ 0 h 244"/>
                  <a:gd name="T2" fmla="*/ 0 w 189"/>
                  <a:gd name="T3" fmla="*/ 213 h 244"/>
                  <a:gd name="T4" fmla="*/ 79 w 189"/>
                  <a:gd name="T5" fmla="*/ 243 h 244"/>
                  <a:gd name="T6" fmla="*/ 188 w 189"/>
                  <a:gd name="T7" fmla="*/ 21 h 244"/>
                  <a:gd name="T8" fmla="*/ 159 w 189"/>
                  <a:gd name="T9" fmla="*/ 0 h 2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9" h="244">
                    <a:moveTo>
                      <a:pt x="159" y="0"/>
                    </a:moveTo>
                    <a:lnTo>
                      <a:pt x="0" y="213"/>
                    </a:lnTo>
                    <a:lnTo>
                      <a:pt x="79" y="243"/>
                    </a:lnTo>
                    <a:lnTo>
                      <a:pt x="188" y="21"/>
                    </a:lnTo>
                    <a:lnTo>
                      <a:pt x="159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" name="Oval 21"/>
            <p:cNvSpPr>
              <a:spLocks noChangeArrowheads="1"/>
            </p:cNvSpPr>
            <p:nvPr/>
          </p:nvSpPr>
          <p:spPr bwMode="auto">
            <a:xfrm>
              <a:off x="869" y="775"/>
              <a:ext cx="905" cy="9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Oval 22"/>
            <p:cNvSpPr>
              <a:spLocks noChangeArrowheads="1"/>
            </p:cNvSpPr>
            <p:nvPr/>
          </p:nvSpPr>
          <p:spPr bwMode="auto">
            <a:xfrm>
              <a:off x="1668" y="938"/>
              <a:ext cx="320" cy="32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Oval 23"/>
            <p:cNvSpPr>
              <a:spLocks noChangeArrowheads="1"/>
            </p:cNvSpPr>
            <p:nvPr/>
          </p:nvSpPr>
          <p:spPr bwMode="auto">
            <a:xfrm>
              <a:off x="1561" y="1425"/>
              <a:ext cx="213" cy="21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Oval 24"/>
            <p:cNvSpPr>
              <a:spLocks noChangeArrowheads="1"/>
            </p:cNvSpPr>
            <p:nvPr/>
          </p:nvSpPr>
          <p:spPr bwMode="auto">
            <a:xfrm>
              <a:off x="1561" y="830"/>
              <a:ext cx="213" cy="21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Oval 25"/>
            <p:cNvSpPr>
              <a:spLocks noChangeArrowheads="1"/>
            </p:cNvSpPr>
            <p:nvPr/>
          </p:nvSpPr>
          <p:spPr bwMode="auto">
            <a:xfrm>
              <a:off x="1614" y="1154"/>
              <a:ext cx="321" cy="32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Oval 26"/>
            <p:cNvSpPr>
              <a:spLocks noChangeArrowheads="1"/>
            </p:cNvSpPr>
            <p:nvPr/>
          </p:nvSpPr>
          <p:spPr bwMode="auto">
            <a:xfrm>
              <a:off x="655" y="451"/>
              <a:ext cx="479" cy="4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Oval 27"/>
            <p:cNvSpPr>
              <a:spLocks noChangeArrowheads="1"/>
            </p:cNvSpPr>
            <p:nvPr/>
          </p:nvSpPr>
          <p:spPr bwMode="auto">
            <a:xfrm>
              <a:off x="1135" y="559"/>
              <a:ext cx="479" cy="48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Oval 28"/>
            <p:cNvSpPr>
              <a:spLocks noChangeArrowheads="1"/>
            </p:cNvSpPr>
            <p:nvPr/>
          </p:nvSpPr>
          <p:spPr bwMode="auto">
            <a:xfrm>
              <a:off x="922" y="451"/>
              <a:ext cx="478" cy="4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Oval 29"/>
            <p:cNvSpPr>
              <a:spLocks noChangeArrowheads="1"/>
            </p:cNvSpPr>
            <p:nvPr/>
          </p:nvSpPr>
          <p:spPr bwMode="auto">
            <a:xfrm>
              <a:off x="762" y="1045"/>
              <a:ext cx="479" cy="49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665" y="536"/>
              <a:ext cx="1188" cy="1038"/>
            </a:xfrm>
            <a:custGeom>
              <a:avLst/>
              <a:gdLst>
                <a:gd name="T0" fmla="*/ 279 w 1188"/>
                <a:gd name="T1" fmla="*/ 0 h 1038"/>
                <a:gd name="T2" fmla="*/ 494 w 1188"/>
                <a:gd name="T3" fmla="*/ 128 h 1038"/>
                <a:gd name="T4" fmla="*/ 755 w 1188"/>
                <a:gd name="T5" fmla="*/ 94 h 1038"/>
                <a:gd name="T6" fmla="*/ 920 w 1188"/>
                <a:gd name="T7" fmla="*/ 344 h 1038"/>
                <a:gd name="T8" fmla="*/ 964 w 1188"/>
                <a:gd name="T9" fmla="*/ 364 h 1038"/>
                <a:gd name="T10" fmla="*/ 1080 w 1188"/>
                <a:gd name="T11" fmla="*/ 442 h 1038"/>
                <a:gd name="T12" fmla="*/ 1110 w 1188"/>
                <a:gd name="T13" fmla="*/ 506 h 1038"/>
                <a:gd name="T14" fmla="*/ 1187 w 1188"/>
                <a:gd name="T15" fmla="*/ 620 h 1038"/>
                <a:gd name="T16" fmla="*/ 1173 w 1188"/>
                <a:gd name="T17" fmla="*/ 659 h 1038"/>
                <a:gd name="T18" fmla="*/ 994 w 1188"/>
                <a:gd name="T19" fmla="*/ 997 h 1038"/>
                <a:gd name="T20" fmla="*/ 867 w 1188"/>
                <a:gd name="T21" fmla="*/ 1037 h 1038"/>
                <a:gd name="T22" fmla="*/ 454 w 1188"/>
                <a:gd name="T23" fmla="*/ 1000 h 1038"/>
                <a:gd name="T24" fmla="*/ 425 w 1188"/>
                <a:gd name="T25" fmla="*/ 945 h 1038"/>
                <a:gd name="T26" fmla="*/ 152 w 1188"/>
                <a:gd name="T27" fmla="*/ 885 h 1038"/>
                <a:gd name="T28" fmla="*/ 102 w 1188"/>
                <a:gd name="T29" fmla="*/ 908 h 1038"/>
                <a:gd name="T30" fmla="*/ 0 w 1188"/>
                <a:gd name="T31" fmla="*/ 351 h 1038"/>
                <a:gd name="T32" fmla="*/ 279 w 1188"/>
                <a:gd name="T33" fmla="*/ 0 h 10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8" h="1038">
                  <a:moveTo>
                    <a:pt x="279" y="0"/>
                  </a:moveTo>
                  <a:lnTo>
                    <a:pt x="494" y="128"/>
                  </a:lnTo>
                  <a:lnTo>
                    <a:pt x="755" y="94"/>
                  </a:lnTo>
                  <a:lnTo>
                    <a:pt x="920" y="344"/>
                  </a:lnTo>
                  <a:lnTo>
                    <a:pt x="964" y="364"/>
                  </a:lnTo>
                  <a:lnTo>
                    <a:pt x="1080" y="442"/>
                  </a:lnTo>
                  <a:lnTo>
                    <a:pt x="1110" y="506"/>
                  </a:lnTo>
                  <a:lnTo>
                    <a:pt x="1187" y="620"/>
                  </a:lnTo>
                  <a:lnTo>
                    <a:pt x="1173" y="659"/>
                  </a:lnTo>
                  <a:lnTo>
                    <a:pt x="994" y="997"/>
                  </a:lnTo>
                  <a:lnTo>
                    <a:pt x="867" y="1037"/>
                  </a:lnTo>
                  <a:lnTo>
                    <a:pt x="454" y="1000"/>
                  </a:lnTo>
                  <a:lnTo>
                    <a:pt x="425" y="945"/>
                  </a:lnTo>
                  <a:lnTo>
                    <a:pt x="152" y="885"/>
                  </a:lnTo>
                  <a:lnTo>
                    <a:pt x="102" y="908"/>
                  </a:lnTo>
                  <a:lnTo>
                    <a:pt x="0" y="351"/>
                  </a:lnTo>
                  <a:lnTo>
                    <a:pt x="279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/>
            </a:p>
          </p:txBody>
        </p:sp>
        <p:sp>
          <p:nvSpPr>
            <p:cNvPr id="61" name="Rectangle 31"/>
            <p:cNvSpPr>
              <a:spLocks noChangeArrowheads="1"/>
            </p:cNvSpPr>
            <p:nvPr/>
          </p:nvSpPr>
          <p:spPr bwMode="auto">
            <a:xfrm>
              <a:off x="719" y="957"/>
              <a:ext cx="139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GB" altLang="zh-CN" sz="2400" b="1" dirty="0">
                <a:solidFill>
                  <a:schemeClr val="bg2"/>
                </a:solidFill>
                <a:latin typeface="Futura Md BT" pitchFamily="34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6175303" y="2531320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Internet</a:t>
            </a:r>
            <a:endParaRPr lang="zh-CN" altLang="en-US" b="1" dirty="0"/>
          </a:p>
        </p:txBody>
      </p:sp>
      <p:sp>
        <p:nvSpPr>
          <p:cNvPr id="66" name="任意多边形 65"/>
          <p:cNvSpPr/>
          <p:nvPr/>
        </p:nvSpPr>
        <p:spPr>
          <a:xfrm>
            <a:off x="10223500" y="2044700"/>
            <a:ext cx="139700" cy="381000"/>
          </a:xfrm>
          <a:custGeom>
            <a:avLst/>
            <a:gdLst>
              <a:gd name="connsiteX0" fmla="*/ 139700 w 139700"/>
              <a:gd name="connsiteY0" fmla="*/ 381000 h 381000"/>
              <a:gd name="connsiteX1" fmla="*/ 0 w 139700"/>
              <a:gd name="connsiteY1" fmla="*/ 0 h 381000"/>
              <a:gd name="connsiteX2" fmla="*/ 0 w 139700"/>
              <a:gd name="connsiteY2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381000">
                <a:moveTo>
                  <a:pt x="139700" y="38100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任意多边形 66"/>
          <p:cNvSpPr/>
          <p:nvPr/>
        </p:nvSpPr>
        <p:spPr>
          <a:xfrm>
            <a:off x="2931471" y="2882900"/>
            <a:ext cx="2961329" cy="2717800"/>
          </a:xfrm>
          <a:custGeom>
            <a:avLst/>
            <a:gdLst>
              <a:gd name="connsiteX0" fmla="*/ 675329 w 2961329"/>
              <a:gd name="connsiteY0" fmla="*/ 2717800 h 2717800"/>
              <a:gd name="connsiteX1" fmla="*/ 141929 w 2961329"/>
              <a:gd name="connsiteY1" fmla="*/ 1358900 h 2717800"/>
              <a:gd name="connsiteX2" fmla="*/ 2961329 w 2961329"/>
              <a:gd name="connsiteY2" fmla="*/ 0 h 271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61329" h="2717800">
                <a:moveTo>
                  <a:pt x="675329" y="2717800"/>
                </a:moveTo>
                <a:cubicBezTo>
                  <a:pt x="218129" y="2264833"/>
                  <a:pt x="-239071" y="1811867"/>
                  <a:pt x="141929" y="1358900"/>
                </a:cubicBezTo>
                <a:cubicBezTo>
                  <a:pt x="522929" y="905933"/>
                  <a:pt x="1742129" y="452966"/>
                  <a:pt x="2961329" y="0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任意多边形 67"/>
          <p:cNvSpPr/>
          <p:nvPr/>
        </p:nvSpPr>
        <p:spPr>
          <a:xfrm>
            <a:off x="1917700" y="2374900"/>
            <a:ext cx="1473200" cy="3225800"/>
          </a:xfrm>
          <a:custGeom>
            <a:avLst/>
            <a:gdLst>
              <a:gd name="connsiteX0" fmla="*/ 1473200 w 1473200"/>
              <a:gd name="connsiteY0" fmla="*/ 3225800 h 3225800"/>
              <a:gd name="connsiteX1" fmla="*/ 0 w 1473200"/>
              <a:gd name="connsiteY1" fmla="*/ 876300 h 3225800"/>
              <a:gd name="connsiteX2" fmla="*/ 1473200 w 1473200"/>
              <a:gd name="connsiteY2" fmla="*/ 0 h 322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73200" h="3225800">
                <a:moveTo>
                  <a:pt x="1473200" y="3225800"/>
                </a:moveTo>
                <a:cubicBezTo>
                  <a:pt x="736600" y="2319866"/>
                  <a:pt x="0" y="1413933"/>
                  <a:pt x="0" y="876300"/>
                </a:cubicBezTo>
                <a:cubicBezTo>
                  <a:pt x="0" y="338667"/>
                  <a:pt x="736600" y="169333"/>
                  <a:pt x="1473200" y="0"/>
                </a:cubicBezTo>
              </a:path>
            </a:pathLst>
          </a:custGeom>
          <a:ln>
            <a:solidFill>
              <a:srgbClr val="00B050"/>
            </a:solidFill>
            <a:prstDash val="dash"/>
            <a:headEnd type="none" w="med" len="med"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任意多边形 68"/>
          <p:cNvSpPr/>
          <p:nvPr/>
        </p:nvSpPr>
        <p:spPr>
          <a:xfrm>
            <a:off x="3822700" y="2590800"/>
            <a:ext cx="1504448" cy="2997200"/>
          </a:xfrm>
          <a:custGeom>
            <a:avLst/>
            <a:gdLst>
              <a:gd name="connsiteX0" fmla="*/ 0 w 1504448"/>
              <a:gd name="connsiteY0" fmla="*/ 2997200 h 2997200"/>
              <a:gd name="connsiteX1" fmla="*/ 1485900 w 1504448"/>
              <a:gd name="connsiteY1" fmla="*/ 1689100 h 2997200"/>
              <a:gd name="connsiteX2" fmla="*/ 698500 w 1504448"/>
              <a:gd name="connsiteY2" fmla="*/ 0 h 299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4448" h="2997200">
                <a:moveTo>
                  <a:pt x="0" y="2997200"/>
                </a:moveTo>
                <a:cubicBezTo>
                  <a:pt x="684741" y="2592916"/>
                  <a:pt x="1369483" y="2188633"/>
                  <a:pt x="1485900" y="1689100"/>
                </a:cubicBezTo>
                <a:cubicBezTo>
                  <a:pt x="1602317" y="1189567"/>
                  <a:pt x="1150408" y="594783"/>
                  <a:pt x="698500" y="0"/>
                </a:cubicBezTo>
              </a:path>
            </a:pathLst>
          </a:custGeom>
          <a:ln>
            <a:solidFill>
              <a:srgbClr val="00B050"/>
            </a:solidFill>
            <a:prstDash val="dash"/>
            <a:headEnd type="none" w="med" len="med"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" name="任意多边形 70"/>
          <p:cNvSpPr/>
          <p:nvPr/>
        </p:nvSpPr>
        <p:spPr>
          <a:xfrm>
            <a:off x="3936999" y="3098800"/>
            <a:ext cx="2484613" cy="2514600"/>
          </a:xfrm>
          <a:custGeom>
            <a:avLst/>
            <a:gdLst>
              <a:gd name="connsiteX0" fmla="*/ 0 w 2298700"/>
              <a:gd name="connsiteY0" fmla="*/ 2514600 h 2514600"/>
              <a:gd name="connsiteX1" fmla="*/ 1778000 w 2298700"/>
              <a:gd name="connsiteY1" fmla="*/ 1117600 h 2514600"/>
              <a:gd name="connsiteX2" fmla="*/ 2298700 w 2298700"/>
              <a:gd name="connsiteY2" fmla="*/ 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700" h="2514600">
                <a:moveTo>
                  <a:pt x="0" y="2514600"/>
                </a:moveTo>
                <a:cubicBezTo>
                  <a:pt x="697441" y="2025650"/>
                  <a:pt x="1394883" y="1536700"/>
                  <a:pt x="1778000" y="1117600"/>
                </a:cubicBezTo>
                <a:cubicBezTo>
                  <a:pt x="2161117" y="698500"/>
                  <a:pt x="2229908" y="349250"/>
                  <a:pt x="2298700" y="0"/>
                </a:cubicBezTo>
              </a:path>
            </a:pathLst>
          </a:custGeom>
          <a:ln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570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altLang="zh-CN" dirty="0" smtClean="0"/>
              <a:t>Scenario 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800600"/>
          </a:xfrm>
        </p:spPr>
        <p:txBody>
          <a:bodyPr/>
          <a:lstStyle/>
          <a:p>
            <a:r>
              <a:rPr lang="en-US" altLang="zh-CN" dirty="0" smtClean="0"/>
              <a:t>Operator deploy different type of WLAN network, for example:</a:t>
            </a:r>
          </a:p>
          <a:p>
            <a:pPr lvl="1"/>
            <a:r>
              <a:rPr lang="en-US" altLang="zh-CN" dirty="0" smtClean="0"/>
              <a:t>WLAN network #1:</a:t>
            </a:r>
          </a:p>
          <a:p>
            <a:pPr lvl="2"/>
            <a:r>
              <a:rPr lang="en-US" altLang="zh-CN" dirty="0" smtClean="0"/>
              <a:t>Provide Internet access service</a:t>
            </a:r>
          </a:p>
          <a:p>
            <a:pPr lvl="1"/>
            <a:r>
              <a:rPr lang="en-US" altLang="zh-CN" dirty="0" smtClean="0"/>
              <a:t>WLAN network #2:</a:t>
            </a:r>
          </a:p>
          <a:p>
            <a:pPr lvl="2"/>
            <a:r>
              <a:rPr lang="en-US" altLang="zh-CN" dirty="0" smtClean="0"/>
              <a:t>Provide Internet access service</a:t>
            </a:r>
          </a:p>
          <a:p>
            <a:pPr lvl="2"/>
            <a:r>
              <a:rPr lang="en-US" altLang="zh-CN" dirty="0" smtClean="0"/>
              <a:t>Provide access service to operator’s core network</a:t>
            </a:r>
          </a:p>
          <a:p>
            <a:pPr lvl="2"/>
            <a:r>
              <a:rPr lang="en-US" altLang="zh-CN" dirty="0" smtClean="0"/>
              <a:t>Do not provide seamless handover between WLAN and cellular network</a:t>
            </a:r>
          </a:p>
          <a:p>
            <a:pPr lvl="1"/>
            <a:r>
              <a:rPr lang="en-US" altLang="zh-CN" dirty="0" smtClean="0"/>
              <a:t>WLAN network #3:</a:t>
            </a:r>
          </a:p>
          <a:p>
            <a:pPr lvl="2"/>
            <a:r>
              <a:rPr lang="en-US" altLang="zh-CN" dirty="0"/>
              <a:t>Provide Internet access service</a:t>
            </a:r>
          </a:p>
          <a:p>
            <a:pPr lvl="2"/>
            <a:r>
              <a:rPr lang="en-US" altLang="zh-CN" dirty="0"/>
              <a:t>Provide access service to operator’s core network</a:t>
            </a:r>
          </a:p>
          <a:p>
            <a:pPr lvl="2"/>
            <a:r>
              <a:rPr lang="en-US" altLang="zh-CN" dirty="0"/>
              <a:t>P</a:t>
            </a:r>
            <a:r>
              <a:rPr lang="en-US" altLang="zh-CN" dirty="0" smtClean="0"/>
              <a:t>rovide </a:t>
            </a:r>
            <a:r>
              <a:rPr lang="en-US" altLang="zh-CN" dirty="0"/>
              <a:t>seamless handover between WLAN and cellular network</a:t>
            </a:r>
          </a:p>
          <a:p>
            <a:pPr lvl="2"/>
            <a:endParaRPr lang="en-US" altLang="zh-CN" dirty="0" smtClean="0"/>
          </a:p>
          <a:p>
            <a:pPr lvl="2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en-US" altLang="ja-JP" smtClean="0"/>
              <a:t>Dapeng 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7" name="TextBox 6"/>
          <p:cNvSpPr txBox="1"/>
          <p:nvPr/>
        </p:nvSpPr>
        <p:spPr>
          <a:xfrm>
            <a:off x="1185620" y="5638800"/>
            <a:ext cx="6926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/>
              <a:t>The user may want to know the service type before </a:t>
            </a:r>
          </a:p>
          <a:p>
            <a:pPr algn="ctr"/>
            <a:r>
              <a:rPr lang="en-US" altLang="zh-CN" sz="2400" b="1" dirty="0" smtClean="0"/>
              <a:t>associate to the WLAN network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8370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smtClean="0"/>
              <a:t>Nov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Liu, China Mobile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27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2294</TotalTime>
  <Words>232</Words>
  <Application>Microsoft Office PowerPoint</Application>
  <PresentationFormat>全屏显示(4:3)</PresentationFormat>
  <Paragraphs>68</Paragraphs>
  <Slides>5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802-11-Submission</vt:lpstr>
      <vt:lpstr>Pre-association Service Discovery Use Cases </vt:lpstr>
      <vt:lpstr>Abstract</vt:lpstr>
      <vt:lpstr>WLAN Operator’s Service Discovery Use Cases</vt:lpstr>
      <vt:lpstr>Scenario Discussion</vt:lpstr>
      <vt:lpstr>PowerPoint 演示文稿</vt:lpstr>
    </vt:vector>
  </TitlesOfParts>
  <Manager/>
  <Company>Fraunhofer Fokus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Dapeng Liu</cp:lastModifiedBy>
  <cp:revision>191</cp:revision>
  <cp:lastPrinted>1998-02-10T13:28:06Z</cp:lastPrinted>
  <dcterms:created xsi:type="dcterms:W3CDTF">2011-01-18T18:21:24Z</dcterms:created>
  <dcterms:modified xsi:type="dcterms:W3CDTF">2012-11-04T20:35:29Z</dcterms:modified>
  <cp:category/>
</cp:coreProperties>
</file>