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9" r:id="rId2"/>
    <p:sldId id="271" r:id="rId3"/>
    <p:sldId id="358" r:id="rId4"/>
    <p:sldId id="402" r:id="rId5"/>
    <p:sldId id="313" r:id="rId6"/>
    <p:sldId id="403" r:id="rId7"/>
    <p:sldId id="405" r:id="rId8"/>
    <p:sldId id="406" r:id="rId9"/>
    <p:sldId id="404" r:id="rId10"/>
    <p:sldId id="393" r:id="rId11"/>
    <p:sldId id="394" r:id="rId12"/>
    <p:sldId id="395" r:id="rId13"/>
    <p:sldId id="396" r:id="rId14"/>
    <p:sldId id="397" r:id="rId15"/>
    <p:sldId id="398" r:id="rId16"/>
    <p:sldId id="374" r:id="rId17"/>
    <p:sldId id="39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570" autoAdjust="0"/>
  </p:normalViewPr>
  <p:slideViewPr>
    <p:cSldViewPr>
      <p:cViewPr varScale="1">
        <p:scale>
          <a:sx n="91" d="100"/>
          <a:sy n="91" d="100"/>
        </p:scale>
        <p:origin x="-536"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P802.11-12/1264r0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P802.11-12/1264r0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10</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14</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16</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17</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-12/1264r3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2012</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2012 General Link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2012-11-12</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10</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11</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12</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13</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14</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14 November2012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08:00-10:00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Consideration of PAR and 5 Criterion Comments from other 802 Working Groups</a:t>
            </a:r>
            <a:endParaRPr lang="en-US" altLang="ja-JP" b="0" dirty="0">
              <a:cs typeface="ＭＳ Ｐゴシック" charset="0"/>
            </a:endParaRPr>
          </a:p>
          <a:p>
            <a:pPr>
              <a:lnSpc>
                <a:spcPct val="80000"/>
              </a:lnSpc>
            </a:pPr>
            <a:r>
              <a:rPr lang="en-US" b="0" dirty="0"/>
              <a:t>Presentation and Discussion of Submissions</a:t>
            </a:r>
          </a:p>
          <a:p>
            <a:pPr>
              <a:lnSpc>
                <a:spcPct val="80000"/>
              </a:lnSpc>
            </a:pPr>
            <a:r>
              <a:rPr lang="en-US" b="0" dirty="0" smtClean="0"/>
              <a:t>Teleconferences</a:t>
            </a:r>
            <a:r>
              <a:rPr lang="en-US" b="0" dirty="0"/>
              <a:t>:</a:t>
            </a:r>
          </a:p>
          <a:p>
            <a:pPr lvl="1">
              <a:lnSpc>
                <a:spcPct val="80000"/>
              </a:lnSpc>
            </a:pPr>
            <a:r>
              <a:rPr lang="en-US" b="1" dirty="0"/>
              <a:t>Moved,</a:t>
            </a:r>
            <a:r>
              <a:rPr lang="en-US" dirty="0"/>
              <a:t> to authorize 1-hour bi-weekly teleconferences through the </a:t>
            </a:r>
            <a:r>
              <a:rPr lang="en-US" dirty="0" smtClean="0"/>
              <a:t>January 2013 802.11 Interim jointly </a:t>
            </a:r>
            <a:r>
              <a:rPr lang="en-US" dirty="0"/>
              <a:t>with the corresponding 802.1 Study Group </a:t>
            </a:r>
            <a:r>
              <a:rPr lang="en-US" dirty="0" smtClean="0"/>
              <a:t>…</a:t>
            </a:r>
            <a:endParaRPr lang="en-US" dirty="0"/>
          </a:p>
          <a:p>
            <a:pPr>
              <a:lnSpc>
                <a:spcPct val="90000"/>
              </a:lnSpc>
            </a:pPr>
            <a:r>
              <a:rPr lang="en-US" altLang="ja-JP" b="0" dirty="0" smtClean="0">
                <a:cs typeface="ＭＳ Ｐゴシック" charset="0"/>
              </a:rPr>
              <a:t>Recess </a:t>
            </a:r>
            <a:r>
              <a:rPr lang="en-US" altLang="ja-JP" b="0" dirty="0">
                <a:cs typeface="ＭＳ Ｐゴシック" charset="0"/>
              </a:rPr>
              <a:t>until </a:t>
            </a:r>
            <a:r>
              <a:rPr lang="en-US" altLang="ja-JP" b="0" dirty="0" smtClean="0">
                <a:cs typeface="ＭＳ Ｐゴシック" charset="0"/>
              </a:rPr>
              <a:t>08:00 </a:t>
            </a:r>
            <a:r>
              <a:rPr lang="en-US" altLang="ja-JP" b="0" dirty="0">
                <a:cs typeface="ＭＳ Ｐゴシック" charset="0"/>
              </a:rPr>
              <a:t>Thursday</a:t>
            </a:r>
          </a:p>
          <a:p>
            <a:pPr>
              <a:lnSpc>
                <a:spcPct val="90000"/>
              </a:lnSpc>
            </a:pPr>
            <a:endParaRPr lang="en-US" b="0" dirty="0"/>
          </a:p>
          <a:p>
            <a:pPr lvl="1">
              <a:lnSpc>
                <a:spcPct val="80000"/>
              </a:lnSpc>
            </a:pPr>
            <a:endParaRPr lang="en-US"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16</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November 2012</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08:00-10:00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a:t>Presentations and </a:t>
            </a:r>
            <a:r>
              <a:rPr lang="en-US" b="0" dirty="0" smtClean="0"/>
              <a:t>Discussion</a:t>
            </a:r>
          </a:p>
          <a:p>
            <a:pPr>
              <a:lnSpc>
                <a:spcPct val="90000"/>
              </a:lnSpc>
            </a:pPr>
            <a:r>
              <a:rPr lang="en-US" b="0" dirty="0" smtClean="0"/>
              <a:t>Joint meeting with 802.1</a:t>
            </a:r>
          </a:p>
          <a:p>
            <a:pPr>
              <a:lnSpc>
                <a:spcPct val="90000"/>
              </a:lnSpc>
            </a:pPr>
            <a:r>
              <a:rPr lang="en-US" b="0" dirty="0"/>
              <a:t>Adjourn </a:t>
            </a:r>
            <a:r>
              <a:rPr lang="en-US" b="0" i="1" dirty="0"/>
              <a:t>sine die</a:t>
            </a:r>
          </a:p>
          <a:p>
            <a:pPr marL="0" indent="0">
              <a:lnSpc>
                <a:spcPct val="90000"/>
              </a:lnSpc>
              <a:buNone/>
            </a:pPr>
            <a:endParaRPr lang="en-US" b="0" dirty="0" smtClean="0"/>
          </a:p>
          <a:p>
            <a:pPr>
              <a:lnSpc>
                <a:spcPct val="90000"/>
              </a:lnSpc>
            </a:pPr>
            <a:endParaRPr lang="en-US" b="0" dirty="0" smtClean="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17</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p>
          <a:p>
            <a:pPr>
              <a:lnSpc>
                <a:spcPct val="80000"/>
              </a:lnSpc>
            </a:pPr>
            <a:r>
              <a:rPr lang="en-GB" sz="2200" dirty="0" smtClean="0"/>
              <a:t>Draft PAR and Five Criterion</a:t>
            </a:r>
          </a:p>
          <a:p>
            <a:pPr lvl="1">
              <a:lnSpc>
                <a:spcPct val="80000"/>
              </a:lnSpc>
            </a:pPr>
            <a:r>
              <a:rPr lang="en-GB" sz="1800" dirty="0" smtClean="0"/>
              <a:t>12/1207r0, “802.11 GLK Draft PAR”</a:t>
            </a:r>
          </a:p>
          <a:p>
            <a:pPr lvl="1">
              <a:lnSpc>
                <a:spcPct val="80000"/>
              </a:lnSpc>
            </a:pPr>
            <a:r>
              <a:rPr lang="en-GB" sz="1800" dirty="0" smtClean="0"/>
              <a:t>12/1208r0, “802.11 GLK Draft 5C”</a:t>
            </a:r>
            <a:endParaRPr lang="en-US" sz="1800" dirty="0"/>
          </a:p>
          <a:p>
            <a:pPr lvl="1">
              <a:lnSpc>
                <a:spcPct val="8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 GLK:</a:t>
            </a:r>
            <a:r>
              <a:rPr lang="en-US" sz="4000" dirty="0">
                <a:solidFill>
                  <a:srgbClr val="0000FF"/>
                </a:solidFill>
                <a:latin typeface="Arial Black" charset="0"/>
              </a:rPr>
              <a:t/>
            </a:r>
            <a:br>
              <a:rPr lang="en-US" sz="4000" dirty="0">
                <a:solidFill>
                  <a:srgbClr val="0000FF"/>
                </a:solidFill>
                <a:latin typeface="Arial Black" charset="0"/>
              </a:rPr>
            </a:br>
            <a:r>
              <a:rPr lang="en-US" sz="4000" dirty="0" smtClean="0">
                <a:solidFill>
                  <a:srgbClr val="0000FF"/>
                </a:solidFill>
                <a:latin typeface="Arial Black" charset="0"/>
              </a:rPr>
              <a:t>General Link</a:t>
            </a:r>
            <a:r>
              <a:rPr lang="en-US" sz="4000" dirty="0">
                <a:solidFill>
                  <a:srgbClr val="0000FF"/>
                </a:solidFill>
                <a:latin typeface="Arial Black" charset="0"/>
              </a:rPr>
              <a:t> </a:t>
            </a:r>
            <a:r>
              <a:rPr lang="en-US" sz="4000" dirty="0" smtClean="0">
                <a:solidFill>
                  <a:srgbClr val="0000FF"/>
                </a:solidFill>
                <a:latin typeface="Arial Black" charset="0"/>
              </a:rPr>
              <a:t>Study Group</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13-15 November, 2012</a:t>
            </a:r>
          </a:p>
          <a:p>
            <a:pPr algn="ctr">
              <a:lnSpc>
                <a:spcPct val="90000"/>
              </a:lnSpc>
              <a:buFontTx/>
              <a:buNone/>
            </a:pPr>
            <a:endParaRPr lang="en-US" sz="2800"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3</a:t>
            </a:r>
            <a:r>
              <a:rPr lang="en-US" baseline="30000" dirty="0">
                <a:latin typeface="Arial" charset="0"/>
              </a:rPr>
              <a:t>rd.</a:t>
            </a:r>
            <a:r>
              <a:rPr lang="en-US" dirty="0">
                <a:latin typeface="Arial" charset="0"/>
              </a:rPr>
              <a:t>, </a:t>
            </a:r>
            <a:r>
              <a:rPr lang="en-US" dirty="0" smtClean="0">
                <a:latin typeface="Arial" charset="0"/>
              </a:rPr>
              <a:t>Huawei</a:t>
            </a:r>
            <a:endParaRPr lang="en-US" dirty="0">
              <a:latin typeface="Arial" charset="0"/>
            </a:endParaRPr>
          </a:p>
          <a:p>
            <a:pPr algn="ctr">
              <a:lnSpc>
                <a:spcPct val="90000"/>
              </a:lnSpc>
              <a:buFontTx/>
              <a:buNone/>
            </a:pPr>
            <a:r>
              <a:rPr lang="en-US" sz="1400" dirty="0" smtClean="0">
                <a:latin typeface="Arial" charset="0"/>
                <a:hlinkClick r:id="rId3"/>
              </a:rPr>
              <a:t>d3e3e3@gmail.com</a:t>
            </a:r>
            <a:r>
              <a:rPr lang="en-US" sz="1400" dirty="0" smtClean="0">
                <a:latin typeface="Arial" charset="0"/>
              </a:rPr>
              <a:t>     +</a:t>
            </a:r>
            <a:r>
              <a:rPr lang="en-US" sz="1400" dirty="0">
                <a:latin typeface="Arial" charset="0"/>
              </a:rPr>
              <a:t>1-508</a:t>
            </a:r>
            <a:r>
              <a:rPr lang="en-US" sz="1400" dirty="0" smtClean="0">
                <a:latin typeface="Arial" charset="0"/>
              </a:rPr>
              <a:t>-333-2270</a:t>
            </a:r>
            <a:endParaRPr lang="en-US" sz="1400" dirty="0">
              <a:latin typeface="Arial" charset="0"/>
            </a:endParaRPr>
          </a:p>
          <a:p>
            <a:pPr algn="ctr">
              <a:lnSpc>
                <a:spcPct val="90000"/>
              </a:lnSpc>
              <a:buFontTx/>
              <a:buNone/>
            </a:pPr>
            <a:r>
              <a:rPr lang="en-US" sz="1800" dirty="0" smtClean="0">
                <a:latin typeface="Arial" charset="0"/>
              </a:rPr>
              <a:t>Secretary : </a:t>
            </a:r>
            <a:r>
              <a:rPr lang="en-US" sz="1800" dirty="0" smtClean="0">
                <a:solidFill>
                  <a:srgbClr val="FF0000"/>
                </a:solidFill>
                <a:latin typeface="Arial" charset="0"/>
              </a:rPr>
              <a:t>Vacant</a:t>
            </a:r>
          </a:p>
          <a:p>
            <a:pPr algn="ctr">
              <a:lnSpc>
                <a:spcPct val="90000"/>
              </a:lnSpc>
              <a:buFontTx/>
              <a:buNone/>
            </a:pPr>
            <a:endParaRPr lang="en-US" sz="1800" dirty="0" smtClean="0">
              <a:solidFill>
                <a:srgbClr val="FF0000"/>
              </a:solidFill>
              <a:latin typeface="Arial" charset="0"/>
            </a:endParaRPr>
          </a:p>
          <a:p>
            <a:pPr algn="ctr">
              <a:lnSpc>
                <a:spcPct val="90000"/>
              </a:lnSpc>
              <a:buFontTx/>
              <a:buNone/>
            </a:pPr>
            <a:r>
              <a:rPr lang="en-US" sz="1800" b="0" dirty="0" smtClean="0">
                <a:latin typeface="Arial" charset="0"/>
              </a:rPr>
              <a:t>Joint mailing list with 802.1 SG: </a:t>
            </a:r>
            <a:r>
              <a:rPr lang="en-US" sz="1800" b="0" dirty="0"/>
              <a:t>STDS-802-JSG-GLK@listserv.ieee.org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2012</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Grand Hyatt San Antonio, San Antonio, Texas</a:t>
            </a:r>
            <a:endParaRPr lang="en-US" dirty="0"/>
          </a:p>
        </p:txBody>
      </p:sp>
      <p:pic>
        <p:nvPicPr>
          <p:cNvPr id="8" name="Picture 7"/>
          <p:cNvPicPr>
            <a:picLocks noChangeAspect="1" noChangeArrowheads="1"/>
          </p:cNvPicPr>
          <p:nvPr/>
        </p:nvPicPr>
        <p:blipFill>
          <a:blip r:embed="rId3" cstate="print"/>
          <a:srcRect/>
          <a:stretch>
            <a:fillRect/>
          </a:stretch>
        </p:blipFill>
        <p:spPr bwMode="auto">
          <a:xfrm>
            <a:off x="1393506" y="1524000"/>
            <a:ext cx="6356986" cy="42672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Temporary Secretary </a:t>
            </a:r>
            <a:r>
              <a:rPr lang="en-US" b="0" dirty="0" smtClean="0"/>
              <a:t>Selection</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a:t>
            </a:r>
            <a:r>
              <a:rPr lang="en-US" b="0" dirty="0" smtClean="0"/>
              <a:t>Reminder</a:t>
            </a:r>
          </a:p>
          <a:p>
            <a:pPr>
              <a:lnSpc>
                <a:spcPct val="80000"/>
              </a:lnSpc>
            </a:pPr>
            <a:r>
              <a:rPr lang="en-US" b="0" dirty="0" smtClean="0"/>
              <a:t>Study Group Voting</a:t>
            </a:r>
            <a:endParaRPr lang="en-US" b="0" dirty="0"/>
          </a:p>
          <a:p>
            <a:pPr>
              <a:lnSpc>
                <a:spcPct val="80000"/>
              </a:lnSpc>
            </a:pPr>
            <a:r>
              <a:rPr lang="en-US" b="0" dirty="0"/>
              <a:t>Approval of </a:t>
            </a:r>
            <a:r>
              <a:rPr lang="en-US" b="0" dirty="0" smtClean="0"/>
              <a:t>Agenda</a:t>
            </a:r>
          </a:p>
          <a:p>
            <a:pPr>
              <a:lnSpc>
                <a:spcPct val="80000"/>
              </a:lnSpc>
            </a:pPr>
            <a:r>
              <a:rPr lang="en-US" b="0" dirty="0" smtClean="0"/>
              <a:t>Approval of the Minutes of the GLK Meeting in Indian Wells</a:t>
            </a:r>
            <a:r>
              <a:rPr lang="en-US" b="0" dirty="0" smtClean="0"/>
              <a:t>. (Thanks to Mark Hamilton.)</a:t>
            </a:r>
            <a:endParaRPr lang="en-US" b="0" dirty="0" smtClean="0"/>
          </a:p>
          <a:p>
            <a:pPr lvl="1">
              <a:lnSpc>
                <a:spcPct val="80000"/>
              </a:lnSpc>
            </a:pPr>
            <a:r>
              <a:rPr lang="en-US" b="1" dirty="0" smtClean="0"/>
              <a:t>Approve 11-12-1179r1 as the minutes of the September GLK Meeting.</a:t>
            </a:r>
          </a:p>
          <a:p>
            <a:pPr lvl="2">
              <a:lnSpc>
                <a:spcPct val="80000"/>
              </a:lnSpc>
            </a:pPr>
            <a:r>
              <a:rPr lang="en-US" dirty="0"/>
              <a:t>Moved:     Seconded:</a:t>
            </a:r>
          </a:p>
          <a:p>
            <a:pPr lvl="2">
              <a:lnSpc>
                <a:spcPct val="80000"/>
              </a:lnSpc>
            </a:pPr>
            <a:r>
              <a:rPr lang="en-US" dirty="0"/>
              <a:t>Yes:    No:    Abstain:</a:t>
            </a:r>
          </a:p>
          <a:p>
            <a:pPr lvl="1">
              <a:lnSpc>
                <a:spcPct val="80000"/>
              </a:lnSpc>
            </a:pPr>
            <a:endParaRPr lang="en-US" b="0" dirty="0" smtClean="0"/>
          </a:p>
        </p:txBody>
      </p:sp>
    </p:spTree>
    <p:extLst>
      <p:ext uri="{BB962C8B-B14F-4D97-AF65-F5344CB8AC3E}">
        <p14:creationId xmlns:p14="http://schemas.microsoft.com/office/powerpoint/2010/main" val="20169496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Approve Minutes </a:t>
            </a:r>
            <a:r>
              <a:rPr lang="en-US" dirty="0"/>
              <a:t>of Joint Teleconferences with IEEE 802.1 SG:</a:t>
            </a:r>
          </a:p>
          <a:p>
            <a:pPr lvl="1">
              <a:lnSpc>
                <a:spcPct val="80000"/>
              </a:lnSpc>
            </a:pPr>
            <a:r>
              <a:rPr lang="en-US" dirty="0"/>
              <a:t>1 October 2012, “GLK </a:t>
            </a:r>
            <a:r>
              <a:rPr lang="en-US" dirty="0" err="1"/>
              <a:t>Telecon</a:t>
            </a:r>
            <a:r>
              <a:rPr lang="en-US" dirty="0"/>
              <a:t> Minutes 20121001”, 12/1206r1</a:t>
            </a:r>
          </a:p>
          <a:p>
            <a:pPr lvl="1">
              <a:lnSpc>
                <a:spcPct val="80000"/>
              </a:lnSpc>
            </a:pPr>
            <a:r>
              <a:rPr lang="en-US" dirty="0"/>
              <a:t>15 October 2012, “GLK </a:t>
            </a:r>
            <a:r>
              <a:rPr lang="en-US" dirty="0" err="1"/>
              <a:t>Telecon</a:t>
            </a:r>
            <a:r>
              <a:rPr lang="en-US" dirty="0"/>
              <a:t> Minutes 20121015”, 12/1231r1</a:t>
            </a:r>
          </a:p>
          <a:p>
            <a:pPr lvl="1">
              <a:lnSpc>
                <a:spcPct val="80000"/>
              </a:lnSpc>
            </a:pPr>
            <a:r>
              <a:rPr lang="en-US" dirty="0"/>
              <a:t>29 October 2012, “GLK </a:t>
            </a:r>
            <a:r>
              <a:rPr lang="en-US" dirty="0" err="1"/>
              <a:t>Telecon</a:t>
            </a:r>
            <a:r>
              <a:rPr lang="en-US" dirty="0"/>
              <a:t> Minutes 20121029”, 12/1254r0</a:t>
            </a:r>
          </a:p>
          <a:p>
            <a:pPr lvl="2">
              <a:lnSpc>
                <a:spcPct val="80000"/>
              </a:lnSpc>
            </a:pPr>
            <a:r>
              <a:rPr lang="en-US" dirty="0"/>
              <a:t>Moved:     Seconded:</a:t>
            </a:r>
          </a:p>
          <a:p>
            <a:pPr lvl="2">
              <a:lnSpc>
                <a:spcPct val="80000"/>
              </a:lnSpc>
            </a:pPr>
            <a:r>
              <a:rPr lang="en-US" dirty="0"/>
              <a:t>Yes:    No:    Abstain:</a:t>
            </a:r>
          </a:p>
          <a:p>
            <a:pPr>
              <a:lnSpc>
                <a:spcPct val="80000"/>
              </a:lnSpc>
            </a:pPr>
            <a:r>
              <a:rPr lang="en-US" dirty="0" smtClean="0"/>
              <a:t>Request the IEEE 802 LMSC to extend the IEEE 802.11 GLK Study Group.</a:t>
            </a:r>
          </a:p>
          <a:p>
            <a:pPr lvl="1">
              <a:lnSpc>
                <a:spcPct val="80000"/>
              </a:lnSpc>
            </a:pPr>
            <a:r>
              <a:rPr lang="en-US" dirty="0" smtClean="0"/>
              <a:t>GLK:  Moved</a:t>
            </a:r>
            <a:r>
              <a:rPr lang="en-US" dirty="0"/>
              <a:t>:     </a:t>
            </a:r>
            <a:r>
              <a:rPr lang="en-US" dirty="0" smtClean="0"/>
              <a:t>Seconded:</a:t>
            </a:r>
            <a:br>
              <a:rPr lang="en-US" dirty="0" smtClean="0"/>
            </a:br>
            <a:r>
              <a:rPr lang="en-US" dirty="0" smtClean="0"/>
              <a:t>           Yes</a:t>
            </a:r>
            <a:r>
              <a:rPr lang="en-US" dirty="0"/>
              <a:t>:    No:    Abstain</a:t>
            </a:r>
            <a:r>
              <a:rPr lang="en-US" dirty="0" smtClean="0"/>
              <a:t>:</a:t>
            </a:r>
            <a:br>
              <a:rPr lang="en-US" dirty="0" smtClean="0"/>
            </a:br>
            <a:r>
              <a:rPr lang="en-US" dirty="0" smtClean="0"/>
              <a:t/>
            </a:r>
            <a:br>
              <a:rPr lang="en-US" dirty="0" smtClean="0"/>
            </a:br>
            <a:r>
              <a:rPr lang="en-US" dirty="0" smtClean="0"/>
              <a:t>Note: this is to allow further work to finalize the PAR and 5 Criteria documents in the case they are not approved.</a:t>
            </a:r>
            <a:endParaRPr lang="en-US" b="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Consideration </a:t>
            </a:r>
            <a:r>
              <a:rPr lang="en-US" b="0" dirty="0"/>
              <a:t>of PAR and 5 Criteria </a:t>
            </a:r>
            <a:r>
              <a:rPr lang="en-US" b="0" dirty="0" smtClean="0"/>
              <a:t>Comments</a:t>
            </a:r>
          </a:p>
          <a:p>
            <a:pPr>
              <a:lnSpc>
                <a:spcPct val="80000"/>
              </a:lnSpc>
            </a:pPr>
            <a:r>
              <a:rPr lang="en-US" b="0" dirty="0" smtClean="0"/>
              <a:t>Comments from Paul </a:t>
            </a:r>
            <a:r>
              <a:rPr lang="en-US" b="0" dirty="0" err="1" smtClean="0"/>
              <a:t>Nikolich</a:t>
            </a:r>
            <a:r>
              <a:rPr lang="en-US" b="0" dirty="0" smtClean="0"/>
              <a:t>, Chair of 802:</a:t>
            </a:r>
          </a:p>
          <a:p>
            <a:pPr>
              <a:lnSpc>
                <a:spcPct val="80000"/>
              </a:lnSpc>
            </a:pPr>
            <a:endParaRPr lang="en-US" b="0" dirty="0" smtClean="0"/>
          </a:p>
          <a:p>
            <a:pPr lvl="1"/>
            <a:r>
              <a:rPr lang="en-US" dirty="0" smtClean="0"/>
              <a:t>I have </a:t>
            </a:r>
            <a:r>
              <a:rPr lang="en-US" dirty="0"/>
              <a:t>the following comment on the Amendment: Enhancements For Transit Links Within Bridged Networks draft PAR</a:t>
            </a:r>
            <a:r>
              <a:rPr lang="en-US" dirty="0" smtClean="0"/>
              <a:t>.</a:t>
            </a:r>
            <a:endParaRPr lang="en-US" dirty="0"/>
          </a:p>
          <a:p>
            <a:pPr lvl="1"/>
            <a:r>
              <a:rPr lang="en-US" dirty="0"/>
              <a:t>In section 5.5 Need for Project, some of the language is ambiguous and difficult to parse, specifically "These developments raise a demand for bridging of IEEE 802.11 media to the same level as other media can be bridged: as media internal to the network as well as media offering access to the network</a:t>
            </a:r>
            <a:r>
              <a:rPr lang="en-US" dirty="0" smtClean="0"/>
              <a:t>.”</a:t>
            </a:r>
            <a:endParaRPr lang="en-US" dirty="0"/>
          </a:p>
          <a:p>
            <a:pPr lvl="1"/>
            <a:r>
              <a:rPr lang="en-US" dirty="0"/>
              <a:t>For example, what does "bridging of 802.11 media to the same level as other media" mean?  Is there a particular function or parameter that is implied whose "same level" is the target of that sentence</a:t>
            </a:r>
            <a:r>
              <a:rPr lang="en-US" dirty="0" smtClean="0"/>
              <a:t>?</a:t>
            </a:r>
            <a:r>
              <a:rPr lang="en-US" dirty="0"/>
              <a:t> </a:t>
            </a:r>
          </a:p>
        </p:txBody>
      </p:sp>
    </p:spTree>
    <p:extLst>
      <p:ext uri="{BB962C8B-B14F-4D97-AF65-F5344CB8AC3E}">
        <p14:creationId xmlns:p14="http://schemas.microsoft.com/office/powerpoint/2010/main" val="194684292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US" b="0" dirty="0" smtClean="0"/>
              <a:t>Paul </a:t>
            </a:r>
            <a:r>
              <a:rPr lang="en-US" b="0" dirty="0" err="1" smtClean="0"/>
              <a:t>Nikolich</a:t>
            </a:r>
            <a:r>
              <a:rPr lang="en-US" b="0" dirty="0" smtClean="0"/>
              <a:t> comments (continued)</a:t>
            </a:r>
          </a:p>
          <a:p>
            <a:pPr lvl="1"/>
            <a:endParaRPr lang="en-US" sz="1600" dirty="0" smtClean="0"/>
          </a:p>
          <a:p>
            <a:pPr lvl="1"/>
            <a:r>
              <a:rPr lang="en-US" dirty="0" smtClean="0"/>
              <a:t>I </a:t>
            </a:r>
            <a:r>
              <a:rPr lang="en-US" dirty="0"/>
              <a:t>can't offer alternate language because I don't understand what you are trying to convey with that sentence.  Please explain or consider rewording it for clarity</a:t>
            </a:r>
            <a:r>
              <a:rPr lang="en-US" dirty="0" smtClean="0"/>
              <a:t>.</a:t>
            </a:r>
            <a:endParaRPr lang="en-US" dirty="0"/>
          </a:p>
          <a:p>
            <a:pPr lvl="1"/>
            <a:r>
              <a:rPr lang="en-US" dirty="0"/>
              <a:t>Regards</a:t>
            </a:r>
            <a:r>
              <a:rPr lang="en-US" dirty="0" smtClean="0"/>
              <a:t>,</a:t>
            </a:r>
            <a:endParaRPr lang="en-US" dirty="0"/>
          </a:p>
          <a:p>
            <a:pPr lvl="1"/>
            <a:r>
              <a:rPr lang="en-US" dirty="0"/>
              <a:t>--</a:t>
            </a:r>
            <a:r>
              <a:rPr lang="en-US" dirty="0" smtClean="0"/>
              <a:t>Paul</a:t>
            </a:r>
          </a:p>
          <a:p>
            <a:endParaRPr lang="en-US" b="0" dirty="0"/>
          </a:p>
        </p:txBody>
      </p:sp>
    </p:spTree>
    <p:extLst>
      <p:ext uri="{BB962C8B-B14F-4D97-AF65-F5344CB8AC3E}">
        <p14:creationId xmlns:p14="http://schemas.microsoft.com/office/powerpoint/2010/main" val="415526125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US" b="0" dirty="0" smtClean="0"/>
              <a:t>Proposed response:</a:t>
            </a:r>
          </a:p>
          <a:p>
            <a:pPr lvl="1"/>
            <a:endParaRPr lang="en-US" sz="1600" dirty="0" smtClean="0"/>
          </a:p>
          <a:p>
            <a:pPr lvl="1"/>
            <a:r>
              <a:rPr lang="en-US" sz="2400" dirty="0" smtClean="0"/>
              <a:t>In the 802.11ak PAR Section 5.5, replace</a:t>
            </a:r>
            <a:endParaRPr lang="en-US" sz="2400" dirty="0"/>
          </a:p>
          <a:p>
            <a:pPr lvl="1"/>
            <a:r>
              <a:rPr lang="en-US" sz="2400" dirty="0"/>
              <a:t>"bridging of IEEE 802.11 media to the same level as other media can be bridged"</a:t>
            </a:r>
          </a:p>
          <a:p>
            <a:pPr lvl="1"/>
            <a:r>
              <a:rPr lang="en-US" sz="2400" dirty="0"/>
              <a:t>with</a:t>
            </a:r>
          </a:p>
          <a:p>
            <a:pPr lvl="1"/>
            <a:r>
              <a:rPr lang="en-US" sz="2400" dirty="0"/>
              <a:t>"bridging of IEEE 802.11 media with similar bridging services as </a:t>
            </a:r>
            <a:r>
              <a:rPr lang="en-US" sz="2400" dirty="0" smtClean="0"/>
              <a:t>other media </a:t>
            </a:r>
            <a:r>
              <a:rPr lang="en-US" sz="2400" dirty="0"/>
              <a:t>can be bridged"</a:t>
            </a:r>
          </a:p>
          <a:p>
            <a:endParaRPr lang="en-US" b="0" dirty="0"/>
          </a:p>
        </p:txBody>
      </p:sp>
    </p:spTree>
    <p:extLst>
      <p:ext uri="{BB962C8B-B14F-4D97-AF65-F5344CB8AC3E}">
        <p14:creationId xmlns:p14="http://schemas.microsoft.com/office/powerpoint/2010/main" val="160687018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smtClean="0"/>
              <a:t>and Discussion of Submissions</a:t>
            </a:r>
            <a:endParaRPr lang="en-US" b="0" dirty="0"/>
          </a:p>
          <a:p>
            <a:pPr>
              <a:lnSpc>
                <a:spcPct val="80000"/>
              </a:lnSpc>
            </a:pPr>
            <a:r>
              <a:rPr lang="en-US" b="0" dirty="0" smtClean="0"/>
              <a:t>Recess </a:t>
            </a:r>
            <a:r>
              <a:rPr lang="en-US" b="0" dirty="0"/>
              <a:t>until 16:00 Tuesday</a:t>
            </a:r>
          </a:p>
        </p:txBody>
      </p:sp>
    </p:spTree>
    <p:extLst>
      <p:ext uri="{BB962C8B-B14F-4D97-AF65-F5344CB8AC3E}">
        <p14:creationId xmlns:p14="http://schemas.microsoft.com/office/powerpoint/2010/main" val="408919570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13014</TotalTime>
  <Words>1463</Words>
  <Application>Microsoft Macintosh PowerPoint</Application>
  <PresentationFormat>On-screen Show (4:3)</PresentationFormat>
  <Paragraphs>249</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802-11-Submission</vt:lpstr>
      <vt:lpstr>November 2012 General Link Agenda</vt:lpstr>
      <vt:lpstr>IEEE 802.11 GLK: General Link Study Group</vt:lpstr>
      <vt:lpstr>Venue</vt:lpstr>
      <vt:lpstr>Tuesday, 13 November 2012  19:30-21:30</vt:lpstr>
      <vt:lpstr>Tuesday, 13 November 2012  19:30-21:30 (cont.)</vt:lpstr>
      <vt:lpstr>Tuesday, 13 November 2012  19:30-21:30 (cont.)</vt:lpstr>
      <vt:lpstr>Tuesday, 13 November 2012  19:30-21:30 (cont.)</vt:lpstr>
      <vt:lpstr>Tuesday, 13 November 2012  19:30-21:30 (cont.)</vt:lpstr>
      <vt:lpstr>Tuesday, 13 November 2012  19:30-21:30 (cont.)</vt:lpstr>
      <vt:lpstr>Participants, Patents, and Duty to Inform</vt:lpstr>
      <vt:lpstr>Patent Related Links</vt:lpstr>
      <vt:lpstr>Call for Potentially Essential Patents</vt:lpstr>
      <vt:lpstr>Other Documents and WebPages to Review</vt:lpstr>
      <vt:lpstr>Other Guidelines for IEEE WG Meetings</vt:lpstr>
      <vt:lpstr>Wednesday, 14 November2012  08:00-10:00</vt:lpstr>
      <vt:lpstr>Thursday, 15 November 2012  08:00-10:00</vt:lpstr>
      <vt:lpstr>[Reference Information]</vt:lpstr>
    </vt:vector>
  </TitlesOfParts>
  <Company>Motorola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creator>Donald E. Eastlake 3rd</dc:creator>
  <cp:lastModifiedBy>Donald Eastlake III</cp:lastModifiedBy>
  <cp:revision>205</cp:revision>
  <cp:lastPrinted>1998-02-10T13:28:06Z</cp:lastPrinted>
  <dcterms:created xsi:type="dcterms:W3CDTF">2006-12-04T03:46:13Z</dcterms:created>
  <dcterms:modified xsi:type="dcterms:W3CDTF">2012-11-14T01:32:29Z</dcterms:modified>
</cp:coreProperties>
</file>