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5"/>
  </p:notesMasterIdLst>
  <p:handoutMasterIdLst>
    <p:handoutMasterId r:id="rId16"/>
  </p:handoutMasterIdLst>
  <p:sldIdLst>
    <p:sldId id="269" r:id="rId2"/>
    <p:sldId id="271" r:id="rId3"/>
    <p:sldId id="358" r:id="rId4"/>
    <p:sldId id="402" r:id="rId5"/>
    <p:sldId id="313" r:id="rId6"/>
    <p:sldId id="393" r:id="rId7"/>
    <p:sldId id="394" r:id="rId8"/>
    <p:sldId id="395" r:id="rId9"/>
    <p:sldId id="396" r:id="rId10"/>
    <p:sldId id="397" r:id="rId11"/>
    <p:sldId id="398" r:id="rId12"/>
    <p:sldId id="374" r:id="rId13"/>
    <p:sldId id="390" r:id="rId1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7570" autoAdjust="0"/>
  </p:normalViewPr>
  <p:slideViewPr>
    <p:cSldViewPr>
      <p:cViewPr varScale="1">
        <p:scale>
          <a:sx n="91" d="100"/>
          <a:sy n="91" d="100"/>
        </p:scale>
        <p:origin x="-128" y="-11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1968" y="786"/>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handoutMaster" Target="handoutMasters/handoutMaster1.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P802.11-12/1264r0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November 2012</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Donald Eastlake 3rd, 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BA7524A1-3D73-7D46-9F01-B48D5D3DB9CF}"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2884868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P802.11-12/1264r0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November 2012</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Donald Eastlake 3rd, Huawei Technologies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1B7C4E39-0B0F-7845-91A7-D810512B9B6A}"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412219227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P802.11-12/1264r0</a:t>
            </a:r>
            <a:endParaRPr lang="en-US"/>
          </a:p>
        </p:txBody>
      </p:sp>
      <p:sp>
        <p:nvSpPr>
          <p:cNvPr id="5" name="Rectangle 3"/>
          <p:cNvSpPr>
            <a:spLocks noGrp="1" noChangeArrowheads="1"/>
          </p:cNvSpPr>
          <p:nvPr>
            <p:ph type="dt" idx="1"/>
          </p:nvPr>
        </p:nvSpPr>
        <p:spPr>
          <a:ln/>
        </p:spPr>
        <p:txBody>
          <a:bodyPr/>
          <a:lstStyle/>
          <a:p>
            <a:r>
              <a:rPr lang="en-US" smtClean="0"/>
              <a:t>November 2012</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8EBCAB7-A961-C748-BA39-7C2FB219065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97EC3D2F-EAD7-9548-B345-E65DCB3AD535}" type="slidenum">
              <a:rPr lang="en-US"/>
              <a:pPr/>
              <a:t>10</a:t>
            </a:fld>
            <a:endParaRPr lang="en-US"/>
          </a:p>
        </p:txBody>
      </p:sp>
      <p:sp>
        <p:nvSpPr>
          <p:cNvPr id="37891" name="Rectangle 2"/>
          <p:cNvSpPr>
            <a:spLocks noGrp="1" noRot="1" noChangeAspect="1" noChangeArrowheads="1" noTextEdit="1"/>
          </p:cNvSpPr>
          <p:nvPr>
            <p:ph type="sldImg"/>
          </p:nvPr>
        </p:nvSpPr>
        <p:spPr>
          <a:xfrm>
            <a:off x="1154113" y="701675"/>
            <a:ext cx="4625975" cy="3468688"/>
          </a:xfrm>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P802.11-12/1264r0</a:t>
            </a:r>
            <a:endParaRPr lang="en-US"/>
          </a:p>
        </p:txBody>
      </p:sp>
      <p:sp>
        <p:nvSpPr>
          <p:cNvPr id="5" name="Rectangle 3"/>
          <p:cNvSpPr>
            <a:spLocks noGrp="1" noChangeArrowheads="1"/>
          </p:cNvSpPr>
          <p:nvPr>
            <p:ph type="dt" idx="1"/>
          </p:nvPr>
        </p:nvSpPr>
        <p:spPr>
          <a:ln/>
        </p:spPr>
        <p:txBody>
          <a:bodyPr/>
          <a:lstStyle/>
          <a:p>
            <a:r>
              <a:rPr lang="en-US" smtClean="0"/>
              <a:t>November 2012</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11</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P802.11-12/1264r0</a:t>
            </a:r>
            <a:endParaRPr lang="en-US"/>
          </a:p>
        </p:txBody>
      </p:sp>
      <p:sp>
        <p:nvSpPr>
          <p:cNvPr id="5" name="Rectangle 3"/>
          <p:cNvSpPr>
            <a:spLocks noGrp="1" noChangeArrowheads="1"/>
          </p:cNvSpPr>
          <p:nvPr>
            <p:ph type="dt" idx="1"/>
          </p:nvPr>
        </p:nvSpPr>
        <p:spPr>
          <a:ln/>
        </p:spPr>
        <p:txBody>
          <a:bodyPr/>
          <a:lstStyle/>
          <a:p>
            <a:r>
              <a:rPr lang="en-US" smtClean="0"/>
              <a:t>November 2012</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AB87214-24AA-EA4E-809E-08847DA01681}" type="slidenum">
              <a:rPr lang="en-US"/>
              <a:pPr/>
              <a:t>12</a:t>
            </a:fld>
            <a:endParaRPr lang="en-US"/>
          </a:p>
        </p:txBody>
      </p:sp>
      <p:sp>
        <p:nvSpPr>
          <p:cNvPr id="240642"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40643"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P802.11-12/1264r0</a:t>
            </a:r>
            <a:endParaRPr lang="en-US"/>
          </a:p>
        </p:txBody>
      </p:sp>
      <p:sp>
        <p:nvSpPr>
          <p:cNvPr id="5" name="Rectangle 3"/>
          <p:cNvSpPr>
            <a:spLocks noGrp="1" noChangeArrowheads="1"/>
          </p:cNvSpPr>
          <p:nvPr>
            <p:ph type="dt" idx="1"/>
          </p:nvPr>
        </p:nvSpPr>
        <p:spPr>
          <a:ln/>
        </p:spPr>
        <p:txBody>
          <a:bodyPr/>
          <a:lstStyle/>
          <a:p>
            <a:r>
              <a:rPr lang="en-US" smtClean="0"/>
              <a:t>November 2012</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1D1BDB0B-EA10-DA4F-A289-10D32EADFFC2}" type="slidenum">
              <a:rPr lang="en-US"/>
              <a:pPr/>
              <a:t>13</a:t>
            </a:fld>
            <a:endParaRPr lang="en-US"/>
          </a:p>
        </p:txBody>
      </p:sp>
      <p:sp>
        <p:nvSpPr>
          <p:cNvPr id="273410"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273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P802.11-12/1264r0</a:t>
            </a:r>
            <a:endParaRPr lang="en-US"/>
          </a:p>
        </p:txBody>
      </p:sp>
      <p:sp>
        <p:nvSpPr>
          <p:cNvPr id="5" name="Rectangle 3"/>
          <p:cNvSpPr>
            <a:spLocks noGrp="1" noChangeArrowheads="1"/>
          </p:cNvSpPr>
          <p:nvPr>
            <p:ph type="dt" idx="1"/>
          </p:nvPr>
        </p:nvSpPr>
        <p:spPr>
          <a:ln/>
        </p:spPr>
        <p:txBody>
          <a:bodyPr/>
          <a:lstStyle/>
          <a:p>
            <a:r>
              <a:rPr lang="en-US" smtClean="0"/>
              <a:t>November 2012</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5F29C1CD-3D70-0D44-B264-FEDD03CBC5EB}" type="slidenum">
              <a:rPr lang="en-US"/>
              <a:pPr/>
              <a:t>2</a:t>
            </a:fld>
            <a:endParaRPr lang="en-US"/>
          </a:p>
        </p:txBody>
      </p:sp>
      <p:sp>
        <p:nvSpPr>
          <p:cNvPr id="35842"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P802.11-12/1264r0</a:t>
            </a:r>
            <a:endParaRPr lang="en-US"/>
          </a:p>
        </p:txBody>
      </p:sp>
      <p:sp>
        <p:nvSpPr>
          <p:cNvPr id="5" name="Rectangle 3"/>
          <p:cNvSpPr>
            <a:spLocks noGrp="1" noChangeArrowheads="1"/>
          </p:cNvSpPr>
          <p:nvPr>
            <p:ph type="dt" idx="1"/>
          </p:nvPr>
        </p:nvSpPr>
        <p:spPr>
          <a:ln/>
        </p:spPr>
        <p:txBody>
          <a:bodyPr/>
          <a:lstStyle/>
          <a:p>
            <a:r>
              <a:rPr lang="en-US" smtClean="0"/>
              <a:t>November 2012</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DBD95C97-01AF-6E4B-8DFC-0F6525CFE0C3}" type="slidenum">
              <a:rPr lang="en-US"/>
              <a:pPr/>
              <a:t>3</a:t>
            </a:fld>
            <a:endParaRPr lang="en-US"/>
          </a:p>
        </p:txBody>
      </p:sp>
      <p:sp>
        <p:nvSpPr>
          <p:cNvPr id="269314"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269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P802.11-12/1264r0</a:t>
            </a:r>
            <a:endParaRPr lang="en-US"/>
          </a:p>
        </p:txBody>
      </p:sp>
      <p:sp>
        <p:nvSpPr>
          <p:cNvPr id="5" name="Rectangle 3"/>
          <p:cNvSpPr>
            <a:spLocks noGrp="1" noChangeArrowheads="1"/>
          </p:cNvSpPr>
          <p:nvPr>
            <p:ph type="dt" idx="1"/>
          </p:nvPr>
        </p:nvSpPr>
        <p:spPr>
          <a:ln/>
        </p:spPr>
        <p:txBody>
          <a:bodyPr/>
          <a:lstStyle/>
          <a:p>
            <a:r>
              <a:rPr lang="en-US" smtClean="0"/>
              <a:t>November 2012</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4</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P802.11-12/1264r0</a:t>
            </a:r>
            <a:endParaRPr lang="en-US"/>
          </a:p>
        </p:txBody>
      </p:sp>
      <p:sp>
        <p:nvSpPr>
          <p:cNvPr id="5" name="Rectangle 3"/>
          <p:cNvSpPr>
            <a:spLocks noGrp="1" noChangeArrowheads="1"/>
          </p:cNvSpPr>
          <p:nvPr>
            <p:ph type="dt" idx="1"/>
          </p:nvPr>
        </p:nvSpPr>
        <p:spPr>
          <a:ln/>
        </p:spPr>
        <p:txBody>
          <a:bodyPr/>
          <a:lstStyle/>
          <a:p>
            <a:r>
              <a:rPr lang="en-US" smtClean="0"/>
              <a:t>November 2012</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5</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34C26461-AD1F-8746-A555-A4BAD75455CA}" type="slidenum">
              <a:rPr lang="en-US"/>
              <a:pPr/>
              <a:t>6</a:t>
            </a:fld>
            <a:endParaRPr lang="en-US"/>
          </a:p>
        </p:txBody>
      </p:sp>
      <p:sp>
        <p:nvSpPr>
          <p:cNvPr id="33795" name="Rectangle 2"/>
          <p:cNvSpPr>
            <a:spLocks noGrp="1" noRot="1" noChangeAspect="1" noChangeArrowheads="1" noTextEdit="1"/>
          </p:cNvSpPr>
          <p:nvPr>
            <p:ph type="sldImg"/>
          </p:nvPr>
        </p:nvSpPr>
        <p:spPr>
          <a:xfrm>
            <a:off x="1154113" y="701675"/>
            <a:ext cx="4625975" cy="3468688"/>
          </a:xfrm>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xfrm>
            <a:off x="1154113" y="701675"/>
            <a:ext cx="4625975" cy="3468688"/>
          </a:xfrm>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4820"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P802.11-12/1264r0</a:t>
            </a:r>
            <a:endParaRPr lang="en-US" sz="1400"/>
          </a:p>
        </p:txBody>
      </p:sp>
      <p:sp>
        <p:nvSpPr>
          <p:cNvPr id="34821"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November 2012</a:t>
            </a:r>
            <a:endParaRPr lang="en-US" sz="1400"/>
          </a:p>
        </p:txBody>
      </p:sp>
      <p:sp>
        <p:nvSpPr>
          <p:cNvPr id="34822"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4823"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42D6D890-B90E-0D4B-83CF-8C7200319E91}" type="slidenum">
              <a:rPr lang="en-US"/>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54113" y="701675"/>
            <a:ext cx="4625975" cy="3468688"/>
          </a:xfrm>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5844"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P802.11-12/1264r0</a:t>
            </a:r>
            <a:endParaRPr lang="en-US" sz="1400"/>
          </a:p>
        </p:txBody>
      </p:sp>
      <p:sp>
        <p:nvSpPr>
          <p:cNvPr id="35845"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November 2012</a:t>
            </a:r>
            <a:endParaRPr lang="en-US" sz="1400"/>
          </a:p>
        </p:txBody>
      </p:sp>
      <p:sp>
        <p:nvSpPr>
          <p:cNvPr id="35846"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5847"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BD6A05F8-778C-4F49-821C-EC5F03E48719}" type="slidenum">
              <a:rPr lang="en-US"/>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xfrm>
            <a:off x="1154113" y="701675"/>
            <a:ext cx="4625975" cy="3468688"/>
          </a:xfrm>
          <a:ln/>
        </p:spPr>
      </p:sp>
      <p:sp>
        <p:nvSpPr>
          <p:cNvPr id="368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6868"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P802.11-12/1264r0</a:t>
            </a:r>
            <a:endParaRPr lang="en-US" sz="1400"/>
          </a:p>
        </p:txBody>
      </p:sp>
      <p:sp>
        <p:nvSpPr>
          <p:cNvPr id="36869"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November 2012</a:t>
            </a:r>
            <a:endParaRPr lang="en-US" sz="1400"/>
          </a:p>
        </p:txBody>
      </p:sp>
      <p:sp>
        <p:nvSpPr>
          <p:cNvPr id="36870"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6871"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507EA7C4-E6AB-4246-9F3A-95B5156A0F4F}" type="slidenum">
              <a:rPr lang="en-US"/>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November 2012</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E19A702-8D61-DA40-BAED-0D68F7693781}" type="slidenum">
              <a:rPr lang="en-US"/>
              <a:pPr/>
              <a:t>‹#›</a:t>
            </a:fld>
            <a:endParaRPr lang="en-US"/>
          </a:p>
        </p:txBody>
      </p:sp>
    </p:spTree>
    <p:extLst>
      <p:ext uri="{BB962C8B-B14F-4D97-AF65-F5344CB8AC3E}">
        <p14:creationId xmlns:p14="http://schemas.microsoft.com/office/powerpoint/2010/main" val="2741242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November 2012</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6194611-4792-364C-837E-A04B5261F426}" type="slidenum">
              <a:rPr lang="en-US"/>
              <a:pPr/>
              <a:t>‹#›</a:t>
            </a:fld>
            <a:endParaRPr lang="en-US"/>
          </a:p>
        </p:txBody>
      </p:sp>
    </p:spTree>
    <p:extLst>
      <p:ext uri="{BB962C8B-B14F-4D97-AF65-F5344CB8AC3E}">
        <p14:creationId xmlns:p14="http://schemas.microsoft.com/office/powerpoint/2010/main" val="3168183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November 2012</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BF2CAFB-ADFD-B848-B800-CBF8451CD13D}" type="slidenum">
              <a:rPr lang="en-US"/>
              <a:pPr/>
              <a:t>‹#›</a:t>
            </a:fld>
            <a:endParaRPr lang="en-US"/>
          </a:p>
        </p:txBody>
      </p:sp>
    </p:spTree>
    <p:extLst>
      <p:ext uri="{BB962C8B-B14F-4D97-AF65-F5344CB8AC3E}">
        <p14:creationId xmlns:p14="http://schemas.microsoft.com/office/powerpoint/2010/main" val="3165077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4963"/>
            <a:ext cx="1066800" cy="274637"/>
          </a:xfrm>
        </p:spPr>
        <p:txBody>
          <a:bodyPr/>
          <a:lstStyle>
            <a:lvl1pPr>
              <a:defRPr/>
            </a:lvl1pPr>
          </a:lstStyle>
          <a:p>
            <a:r>
              <a:rPr lang="en-US" smtClean="0"/>
              <a:t>November 2012</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t>Slide </a:t>
            </a:r>
            <a:fld id="{121BAD72-3FA3-0443-AF57-ABE30D2ACA31}" type="slidenum">
              <a:rPr lang="en-US"/>
              <a:pPr/>
              <a:t>‹#›</a:t>
            </a:fld>
            <a:endParaRPr lang="en-US"/>
          </a:p>
        </p:txBody>
      </p:sp>
    </p:spTree>
    <p:extLst>
      <p:ext uri="{BB962C8B-B14F-4D97-AF65-F5344CB8AC3E}">
        <p14:creationId xmlns:p14="http://schemas.microsoft.com/office/powerpoint/2010/main" val="2685077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November 2012</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07E2395-9832-434C-915E-5A5554E61FA5}" type="slidenum">
              <a:rPr lang="en-US"/>
              <a:pPr/>
              <a:t>‹#›</a:t>
            </a:fld>
            <a:endParaRPr lang="en-US"/>
          </a:p>
        </p:txBody>
      </p:sp>
    </p:spTree>
    <p:extLst>
      <p:ext uri="{BB962C8B-B14F-4D97-AF65-F5344CB8AC3E}">
        <p14:creationId xmlns:p14="http://schemas.microsoft.com/office/powerpoint/2010/main" val="3524813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November 2012</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D5777D5-75AC-B44F-BE13-06A2EFBD89B5}" type="slidenum">
              <a:rPr lang="en-US"/>
              <a:pPr/>
              <a:t>‹#›</a:t>
            </a:fld>
            <a:endParaRPr lang="en-US"/>
          </a:p>
        </p:txBody>
      </p:sp>
    </p:spTree>
    <p:extLst>
      <p:ext uri="{BB962C8B-B14F-4D97-AF65-F5344CB8AC3E}">
        <p14:creationId xmlns:p14="http://schemas.microsoft.com/office/powerpoint/2010/main" val="2476063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November 2012</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0FDE2964-C12C-2B4C-BAF8-3F56449A3B31}" type="slidenum">
              <a:rPr lang="en-US"/>
              <a:pPr/>
              <a:t>‹#›</a:t>
            </a:fld>
            <a:endParaRPr lang="en-US"/>
          </a:p>
        </p:txBody>
      </p:sp>
    </p:spTree>
    <p:extLst>
      <p:ext uri="{BB962C8B-B14F-4D97-AF65-F5344CB8AC3E}">
        <p14:creationId xmlns:p14="http://schemas.microsoft.com/office/powerpoint/2010/main" val="842977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November 2012</a:t>
            </a:r>
            <a:endParaRPr lang="en-US"/>
          </a:p>
        </p:txBody>
      </p:sp>
      <p:sp>
        <p:nvSpPr>
          <p:cNvPr id="8" name="Footer Placeholder 7"/>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6477C6A4-E0FE-C54A-8B4C-8D14B0825AFC}" type="slidenum">
              <a:rPr lang="en-US"/>
              <a:pPr/>
              <a:t>‹#›</a:t>
            </a:fld>
            <a:endParaRPr lang="en-US"/>
          </a:p>
        </p:txBody>
      </p:sp>
    </p:spTree>
    <p:extLst>
      <p:ext uri="{BB962C8B-B14F-4D97-AF65-F5344CB8AC3E}">
        <p14:creationId xmlns:p14="http://schemas.microsoft.com/office/powerpoint/2010/main" val="810403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November 2012</a:t>
            </a:r>
            <a:endParaRPr lang="en-US"/>
          </a:p>
        </p:txBody>
      </p:sp>
      <p:sp>
        <p:nvSpPr>
          <p:cNvPr id="4" name="Footer Placeholder 3"/>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BBB26D7F-8714-4246-8FD6-84ABBFA0E3B2}" type="slidenum">
              <a:rPr lang="en-US"/>
              <a:pPr/>
              <a:t>‹#›</a:t>
            </a:fld>
            <a:endParaRPr lang="en-US"/>
          </a:p>
        </p:txBody>
      </p:sp>
    </p:spTree>
    <p:extLst>
      <p:ext uri="{BB962C8B-B14F-4D97-AF65-F5344CB8AC3E}">
        <p14:creationId xmlns:p14="http://schemas.microsoft.com/office/powerpoint/2010/main" val="2770304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November 2012</a:t>
            </a:r>
            <a:endParaRPr lang="en-US"/>
          </a:p>
        </p:txBody>
      </p:sp>
      <p:sp>
        <p:nvSpPr>
          <p:cNvPr id="3" name="Footer Placeholder 2"/>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94C6A4A8-B33E-7A42-8246-EA297EB53027}" type="slidenum">
              <a:rPr lang="en-US"/>
              <a:pPr/>
              <a:t>‹#›</a:t>
            </a:fld>
            <a:endParaRPr lang="en-US"/>
          </a:p>
        </p:txBody>
      </p:sp>
    </p:spTree>
    <p:extLst>
      <p:ext uri="{BB962C8B-B14F-4D97-AF65-F5344CB8AC3E}">
        <p14:creationId xmlns:p14="http://schemas.microsoft.com/office/powerpoint/2010/main" val="3771312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November 2012</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66A4FEAF-7174-E047-83E5-4846D28097EC}" type="slidenum">
              <a:rPr lang="en-US"/>
              <a:pPr/>
              <a:t>‹#›</a:t>
            </a:fld>
            <a:endParaRPr lang="en-US"/>
          </a:p>
        </p:txBody>
      </p:sp>
    </p:spTree>
    <p:extLst>
      <p:ext uri="{BB962C8B-B14F-4D97-AF65-F5344CB8AC3E}">
        <p14:creationId xmlns:p14="http://schemas.microsoft.com/office/powerpoint/2010/main" val="1703129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November 2012</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3379CD0C-3B38-F74B-83B1-D21E9DF204CB}" type="slidenum">
              <a:rPr lang="en-US"/>
              <a:pPr/>
              <a:t>‹#›</a:t>
            </a:fld>
            <a:endParaRPr lang="en-US"/>
          </a:p>
        </p:txBody>
      </p:sp>
    </p:spTree>
    <p:extLst>
      <p:ext uri="{BB962C8B-B14F-4D97-AF65-F5344CB8AC3E}">
        <p14:creationId xmlns:p14="http://schemas.microsoft.com/office/powerpoint/2010/main" val="13312961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defRPr sz="1800" b="1"/>
            </a:lvl1pPr>
          </a:lstStyle>
          <a:p>
            <a:r>
              <a:rPr lang="en-US" smtClean="0"/>
              <a:t>November 2012</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a:defRPr/>
            </a:lvl1pPr>
          </a:lstStyle>
          <a:p>
            <a:r>
              <a:rPr lang="en-US" smtClean="0"/>
              <a:t>Donald Eastlake 3rd, Huawei Technologies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19E3275A-E46C-D84B-8464-101992D07C13}" type="slidenum">
              <a:rPr lang="en-US"/>
              <a:pPr/>
              <a:t>‹#›</a:t>
            </a:fld>
            <a:endParaRPr lang="en-US"/>
          </a:p>
        </p:txBody>
      </p:sp>
      <p:sp>
        <p:nvSpPr>
          <p:cNvPr id="1031" name="Rectangle 7"/>
          <p:cNvSpPr>
            <a:spLocks noChangeArrowheads="1"/>
          </p:cNvSpPr>
          <p:nvPr/>
        </p:nvSpPr>
        <p:spPr bwMode="auto">
          <a:xfrm>
            <a:off x="5540821" y="332601"/>
            <a:ext cx="296238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b">
            <a:spAutoFit/>
          </a:bodyPr>
          <a:lstStyle/>
          <a:p>
            <a:pPr marL="457200" lvl="4" algn="ctr"/>
            <a:r>
              <a:rPr lang="en-US" sz="1800" b="1" dirty="0"/>
              <a:t>doc.: IEEE P802.11</a:t>
            </a:r>
            <a:r>
              <a:rPr lang="en-US" sz="1800" b="1" dirty="0" smtClean="0"/>
              <a:t>-12/</a:t>
            </a:r>
            <a:r>
              <a:rPr lang="en-US" sz="1800" b="1" dirty="0" smtClean="0"/>
              <a:t>1264r1</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ea typeface="ＭＳ Ｐゴシック" charset="0"/>
        </a:defRPr>
      </a:lvl2pPr>
      <a:lvl3pPr algn="ctr" rtl="0" eaLnBrk="0" fontAlgn="base" hangingPunct="0">
        <a:spcBef>
          <a:spcPct val="0"/>
        </a:spcBef>
        <a:spcAft>
          <a:spcPct val="0"/>
        </a:spcAft>
        <a:defRPr sz="3200" b="1">
          <a:solidFill>
            <a:schemeClr val="tx2"/>
          </a:solidFill>
          <a:latin typeface="Times New Roman" charset="0"/>
          <a:ea typeface="ＭＳ Ｐゴシック" charset="0"/>
        </a:defRPr>
      </a:lvl3pPr>
      <a:lvl4pPr algn="ctr" rtl="0" eaLnBrk="0" fontAlgn="base" hangingPunct="0">
        <a:spcBef>
          <a:spcPct val="0"/>
        </a:spcBef>
        <a:spcAft>
          <a:spcPct val="0"/>
        </a:spcAft>
        <a:defRPr sz="3200" b="1">
          <a:solidFill>
            <a:schemeClr val="tx2"/>
          </a:solidFill>
          <a:latin typeface="Times New Roman" charset="0"/>
          <a:ea typeface="ＭＳ Ｐゴシック" charset="0"/>
        </a:defRPr>
      </a:lvl4pPr>
      <a:lvl5pPr algn="ctr" rtl="0" eaLnBrk="0" fontAlgn="base" hangingPunct="0">
        <a:spcBef>
          <a:spcPct val="0"/>
        </a:spcBef>
        <a:spcAft>
          <a:spcPct val="0"/>
        </a:spcAft>
        <a:defRPr sz="3200" b="1">
          <a:solidFill>
            <a:schemeClr val="tx2"/>
          </a:solidFill>
          <a:latin typeface="Times New Roman" charset="0"/>
          <a:ea typeface="ＭＳ Ｐゴシック" charset="0"/>
        </a:defRPr>
      </a:lvl5pPr>
      <a:lvl6pPr marL="457200" algn="ctr" rtl="0" eaLnBrk="0" fontAlgn="base" hangingPunct="0">
        <a:spcBef>
          <a:spcPct val="0"/>
        </a:spcBef>
        <a:spcAft>
          <a:spcPct val="0"/>
        </a:spcAft>
        <a:defRPr sz="3200" b="1">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200" b="1">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200" b="1">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200" b="1">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defRPr>
      </a:lvl2pPr>
      <a:lvl3pPr marL="1085850" indent="-228600" algn="l" rtl="0" eaLnBrk="0" fontAlgn="base" hangingPunct="0">
        <a:spcBef>
          <a:spcPct val="20000"/>
        </a:spcBef>
        <a:spcAft>
          <a:spcPct val="0"/>
        </a:spcAft>
        <a:buChar char="•"/>
        <a:defRPr>
          <a:solidFill>
            <a:schemeClr val="tx1"/>
          </a:solidFill>
          <a:latin typeface="+mn-lt"/>
          <a:ea typeface="+mn-ea"/>
        </a:defRPr>
      </a:lvl3pPr>
      <a:lvl4pPr marL="1428750" indent="-228600" algn="l" rtl="0" eaLnBrk="0" fontAlgn="base" hangingPunct="0">
        <a:spcBef>
          <a:spcPct val="20000"/>
        </a:spcBef>
        <a:spcAft>
          <a:spcPct val="0"/>
        </a:spcAft>
        <a:buChar char="–"/>
        <a:defRPr sz="1600">
          <a:solidFill>
            <a:schemeClr val="tx1"/>
          </a:solidFill>
          <a:latin typeface="+mn-lt"/>
          <a:ea typeface="+mn-ea"/>
        </a:defRPr>
      </a:lvl4pPr>
      <a:lvl5pPr marL="1771650" indent="-228600" algn="l" rtl="0" eaLnBrk="0" fontAlgn="base" hangingPunct="0">
        <a:spcBef>
          <a:spcPct val="20000"/>
        </a:spcBef>
        <a:spcAft>
          <a:spcPct val="0"/>
        </a:spcAft>
        <a:buChar char="•"/>
        <a:defRPr sz="1600">
          <a:solidFill>
            <a:schemeClr val="tx1"/>
          </a:solidFill>
          <a:latin typeface="+mn-lt"/>
          <a:ea typeface="+mn-ea"/>
        </a:defRPr>
      </a:lvl5pPr>
      <a:lvl6pPr marL="2228850" indent="-228600" algn="l" rtl="0" eaLnBrk="0" fontAlgn="base" hangingPunct="0">
        <a:spcBef>
          <a:spcPct val="20000"/>
        </a:spcBef>
        <a:spcAft>
          <a:spcPct val="0"/>
        </a:spcAft>
        <a:buChar char="•"/>
        <a:defRPr sz="1600">
          <a:solidFill>
            <a:schemeClr val="tx1"/>
          </a:solidFill>
          <a:latin typeface="+mn-lt"/>
          <a:ea typeface="+mn-ea"/>
        </a:defRPr>
      </a:lvl6pPr>
      <a:lvl7pPr marL="2686050" indent="-228600" algn="l" rtl="0" eaLnBrk="0" fontAlgn="base" hangingPunct="0">
        <a:spcBef>
          <a:spcPct val="20000"/>
        </a:spcBef>
        <a:spcAft>
          <a:spcPct val="0"/>
        </a:spcAft>
        <a:buChar char="•"/>
        <a:defRPr sz="1600">
          <a:solidFill>
            <a:schemeClr val="tx1"/>
          </a:solidFill>
          <a:latin typeface="+mn-lt"/>
          <a:ea typeface="+mn-ea"/>
        </a:defRPr>
      </a:lvl7pPr>
      <a:lvl8pPr marL="3143250" indent="-228600" algn="l" rtl="0" eaLnBrk="0" fontAlgn="base" hangingPunct="0">
        <a:spcBef>
          <a:spcPct val="20000"/>
        </a:spcBef>
        <a:spcAft>
          <a:spcPct val="0"/>
        </a:spcAft>
        <a:buChar char="•"/>
        <a:defRPr sz="1600">
          <a:solidFill>
            <a:schemeClr val="tx1"/>
          </a:solidFill>
          <a:latin typeface="+mn-lt"/>
          <a:ea typeface="+mn-ea"/>
        </a:defRPr>
      </a:lvl8pPr>
      <a:lvl9pPr marL="3600450" indent="-228600" algn="l" rtl="0" eaLnBrk="0" fontAlgn="base" hangingPunct="0">
        <a:spcBef>
          <a:spcPct val="20000"/>
        </a:spcBef>
        <a:spcAft>
          <a:spcPct val="0"/>
        </a:spcAft>
        <a:buChar char="•"/>
        <a:defRPr sz="16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mailto:d3e3e3@gmail.co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e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guides/bylaws/sect6-7.html" TargetMode="External"/><Relationship Id="rId4" Type="http://schemas.openxmlformats.org/officeDocument/2006/relationships/hyperlink" Target="http://standards.ieee.org/guides/opman/sect6.html" TargetMode="External"/><Relationship Id="rId5" Type="http://schemas.openxmlformats.org/officeDocument/2006/relationships/hyperlink" Target="http://standards.ieee.org/board/pat/pat-material.html" TargetMode="External"/><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1" Type="http://schemas.openxmlformats.org/officeDocument/2006/relationships/hyperlink" Target="https://mentor.ieee.org/802-ec/dcn/09/ec-09-0005-02-00EC-draft-revised-lmsc-p-p-for-wg-p-p-ballot.pdf" TargetMode="External"/><Relationship Id="rId12" Type="http://schemas.openxmlformats.org/officeDocument/2006/relationships/hyperlink" Target="https://mentor.ieee.org/802-ec/dcn/09/ec-09-0006-02-00EC-draft-revision-of-the-lmsc-om-for-wg-p-p.pdf" TargetMode="External"/><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hyperlink" Target="http://standards.ieee.org/board/pat/pat-slideset.ppt" TargetMode="External"/><Relationship Id="rId4" Type="http://schemas.openxmlformats.org/officeDocument/2006/relationships/hyperlink" Target="http://standards.ieee.org/board/pat/faq.pdf" TargetMode="External"/><Relationship Id="rId5" Type="http://schemas.openxmlformats.org/officeDocument/2006/relationships/hyperlink" Target="http://standards.ieee.org/board/pat/loa.pdf" TargetMode="External"/><Relationship Id="rId6" Type="http://schemas.openxmlformats.org/officeDocument/2006/relationships/hyperlink" Target="http://standards.ieee.org/faqs/affiliationFAQ.html" TargetMode="External"/><Relationship Id="rId7" Type="http://schemas.openxmlformats.org/officeDocument/2006/relationships/hyperlink" Target="http://standards.ieee.org/resources/antitrust-guidelines.pdf" TargetMode="External"/><Relationship Id="rId8" Type="http://schemas.openxmlformats.org/officeDocument/2006/relationships/hyperlink" Target="http://www.ieee.org/portal/cms_docs/about/CoE_poster.pdf" TargetMode="External"/><Relationship Id="rId9" Type="http://schemas.openxmlformats.org/officeDocument/2006/relationships/hyperlink" Target="https://mentor.ieee.org/802.11/dcn/09/11-09-0002-04-0000-802-11-operations-manual.doc" TargetMode="External"/><Relationship Id="rId10" Type="http://schemas.openxmlformats.org/officeDocument/2006/relationships/hyperlink" Target="https://mentor.ieee.org/802-ec/dcn/09/ec-09-0007-02-00EC-draft-lmsc-wg-p-p.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Date Placeholder 4"/>
          <p:cNvSpPr>
            <a:spLocks noGrp="1"/>
          </p:cNvSpPr>
          <p:nvPr>
            <p:ph type="dt" sz="half" idx="10"/>
          </p:nvPr>
        </p:nvSpPr>
        <p:spPr/>
        <p:txBody>
          <a:bodyPr/>
          <a:lstStyle/>
          <a:p>
            <a:r>
              <a:rPr lang="en-US" smtClean="0"/>
              <a:t>November 2012</a:t>
            </a:r>
            <a:endParaRPr lang="en-US"/>
          </a:p>
        </p:txBody>
      </p:sp>
      <p:sp>
        <p:nvSpPr>
          <p:cNvPr id="26" name="Footer Placeholder 5"/>
          <p:cNvSpPr>
            <a:spLocks noGrp="1"/>
          </p:cNvSpPr>
          <p:nvPr>
            <p:ph type="ftr" sz="quarter" idx="11"/>
          </p:nvPr>
        </p:nvSpPr>
        <p:spPr/>
        <p:txBody>
          <a:bodyPr/>
          <a:lstStyle/>
          <a:p>
            <a:r>
              <a:rPr lang="en-US" smtClean="0"/>
              <a:t>Donald Eastlake 3rd, Huawei Technologies</a:t>
            </a:r>
            <a:endParaRPr lang="en-US"/>
          </a:p>
        </p:txBody>
      </p:sp>
      <p:sp>
        <p:nvSpPr>
          <p:cNvPr id="27" name="Slide Number Placeholder 6"/>
          <p:cNvSpPr>
            <a:spLocks noGrp="1"/>
          </p:cNvSpPr>
          <p:nvPr>
            <p:ph type="sldNum" sz="quarter" idx="12"/>
          </p:nvPr>
        </p:nvSpPr>
        <p:spPr/>
        <p:txBody>
          <a:bodyPr/>
          <a:lstStyle/>
          <a:p>
            <a:r>
              <a:rPr lang="en-US"/>
              <a:t>Slide </a:t>
            </a:r>
            <a:fld id="{4CEC91F7-929A-F34C-9B79-77717372B2B7}"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latin typeface="Arial" charset="0"/>
              </a:rPr>
              <a:t>November 2012 General Link Agenda</a:t>
            </a:r>
            <a:endParaRPr lang="en-US" dirty="0">
              <a:latin typeface="Arial" charset="0"/>
            </a:endParaRPr>
          </a:p>
        </p:txBody>
      </p:sp>
      <p:sp>
        <p:nvSpPr>
          <p:cNvPr id="30726" name="Rectangle 6"/>
          <p:cNvSpPr>
            <a:spLocks noGrp="1" noChangeArrowheads="1"/>
          </p:cNvSpPr>
          <p:nvPr>
            <p:ph type="body" sz="half" idx="1"/>
          </p:nvPr>
        </p:nvSpPr>
        <p:spPr>
          <a:xfrm>
            <a:off x="685800" y="1752600"/>
            <a:ext cx="7772400" cy="1219200"/>
          </a:xfrm>
          <a:noFill/>
          <a:ln/>
        </p:spPr>
        <p:txBody>
          <a:bodyPr/>
          <a:lstStyle/>
          <a:p>
            <a:pPr algn="ctr">
              <a:buFontTx/>
              <a:buNone/>
            </a:pPr>
            <a:r>
              <a:rPr lang="en-US" sz="1800" dirty="0">
                <a:latin typeface="Arial" charset="0"/>
              </a:rPr>
              <a:t>Date:</a:t>
            </a:r>
            <a:r>
              <a:rPr lang="en-US" sz="1800" b="0" dirty="0">
                <a:latin typeface="Arial" charset="0"/>
              </a:rPr>
              <a:t> </a:t>
            </a:r>
            <a:r>
              <a:rPr lang="en-US" sz="1800" b="0" dirty="0" smtClean="0">
                <a:latin typeface="Arial" charset="0"/>
              </a:rPr>
              <a:t>2012-11-08</a:t>
            </a:r>
            <a:endParaRPr lang="en-US" sz="1800" b="0" dirty="0">
              <a:latin typeface="Arial" charset="0"/>
            </a:endParaRPr>
          </a:p>
        </p:txBody>
      </p:sp>
      <p:sp>
        <p:nvSpPr>
          <p:cNvPr id="30732" name="Rectangle 12"/>
          <p:cNvSpPr>
            <a:spLocks noChangeArrowheads="1"/>
          </p:cNvSpPr>
          <p:nvPr/>
        </p:nvSpPr>
        <p:spPr bwMode="auto">
          <a:xfrm>
            <a:off x="533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p>
            <a:pPr marL="342900" indent="-342900">
              <a:spcBef>
                <a:spcPct val="20000"/>
              </a:spcBef>
            </a:pPr>
            <a:r>
              <a:rPr lang="en-US" sz="2000" b="1"/>
              <a:t>Authors:</a:t>
            </a:r>
          </a:p>
        </p:txBody>
      </p:sp>
      <p:graphicFrame>
        <p:nvGraphicFramePr>
          <p:cNvPr id="30754" name="Group 34"/>
          <p:cNvGraphicFramePr>
            <a:graphicFrameLocks noGrp="1"/>
          </p:cNvGraphicFramePr>
          <p:nvPr>
            <p:ph sz="half" idx="2"/>
            <p:extLst>
              <p:ext uri="{D42A27DB-BD31-4B8C-83A1-F6EECF244321}">
                <p14:modId xmlns:p14="http://schemas.microsoft.com/office/powerpoint/2010/main" val="871458977"/>
              </p:ext>
            </p:extLst>
          </p:nvPr>
        </p:nvGraphicFramePr>
        <p:xfrm>
          <a:off x="685800" y="2438400"/>
          <a:ext cx="7772400" cy="1066801"/>
        </p:xfrm>
        <a:graphic>
          <a:graphicData uri="http://schemas.openxmlformats.org/drawingml/2006/table">
            <a:tbl>
              <a:tblPr/>
              <a:tblGrid>
                <a:gridCol w="1701800"/>
                <a:gridCol w="1406525"/>
                <a:gridCol w="1387475"/>
                <a:gridCol w="1600200"/>
                <a:gridCol w="1676400"/>
              </a:tblGrid>
              <a:tr h="3444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Name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Address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Affiliations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Phone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Email</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22313">
                <a:tc>
                  <a:txBody>
                    <a:bodyPr/>
                    <a:lstStyle/>
                    <a:p>
                      <a:pPr marL="0" marR="0" algn="ctr">
                        <a:spcBef>
                          <a:spcPts val="0"/>
                        </a:spcBef>
                        <a:spcAft>
                          <a:spcPts val="1200"/>
                        </a:spcAft>
                      </a:pPr>
                      <a:r>
                        <a:rPr lang="en-US" sz="1600" b="0">
                          <a:effectLst/>
                          <a:latin typeface="Times New Roman"/>
                          <a:ea typeface="Times New Roman"/>
                        </a:rPr>
                        <a:t>Donald Eastlake</a:t>
                      </a:r>
                      <a:endParaRPr lang="en-US" sz="2800" b="1">
                        <a:effectLst/>
                        <a:latin typeface="Times New Roman"/>
                        <a:ea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dirty="0">
                          <a:effectLst/>
                          <a:latin typeface="Times New Roman"/>
                          <a:ea typeface="Times New Roman"/>
                        </a:rPr>
                        <a:t>Huawei Technologies</a:t>
                      </a:r>
                      <a:endParaRPr lang="en-US" sz="28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a:effectLst/>
                          <a:latin typeface="Times New Roman"/>
                          <a:ea typeface="Times New Roman"/>
                        </a:rPr>
                        <a:t>155 Beaver Street, Milford, MA 01757 USA</a:t>
                      </a:r>
                      <a:endParaRPr lang="en-US" sz="24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a:effectLst/>
                          <a:latin typeface="Times New Roman"/>
                          <a:ea typeface="Times New Roman"/>
                        </a:rPr>
                        <a:t>+1-508-333-2270</a:t>
                      </a:r>
                      <a:endParaRPr lang="en-US" sz="28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dirty="0">
                          <a:effectLst/>
                          <a:latin typeface="Times New Roman"/>
                          <a:ea typeface="Times New Roman"/>
                        </a:rPr>
                        <a:t>d3e3e3@gmail.com</a:t>
                      </a:r>
                      <a:endParaRPr lang="en-US" sz="32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65125" y="304800"/>
            <a:ext cx="8458200" cy="1143000"/>
          </a:xfrm>
        </p:spPr>
        <p:txBody>
          <a:bodyPr/>
          <a:lstStyle/>
          <a:p>
            <a:r>
              <a:rPr lang="en-US">
                <a:latin typeface="Times New Roman" charset="0"/>
              </a:rPr>
              <a:t>Other Guidelines for IEEE WG Meetings</a:t>
            </a:r>
          </a:p>
        </p:txBody>
      </p:sp>
      <p:sp>
        <p:nvSpPr>
          <p:cNvPr id="2150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21508" name="Rectangle 4"/>
          <p:cNvSpPr>
            <a:spLocks noChangeArrowheads="1"/>
          </p:cNvSpPr>
          <p:nvPr/>
        </p:nvSpPr>
        <p:spPr bwMode="auto">
          <a:xfrm>
            <a:off x="457200" y="16002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700" u="sng">
              <a:solidFill>
                <a:srgbClr val="FF0000"/>
              </a:solidFill>
              <a:latin typeface="Arial" charset="0"/>
            </a:endParaRPr>
          </a:p>
          <a:p>
            <a:pPr marL="230188" indent="-230188">
              <a:lnSpc>
                <a:spcPct val="80000"/>
              </a:lnSpc>
              <a:spcBef>
                <a:spcPct val="20000"/>
              </a:spcBef>
              <a:spcAft>
                <a:spcPct val="40000"/>
              </a:spcAft>
              <a:buClr>
                <a:srgbClr val="CC3300"/>
              </a:buClr>
              <a:buSzPct val="50000"/>
              <a:buFont typeface="Monotype Sorts" charset="0"/>
              <a:buChar char="l"/>
            </a:pPr>
            <a:r>
              <a:rPr lang="en-US" sz="1800" b="1">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specific license rates, terms, or conditions.</a:t>
            </a:r>
          </a:p>
          <a:p>
            <a:pPr marL="1143000" lvl="2" indent="-228600">
              <a:lnSpc>
                <a:spcPct val="80000"/>
              </a:lnSpc>
              <a:spcBef>
                <a:spcPct val="20000"/>
              </a:spcBef>
              <a:spcAft>
                <a:spcPct val="40000"/>
              </a:spcAft>
              <a:buClr>
                <a:srgbClr val="CC3300"/>
              </a:buClr>
              <a:buSzPct val="50000"/>
              <a:buFont typeface="Monotype Sorts" charset="0"/>
              <a:buChar char="l"/>
            </a:pPr>
            <a:r>
              <a:rPr lang="en-US" sz="140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charset="0"/>
              <a:buChar char="l"/>
            </a:pPr>
            <a:r>
              <a:rPr lang="en-GB" sz="1400">
                <a:solidFill>
                  <a:srgbClr val="000099"/>
                </a:solidFill>
                <a:latin typeface="Arial" charset="0"/>
              </a:rPr>
              <a:t>Technical considerations remain primary focus</a:t>
            </a:r>
            <a:endParaRPr lang="en-US" sz="140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be silent if inappropriate topics are discussed … do formally object.</a:t>
            </a:r>
          </a:p>
          <a:p>
            <a:pPr marL="230188" indent="-230188" algn="ctr">
              <a:lnSpc>
                <a:spcPct val="80000"/>
              </a:lnSpc>
              <a:spcBef>
                <a:spcPct val="20000"/>
              </a:spcBef>
              <a:buClr>
                <a:srgbClr val="CC3300"/>
              </a:buClr>
              <a:buSzPct val="50000"/>
              <a:buFont typeface="Monotype Sorts" charset="0"/>
              <a:buNone/>
            </a:pPr>
            <a:r>
              <a:rPr lang="en-US" sz="1000" b="1">
                <a:solidFill>
                  <a:srgbClr val="000099"/>
                </a:solidFill>
                <a:latin typeface="Arial" charset="0"/>
              </a:rPr>
              <a:t>---------------------------------------------------------------   </a:t>
            </a:r>
            <a:endParaRPr lang="en-US" b="1">
              <a:solidFill>
                <a:srgbClr val="000099"/>
              </a:solidFill>
              <a:latin typeface="Arial" charset="0"/>
            </a:endParaRPr>
          </a:p>
          <a:p>
            <a:pPr marL="230188" indent="-230188" algn="ctr">
              <a:lnSpc>
                <a:spcPct val="80000"/>
              </a:lnSpc>
              <a:spcBef>
                <a:spcPct val="20000"/>
              </a:spcBef>
              <a:buClr>
                <a:srgbClr val="CC3300"/>
              </a:buClr>
              <a:buSzPct val="50000"/>
              <a:buFont typeface="Monotype Sorts" charset="0"/>
              <a:buNone/>
            </a:pPr>
            <a:r>
              <a:rPr lang="en-US" b="1">
                <a:solidFill>
                  <a:srgbClr val="000099"/>
                </a:solidFill>
                <a:latin typeface="Arial" charset="0"/>
              </a:rPr>
              <a:t>See </a:t>
            </a:r>
            <a:r>
              <a:rPr lang="en-US" b="1" i="1">
                <a:solidFill>
                  <a:srgbClr val="000099"/>
                </a:solidFill>
                <a:latin typeface="Arial" charset="0"/>
              </a:rPr>
              <a:t>IEEE-SA Standards Board Operations Manual</a:t>
            </a:r>
            <a:r>
              <a:rPr lang="en-US" b="1">
                <a:solidFill>
                  <a:srgbClr val="000099"/>
                </a:solidFill>
                <a:latin typeface="Arial" charset="0"/>
              </a:rPr>
              <a:t>, clause 5.3.10 and </a:t>
            </a:r>
            <a:r>
              <a:rPr lang="en-GB" b="1">
                <a:solidFill>
                  <a:srgbClr val="000099"/>
                </a:solidFill>
                <a:latin typeface="Arial" charset="0"/>
              </a:rPr>
              <a:t>“Promoting Competition and Innovation: What You Need to Know about the IEEE Standards Association's Antitrust and Competition Policy”</a:t>
            </a:r>
            <a:r>
              <a:rPr lang="en-US" b="1">
                <a:solidFill>
                  <a:srgbClr val="000099"/>
                </a:solidFill>
                <a:latin typeface="Arial" charset="0"/>
              </a:rPr>
              <a:t> for more details.</a:t>
            </a:r>
          </a:p>
        </p:txBody>
      </p:sp>
      <p:sp>
        <p:nvSpPr>
          <p:cNvPr id="21509"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November 2012</a:t>
            </a:r>
            <a:endParaRPr lang="en-US" sz="1800"/>
          </a:p>
        </p:txBody>
      </p:sp>
      <p:sp>
        <p:nvSpPr>
          <p:cNvPr id="215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40B2813-39C4-8A4B-BCF8-5587A7D70128}" type="slidenum">
              <a:rPr lang="en-US"/>
              <a:pPr/>
              <a:t>10</a:t>
            </a:fld>
            <a:endParaRPr lang="en-US"/>
          </a:p>
        </p:txBody>
      </p:sp>
      <p:sp>
        <p:nvSpPr>
          <p:cNvPr id="21511"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1549710980"/>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November 2012</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11</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Wednesday</a:t>
            </a:r>
            <a:r>
              <a:rPr lang="en-US" sz="4000" dirty="0" smtClean="0">
                <a:latin typeface="Arial" charset="0"/>
                <a:cs typeface="Arial" charset="0"/>
              </a:rPr>
              <a:t>, </a:t>
            </a:r>
            <a:r>
              <a:rPr lang="en-US" sz="3600" dirty="0" smtClean="0">
                <a:latin typeface="Arial" charset="0"/>
                <a:cs typeface="Arial" charset="0"/>
              </a:rPr>
              <a:t>14 November2012</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08:00-10:00</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a:t>Call Meeting to Order</a:t>
            </a:r>
          </a:p>
          <a:p>
            <a:pPr>
              <a:lnSpc>
                <a:spcPct val="90000"/>
              </a:lnSpc>
            </a:pPr>
            <a:r>
              <a:rPr lang="en-US" altLang="ja-JP" b="0" dirty="0">
                <a:cs typeface="ＭＳ Ｐゴシック" charset="0"/>
              </a:rPr>
              <a:t>IPR 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Consideration of PAR and 5 Criterion Comments from other 802 Working Groups</a:t>
            </a:r>
            <a:endParaRPr lang="en-US" altLang="ja-JP" b="0" dirty="0">
              <a:cs typeface="ＭＳ Ｐゴシック" charset="0"/>
            </a:endParaRPr>
          </a:p>
          <a:p>
            <a:pPr>
              <a:lnSpc>
                <a:spcPct val="80000"/>
              </a:lnSpc>
            </a:pPr>
            <a:r>
              <a:rPr lang="en-US" b="0" dirty="0"/>
              <a:t>Presentation and Discussion of Submissions</a:t>
            </a:r>
          </a:p>
          <a:p>
            <a:pPr>
              <a:lnSpc>
                <a:spcPct val="80000"/>
              </a:lnSpc>
            </a:pPr>
            <a:r>
              <a:rPr lang="en-US" b="0" dirty="0" smtClean="0"/>
              <a:t>Teleconferences</a:t>
            </a:r>
            <a:r>
              <a:rPr lang="en-US" b="0" dirty="0"/>
              <a:t>:</a:t>
            </a:r>
          </a:p>
          <a:p>
            <a:pPr lvl="1">
              <a:lnSpc>
                <a:spcPct val="80000"/>
              </a:lnSpc>
            </a:pPr>
            <a:r>
              <a:rPr lang="en-US" b="1" dirty="0"/>
              <a:t>Moved,</a:t>
            </a:r>
            <a:r>
              <a:rPr lang="en-US" dirty="0"/>
              <a:t> to authorize 1-hour bi-weekly teleconferences through the </a:t>
            </a:r>
            <a:r>
              <a:rPr lang="en-US" dirty="0" smtClean="0"/>
              <a:t>January 2013 802.11 Interim jointly </a:t>
            </a:r>
            <a:r>
              <a:rPr lang="en-US" dirty="0"/>
              <a:t>with the corresponding 802.1 Study Group </a:t>
            </a:r>
            <a:r>
              <a:rPr lang="en-US" dirty="0" smtClean="0"/>
              <a:t>…</a:t>
            </a:r>
            <a:endParaRPr lang="en-US" dirty="0"/>
          </a:p>
          <a:p>
            <a:pPr>
              <a:lnSpc>
                <a:spcPct val="90000"/>
              </a:lnSpc>
            </a:pPr>
            <a:r>
              <a:rPr lang="en-US" altLang="ja-JP" b="0" dirty="0" smtClean="0">
                <a:cs typeface="ＭＳ Ｐゴシック" charset="0"/>
              </a:rPr>
              <a:t>Recess </a:t>
            </a:r>
            <a:r>
              <a:rPr lang="en-US" altLang="ja-JP" b="0" dirty="0">
                <a:cs typeface="ＭＳ Ｐゴシック" charset="0"/>
              </a:rPr>
              <a:t>until </a:t>
            </a:r>
            <a:r>
              <a:rPr lang="en-US" altLang="ja-JP" b="0" dirty="0" smtClean="0">
                <a:cs typeface="ＭＳ Ｐゴシック" charset="0"/>
              </a:rPr>
              <a:t>08:00 </a:t>
            </a:r>
            <a:r>
              <a:rPr lang="en-US" altLang="ja-JP" b="0" dirty="0">
                <a:cs typeface="ＭＳ Ｐゴシック" charset="0"/>
              </a:rPr>
              <a:t>Thursday</a:t>
            </a:r>
          </a:p>
          <a:p>
            <a:pPr>
              <a:lnSpc>
                <a:spcPct val="90000"/>
              </a:lnSpc>
            </a:pPr>
            <a:endParaRPr lang="en-US" b="0" dirty="0"/>
          </a:p>
          <a:p>
            <a:pPr lvl="1">
              <a:lnSpc>
                <a:spcPct val="80000"/>
              </a:lnSpc>
            </a:pPr>
            <a:endParaRPr lang="en-US" dirty="0"/>
          </a:p>
        </p:txBody>
      </p:sp>
    </p:spTree>
    <p:extLst>
      <p:ext uri="{BB962C8B-B14F-4D97-AF65-F5344CB8AC3E}">
        <p14:creationId xmlns:p14="http://schemas.microsoft.com/office/powerpoint/2010/main" val="3984182265"/>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November 2012</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C18DBA57-5DA0-FC44-AEE3-6283277D7F9F}" type="slidenum">
              <a:rPr lang="en-US"/>
              <a:pPr/>
              <a:t>12</a:t>
            </a:fld>
            <a:endParaRPr lang="en-US"/>
          </a:p>
        </p:txBody>
      </p:sp>
      <p:sp>
        <p:nvSpPr>
          <p:cNvPr id="239618" name="Rectangle 2"/>
          <p:cNvSpPr>
            <a:spLocks noGrp="1" noChangeArrowheads="1"/>
          </p:cNvSpPr>
          <p:nvPr>
            <p:ph type="title"/>
          </p:nvPr>
        </p:nvSpPr>
        <p:spPr>
          <a:xfrm>
            <a:off x="685800" y="685800"/>
            <a:ext cx="7772400" cy="1219200"/>
          </a:xfrm>
          <a:noFill/>
          <a:ln/>
        </p:spPr>
        <p:txBody>
          <a:bodyPr/>
          <a:lstStyle/>
          <a:p>
            <a:r>
              <a:rPr lang="en-US" sz="3600" dirty="0">
                <a:latin typeface="Arial" charset="0"/>
                <a:cs typeface="Arial" charset="0"/>
              </a:rPr>
              <a:t>Thursday, </a:t>
            </a:r>
            <a:r>
              <a:rPr lang="en-US" sz="3600" dirty="0" smtClean="0">
                <a:latin typeface="Arial" charset="0"/>
                <a:cs typeface="Arial" charset="0"/>
              </a:rPr>
              <a:t>15 November 2012</a:t>
            </a:r>
            <a:r>
              <a:rPr lang="en-US" sz="3600" dirty="0">
                <a:latin typeface="Arial" charset="0"/>
                <a:cs typeface="Arial" charset="0"/>
              </a:rPr>
              <a:t/>
            </a:r>
            <a:br>
              <a:rPr lang="en-US" sz="3600" dirty="0">
                <a:latin typeface="Arial" charset="0"/>
                <a:cs typeface="Arial" charset="0"/>
              </a:rPr>
            </a:br>
            <a:r>
              <a:rPr lang="en-US" sz="2800" dirty="0">
                <a:latin typeface="Arial" charset="0"/>
                <a:cs typeface="Arial" charset="0"/>
              </a:rPr>
              <a:t> </a:t>
            </a:r>
            <a:r>
              <a:rPr lang="en-US" dirty="0" smtClean="0">
                <a:latin typeface="Arial" charset="0"/>
                <a:cs typeface="Arial" charset="0"/>
              </a:rPr>
              <a:t>08:00-10:00</a:t>
            </a:r>
            <a:endParaRPr lang="en-US" dirty="0">
              <a:latin typeface="Arial" charset="0"/>
            </a:endParaRPr>
          </a:p>
        </p:txBody>
      </p:sp>
      <p:sp>
        <p:nvSpPr>
          <p:cNvPr id="239619" name="Rectangle 3"/>
          <p:cNvSpPr>
            <a:spLocks noGrp="1" noChangeArrowheads="1"/>
          </p:cNvSpPr>
          <p:nvPr>
            <p:ph type="body" idx="1"/>
          </p:nvPr>
        </p:nvSpPr>
        <p:spPr>
          <a:xfrm>
            <a:off x="838200" y="1905000"/>
            <a:ext cx="7620000" cy="4572000"/>
          </a:xfrm>
          <a:noFill/>
          <a:ln/>
        </p:spPr>
        <p:txBody>
          <a:bodyPr/>
          <a:lstStyle/>
          <a:p>
            <a:pPr>
              <a:lnSpc>
                <a:spcPct val="90000"/>
              </a:lnSpc>
            </a:pPr>
            <a:r>
              <a:rPr lang="en-US" b="0" dirty="0"/>
              <a:t>Call Meeting to Order</a:t>
            </a:r>
          </a:p>
          <a:p>
            <a:pPr>
              <a:lnSpc>
                <a:spcPct val="90000"/>
              </a:lnSpc>
            </a:pPr>
            <a:r>
              <a:rPr lang="en-US" altLang="ja-JP" b="0" dirty="0">
                <a:cs typeface="ＭＳ Ｐゴシック" charset="0"/>
              </a:rPr>
              <a:t>IPR and Attendance Recording </a:t>
            </a:r>
            <a:r>
              <a:rPr lang="en-US" altLang="ja-JP" b="0" dirty="0" smtClean="0">
                <a:cs typeface="ＭＳ Ｐゴシック" charset="0"/>
              </a:rPr>
              <a:t>Reminder</a:t>
            </a:r>
          </a:p>
          <a:p>
            <a:pPr>
              <a:lnSpc>
                <a:spcPct val="90000"/>
              </a:lnSpc>
            </a:pPr>
            <a:r>
              <a:rPr lang="en-US" b="0" dirty="0"/>
              <a:t>Presentations and </a:t>
            </a:r>
            <a:r>
              <a:rPr lang="en-US" b="0" dirty="0" smtClean="0"/>
              <a:t>Discussion</a:t>
            </a:r>
          </a:p>
          <a:p>
            <a:pPr>
              <a:lnSpc>
                <a:spcPct val="90000"/>
              </a:lnSpc>
            </a:pPr>
            <a:r>
              <a:rPr lang="en-US" b="0" dirty="0" smtClean="0"/>
              <a:t>Joint meeting with 802.1</a:t>
            </a:r>
          </a:p>
          <a:p>
            <a:pPr>
              <a:lnSpc>
                <a:spcPct val="90000"/>
              </a:lnSpc>
            </a:pPr>
            <a:r>
              <a:rPr lang="en-US" b="0" dirty="0"/>
              <a:t>Adjourn </a:t>
            </a:r>
            <a:r>
              <a:rPr lang="en-US" b="0" i="1" dirty="0"/>
              <a:t>sine die</a:t>
            </a:r>
          </a:p>
          <a:p>
            <a:pPr marL="0" indent="0">
              <a:lnSpc>
                <a:spcPct val="90000"/>
              </a:lnSpc>
              <a:buNone/>
            </a:pPr>
            <a:endParaRPr lang="en-US" b="0" dirty="0" smtClean="0"/>
          </a:p>
          <a:p>
            <a:pPr>
              <a:lnSpc>
                <a:spcPct val="90000"/>
              </a:lnSpc>
            </a:pPr>
            <a:endParaRPr lang="en-US" b="0" dirty="0" smtClean="0"/>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November 2012</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93622A3E-762C-A04E-8D69-CA7ECAB993F8}" type="slidenum">
              <a:rPr lang="en-US"/>
              <a:pPr/>
              <a:t>13</a:t>
            </a:fld>
            <a:endParaRPr lang="en-US"/>
          </a:p>
        </p:txBody>
      </p:sp>
      <p:sp>
        <p:nvSpPr>
          <p:cNvPr id="272386" name="Rectangle 2"/>
          <p:cNvSpPr>
            <a:spLocks noGrp="1" noChangeArrowheads="1"/>
          </p:cNvSpPr>
          <p:nvPr>
            <p:ph type="title"/>
          </p:nvPr>
        </p:nvSpPr>
        <p:spPr>
          <a:xfrm>
            <a:off x="685800" y="685800"/>
            <a:ext cx="7772400" cy="685800"/>
          </a:xfrm>
        </p:spPr>
        <p:txBody>
          <a:bodyPr/>
          <a:lstStyle/>
          <a:p>
            <a:r>
              <a:rPr lang="en-US" sz="3600">
                <a:latin typeface="Arial" charset="0"/>
                <a:cs typeface="Arial" charset="0"/>
              </a:rPr>
              <a:t>[Reference Information]</a:t>
            </a:r>
          </a:p>
        </p:txBody>
      </p:sp>
      <p:sp>
        <p:nvSpPr>
          <p:cNvPr id="272387" name="Rectangle 3"/>
          <p:cNvSpPr>
            <a:spLocks noGrp="1" noChangeArrowheads="1"/>
          </p:cNvSpPr>
          <p:nvPr>
            <p:ph type="body" idx="1"/>
          </p:nvPr>
        </p:nvSpPr>
        <p:spPr>
          <a:xfrm>
            <a:off x="685800" y="1371600"/>
            <a:ext cx="7772400" cy="5105400"/>
          </a:xfrm>
        </p:spPr>
        <p:txBody>
          <a:bodyPr/>
          <a:lstStyle/>
          <a:p>
            <a:pPr>
              <a:lnSpc>
                <a:spcPct val="80000"/>
              </a:lnSpc>
            </a:pPr>
            <a:endParaRPr lang="en-US" sz="2000" dirty="0" smtClean="0"/>
          </a:p>
          <a:p>
            <a:pPr>
              <a:lnSpc>
                <a:spcPct val="80000"/>
              </a:lnSpc>
            </a:pPr>
            <a:r>
              <a:rPr lang="en-US" sz="2000" dirty="0" smtClean="0"/>
              <a:t>802.11 GLK Study Group Creation Motion:</a:t>
            </a:r>
          </a:p>
          <a:p>
            <a:pPr lvl="1">
              <a:lnSpc>
                <a:spcPct val="80000"/>
              </a:lnSpc>
            </a:pPr>
            <a:r>
              <a:rPr lang="en-US" sz="1800" dirty="0" smtClean="0"/>
              <a:t>12/873r0, “</a:t>
            </a:r>
            <a:r>
              <a:rPr lang="en-US" sz="1800" dirty="0"/>
              <a:t>Minutes of the IEEE P802.11 Full Working </a:t>
            </a:r>
            <a:r>
              <a:rPr lang="en-US" sz="1800" dirty="0" smtClean="0"/>
              <a:t>Group”, Item 38.1.1:</a:t>
            </a:r>
          </a:p>
          <a:p>
            <a:pPr lvl="1">
              <a:lnSpc>
                <a:spcPct val="80000"/>
              </a:lnSpc>
            </a:pPr>
            <a:r>
              <a:rPr lang="en-GB" sz="1800" b="1" dirty="0" smtClean="0"/>
              <a:t>Motion:</a:t>
            </a:r>
          </a:p>
          <a:p>
            <a:pPr lvl="2">
              <a:lnSpc>
                <a:spcPct val="80000"/>
              </a:lnSpc>
            </a:pPr>
            <a:r>
              <a:rPr lang="en-GB" b="1" dirty="0" smtClean="0"/>
              <a:t>Request </a:t>
            </a:r>
            <a:r>
              <a:rPr lang="en-GB" b="1" dirty="0"/>
              <a:t>approval by IEEE 802 LMSC to form a Study Group on enabling the use of 802.11 (including consideration of infrastructure BSS, PBSS, and IBSS associations) as general transit links capable of supporting 802.1 bridging, with the intent of creating a PAR and five criteria</a:t>
            </a:r>
            <a:r>
              <a:rPr lang="en-GB" b="1" dirty="0" smtClean="0"/>
              <a:t>.</a:t>
            </a:r>
          </a:p>
          <a:p>
            <a:pPr lvl="1">
              <a:lnSpc>
                <a:spcPct val="80000"/>
              </a:lnSpc>
            </a:pPr>
            <a:r>
              <a:rPr lang="en-GB" sz="1800" dirty="0" smtClean="0"/>
              <a:t>The above motion was approved by the 802.11 Working Group and by LMSC (the LAN/MAN Standards Committee)</a:t>
            </a:r>
          </a:p>
          <a:p>
            <a:pPr>
              <a:lnSpc>
                <a:spcPct val="80000"/>
              </a:lnSpc>
            </a:pPr>
            <a:r>
              <a:rPr lang="en-GB" sz="2200" dirty="0" smtClean="0"/>
              <a:t>Draft PAR and Five Criterion</a:t>
            </a:r>
          </a:p>
          <a:p>
            <a:pPr lvl="1">
              <a:lnSpc>
                <a:spcPct val="80000"/>
              </a:lnSpc>
            </a:pPr>
            <a:r>
              <a:rPr lang="en-GB" sz="1800" dirty="0" smtClean="0"/>
              <a:t>12/1207r0, “802.11 GLK Draft PAR”</a:t>
            </a:r>
          </a:p>
          <a:p>
            <a:pPr lvl="1">
              <a:lnSpc>
                <a:spcPct val="80000"/>
              </a:lnSpc>
            </a:pPr>
            <a:r>
              <a:rPr lang="en-GB" sz="1800" dirty="0" smtClean="0"/>
              <a:t>12/1208r0, “802.11 GLK Draft 5C”</a:t>
            </a:r>
            <a:endParaRPr lang="en-US" sz="1800" dirty="0"/>
          </a:p>
          <a:p>
            <a:pPr lvl="1">
              <a:lnSpc>
                <a:spcPct val="80000"/>
              </a:lnSpc>
            </a:pPr>
            <a:endParaRPr lang="en-US" sz="1600" dirty="0"/>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November 2012</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2D372B59-F8C8-A348-8935-513C18E2AEC1}" type="slidenum">
              <a:rPr lang="en-US"/>
              <a:pPr/>
              <a:t>2</a:t>
            </a:fld>
            <a:endParaRPr lang="en-US"/>
          </a:p>
        </p:txBody>
      </p:sp>
      <p:sp>
        <p:nvSpPr>
          <p:cNvPr id="34818" name="Rectangle 2"/>
          <p:cNvSpPr>
            <a:spLocks noGrp="1" noChangeArrowheads="1"/>
          </p:cNvSpPr>
          <p:nvPr>
            <p:ph type="title"/>
          </p:nvPr>
        </p:nvSpPr>
        <p:spPr>
          <a:xfrm>
            <a:off x="685800" y="762000"/>
            <a:ext cx="7772400" cy="2362200"/>
          </a:xfrm>
          <a:noFill/>
          <a:ln/>
        </p:spPr>
        <p:txBody>
          <a:bodyPr/>
          <a:lstStyle/>
          <a:p>
            <a:r>
              <a:rPr lang="en-US" sz="4000" dirty="0">
                <a:solidFill>
                  <a:srgbClr val="0000FF"/>
                </a:solidFill>
                <a:latin typeface="Arial Black" charset="0"/>
              </a:rPr>
              <a:t>IEEE </a:t>
            </a:r>
            <a:r>
              <a:rPr lang="en-US" sz="4000" dirty="0" smtClean="0">
                <a:solidFill>
                  <a:srgbClr val="0000FF"/>
                </a:solidFill>
                <a:latin typeface="Arial Black" charset="0"/>
              </a:rPr>
              <a:t>802.11 GLK:</a:t>
            </a:r>
            <a:r>
              <a:rPr lang="en-US" sz="4000" dirty="0">
                <a:solidFill>
                  <a:srgbClr val="0000FF"/>
                </a:solidFill>
                <a:latin typeface="Arial Black" charset="0"/>
              </a:rPr>
              <a:t/>
            </a:r>
            <a:br>
              <a:rPr lang="en-US" sz="4000" dirty="0">
                <a:solidFill>
                  <a:srgbClr val="0000FF"/>
                </a:solidFill>
                <a:latin typeface="Arial Black" charset="0"/>
              </a:rPr>
            </a:br>
            <a:r>
              <a:rPr lang="en-US" sz="4000" dirty="0" smtClean="0">
                <a:solidFill>
                  <a:srgbClr val="0000FF"/>
                </a:solidFill>
                <a:latin typeface="Arial Black" charset="0"/>
              </a:rPr>
              <a:t>General Link</a:t>
            </a:r>
            <a:r>
              <a:rPr lang="en-US" sz="4000" dirty="0">
                <a:solidFill>
                  <a:srgbClr val="0000FF"/>
                </a:solidFill>
                <a:latin typeface="Arial Black" charset="0"/>
              </a:rPr>
              <a:t> </a:t>
            </a:r>
            <a:r>
              <a:rPr lang="en-US" sz="4000" dirty="0" smtClean="0">
                <a:solidFill>
                  <a:srgbClr val="0000FF"/>
                </a:solidFill>
                <a:latin typeface="Arial Black" charset="0"/>
              </a:rPr>
              <a:t>Study Group</a:t>
            </a:r>
            <a:endParaRPr lang="en-US" sz="4000" dirty="0">
              <a:solidFill>
                <a:srgbClr val="0000FF"/>
              </a:solidFill>
              <a:latin typeface="Arial Black" charset="0"/>
            </a:endParaRPr>
          </a:p>
        </p:txBody>
      </p:sp>
      <p:sp>
        <p:nvSpPr>
          <p:cNvPr id="34819" name="Rectangle 3"/>
          <p:cNvSpPr>
            <a:spLocks noGrp="1" noChangeArrowheads="1"/>
          </p:cNvSpPr>
          <p:nvPr>
            <p:ph type="body" idx="1"/>
          </p:nvPr>
        </p:nvSpPr>
        <p:spPr>
          <a:xfrm>
            <a:off x="609600" y="3200400"/>
            <a:ext cx="7924800" cy="3352800"/>
          </a:xfrm>
          <a:noFill/>
          <a:ln/>
        </p:spPr>
        <p:txBody>
          <a:bodyPr/>
          <a:lstStyle/>
          <a:p>
            <a:pPr algn="ctr">
              <a:lnSpc>
                <a:spcPct val="90000"/>
              </a:lnSpc>
              <a:buFontTx/>
              <a:buNone/>
            </a:pPr>
            <a:r>
              <a:rPr lang="en-US" sz="2800" dirty="0" smtClean="0">
                <a:latin typeface="Arial" charset="0"/>
              </a:rPr>
              <a:t>San Antonio, Texas</a:t>
            </a:r>
            <a:endParaRPr lang="en-US" sz="2800" dirty="0">
              <a:latin typeface="Arial" charset="0"/>
            </a:endParaRPr>
          </a:p>
          <a:p>
            <a:pPr algn="ctr">
              <a:lnSpc>
                <a:spcPct val="90000"/>
              </a:lnSpc>
              <a:buFontTx/>
              <a:buNone/>
            </a:pPr>
            <a:r>
              <a:rPr lang="en-US" sz="2800" dirty="0" smtClean="0">
                <a:latin typeface="Arial" charset="0"/>
              </a:rPr>
              <a:t>13-15 November, 2012</a:t>
            </a:r>
          </a:p>
          <a:p>
            <a:pPr algn="ctr">
              <a:lnSpc>
                <a:spcPct val="90000"/>
              </a:lnSpc>
              <a:buFontTx/>
              <a:buNone/>
            </a:pPr>
            <a:endParaRPr lang="en-US" sz="2800" dirty="0">
              <a:latin typeface="Arial" charset="0"/>
            </a:endParaRPr>
          </a:p>
          <a:p>
            <a:pPr algn="ctr">
              <a:lnSpc>
                <a:spcPct val="90000"/>
              </a:lnSpc>
              <a:buFontTx/>
              <a:buNone/>
            </a:pPr>
            <a:r>
              <a:rPr lang="en-US" dirty="0" smtClean="0">
                <a:latin typeface="Arial" charset="0"/>
              </a:rPr>
              <a:t>Chair: </a:t>
            </a:r>
            <a:r>
              <a:rPr lang="en-US" dirty="0">
                <a:latin typeface="Arial" charset="0"/>
              </a:rPr>
              <a:t>Donald E. Eastlake 3</a:t>
            </a:r>
            <a:r>
              <a:rPr lang="en-US" baseline="30000" dirty="0">
                <a:latin typeface="Arial" charset="0"/>
              </a:rPr>
              <a:t>rd.</a:t>
            </a:r>
            <a:r>
              <a:rPr lang="en-US" dirty="0">
                <a:latin typeface="Arial" charset="0"/>
              </a:rPr>
              <a:t>, </a:t>
            </a:r>
            <a:r>
              <a:rPr lang="en-US" dirty="0" smtClean="0">
                <a:latin typeface="Arial" charset="0"/>
              </a:rPr>
              <a:t>Huawei</a:t>
            </a:r>
            <a:endParaRPr lang="en-US" dirty="0">
              <a:latin typeface="Arial" charset="0"/>
            </a:endParaRPr>
          </a:p>
          <a:p>
            <a:pPr algn="ctr">
              <a:lnSpc>
                <a:spcPct val="90000"/>
              </a:lnSpc>
              <a:buFontTx/>
              <a:buNone/>
            </a:pPr>
            <a:r>
              <a:rPr lang="en-US" sz="1400" dirty="0" smtClean="0">
                <a:latin typeface="Arial" charset="0"/>
                <a:hlinkClick r:id="rId3"/>
              </a:rPr>
              <a:t>d3e3e3@gmail.com</a:t>
            </a:r>
            <a:r>
              <a:rPr lang="en-US" sz="1400" dirty="0" smtClean="0">
                <a:latin typeface="Arial" charset="0"/>
              </a:rPr>
              <a:t>     +</a:t>
            </a:r>
            <a:r>
              <a:rPr lang="en-US" sz="1400" dirty="0">
                <a:latin typeface="Arial" charset="0"/>
              </a:rPr>
              <a:t>1-508</a:t>
            </a:r>
            <a:r>
              <a:rPr lang="en-US" sz="1400" dirty="0" smtClean="0">
                <a:latin typeface="Arial" charset="0"/>
              </a:rPr>
              <a:t>-333-2270</a:t>
            </a:r>
            <a:endParaRPr lang="en-US" sz="1400" dirty="0">
              <a:latin typeface="Arial" charset="0"/>
            </a:endParaRPr>
          </a:p>
          <a:p>
            <a:pPr algn="ctr">
              <a:lnSpc>
                <a:spcPct val="90000"/>
              </a:lnSpc>
              <a:buFontTx/>
              <a:buNone/>
            </a:pPr>
            <a:r>
              <a:rPr lang="en-US" sz="1800" dirty="0" smtClean="0">
                <a:latin typeface="Arial" charset="0"/>
              </a:rPr>
              <a:t>Secretary : </a:t>
            </a:r>
            <a:r>
              <a:rPr lang="en-US" sz="1800" dirty="0" smtClean="0">
                <a:solidFill>
                  <a:srgbClr val="FF0000"/>
                </a:solidFill>
                <a:latin typeface="Arial" charset="0"/>
              </a:rPr>
              <a:t>Vacant</a:t>
            </a:r>
          </a:p>
          <a:p>
            <a:pPr algn="ctr">
              <a:lnSpc>
                <a:spcPct val="90000"/>
              </a:lnSpc>
              <a:buFontTx/>
              <a:buNone/>
            </a:pPr>
            <a:endParaRPr lang="en-US" sz="1800" dirty="0" smtClean="0">
              <a:solidFill>
                <a:srgbClr val="FF0000"/>
              </a:solidFill>
              <a:latin typeface="Arial" charset="0"/>
            </a:endParaRPr>
          </a:p>
          <a:p>
            <a:pPr algn="ctr">
              <a:lnSpc>
                <a:spcPct val="90000"/>
              </a:lnSpc>
              <a:buFontTx/>
              <a:buNone/>
            </a:pPr>
            <a:r>
              <a:rPr lang="en-US" sz="1800" b="0" dirty="0" smtClean="0">
                <a:latin typeface="Arial" charset="0"/>
              </a:rPr>
              <a:t>Mailing list joint with 802.1 SG: </a:t>
            </a:r>
            <a:r>
              <a:rPr lang="en-US" sz="1800" b="0" dirty="0"/>
              <a:t>STDS-802-JSG-GLK@listserv.ieee.org</a:t>
            </a:r>
            <a:endParaRPr lang="en-US" sz="1800" dirty="0">
              <a:solidFill>
                <a:srgbClr val="FF0000"/>
              </a:solidFill>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November 2012</a:t>
            </a:r>
            <a:endParaRPr lang="en-US"/>
          </a:p>
        </p:txBody>
      </p:sp>
      <p:sp>
        <p:nvSpPr>
          <p:cNvPr id="6" name="Footer Placeholder 4"/>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5"/>
          <p:cNvSpPr>
            <a:spLocks noGrp="1"/>
          </p:cNvSpPr>
          <p:nvPr>
            <p:ph type="sldNum" sz="quarter" idx="12"/>
          </p:nvPr>
        </p:nvSpPr>
        <p:spPr/>
        <p:txBody>
          <a:bodyPr/>
          <a:lstStyle/>
          <a:p>
            <a:r>
              <a:rPr lang="en-US"/>
              <a:t>Slide </a:t>
            </a:r>
            <a:fld id="{FAD3192D-A78F-5D4B-BF63-EAFB958AE3C7}" type="slidenum">
              <a:rPr lang="en-US"/>
              <a:pPr/>
              <a:t>3</a:t>
            </a:fld>
            <a:endParaRPr lang="en-US"/>
          </a:p>
        </p:txBody>
      </p:sp>
      <p:sp>
        <p:nvSpPr>
          <p:cNvPr id="205828" name="Rectangle 4"/>
          <p:cNvSpPr>
            <a:spLocks noGrp="1" noChangeArrowheads="1"/>
          </p:cNvSpPr>
          <p:nvPr>
            <p:ph type="ctrTitle"/>
          </p:nvPr>
        </p:nvSpPr>
        <p:spPr>
          <a:xfrm>
            <a:off x="685800" y="609600"/>
            <a:ext cx="7772400" cy="914400"/>
          </a:xfrm>
        </p:spPr>
        <p:txBody>
          <a:bodyPr/>
          <a:lstStyle/>
          <a:p>
            <a:r>
              <a:rPr lang="en-US" dirty="0"/>
              <a:t>Venue</a:t>
            </a:r>
          </a:p>
        </p:txBody>
      </p:sp>
      <p:sp>
        <p:nvSpPr>
          <p:cNvPr id="205829" name="Rectangle 5"/>
          <p:cNvSpPr>
            <a:spLocks noGrp="1" noChangeArrowheads="1"/>
          </p:cNvSpPr>
          <p:nvPr>
            <p:ph type="subTitle" idx="1"/>
          </p:nvPr>
        </p:nvSpPr>
        <p:spPr>
          <a:xfrm>
            <a:off x="685800" y="5867400"/>
            <a:ext cx="7772400" cy="533400"/>
          </a:xfrm>
        </p:spPr>
        <p:txBody>
          <a:bodyPr/>
          <a:lstStyle/>
          <a:p>
            <a:r>
              <a:rPr lang="en-US" dirty="0" smtClean="0"/>
              <a:t>Grand Hyatt San Antonio, San Antonio, Texas</a:t>
            </a:r>
            <a:endParaRPr lang="en-US" dirty="0"/>
          </a:p>
        </p:txBody>
      </p:sp>
      <p:pic>
        <p:nvPicPr>
          <p:cNvPr id="8" name="Picture 7"/>
          <p:cNvPicPr>
            <a:picLocks noChangeAspect="1" noChangeArrowheads="1"/>
          </p:cNvPicPr>
          <p:nvPr/>
        </p:nvPicPr>
        <p:blipFill>
          <a:blip r:embed="rId3" cstate="print"/>
          <a:srcRect/>
          <a:stretch>
            <a:fillRect/>
          </a:stretch>
        </p:blipFill>
        <p:spPr bwMode="auto">
          <a:xfrm>
            <a:off x="1393506" y="1524000"/>
            <a:ext cx="6356986" cy="4267200"/>
          </a:xfrm>
          <a:prstGeom prst="rect">
            <a:avLst/>
          </a:prstGeom>
          <a:noFill/>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November 2012</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4</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Tuesday</a:t>
            </a:r>
            <a:r>
              <a:rPr lang="en-US" sz="4000" dirty="0" smtClean="0">
                <a:latin typeface="Arial" charset="0"/>
                <a:cs typeface="Arial" charset="0"/>
              </a:rPr>
              <a:t>, </a:t>
            </a:r>
            <a:r>
              <a:rPr lang="en-US" sz="3600" dirty="0" smtClean="0">
                <a:latin typeface="Arial" charset="0"/>
                <a:cs typeface="Arial" charset="0"/>
              </a:rPr>
              <a:t>13 November 2012</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19:</a:t>
            </a:r>
            <a:r>
              <a:rPr lang="en-US" dirty="0">
                <a:latin typeface="Arial" charset="0"/>
                <a:cs typeface="Arial" charset="0"/>
              </a:rPr>
              <a:t>3</a:t>
            </a:r>
            <a:r>
              <a:rPr lang="en-US" dirty="0" smtClean="0">
                <a:latin typeface="Arial" charset="0"/>
                <a:cs typeface="Arial" charset="0"/>
              </a:rPr>
              <a:t>0-21:30</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Call meeting to Order</a:t>
            </a:r>
          </a:p>
          <a:p>
            <a:pPr>
              <a:lnSpc>
                <a:spcPct val="80000"/>
              </a:lnSpc>
            </a:pPr>
            <a:r>
              <a:rPr lang="en-US" b="0" dirty="0"/>
              <a:t>Temporary Secretary </a:t>
            </a:r>
            <a:r>
              <a:rPr lang="en-US" b="0" dirty="0" smtClean="0"/>
              <a:t>Selection</a:t>
            </a:r>
          </a:p>
          <a:p>
            <a:pPr>
              <a:lnSpc>
                <a:spcPct val="80000"/>
              </a:lnSpc>
            </a:pPr>
            <a:r>
              <a:rPr lang="en-US" b="0" dirty="0" smtClean="0"/>
              <a:t>Review </a:t>
            </a:r>
            <a:r>
              <a:rPr lang="en-US" b="0" dirty="0"/>
              <a:t>of IEEE 802 and 802.11 Policies and Procedures on Intellectual Property, Inappropriate Topics, Etc</a:t>
            </a:r>
            <a:r>
              <a:rPr lang="en-US" b="0" dirty="0" smtClean="0"/>
              <a:t>.</a:t>
            </a:r>
          </a:p>
          <a:p>
            <a:pPr>
              <a:lnSpc>
                <a:spcPct val="80000"/>
              </a:lnSpc>
            </a:pPr>
            <a:r>
              <a:rPr lang="en-US" b="0" dirty="0" smtClean="0"/>
              <a:t>Attendance Recording Reminder</a:t>
            </a:r>
            <a:endParaRPr lang="en-US" b="0" dirty="0"/>
          </a:p>
          <a:p>
            <a:pPr>
              <a:lnSpc>
                <a:spcPct val="80000"/>
              </a:lnSpc>
            </a:pPr>
            <a:r>
              <a:rPr lang="en-US" b="0" dirty="0"/>
              <a:t>Approval of </a:t>
            </a:r>
            <a:r>
              <a:rPr lang="en-US" b="0" dirty="0" smtClean="0"/>
              <a:t>Agenda</a:t>
            </a:r>
          </a:p>
          <a:p>
            <a:pPr lvl="1">
              <a:lnSpc>
                <a:spcPct val="80000"/>
              </a:lnSpc>
            </a:pPr>
            <a:r>
              <a:rPr lang="en-US" dirty="0" smtClean="0"/>
              <a:t>The agenda was approved without </a:t>
            </a:r>
            <a:r>
              <a:rPr lang="en-US" dirty="0" smtClean="0"/>
              <a:t>objection</a:t>
            </a:r>
          </a:p>
          <a:p>
            <a:pPr>
              <a:lnSpc>
                <a:spcPct val="80000"/>
              </a:lnSpc>
            </a:pPr>
            <a:r>
              <a:rPr lang="en-US" b="0" dirty="0"/>
              <a:t>Approval of Minutes of Joint Teleconferences with IEEE 802.1 SG:</a:t>
            </a:r>
          </a:p>
          <a:p>
            <a:pPr lvl="1">
              <a:lnSpc>
                <a:spcPct val="80000"/>
              </a:lnSpc>
            </a:pPr>
            <a:r>
              <a:rPr lang="en-US" dirty="0"/>
              <a:t>1 October 2012, “GLK Teleconference 20121001”, 12/1206r1</a:t>
            </a:r>
          </a:p>
          <a:p>
            <a:pPr lvl="1">
              <a:lnSpc>
                <a:spcPct val="80000"/>
              </a:lnSpc>
            </a:pPr>
            <a:r>
              <a:rPr lang="en-US" dirty="0"/>
              <a:t>15 October 2012, “GLK Teleconference 20121015”, 12/1231r1</a:t>
            </a:r>
          </a:p>
          <a:p>
            <a:pPr lvl="1">
              <a:lnSpc>
                <a:spcPct val="80000"/>
              </a:lnSpc>
            </a:pPr>
            <a:r>
              <a:rPr lang="en-US" dirty="0"/>
              <a:t>29 October 2012, “GLK </a:t>
            </a:r>
            <a:r>
              <a:rPr lang="en-US" dirty="0" err="1"/>
              <a:t>Telecon</a:t>
            </a:r>
            <a:r>
              <a:rPr lang="en-US" dirty="0"/>
              <a:t> Minutes 20121029”, 12/</a:t>
            </a:r>
            <a:r>
              <a:rPr lang="en-US" dirty="0" smtClean="0"/>
              <a:t>1254r0</a:t>
            </a:r>
            <a:endParaRPr lang="en-US" dirty="0"/>
          </a:p>
        </p:txBody>
      </p:sp>
    </p:spTree>
    <p:extLst>
      <p:ext uri="{BB962C8B-B14F-4D97-AF65-F5344CB8AC3E}">
        <p14:creationId xmlns:p14="http://schemas.microsoft.com/office/powerpoint/2010/main" val="2016949661"/>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November 2012</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5</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Tuesday</a:t>
            </a:r>
            <a:r>
              <a:rPr lang="en-US" sz="4000" dirty="0" smtClean="0">
                <a:latin typeface="Arial" charset="0"/>
                <a:cs typeface="Arial" charset="0"/>
              </a:rPr>
              <a:t>, </a:t>
            </a:r>
            <a:r>
              <a:rPr lang="en-US" sz="3600" dirty="0" smtClean="0">
                <a:latin typeface="Arial" charset="0"/>
                <a:cs typeface="Arial" charset="0"/>
              </a:rPr>
              <a:t>13 November 2012</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19:</a:t>
            </a:r>
            <a:r>
              <a:rPr lang="en-US" dirty="0">
                <a:latin typeface="Arial" charset="0"/>
                <a:cs typeface="Arial" charset="0"/>
              </a:rPr>
              <a:t>3</a:t>
            </a:r>
            <a:r>
              <a:rPr lang="en-US" dirty="0" smtClean="0">
                <a:latin typeface="Arial" charset="0"/>
                <a:cs typeface="Arial" charset="0"/>
              </a:rPr>
              <a:t>0-21:30 (cont.)</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Consideration of PAR and 5 Criteria Comments from other 802 Working </a:t>
            </a:r>
            <a:r>
              <a:rPr lang="en-US" b="0" dirty="0" smtClean="0"/>
              <a:t>Groups</a:t>
            </a:r>
          </a:p>
          <a:p>
            <a:pPr>
              <a:lnSpc>
                <a:spcPct val="80000"/>
              </a:lnSpc>
            </a:pPr>
            <a:r>
              <a:rPr lang="en-US" b="0" dirty="0" smtClean="0"/>
              <a:t>Presentation and Discussion of Submissions</a:t>
            </a:r>
            <a:endParaRPr lang="en-US" b="0" dirty="0"/>
          </a:p>
          <a:p>
            <a:pPr>
              <a:lnSpc>
                <a:spcPct val="80000"/>
              </a:lnSpc>
            </a:pPr>
            <a:r>
              <a:rPr lang="en-US" b="0" dirty="0" smtClean="0"/>
              <a:t>Recess </a:t>
            </a:r>
            <a:r>
              <a:rPr lang="en-US" b="0" dirty="0"/>
              <a:t>until 16:00 Tuesday</a:t>
            </a:r>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65125" y="274638"/>
            <a:ext cx="8458200" cy="1143000"/>
          </a:xfrm>
        </p:spPr>
        <p:txBody>
          <a:bodyPr/>
          <a:lstStyle/>
          <a:p>
            <a:r>
              <a:rPr lang="en-US">
                <a:latin typeface="Times New Roman" charset="0"/>
              </a:rPr>
              <a:t>Participants, Patents, and Duty to Inform</a:t>
            </a:r>
          </a:p>
        </p:txBody>
      </p:sp>
      <p:sp>
        <p:nvSpPr>
          <p:cNvPr id="1741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17412" name="Rectangle 4"/>
          <p:cNvSpPr>
            <a:spLocks noChangeArrowheads="1"/>
          </p:cNvSpPr>
          <p:nvPr/>
        </p:nvSpPr>
        <p:spPr bwMode="auto">
          <a:xfrm>
            <a:off x="533400" y="990600"/>
            <a:ext cx="82296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a:solidFill>
                <a:srgbClr val="FF0000"/>
              </a:solidFill>
              <a:latin typeface="Arial" charset="0"/>
            </a:endParaRPr>
          </a:p>
          <a:p>
            <a:pPr marL="230188" indent="-230188">
              <a:spcBef>
                <a:spcPct val="20000"/>
              </a:spcBef>
              <a:buClr>
                <a:srgbClr val="CC3300"/>
              </a:buClr>
              <a:buSzPct val="50000"/>
              <a:buFont typeface="Monotype Sorts" charset="0"/>
              <a:buNone/>
            </a:pPr>
            <a:r>
              <a:rPr lang="en-US" sz="1600" b="1">
                <a:solidFill>
                  <a:srgbClr val="000099"/>
                </a:solidFill>
                <a:latin typeface="Arial" charset="0"/>
              </a:rPr>
              <a:t>	All participants in this meeting have certain obligations under the IEEE-SA Patent Policy.  Participants: </a:t>
            </a:r>
          </a:p>
          <a:p>
            <a:pPr marL="630238" lvl="1" indent="-285750">
              <a:spcBef>
                <a:spcPct val="20000"/>
              </a:spcBef>
              <a:buClr>
                <a:srgbClr val="CC3300"/>
              </a:buClr>
              <a:buSzPct val="50000"/>
              <a:buFont typeface="Monotype Sorts" charset="0"/>
              <a:buChar char="l"/>
            </a:pPr>
            <a:r>
              <a:rPr lang="ja-JP" altLang="en-US" sz="1600" b="1">
                <a:solidFill>
                  <a:srgbClr val="000099"/>
                </a:solidFill>
                <a:latin typeface="Arial" charset="0"/>
              </a:rPr>
              <a:t>“</a:t>
            </a:r>
            <a:r>
              <a:rPr lang="en-US" sz="1600" b="1">
                <a:solidFill>
                  <a:srgbClr val="000099"/>
                </a:solidFill>
                <a:latin typeface="Arial" charset="0"/>
              </a:rPr>
              <a:t>Shall inform the IEEE (or cause the IEEE to be informed)</a:t>
            </a:r>
            <a:r>
              <a:rPr lang="ja-JP" altLang="en-US" sz="1600" b="1">
                <a:solidFill>
                  <a:srgbClr val="000099"/>
                </a:solidFill>
                <a:latin typeface="Arial" charset="0"/>
              </a:rPr>
              <a:t>”</a:t>
            </a:r>
            <a:r>
              <a:rPr lang="en-US" sz="1600" b="1">
                <a:solidFill>
                  <a:srgbClr val="000099"/>
                </a:solidFill>
                <a:latin typeface="Arial" charset="0"/>
              </a:rPr>
              <a:t> of the identity of each </a:t>
            </a:r>
            <a:r>
              <a:rPr lang="ja-JP" altLang="en-US" sz="1600" b="1">
                <a:solidFill>
                  <a:srgbClr val="000099"/>
                </a:solidFill>
                <a:latin typeface="Arial" charset="0"/>
              </a:rPr>
              <a:t>“</a:t>
            </a:r>
            <a:r>
              <a:rPr lang="en-US" sz="1600" b="1">
                <a:solidFill>
                  <a:srgbClr val="000099"/>
                </a:solidFill>
                <a:latin typeface="Arial" charset="0"/>
              </a:rPr>
              <a:t>holder of any potential Essential Patent Claims of which they are personally aware</a:t>
            </a:r>
            <a:r>
              <a:rPr lang="ja-JP" altLang="en-US" sz="1600" b="1">
                <a:solidFill>
                  <a:srgbClr val="000099"/>
                </a:solidFill>
                <a:latin typeface="Arial" charset="0"/>
              </a:rPr>
              <a:t>”</a:t>
            </a:r>
            <a:r>
              <a:rPr lang="en-US" sz="1600" b="1">
                <a:solidFill>
                  <a:srgbClr val="000099"/>
                </a:solidFill>
                <a:latin typeface="Arial" charset="0"/>
              </a:rPr>
              <a:t>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charset="0"/>
              <a:buChar char="l"/>
            </a:pPr>
            <a:r>
              <a:rPr lang="ja-JP" altLang="en-US" sz="1400" b="1">
                <a:solidFill>
                  <a:srgbClr val="000099"/>
                </a:solidFill>
                <a:latin typeface="Arial" charset="0"/>
              </a:rPr>
              <a:t>“</a:t>
            </a:r>
            <a:r>
              <a:rPr lang="en-US" sz="1400" b="1">
                <a:solidFill>
                  <a:srgbClr val="000099"/>
                </a:solidFill>
                <a:latin typeface="Arial" charset="0"/>
              </a:rPr>
              <a:t>Personal awareness</a:t>
            </a:r>
            <a:r>
              <a:rPr lang="ja-JP" altLang="en-US" sz="1400" b="1">
                <a:solidFill>
                  <a:srgbClr val="000099"/>
                </a:solidFill>
                <a:latin typeface="Arial" charset="0"/>
              </a:rPr>
              <a:t>”</a:t>
            </a:r>
            <a:r>
              <a:rPr lang="en-US" sz="1400" b="1">
                <a:solidFill>
                  <a:srgbClr val="000099"/>
                </a:solidFill>
                <a:latin typeface="Arial" charset="0"/>
              </a:rPr>
              <a:t> means that the participant </a:t>
            </a:r>
            <a:r>
              <a:rPr lang="ja-JP" altLang="en-US" sz="1400" b="1">
                <a:solidFill>
                  <a:srgbClr val="000099"/>
                </a:solidFill>
                <a:latin typeface="Arial" charset="0"/>
              </a:rPr>
              <a:t>“</a:t>
            </a:r>
            <a:r>
              <a:rPr lang="en-US" sz="1400" b="1">
                <a:solidFill>
                  <a:srgbClr val="000099"/>
                </a:solidFill>
                <a:latin typeface="Arial" charset="0"/>
              </a:rPr>
              <a:t>is personally aware that the holder may have a potential Essential Patent Claim,</a:t>
            </a:r>
            <a:r>
              <a:rPr lang="ja-JP" altLang="en-US" sz="1400" b="1">
                <a:solidFill>
                  <a:srgbClr val="000099"/>
                </a:solidFill>
                <a:latin typeface="Arial" charset="0"/>
              </a:rPr>
              <a:t>”</a:t>
            </a:r>
            <a:r>
              <a:rPr lang="en-US" sz="1400" b="1">
                <a:solidFill>
                  <a:srgbClr val="000099"/>
                </a:solidFill>
                <a:latin typeface="Arial" charset="0"/>
              </a:rPr>
              <a:t> even if the participant is not personally aware of the specific patents or</a:t>
            </a:r>
            <a:r>
              <a:rPr lang="en-US" sz="1400" b="1">
                <a:solidFill>
                  <a:srgbClr val="FF3300"/>
                </a:solidFill>
                <a:latin typeface="Arial" charset="0"/>
              </a:rPr>
              <a:t> </a:t>
            </a:r>
            <a:r>
              <a:rPr lang="en-US" sz="1400" b="1">
                <a:solidFill>
                  <a:srgbClr val="000099"/>
                </a:solidFill>
                <a:latin typeface="Arial" charset="0"/>
              </a:rPr>
              <a:t>patent claims</a:t>
            </a:r>
          </a:p>
          <a:p>
            <a:pPr marL="630238" lvl="1" indent="-285750">
              <a:spcBef>
                <a:spcPct val="20000"/>
              </a:spcBef>
              <a:buClr>
                <a:srgbClr val="CC3300"/>
              </a:buClr>
              <a:buSzPct val="50000"/>
              <a:buFont typeface="Monotype Sorts" charset="0"/>
              <a:buChar char="l"/>
            </a:pPr>
            <a:r>
              <a:rPr lang="ja-JP" altLang="en-US" sz="1600" b="1">
                <a:solidFill>
                  <a:srgbClr val="000099"/>
                </a:solidFill>
                <a:latin typeface="Arial" charset="0"/>
              </a:rPr>
              <a:t>“</a:t>
            </a:r>
            <a:r>
              <a:rPr lang="en-US" sz="1600" b="1">
                <a:solidFill>
                  <a:srgbClr val="000099"/>
                </a:solidFill>
                <a:latin typeface="Arial" charset="0"/>
              </a:rPr>
              <a:t>Should inform the IEEE (or cause the IEEE to be informed)</a:t>
            </a:r>
            <a:r>
              <a:rPr lang="ja-JP" altLang="en-US" sz="1600" b="1">
                <a:solidFill>
                  <a:srgbClr val="000099"/>
                </a:solidFill>
                <a:latin typeface="Arial" charset="0"/>
              </a:rPr>
              <a:t>”</a:t>
            </a:r>
            <a:r>
              <a:rPr lang="en-US" sz="1600" b="1">
                <a:solidFill>
                  <a:srgbClr val="000099"/>
                </a:solidFill>
                <a:latin typeface="Arial" charset="0"/>
              </a:rPr>
              <a:t> of the identity of </a:t>
            </a:r>
            <a:r>
              <a:rPr lang="ja-JP" altLang="en-US" sz="1600" b="1">
                <a:solidFill>
                  <a:srgbClr val="000099"/>
                </a:solidFill>
                <a:latin typeface="Arial" charset="0"/>
              </a:rPr>
              <a:t>“</a:t>
            </a:r>
            <a:r>
              <a:rPr lang="en-US" sz="1600" b="1">
                <a:solidFill>
                  <a:srgbClr val="000099"/>
                </a:solidFill>
                <a:latin typeface="Arial" charset="0"/>
              </a:rPr>
              <a:t>any other holders of such potential Essential Patent Claims</a:t>
            </a:r>
            <a:r>
              <a:rPr lang="ja-JP" altLang="en-US" sz="1600" b="1">
                <a:solidFill>
                  <a:srgbClr val="000099"/>
                </a:solidFill>
                <a:latin typeface="Arial" charset="0"/>
              </a:rPr>
              <a:t>”</a:t>
            </a:r>
            <a:r>
              <a:rPr lang="en-US" sz="1600" b="1">
                <a:solidFill>
                  <a:srgbClr val="000099"/>
                </a:solidFill>
                <a:latin typeface="Arial" charset="0"/>
              </a:rPr>
              <a:t> (that is, third parties that are not affiliated with the participant, with the participant</a:t>
            </a:r>
            <a:r>
              <a:rPr lang="ja-JP" altLang="en-US" sz="1600" b="1">
                <a:solidFill>
                  <a:srgbClr val="000099"/>
                </a:solidFill>
                <a:latin typeface="Arial" charset="0"/>
              </a:rPr>
              <a:t>’</a:t>
            </a:r>
            <a:r>
              <a:rPr lang="en-US" sz="1600" b="1">
                <a:solidFill>
                  <a:srgbClr val="000099"/>
                </a:solidFill>
                <a:latin typeface="Arial" charset="0"/>
              </a:rPr>
              <a:t>s employer, or with anyone else that the participant is from or otherwise represents)</a:t>
            </a:r>
          </a:p>
          <a:p>
            <a:pPr marL="630238" lvl="1" indent="-285750">
              <a:spcBef>
                <a:spcPct val="20000"/>
              </a:spcBef>
              <a:buClr>
                <a:srgbClr val="CC3300"/>
              </a:buClr>
              <a:buSzPct val="50000"/>
              <a:buFont typeface="Monotype Sorts" charset="0"/>
              <a:buChar char="l"/>
            </a:pPr>
            <a:r>
              <a:rPr lang="en-US" sz="1600" b="1">
                <a:solidFill>
                  <a:srgbClr val="000099"/>
                </a:solidFill>
                <a:latin typeface="Arial" charset="0"/>
              </a:rPr>
              <a:t>The above does not apply if the patent</a:t>
            </a:r>
            <a:r>
              <a:rPr lang="en-US" sz="1600" b="1">
                <a:solidFill>
                  <a:srgbClr val="FF3300"/>
                </a:solidFill>
                <a:latin typeface="Arial" charset="0"/>
              </a:rPr>
              <a:t> </a:t>
            </a:r>
            <a:r>
              <a:rPr lang="en-US" sz="1600" b="1">
                <a:solidFill>
                  <a:srgbClr val="000099"/>
                </a:solidFill>
                <a:latin typeface="Arial"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charset="0"/>
              <a:buNone/>
            </a:pPr>
            <a:r>
              <a:rPr lang="en-GB" sz="1600">
                <a:solidFill>
                  <a:srgbClr val="000099"/>
                </a:solidFill>
                <a:latin typeface="Arial" charset="0"/>
              </a:rPr>
              <a:t>		Quoted text excerpted from IEEE-SA Standards Board Bylaws subclause 6.2</a:t>
            </a:r>
            <a:endParaRPr lang="en-US" sz="1600">
              <a:solidFill>
                <a:srgbClr val="000099"/>
              </a:solidFill>
              <a:latin typeface="Arial" charset="0"/>
            </a:endParaRP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Early identification of holders of potential Essential Patent Claims is strongly encouraged</a:t>
            </a: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No duty to perform a patent search</a:t>
            </a:r>
            <a:endParaRPr lang="en-GB" sz="1600" b="1">
              <a:solidFill>
                <a:srgbClr val="000099"/>
              </a:solidFill>
              <a:latin typeface="Arial" charset="0"/>
            </a:endParaRPr>
          </a:p>
        </p:txBody>
      </p:sp>
      <p:sp>
        <p:nvSpPr>
          <p:cNvPr id="17413"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November 2012</a:t>
            </a:r>
            <a:endParaRPr lang="en-US" sz="1800"/>
          </a:p>
        </p:txBody>
      </p:sp>
      <p:sp>
        <p:nvSpPr>
          <p:cNvPr id="174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2F37B4C-7187-734C-BADF-C261D9DB3F43}" type="slidenum">
              <a:rPr lang="en-US"/>
              <a:pPr/>
              <a:t>6</a:t>
            </a:fld>
            <a:endParaRPr lang="en-US"/>
          </a:p>
        </p:txBody>
      </p:sp>
      <p:sp>
        <p:nvSpPr>
          <p:cNvPr id="17415"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7562158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229600" cy="1143000"/>
          </a:xfrm>
        </p:spPr>
        <p:txBody>
          <a:bodyPr/>
          <a:lstStyle/>
          <a:p>
            <a:r>
              <a:rPr lang="en-GB">
                <a:latin typeface="Times New Roman" charset="0"/>
              </a:rPr>
              <a:t>Patent Related Links</a:t>
            </a:r>
            <a:endParaRPr lang="en-US">
              <a:latin typeface="Times New Roman" charset="0"/>
            </a:endParaRPr>
          </a:p>
        </p:txBody>
      </p:sp>
      <p:sp>
        <p:nvSpPr>
          <p:cNvPr id="163843"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charset="0"/>
              <a:buNone/>
            </a:pPr>
            <a:r>
              <a:rPr lang="en-US" sz="2400">
                <a:latin typeface="Times New Roman" charset="0"/>
                <a:cs typeface="Times New Roman" charset="0"/>
              </a:rPr>
              <a:t>	</a:t>
            </a:r>
            <a:r>
              <a:rPr lang="en-US" sz="2400">
                <a:solidFill>
                  <a:srgbClr val="000000"/>
                </a:solidFill>
                <a:latin typeface="Times New Roman" charset="0"/>
                <a:cs typeface="Times New Roman" charset="0"/>
              </a:rPr>
              <a:t>All participants should be familiar with their obligations under the IEEE-SA Policies &amp; Procedures for standards development.</a:t>
            </a:r>
          </a:p>
          <a:p>
            <a:pPr lvl="1">
              <a:lnSpc>
                <a:spcPct val="90000"/>
              </a:lnSpc>
              <a:buFont typeface="Monotype Sorts" charset="0"/>
              <a:buNone/>
            </a:pPr>
            <a:r>
              <a:rPr lang="en-US" sz="2400">
                <a:solidFill>
                  <a:srgbClr val="000000"/>
                </a:solidFill>
                <a:latin typeface="Times New Roman" charset="0"/>
                <a:cs typeface="Times New Roman" charset="0"/>
              </a:rPr>
              <a:t>	Patent Policy is stated in these sources:</a:t>
            </a:r>
          </a:p>
          <a:p>
            <a:pPr lvl="1">
              <a:lnSpc>
                <a:spcPct val="90000"/>
              </a:lnSpc>
              <a:buFont typeface="Monotype Sorts" charset="0"/>
              <a:buNone/>
            </a:pPr>
            <a:r>
              <a:rPr lang="en-GB" sz="2400">
                <a:solidFill>
                  <a:srgbClr val="000000"/>
                </a:solidFill>
                <a:latin typeface="Times New Roman" charset="0"/>
              </a:rPr>
              <a:t>		IEEE-SA Standards Boards Bylaws</a:t>
            </a:r>
          </a:p>
          <a:p>
            <a:pPr lvl="1">
              <a:lnSpc>
                <a:spcPct val="90000"/>
              </a:lnSpc>
              <a:buFont typeface="Monotype Sorts" charset="0"/>
              <a:buNone/>
            </a:pPr>
            <a:r>
              <a:rPr lang="en-US" sz="2100">
                <a:solidFill>
                  <a:srgbClr val="000000"/>
                </a:solidFill>
                <a:latin typeface="Times New Roman" charset="0"/>
              </a:rPr>
              <a:t>		</a:t>
            </a:r>
            <a:r>
              <a:rPr lang="en-US" sz="2100" i="1">
                <a:solidFill>
                  <a:srgbClr val="000000"/>
                </a:solidFill>
                <a:latin typeface="Times New Roman" charset="0"/>
                <a:hlinkClick r:id="rId3"/>
              </a:rPr>
              <a:t>http://standards.ieee.org/guides/bylaws/sect6-7.html#6</a:t>
            </a:r>
            <a:r>
              <a:rPr lang="en-US" sz="2100" i="1">
                <a:solidFill>
                  <a:srgbClr val="000000"/>
                </a:solidFill>
                <a:latin typeface="Times New Roman" charset="0"/>
              </a:rPr>
              <a:t> </a:t>
            </a:r>
          </a:p>
          <a:p>
            <a:pPr lvl="1">
              <a:lnSpc>
                <a:spcPct val="90000"/>
              </a:lnSpc>
              <a:buFont typeface="Monotype Sorts" charset="0"/>
              <a:buNone/>
            </a:pPr>
            <a:r>
              <a:rPr lang="en-GB" sz="2400">
                <a:solidFill>
                  <a:srgbClr val="000000"/>
                </a:solidFill>
                <a:latin typeface="Times New Roman" charset="0"/>
              </a:rPr>
              <a:t>		IEEE-SA Standards Board Operations Manual</a:t>
            </a:r>
          </a:p>
          <a:p>
            <a:pPr lvl="1">
              <a:lnSpc>
                <a:spcPct val="90000"/>
              </a:lnSpc>
              <a:buFont typeface="Monotype Sorts" charset="0"/>
              <a:buNone/>
            </a:pPr>
            <a:r>
              <a:rPr lang="en-US" sz="2400">
                <a:solidFill>
                  <a:srgbClr val="000000"/>
                </a:solidFill>
                <a:latin typeface="Times New Roman" charset="0"/>
              </a:rPr>
              <a:t>		</a:t>
            </a:r>
            <a:r>
              <a:rPr lang="en-US" sz="2100" i="1">
                <a:solidFill>
                  <a:srgbClr val="000000"/>
                </a:solidFill>
                <a:latin typeface="Times New Roman" charset="0"/>
                <a:hlinkClick r:id="rId4"/>
              </a:rPr>
              <a:t>http://standards.ieee.org/guides/opman/sect6.html#6.3</a:t>
            </a:r>
            <a:r>
              <a:rPr lang="en-US" sz="2100" i="1">
                <a:solidFill>
                  <a:srgbClr val="000000"/>
                </a:solidFill>
                <a:latin typeface="Times New Roman" charset="0"/>
              </a:rPr>
              <a:t> </a:t>
            </a:r>
            <a:endParaRPr lang="en-US" sz="2400">
              <a:solidFill>
                <a:srgbClr val="000000"/>
              </a:solidFill>
              <a:latin typeface="Times New Roman" charset="0"/>
            </a:endParaRPr>
          </a:p>
          <a:p>
            <a:pPr lvl="1">
              <a:lnSpc>
                <a:spcPct val="90000"/>
              </a:lnSpc>
              <a:buFont typeface="Monotype Sorts" charset="0"/>
              <a:buNone/>
            </a:pPr>
            <a:r>
              <a:rPr lang="en-US" sz="2400">
                <a:solidFill>
                  <a:srgbClr val="000000"/>
                </a:solidFill>
                <a:latin typeface="Times New Roman" charset="0"/>
                <a:cs typeface="Times New Roman" charset="0"/>
              </a:rPr>
              <a:t>		Material about the patent policy is available at</a:t>
            </a:r>
            <a:r>
              <a:rPr lang="en-US" sz="2400">
                <a:solidFill>
                  <a:srgbClr val="000000"/>
                </a:solidFill>
                <a:latin typeface="Times New Roman" charset="0"/>
              </a:rPr>
              <a:t> </a:t>
            </a:r>
          </a:p>
          <a:p>
            <a:pPr lvl="1">
              <a:lnSpc>
                <a:spcPct val="90000"/>
              </a:lnSpc>
              <a:buFont typeface="Monotype Sorts" charset="0"/>
              <a:buNone/>
            </a:pPr>
            <a:r>
              <a:rPr lang="en-US" sz="2400">
                <a:solidFill>
                  <a:srgbClr val="000000"/>
                </a:solidFill>
                <a:latin typeface="Times New Roman" charset="0"/>
              </a:rPr>
              <a:t>		</a:t>
            </a:r>
            <a:r>
              <a:rPr lang="en-US" sz="2100" i="1">
                <a:solidFill>
                  <a:srgbClr val="000000"/>
                </a:solidFill>
                <a:latin typeface="Times New Roman" charset="0"/>
                <a:hlinkClick r:id="rId5"/>
              </a:rPr>
              <a:t>http://standards.ieee.org/board/pat/pat-material.html</a:t>
            </a:r>
            <a:r>
              <a:rPr lang="en-US" sz="2100" i="1">
                <a:solidFill>
                  <a:srgbClr val="000000"/>
                </a:solidFill>
                <a:latin typeface="Times New Roman" charset="0"/>
              </a:rPr>
              <a:t> </a:t>
            </a:r>
          </a:p>
        </p:txBody>
      </p:sp>
      <p:sp>
        <p:nvSpPr>
          <p:cNvPr id="18436" name="Rectangle 7"/>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a:solidFill>
                  <a:srgbClr val="000099"/>
                </a:solidFill>
                <a:latin typeface="Arial"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0"/>
              <a:buNone/>
            </a:pPr>
            <a:endParaRPr lang="en-US" b="1">
              <a:solidFill>
                <a:srgbClr val="000099"/>
              </a:solidFill>
              <a:latin typeface="Arial" charset="0"/>
            </a:endParaRPr>
          </a:p>
          <a:p>
            <a:pPr algn="ctr">
              <a:lnSpc>
                <a:spcPct val="80000"/>
              </a:lnSpc>
              <a:spcBef>
                <a:spcPct val="20000"/>
              </a:spcBef>
              <a:buClr>
                <a:srgbClr val="CC3300"/>
              </a:buClr>
              <a:buSzPct val="50000"/>
              <a:buFont typeface="Monotype Sorts" charset="0"/>
              <a:buNone/>
            </a:pPr>
            <a:r>
              <a:rPr lang="en-US" b="1">
                <a:solidFill>
                  <a:srgbClr val="000099"/>
                </a:solidFill>
                <a:latin typeface="Arial" charset="0"/>
              </a:rPr>
              <a:t>This slide set is available at http://standards.ieee.org/board/pat/pat-slideset.ppt </a:t>
            </a:r>
          </a:p>
        </p:txBody>
      </p:sp>
      <p:sp>
        <p:nvSpPr>
          <p:cNvPr id="18437"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November 2012</a:t>
            </a:r>
            <a:endParaRPr lang="en-US" sz="1800"/>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E27F5376-F929-B348-BA06-2D3AD8D5E77A}" type="slidenum">
              <a:rPr lang="en-US"/>
              <a:pPr/>
              <a:t>7</a:t>
            </a:fld>
            <a:endParaRPr lang="en-US"/>
          </a:p>
        </p:txBody>
      </p:sp>
      <p:sp>
        <p:nvSpPr>
          <p:cNvPr id="18439"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641291964"/>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6"/>
          <p:cNvSpPr>
            <a:spLocks noGrp="1" noChangeArrowheads="1"/>
          </p:cNvSpPr>
          <p:nvPr>
            <p:ph type="title"/>
          </p:nvPr>
        </p:nvSpPr>
        <p:spPr>
          <a:xfrm>
            <a:off x="457200" y="304800"/>
            <a:ext cx="8229600" cy="1143000"/>
          </a:xfrm>
        </p:spPr>
        <p:txBody>
          <a:bodyPr/>
          <a:lstStyle/>
          <a:p>
            <a:r>
              <a:rPr lang="en-US">
                <a:latin typeface="Times New Roman" charset="0"/>
              </a:rPr>
              <a:t>Call for Potentially Essential Patents</a:t>
            </a:r>
          </a:p>
        </p:txBody>
      </p:sp>
      <p:sp>
        <p:nvSpPr>
          <p:cNvPr id="19459" name="Rectangle 1027"/>
          <p:cNvSpPr>
            <a:spLocks noGrp="1" noChangeArrowheads="1"/>
          </p:cNvSpPr>
          <p:nvPr>
            <p:ph type="body" idx="1"/>
          </p:nvPr>
        </p:nvSpPr>
        <p:spPr>
          <a:xfrm>
            <a:off x="685800" y="1752600"/>
            <a:ext cx="7772400" cy="4114800"/>
          </a:xfrm>
        </p:spPr>
        <p:txBody>
          <a:bodyPr/>
          <a:lstStyle/>
          <a:p>
            <a:pPr>
              <a:buFontTx/>
              <a:buNone/>
            </a:pPr>
            <a:r>
              <a:rPr lang="en-US" sz="2800">
                <a:latin typeface="Times New Roman" charset="0"/>
              </a:rPr>
              <a:t>	</a:t>
            </a:r>
            <a:r>
              <a:rPr lang="en-US" sz="2800">
                <a:solidFill>
                  <a:srgbClr val="003399"/>
                </a:solidFill>
                <a:latin typeface="Times New Roman"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solidFill>
                  <a:srgbClr val="003399"/>
                </a:solidFill>
                <a:latin typeface="Times New Roman" charset="0"/>
              </a:rPr>
              <a:t>Either speak up now or</a:t>
            </a:r>
          </a:p>
          <a:p>
            <a:pPr lvl="1"/>
            <a:r>
              <a:rPr lang="en-US">
                <a:solidFill>
                  <a:srgbClr val="003399"/>
                </a:solidFill>
                <a:latin typeface="Times New Roman" charset="0"/>
              </a:rPr>
              <a:t>Provide the chair of this group with the identity of the holder(s) of any and all such claims as soon as possible or</a:t>
            </a:r>
          </a:p>
          <a:p>
            <a:pPr lvl="1"/>
            <a:r>
              <a:rPr lang="en-US">
                <a:solidFill>
                  <a:srgbClr val="003399"/>
                </a:solidFill>
                <a:latin typeface="Times New Roman" charset="0"/>
              </a:rPr>
              <a:t>Cause an LOA to be submitted</a:t>
            </a:r>
          </a:p>
        </p:txBody>
      </p:sp>
      <p:sp>
        <p:nvSpPr>
          <p:cNvPr id="1946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November 2012</a:t>
            </a:r>
            <a:endParaRPr lang="en-US" sz="1800"/>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C0438AE-B249-9245-9AF3-FB2763E167E9}" type="slidenum">
              <a:rPr lang="en-US"/>
              <a:pPr/>
              <a:t>8</a:t>
            </a:fld>
            <a:endParaRPr lang="en-US"/>
          </a:p>
        </p:txBody>
      </p:sp>
      <p:sp>
        <p:nvSpPr>
          <p:cNvPr id="19462"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861080679"/>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November 2012</a:t>
            </a:r>
            <a:endParaRPr lang="en-US" sz="1800"/>
          </a:p>
        </p:txBody>
      </p:sp>
      <p:sp>
        <p:nvSpPr>
          <p:cNvPr id="2048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
        <p:nvSpPr>
          <p:cNvPr id="2048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543B95AD-C13E-444C-AAF7-11DA1028BC59}" type="slidenum">
              <a:rPr lang="en-US"/>
              <a:pPr/>
              <a:t>9</a:t>
            </a:fld>
            <a:endParaRPr lang="en-US"/>
          </a:p>
        </p:txBody>
      </p:sp>
      <p:sp>
        <p:nvSpPr>
          <p:cNvPr id="20485" name="Rectangle 2"/>
          <p:cNvSpPr>
            <a:spLocks noGrp="1" noChangeArrowheads="1"/>
          </p:cNvSpPr>
          <p:nvPr>
            <p:ph type="title"/>
          </p:nvPr>
        </p:nvSpPr>
        <p:spPr>
          <a:xfrm>
            <a:off x="685800" y="533400"/>
            <a:ext cx="7772400" cy="609600"/>
          </a:xfrm>
        </p:spPr>
        <p:txBody>
          <a:bodyPr/>
          <a:lstStyle/>
          <a:p>
            <a:r>
              <a:rPr lang="en-US" sz="2400">
                <a:latin typeface="Times New Roman" charset="0"/>
              </a:rPr>
              <a:t>Other Documents and WebPages to Review</a:t>
            </a:r>
          </a:p>
        </p:txBody>
      </p:sp>
      <p:sp>
        <p:nvSpPr>
          <p:cNvPr id="20486" name="Rectangle 3"/>
          <p:cNvSpPr>
            <a:spLocks noGrp="1" noChangeArrowheads="1"/>
          </p:cNvSpPr>
          <p:nvPr>
            <p:ph type="body" idx="1"/>
          </p:nvPr>
        </p:nvSpPr>
        <p:spPr>
          <a:xfrm>
            <a:off x="685800" y="1066800"/>
            <a:ext cx="7772400" cy="5334000"/>
          </a:xfrm>
        </p:spPr>
        <p:txBody>
          <a:bodyPr/>
          <a:lstStyle/>
          <a:p>
            <a:pPr>
              <a:lnSpc>
                <a:spcPct val="80000"/>
              </a:lnSpc>
            </a:pPr>
            <a:r>
              <a:rPr lang="en-US" sz="2000" dirty="0">
                <a:latin typeface="Times New Roman" charset="0"/>
              </a:rPr>
              <a:t>Please review the documents at the following links:</a:t>
            </a:r>
            <a:br>
              <a:rPr lang="en-US" sz="2000" dirty="0">
                <a:latin typeface="Times New Roman" charset="0"/>
              </a:rPr>
            </a:br>
            <a:r>
              <a:rPr lang="en-US" sz="2000" dirty="0">
                <a:latin typeface="Times New Roman" charset="0"/>
              </a:rPr>
              <a:t>-  IEEE Patent Policy - </a:t>
            </a:r>
            <a:r>
              <a:rPr lang="en-US" sz="1800" dirty="0">
                <a:latin typeface="Times New Roman" charset="0"/>
                <a:hlinkClick r:id="rId3" tooltip="http://standards.ieee.org/board/pat/pat-slideset.ppt"/>
              </a:rPr>
              <a:t>http://standards.ieee.org/board/pat/pat-slideset.ppt</a:t>
            </a:r>
            <a:r>
              <a:rPr lang="en-US" sz="2000" dirty="0">
                <a:latin typeface="Times New Roman" charset="0"/>
              </a:rPr>
              <a:t/>
            </a:r>
            <a:br>
              <a:rPr lang="en-US" sz="2000" dirty="0">
                <a:latin typeface="Times New Roman" charset="0"/>
              </a:rPr>
            </a:br>
            <a:r>
              <a:rPr lang="en-US" sz="2000" dirty="0">
                <a:latin typeface="Times New Roman" charset="0"/>
              </a:rPr>
              <a:t>-  Patent FAQ - </a:t>
            </a:r>
            <a:r>
              <a:rPr lang="en-US" sz="1800" dirty="0">
                <a:latin typeface="Times New Roman" charset="0"/>
                <a:hlinkClick r:id="rId4" tooltip="http://standards.ieee.org/board/pat/faq.pdf"/>
              </a:rPr>
              <a:t>http://standards.ieee.org/board/pat/faq.pdf</a:t>
            </a:r>
            <a:r>
              <a:rPr lang="en-US" sz="2000" dirty="0">
                <a:latin typeface="Times New Roman" charset="0"/>
              </a:rPr>
              <a:t/>
            </a:r>
            <a:br>
              <a:rPr lang="en-US" sz="2000" dirty="0">
                <a:latin typeface="Times New Roman" charset="0"/>
              </a:rPr>
            </a:br>
            <a:r>
              <a:rPr lang="en-US" sz="2000" dirty="0">
                <a:latin typeface="Times New Roman" charset="0"/>
              </a:rPr>
              <a:t>-  </a:t>
            </a:r>
            <a:r>
              <a:rPr lang="en-US" sz="2000" dirty="0" err="1">
                <a:latin typeface="Times New Roman" charset="0"/>
              </a:rPr>
              <a:t>LoA</a:t>
            </a:r>
            <a:r>
              <a:rPr lang="en-US" sz="2000" dirty="0">
                <a:latin typeface="Times New Roman" charset="0"/>
              </a:rPr>
              <a:t> Form - </a:t>
            </a:r>
            <a:r>
              <a:rPr lang="en-US" sz="1800" dirty="0">
                <a:latin typeface="Times New Roman" charset="0"/>
                <a:hlinkClick r:id="rId5" tooltip="http://standards.ieee.org/board/pat/loa.pdf"/>
              </a:rPr>
              <a:t>http://standards.ieee.org/board/pat/loa.pdf</a:t>
            </a:r>
            <a:r>
              <a:rPr lang="en-US" sz="2000" dirty="0">
                <a:latin typeface="Times New Roman" charset="0"/>
              </a:rPr>
              <a:t/>
            </a:r>
            <a:br>
              <a:rPr lang="en-US" sz="2000" dirty="0">
                <a:latin typeface="Times New Roman" charset="0"/>
              </a:rPr>
            </a:br>
            <a:r>
              <a:rPr lang="en-US" sz="2000" dirty="0">
                <a:latin typeface="Times New Roman" charset="0"/>
              </a:rPr>
              <a:t>-  Affiliation FAQ -</a:t>
            </a:r>
            <a:r>
              <a:rPr lang="en-US" sz="1800" dirty="0">
                <a:latin typeface="Times New Roman" charset="0"/>
                <a:hlinkClick r:id="rId6" tooltip="http://standards.ieee.org/faqs/affiliationFAQ.html"/>
              </a:rPr>
              <a:t>http://standards.ieee.org/faqs/affiliationFAQ.html</a:t>
            </a:r>
            <a:endParaRPr lang="en-US" sz="1800" dirty="0">
              <a:latin typeface="Times New Roman" charset="0"/>
            </a:endParaRPr>
          </a:p>
          <a:p>
            <a:pPr>
              <a:lnSpc>
                <a:spcPct val="80000"/>
              </a:lnSpc>
              <a:buFontTx/>
              <a:buNone/>
            </a:pPr>
            <a:r>
              <a:rPr lang="en-US" sz="2000" dirty="0">
                <a:latin typeface="Times New Roman" charset="0"/>
              </a:rPr>
              <a:t>	-  Anti-Trust FAQ - </a:t>
            </a:r>
            <a:r>
              <a:rPr lang="en-US" sz="1800" dirty="0">
                <a:latin typeface="Times New Roman" charset="0"/>
                <a:hlinkClick r:id="rId7" tooltip="http://standards.ieee.org/resources/antitrust-guidelines.pdf"/>
              </a:rPr>
              <a:t>http://standards.ieee.org/resources/antitrust-guidelines.pdf</a:t>
            </a:r>
            <a:r>
              <a:rPr lang="en-US" sz="2000" dirty="0">
                <a:latin typeface="Times New Roman" charset="0"/>
              </a:rPr>
              <a:t/>
            </a:r>
            <a:br>
              <a:rPr lang="en-US" sz="2000" dirty="0">
                <a:latin typeface="Times New Roman" charset="0"/>
              </a:rPr>
            </a:br>
            <a:r>
              <a:rPr lang="en-US" sz="2000" dirty="0">
                <a:latin typeface="Times New Roman" charset="0"/>
              </a:rPr>
              <a:t>-  Ethics - </a:t>
            </a:r>
            <a:r>
              <a:rPr lang="en-US" sz="1800" dirty="0">
                <a:latin typeface="Times New Roman" charset="0"/>
                <a:hlinkClick r:id="rId8" tooltip="http://www.ieee.org/portal/cms_docs/about/CoE_poster.pdf"/>
              </a:rPr>
              <a:t>http://www.ieee.org/portal/cms_docs/about/CoE_poster.pdf</a:t>
            </a:r>
            <a:r>
              <a:rPr lang="en-US" sz="1800" dirty="0">
                <a:latin typeface="Times New Roman" charset="0"/>
              </a:rPr>
              <a:t/>
            </a:r>
            <a:br>
              <a:rPr lang="en-US" sz="1800" dirty="0">
                <a:latin typeface="Times New Roman" charset="0"/>
              </a:rPr>
            </a:br>
            <a:r>
              <a:rPr lang="en-US" sz="2000" dirty="0">
                <a:latin typeface="Times New Roman" charset="0"/>
              </a:rPr>
              <a:t>-  IEEE 802.11 Working Group OM - </a:t>
            </a:r>
            <a:r>
              <a:rPr lang="en-US" sz="1800" dirty="0">
                <a:latin typeface="Times New Roman" charset="0"/>
                <a:hlinkClick r:id="rId9"/>
              </a:rPr>
              <a:t>https://mentor.ieee.org/802.11/dcn/09/11-09-0002-04-0000-802-11-operations-manual.doc</a:t>
            </a:r>
            <a:r>
              <a:rPr lang="en-US" sz="1800" dirty="0">
                <a:latin typeface="Times New Roman" charset="0"/>
              </a:rPr>
              <a:t> </a:t>
            </a:r>
            <a:endParaRPr lang="en-US" sz="2000" dirty="0">
              <a:latin typeface="Times New Roman" charset="0"/>
            </a:endParaRPr>
          </a:p>
          <a:p>
            <a:pPr>
              <a:lnSpc>
                <a:spcPct val="80000"/>
              </a:lnSpc>
            </a:pPr>
            <a:r>
              <a:rPr lang="en-US" sz="2000" dirty="0">
                <a:latin typeface="Times New Roman" charset="0"/>
              </a:rPr>
              <a:t>New 802 WG P&amp;P: </a:t>
            </a:r>
            <a:r>
              <a:rPr lang="en-US" sz="1800" dirty="0">
                <a:latin typeface="Times New Roman" charset="0"/>
                <a:hlinkClick r:id="rId10"/>
              </a:rPr>
              <a:t>https://mentor.ieee.org/802-ec/dcn/09/ec-09-0007-02-00EC-draft-lmsc-wg-p-p.pdf</a:t>
            </a:r>
            <a:endParaRPr lang="en-US" sz="1800" dirty="0">
              <a:latin typeface="Times New Roman" charset="0"/>
            </a:endParaRPr>
          </a:p>
          <a:p>
            <a:pPr>
              <a:lnSpc>
                <a:spcPct val="80000"/>
              </a:lnSpc>
            </a:pPr>
            <a:r>
              <a:rPr lang="en-US" sz="2000" dirty="0">
                <a:latin typeface="Times New Roman" charset="0"/>
              </a:rPr>
              <a:t>New 802 LMSC </a:t>
            </a:r>
            <a:r>
              <a:rPr lang="en-US" sz="2000" dirty="0" err="1">
                <a:latin typeface="Times New Roman" charset="0"/>
              </a:rPr>
              <a:t>P&amp;P:</a:t>
            </a:r>
            <a:r>
              <a:rPr lang="en-US" sz="1800" dirty="0" err="1">
                <a:latin typeface="Times New Roman" charset="0"/>
                <a:hlinkClick r:id="rId11"/>
              </a:rPr>
              <a:t>https</a:t>
            </a:r>
            <a:r>
              <a:rPr lang="en-US" sz="1800" dirty="0">
                <a:latin typeface="Times New Roman" charset="0"/>
                <a:hlinkClick r:id="rId11"/>
              </a:rPr>
              <a:t>://mentor.ieee.org/802-ec/dcn/09/ec-09-0005-02-00EC-draft-revised-lmsc-p-p-for-wg-p-p-ballot.pdf</a:t>
            </a:r>
            <a:endParaRPr lang="en-US" sz="1800" dirty="0">
              <a:latin typeface="Times New Roman" charset="0"/>
            </a:endParaRPr>
          </a:p>
          <a:p>
            <a:pPr>
              <a:lnSpc>
                <a:spcPct val="80000"/>
              </a:lnSpc>
            </a:pPr>
            <a:r>
              <a:rPr lang="en-US" sz="2000" dirty="0">
                <a:latin typeface="Times New Roman" charset="0"/>
              </a:rPr>
              <a:t>New 802 LMSC OM: </a:t>
            </a:r>
            <a:r>
              <a:rPr lang="en-US" sz="1800" dirty="0">
                <a:latin typeface="Times New Roman" charset="0"/>
                <a:hlinkClick r:id="rId12"/>
              </a:rPr>
              <a:t>https://mentor.ieee.org/802-ec/dcn/09/ec-09-0006-02-00EC-draft-revision-of-the-lmsc-om-for-wg-p-p.pdf</a:t>
            </a:r>
            <a:endParaRPr lang="en-US" sz="1800" dirty="0">
              <a:latin typeface="Times New Roman" charset="0"/>
            </a:endParaRPr>
          </a:p>
          <a:p>
            <a:pPr>
              <a:lnSpc>
                <a:spcPct val="80000"/>
              </a:lnSpc>
            </a:pPr>
            <a:endParaRPr lang="en-US" sz="1600" dirty="0">
              <a:latin typeface="Times New Roman" charset="0"/>
            </a:endParaRPr>
          </a:p>
        </p:txBody>
      </p:sp>
    </p:spTree>
    <p:extLst>
      <p:ext uri="{BB962C8B-B14F-4D97-AF65-F5344CB8AC3E}">
        <p14:creationId xmlns:p14="http://schemas.microsoft.com/office/powerpoint/2010/main" val="847048328"/>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12681</TotalTime>
  <Words>1094</Words>
  <Application>Microsoft Macintosh PowerPoint</Application>
  <PresentationFormat>On-screen Show (4:3)</PresentationFormat>
  <Paragraphs>193</Paragraphs>
  <Slides>13</Slides>
  <Notes>13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802-11-Submission</vt:lpstr>
      <vt:lpstr>November 2012 General Link Agenda</vt:lpstr>
      <vt:lpstr>IEEE 802.11 GLK: General Link Study Group</vt:lpstr>
      <vt:lpstr>Venue</vt:lpstr>
      <vt:lpstr>Tuesday, 13 November 2012  19:30-21:30</vt:lpstr>
      <vt:lpstr>Tuesday, 13 November 2012  19:30-21:30 (cont.)</vt:lpstr>
      <vt:lpstr>Participants, Patents, and Duty to Inform</vt:lpstr>
      <vt:lpstr>Patent Related Links</vt:lpstr>
      <vt:lpstr>Call for Potentially Essential Patents</vt:lpstr>
      <vt:lpstr>Other Documents and WebPages to Review</vt:lpstr>
      <vt:lpstr>Other Guidelines for IEEE WG Meetings</vt:lpstr>
      <vt:lpstr>Wednesday, 14 November2012  08:00-10:00</vt:lpstr>
      <vt:lpstr>Thursday, 15 November 2012  08:00-10:00</vt:lpstr>
      <vt:lpstr>[Reference Information]</vt:lpstr>
    </vt:vector>
  </TitlesOfParts>
  <Company>Motorola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March 2007 Mesh Agenda</dc:title>
  <dc:creator>Donald E. Eastlake 3rd</dc:creator>
  <cp:lastModifiedBy>Donald Eastlake III</cp:lastModifiedBy>
  <cp:revision>196</cp:revision>
  <cp:lastPrinted>1998-02-10T13:28:06Z</cp:lastPrinted>
  <dcterms:created xsi:type="dcterms:W3CDTF">2006-12-04T03:46:13Z</dcterms:created>
  <dcterms:modified xsi:type="dcterms:W3CDTF">2012-11-09T04:08:42Z</dcterms:modified>
</cp:coreProperties>
</file>