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5"/>
  </p:notesMasterIdLst>
  <p:handoutMasterIdLst>
    <p:handoutMasterId r:id="rId16"/>
  </p:handoutMasterIdLst>
  <p:sldIdLst>
    <p:sldId id="269" r:id="rId2"/>
    <p:sldId id="271" r:id="rId3"/>
    <p:sldId id="358" r:id="rId4"/>
    <p:sldId id="402" r:id="rId5"/>
    <p:sldId id="313" r:id="rId6"/>
    <p:sldId id="393" r:id="rId7"/>
    <p:sldId id="394" r:id="rId8"/>
    <p:sldId id="395" r:id="rId9"/>
    <p:sldId id="396" r:id="rId10"/>
    <p:sldId id="397" r:id="rId11"/>
    <p:sldId id="398" r:id="rId12"/>
    <p:sldId id="374" r:id="rId13"/>
    <p:sldId id="390" r:id="rId1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91" d="100"/>
          <a:sy n="91" d="100"/>
        </p:scale>
        <p:origin x="-12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handoutMaster" Target="handoutMasters/handoutMaster1.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P802.11-12/1264r0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November 2012</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AB87214-24AA-EA4E-809E-08847DA01681}" type="slidenum">
              <a:rPr lang="en-US"/>
              <a:pPr/>
              <a:t>12</a:t>
            </a:fld>
            <a:endParaRPr lang="en-US"/>
          </a:p>
        </p:txBody>
      </p:sp>
      <p:sp>
        <p:nvSpPr>
          <p:cNvPr id="240642"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40643"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P802.11-12/1264r0</a:t>
            </a:r>
            <a:endParaRPr lang="en-US"/>
          </a:p>
        </p:txBody>
      </p:sp>
      <p:sp>
        <p:nvSpPr>
          <p:cNvPr id="5" name="Rectangle 3"/>
          <p:cNvSpPr>
            <a:spLocks noGrp="1" noChangeArrowheads="1"/>
          </p:cNvSpPr>
          <p:nvPr>
            <p:ph type="dt" idx="1"/>
          </p:nvPr>
        </p:nvSpPr>
        <p:spPr>
          <a:ln/>
        </p:spPr>
        <p:txBody>
          <a:bodyPr/>
          <a:lstStyle/>
          <a:p>
            <a:r>
              <a:rPr lang="en-US" smtClean="0"/>
              <a:t>November 2012</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P802.11-12/1264r0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November 2012</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November 2012</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November 2012</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November 2012</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November 2012</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November 2012</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November 2012</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-12/</a:t>
            </a:r>
            <a:r>
              <a:rPr lang="en-US" sz="1800" b="1" dirty="0" smtClean="0"/>
              <a:t>1264r1</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November 2012</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November 2012 General Link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2012-11-08</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Wednesday</a:t>
            </a:r>
            <a:r>
              <a:rPr lang="en-US" sz="4000" dirty="0" smtClean="0">
                <a:latin typeface="Arial" charset="0"/>
                <a:cs typeface="Arial" charset="0"/>
              </a:rPr>
              <a:t>, </a:t>
            </a:r>
            <a:r>
              <a:rPr lang="en-US" sz="3600" dirty="0" smtClean="0">
                <a:latin typeface="Arial" charset="0"/>
                <a:cs typeface="Arial" charset="0"/>
              </a:rPr>
              <a:t>14 November2012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08:00-10:00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Consideration of PAR and 5 Criterion Comments from other 802 Working Groups</a:t>
            </a:r>
            <a:endParaRPr lang="en-US" altLang="ja-JP" b="0" dirty="0">
              <a:cs typeface="ＭＳ Ｐゴシック" charset="0"/>
            </a:endParaRPr>
          </a:p>
          <a:p>
            <a:pPr>
              <a:lnSpc>
                <a:spcPct val="80000"/>
              </a:lnSpc>
            </a:pPr>
            <a:r>
              <a:rPr lang="en-US" b="0" dirty="0"/>
              <a:t>Presentation and Discussion of Submissions</a:t>
            </a:r>
          </a:p>
          <a:p>
            <a:pPr>
              <a:lnSpc>
                <a:spcPct val="80000"/>
              </a:lnSpc>
            </a:pPr>
            <a:r>
              <a:rPr lang="en-US" b="0" dirty="0" smtClean="0"/>
              <a:t>Teleconferences</a:t>
            </a:r>
            <a:r>
              <a:rPr lang="en-US" b="0" dirty="0"/>
              <a:t>:</a:t>
            </a:r>
          </a:p>
          <a:p>
            <a:pPr lvl="1">
              <a:lnSpc>
                <a:spcPct val="80000"/>
              </a:lnSpc>
            </a:pPr>
            <a:r>
              <a:rPr lang="en-US" b="1" dirty="0"/>
              <a:t>Moved,</a:t>
            </a:r>
            <a:r>
              <a:rPr lang="en-US" dirty="0"/>
              <a:t> to authorize 1-hour bi-weekly teleconferences through the </a:t>
            </a:r>
            <a:r>
              <a:rPr lang="en-US" dirty="0" smtClean="0"/>
              <a:t>January 2013 802.11 Interim jointly </a:t>
            </a:r>
            <a:r>
              <a:rPr lang="en-US" dirty="0"/>
              <a:t>with the corresponding 802.1 Study Group </a:t>
            </a:r>
            <a:r>
              <a:rPr lang="en-US" dirty="0" smtClean="0"/>
              <a:t>…</a:t>
            </a:r>
            <a:endParaRPr lang="en-US" dirty="0"/>
          </a:p>
          <a:p>
            <a:pPr>
              <a:lnSpc>
                <a:spcPct val="90000"/>
              </a:lnSpc>
            </a:pPr>
            <a:r>
              <a:rPr lang="en-US" altLang="ja-JP" b="0" dirty="0" smtClean="0">
                <a:cs typeface="ＭＳ Ｐゴシック" charset="0"/>
              </a:rPr>
              <a:t>Recess </a:t>
            </a:r>
            <a:r>
              <a:rPr lang="en-US" altLang="ja-JP" b="0" dirty="0">
                <a:cs typeface="ＭＳ Ｐゴシック" charset="0"/>
              </a:rPr>
              <a:t>until </a:t>
            </a:r>
            <a:r>
              <a:rPr lang="en-US" altLang="ja-JP" b="0" dirty="0" smtClean="0">
                <a:cs typeface="ＭＳ Ｐゴシック" charset="0"/>
              </a:rPr>
              <a:t>08:00 </a:t>
            </a:r>
            <a:r>
              <a:rPr lang="en-US" altLang="ja-JP" b="0" dirty="0">
                <a:cs typeface="ＭＳ Ｐゴシック" charset="0"/>
              </a:rPr>
              <a:t>Thursday</a:t>
            </a:r>
          </a:p>
          <a:p>
            <a:pPr>
              <a:lnSpc>
                <a:spcPct val="90000"/>
              </a:lnSpc>
            </a:pPr>
            <a:endParaRPr lang="en-US" b="0" dirty="0"/>
          </a:p>
          <a:p>
            <a:pPr lvl="1">
              <a:lnSpc>
                <a:spcPct val="80000"/>
              </a:lnSpc>
            </a:pPr>
            <a:endParaRPr lang="en-US" dirty="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C18DBA57-5DA0-FC44-AEE3-6283277D7F9F}" type="slidenum">
              <a:rPr lang="en-US"/>
              <a:pPr/>
              <a:t>12</a:t>
            </a:fld>
            <a:endParaRPr lang="en-US"/>
          </a:p>
        </p:txBody>
      </p:sp>
      <p:sp>
        <p:nvSpPr>
          <p:cNvPr id="239618" name="Rectangle 2"/>
          <p:cNvSpPr>
            <a:spLocks noGrp="1" noChangeArrowheads="1"/>
          </p:cNvSpPr>
          <p:nvPr>
            <p:ph type="title"/>
          </p:nvPr>
        </p:nvSpPr>
        <p:spPr>
          <a:xfrm>
            <a:off x="685800" y="685800"/>
            <a:ext cx="7772400" cy="1219200"/>
          </a:xfrm>
          <a:noFill/>
          <a:ln/>
        </p:spPr>
        <p:txBody>
          <a:bodyPr/>
          <a:lstStyle/>
          <a:p>
            <a:r>
              <a:rPr lang="en-US" sz="3600" dirty="0">
                <a:latin typeface="Arial" charset="0"/>
                <a:cs typeface="Arial" charset="0"/>
              </a:rPr>
              <a:t>Thursday, </a:t>
            </a:r>
            <a:r>
              <a:rPr lang="en-US" sz="3600" dirty="0" smtClean="0">
                <a:latin typeface="Arial" charset="0"/>
                <a:cs typeface="Arial" charset="0"/>
              </a:rPr>
              <a:t>15 November 2012</a:t>
            </a:r>
            <a:r>
              <a:rPr lang="en-US" sz="3600" dirty="0">
                <a:latin typeface="Arial" charset="0"/>
                <a:cs typeface="Arial" charset="0"/>
              </a:rPr>
              <a:t/>
            </a:r>
            <a:br>
              <a:rPr lang="en-US" sz="3600" dirty="0">
                <a:latin typeface="Arial" charset="0"/>
                <a:cs typeface="Arial" charset="0"/>
              </a:rPr>
            </a:br>
            <a:r>
              <a:rPr lang="en-US" sz="2800" dirty="0">
                <a:latin typeface="Arial" charset="0"/>
                <a:cs typeface="Arial" charset="0"/>
              </a:rPr>
              <a:t> </a:t>
            </a:r>
            <a:r>
              <a:rPr lang="en-US" dirty="0" smtClean="0">
                <a:latin typeface="Arial" charset="0"/>
                <a:cs typeface="Arial" charset="0"/>
              </a:rPr>
              <a:t>08:00-10:00</a:t>
            </a:r>
            <a:endParaRPr lang="en-US" dirty="0">
              <a:latin typeface="Arial" charset="0"/>
            </a:endParaRPr>
          </a:p>
        </p:txBody>
      </p:sp>
      <p:sp>
        <p:nvSpPr>
          <p:cNvPr id="239619" name="Rectangle 3"/>
          <p:cNvSpPr>
            <a:spLocks noGrp="1" noChangeArrowheads="1"/>
          </p:cNvSpPr>
          <p:nvPr>
            <p:ph type="body" idx="1"/>
          </p:nvPr>
        </p:nvSpPr>
        <p:spPr>
          <a:xfrm>
            <a:off x="838200" y="1905000"/>
            <a:ext cx="7620000" cy="4572000"/>
          </a:xfrm>
          <a:noFill/>
          <a:ln/>
        </p:spPr>
        <p:txBody>
          <a:bodyPr/>
          <a:lstStyle/>
          <a:p>
            <a:pPr>
              <a:lnSpc>
                <a:spcPct val="90000"/>
              </a:lnSpc>
            </a:pPr>
            <a:r>
              <a:rPr lang="en-US" b="0" dirty="0"/>
              <a:t>Call Meeting to Order</a:t>
            </a:r>
          </a:p>
          <a:p>
            <a:pPr>
              <a:lnSpc>
                <a:spcPct val="90000"/>
              </a:lnSpc>
            </a:pPr>
            <a:r>
              <a:rPr lang="en-US" altLang="ja-JP" b="0" dirty="0">
                <a:cs typeface="ＭＳ Ｐゴシック" charset="0"/>
              </a:rPr>
              <a:t>IPR and Attendance Recording </a:t>
            </a:r>
            <a:r>
              <a:rPr lang="en-US" altLang="ja-JP" b="0" dirty="0" smtClean="0">
                <a:cs typeface="ＭＳ Ｐゴシック" charset="0"/>
              </a:rPr>
              <a:t>Reminder</a:t>
            </a:r>
          </a:p>
          <a:p>
            <a:pPr>
              <a:lnSpc>
                <a:spcPct val="90000"/>
              </a:lnSpc>
            </a:pPr>
            <a:r>
              <a:rPr lang="en-US" b="0" dirty="0"/>
              <a:t>Presentations and </a:t>
            </a:r>
            <a:r>
              <a:rPr lang="en-US" b="0" dirty="0" smtClean="0"/>
              <a:t>Discussion</a:t>
            </a:r>
          </a:p>
          <a:p>
            <a:pPr>
              <a:lnSpc>
                <a:spcPct val="90000"/>
              </a:lnSpc>
            </a:pPr>
            <a:r>
              <a:rPr lang="en-US" b="0" dirty="0" smtClean="0"/>
              <a:t>Joint meeting with 802.1</a:t>
            </a:r>
          </a:p>
          <a:p>
            <a:pPr>
              <a:lnSpc>
                <a:spcPct val="90000"/>
              </a:lnSpc>
            </a:pPr>
            <a:r>
              <a:rPr lang="en-US" b="0" dirty="0"/>
              <a:t>Adjourn </a:t>
            </a:r>
            <a:r>
              <a:rPr lang="en-US" b="0" i="1" dirty="0"/>
              <a:t>sine die</a:t>
            </a:r>
          </a:p>
          <a:p>
            <a:pPr marL="0" indent="0">
              <a:lnSpc>
                <a:spcPct val="90000"/>
              </a:lnSpc>
              <a:buNone/>
            </a:pPr>
            <a:endParaRPr lang="en-US" b="0" dirty="0" smtClean="0"/>
          </a:p>
          <a:p>
            <a:pPr>
              <a:lnSpc>
                <a:spcPct val="90000"/>
              </a:lnSpc>
            </a:pPr>
            <a:endParaRPr lang="en-US" b="0" dirty="0" smtClean="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sz="2000" dirty="0" smtClean="0"/>
          </a:p>
          <a:p>
            <a:pPr>
              <a:lnSpc>
                <a:spcPct val="80000"/>
              </a:lnSpc>
            </a:pPr>
            <a:r>
              <a:rPr lang="en-US" sz="2000" dirty="0" smtClean="0"/>
              <a:t>802.11 GLK Study Group Creation Motion:</a:t>
            </a:r>
          </a:p>
          <a:p>
            <a:pPr lvl="1">
              <a:lnSpc>
                <a:spcPct val="80000"/>
              </a:lnSpc>
            </a:pPr>
            <a:r>
              <a:rPr lang="en-US" sz="1800" dirty="0" smtClean="0"/>
              <a:t>12/873r0, “</a:t>
            </a:r>
            <a:r>
              <a:rPr lang="en-US" sz="1800" dirty="0"/>
              <a:t>Minutes of the IEEE P802.11 Full Working </a:t>
            </a:r>
            <a:r>
              <a:rPr lang="en-US" sz="1800" dirty="0" smtClean="0"/>
              <a:t>Group”, Item 38.1.1:</a:t>
            </a:r>
          </a:p>
          <a:p>
            <a:pPr lvl="1">
              <a:lnSpc>
                <a:spcPct val="80000"/>
              </a:lnSpc>
            </a:pPr>
            <a:r>
              <a:rPr lang="en-GB" sz="1800" b="1" dirty="0" smtClean="0"/>
              <a:t>Motion:</a:t>
            </a:r>
          </a:p>
          <a:p>
            <a:pPr lvl="2">
              <a:lnSpc>
                <a:spcPct val="80000"/>
              </a:lnSpc>
            </a:pPr>
            <a:r>
              <a:rPr lang="en-GB" b="1" dirty="0" smtClean="0"/>
              <a:t>Request </a:t>
            </a:r>
            <a:r>
              <a:rPr lang="en-GB" b="1" dirty="0"/>
              <a:t>approval by IEEE 802 LMSC to form a Study Group on enabling the use of 802.11 (including consideration of infrastructure BSS, PBSS, and IBSS associations) as general transit links capable of supporting 802.1 bridging, with the intent of creating a PAR and five criteria</a:t>
            </a:r>
            <a:r>
              <a:rPr lang="en-GB" b="1" dirty="0" smtClean="0"/>
              <a:t>.</a:t>
            </a:r>
          </a:p>
          <a:p>
            <a:pPr lvl="1">
              <a:lnSpc>
                <a:spcPct val="80000"/>
              </a:lnSpc>
            </a:pPr>
            <a:r>
              <a:rPr lang="en-GB" sz="1800" dirty="0" smtClean="0"/>
              <a:t>The above motion was approved by the 802.11 Working Group and by LMSC (the LAN/MAN Standards Committee)</a:t>
            </a:r>
          </a:p>
          <a:p>
            <a:pPr>
              <a:lnSpc>
                <a:spcPct val="80000"/>
              </a:lnSpc>
            </a:pPr>
            <a:r>
              <a:rPr lang="en-GB" sz="2200" dirty="0" smtClean="0"/>
              <a:t>Draft PAR and Five Criterion</a:t>
            </a:r>
          </a:p>
          <a:p>
            <a:pPr lvl="1">
              <a:lnSpc>
                <a:spcPct val="80000"/>
              </a:lnSpc>
            </a:pPr>
            <a:r>
              <a:rPr lang="en-GB" sz="1800" dirty="0" smtClean="0"/>
              <a:t>12/1207r0, “802.11 GLK Draft PAR”</a:t>
            </a:r>
          </a:p>
          <a:p>
            <a:pPr lvl="1">
              <a:lnSpc>
                <a:spcPct val="80000"/>
              </a:lnSpc>
            </a:pPr>
            <a:r>
              <a:rPr lang="en-GB" sz="1800" dirty="0" smtClean="0"/>
              <a:t>12/1208r0, “802.11 GLK Draft 5C”</a:t>
            </a:r>
            <a:endParaRPr lang="en-US" sz="1800" dirty="0"/>
          </a:p>
          <a:p>
            <a:pPr lvl="1">
              <a:lnSpc>
                <a:spcPct val="80000"/>
              </a:lnSpc>
            </a:pPr>
            <a:endParaRPr lang="en-US" sz="1600"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November 2012</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 GLK:</a:t>
            </a:r>
            <a:r>
              <a:rPr lang="en-US" sz="4000" dirty="0">
                <a:solidFill>
                  <a:srgbClr val="0000FF"/>
                </a:solidFill>
                <a:latin typeface="Arial Black" charset="0"/>
              </a:rPr>
              <a:t/>
            </a:r>
            <a:br>
              <a:rPr lang="en-US" sz="4000" dirty="0">
                <a:solidFill>
                  <a:srgbClr val="0000FF"/>
                </a:solidFill>
                <a:latin typeface="Arial Black" charset="0"/>
              </a:rPr>
            </a:br>
            <a:r>
              <a:rPr lang="en-US" sz="4000" dirty="0" smtClean="0">
                <a:solidFill>
                  <a:srgbClr val="0000FF"/>
                </a:solidFill>
                <a:latin typeface="Arial Black" charset="0"/>
              </a:rPr>
              <a:t>General Link</a:t>
            </a:r>
            <a:r>
              <a:rPr lang="en-US" sz="4000" dirty="0">
                <a:solidFill>
                  <a:srgbClr val="0000FF"/>
                </a:solidFill>
                <a:latin typeface="Arial Black" charset="0"/>
              </a:rPr>
              <a:t> </a:t>
            </a:r>
            <a:r>
              <a:rPr lang="en-US" sz="4000" dirty="0" smtClean="0">
                <a:solidFill>
                  <a:srgbClr val="0000FF"/>
                </a:solidFill>
                <a:latin typeface="Arial Black" charset="0"/>
              </a:rPr>
              <a:t>Study Group</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San Antonio, Texas</a:t>
            </a:r>
            <a:endParaRPr lang="en-US" sz="2800" dirty="0">
              <a:latin typeface="Arial" charset="0"/>
            </a:endParaRPr>
          </a:p>
          <a:p>
            <a:pPr algn="ctr">
              <a:lnSpc>
                <a:spcPct val="90000"/>
              </a:lnSpc>
              <a:buFontTx/>
              <a:buNone/>
            </a:pPr>
            <a:r>
              <a:rPr lang="en-US" sz="2800" dirty="0" smtClean="0">
                <a:latin typeface="Arial" charset="0"/>
              </a:rPr>
              <a:t>13-15 November, 2012</a:t>
            </a:r>
          </a:p>
          <a:p>
            <a:pPr algn="ctr">
              <a:lnSpc>
                <a:spcPct val="90000"/>
              </a:lnSpc>
              <a:buFontTx/>
              <a:buNone/>
            </a:pPr>
            <a:endParaRPr lang="en-US" sz="2800"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3</a:t>
            </a:r>
            <a:r>
              <a:rPr lang="en-US" baseline="30000" dirty="0">
                <a:latin typeface="Arial" charset="0"/>
              </a:rPr>
              <a:t>rd.</a:t>
            </a:r>
            <a:r>
              <a:rPr lang="en-US" dirty="0">
                <a:latin typeface="Arial" charset="0"/>
              </a:rPr>
              <a:t>, </a:t>
            </a:r>
            <a:r>
              <a:rPr lang="en-US" dirty="0" smtClean="0">
                <a:latin typeface="Arial" charset="0"/>
              </a:rPr>
              <a:t>Huawei</a:t>
            </a:r>
            <a:endParaRPr lang="en-US" dirty="0">
              <a:latin typeface="Arial" charset="0"/>
            </a:endParaRPr>
          </a:p>
          <a:p>
            <a:pPr algn="ctr">
              <a:lnSpc>
                <a:spcPct val="90000"/>
              </a:lnSpc>
              <a:buFontTx/>
              <a:buNone/>
            </a:pPr>
            <a:r>
              <a:rPr lang="en-US" sz="1400" dirty="0" smtClean="0">
                <a:latin typeface="Arial" charset="0"/>
                <a:hlinkClick r:id="rId3"/>
              </a:rPr>
              <a:t>d3e3e3@gmail.com</a:t>
            </a:r>
            <a:r>
              <a:rPr lang="en-US" sz="1400" dirty="0" smtClean="0">
                <a:latin typeface="Arial" charset="0"/>
              </a:rPr>
              <a:t>     +</a:t>
            </a:r>
            <a:r>
              <a:rPr lang="en-US" sz="1400" dirty="0">
                <a:latin typeface="Arial" charset="0"/>
              </a:rPr>
              <a:t>1-508</a:t>
            </a:r>
            <a:r>
              <a:rPr lang="en-US" sz="1400" dirty="0" smtClean="0">
                <a:latin typeface="Arial" charset="0"/>
              </a:rPr>
              <a:t>-333-2270</a:t>
            </a:r>
            <a:endParaRPr lang="en-US" sz="1400" dirty="0">
              <a:latin typeface="Arial" charset="0"/>
            </a:endParaRPr>
          </a:p>
          <a:p>
            <a:pPr algn="ctr">
              <a:lnSpc>
                <a:spcPct val="90000"/>
              </a:lnSpc>
              <a:buFontTx/>
              <a:buNone/>
            </a:pPr>
            <a:r>
              <a:rPr lang="en-US" sz="1800" dirty="0" smtClean="0">
                <a:latin typeface="Arial" charset="0"/>
              </a:rPr>
              <a:t>Secretary : </a:t>
            </a:r>
            <a:r>
              <a:rPr lang="en-US" sz="1800" dirty="0" smtClean="0">
                <a:solidFill>
                  <a:srgbClr val="FF0000"/>
                </a:solidFill>
                <a:latin typeface="Arial" charset="0"/>
              </a:rPr>
              <a:t>Vacant</a:t>
            </a:r>
          </a:p>
          <a:p>
            <a:pPr algn="ctr">
              <a:lnSpc>
                <a:spcPct val="90000"/>
              </a:lnSpc>
              <a:buFontTx/>
              <a:buNone/>
            </a:pPr>
            <a:endParaRPr lang="en-US" sz="1800" dirty="0" smtClean="0">
              <a:solidFill>
                <a:srgbClr val="FF0000"/>
              </a:solidFill>
              <a:latin typeface="Arial" charset="0"/>
            </a:endParaRPr>
          </a:p>
          <a:p>
            <a:pPr algn="ctr">
              <a:lnSpc>
                <a:spcPct val="90000"/>
              </a:lnSpc>
              <a:buFontTx/>
              <a:buNone/>
            </a:pPr>
            <a:r>
              <a:rPr lang="en-US" sz="1800" b="0" dirty="0" smtClean="0">
                <a:latin typeface="Arial" charset="0"/>
              </a:rPr>
              <a:t>Mailing list joint with 802.1 SG: </a:t>
            </a:r>
            <a:r>
              <a:rPr lang="en-US" sz="1800" b="0" dirty="0"/>
              <a:t>STDS-802-JSG-GLK@listserv.ieee.org</a:t>
            </a:r>
            <a:endParaRPr lang="en-US" sz="18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November 2012</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914400"/>
          </a:xfrm>
        </p:spPr>
        <p:txBody>
          <a:bodyPr/>
          <a:lstStyle/>
          <a:p>
            <a:r>
              <a:rPr lang="en-US" dirty="0"/>
              <a:t>Venue</a:t>
            </a:r>
          </a:p>
        </p:txBody>
      </p:sp>
      <p:sp>
        <p:nvSpPr>
          <p:cNvPr id="205829" name="Rectangle 5"/>
          <p:cNvSpPr>
            <a:spLocks noGrp="1" noChangeArrowheads="1"/>
          </p:cNvSpPr>
          <p:nvPr>
            <p:ph type="subTitle" idx="1"/>
          </p:nvPr>
        </p:nvSpPr>
        <p:spPr>
          <a:xfrm>
            <a:off x="685800" y="5867400"/>
            <a:ext cx="7772400" cy="533400"/>
          </a:xfrm>
        </p:spPr>
        <p:txBody>
          <a:bodyPr/>
          <a:lstStyle/>
          <a:p>
            <a:r>
              <a:rPr lang="en-US" dirty="0" smtClean="0"/>
              <a:t>Grand Hyatt San Antonio, San Antonio, Texas</a:t>
            </a:r>
            <a:endParaRPr lang="en-US" dirty="0"/>
          </a:p>
        </p:txBody>
      </p:sp>
      <p:pic>
        <p:nvPicPr>
          <p:cNvPr id="8" name="Picture 7"/>
          <p:cNvPicPr>
            <a:picLocks noChangeAspect="1" noChangeArrowheads="1"/>
          </p:cNvPicPr>
          <p:nvPr/>
        </p:nvPicPr>
        <p:blipFill>
          <a:blip r:embed="rId3" cstate="print"/>
          <a:srcRect/>
          <a:stretch>
            <a:fillRect/>
          </a:stretch>
        </p:blipFill>
        <p:spPr bwMode="auto">
          <a:xfrm>
            <a:off x="1393506" y="1524000"/>
            <a:ext cx="6356986" cy="4267200"/>
          </a:xfrm>
          <a:prstGeom prst="rect">
            <a:avLst/>
          </a:prstGeom>
          <a:noFill/>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Order</a:t>
            </a:r>
          </a:p>
          <a:p>
            <a:pPr>
              <a:lnSpc>
                <a:spcPct val="80000"/>
              </a:lnSpc>
            </a:pPr>
            <a:r>
              <a:rPr lang="en-US" b="0" dirty="0"/>
              <a:t>Temporary Secretary </a:t>
            </a:r>
            <a:r>
              <a:rPr lang="en-US" b="0" dirty="0" smtClean="0"/>
              <a:t>Selection</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endParaRPr lang="en-US" b="0" dirty="0"/>
          </a:p>
          <a:p>
            <a:pPr>
              <a:lnSpc>
                <a:spcPct val="80000"/>
              </a:lnSpc>
            </a:pPr>
            <a:r>
              <a:rPr lang="en-US" b="0" dirty="0"/>
              <a:t>Approval of </a:t>
            </a:r>
            <a:r>
              <a:rPr lang="en-US" b="0" dirty="0" smtClean="0"/>
              <a:t>Agenda</a:t>
            </a:r>
          </a:p>
          <a:p>
            <a:pPr lvl="1">
              <a:lnSpc>
                <a:spcPct val="80000"/>
              </a:lnSpc>
            </a:pPr>
            <a:r>
              <a:rPr lang="en-US" dirty="0" smtClean="0"/>
              <a:t>The agenda was approved without </a:t>
            </a:r>
            <a:r>
              <a:rPr lang="en-US" dirty="0" smtClean="0"/>
              <a:t>objection</a:t>
            </a:r>
          </a:p>
          <a:p>
            <a:pPr>
              <a:lnSpc>
                <a:spcPct val="80000"/>
              </a:lnSpc>
            </a:pPr>
            <a:r>
              <a:rPr lang="en-US" b="0" dirty="0"/>
              <a:t>Approval of Minutes of Joint Teleconferences with IEEE 802.1 SG:</a:t>
            </a:r>
          </a:p>
          <a:p>
            <a:pPr lvl="1">
              <a:lnSpc>
                <a:spcPct val="80000"/>
              </a:lnSpc>
            </a:pPr>
            <a:r>
              <a:rPr lang="en-US" dirty="0"/>
              <a:t>1 October 2012, “GLK Teleconference 20121001”, 12/1206r1</a:t>
            </a:r>
          </a:p>
          <a:p>
            <a:pPr lvl="1">
              <a:lnSpc>
                <a:spcPct val="80000"/>
              </a:lnSpc>
            </a:pPr>
            <a:r>
              <a:rPr lang="en-US" dirty="0"/>
              <a:t>15 October 2012, “GLK Teleconference 20121015”, 12/1231r1</a:t>
            </a:r>
          </a:p>
          <a:p>
            <a:pPr lvl="1">
              <a:lnSpc>
                <a:spcPct val="80000"/>
              </a:lnSpc>
            </a:pPr>
            <a:r>
              <a:rPr lang="en-US" dirty="0"/>
              <a:t>29 October 2012, “GLK </a:t>
            </a:r>
            <a:r>
              <a:rPr lang="en-US" dirty="0" err="1"/>
              <a:t>Telecon</a:t>
            </a:r>
            <a:r>
              <a:rPr lang="en-US" dirty="0"/>
              <a:t> Minutes 20121029”, 12/</a:t>
            </a:r>
            <a:r>
              <a:rPr lang="en-US" dirty="0" smtClean="0"/>
              <a:t>1254r0</a:t>
            </a:r>
            <a:endParaRPr lang="en-US" dirty="0"/>
          </a:p>
        </p:txBody>
      </p:sp>
    </p:spTree>
    <p:extLst>
      <p:ext uri="{BB962C8B-B14F-4D97-AF65-F5344CB8AC3E}">
        <p14:creationId xmlns:p14="http://schemas.microsoft.com/office/powerpoint/2010/main" val="201694966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November 2012</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13 November 2012</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19:</a:t>
            </a:r>
            <a:r>
              <a:rPr lang="en-US" dirty="0">
                <a:latin typeface="Arial" charset="0"/>
                <a:cs typeface="Arial" charset="0"/>
              </a:rPr>
              <a:t>3</a:t>
            </a:r>
            <a:r>
              <a:rPr lang="en-US" dirty="0" smtClean="0">
                <a:latin typeface="Arial" charset="0"/>
                <a:cs typeface="Arial" charset="0"/>
              </a:rPr>
              <a:t>0-21:30 (cont.)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Consideration of PAR and 5 Criteria Comments from other 802 Working </a:t>
            </a:r>
            <a:r>
              <a:rPr lang="en-US" b="0" dirty="0" smtClean="0"/>
              <a:t>Groups</a:t>
            </a:r>
          </a:p>
          <a:p>
            <a:pPr>
              <a:lnSpc>
                <a:spcPct val="80000"/>
              </a:lnSpc>
            </a:pPr>
            <a:r>
              <a:rPr lang="en-US" b="0" dirty="0" smtClean="0"/>
              <a:t>Presentation and Discussion of Submissions</a:t>
            </a:r>
            <a:endParaRPr lang="en-US" b="0" dirty="0"/>
          </a:p>
          <a:p>
            <a:pPr>
              <a:lnSpc>
                <a:spcPct val="80000"/>
              </a:lnSpc>
            </a:pPr>
            <a:r>
              <a:rPr lang="en-US" b="0" dirty="0" smtClean="0"/>
              <a:t>Recess </a:t>
            </a:r>
            <a:r>
              <a:rPr lang="en-US" b="0" dirty="0"/>
              <a:t>until 16:00 Tuesday</a:t>
            </a: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November 2012</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12681</TotalTime>
  <Words>1094</Words>
  <Application>Microsoft Macintosh PowerPoint</Application>
  <PresentationFormat>On-screen Show (4:3)</PresentationFormat>
  <Paragraphs>193</Paragraphs>
  <Slides>13</Slides>
  <Notes>13</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802-11-Submission</vt:lpstr>
      <vt:lpstr>November 2012 General Link Agenda</vt:lpstr>
      <vt:lpstr>IEEE 802.11 GLK: General Link Study Group</vt:lpstr>
      <vt:lpstr>Venue</vt:lpstr>
      <vt:lpstr>Tuesday, 13 November 2012  19:30-21:30</vt:lpstr>
      <vt:lpstr>Tuesday, 13 November 2012  19:30-21:30 (cont.)</vt:lpstr>
      <vt:lpstr>Participants, Patents, and Duty to Inform</vt:lpstr>
      <vt:lpstr>Patent Related Links</vt:lpstr>
      <vt:lpstr>Call for Potentially Essential Patents</vt:lpstr>
      <vt:lpstr>Other Documents and WebPages to Review</vt:lpstr>
      <vt:lpstr>Other Guidelines for IEEE WG Meetings</vt:lpstr>
      <vt:lpstr>Wednesday, 14 November2012  08:00-10:00</vt:lpstr>
      <vt:lpstr>Thursday, 15 November 2012  08:00-10:00</vt:lpstr>
      <vt:lpstr>[Reference Information]</vt:lpstr>
    </vt:vector>
  </TitlesOfParts>
  <Company>Motorola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2007 Mesh Agenda</dc:title>
  <dc:creator>Donald E. Eastlake 3rd</dc:creator>
  <cp:lastModifiedBy>Donald Eastlake III</cp:lastModifiedBy>
  <cp:revision>196</cp:revision>
  <cp:lastPrinted>1998-02-10T13:28:06Z</cp:lastPrinted>
  <dcterms:created xsi:type="dcterms:W3CDTF">2006-12-04T03:46:13Z</dcterms:created>
  <dcterms:modified xsi:type="dcterms:W3CDTF">2012-11-09T04:08:42Z</dcterms:modified>
</cp:coreProperties>
</file>