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75" r:id="rId4"/>
    <p:sldId id="276" r:id="rId5"/>
    <p:sldId id="277" r:id="rId6"/>
    <p:sldId id="279" r:id="rId7"/>
    <p:sldId id="280" r:id="rId8"/>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6600"/>
    <a:srgbClr val="FFFFCC"/>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1509" autoAdjust="0"/>
  </p:normalViewPr>
  <p:slideViewPr>
    <p:cSldViewPr>
      <p:cViewPr varScale="1">
        <p:scale>
          <a:sx n="86" d="100"/>
          <a:sy n="86" d="100"/>
        </p:scale>
        <p:origin x="-1008"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081"/>
        <p:guide pos="2117"/>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71" cy="495902"/>
          </a:xfrm>
          <a:prstGeom prst="rect">
            <a:avLst/>
          </a:prstGeom>
        </p:spPr>
        <p:txBody>
          <a:bodyPr vert="horz" lIns="92098" tIns="46049" rIns="92098" bIns="46049" rtlCol="0"/>
          <a:lstStyle>
            <a:lvl1pPr algn="l">
              <a:defRPr sz="1200"/>
            </a:lvl1pPr>
          </a:lstStyle>
          <a:p>
            <a:r>
              <a:rPr lang="en-US" smtClean="0"/>
              <a:t>doc.: IEEE 802.11-12/xxxxr0</a:t>
            </a:r>
            <a:endParaRPr lang="en-US"/>
          </a:p>
        </p:txBody>
      </p:sp>
      <p:sp>
        <p:nvSpPr>
          <p:cNvPr id="3" name="Date Placeholder 2"/>
          <p:cNvSpPr>
            <a:spLocks noGrp="1"/>
          </p:cNvSpPr>
          <p:nvPr>
            <p:ph type="dt" sz="quarter" idx="1"/>
          </p:nvPr>
        </p:nvSpPr>
        <p:spPr>
          <a:xfrm>
            <a:off x="3850149" y="0"/>
            <a:ext cx="2945971" cy="495902"/>
          </a:xfrm>
          <a:prstGeom prst="rect">
            <a:avLst/>
          </a:prstGeom>
        </p:spPr>
        <p:txBody>
          <a:bodyPr vert="horz" lIns="92098" tIns="46049" rIns="92098" bIns="46049" rtlCol="0"/>
          <a:lstStyle>
            <a:lvl1pPr algn="r">
              <a:defRPr sz="1200"/>
            </a:lvl1pPr>
          </a:lstStyle>
          <a:p>
            <a:r>
              <a:rPr lang="en-US" altLang="ja-JP" smtClean="0"/>
              <a:t>September 2012</a:t>
            </a:r>
            <a:endParaRPr lang="en-US"/>
          </a:p>
        </p:txBody>
      </p:sp>
      <p:sp>
        <p:nvSpPr>
          <p:cNvPr id="4" name="Footer Placeholder 3"/>
          <p:cNvSpPr>
            <a:spLocks noGrp="1"/>
          </p:cNvSpPr>
          <p:nvPr>
            <p:ph type="ftr" sz="quarter" idx="2"/>
          </p:nvPr>
        </p:nvSpPr>
        <p:spPr>
          <a:xfrm>
            <a:off x="0" y="9430625"/>
            <a:ext cx="2945971" cy="495902"/>
          </a:xfrm>
          <a:prstGeom prst="rect">
            <a:avLst/>
          </a:prstGeom>
        </p:spPr>
        <p:txBody>
          <a:bodyPr vert="horz" lIns="92098" tIns="46049" rIns="92098" bIns="46049" rtlCol="0" anchor="b"/>
          <a:lstStyle>
            <a:lvl1pPr algn="l">
              <a:defRPr sz="1200"/>
            </a:lvl1pPr>
          </a:lstStyle>
          <a:p>
            <a:r>
              <a:rPr lang="en-US" smtClean="0"/>
              <a:t>Yasuhiko Inoue (NTT), et. al.</a:t>
            </a:r>
            <a:endParaRPr lang="en-US"/>
          </a:p>
        </p:txBody>
      </p:sp>
      <p:sp>
        <p:nvSpPr>
          <p:cNvPr id="5" name="Slide Number Placeholder 4"/>
          <p:cNvSpPr>
            <a:spLocks noGrp="1"/>
          </p:cNvSpPr>
          <p:nvPr>
            <p:ph type="sldNum" sz="quarter" idx="3"/>
          </p:nvPr>
        </p:nvSpPr>
        <p:spPr>
          <a:xfrm>
            <a:off x="3850149" y="9430625"/>
            <a:ext cx="2945971" cy="495902"/>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2839687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1" y="1"/>
            <a:ext cx="6797675" cy="9928225"/>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a:p>
        </p:txBody>
      </p:sp>
      <p:sp>
        <p:nvSpPr>
          <p:cNvPr id="2050" name="Rectangle 2"/>
          <p:cNvSpPr>
            <a:spLocks noGrp="1" noChangeArrowheads="1"/>
          </p:cNvSpPr>
          <p:nvPr>
            <p:ph type="hdr"/>
          </p:nvPr>
        </p:nvSpPr>
        <p:spPr bwMode="auto">
          <a:xfrm>
            <a:off x="5529336" y="103597"/>
            <a:ext cx="627166" cy="22587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smtClean="0"/>
              <a:t>doc.: IEEE 802.11-12/xxxxr0</a:t>
            </a:r>
            <a:endParaRPr lang="en-US"/>
          </a:p>
        </p:txBody>
      </p:sp>
      <p:sp>
        <p:nvSpPr>
          <p:cNvPr id="2051" name="Rectangle 3"/>
          <p:cNvSpPr>
            <a:spLocks noGrp="1" noChangeArrowheads="1"/>
          </p:cNvSpPr>
          <p:nvPr>
            <p:ph type="dt"/>
          </p:nvPr>
        </p:nvSpPr>
        <p:spPr bwMode="auto">
          <a:xfrm>
            <a:off x="641173" y="103597"/>
            <a:ext cx="809247" cy="22587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altLang="ja-JP" smtClean="0"/>
              <a:t>September 2012</a:t>
            </a:r>
            <a:endParaRPr lang="en-US"/>
          </a:p>
        </p:txBody>
      </p:sp>
      <p:sp>
        <p:nvSpPr>
          <p:cNvPr id="2052" name="Rectangle 4"/>
          <p:cNvSpPr>
            <a:spLocks noGrp="1" noRot="1" noChangeAspect="1" noChangeArrowheads="1"/>
          </p:cNvSpPr>
          <p:nvPr>
            <p:ph type="sldImg"/>
          </p:nvPr>
        </p:nvSpPr>
        <p:spPr bwMode="auto">
          <a:xfrm>
            <a:off x="923925" y="750888"/>
            <a:ext cx="4948238" cy="37099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4" y="4716162"/>
            <a:ext cx="4984651" cy="4466513"/>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2325" y="9612343"/>
            <a:ext cx="904177" cy="19360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smtClean="0"/>
              <a:t>Yasuhiko Inoue (NTT), et. al.</a:t>
            </a:r>
            <a:endParaRPr lang="en-US"/>
          </a:p>
        </p:txBody>
      </p:sp>
      <p:sp>
        <p:nvSpPr>
          <p:cNvPr id="2055" name="Rectangle 7"/>
          <p:cNvSpPr>
            <a:spLocks noGrp="1" noChangeArrowheads="1"/>
          </p:cNvSpPr>
          <p:nvPr>
            <p:ph type="sldNum"/>
          </p:nvPr>
        </p:nvSpPr>
        <p:spPr bwMode="auto">
          <a:xfrm>
            <a:off x="3159177" y="9612343"/>
            <a:ext cx="501111" cy="38891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8093" y="9612343"/>
            <a:ext cx="724746" cy="185765"/>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dirty="0">
                <a:solidFill>
                  <a:srgbClr val="000000"/>
                </a:solidFill>
              </a:rPr>
              <a:t>Submission</a:t>
            </a:r>
          </a:p>
        </p:txBody>
      </p:sp>
      <p:sp>
        <p:nvSpPr>
          <p:cNvPr id="2057" name="Line 9"/>
          <p:cNvSpPr>
            <a:spLocks noChangeShapeType="1"/>
          </p:cNvSpPr>
          <p:nvPr/>
        </p:nvSpPr>
        <p:spPr bwMode="auto">
          <a:xfrm>
            <a:off x="709648" y="9610645"/>
            <a:ext cx="5378380" cy="1698"/>
          </a:xfrm>
          <a:prstGeom prst="line">
            <a:avLst/>
          </a:prstGeom>
          <a:noFill/>
          <a:ln w="12600">
            <a:solidFill>
              <a:srgbClr val="000000"/>
            </a:solidFill>
            <a:miter lim="800000"/>
            <a:headEnd/>
            <a:tailEnd/>
          </a:ln>
          <a:effectLst/>
        </p:spPr>
        <p:txBody>
          <a:bodyPr lIns="92098" tIns="46049" rIns="92098" bIns="46049"/>
          <a:lstStyle/>
          <a:p>
            <a:endParaRPr lang="en-GB"/>
          </a:p>
        </p:txBody>
      </p:sp>
      <p:sp>
        <p:nvSpPr>
          <p:cNvPr id="2058" name="Line 10"/>
          <p:cNvSpPr>
            <a:spLocks noChangeShapeType="1"/>
          </p:cNvSpPr>
          <p:nvPr/>
        </p:nvSpPr>
        <p:spPr bwMode="auto">
          <a:xfrm>
            <a:off x="634948" y="317582"/>
            <a:ext cx="5527780" cy="1698"/>
          </a:xfrm>
          <a:prstGeom prst="line">
            <a:avLst/>
          </a:prstGeom>
          <a:noFill/>
          <a:ln w="12600">
            <a:solidFill>
              <a:srgbClr val="000000"/>
            </a:solidFill>
            <a:miter lim="800000"/>
            <a:headEnd/>
            <a:tailEnd/>
          </a:ln>
          <a:effectLst/>
        </p:spPr>
        <p:txBody>
          <a:bodyPr lIns="92098" tIns="46049" rIns="92098" bIns="46049"/>
          <a:lstStyle/>
          <a:p>
            <a:endParaRPr lang="en-GB"/>
          </a:p>
        </p:txBody>
      </p:sp>
    </p:spTree>
    <p:extLst>
      <p:ext uri="{BB962C8B-B14F-4D97-AF65-F5344CB8AC3E}">
        <p14:creationId xmlns:p14="http://schemas.microsoft.com/office/powerpoint/2010/main" xmlns="" val="84857013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altLang="ja-JP" smtClean="0"/>
              <a:t>September 2012</a:t>
            </a:r>
            <a:endParaRPr lang="en-US"/>
          </a:p>
        </p:txBody>
      </p:sp>
      <p:sp>
        <p:nvSpPr>
          <p:cNvPr id="6" name="Rectangle 6"/>
          <p:cNvSpPr>
            <a:spLocks noGrp="1" noChangeArrowheads="1"/>
          </p:cNvSpPr>
          <p:nvPr>
            <p:ph type="ftr"/>
          </p:nvPr>
        </p:nvSpPr>
        <p:spPr>
          <a:ln/>
        </p:spPr>
        <p:txBody>
          <a:bodyPr/>
          <a:lstStyle/>
          <a:p>
            <a:r>
              <a:rPr lang="en-US" smtClean="0"/>
              <a:t>Yasuhiko Inoue (NTT),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1391" y="750646"/>
            <a:ext cx="4534896" cy="3710773"/>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a:p>
        </p:txBody>
      </p:sp>
      <p:sp>
        <p:nvSpPr>
          <p:cNvPr id="12290" name="Rectangle 2"/>
          <p:cNvSpPr txBox="1">
            <a:spLocks noGrp="1" noChangeArrowheads="1"/>
          </p:cNvSpPr>
          <p:nvPr>
            <p:ph type="body"/>
          </p:nvPr>
        </p:nvSpPr>
        <p:spPr bwMode="auto">
          <a:xfrm>
            <a:off x="905735" y="4716163"/>
            <a:ext cx="4986206" cy="4568410"/>
          </a:xfrm>
          <a:prstGeom prst="rect">
            <a:avLst/>
          </a:prstGeom>
          <a:noFill/>
          <a:ln>
            <a:round/>
            <a:headEnd/>
            <a:tailEnd/>
          </a:ln>
        </p:spPr>
        <p:txBody>
          <a:bodyPr wrap="none" anchor="ctr"/>
          <a:lstStyle/>
          <a:p>
            <a:r>
              <a:rPr lang="zh-CN" altLang="en-US" dirty="0" smtClean="0"/>
              <a:t>姜静、杨旭</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altLang="ja-JP" smtClean="0"/>
              <a:t>September 2012</a:t>
            </a:r>
            <a:endParaRPr lang="en-US"/>
          </a:p>
        </p:txBody>
      </p:sp>
      <p:sp>
        <p:nvSpPr>
          <p:cNvPr id="6" name="Rectangle 6"/>
          <p:cNvSpPr>
            <a:spLocks noGrp="1" noChangeArrowheads="1"/>
          </p:cNvSpPr>
          <p:nvPr>
            <p:ph type="ftr"/>
          </p:nvPr>
        </p:nvSpPr>
        <p:spPr>
          <a:ln/>
        </p:spPr>
        <p:txBody>
          <a:bodyPr/>
          <a:lstStyle/>
          <a:p>
            <a:r>
              <a:rPr lang="en-US" smtClean="0"/>
              <a:t>Yasuhiko Inoue (NTT),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31391" y="750646"/>
            <a:ext cx="4534896" cy="3710773"/>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a:p>
        </p:txBody>
      </p:sp>
      <p:sp>
        <p:nvSpPr>
          <p:cNvPr id="13314" name="Rectangle 2"/>
          <p:cNvSpPr txBox="1">
            <a:spLocks noGrp="1" noChangeArrowheads="1"/>
          </p:cNvSpPr>
          <p:nvPr>
            <p:ph type="body"/>
          </p:nvPr>
        </p:nvSpPr>
        <p:spPr bwMode="auto">
          <a:xfrm>
            <a:off x="905735" y="4716163"/>
            <a:ext cx="4986206" cy="4568410"/>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11u</a:t>
            </a:r>
            <a:r>
              <a:rPr lang="zh-CN" altLang="en-US" dirty="0" smtClean="0"/>
              <a:t>网络发现、选择策略；但是没有考虑无线侧的深层次的融合</a:t>
            </a:r>
            <a:endParaRPr lang="en-US" altLang="zh-CN" dirty="0" smtClean="0"/>
          </a:p>
          <a:p>
            <a:r>
              <a:rPr lang="en-US" altLang="zh-CN" dirty="0" smtClean="0"/>
              <a:t>Hotspot</a:t>
            </a:r>
            <a:r>
              <a:rPr lang="en-US" altLang="zh-CN" baseline="0" dirty="0" smtClean="0"/>
              <a:t> 2.0</a:t>
            </a:r>
          </a:p>
          <a:p>
            <a:endParaRPr lang="en-US" altLang="zh-CN" baseline="0" dirty="0" smtClean="0"/>
          </a:p>
          <a:p>
            <a:endParaRPr lang="en-US" altLang="zh-CN" baseline="0" dirty="0" smtClean="0"/>
          </a:p>
          <a:p>
            <a:r>
              <a:rPr lang="zh-CN" altLang="en-US" baseline="0" dirty="0" smtClean="0"/>
              <a:t>回顾</a:t>
            </a:r>
            <a:r>
              <a:rPr lang="en-US" altLang="zh-CN" baseline="0" dirty="0" smtClean="0"/>
              <a:t>11u</a:t>
            </a:r>
            <a:r>
              <a:rPr lang="zh-CN" altLang="en-US" baseline="0" dirty="0" smtClean="0"/>
              <a:t>，挑出</a:t>
            </a:r>
            <a:r>
              <a:rPr lang="en-US" altLang="zh-CN" baseline="0" dirty="0" smtClean="0"/>
              <a:t>11u</a:t>
            </a:r>
            <a:r>
              <a:rPr lang="zh-CN" altLang="en-US" baseline="0" dirty="0" smtClean="0"/>
              <a:t>不能解决的问题</a:t>
            </a:r>
            <a:endParaRPr lang="en-US" altLang="zh-CN" baseline="0" dirty="0" smtClean="0"/>
          </a:p>
          <a:p>
            <a:endParaRPr lang="zh-CN" altLang="en-US" dirty="0"/>
          </a:p>
        </p:txBody>
      </p:sp>
      <p:sp>
        <p:nvSpPr>
          <p:cNvPr id="4" name="页眉占位符 3"/>
          <p:cNvSpPr>
            <a:spLocks noGrp="1"/>
          </p:cNvSpPr>
          <p:nvPr>
            <p:ph type="hdr" idx="10"/>
          </p:nvPr>
        </p:nvSpPr>
        <p:spPr/>
        <p:txBody>
          <a:bodyPr/>
          <a:lstStyle/>
          <a:p>
            <a:r>
              <a:rPr lang="en-US" smtClean="0"/>
              <a:t>doc.: IEEE 802.11-12/xxxxr0</a:t>
            </a:r>
            <a:endParaRPr lang="en-US"/>
          </a:p>
        </p:txBody>
      </p:sp>
      <p:sp>
        <p:nvSpPr>
          <p:cNvPr id="5" name="日期占位符 4"/>
          <p:cNvSpPr>
            <a:spLocks noGrp="1"/>
          </p:cNvSpPr>
          <p:nvPr>
            <p:ph type="dt" idx="11"/>
          </p:nvPr>
        </p:nvSpPr>
        <p:spPr/>
        <p:txBody>
          <a:bodyPr/>
          <a:lstStyle/>
          <a:p>
            <a:r>
              <a:rPr lang="en-US" altLang="ja-JP" smtClean="0"/>
              <a:t>September 2012</a:t>
            </a:r>
            <a:endParaRPr lang="en-US"/>
          </a:p>
        </p:txBody>
      </p:sp>
      <p:sp>
        <p:nvSpPr>
          <p:cNvPr id="6" name="页脚占位符 5"/>
          <p:cNvSpPr>
            <a:spLocks noGrp="1"/>
          </p:cNvSpPr>
          <p:nvPr>
            <p:ph type="ftr" idx="12"/>
          </p:nvPr>
        </p:nvSpPr>
        <p:spPr/>
        <p:txBody>
          <a:bodyPr/>
          <a:lstStyle/>
          <a:p>
            <a:r>
              <a:rPr lang="en-US" smtClean="0"/>
              <a:t>Yasuhiko Inoue (NTT), et. al.</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idx="10"/>
          </p:nvPr>
        </p:nvSpPr>
        <p:spPr/>
        <p:txBody>
          <a:bodyPr/>
          <a:lstStyle/>
          <a:p>
            <a:r>
              <a:rPr lang="en-US" smtClean="0"/>
              <a:t>doc.: IEEE 802.11-12/xxxxr0</a:t>
            </a:r>
            <a:endParaRPr lang="en-US"/>
          </a:p>
        </p:txBody>
      </p:sp>
      <p:sp>
        <p:nvSpPr>
          <p:cNvPr id="5" name="日期占位符 4"/>
          <p:cNvSpPr>
            <a:spLocks noGrp="1"/>
          </p:cNvSpPr>
          <p:nvPr>
            <p:ph type="dt" idx="11"/>
          </p:nvPr>
        </p:nvSpPr>
        <p:spPr/>
        <p:txBody>
          <a:bodyPr/>
          <a:lstStyle/>
          <a:p>
            <a:r>
              <a:rPr lang="en-US" altLang="ja-JP" smtClean="0"/>
              <a:t>September 2012</a:t>
            </a:r>
            <a:endParaRPr lang="en-US"/>
          </a:p>
        </p:txBody>
      </p:sp>
      <p:sp>
        <p:nvSpPr>
          <p:cNvPr id="6" name="页脚占位符 5"/>
          <p:cNvSpPr>
            <a:spLocks noGrp="1"/>
          </p:cNvSpPr>
          <p:nvPr>
            <p:ph type="ftr" idx="12"/>
          </p:nvPr>
        </p:nvSpPr>
        <p:spPr/>
        <p:txBody>
          <a:bodyPr/>
          <a:lstStyle/>
          <a:p>
            <a:r>
              <a:rPr lang="en-US" smtClean="0"/>
              <a:t>Yasuhiko Inoue (NTT), et. al.</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2012</a:t>
            </a:r>
            <a:endParaRPr lang="en-GB" dirty="0"/>
          </a:p>
        </p:txBody>
      </p:sp>
      <p:sp>
        <p:nvSpPr>
          <p:cNvPr id="5" name="Footer Placeholder 4"/>
          <p:cNvSpPr>
            <a:spLocks noGrp="1"/>
          </p:cNvSpPr>
          <p:nvPr>
            <p:ph type="ftr" idx="11"/>
          </p:nvPr>
        </p:nvSpPr>
        <p:spPr/>
        <p:txBody>
          <a:bodyPr/>
          <a:lstStyle>
            <a:lvl1pPr>
              <a:defRPr/>
            </a:lvl1pPr>
          </a:lstStyle>
          <a:p>
            <a:r>
              <a:rPr lang="nb-NO" dirty="0" smtClean="0"/>
              <a:t>Fang Xie (China Mobile)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b-NO" dirty="0" smtClean="0"/>
              <a:t>Fang Xie (China Mobile)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November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Date Placeholder 3"/>
          <p:cNvSpPr>
            <a:spLocks noGrp="1"/>
          </p:cNvSpPr>
          <p:nvPr>
            <p:ph type="dt" idx="10"/>
          </p:nvPr>
        </p:nvSpPr>
        <p:spPr/>
        <p:txBody>
          <a:bodyPr/>
          <a:lstStyle>
            <a:lvl1pPr>
              <a:defRPr/>
            </a:lvl1pPr>
          </a:lstStyle>
          <a:p>
            <a:r>
              <a:rPr lang="en-US" altLang="ja-JP" dirty="0" smtClean="0"/>
              <a:t>November 2012</a:t>
            </a:r>
            <a:endParaRPr lang="en-GB" dirty="0"/>
          </a:p>
        </p:txBody>
      </p:sp>
      <p:sp>
        <p:nvSpPr>
          <p:cNvPr id="5" name="Footer Placeholder 4"/>
          <p:cNvSpPr>
            <a:spLocks noGrp="1"/>
          </p:cNvSpPr>
          <p:nvPr>
            <p:ph type="ftr" idx="11"/>
          </p:nvPr>
        </p:nvSpPr>
        <p:spPr/>
        <p:txBody>
          <a:bodyPr/>
          <a:lstStyle>
            <a:lvl1pPr>
              <a:defRPr/>
            </a:lvl1pPr>
          </a:lstStyle>
          <a:p>
            <a:r>
              <a:rPr lang="nb-NO" dirty="0" smtClean="0"/>
              <a:t>Fang Xie (China Mobile)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dirty="0" smtClean="0"/>
              <a:t>November 2012</a:t>
            </a:r>
            <a:endParaRPr lang="en-GB" dirty="0"/>
          </a:p>
        </p:txBody>
      </p:sp>
      <p:sp>
        <p:nvSpPr>
          <p:cNvPr id="6" name="Footer Placeholder 5"/>
          <p:cNvSpPr>
            <a:spLocks noGrp="1"/>
          </p:cNvSpPr>
          <p:nvPr>
            <p:ph type="ftr" idx="11"/>
          </p:nvPr>
        </p:nvSpPr>
        <p:spPr/>
        <p:txBody>
          <a:bodyPr/>
          <a:lstStyle>
            <a:lvl1pPr>
              <a:defRPr/>
            </a:lvl1pPr>
          </a:lstStyle>
          <a:p>
            <a:r>
              <a:rPr lang="nb-NO" dirty="0" smtClean="0"/>
              <a:t>Fang Xie (China Mobile)</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altLang="ja-JP" dirty="0" smtClean="0"/>
              <a:t>November 2012</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nb-NO" dirty="0" smtClean="0"/>
              <a:t>Fang Xie (China Mobile)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smtClean="0"/>
              <a:t>November 2012</a:t>
            </a:r>
            <a:endParaRPr lang="en-GB" dirty="0"/>
          </a:p>
        </p:txBody>
      </p:sp>
      <p:sp>
        <p:nvSpPr>
          <p:cNvPr id="4" name="Footer Placeholder 3"/>
          <p:cNvSpPr>
            <a:spLocks noGrp="1"/>
          </p:cNvSpPr>
          <p:nvPr>
            <p:ph type="ftr" idx="11"/>
          </p:nvPr>
        </p:nvSpPr>
        <p:spPr/>
        <p:txBody>
          <a:bodyPr/>
          <a:lstStyle>
            <a:lvl1pPr>
              <a:defRPr/>
            </a:lvl1pPr>
          </a:lstStyle>
          <a:p>
            <a:r>
              <a:rPr lang="nb-NO" dirty="0" smtClean="0"/>
              <a:t>Fang Xie (China Mobile)</a:t>
            </a:r>
            <a:endParaRPr lang="en-GB" dirty="0" smtClean="0"/>
          </a:p>
          <a:p>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smtClean="0"/>
              <a:t>November 2012</a:t>
            </a:r>
            <a:endParaRPr lang="en-GB" dirty="0"/>
          </a:p>
        </p:txBody>
      </p:sp>
      <p:sp>
        <p:nvSpPr>
          <p:cNvPr id="3" name="Footer Placeholder 2"/>
          <p:cNvSpPr>
            <a:spLocks noGrp="1"/>
          </p:cNvSpPr>
          <p:nvPr>
            <p:ph type="ftr" idx="11"/>
          </p:nvPr>
        </p:nvSpPr>
        <p:spPr/>
        <p:txBody>
          <a:bodyPr/>
          <a:lstStyle>
            <a:lvl1pPr>
              <a:defRPr/>
            </a:lvl1pPr>
          </a:lstStyle>
          <a:p>
            <a:r>
              <a:rPr lang="nb-NO" dirty="0" smtClean="0"/>
              <a:t>Fang Xie (China Mobile)</a:t>
            </a:r>
            <a:endParaRPr lang="en-GB" dirty="0" smtClean="0"/>
          </a:p>
          <a:p>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2012</a:t>
            </a:r>
            <a:endParaRPr lang="en-GB" dirty="0"/>
          </a:p>
        </p:txBody>
      </p:sp>
      <p:sp>
        <p:nvSpPr>
          <p:cNvPr id="5" name="Footer Placeholder 4"/>
          <p:cNvSpPr>
            <a:spLocks noGrp="1"/>
          </p:cNvSpPr>
          <p:nvPr>
            <p:ph type="ftr" idx="11"/>
          </p:nvPr>
        </p:nvSpPr>
        <p:spPr/>
        <p:txBody>
          <a:bodyPr/>
          <a:lstStyle>
            <a:lvl1pPr>
              <a:defRPr/>
            </a:lvl1pPr>
          </a:lstStyle>
          <a:p>
            <a:r>
              <a:rPr lang="nb-NO" dirty="0" smtClean="0"/>
              <a:t>Fang Xie (China Mobile)</a:t>
            </a:r>
            <a:endParaRPr lang="en-GB" dirty="0" smtClean="0"/>
          </a:p>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2012</a:t>
            </a:r>
            <a:endParaRPr lang="en-GB" dirty="0"/>
          </a:p>
        </p:txBody>
      </p:sp>
      <p:sp>
        <p:nvSpPr>
          <p:cNvPr id="5" name="Footer Placeholder 4"/>
          <p:cNvSpPr>
            <a:spLocks noGrp="1"/>
          </p:cNvSpPr>
          <p:nvPr>
            <p:ph type="ftr" idx="11"/>
          </p:nvPr>
        </p:nvSpPr>
        <p:spPr/>
        <p:txBody>
          <a:bodyPr/>
          <a:lstStyle>
            <a:lvl1pPr>
              <a:defRPr/>
            </a:lvl1pPr>
          </a:lstStyle>
          <a:p>
            <a:r>
              <a:rPr lang="nb-NO" dirty="0" smtClean="0"/>
              <a:t>Fang Xie (China Mobile)</a:t>
            </a:r>
            <a:endParaRPr lang="en-GB" dirty="0" smtClean="0"/>
          </a:p>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November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b-NO" dirty="0" smtClean="0"/>
              <a:t>Fang Xie (China Mobile)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802.11-12/1258r1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ja-JP" dirty="0" smtClean="0"/>
              <a:t>November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b-NO" dirty="0" smtClean="0"/>
              <a:t>Fang Xie  (China Mobile)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7524" y="685800"/>
            <a:ext cx="8568952"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Operator Deployed WLAN for Cellular offload</a:t>
            </a:r>
            <a:endParaRPr lang="en-GB" dirty="0"/>
          </a:p>
        </p:txBody>
      </p:sp>
      <p:sp>
        <p:nvSpPr>
          <p:cNvPr id="3074" name="Rectangle 2"/>
          <p:cNvSpPr>
            <a:spLocks noGrp="1" noChangeArrowheads="1"/>
          </p:cNvSpPr>
          <p:nvPr>
            <p:ph type="body" idx="1"/>
          </p:nvPr>
        </p:nvSpPr>
        <p:spPr>
          <a:xfrm>
            <a:off x="685800" y="1524000"/>
            <a:ext cx="7772400" cy="428836"/>
          </a:xfrm>
          <a:ln/>
        </p:spPr>
        <p:txBody>
          <a:bodyPr anchor="ct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Date:</a:t>
            </a:r>
            <a:r>
              <a:rPr lang="en-GB" sz="1800" b="0" dirty="0"/>
              <a:t> </a:t>
            </a:r>
            <a:r>
              <a:rPr lang="en-GB" sz="1800" b="0" dirty="0" smtClean="0"/>
              <a:t>2012-11-13</a:t>
            </a:r>
            <a:endParaRPr lang="en-GB" sz="1800" b="0" dirty="0"/>
          </a:p>
        </p:txBody>
      </p:sp>
      <p:graphicFrame>
        <p:nvGraphicFramePr>
          <p:cNvPr id="3086" name="Object 5"/>
          <p:cNvGraphicFramePr>
            <a:graphicFrameLocks noChangeAspect="1"/>
          </p:cNvGraphicFramePr>
          <p:nvPr/>
        </p:nvGraphicFramePr>
        <p:xfrm>
          <a:off x="525463" y="3035300"/>
          <a:ext cx="8267700" cy="2354263"/>
        </p:xfrm>
        <a:graphic>
          <a:graphicData uri="http://schemas.openxmlformats.org/presentationml/2006/ole">
            <p:oleObj spid="_x0000_s3086" name="Document" r:id="rId4" imgW="8244519" imgH="2308880"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3568" y="333375"/>
            <a:ext cx="2589203" cy="273050"/>
          </a:xfrm>
        </p:spPr>
        <p:txBody>
          <a:bodyPr/>
          <a:lstStyle/>
          <a:p>
            <a:r>
              <a:rPr lang="en-US" altLang="ja-JP" dirty="0" smtClean="0"/>
              <a:t>November 2012</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gives some background information of China Mobile’s WLAN usage, and analyzes the necessity of WLAN offloading cellular network, also shows our views on potential challenges for WLAN offloading cellular.</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b-NO" dirty="0" smtClean="0"/>
              <a:t>Fang Xie  (China Mobile)</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Andromeda Galaxy.jp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684076"/>
            <a:ext cx="9144000" cy="6165304"/>
          </a:xfrm>
          <a:prstGeom prst="rect">
            <a:avLst/>
          </a:prstGeom>
        </p:spPr>
        <p:style>
          <a:lnRef idx="2">
            <a:schemeClr val="accent1"/>
          </a:lnRef>
          <a:fillRef idx="1">
            <a:schemeClr val="lt1"/>
          </a:fillRef>
          <a:effectRef idx="0">
            <a:schemeClr val="accent1"/>
          </a:effectRef>
          <a:fontRef idx="minor">
            <a:schemeClr val="dk1"/>
          </a:fontRef>
        </p:style>
      </p:pic>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nb-NO"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
        <p:nvSpPr>
          <p:cNvPr id="8" name="椭圆 7"/>
          <p:cNvSpPr/>
          <p:nvPr/>
        </p:nvSpPr>
        <p:spPr>
          <a:xfrm>
            <a:off x="3131840" y="3032968"/>
            <a:ext cx="108000" cy="108000"/>
          </a:xfrm>
          <a:prstGeom prst="ellipse">
            <a:avLst/>
          </a:prstGeom>
          <a:solidFill>
            <a:schemeClr val="bg1"/>
          </a:solidFill>
          <a:ln w="3175" cmpd="sng">
            <a:solidFill>
              <a:schemeClr val="bg1"/>
            </a:solidFill>
          </a:ln>
          <a:effectLst>
            <a:glow rad="203200">
              <a:schemeClr val="bg1">
                <a:alpha val="96000"/>
              </a:schemeClr>
            </a:glow>
            <a:outerShdw blurRad="40000" dist="23000" dir="5400000" rotWithShape="0">
              <a:srgbClr val="000000">
                <a:alpha val="35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9" name="椭圆 8"/>
          <p:cNvSpPr/>
          <p:nvPr/>
        </p:nvSpPr>
        <p:spPr>
          <a:xfrm>
            <a:off x="5868144" y="3825056"/>
            <a:ext cx="108000" cy="108000"/>
          </a:xfrm>
          <a:prstGeom prst="ellipse">
            <a:avLst/>
          </a:prstGeom>
          <a:solidFill>
            <a:schemeClr val="bg1"/>
          </a:solidFill>
          <a:ln w="3175" cmpd="sng">
            <a:solidFill>
              <a:schemeClr val="bg1"/>
            </a:solidFill>
          </a:ln>
          <a:effectLst>
            <a:glow rad="203200">
              <a:schemeClr val="bg1">
                <a:alpha val="96000"/>
              </a:schemeClr>
            </a:glow>
            <a:outerShdw blurRad="40000" dist="23000" dir="5400000" rotWithShape="0">
              <a:srgbClr val="000000">
                <a:alpha val="35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10" name="椭圆 9"/>
          <p:cNvSpPr/>
          <p:nvPr/>
        </p:nvSpPr>
        <p:spPr>
          <a:xfrm>
            <a:off x="4319984" y="4257104"/>
            <a:ext cx="108000" cy="108000"/>
          </a:xfrm>
          <a:prstGeom prst="ellipse">
            <a:avLst/>
          </a:prstGeom>
          <a:solidFill>
            <a:schemeClr val="bg1"/>
          </a:solidFill>
          <a:ln w="3175" cmpd="sng">
            <a:solidFill>
              <a:schemeClr val="bg1"/>
            </a:solidFill>
          </a:ln>
          <a:effectLst>
            <a:glow rad="203200">
              <a:schemeClr val="bg1">
                <a:alpha val="96000"/>
              </a:schemeClr>
            </a:glow>
            <a:outerShdw blurRad="40000" dist="23000" dir="5400000" rotWithShape="0">
              <a:srgbClr val="000000">
                <a:alpha val="35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5868144" y="2492896"/>
            <a:ext cx="108000" cy="108000"/>
          </a:xfrm>
          <a:prstGeom prst="ellipse">
            <a:avLst/>
          </a:prstGeom>
          <a:solidFill>
            <a:schemeClr val="bg1"/>
          </a:solidFill>
          <a:ln w="3175" cmpd="sng">
            <a:solidFill>
              <a:schemeClr val="bg1"/>
            </a:solidFill>
          </a:ln>
          <a:effectLst>
            <a:glow rad="203200">
              <a:schemeClr val="bg1">
                <a:alpha val="96000"/>
              </a:schemeClr>
            </a:glow>
            <a:outerShdw blurRad="40000" dist="23000" dir="5400000" rotWithShape="0">
              <a:srgbClr val="000000">
                <a:alpha val="35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12" name="文本框 10"/>
          <p:cNvSpPr txBox="1"/>
          <p:nvPr/>
        </p:nvSpPr>
        <p:spPr>
          <a:xfrm>
            <a:off x="-36512" y="2060848"/>
            <a:ext cx="3924436" cy="1865126"/>
          </a:xfrm>
          <a:prstGeom prst="rect">
            <a:avLst/>
          </a:prstGeom>
          <a:noFill/>
          <a:effectLst>
            <a:outerShdw blurRad="50800" dist="38100" dir="2700000" algn="tl" rotWithShape="0">
              <a:prstClr val="black">
                <a:alpha val="40000"/>
              </a:prstClr>
            </a:outerShdw>
          </a:effectLst>
        </p:spPr>
        <p:txBody>
          <a:bodyPr wrap="square" rtlCol="0">
            <a:spAutoFit/>
          </a:bodyPr>
          <a:lstStyle/>
          <a:p>
            <a:pPr marL="101600" indent="-101600" eaLnBrk="0" hangingPunct="0">
              <a:spcBef>
                <a:spcPct val="40000"/>
              </a:spcBef>
              <a:buClr>
                <a:schemeClr val="bg1"/>
              </a:buClr>
              <a:buFont typeface="Arial"/>
              <a:buChar char="•"/>
            </a:pPr>
            <a:r>
              <a:rPr lang="en-US" altLang="zh-CN" sz="1600" b="1" dirty="0" smtClean="0">
                <a:solidFill>
                  <a:srgbClr val="FFFFFF"/>
                </a:solidFill>
              </a:rPr>
              <a:t>610 </a:t>
            </a:r>
            <a:r>
              <a:rPr lang="en-US" altLang="zh-CN" sz="1600" b="1" dirty="0">
                <a:solidFill>
                  <a:srgbClr val="FFFFFF"/>
                </a:solidFill>
              </a:rPr>
              <a:t>Million </a:t>
            </a:r>
            <a:r>
              <a:rPr lang="en-US" altLang="zh-CN" sz="1600" b="1" dirty="0" smtClean="0">
                <a:solidFill>
                  <a:srgbClr val="FFFFFF"/>
                </a:solidFill>
              </a:rPr>
              <a:t>Subscribers (92</a:t>
            </a:r>
            <a:r>
              <a:rPr lang="en-US" altLang="zh-CN" sz="1600" b="1" dirty="0">
                <a:solidFill>
                  <a:srgbClr val="FFFFFF"/>
                </a:solidFill>
              </a:rPr>
              <a:t>% of T</a:t>
            </a:r>
            <a:r>
              <a:rPr lang="en-US" altLang="zh-CN" sz="1600" b="1" dirty="0" smtClean="0">
                <a:solidFill>
                  <a:srgbClr val="FFFFFF"/>
                </a:solidFill>
              </a:rPr>
              <a:t>otal)</a:t>
            </a:r>
            <a:endParaRPr lang="en-US" altLang="zh-CN" sz="1600" b="1" dirty="0">
              <a:solidFill>
                <a:srgbClr val="FFFFFF"/>
              </a:solidFill>
            </a:endParaRPr>
          </a:p>
          <a:p>
            <a:pPr marL="101600" indent="-101600" eaLnBrk="0" hangingPunct="0">
              <a:spcBef>
                <a:spcPct val="40000"/>
              </a:spcBef>
              <a:buClr>
                <a:schemeClr val="bg1"/>
              </a:buClr>
              <a:buFont typeface="Arial"/>
              <a:buChar char="•"/>
            </a:pPr>
            <a:r>
              <a:rPr lang="en-US" altLang="zh-CN" sz="1600" b="1" dirty="0" smtClean="0">
                <a:solidFill>
                  <a:srgbClr val="FFFFFF"/>
                </a:solidFill>
              </a:rPr>
              <a:t>700 Thousand BSs (870 Subscribers/BS)</a:t>
            </a:r>
          </a:p>
          <a:p>
            <a:pPr marL="101600" indent="-101600" eaLnBrk="0" hangingPunct="0">
              <a:spcBef>
                <a:spcPct val="40000"/>
              </a:spcBef>
              <a:buClr>
                <a:schemeClr val="bg1"/>
              </a:buClr>
              <a:buFont typeface="Arial"/>
              <a:buChar char="•"/>
            </a:pPr>
            <a:r>
              <a:rPr lang="en-US" altLang="zh-CN" sz="1600" b="1" dirty="0" smtClean="0">
                <a:solidFill>
                  <a:srgbClr val="FFFFFF"/>
                </a:solidFill>
              </a:rPr>
              <a:t>Carries Most of Mobile Data</a:t>
            </a:r>
            <a:endParaRPr lang="en-US" altLang="zh-CN" sz="1600" b="1" dirty="0">
              <a:solidFill>
                <a:srgbClr val="FFFFFF"/>
              </a:solidFill>
            </a:endParaRPr>
          </a:p>
          <a:p>
            <a:pPr marL="101600" indent="-101600" eaLnBrk="0" hangingPunct="0">
              <a:spcBef>
                <a:spcPct val="40000"/>
              </a:spcBef>
              <a:buClr>
                <a:schemeClr val="bg1"/>
              </a:buClr>
              <a:buFont typeface="Arial"/>
              <a:buChar char="•"/>
            </a:pPr>
            <a:r>
              <a:rPr lang="en-US" altLang="zh-CN" sz="1600" b="1" dirty="0" smtClean="0">
                <a:solidFill>
                  <a:srgbClr val="FFFFFF"/>
                </a:solidFill>
              </a:rPr>
              <a:t>Mission: To Primarily Carry Voice &amp; Low Volume</a:t>
            </a:r>
            <a:r>
              <a:rPr lang="en-US" altLang="zh-CN" sz="1600" b="1" dirty="0">
                <a:solidFill>
                  <a:srgbClr val="FFFFFF"/>
                </a:solidFill>
              </a:rPr>
              <a:t>, </a:t>
            </a:r>
            <a:r>
              <a:rPr lang="en-US" altLang="zh-CN" sz="1600" b="1" dirty="0" smtClean="0">
                <a:solidFill>
                  <a:srgbClr val="FFFFFF"/>
                </a:solidFill>
              </a:rPr>
              <a:t>High Value Data From Handsets</a:t>
            </a:r>
            <a:endParaRPr kumimoji="1" lang="zh-CN" altLang="en-US" b="1" dirty="0">
              <a:solidFill>
                <a:srgbClr val="FFFFFF"/>
              </a:solidFill>
            </a:endParaRPr>
          </a:p>
        </p:txBody>
      </p:sp>
      <p:sp>
        <p:nvSpPr>
          <p:cNvPr id="13" name="线形标注 2 (无边框) 8"/>
          <p:cNvSpPr/>
          <p:nvPr/>
        </p:nvSpPr>
        <p:spPr>
          <a:xfrm>
            <a:off x="0" y="1412776"/>
            <a:ext cx="2088232" cy="648072"/>
          </a:xfrm>
          <a:prstGeom prst="callout2">
            <a:avLst>
              <a:gd name="adj1" fmla="val 101050"/>
              <a:gd name="adj2" fmla="val 10105"/>
              <a:gd name="adj3" fmla="val 102858"/>
              <a:gd name="adj4" fmla="val 124372"/>
              <a:gd name="adj5" fmla="val 230462"/>
              <a:gd name="adj6" fmla="val 150328"/>
            </a:avLst>
          </a:prstGeom>
          <a:noFill/>
          <a:ln w="38100" cmpd="sng">
            <a:solidFill>
              <a:srgbClr val="E46C0A"/>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b"/>
          <a:lstStyle/>
          <a:p>
            <a:pPr algn="ctr"/>
            <a:r>
              <a:rPr kumimoji="1" lang="en-US" altLang="zh-CN" sz="2800" b="1" dirty="0" smtClean="0">
                <a:solidFill>
                  <a:schemeClr val="bg1"/>
                </a:solidFill>
                <a:latin typeface="Arial"/>
                <a:cs typeface="Arial"/>
              </a:rPr>
              <a:t>GSM</a:t>
            </a:r>
            <a:endParaRPr kumimoji="1" lang="zh-CN" altLang="en-US" sz="2800" b="1" dirty="0">
              <a:solidFill>
                <a:schemeClr val="bg1"/>
              </a:solidFill>
              <a:latin typeface="Arial"/>
              <a:cs typeface="Arial"/>
            </a:endParaRPr>
          </a:p>
        </p:txBody>
      </p:sp>
      <p:sp>
        <p:nvSpPr>
          <p:cNvPr id="14" name="线形标注 2 (无边框) 28"/>
          <p:cNvSpPr/>
          <p:nvPr/>
        </p:nvSpPr>
        <p:spPr>
          <a:xfrm>
            <a:off x="431540" y="4257092"/>
            <a:ext cx="2088232" cy="648072"/>
          </a:xfrm>
          <a:prstGeom prst="callout2">
            <a:avLst>
              <a:gd name="adj1" fmla="val 95623"/>
              <a:gd name="adj2" fmla="val -853"/>
              <a:gd name="adj3" fmla="val 92004"/>
              <a:gd name="adj4" fmla="val 117037"/>
              <a:gd name="adj5" fmla="val 17538"/>
              <a:gd name="adj6" fmla="val 153346"/>
            </a:avLst>
          </a:prstGeom>
          <a:noFill/>
          <a:ln w="38100" cmpd="sng">
            <a:solidFill>
              <a:srgbClr val="E46C0A"/>
            </a:solidFill>
          </a:ln>
        </p:spPr>
        <p:style>
          <a:lnRef idx="2">
            <a:schemeClr val="accent1"/>
          </a:lnRef>
          <a:fillRef idx="1">
            <a:schemeClr val="lt1"/>
          </a:fillRef>
          <a:effectRef idx="0">
            <a:schemeClr val="accent1"/>
          </a:effectRef>
          <a:fontRef idx="minor">
            <a:schemeClr val="dk1"/>
          </a:fontRef>
        </p:style>
        <p:txBody>
          <a:bodyPr rtlCol="0" anchor="b"/>
          <a:lstStyle/>
          <a:p>
            <a:pPr algn="ctr"/>
            <a:r>
              <a:rPr kumimoji="1" lang="en-US" altLang="zh-CN" sz="2800" b="1" dirty="0" smtClean="0">
                <a:solidFill>
                  <a:schemeClr val="bg1"/>
                </a:solidFill>
                <a:latin typeface="Arial"/>
                <a:cs typeface="Arial"/>
              </a:rPr>
              <a:t>TD-LTE</a:t>
            </a:r>
            <a:endParaRPr kumimoji="1" lang="zh-CN" altLang="en-US" sz="2800" b="1" dirty="0">
              <a:solidFill>
                <a:schemeClr val="bg1"/>
              </a:solidFill>
              <a:latin typeface="Arial"/>
              <a:cs typeface="Arial"/>
            </a:endParaRPr>
          </a:p>
        </p:txBody>
      </p:sp>
      <p:sp>
        <p:nvSpPr>
          <p:cNvPr id="15" name="线形标注 2 (无边框) 29"/>
          <p:cNvSpPr/>
          <p:nvPr/>
        </p:nvSpPr>
        <p:spPr>
          <a:xfrm>
            <a:off x="6660232" y="1376772"/>
            <a:ext cx="2088232" cy="648072"/>
          </a:xfrm>
          <a:prstGeom prst="callout2">
            <a:avLst>
              <a:gd name="adj1" fmla="val 93392"/>
              <a:gd name="adj2" fmla="val 100138"/>
              <a:gd name="adj3" fmla="val 95199"/>
              <a:gd name="adj4" fmla="val -1"/>
              <a:gd name="adj5" fmla="val 160620"/>
              <a:gd name="adj6" fmla="val -32349"/>
            </a:avLst>
          </a:prstGeom>
          <a:noFill/>
          <a:ln w="38100" cmpd="sng">
            <a:solidFill>
              <a:srgbClr val="E46C0A"/>
            </a:solidFill>
          </a:ln>
        </p:spPr>
        <p:style>
          <a:lnRef idx="2">
            <a:schemeClr val="accent1"/>
          </a:lnRef>
          <a:fillRef idx="1">
            <a:schemeClr val="lt1"/>
          </a:fillRef>
          <a:effectRef idx="0">
            <a:schemeClr val="accent1"/>
          </a:effectRef>
          <a:fontRef idx="minor">
            <a:schemeClr val="dk1"/>
          </a:fontRef>
        </p:style>
        <p:txBody>
          <a:bodyPr rtlCol="0" anchor="b"/>
          <a:lstStyle/>
          <a:p>
            <a:pPr algn="ctr"/>
            <a:r>
              <a:rPr kumimoji="1" lang="en-US" altLang="zh-CN" sz="2800" b="1" dirty="0" smtClean="0">
                <a:solidFill>
                  <a:schemeClr val="bg1"/>
                </a:solidFill>
                <a:latin typeface="Arial"/>
                <a:cs typeface="Arial"/>
              </a:rPr>
              <a:t>TD-SCDMA</a:t>
            </a:r>
            <a:endParaRPr kumimoji="1" lang="zh-CN" altLang="en-US" sz="2800" b="1" dirty="0">
              <a:solidFill>
                <a:schemeClr val="bg1"/>
              </a:solidFill>
              <a:latin typeface="Arial"/>
              <a:cs typeface="Arial"/>
            </a:endParaRPr>
          </a:p>
        </p:txBody>
      </p:sp>
      <p:sp>
        <p:nvSpPr>
          <p:cNvPr id="16" name="线形标注 2 (无边框) 30"/>
          <p:cNvSpPr/>
          <p:nvPr/>
        </p:nvSpPr>
        <p:spPr>
          <a:xfrm>
            <a:off x="6516216" y="4293096"/>
            <a:ext cx="2088232" cy="648072"/>
          </a:xfrm>
          <a:prstGeom prst="callout2">
            <a:avLst>
              <a:gd name="adj1" fmla="val 111481"/>
              <a:gd name="adj2" fmla="val 111381"/>
              <a:gd name="adj3" fmla="val 109671"/>
              <a:gd name="adj4" fmla="val 14683"/>
              <a:gd name="adj5" fmla="val -32973"/>
              <a:gd name="adj6" fmla="val -26603"/>
            </a:avLst>
          </a:prstGeom>
          <a:noFill/>
          <a:ln w="38100" cmpd="sng">
            <a:solidFill>
              <a:srgbClr val="E46C0A"/>
            </a:solidFill>
          </a:ln>
        </p:spPr>
        <p:style>
          <a:lnRef idx="2">
            <a:schemeClr val="accent1"/>
          </a:lnRef>
          <a:fillRef idx="1">
            <a:schemeClr val="lt1"/>
          </a:fillRef>
          <a:effectRef idx="0">
            <a:schemeClr val="accent1"/>
          </a:effectRef>
          <a:fontRef idx="minor">
            <a:schemeClr val="dk1"/>
          </a:fontRef>
        </p:style>
        <p:txBody>
          <a:bodyPr rtlCol="0" anchor="b"/>
          <a:lstStyle/>
          <a:p>
            <a:pPr algn="ctr"/>
            <a:r>
              <a:rPr kumimoji="1" lang="en-US" altLang="zh-CN" sz="2800" b="1" dirty="0" smtClean="0">
                <a:solidFill>
                  <a:srgbClr val="FF0000"/>
                </a:solidFill>
                <a:latin typeface="Arial"/>
                <a:cs typeface="Arial"/>
              </a:rPr>
              <a:t>WLAN</a:t>
            </a:r>
            <a:endParaRPr kumimoji="1" lang="zh-CN" altLang="en-US" sz="2800" b="1" dirty="0">
              <a:solidFill>
                <a:srgbClr val="FF0000"/>
              </a:solidFill>
              <a:latin typeface="Arial"/>
              <a:cs typeface="Arial"/>
            </a:endParaRPr>
          </a:p>
        </p:txBody>
      </p:sp>
      <p:sp>
        <p:nvSpPr>
          <p:cNvPr id="17" name="文本框 33"/>
          <p:cNvSpPr txBox="1"/>
          <p:nvPr/>
        </p:nvSpPr>
        <p:spPr>
          <a:xfrm>
            <a:off x="5363579" y="2399400"/>
            <a:ext cx="3780421" cy="1569660"/>
          </a:xfrm>
          <a:prstGeom prst="rect">
            <a:avLst/>
          </a:prstGeom>
          <a:noFill/>
          <a:effectLst>
            <a:outerShdw blurRad="50800" dist="38100" dir="2700000" algn="tl" rotWithShape="0">
              <a:prstClr val="black">
                <a:alpha val="40000"/>
              </a:prstClr>
            </a:outerShdw>
          </a:effectLst>
        </p:spPr>
        <p:txBody>
          <a:bodyPr wrap="square" rtlCol="0">
            <a:spAutoFit/>
          </a:bodyPr>
          <a:lstStyle>
            <a:defPPr>
              <a:defRPr lang="zh-CN"/>
            </a:defPPr>
            <a:lvl1pPr marL="101600" indent="-101600" eaLnBrk="0" hangingPunct="0">
              <a:lnSpc>
                <a:spcPct val="120000"/>
              </a:lnSpc>
              <a:spcBef>
                <a:spcPct val="40000"/>
              </a:spcBef>
              <a:buFont typeface="Arial"/>
              <a:buChar char="•"/>
              <a:defRPr sz="1400">
                <a:solidFill>
                  <a:srgbClr val="FFFFFF"/>
                </a:solidFill>
              </a:defRPr>
            </a:lvl1pPr>
          </a:lstStyle>
          <a:p>
            <a:pPr>
              <a:lnSpc>
                <a:spcPct val="100000"/>
              </a:lnSpc>
              <a:spcBef>
                <a:spcPts val="0"/>
              </a:spcBef>
              <a:buClr>
                <a:schemeClr val="bg1"/>
              </a:buClr>
            </a:pPr>
            <a:r>
              <a:rPr lang="en-US" altLang="zh-CN" sz="1600" b="1" dirty="0"/>
              <a:t>51 Million </a:t>
            </a:r>
            <a:r>
              <a:rPr lang="en-US" altLang="zh-CN" sz="1600" b="1" dirty="0" smtClean="0"/>
              <a:t>Subscribers Served by 220 </a:t>
            </a:r>
            <a:r>
              <a:rPr lang="en-US" altLang="zh-CN" sz="1600" b="1" dirty="0"/>
              <a:t>Thousand BSs</a:t>
            </a:r>
          </a:p>
          <a:p>
            <a:pPr>
              <a:lnSpc>
                <a:spcPct val="100000"/>
              </a:lnSpc>
              <a:spcBef>
                <a:spcPts val="0"/>
              </a:spcBef>
              <a:buClr>
                <a:schemeClr val="bg1"/>
              </a:buClr>
            </a:pPr>
            <a:r>
              <a:rPr lang="en-US" altLang="zh-CN" sz="1600" b="1" dirty="0" smtClean="0"/>
              <a:t>Low Network Utilization Due to, e.g. Lack of High-Quality Terminals</a:t>
            </a:r>
            <a:endParaRPr lang="en-US" altLang="zh-CN" sz="1600" b="1" dirty="0"/>
          </a:p>
          <a:p>
            <a:pPr>
              <a:lnSpc>
                <a:spcPct val="100000"/>
              </a:lnSpc>
              <a:spcBef>
                <a:spcPts val="0"/>
              </a:spcBef>
              <a:buClr>
                <a:schemeClr val="bg1"/>
              </a:buClr>
            </a:pPr>
            <a:r>
              <a:rPr lang="en-US" altLang="zh-CN" sz="1600" b="1" dirty="0"/>
              <a:t>Mission: To Primarily </a:t>
            </a:r>
            <a:r>
              <a:rPr lang="en-US" altLang="zh-CN" sz="1600" b="1" dirty="0" smtClean="0"/>
              <a:t>Carry Handset Data, Smoothly evolve to TD-LTE</a:t>
            </a:r>
            <a:endParaRPr lang="zh-CN" altLang="en-US" b="1" dirty="0"/>
          </a:p>
        </p:txBody>
      </p:sp>
      <p:sp>
        <p:nvSpPr>
          <p:cNvPr id="18" name="文本框 34"/>
          <p:cNvSpPr txBox="1"/>
          <p:nvPr/>
        </p:nvSpPr>
        <p:spPr>
          <a:xfrm>
            <a:off x="179512" y="4797152"/>
            <a:ext cx="3888432" cy="1766637"/>
          </a:xfrm>
          <a:prstGeom prst="rect">
            <a:avLst/>
          </a:prstGeom>
          <a:noFill/>
          <a:effectLst>
            <a:outerShdw blurRad="50800" dist="38100" dir="2700000" algn="tl" rotWithShape="0">
              <a:prstClr val="black">
                <a:alpha val="40000"/>
              </a:prstClr>
            </a:outerShdw>
          </a:effectLst>
        </p:spPr>
        <p:txBody>
          <a:bodyPr wrap="square" rtlCol="0">
            <a:spAutoFit/>
          </a:bodyPr>
          <a:lstStyle/>
          <a:p>
            <a:pPr marL="101600" indent="-101600" eaLnBrk="0" hangingPunct="0">
              <a:spcBef>
                <a:spcPct val="40000"/>
              </a:spcBef>
              <a:buClr>
                <a:schemeClr val="bg1"/>
              </a:buClr>
              <a:buFont typeface="Arial" pitchFamily="34" charset="0"/>
              <a:buChar char="•"/>
            </a:pPr>
            <a:r>
              <a:rPr lang="en-US" altLang="zh-CN" sz="1600" b="1" dirty="0" smtClean="0">
                <a:solidFill>
                  <a:srgbClr val="FFFFFF"/>
                </a:solidFill>
              </a:rPr>
              <a:t>Phase </a:t>
            </a:r>
            <a:r>
              <a:rPr lang="en-US" altLang="zh-CN" sz="1600" b="1" dirty="0">
                <a:solidFill>
                  <a:srgbClr val="FFFFFF"/>
                </a:solidFill>
              </a:rPr>
              <a:t>one trial in 6 cities </a:t>
            </a:r>
            <a:r>
              <a:rPr lang="en-US" altLang="zh-CN" sz="1600" b="1" dirty="0" smtClean="0">
                <a:solidFill>
                  <a:srgbClr val="FFFFFF"/>
                </a:solidFill>
              </a:rPr>
              <a:t>completed, Phase </a:t>
            </a:r>
            <a:r>
              <a:rPr lang="en-US" altLang="zh-CN" sz="1600" b="1" dirty="0">
                <a:solidFill>
                  <a:srgbClr val="FFFFFF"/>
                </a:solidFill>
              </a:rPr>
              <a:t>2 trial in 9 cities started</a:t>
            </a:r>
          </a:p>
          <a:p>
            <a:pPr marL="101600" lvl="1" indent="-101600" eaLnBrk="0" hangingPunct="0">
              <a:spcBef>
                <a:spcPct val="40000"/>
              </a:spcBef>
              <a:buClr>
                <a:schemeClr val="bg1"/>
              </a:buClr>
              <a:buFont typeface="Arial" pitchFamily="34" charset="0"/>
              <a:buChar char="•"/>
            </a:pPr>
            <a:r>
              <a:rPr lang="en-US" altLang="zh-CN" sz="1600" b="1" dirty="0" smtClean="0">
                <a:solidFill>
                  <a:srgbClr val="FFFFFF"/>
                </a:solidFill>
              </a:rPr>
              <a:t>20 </a:t>
            </a:r>
            <a:r>
              <a:rPr lang="en-US" altLang="zh-CN" sz="1600" b="1" dirty="0">
                <a:solidFill>
                  <a:srgbClr val="FFFFFF"/>
                </a:solidFill>
              </a:rPr>
              <a:t>T</a:t>
            </a:r>
            <a:r>
              <a:rPr lang="en-US" altLang="zh-CN" sz="1600" b="1" dirty="0" smtClean="0">
                <a:solidFill>
                  <a:srgbClr val="FFFFFF"/>
                </a:solidFill>
              </a:rPr>
              <a:t>housand </a:t>
            </a:r>
            <a:r>
              <a:rPr lang="en-US" altLang="zh-CN" sz="1600" b="1" dirty="0">
                <a:solidFill>
                  <a:srgbClr val="FFFFFF"/>
                </a:solidFill>
              </a:rPr>
              <a:t>BSs in 2012</a:t>
            </a:r>
          </a:p>
          <a:p>
            <a:pPr marL="101600" indent="-101600" eaLnBrk="0" hangingPunct="0">
              <a:spcBef>
                <a:spcPct val="40000"/>
              </a:spcBef>
              <a:buClr>
                <a:schemeClr val="bg1"/>
              </a:buClr>
              <a:buFont typeface="Arial" pitchFamily="34" charset="0"/>
              <a:buChar char="•"/>
            </a:pPr>
            <a:r>
              <a:rPr lang="en-US" altLang="zh-CN" sz="1600" b="1" dirty="0">
                <a:solidFill>
                  <a:srgbClr val="FFFFFF"/>
                </a:solidFill>
              </a:rPr>
              <a:t>Mission : </a:t>
            </a:r>
            <a:r>
              <a:rPr lang="en-US" altLang="zh-CN" sz="1600" b="1" dirty="0" smtClean="0">
                <a:solidFill>
                  <a:srgbClr val="FFFFFF"/>
                </a:solidFill>
              </a:rPr>
              <a:t>High </a:t>
            </a:r>
            <a:r>
              <a:rPr lang="en-US" altLang="zh-CN" sz="1600" b="1" dirty="0">
                <a:solidFill>
                  <a:srgbClr val="FFFFFF"/>
                </a:solidFill>
              </a:rPr>
              <a:t>B</a:t>
            </a:r>
            <a:r>
              <a:rPr lang="en-US" altLang="zh-CN" sz="1600" b="1" dirty="0" smtClean="0">
                <a:solidFill>
                  <a:srgbClr val="FFFFFF"/>
                </a:solidFill>
              </a:rPr>
              <a:t>andwidth</a:t>
            </a:r>
            <a:r>
              <a:rPr lang="en-US" altLang="zh-CN" sz="1600" b="1" dirty="0">
                <a:solidFill>
                  <a:srgbClr val="FFFFFF"/>
                </a:solidFill>
              </a:rPr>
              <a:t>, </a:t>
            </a:r>
            <a:r>
              <a:rPr lang="en-US" altLang="zh-CN" sz="1600" b="1" dirty="0" smtClean="0">
                <a:solidFill>
                  <a:srgbClr val="FFFFFF"/>
                </a:solidFill>
              </a:rPr>
              <a:t>High </a:t>
            </a:r>
            <a:r>
              <a:rPr lang="en-US" altLang="zh-CN" sz="1600" b="1" dirty="0">
                <a:solidFill>
                  <a:srgbClr val="FFFFFF"/>
                </a:solidFill>
              </a:rPr>
              <a:t>Q</a:t>
            </a:r>
            <a:r>
              <a:rPr lang="en-US" altLang="zh-CN" sz="1600" b="1" dirty="0" smtClean="0">
                <a:solidFill>
                  <a:srgbClr val="FFFFFF"/>
                </a:solidFill>
              </a:rPr>
              <a:t>uality </a:t>
            </a:r>
            <a:r>
              <a:rPr lang="en-US" altLang="zh-CN" sz="1600" b="1" dirty="0">
                <a:solidFill>
                  <a:srgbClr val="FFFFFF"/>
                </a:solidFill>
              </a:rPr>
              <a:t>W</a:t>
            </a:r>
            <a:r>
              <a:rPr lang="en-US" altLang="zh-CN" sz="1600" b="1" dirty="0" smtClean="0">
                <a:solidFill>
                  <a:srgbClr val="FFFFFF"/>
                </a:solidFill>
              </a:rPr>
              <a:t>ireless </a:t>
            </a:r>
            <a:r>
              <a:rPr lang="en-US" altLang="zh-CN" sz="1600" b="1" dirty="0">
                <a:solidFill>
                  <a:srgbClr val="FFFFFF"/>
                </a:solidFill>
              </a:rPr>
              <a:t>B</a:t>
            </a:r>
            <a:r>
              <a:rPr lang="en-US" altLang="zh-CN" sz="1600" b="1" dirty="0" smtClean="0">
                <a:solidFill>
                  <a:srgbClr val="FFFFFF"/>
                </a:solidFill>
              </a:rPr>
              <a:t>roadband </a:t>
            </a:r>
            <a:r>
              <a:rPr lang="en-US" altLang="zh-CN" sz="1600" b="1" dirty="0">
                <a:solidFill>
                  <a:srgbClr val="FFFFFF"/>
                </a:solidFill>
              </a:rPr>
              <a:t>S</a:t>
            </a:r>
            <a:r>
              <a:rPr lang="en-US" altLang="zh-CN" sz="1600" b="1" dirty="0" smtClean="0">
                <a:solidFill>
                  <a:srgbClr val="FFFFFF"/>
                </a:solidFill>
              </a:rPr>
              <a:t>ervice</a:t>
            </a:r>
            <a:r>
              <a:rPr lang="en-US" altLang="zh-CN" sz="1600" b="1" dirty="0">
                <a:solidFill>
                  <a:srgbClr val="FFFFFF"/>
                </a:solidFill>
              </a:rPr>
              <a:t>, </a:t>
            </a:r>
            <a:r>
              <a:rPr lang="en-US" altLang="zh-CN" sz="1600" b="1" dirty="0" smtClean="0">
                <a:solidFill>
                  <a:srgbClr val="FFFFFF"/>
                </a:solidFill>
              </a:rPr>
              <a:t>Strive </a:t>
            </a:r>
            <a:r>
              <a:rPr lang="en-US" altLang="zh-CN" sz="1600" b="1" dirty="0">
                <a:solidFill>
                  <a:srgbClr val="FFFFFF"/>
                </a:solidFill>
              </a:rPr>
              <a:t>F</a:t>
            </a:r>
            <a:r>
              <a:rPr lang="en-US" altLang="zh-CN" sz="1600" b="1" dirty="0" smtClean="0">
                <a:solidFill>
                  <a:srgbClr val="FFFFFF"/>
                </a:solidFill>
              </a:rPr>
              <a:t>or </a:t>
            </a:r>
            <a:r>
              <a:rPr lang="en-US" altLang="zh-CN" sz="1600" b="1" dirty="0">
                <a:solidFill>
                  <a:srgbClr val="FFFFFF"/>
                </a:solidFill>
              </a:rPr>
              <a:t>I</a:t>
            </a:r>
            <a:r>
              <a:rPr lang="en-US" altLang="zh-CN" sz="1600" b="1" dirty="0" smtClean="0">
                <a:solidFill>
                  <a:srgbClr val="FFFFFF"/>
                </a:solidFill>
              </a:rPr>
              <a:t>ntegrated </a:t>
            </a:r>
            <a:r>
              <a:rPr lang="en-US" altLang="zh-CN" sz="1600" b="1" dirty="0">
                <a:solidFill>
                  <a:srgbClr val="FFFFFF"/>
                </a:solidFill>
              </a:rPr>
              <a:t>TDD/FDD </a:t>
            </a:r>
            <a:r>
              <a:rPr lang="en-US" altLang="zh-CN" sz="1600" b="1" dirty="0" smtClean="0">
                <a:solidFill>
                  <a:srgbClr val="FFFFFF"/>
                </a:solidFill>
              </a:rPr>
              <a:t>Development</a:t>
            </a:r>
            <a:endParaRPr kumimoji="1" lang="zh-CN" altLang="en-US" b="1" dirty="0">
              <a:solidFill>
                <a:srgbClr val="FFFFFF"/>
              </a:solidFill>
            </a:endParaRPr>
          </a:p>
        </p:txBody>
      </p:sp>
      <p:sp>
        <p:nvSpPr>
          <p:cNvPr id="19" name="文本框 35"/>
          <p:cNvSpPr txBox="1"/>
          <p:nvPr/>
        </p:nvSpPr>
        <p:spPr>
          <a:xfrm>
            <a:off x="5220072" y="4955684"/>
            <a:ext cx="3888432" cy="1569660"/>
          </a:xfrm>
          <a:prstGeom prst="rect">
            <a:avLst/>
          </a:prstGeom>
          <a:noFill/>
          <a:effectLst>
            <a:outerShdw blurRad="50800" dist="38100" dir="2700000" algn="tl" rotWithShape="0">
              <a:prstClr val="black">
                <a:alpha val="40000"/>
              </a:prstClr>
            </a:outerShdw>
          </a:effectLst>
        </p:spPr>
        <p:txBody>
          <a:bodyPr wrap="square" rtlCol="0">
            <a:spAutoFit/>
          </a:bodyPr>
          <a:lstStyle/>
          <a:p>
            <a:pPr marL="101600" indent="-101600" eaLnBrk="0" hangingPunct="0">
              <a:spcBef>
                <a:spcPts val="0"/>
              </a:spcBef>
              <a:buClr>
                <a:schemeClr val="bg1"/>
              </a:buClr>
              <a:buFont typeface="Arial"/>
              <a:buChar char="•"/>
            </a:pPr>
            <a:r>
              <a:rPr lang="en-US" altLang="zh-CN" sz="1600" b="1" dirty="0" smtClean="0">
                <a:solidFill>
                  <a:srgbClr val="FF0000"/>
                </a:solidFill>
              </a:rPr>
              <a:t>3 Million APs</a:t>
            </a:r>
          </a:p>
          <a:p>
            <a:pPr marL="101600" indent="-101600" eaLnBrk="0" hangingPunct="0">
              <a:spcBef>
                <a:spcPts val="0"/>
              </a:spcBef>
              <a:buClr>
                <a:schemeClr val="bg1"/>
              </a:buClr>
              <a:buFont typeface="Arial"/>
              <a:buChar char="•"/>
            </a:pPr>
            <a:r>
              <a:rPr lang="en-US" altLang="zh-CN" sz="1600" b="1" dirty="0" smtClean="0">
                <a:solidFill>
                  <a:srgbClr val="FF0000"/>
                </a:solidFill>
              </a:rPr>
              <a:t>Low Network Utilization</a:t>
            </a:r>
          </a:p>
          <a:p>
            <a:pPr marL="101600" indent="-101600" eaLnBrk="0" hangingPunct="0">
              <a:spcBef>
                <a:spcPts val="0"/>
              </a:spcBef>
              <a:buClr>
                <a:schemeClr val="bg1"/>
              </a:buClr>
              <a:buFont typeface="Arial"/>
              <a:buChar char="•"/>
            </a:pPr>
            <a:r>
              <a:rPr lang="en-US" altLang="zh-CN" sz="1600" b="1" dirty="0">
                <a:solidFill>
                  <a:srgbClr val="FF0000"/>
                </a:solidFill>
              </a:rPr>
              <a:t>M</a:t>
            </a:r>
            <a:r>
              <a:rPr lang="en-US" altLang="zh-CN" sz="1600" b="1" dirty="0" smtClean="0">
                <a:solidFill>
                  <a:srgbClr val="FF0000"/>
                </a:solidFill>
              </a:rPr>
              <a:t>ainly </a:t>
            </a:r>
            <a:r>
              <a:rPr lang="en-US" altLang="zh-CN" sz="1600" b="1" dirty="0">
                <a:solidFill>
                  <a:srgbClr val="FF0000"/>
                </a:solidFill>
              </a:rPr>
              <a:t>C</a:t>
            </a:r>
            <a:r>
              <a:rPr lang="en-US" altLang="zh-CN" sz="1600" b="1" dirty="0" smtClean="0">
                <a:solidFill>
                  <a:srgbClr val="FF0000"/>
                </a:solidFill>
              </a:rPr>
              <a:t>arry </a:t>
            </a:r>
            <a:r>
              <a:rPr lang="en-US" altLang="zh-CN" sz="1600" b="1" dirty="0">
                <a:solidFill>
                  <a:srgbClr val="FF0000"/>
                </a:solidFill>
              </a:rPr>
              <a:t>D</a:t>
            </a:r>
            <a:r>
              <a:rPr lang="en-US" altLang="zh-CN" sz="1600" b="1" dirty="0" smtClean="0">
                <a:solidFill>
                  <a:srgbClr val="FF0000"/>
                </a:solidFill>
              </a:rPr>
              <a:t>ata </a:t>
            </a:r>
            <a:r>
              <a:rPr lang="en-US" altLang="zh-CN" sz="1600" b="1" dirty="0">
                <a:solidFill>
                  <a:srgbClr val="FF0000"/>
                </a:solidFill>
              </a:rPr>
              <a:t>from </a:t>
            </a:r>
            <a:r>
              <a:rPr lang="en-US" altLang="zh-CN" sz="1600" b="1" dirty="0" smtClean="0">
                <a:solidFill>
                  <a:srgbClr val="FF0000"/>
                </a:solidFill>
              </a:rPr>
              <a:t>PCs</a:t>
            </a:r>
            <a:br>
              <a:rPr lang="en-US" altLang="zh-CN" sz="1600" b="1" dirty="0" smtClean="0">
                <a:solidFill>
                  <a:srgbClr val="FF0000"/>
                </a:solidFill>
              </a:rPr>
            </a:br>
            <a:r>
              <a:rPr lang="en-US" altLang="zh-CN" sz="1600" b="1" dirty="0" smtClean="0">
                <a:solidFill>
                  <a:srgbClr val="FF0000"/>
                </a:solidFill>
              </a:rPr>
              <a:t>(Only </a:t>
            </a:r>
            <a:r>
              <a:rPr lang="en-US" altLang="zh-CN" sz="1600" b="1" dirty="0">
                <a:solidFill>
                  <a:srgbClr val="FF0000"/>
                </a:solidFill>
              </a:rPr>
              <a:t>O</a:t>
            </a:r>
            <a:r>
              <a:rPr lang="en-US" altLang="zh-CN" sz="1600" b="1" dirty="0" smtClean="0">
                <a:solidFill>
                  <a:srgbClr val="FF0000"/>
                </a:solidFill>
              </a:rPr>
              <a:t>ffload </a:t>
            </a:r>
            <a:r>
              <a:rPr lang="en-US" altLang="zh-CN" sz="1600" b="1" dirty="0">
                <a:solidFill>
                  <a:srgbClr val="FF0000"/>
                </a:solidFill>
              </a:rPr>
              <a:t>2% </a:t>
            </a:r>
            <a:r>
              <a:rPr lang="en-US" altLang="zh-CN" sz="1600" b="1" dirty="0" smtClean="0">
                <a:solidFill>
                  <a:srgbClr val="FF0000"/>
                </a:solidFill>
              </a:rPr>
              <a:t>Data </a:t>
            </a:r>
            <a:r>
              <a:rPr lang="en-US" altLang="zh-CN" sz="1600" b="1" dirty="0">
                <a:solidFill>
                  <a:srgbClr val="FF0000"/>
                </a:solidFill>
              </a:rPr>
              <a:t>F</a:t>
            </a:r>
            <a:r>
              <a:rPr lang="en-US" altLang="zh-CN" sz="1600" b="1" dirty="0" smtClean="0">
                <a:solidFill>
                  <a:srgbClr val="FF0000"/>
                </a:solidFill>
              </a:rPr>
              <a:t>rom </a:t>
            </a:r>
            <a:r>
              <a:rPr lang="en-US" altLang="zh-CN" sz="1600" b="1" dirty="0">
                <a:solidFill>
                  <a:srgbClr val="FF0000"/>
                </a:solidFill>
              </a:rPr>
              <a:t>H</a:t>
            </a:r>
            <a:r>
              <a:rPr lang="en-US" altLang="zh-CN" sz="1600" b="1" dirty="0" smtClean="0">
                <a:solidFill>
                  <a:srgbClr val="FF0000"/>
                </a:solidFill>
              </a:rPr>
              <a:t>andsets)</a:t>
            </a:r>
            <a:endParaRPr lang="en-US" altLang="zh-CN" sz="1600" b="1" dirty="0">
              <a:solidFill>
                <a:srgbClr val="FF0000"/>
              </a:solidFill>
            </a:endParaRPr>
          </a:p>
          <a:p>
            <a:pPr marL="101600" indent="-101600" eaLnBrk="0" hangingPunct="0">
              <a:spcBef>
                <a:spcPts val="0"/>
              </a:spcBef>
              <a:buClr>
                <a:schemeClr val="bg1"/>
              </a:buClr>
              <a:buFont typeface="Arial"/>
              <a:buChar char="•"/>
            </a:pPr>
            <a:r>
              <a:rPr lang="en-US" altLang="zh-CN" sz="1600" b="1" dirty="0">
                <a:solidFill>
                  <a:srgbClr val="FF0000"/>
                </a:solidFill>
              </a:rPr>
              <a:t>Mission: </a:t>
            </a:r>
            <a:r>
              <a:rPr lang="en-US" altLang="zh-CN" sz="1600" b="1" dirty="0" smtClean="0">
                <a:solidFill>
                  <a:srgbClr val="FF0000"/>
                </a:solidFill>
              </a:rPr>
              <a:t>To </a:t>
            </a:r>
            <a:r>
              <a:rPr lang="en-US" altLang="zh-CN" sz="1600" b="1" dirty="0">
                <a:solidFill>
                  <a:srgbClr val="FF0000"/>
                </a:solidFill>
              </a:rPr>
              <a:t>P</a:t>
            </a:r>
            <a:r>
              <a:rPr lang="en-US" altLang="zh-CN" sz="1600" b="1" dirty="0" smtClean="0">
                <a:solidFill>
                  <a:srgbClr val="FF0000"/>
                </a:solidFill>
              </a:rPr>
              <a:t>rimarily </a:t>
            </a:r>
            <a:r>
              <a:rPr lang="en-US" altLang="zh-CN" sz="1600" b="1" dirty="0">
                <a:solidFill>
                  <a:srgbClr val="FF0000"/>
                </a:solidFill>
              </a:rPr>
              <a:t>C</a:t>
            </a:r>
            <a:r>
              <a:rPr lang="en-US" altLang="zh-CN" sz="1600" b="1" dirty="0" smtClean="0">
                <a:solidFill>
                  <a:srgbClr val="FF0000"/>
                </a:solidFill>
              </a:rPr>
              <a:t>arry </a:t>
            </a:r>
            <a:r>
              <a:rPr lang="en-US" altLang="zh-CN" sz="1600" b="1" dirty="0">
                <a:solidFill>
                  <a:srgbClr val="FF0000"/>
                </a:solidFill>
              </a:rPr>
              <a:t>Internet </a:t>
            </a:r>
            <a:r>
              <a:rPr lang="en-US" altLang="zh-CN" sz="1600" b="1" dirty="0" smtClean="0">
                <a:solidFill>
                  <a:srgbClr val="FF0000"/>
                </a:solidFill>
              </a:rPr>
              <a:t>Services </a:t>
            </a:r>
            <a:r>
              <a:rPr lang="en-US" altLang="zh-CN" sz="1600" b="1" dirty="0">
                <a:solidFill>
                  <a:srgbClr val="FF0000"/>
                </a:solidFill>
              </a:rPr>
              <a:t>for PCs </a:t>
            </a:r>
            <a:r>
              <a:rPr lang="en-US" altLang="zh-CN" sz="1600" b="1" dirty="0" smtClean="0">
                <a:solidFill>
                  <a:srgbClr val="FF0000"/>
                </a:solidFill>
              </a:rPr>
              <a:t>&amp; </a:t>
            </a:r>
            <a:r>
              <a:rPr lang="en-US" altLang="zh-CN" sz="1600" b="1" dirty="0">
                <a:solidFill>
                  <a:srgbClr val="FF0000"/>
                </a:solidFill>
              </a:rPr>
              <a:t>H</a:t>
            </a:r>
            <a:r>
              <a:rPr lang="en-US" altLang="zh-CN" sz="1600" b="1" dirty="0" smtClean="0">
                <a:solidFill>
                  <a:srgbClr val="FF0000"/>
                </a:solidFill>
              </a:rPr>
              <a:t>andheld Terminals</a:t>
            </a:r>
            <a:endParaRPr kumimoji="1" lang="zh-CN" altLang="en-US" b="1" dirty="0">
              <a:solidFill>
                <a:srgbClr val="FF0000"/>
              </a:solidFill>
            </a:endParaRPr>
          </a:p>
        </p:txBody>
      </p:sp>
      <p:sp>
        <p:nvSpPr>
          <p:cNvPr id="2" name="标题 1"/>
          <p:cNvSpPr>
            <a:spLocks noGrp="1"/>
          </p:cNvSpPr>
          <p:nvPr>
            <p:ph type="title"/>
          </p:nvPr>
        </p:nvSpPr>
        <p:spPr/>
        <p:txBody>
          <a:bodyPr/>
          <a:lstStyle/>
          <a:p>
            <a:r>
              <a:rPr lang="en-US" altLang="zh-CN" dirty="0" smtClean="0">
                <a:solidFill>
                  <a:schemeClr val="bg1"/>
                </a:solidFill>
                <a:latin typeface="Arial"/>
                <a:cs typeface="Arial"/>
              </a:rPr>
              <a:t>Current Status and Future Missions for the 4 Networks of CMCC</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2">
                    <a:lumMod val="75000"/>
                  </a:schemeClr>
                </a:solidFill>
                <a:latin typeface="Arial"/>
                <a:cs typeface="Arial"/>
              </a:rPr>
              <a:t>Challenges Faced by CMCC</a:t>
            </a:r>
            <a:endParaRPr lang="zh-CN" altLang="en-US" dirty="0"/>
          </a:p>
        </p:txBody>
      </p:sp>
      <p:sp>
        <p:nvSpPr>
          <p:cNvPr id="3" name="内容占位符 2"/>
          <p:cNvSpPr>
            <a:spLocks noGrp="1"/>
          </p:cNvSpPr>
          <p:nvPr>
            <p:ph idx="1"/>
          </p:nvPr>
        </p:nvSpPr>
        <p:spPr>
          <a:xfrm>
            <a:off x="575556" y="1628800"/>
            <a:ext cx="8064896" cy="4716524"/>
          </a:xfrm>
        </p:spPr>
        <p:txBody>
          <a:bodyPr anchor="ctr" anchorCtr="0"/>
          <a:lstStyle/>
          <a:p>
            <a:pPr>
              <a:lnSpc>
                <a:spcPct val="80000"/>
              </a:lnSpc>
              <a:spcBef>
                <a:spcPct val="40000"/>
              </a:spcBef>
              <a:buFont typeface="Times New Roman" pitchFamily="16" charset="0"/>
              <a:buChar char="•"/>
            </a:pPr>
            <a:r>
              <a:rPr lang="en-US" altLang="zh-CN" dirty="0" smtClean="0"/>
              <a:t>Overloaded GSM, </a:t>
            </a:r>
            <a:r>
              <a:rPr lang="en-US" altLang="zh-CN" dirty="0" smtClean="0">
                <a:solidFill>
                  <a:srgbClr val="FF0000"/>
                </a:solidFill>
              </a:rPr>
              <a:t>Low Network Utilization of WLAN</a:t>
            </a:r>
          </a:p>
          <a:p>
            <a:pPr marL="800100" lvl="1" indent="-342900">
              <a:lnSpc>
                <a:spcPct val="80000"/>
              </a:lnSpc>
              <a:spcBef>
                <a:spcPct val="40000"/>
              </a:spcBef>
              <a:buFont typeface="Times New Roman" pitchFamily="16" charset="0"/>
              <a:buChar char="•"/>
            </a:pPr>
            <a:r>
              <a:rPr lang="en-US" altLang="zh-CN" b="1" dirty="0" smtClean="0">
                <a:cs typeface="+mn-cs"/>
              </a:rPr>
              <a:t>Capability of GSM Exceeded In Some Busy Areas of the Urban</a:t>
            </a:r>
          </a:p>
          <a:p>
            <a:pPr marL="800100" lvl="1" indent="-342900">
              <a:lnSpc>
                <a:spcPct val="80000"/>
              </a:lnSpc>
              <a:spcBef>
                <a:spcPct val="40000"/>
              </a:spcBef>
              <a:buFont typeface="Times New Roman" pitchFamily="16" charset="0"/>
              <a:buChar char="•"/>
            </a:pPr>
            <a:r>
              <a:rPr lang="en-US" altLang="zh-CN" b="1" dirty="0" smtClean="0">
                <a:solidFill>
                  <a:srgbClr val="FF0000"/>
                </a:solidFill>
                <a:cs typeface="+mn-cs"/>
              </a:rPr>
              <a:t>WLAN Only Offload 2% Data From Handsets</a:t>
            </a:r>
            <a:endParaRPr lang="zh-CN" altLang="en-US" b="1" dirty="0" smtClean="0">
              <a:solidFill>
                <a:srgbClr val="FF0000"/>
              </a:solidFill>
              <a:cs typeface="+mn-cs"/>
            </a:endParaRPr>
          </a:p>
          <a:p>
            <a:pPr>
              <a:lnSpc>
                <a:spcPct val="80000"/>
              </a:lnSpc>
              <a:spcBef>
                <a:spcPct val="40000"/>
              </a:spcBef>
              <a:buFont typeface="Times New Roman" pitchFamily="16" charset="0"/>
              <a:buChar char="•"/>
            </a:pPr>
            <a:r>
              <a:rPr lang="en-US" altLang="zh-CN" dirty="0" smtClean="0">
                <a:solidFill>
                  <a:srgbClr val="FF0000"/>
                </a:solidFill>
              </a:rPr>
              <a:t>Explosive Data Traffic Growth</a:t>
            </a:r>
          </a:p>
          <a:p>
            <a:pPr marL="800100" lvl="1" indent="-342900">
              <a:lnSpc>
                <a:spcPct val="80000"/>
              </a:lnSpc>
              <a:spcBef>
                <a:spcPct val="40000"/>
              </a:spcBef>
              <a:buFont typeface="Times New Roman" pitchFamily="16" charset="0"/>
              <a:buChar char="•"/>
            </a:pPr>
            <a:r>
              <a:rPr lang="en-US" altLang="zh-CN" b="1" dirty="0" smtClean="0">
                <a:cs typeface="+mn-cs"/>
              </a:rPr>
              <a:t>With Biggest Number Of Subscribers In The World</a:t>
            </a:r>
          </a:p>
          <a:p>
            <a:pPr marL="800100" lvl="1" indent="-342900">
              <a:lnSpc>
                <a:spcPct val="80000"/>
              </a:lnSpc>
              <a:spcBef>
                <a:spcPct val="40000"/>
              </a:spcBef>
              <a:buFont typeface="Times New Roman" pitchFamily="16" charset="0"/>
              <a:buChar char="•"/>
            </a:pPr>
            <a:r>
              <a:rPr lang="en-US" altLang="zh-CN" b="1" dirty="0" smtClean="0">
                <a:cs typeface="+mn-cs"/>
              </a:rPr>
              <a:t>As MBB &amp; Smartphone Penetration Increase</a:t>
            </a:r>
            <a:endParaRPr lang="zh-CN" altLang="en-US" b="1" dirty="0" smtClean="0">
              <a:cs typeface="+mn-cs"/>
            </a:endParaRPr>
          </a:p>
          <a:p>
            <a:pPr>
              <a:lnSpc>
                <a:spcPct val="80000"/>
              </a:lnSpc>
              <a:spcBef>
                <a:spcPct val="40000"/>
              </a:spcBef>
              <a:buFont typeface="Times New Roman" pitchFamily="16" charset="0"/>
              <a:buChar char="•"/>
            </a:pPr>
            <a:r>
              <a:rPr lang="en-US" altLang="zh-CN" dirty="0" smtClean="0">
                <a:solidFill>
                  <a:srgbClr val="FF0000"/>
                </a:solidFill>
              </a:rPr>
              <a:t>Large Portion Of Indoor Data Are Served By Outdoor BSs</a:t>
            </a:r>
          </a:p>
          <a:p>
            <a:pPr marL="800100" lvl="1" indent="-342900">
              <a:lnSpc>
                <a:spcPct val="80000"/>
              </a:lnSpc>
              <a:spcBef>
                <a:spcPct val="40000"/>
              </a:spcBef>
              <a:buFont typeface="Times New Roman" pitchFamily="16" charset="0"/>
              <a:buChar char="•"/>
            </a:pPr>
            <a:r>
              <a:rPr lang="en-US" altLang="zh-CN" b="1" dirty="0" smtClean="0">
                <a:cs typeface="+mn-cs"/>
              </a:rPr>
              <a:t>Difficulty In DAS Construction (10% Building With DAS)</a:t>
            </a:r>
          </a:p>
          <a:p>
            <a:pPr marL="800100" lvl="1" indent="-342900">
              <a:lnSpc>
                <a:spcPct val="80000"/>
              </a:lnSpc>
              <a:spcBef>
                <a:spcPct val="40000"/>
              </a:spcBef>
              <a:buFont typeface="Times New Roman" pitchFamily="16" charset="0"/>
              <a:buChar char="•"/>
            </a:pPr>
            <a:r>
              <a:rPr lang="en-US" altLang="zh-CN" b="1" dirty="0" smtClean="0">
                <a:solidFill>
                  <a:srgbClr val="FF0000"/>
                </a:solidFill>
                <a:cs typeface="+mn-cs"/>
              </a:rPr>
              <a:t>WLAN is Expected to Offload Some (Even Majority) of indoor data</a:t>
            </a:r>
            <a:endParaRPr lang="zh-CN" altLang="en-US" b="1" dirty="0" smtClean="0">
              <a:solidFill>
                <a:srgbClr val="FF0000"/>
              </a:solidFill>
              <a:cs typeface="+mn-cs"/>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nb-NO"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Problems of Current WLAN Usage</a:t>
            </a:r>
            <a:endParaRPr lang="zh-CN" altLang="en-US" dirty="0"/>
          </a:p>
        </p:txBody>
      </p:sp>
      <p:sp>
        <p:nvSpPr>
          <p:cNvPr id="3" name="内容占位符 2"/>
          <p:cNvSpPr>
            <a:spLocks noGrp="1"/>
          </p:cNvSpPr>
          <p:nvPr>
            <p:ph idx="1"/>
          </p:nvPr>
        </p:nvSpPr>
        <p:spPr>
          <a:xfrm>
            <a:off x="685800" y="1844824"/>
            <a:ext cx="7770813" cy="4572508"/>
          </a:xfrm>
        </p:spPr>
        <p:txBody>
          <a:bodyPr/>
          <a:lstStyle/>
          <a:p>
            <a:pPr marL="363538" indent="-363538">
              <a:spcBef>
                <a:spcPct val="40000"/>
              </a:spcBef>
              <a:buFont typeface="Times New Roman" pitchFamily="16" charset="0"/>
              <a:buChar char="•"/>
            </a:pPr>
            <a:r>
              <a:rPr lang="en-US" altLang="zh-CN" dirty="0" smtClean="0"/>
              <a:t>Manual operations limit the use of Wi-Fi and effect of offloading</a:t>
            </a:r>
          </a:p>
          <a:p>
            <a:pPr lvl="1">
              <a:spcBef>
                <a:spcPct val="40000"/>
              </a:spcBef>
              <a:buFont typeface="Times New Roman" pitchFamily="16" charset="0"/>
              <a:buChar char="•"/>
            </a:pPr>
            <a:r>
              <a:rPr lang="en-US" altLang="zh-CN" dirty="0" smtClean="0"/>
              <a:t>Users do not know where there is WLAN coverage and always keep the Wi-Fi mode off</a:t>
            </a:r>
          </a:p>
          <a:p>
            <a:pPr marL="363538" indent="-363538">
              <a:lnSpc>
                <a:spcPct val="80000"/>
              </a:lnSpc>
              <a:spcBef>
                <a:spcPct val="40000"/>
              </a:spcBef>
              <a:buFont typeface="Times New Roman" pitchFamily="16" charset="0"/>
              <a:buChar char="•"/>
            </a:pPr>
            <a:r>
              <a:rPr lang="en-US" altLang="zh-CN" dirty="0" smtClean="0"/>
              <a:t>User experience is not so good</a:t>
            </a:r>
          </a:p>
          <a:p>
            <a:pPr lvl="1">
              <a:lnSpc>
                <a:spcPct val="80000"/>
              </a:lnSpc>
              <a:spcBef>
                <a:spcPct val="40000"/>
              </a:spcBef>
              <a:buFont typeface="Times New Roman" pitchFamily="16" charset="0"/>
              <a:buChar char="•"/>
            </a:pPr>
            <a:r>
              <a:rPr lang="en-US" altLang="zh-CN" dirty="0" smtClean="0"/>
              <a:t>Users are told WLAN is available, but they can not associate with or cannot use the WLAN to carry service</a:t>
            </a:r>
          </a:p>
          <a:p>
            <a:pPr lvl="1">
              <a:lnSpc>
                <a:spcPct val="80000"/>
              </a:lnSpc>
              <a:spcBef>
                <a:spcPct val="40000"/>
              </a:spcBef>
              <a:buFont typeface="Times New Roman" pitchFamily="16" charset="0"/>
              <a:buChar char="•"/>
            </a:pPr>
            <a:r>
              <a:rPr lang="en-US" altLang="zh-CN" dirty="0" smtClean="0"/>
              <a:t>Only three </a:t>
            </a:r>
            <a:r>
              <a:rPr lang="en-GB" altLang="zh-CN" dirty="0" smtClean="0">
                <a:ea typeface="宋体" charset="-122"/>
              </a:rPr>
              <a:t>non-overlapping channels are available in 2.4GHz,  so s</a:t>
            </a:r>
            <a:r>
              <a:rPr lang="en-US" altLang="zh-CN" dirty="0" err="1" smtClean="0"/>
              <a:t>evere</a:t>
            </a:r>
            <a:r>
              <a:rPr lang="en-US" altLang="zh-CN" dirty="0" smtClean="0"/>
              <a:t> interference exists, both intra-frequency and inter-frequency</a:t>
            </a:r>
          </a:p>
          <a:p>
            <a:pPr marL="363538" lvl="1" indent="-363538">
              <a:lnSpc>
                <a:spcPct val="80000"/>
              </a:lnSpc>
              <a:spcBef>
                <a:spcPct val="40000"/>
              </a:spcBef>
              <a:buFont typeface="Times New Roman" pitchFamily="16" charset="0"/>
              <a:buChar char="•"/>
            </a:pPr>
            <a:r>
              <a:rPr lang="en-GB" altLang="zh-CN" sz="2400" b="1" dirty="0" smtClean="0">
                <a:cs typeface="+mn-cs"/>
              </a:rPr>
              <a:t>Unnecessary WLAN scanning may drain UE battery</a:t>
            </a:r>
          </a:p>
          <a:p>
            <a:pPr marL="363538" lvl="1" indent="-363538">
              <a:lnSpc>
                <a:spcPct val="80000"/>
              </a:lnSpc>
              <a:spcBef>
                <a:spcPct val="40000"/>
              </a:spcBef>
              <a:buFont typeface="Times New Roman" pitchFamily="16" charset="0"/>
              <a:buChar char="•"/>
            </a:pPr>
            <a:r>
              <a:rPr lang="en-GB" altLang="zh-CN" sz="2400" b="1" dirty="0" smtClean="0">
                <a:cs typeface="+mn-cs"/>
              </a:rPr>
              <a:t>High OPEX</a:t>
            </a:r>
          </a:p>
          <a:p>
            <a:pPr lvl="1">
              <a:lnSpc>
                <a:spcPct val="80000"/>
              </a:lnSpc>
              <a:spcBef>
                <a:spcPct val="40000"/>
              </a:spcBef>
              <a:buFont typeface="Times New Roman" pitchFamily="16" charset="0"/>
              <a:buChar char="•"/>
            </a:pPr>
            <a:r>
              <a:rPr lang="en-US" altLang="zh-CN" dirty="0" smtClean="0"/>
              <a:t>Lots of staff working on AP’s planning and status check</a:t>
            </a:r>
            <a:endParaRPr lang="zh-CN" altLang="en-US" dirty="0" smtClean="0"/>
          </a:p>
          <a:p>
            <a:pPr lvl="1">
              <a:lnSpc>
                <a:spcPct val="80000"/>
              </a:lnSpc>
              <a:spcBef>
                <a:spcPct val="40000"/>
              </a:spcBef>
              <a:buFont typeface="Times New Roman" pitchFamily="16" charset="0"/>
              <a:buChar char="•"/>
            </a:pPr>
            <a:endParaRPr lang="en-US" altLang="zh-CN" dirty="0" smtClean="0"/>
          </a:p>
          <a:p>
            <a:pPr lvl="1">
              <a:lnSpc>
                <a:spcPct val="80000"/>
              </a:lnSpc>
              <a:spcBef>
                <a:spcPct val="40000"/>
              </a:spcBef>
              <a:buFont typeface="Times New Roman" pitchFamily="16" charset="0"/>
              <a:buChar char="•"/>
            </a:pPr>
            <a:endParaRPr lang="en-US" altLang="zh-CN" dirty="0" smtClean="0"/>
          </a:p>
          <a:p>
            <a:pPr lvl="1">
              <a:lnSpc>
                <a:spcPct val="80000"/>
              </a:lnSpc>
              <a:spcBef>
                <a:spcPct val="40000"/>
              </a:spcBef>
              <a:buFont typeface="Times New Roman" pitchFamily="16" charset="0"/>
              <a:buChar char="•"/>
            </a:pPr>
            <a:endParaRPr lang="zh-CN" altLang="en-US"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nb-NO" dirty="0"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Usage Scenarios and Challenges</a:t>
            </a:r>
            <a:endParaRPr lang="zh-CN" altLang="en-US" dirty="0"/>
          </a:p>
        </p:txBody>
      </p:sp>
      <p:sp>
        <p:nvSpPr>
          <p:cNvPr id="3" name="内容占位符 2"/>
          <p:cNvSpPr>
            <a:spLocks noGrp="1"/>
          </p:cNvSpPr>
          <p:nvPr>
            <p:ph idx="1"/>
          </p:nvPr>
        </p:nvSpPr>
        <p:spPr>
          <a:xfrm>
            <a:off x="685800" y="1448780"/>
            <a:ext cx="7770813" cy="5040560"/>
          </a:xfrm>
        </p:spPr>
        <p:txBody>
          <a:bodyPr anchor="ctr" anchorCtr="0"/>
          <a:lstStyle/>
          <a:p>
            <a:pPr marL="176213" indent="-176213">
              <a:buFont typeface="Times New Roman" pitchFamily="16" charset="0"/>
              <a:buChar char="•"/>
            </a:pPr>
            <a:r>
              <a:rPr lang="en-US" altLang="zh-CN" dirty="0" smtClean="0"/>
              <a:t>Scenarios: cover </a:t>
            </a:r>
            <a:r>
              <a:rPr lang="en-GB" altLang="zh-CN" dirty="0" smtClean="0"/>
              <a:t>both collocated and non-collocated Base Stations and WLAN </a:t>
            </a:r>
            <a:r>
              <a:rPr lang="en-GB" altLang="zh-CN" dirty="0" err="1" smtClean="0"/>
              <a:t>APs</a:t>
            </a:r>
            <a:r>
              <a:rPr lang="en-GB" altLang="zh-CN" dirty="0" smtClean="0"/>
              <a:t>.</a:t>
            </a:r>
          </a:p>
          <a:p>
            <a:pPr marL="176213" indent="-176213">
              <a:buFont typeface="Times New Roman" pitchFamily="16" charset="0"/>
              <a:buChar char="•"/>
            </a:pPr>
            <a:r>
              <a:rPr lang="en-GB" altLang="zh-CN" dirty="0" smtClean="0"/>
              <a:t>Better WLAN utilization, improve user experience</a:t>
            </a:r>
          </a:p>
          <a:p>
            <a:pPr marL="576263" lvl="1" indent="-176213">
              <a:spcBef>
                <a:spcPts val="600"/>
              </a:spcBef>
              <a:buFont typeface="Times New Roman" pitchFamily="16" charset="0"/>
              <a:buChar char="•"/>
            </a:pPr>
            <a:r>
              <a:rPr lang="en-GB" altLang="zh-CN" dirty="0" smtClean="0"/>
              <a:t>Facilitate users to discover usable WLAN, i.e., the WLAN can be associated and used to carry service</a:t>
            </a:r>
          </a:p>
          <a:p>
            <a:pPr marL="576263" lvl="1" indent="-176213">
              <a:spcBef>
                <a:spcPts val="600"/>
              </a:spcBef>
              <a:buFont typeface="Times New Roman" pitchFamily="16" charset="0"/>
              <a:buChar char="•"/>
            </a:pPr>
            <a:r>
              <a:rPr lang="en-GB" altLang="zh-CN" dirty="0" smtClean="0"/>
              <a:t>Reduce interference: interface between </a:t>
            </a:r>
            <a:r>
              <a:rPr lang="en-GB" altLang="zh-CN" dirty="0" err="1" smtClean="0"/>
              <a:t>APs</a:t>
            </a:r>
            <a:r>
              <a:rPr lang="en-GB" altLang="zh-CN" dirty="0" smtClean="0"/>
              <a:t> may be introduced</a:t>
            </a:r>
          </a:p>
          <a:p>
            <a:pPr marL="976313" lvl="2" indent="-176213">
              <a:spcBef>
                <a:spcPts val="600"/>
              </a:spcBef>
              <a:buFont typeface="Times New Roman" pitchFamily="16" charset="0"/>
              <a:buChar char="•"/>
            </a:pPr>
            <a:r>
              <a:rPr lang="en-GB" altLang="zh-CN" dirty="0" smtClean="0"/>
              <a:t>Exchange AP’s information, e.g. channel, load, …</a:t>
            </a:r>
          </a:p>
          <a:p>
            <a:pPr marL="576263" lvl="1" indent="-176213">
              <a:spcBef>
                <a:spcPts val="600"/>
              </a:spcBef>
              <a:buFont typeface="Times New Roman" pitchFamily="16" charset="0"/>
              <a:buChar char="•"/>
            </a:pPr>
            <a:r>
              <a:rPr lang="en-GB" altLang="zh-CN" dirty="0" smtClean="0"/>
              <a:t>Reduce power consumption of terminals</a:t>
            </a:r>
          </a:p>
          <a:p>
            <a:pPr marL="176213" indent="-176213">
              <a:buFont typeface="Times New Roman" pitchFamily="16" charset="0"/>
              <a:buChar char="•"/>
            </a:pPr>
            <a:r>
              <a:rPr lang="en-GB" altLang="zh-CN" dirty="0" smtClean="0"/>
              <a:t>Reduced OPEX</a:t>
            </a:r>
          </a:p>
          <a:p>
            <a:pPr marL="576263" lvl="1" indent="-176213">
              <a:spcBef>
                <a:spcPts val="600"/>
              </a:spcBef>
              <a:buFont typeface="Times New Roman" pitchFamily="16" charset="0"/>
              <a:buChar char="•"/>
            </a:pPr>
            <a:r>
              <a:rPr lang="en-GB" altLang="zh-CN" dirty="0" smtClean="0"/>
              <a:t>When a STA </a:t>
            </a:r>
            <a:r>
              <a:rPr lang="en-US" altLang="zh-CN" dirty="0" smtClean="0">
                <a:ea typeface="宋体" charset="-122"/>
              </a:rPr>
              <a:t>cannot access to </a:t>
            </a:r>
            <a:r>
              <a:rPr lang="en-US" altLang="zh-CN" dirty="0" smtClean="0">
                <a:ea typeface="宋体" charset="-122"/>
              </a:rPr>
              <a:t>an AP or </a:t>
            </a:r>
            <a:r>
              <a:rPr lang="en-US" altLang="zh-CN" dirty="0" smtClean="0">
                <a:ea typeface="宋体" charset="-122"/>
              </a:rPr>
              <a:t>cannot continue </a:t>
            </a:r>
            <a:r>
              <a:rPr lang="en-US" altLang="zh-CN" dirty="0" smtClean="0">
                <a:ea typeface="宋体" charset="-122"/>
              </a:rPr>
              <a:t>traffic, it </a:t>
            </a:r>
            <a:r>
              <a:rPr lang="en-GB" altLang="zh-CN" dirty="0" smtClean="0"/>
              <a:t>reports </a:t>
            </a:r>
            <a:r>
              <a:rPr lang="en-GB" altLang="zh-CN" dirty="0" smtClean="0"/>
              <a:t>AP’s </a:t>
            </a:r>
            <a:r>
              <a:rPr lang="en-GB" altLang="zh-CN" dirty="0" smtClean="0"/>
              <a:t>information automatically</a:t>
            </a:r>
            <a:endParaRPr lang="en-GB" altLang="zh-CN" dirty="0" smtClean="0"/>
          </a:p>
          <a:p>
            <a:pPr marL="576263" lvl="1" indent="-176213">
              <a:spcBef>
                <a:spcPts val="600"/>
              </a:spcBef>
              <a:buFont typeface="Times New Roman" pitchFamily="16" charset="0"/>
              <a:buChar char="•"/>
            </a:pPr>
            <a:r>
              <a:rPr lang="en-US" altLang="zh-CN" dirty="0" smtClean="0">
                <a:ea typeface="宋体" pitchFamily="2" charset="-122"/>
              </a:rPr>
              <a:t>The report may include: </a:t>
            </a:r>
            <a:r>
              <a:rPr lang="en-US" altLang="zh-CN" dirty="0" smtClean="0">
                <a:ea typeface="宋体" charset="-122"/>
              </a:rPr>
              <a:t>ID of detected AP, signal strength</a:t>
            </a:r>
            <a:r>
              <a:rPr lang="en-US" altLang="zh-CN" dirty="0" smtClean="0">
                <a:ea typeface="宋体" pitchFamily="2" charset="-122"/>
              </a:rPr>
              <a:t>, </a:t>
            </a:r>
            <a:r>
              <a:rPr lang="en-US" altLang="zh-CN" dirty="0" smtClean="0">
                <a:ea typeface="宋体" charset="-122"/>
              </a:rPr>
              <a:t>channel, </a:t>
            </a:r>
            <a:r>
              <a:rPr lang="en-US" altLang="zh-CN" dirty="0" smtClean="0">
                <a:ea typeface="宋体" pitchFamily="2" charset="-122"/>
              </a:rPr>
              <a:t>etc</a:t>
            </a:r>
            <a:endParaRPr lang="zh-CN" altLang="en-US"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nb-NO"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20688"/>
            <a:ext cx="7770813" cy="1065213"/>
          </a:xfrm>
        </p:spPr>
        <p:txBody>
          <a:bodyPr/>
          <a:lstStyle/>
          <a:p>
            <a:r>
              <a:rPr lang="en-US" altLang="zh-CN" dirty="0" smtClean="0"/>
              <a:t>Summary</a:t>
            </a:r>
            <a:endParaRPr lang="zh-CN" altLang="en-US" dirty="0"/>
          </a:p>
        </p:txBody>
      </p:sp>
      <p:sp>
        <p:nvSpPr>
          <p:cNvPr id="3" name="内容占位符 2"/>
          <p:cNvSpPr>
            <a:spLocks noGrp="1"/>
          </p:cNvSpPr>
          <p:nvPr>
            <p:ph idx="1"/>
          </p:nvPr>
        </p:nvSpPr>
        <p:spPr>
          <a:xfrm>
            <a:off x="683568" y="1376772"/>
            <a:ext cx="7770813" cy="5184576"/>
          </a:xfrm>
        </p:spPr>
        <p:txBody>
          <a:bodyPr/>
          <a:lstStyle/>
          <a:p>
            <a:pPr>
              <a:buFont typeface="Arial" pitchFamily="34" charset="0"/>
              <a:buChar char="•"/>
            </a:pPr>
            <a:r>
              <a:rPr lang="en-US" altLang="zh-CN" dirty="0" smtClean="0"/>
              <a:t>WLAN offload cellular is necessary for operators</a:t>
            </a:r>
          </a:p>
          <a:p>
            <a:pPr>
              <a:buFont typeface="Arial" pitchFamily="34" charset="0"/>
              <a:buChar char="•"/>
            </a:pPr>
            <a:r>
              <a:rPr lang="en-US" altLang="zh-CN" dirty="0" smtClean="0"/>
              <a:t>Research scenarios</a:t>
            </a:r>
          </a:p>
          <a:p>
            <a:pPr lvl="1">
              <a:spcBef>
                <a:spcPts val="600"/>
              </a:spcBef>
              <a:buFont typeface="Arial" pitchFamily="34" charset="0"/>
              <a:buChar char="•"/>
            </a:pPr>
            <a:r>
              <a:rPr lang="en-GB" altLang="zh-CN" dirty="0" smtClean="0"/>
              <a:t>Short term: Non-collocated Base Stations and WLAN </a:t>
            </a:r>
            <a:r>
              <a:rPr lang="en-GB" altLang="zh-CN" dirty="0" err="1" smtClean="0"/>
              <a:t>APs</a:t>
            </a:r>
            <a:endParaRPr lang="en-GB" altLang="zh-CN" dirty="0" smtClean="0"/>
          </a:p>
          <a:p>
            <a:pPr lvl="1">
              <a:spcBef>
                <a:spcPts val="600"/>
              </a:spcBef>
              <a:buFont typeface="Arial" pitchFamily="34" charset="0"/>
              <a:buChar char="•"/>
            </a:pPr>
            <a:r>
              <a:rPr lang="en-GB" altLang="zh-CN" dirty="0" smtClean="0"/>
              <a:t>Long term: Collocated Base Stations and WLAN </a:t>
            </a:r>
            <a:r>
              <a:rPr lang="en-GB" altLang="zh-CN" dirty="0" err="1" smtClean="0"/>
              <a:t>APs</a:t>
            </a:r>
            <a:endParaRPr lang="en-US" altLang="zh-CN" dirty="0" smtClean="0"/>
          </a:p>
          <a:p>
            <a:pPr>
              <a:buFont typeface="Arial" pitchFamily="34" charset="0"/>
              <a:buChar char="•"/>
            </a:pPr>
            <a:r>
              <a:rPr lang="en-US" altLang="zh-CN" dirty="0" smtClean="0"/>
              <a:t>Issues to be studied</a:t>
            </a:r>
          </a:p>
          <a:p>
            <a:pPr marL="576263" lvl="1" indent="-176213">
              <a:spcBef>
                <a:spcPts val="600"/>
              </a:spcBef>
              <a:buFont typeface="Times New Roman" pitchFamily="16" charset="0"/>
              <a:buChar char="•"/>
            </a:pPr>
            <a:r>
              <a:rPr lang="en-GB" altLang="zh-CN" dirty="0" smtClean="0"/>
              <a:t>Better WLAN utilization, improve user experience</a:t>
            </a:r>
          </a:p>
          <a:p>
            <a:pPr marL="976313" lvl="2" indent="-176213">
              <a:spcBef>
                <a:spcPts val="600"/>
              </a:spcBef>
              <a:buFont typeface="Times New Roman" pitchFamily="16" charset="0"/>
              <a:buChar char="•"/>
            </a:pPr>
            <a:r>
              <a:rPr lang="en-GB" altLang="zh-CN" dirty="0" smtClean="0"/>
              <a:t>Facilitate users to discover usable WLAN</a:t>
            </a:r>
          </a:p>
          <a:p>
            <a:pPr marL="976313" lvl="2" indent="-176213">
              <a:spcBef>
                <a:spcPts val="600"/>
              </a:spcBef>
              <a:buFont typeface="Times New Roman" pitchFamily="16" charset="0"/>
              <a:buChar char="•"/>
            </a:pPr>
            <a:r>
              <a:rPr lang="en-GB" altLang="zh-CN" dirty="0" smtClean="0"/>
              <a:t>Reduce interference: interface between </a:t>
            </a:r>
            <a:r>
              <a:rPr lang="en-GB" altLang="zh-CN" dirty="0" err="1" smtClean="0"/>
              <a:t>APs</a:t>
            </a:r>
            <a:r>
              <a:rPr lang="en-GB" altLang="zh-CN" dirty="0" smtClean="0"/>
              <a:t> may be introduced</a:t>
            </a:r>
          </a:p>
          <a:p>
            <a:pPr marL="976313" lvl="2" indent="-176213">
              <a:spcBef>
                <a:spcPts val="600"/>
              </a:spcBef>
              <a:buFont typeface="Times New Roman" pitchFamily="16" charset="0"/>
              <a:buChar char="•"/>
            </a:pPr>
            <a:r>
              <a:rPr lang="en-GB" altLang="zh-CN" dirty="0" smtClean="0"/>
              <a:t>Reduce power consumption of terminals</a:t>
            </a:r>
          </a:p>
          <a:p>
            <a:pPr marL="576263" lvl="1" indent="-176213">
              <a:spcBef>
                <a:spcPts val="600"/>
              </a:spcBef>
              <a:buFont typeface="Times New Roman" pitchFamily="16" charset="0"/>
              <a:buChar char="•"/>
            </a:pPr>
            <a:r>
              <a:rPr lang="en-GB" altLang="zh-CN" dirty="0" smtClean="0"/>
              <a:t>Reduced OPEX</a:t>
            </a:r>
          </a:p>
          <a:p>
            <a:pPr marL="976313" lvl="2" indent="-176213">
              <a:spcBef>
                <a:spcPts val="600"/>
              </a:spcBef>
              <a:buFont typeface="Times New Roman" pitchFamily="16" charset="0"/>
              <a:buChar char="•"/>
            </a:pPr>
            <a:r>
              <a:rPr lang="en-GB" altLang="zh-CN" dirty="0" smtClean="0"/>
              <a:t>When a STA </a:t>
            </a:r>
            <a:r>
              <a:rPr lang="en-US" altLang="zh-CN" dirty="0" smtClean="0">
                <a:ea typeface="宋体" charset="-122"/>
              </a:rPr>
              <a:t>cannot access to an AP or cannot continue traffic, it </a:t>
            </a:r>
            <a:r>
              <a:rPr lang="en-GB" altLang="zh-CN" dirty="0" smtClean="0"/>
              <a:t>reports AP’s information automatically</a:t>
            </a:r>
          </a:p>
          <a:p>
            <a:pPr marL="976313" lvl="2" indent="-176213">
              <a:spcBef>
                <a:spcPts val="600"/>
              </a:spcBef>
              <a:buFont typeface="Times New Roman" pitchFamily="16" charset="0"/>
              <a:buChar char="•"/>
            </a:pPr>
            <a:r>
              <a:rPr lang="en-US" altLang="zh-CN" dirty="0" smtClean="0">
                <a:ea typeface="宋体" pitchFamily="2" charset="-122"/>
              </a:rPr>
              <a:t>The report may include: </a:t>
            </a:r>
            <a:r>
              <a:rPr lang="en-US" altLang="zh-CN" dirty="0" smtClean="0">
                <a:ea typeface="宋体" charset="-122"/>
              </a:rPr>
              <a:t>ID of detected AP, signal strength</a:t>
            </a:r>
            <a:r>
              <a:rPr lang="en-US" altLang="zh-CN" dirty="0" smtClean="0">
                <a:ea typeface="宋体" pitchFamily="2" charset="-122"/>
              </a:rPr>
              <a:t>, </a:t>
            </a:r>
            <a:r>
              <a:rPr lang="en-US" altLang="zh-CN" dirty="0" smtClean="0">
                <a:ea typeface="宋体" charset="-122"/>
              </a:rPr>
              <a:t>channel, </a:t>
            </a:r>
            <a:r>
              <a:rPr lang="en-US" altLang="zh-CN" dirty="0" smtClean="0">
                <a:ea typeface="宋体" pitchFamily="2" charset="-122"/>
              </a:rPr>
              <a:t>etc</a:t>
            </a:r>
            <a:endParaRPr lang="zh-CN" altLang="en-US"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nb-NO"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8465</TotalTime>
  <Words>723</Words>
  <Application>Microsoft Office PowerPoint</Application>
  <PresentationFormat>全屏显示(4:3)</PresentationFormat>
  <Paragraphs>109</Paragraphs>
  <Slides>7</Slides>
  <Notes>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7</vt:i4>
      </vt:variant>
    </vt:vector>
  </HeadingPairs>
  <TitlesOfParts>
    <vt:vector size="9" baseType="lpstr">
      <vt:lpstr>802-11-Submission</vt:lpstr>
      <vt:lpstr>Document</vt:lpstr>
      <vt:lpstr>Operator Deployed WLAN for Cellular offload</vt:lpstr>
      <vt:lpstr>Abstract</vt:lpstr>
      <vt:lpstr>Current Status and Future Missions for the 4 Networks of CMCC</vt:lpstr>
      <vt:lpstr>Challenges Faced by CMCC</vt:lpstr>
      <vt:lpstr>Problems of Current WLAN Usage</vt:lpstr>
      <vt:lpstr>Usage Scenarios and Challenges</vt:lpstr>
      <vt:lpstr>Summary</vt:lpstr>
    </vt:vector>
  </TitlesOfParts>
  <Company>NTT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Wi-Fi Cellular Offload</dc:title>
  <dc:creator>Ｙａｓｕｈｉｋｏ　Ｉnoue</dc:creator>
  <cp:lastModifiedBy>xiefang</cp:lastModifiedBy>
  <cp:revision>94</cp:revision>
  <cp:lastPrinted>1601-01-01T00:00:00Z</cp:lastPrinted>
  <dcterms:created xsi:type="dcterms:W3CDTF">2012-08-22T01:16:39Z</dcterms:created>
  <dcterms:modified xsi:type="dcterms:W3CDTF">2012-11-09T06:31:20Z</dcterms:modified>
</cp:coreProperties>
</file>