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5" r:id="rId5"/>
    <p:sldId id="267" r:id="rId6"/>
    <p:sldId id="268" r:id="rId7"/>
    <p:sldId id="269" r:id="rId8"/>
    <p:sldId id="270" r:id="rId9"/>
    <p:sldId id="271" r:id="rId10"/>
    <p:sldId id="263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432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802.11-12/1253r1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346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802.11-12/1253r1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2665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802.11-12/1253r1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802.11-12/1253r1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802.11-12/1253r1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802.11-12/1253r1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802.11-12/1253r1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1253r1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Why Use SIV for 11ai?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2012-10-30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714966"/>
              </p:ext>
            </p:extLst>
          </p:nvPr>
        </p:nvGraphicFramePr>
        <p:xfrm>
          <a:off x="508000" y="2368971"/>
          <a:ext cx="8156575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68971"/>
                        <a:ext cx="8156575" cy="271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Why Use SIV for 802.11ai?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It has properties that are very attractive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Provably secure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Can’t talk about patents but it does not have the cost impact to an implementation that other schemes have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Robust and misuse resistant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It’s the right tool for the right job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Performs authenticated </a:t>
            </a:r>
            <a:r>
              <a:rPr lang="en-US" dirty="0"/>
              <a:t>encryption with associated data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 need to worry about what we don’t have to worry about</a:t>
            </a:r>
          </a:p>
          <a:p>
            <a:pPr>
              <a:buFont typeface="Arial"/>
              <a:buChar char="•"/>
            </a:pPr>
            <a:r>
              <a:rPr lang="en-US" dirty="0" smtClean="0"/>
              <a:t>It’s already defined for use in 802.11</a:t>
            </a:r>
          </a:p>
          <a:p>
            <a:pPr>
              <a:buFont typeface="Arial"/>
              <a:buChar char="•"/>
            </a:pPr>
            <a:r>
              <a:rPr lang="en-US" dirty="0" smtClean="0"/>
              <a:t>Standardized</a:t>
            </a:r>
            <a:r>
              <a:rPr lang="en-US" dirty="0" smtClean="0"/>
              <a:t> </a:t>
            </a:r>
            <a:r>
              <a:rPr lang="en-US" dirty="0" smtClean="0"/>
              <a:t>in RFC 5297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dirty="0" err="1"/>
              <a:t>Rogaway</a:t>
            </a:r>
            <a:r>
              <a:rPr lang="en-US" sz="2000" dirty="0"/>
              <a:t>, P. and T. </a:t>
            </a:r>
            <a:r>
              <a:rPr lang="en-US" sz="2000" dirty="0" err="1"/>
              <a:t>Shrimpton</a:t>
            </a:r>
            <a:r>
              <a:rPr lang="en-US" sz="2000" dirty="0"/>
              <a:t>, </a:t>
            </a:r>
            <a:r>
              <a:rPr lang="en-US" sz="2000" dirty="0" smtClean="0"/>
              <a:t>“Deterministic Authenticated </a:t>
            </a:r>
            <a:r>
              <a:rPr lang="en-US" sz="2000" dirty="0"/>
              <a:t>Encryption, A Provable-Security </a:t>
            </a:r>
            <a:r>
              <a:rPr lang="en-US" sz="2000" dirty="0" smtClean="0"/>
              <a:t>Treatment </a:t>
            </a:r>
            <a:r>
              <a:rPr lang="en-US" sz="2000" dirty="0"/>
              <a:t>of the Key-Wrap </a:t>
            </a:r>
            <a:r>
              <a:rPr lang="en-US" sz="2000" dirty="0" smtClean="0"/>
              <a:t>Problem”, </a:t>
            </a:r>
            <a:r>
              <a:rPr lang="en-US" sz="2000" dirty="0"/>
              <a:t>Advances </a:t>
            </a:r>
            <a:r>
              <a:rPr lang="en-US" sz="2000" dirty="0" smtClean="0"/>
              <a:t>in Cryptology –</a:t>
            </a:r>
            <a:r>
              <a:rPr lang="en-US" sz="2000" dirty="0"/>
              <a:t> </a:t>
            </a:r>
            <a:r>
              <a:rPr lang="fr-FR" sz="2000" dirty="0" smtClean="0"/>
              <a:t>EUROCRYPT </a:t>
            </a:r>
            <a:r>
              <a:rPr lang="fr-FR" sz="2000" dirty="0"/>
              <a:t>'06 St. Petersburg, </a:t>
            </a:r>
            <a:r>
              <a:rPr lang="fr-FR" sz="2000" dirty="0" err="1"/>
              <a:t>Russia</a:t>
            </a:r>
            <a:r>
              <a:rPr lang="fr-FR" sz="2000" dirty="0"/>
              <a:t>, 2006</a:t>
            </a:r>
            <a:r>
              <a:rPr lang="fr-FR" sz="2000" dirty="0" smtClean="0"/>
              <a:t>.</a:t>
            </a:r>
          </a:p>
          <a:p>
            <a:endParaRPr lang="fr-FR" sz="2000" dirty="0" smtClean="0"/>
          </a:p>
          <a:p>
            <a:r>
              <a:rPr lang="fr-FR" sz="2000" dirty="0" err="1" smtClean="0"/>
              <a:t>McGrew</a:t>
            </a:r>
            <a:r>
              <a:rPr lang="fr-FR" sz="2000" dirty="0" smtClean="0"/>
              <a:t>, D., </a:t>
            </a:r>
            <a:r>
              <a:rPr lang="en-US" sz="2000" dirty="0" smtClean="0"/>
              <a:t>“An </a:t>
            </a:r>
            <a:r>
              <a:rPr lang="en-US" sz="2000" dirty="0"/>
              <a:t>Interface and Algorithms for Authenticated </a:t>
            </a:r>
            <a:r>
              <a:rPr lang="en-US" sz="2000" dirty="0" smtClean="0"/>
              <a:t>Encryption”, RFC 5116, January 2008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err="1" smtClean="0"/>
              <a:t>Harkins</a:t>
            </a:r>
            <a:r>
              <a:rPr lang="fr-FR" sz="2000" dirty="0" smtClean="0"/>
              <a:t>, D, </a:t>
            </a:r>
            <a:r>
              <a:rPr lang="en-US" sz="2000" dirty="0" smtClean="0"/>
              <a:t>“Synthetic Initialization Vector (SIV) Authenticated Encryption</a:t>
            </a:r>
            <a:r>
              <a:rPr lang="en-US" sz="2000" b="0" dirty="0" smtClean="0"/>
              <a:t> </a:t>
            </a:r>
            <a:r>
              <a:rPr lang="en-US" sz="2000" dirty="0" smtClean="0"/>
              <a:t>Using the Advanced Encryption Standard (AES)”, RFC 5297, October 2008.</a:t>
            </a:r>
          </a:p>
          <a:p>
            <a:endParaRPr lang="fr-FR" sz="2000" dirty="0" smtClean="0"/>
          </a:p>
          <a:p>
            <a:endParaRPr lang="fr-FR" sz="2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suggests the best solution to a problem that </a:t>
            </a:r>
            <a:r>
              <a:rPr lang="en-GB" dirty="0" err="1" smtClean="0"/>
              <a:t>TGai</a:t>
            </a:r>
            <a:r>
              <a:rPr lang="en-GB" dirty="0" smtClean="0"/>
              <a:t> has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What’s the Problem that Needs Solving?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Association Request/Response is used for key confirmation– to prove possession of the key that results from exchanging Authentication frames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Some parts need </a:t>
            </a:r>
            <a:r>
              <a:rPr lang="en-GB" dirty="0" smtClean="0"/>
              <a:t>authentication and </a:t>
            </a:r>
            <a:r>
              <a:rPr lang="en-GB" dirty="0" smtClean="0"/>
              <a:t>encryption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KDEs containing keys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Potentially DHCP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Some parts need authentication but no encryption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session IE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Other stuff?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We need some way to do </a:t>
            </a:r>
            <a:r>
              <a:rPr lang="en-GB" dirty="0" smtClean="0"/>
              <a:t>this is an authenticated </a:t>
            </a:r>
            <a:r>
              <a:rPr lang="en-GB" dirty="0" smtClean="0"/>
              <a:t>encryption that takes additional associated data– an AEAD mode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AEAD Cipher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7992888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There are quite a few AEAD modes that encrypt and authenticate a plaintext and authenticate associated data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GCM, CCM, SIV, CWC, OCB, …</a:t>
            </a:r>
          </a:p>
          <a:p>
            <a:pPr>
              <a:buFont typeface="Arial"/>
              <a:buChar char="•"/>
            </a:pPr>
            <a:r>
              <a:rPr lang="en-US" dirty="0" smtClean="0"/>
              <a:t>Similar interface: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Input: key, plaintext, nonce/IV/counter, AAD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Output: </a:t>
            </a:r>
            <a:r>
              <a:rPr lang="en-US" dirty="0" err="1" smtClean="0"/>
              <a:t>ciphertext</a:t>
            </a:r>
            <a:r>
              <a:rPr lang="en-US" dirty="0" smtClean="0"/>
              <a:t> (including a MIC/tag)</a:t>
            </a:r>
          </a:p>
          <a:p>
            <a:pPr>
              <a:buFont typeface="Arial"/>
              <a:buChar char="•"/>
            </a:pPr>
            <a:r>
              <a:rPr lang="en-US" u="sng" dirty="0" smtClean="0"/>
              <a:t>Key</a:t>
            </a:r>
            <a:r>
              <a:rPr lang="en-US" dirty="0" smtClean="0"/>
              <a:t> is used to encrypt and authenticate the </a:t>
            </a:r>
            <a:r>
              <a:rPr lang="en-US" u="sng" dirty="0" smtClean="0"/>
              <a:t>plaintext</a:t>
            </a:r>
            <a:r>
              <a:rPr lang="en-US" dirty="0" smtClean="0"/>
              <a:t> and </a:t>
            </a:r>
            <a:r>
              <a:rPr lang="en-US" u="sng" dirty="0" smtClean="0"/>
              <a:t>AAD</a:t>
            </a:r>
            <a:r>
              <a:rPr lang="en-US" dirty="0" smtClean="0"/>
              <a:t>. 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u="sng" dirty="0" smtClean="0"/>
              <a:t>nonce/IV/counter</a:t>
            </a:r>
            <a:r>
              <a:rPr lang="en-US" dirty="0" smtClean="0"/>
              <a:t> is to make the mode </a:t>
            </a:r>
            <a:r>
              <a:rPr lang="en-US" i="1" dirty="0" smtClean="0"/>
              <a:t>probabilistic </a:t>
            </a:r>
            <a:r>
              <a:rPr lang="en-US" dirty="0" smtClean="0"/>
              <a:t>and is critical for security (for all but one mode)</a:t>
            </a:r>
            <a:endParaRPr lang="en-US" i="1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098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Nonce Construction for AEAD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7992888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Nonce must be unique for all calls to encryption API, otherwise (according to RFC 5116, for GCM):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 </a:t>
            </a:r>
            <a:r>
              <a:rPr lang="en-US" dirty="0"/>
              <a:t>loss of </a:t>
            </a:r>
            <a:r>
              <a:rPr lang="en-US" dirty="0" smtClean="0"/>
              <a:t>confidentiality</a:t>
            </a:r>
            <a:r>
              <a:rPr lang="en-US" sz="2000" dirty="0" smtClean="0"/>
              <a:t> </a:t>
            </a:r>
            <a:r>
              <a:rPr lang="en-US" sz="2000" dirty="0"/>
              <a:t>ensues </a:t>
            </a:r>
            <a:r>
              <a:rPr lang="en-US" sz="2000" dirty="0" smtClean="0"/>
              <a:t>because an attacker can </a:t>
            </a:r>
            <a:r>
              <a:rPr lang="en-US" sz="2000" dirty="0"/>
              <a:t>reconstruct the </a:t>
            </a:r>
            <a:r>
              <a:rPr lang="en-US" sz="2000" dirty="0" smtClean="0"/>
              <a:t>bitwise exclusive</a:t>
            </a:r>
            <a:r>
              <a:rPr lang="en-US" sz="2000" dirty="0"/>
              <a:t>-or of the two plaintext </a:t>
            </a:r>
            <a:r>
              <a:rPr lang="en-US" sz="2000" dirty="0" smtClean="0"/>
              <a:t>values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a loss of integrity </a:t>
            </a:r>
            <a:r>
              <a:rPr lang="en-US" sz="2000" dirty="0"/>
              <a:t>ensues because the attacker will be able to recover </a:t>
            </a:r>
            <a:r>
              <a:rPr lang="en-US" sz="2000" dirty="0" smtClean="0"/>
              <a:t>the </a:t>
            </a:r>
            <a:r>
              <a:rPr lang="en-US" sz="2000" dirty="0"/>
              <a:t>internal hash key used to provide data </a:t>
            </a:r>
            <a:r>
              <a:rPr lang="en-US" sz="2000" dirty="0" smtClean="0"/>
              <a:t>integrity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A loss of confidentiality and integrity for a scheme that is supposed to provide confidentiality and integrity means it’s security is </a:t>
            </a:r>
            <a:r>
              <a:rPr lang="en-US" sz="2400" u="sng" dirty="0" smtClean="0"/>
              <a:t>completely</a:t>
            </a:r>
            <a:r>
              <a:rPr lang="en-US" sz="2400" dirty="0" smtClean="0"/>
              <a:t> voided!</a:t>
            </a:r>
          </a:p>
          <a:p>
            <a:pPr>
              <a:buFont typeface="Arial"/>
              <a:buChar char="•"/>
            </a:pPr>
            <a:r>
              <a:rPr lang="en-US" dirty="0" smtClean="0"/>
              <a:t>Nonce hygiene must be strictly enforced! Unless…</a:t>
            </a:r>
            <a:endParaRPr lang="en-US" sz="2400" dirty="0" smtClean="0"/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42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Misuse-Resistant AEAD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SIV does not require a nonce and does not lose all security if one is used and it is repeated</a:t>
            </a:r>
          </a:p>
          <a:p>
            <a:pPr>
              <a:buFont typeface="Arial"/>
              <a:buChar char="•"/>
            </a:pPr>
            <a:r>
              <a:rPr lang="en-US" dirty="0" smtClean="0"/>
              <a:t>If two identical messages, and identical AAD, get enciphered using the same key (and same nonce) then: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No loss of integrity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Loss of privacy in the sense that adversary knows two identical messages (with identical AAD) were protected with the same key</a:t>
            </a:r>
          </a:p>
          <a:p>
            <a:pPr>
              <a:buFont typeface="Arial"/>
              <a:buChar char="•"/>
            </a:pPr>
            <a:r>
              <a:rPr lang="en-US" dirty="0" smtClean="0"/>
              <a:t>Using SIV means we don’t need to worry about the nonce!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It does not need to be passed in the message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It does not need to be reconstructed on both sides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It does not need to be managed to ensure uniqueness</a:t>
            </a: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627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 to Using SIV?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917061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It’s not a NIST-approved mode of operation. True but…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NIST does not approve modes prior to use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GCM was proposed for use by </a:t>
            </a:r>
            <a:r>
              <a:rPr lang="en-US" dirty="0" err="1" smtClean="0"/>
              <a:t>IPsec</a:t>
            </a:r>
            <a:r>
              <a:rPr lang="en-US" dirty="0" smtClean="0"/>
              <a:t> before NIST approved it 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CCM was proposed for use by 802.11 before NIST approved it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When did prior NIST approved become a requirement? Never.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SIV is a secure composition of two NIST-approved modes: CTR and CMAC!</a:t>
            </a:r>
          </a:p>
          <a:p>
            <a:pPr>
              <a:buFont typeface="Arial"/>
              <a:buChar char="•"/>
            </a:pPr>
            <a:r>
              <a:rPr lang="en-US" dirty="0" smtClean="0"/>
              <a:t>It’s not as efficient as GCM. True but…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Very few encryptions mean efficiency advantage is negligible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small gain in efficiency must be weighed against the increased cost of nonce maintenance and hygiene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Easiest way to manage nonce uniqueness (random bit string) would make GCM less efficient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776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Misunderstanding about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Not proposing to protect the whole Association frame!</a:t>
            </a:r>
          </a:p>
          <a:p>
            <a:pPr>
              <a:buFont typeface="Arial"/>
              <a:buChar char="•"/>
            </a:pPr>
            <a:r>
              <a:rPr lang="en-US" dirty="0" smtClean="0"/>
              <a:t>Not doing 11w-style management frame protection!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971600" y="4715852"/>
            <a:ext cx="7128792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555776" y="4715852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355976" y="4715852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156176" y="4715852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7380312" y="4715852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180460" y="4840123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MAC Header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6876" y="4840123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SIV Header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6016" y="4859868"/>
            <a:ext cx="10471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Data (PDU)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4425" y="4840123"/>
            <a:ext cx="523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MIC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52262" y="4840123"/>
            <a:ext cx="50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FCS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4355976" y="4211796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7380312" y="4211796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380312" y="3707740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971600" y="3707740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4355976" y="4427820"/>
            <a:ext cx="30243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971600" y="3923764"/>
            <a:ext cx="64087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436096" y="4139788"/>
            <a:ext cx="892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encrypted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15616" y="3923764"/>
            <a:ext cx="3260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a</a:t>
            </a:r>
            <a:r>
              <a:rPr lang="en-US" sz="1400" dirty="0" smtClean="0">
                <a:solidFill>
                  <a:srgbClr val="000000"/>
                </a:solidFill>
              </a:rPr>
              <a:t>uthenticated (some fields masked to zero)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 flipH="1">
            <a:off x="539552" y="3203684"/>
            <a:ext cx="7992888" cy="252028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H="1" flipV="1">
            <a:off x="683568" y="3275692"/>
            <a:ext cx="8136904" cy="244827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3779912" y="3131676"/>
            <a:ext cx="12001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NO!!!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339752" y="5723964"/>
            <a:ext cx="4347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Apologies to Figure 11-16 from 802.11-2012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98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Misunderstanding about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1200"/>
            <a:ext cx="8208912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Just want to protect the sequence of IEs in the data</a:t>
            </a:r>
          </a:p>
          <a:p>
            <a:pPr>
              <a:buFont typeface="Arial"/>
              <a:buChar char="•"/>
            </a:pPr>
            <a:r>
              <a:rPr lang="en-US" dirty="0" smtClean="0"/>
              <a:t>Does not require hardware changes!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SIV is NOT intended for the radio chipset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 don’t want to plumb an unconfirmed key to hardware anyway</a:t>
            </a:r>
          </a:p>
          <a:p>
            <a:pPr>
              <a:buFont typeface="Arial"/>
              <a:buChar char="•"/>
            </a:pPr>
            <a:r>
              <a:rPr lang="en-US" dirty="0" smtClean="0"/>
              <a:t>Software solution by same module that does 1x/EAP/FILS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971600" y="5229200"/>
            <a:ext cx="7128792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2555776" y="5229200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7380312" y="5229200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180460" y="5353471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MAC Header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43808" y="5373216"/>
            <a:ext cx="4322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s</a:t>
            </a:r>
            <a:r>
              <a:rPr lang="en-US" sz="1400" dirty="0" smtClean="0">
                <a:solidFill>
                  <a:srgbClr val="000000"/>
                </a:solidFill>
              </a:rPr>
              <a:t>equence of IEs and fields defining the Association frame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52262" y="5353471"/>
            <a:ext cx="50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FCS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4788024" y="4725144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7380312" y="4725144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7380312" y="422108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555776" y="422108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4788024" y="4941168"/>
            <a:ext cx="25922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2555776" y="4437112"/>
            <a:ext cx="48245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5436096" y="4653136"/>
            <a:ext cx="892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encrypted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93484" y="4437112"/>
            <a:ext cx="1146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a</a:t>
            </a:r>
            <a:r>
              <a:rPr lang="en-US" sz="1400" dirty="0" smtClean="0">
                <a:solidFill>
                  <a:srgbClr val="000000"/>
                </a:solidFill>
              </a:rPr>
              <a:t>uthenticated 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990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1015</Words>
  <Application>Microsoft Macintosh PowerPoint</Application>
  <PresentationFormat>On-screen Show (4:3)</PresentationFormat>
  <Paragraphs>140</Paragraphs>
  <Slides>11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Microsoft Word 97 - 2004 Document</vt:lpstr>
      <vt:lpstr>Why Use SIV for 11ai?</vt:lpstr>
      <vt:lpstr>Abstract</vt:lpstr>
      <vt:lpstr>What’s the Problem that Needs Solving?</vt:lpstr>
      <vt:lpstr>AEAD Cipher Modes</vt:lpstr>
      <vt:lpstr>Nonce Construction for AEAD Schemes</vt:lpstr>
      <vt:lpstr>Misuse-Resistant AEAD</vt:lpstr>
      <vt:lpstr>Opposition to Using SIV?</vt:lpstr>
      <vt:lpstr>A Misunderstanding about Proposal</vt:lpstr>
      <vt:lpstr>A Misunderstanding about Proposal</vt:lpstr>
      <vt:lpstr>Why Use SIV for 802.11ai?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SIV?</dc:title>
  <dc:subject/>
  <dc:creator>Dan Harkins</dc:creator>
  <cp:keywords/>
  <dc:description/>
  <cp:lastModifiedBy>Dan Harkins</cp:lastModifiedBy>
  <cp:revision>43</cp:revision>
  <cp:lastPrinted>2012-10-29T19:14:26Z</cp:lastPrinted>
  <dcterms:created xsi:type="dcterms:W3CDTF">2010-02-15T12:38:41Z</dcterms:created>
  <dcterms:modified xsi:type="dcterms:W3CDTF">2012-11-13T15:49:39Z</dcterms:modified>
  <cp:category/>
</cp:coreProperties>
</file>