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2" r:id="rId4"/>
    <p:sldId id="263" r:id="rId5"/>
    <p:sldId id="281" r:id="rId6"/>
    <p:sldId id="280" r:id="rId7"/>
    <p:sldId id="282" r:id="rId8"/>
    <p:sldId id="267" r:id="rId9"/>
    <p:sldId id="287" r:id="rId10"/>
    <p:sldId id="283" r:id="rId11"/>
    <p:sldId id="266" r:id="rId12"/>
    <p:sldId id="291" r:id="rId13"/>
    <p:sldId id="265" r:id="rId14"/>
    <p:sldId id="286" r:id="rId15"/>
    <p:sldId id="269" r:id="rId16"/>
    <p:sldId id="292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915" autoAdjust="0"/>
  </p:normalViewPr>
  <p:slideViewPr>
    <p:cSldViewPr>
      <p:cViewPr varScale="1">
        <p:scale>
          <a:sx n="71" d="100"/>
          <a:sy n="71" d="100"/>
        </p:scale>
        <p:origin x="-1356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1850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48896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/c</a:t>
            </a: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Oct.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Shusaku Shimada Yokogawa Co.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Oct.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Oct.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Co.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Oct.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Co.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Oct.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Co.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Oct.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Co.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Oct.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Co.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Oct.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Co.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Oct.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Co.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Oct.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Shusaku Shimada Yokogawa Co.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802.11-12/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1250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Oct.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560393"/>
            <a:ext cx="3041644" cy="180975"/>
          </a:xfrm>
        </p:spPr>
        <p:txBody>
          <a:bodyPr/>
          <a:lstStyle/>
          <a:p>
            <a:r>
              <a:rPr lang="en-GB" dirty="0" smtClean="0"/>
              <a:t>Shusaku Shimada Yokogawa Co.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850032"/>
            <a:ext cx="821506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1" lang="en-US" altLang="ja-JP" sz="2800" dirty="0" smtClean="0"/>
              <a:t>TSF Timer</a:t>
            </a:r>
            <a:r>
              <a:rPr kumimoji="1" lang="ja-JP" altLang="en-US" sz="2800" dirty="0" smtClean="0"/>
              <a:t> </a:t>
            </a:r>
            <a:r>
              <a:rPr kumimoji="1" lang="en-US" altLang="ja-JP" sz="2800" dirty="0" smtClean="0"/>
              <a:t>Freq. Management and Measurement Procedure (TFM</a:t>
            </a:r>
            <a:r>
              <a:rPr kumimoji="1" lang="en-US" altLang="ja-JP" sz="2800" baseline="30000" dirty="0" smtClean="0"/>
              <a:t>2</a:t>
            </a:r>
            <a:r>
              <a:rPr kumimoji="1" lang="en-US" altLang="ja-JP" sz="2800" dirty="0" smtClean="0"/>
              <a:t>P)  </a:t>
            </a:r>
            <a:r>
              <a:rPr kumimoji="1" lang="en-US" altLang="ja-JP" sz="2800" dirty="0"/>
              <a:t/>
            </a:r>
            <a:br>
              <a:rPr kumimoji="1" lang="en-US" altLang="ja-JP" sz="2800" dirty="0"/>
            </a:b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9196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2012-10-31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7540527"/>
              </p:ext>
            </p:extLst>
          </p:nvPr>
        </p:nvGraphicFramePr>
        <p:xfrm>
          <a:off x="534988" y="2416175"/>
          <a:ext cx="8074025" cy="3827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6" name="Document" r:id="rId4" imgW="9236912" imgH="4368300" progId="Word.Document.8">
                  <p:embed/>
                </p:oleObj>
              </mc:Choice>
              <mc:Fallback>
                <p:oleObj name="Document" r:id="rId4" imgW="9236912" imgH="43683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416175"/>
                        <a:ext cx="8074025" cy="38274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5265174"/>
              </p:ext>
            </p:extLst>
          </p:nvPr>
        </p:nvGraphicFramePr>
        <p:xfrm>
          <a:off x="539552" y="1684697"/>
          <a:ext cx="8027285" cy="46219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896"/>
                <a:gridCol w="936104"/>
                <a:gridCol w="1080120"/>
                <a:gridCol w="864096"/>
                <a:gridCol w="1080120"/>
                <a:gridCol w="938336"/>
                <a:gridCol w="1077888"/>
                <a:gridCol w="900725"/>
              </a:tblGrid>
              <a:tr h="98614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Scheme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Broadcast 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or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Handshake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Inaccuracy information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Resulting Wake-up Accuracy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Battery</a:t>
                      </a:r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</a:rPr>
                        <a:t> life improvement</a:t>
                      </a:r>
                    </a:p>
                    <a:p>
                      <a:pPr algn="ctr"/>
                      <a:r>
                        <a:rPr kumimoji="1" lang="en-US" altLang="ja-JP" sz="1100" baseline="0" dirty="0" smtClean="0">
                          <a:solidFill>
                            <a:schemeClr val="tx1"/>
                          </a:solidFill>
                        </a:rPr>
                        <a:t>(ex. estimated)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Required mechanism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PHY/MAC</a:t>
                      </a:r>
                    </a:p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Support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0684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</a:rPr>
                        <a:t>IEEE802.11-2012</a:t>
                      </a:r>
                    </a:p>
                    <a:p>
                      <a:pPr algn="ct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</a:rPr>
                        <a:t>(Conventional)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Pre-defined by Std.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±100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ppm</a:t>
                      </a:r>
                    </a:p>
                    <a:p>
                      <a:pPr algn="ctr"/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+offset 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Reference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(1.0)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None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TSF synch only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Not required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8614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Timer accuracy notification</a:t>
                      </a:r>
                    </a:p>
                    <a:p>
                      <a:pPr algn="ct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</a:rPr>
                        <a:t>[11-12/130r0]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Broadcast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w/o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handshake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by </a:t>
                      </a:r>
                    </a:p>
                    <a:p>
                      <a:pPr algn="ctr"/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AP announcement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±20~50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ppm</a:t>
                      </a:r>
                    </a:p>
                    <a:p>
                      <a:pPr algn="ctr"/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+offset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1.6 times</a:t>
                      </a:r>
                    </a:p>
                    <a:p>
                      <a:pPr algn="ctr"/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(1.2~2.0)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Not</a:t>
                      </a:r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</a:rPr>
                        <a:t> Required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TSF timer freq. accuracy advertisement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MAC: required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71746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/>
                        <a:t>TFM</a:t>
                      </a:r>
                      <a:r>
                        <a:rPr lang="en-US" altLang="ja-JP" sz="1200" baseline="30000" dirty="0" smtClean="0"/>
                        <a:t>2</a:t>
                      </a:r>
                      <a:r>
                        <a:rPr lang="en-US" altLang="ja-JP" sz="1200" dirty="0" smtClean="0"/>
                        <a:t>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Broadcast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w/o handshake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by</a:t>
                      </a:r>
                    </a:p>
                    <a:p>
                      <a:pPr algn="ctr"/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direct TSF frequency</a:t>
                      </a:r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</a:rPr>
                        <a:t> measurement</a:t>
                      </a:r>
                    </a:p>
                    <a:p>
                      <a:pPr algn="ctr"/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</a:p>
                    <a:p>
                      <a:pPr algn="ctr"/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</a:rPr>
                        <a:t>AP stability advertisement 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±2~10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ppm </a:t>
                      </a:r>
                    </a:p>
                    <a:p>
                      <a:pPr algn="ctr"/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+offset</a:t>
                      </a:r>
                      <a:endParaRPr kumimoji="1" lang="ja-JP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2.5 times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(1.5~4.0)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</a:rPr>
                        <a:t>Conditionally</a:t>
                      </a:r>
                    </a:p>
                    <a:p>
                      <a:pPr algn="ct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</a:rPr>
                        <a:t>preferred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TSF timer freq. accuracy advertisement  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Two time measurements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Calculation &amp; compensation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MAC: 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required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PHY: 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optional 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5496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</a:rPr>
                        <a:t>Node by node 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w/t </a:t>
                      </a:r>
                    </a:p>
                    <a:p>
                      <a:pPr algn="ct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</a:rPr>
                        <a:t>bi-directional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handshake 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±1~5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ppm </a:t>
                      </a:r>
                    </a:p>
                    <a:p>
                      <a:pPr algn="ctr"/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null offset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</a:rPr>
                        <a:t>Conditionally</a:t>
                      </a:r>
                    </a:p>
                    <a:p>
                      <a:pPr algn="ct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</a:rPr>
                        <a:t>Required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MAC: required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PHY :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preferable 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Shusaku Shimada Yokogawa Co.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Oct. 2012</a:t>
            </a:r>
            <a:endParaRPr lang="en-GB" dirty="0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/>
          </p:nvPr>
        </p:nvSpPr>
        <p:spPr>
          <a:xfrm>
            <a:off x="451988" y="684213"/>
            <a:ext cx="8177130" cy="1160462"/>
          </a:xfrm>
          <a:ln/>
        </p:spPr>
        <p:txBody>
          <a:bodyPr lIns="90000" tIns="46800" rIns="90000" bIns="46800"/>
          <a:lstStyle/>
          <a:p>
            <a:r>
              <a:rPr lang="en-US" sz="2800" dirty="0" smtClean="0"/>
              <a:t>Comparison of Wake-up synchronization (3)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30176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Oct.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539552" y="684213"/>
            <a:ext cx="8064896" cy="1160462"/>
          </a:xfrm>
          <a:ln/>
        </p:spPr>
        <p:txBody>
          <a:bodyPr lIns="90000" tIns="46800" rIns="90000" bIns="46800"/>
          <a:lstStyle/>
          <a:p>
            <a:r>
              <a:rPr lang="en-US" altLang="ja-JP" sz="2800" dirty="0" smtClean="0"/>
              <a:t>Typical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mechanism of TFM</a:t>
            </a:r>
            <a:r>
              <a:rPr lang="en-US" altLang="ja-JP" sz="2800" baseline="30000" dirty="0" smtClean="0"/>
              <a:t>2</a:t>
            </a:r>
            <a:r>
              <a:rPr lang="en-US" altLang="ja-JP" sz="2800" dirty="0" smtClean="0"/>
              <a:t>P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using Broadcast (1) </a:t>
            </a:r>
            <a:endParaRPr lang="en-US" sz="28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406617"/>
            <a:ext cx="8062664" cy="952116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Full beacons with DTIM always carry </a:t>
            </a:r>
            <a:r>
              <a:rPr lang="en-US" sz="2000" dirty="0" err="1" smtClean="0"/>
              <a:t>ToD</a:t>
            </a:r>
            <a:r>
              <a:rPr lang="en-US" sz="2000" dirty="0" smtClean="0"/>
              <a:t> time stamp for TFM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P.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All </a:t>
            </a:r>
            <a:r>
              <a:rPr lang="en-US" sz="2000" dirty="0" err="1" smtClean="0"/>
              <a:t>ToD</a:t>
            </a:r>
            <a:r>
              <a:rPr lang="en-US" sz="2000" dirty="0" smtClean="0"/>
              <a:t> time stamp correspond to N-times previous DTIM beacon.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Each pair of </a:t>
            </a:r>
            <a:r>
              <a:rPr lang="en-US" sz="2000" dirty="0" err="1" smtClean="0"/>
              <a:t>ToD</a:t>
            </a:r>
            <a:r>
              <a:rPr lang="en-US" sz="2000" dirty="0" smtClean="0"/>
              <a:t> time stamp may be used for TSF freq. estimation. </a:t>
            </a:r>
          </a:p>
        </p:txBody>
      </p:sp>
      <p:cxnSp>
        <p:nvCxnSpPr>
          <p:cNvPr id="3" name="直線コネクタ 2"/>
          <p:cNvCxnSpPr/>
          <p:nvPr/>
        </p:nvCxnSpPr>
        <p:spPr bwMode="auto">
          <a:xfrm>
            <a:off x="971600" y="4294837"/>
            <a:ext cx="74888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線コネクタ 11"/>
          <p:cNvCxnSpPr/>
          <p:nvPr/>
        </p:nvCxnSpPr>
        <p:spPr bwMode="auto">
          <a:xfrm>
            <a:off x="1187624" y="4150821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直線コネクタ 12"/>
          <p:cNvCxnSpPr/>
          <p:nvPr/>
        </p:nvCxnSpPr>
        <p:spPr bwMode="auto">
          <a:xfrm>
            <a:off x="2483768" y="4150821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直線コネクタ 13"/>
          <p:cNvCxnSpPr/>
          <p:nvPr/>
        </p:nvCxnSpPr>
        <p:spPr bwMode="auto">
          <a:xfrm>
            <a:off x="5076056" y="4150821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線コネクタ 14"/>
          <p:cNvCxnSpPr/>
          <p:nvPr/>
        </p:nvCxnSpPr>
        <p:spPr bwMode="auto">
          <a:xfrm>
            <a:off x="6372200" y="4150821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直線コネクタ 16"/>
          <p:cNvCxnSpPr/>
          <p:nvPr/>
        </p:nvCxnSpPr>
        <p:spPr bwMode="auto">
          <a:xfrm>
            <a:off x="7668344" y="4150821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直線コネクタ 17"/>
          <p:cNvCxnSpPr/>
          <p:nvPr/>
        </p:nvCxnSpPr>
        <p:spPr bwMode="auto">
          <a:xfrm>
            <a:off x="3779912" y="4150821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直線コネクタ 18"/>
          <p:cNvCxnSpPr/>
          <p:nvPr/>
        </p:nvCxnSpPr>
        <p:spPr bwMode="auto">
          <a:xfrm>
            <a:off x="971600" y="5301208"/>
            <a:ext cx="74888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直線コネクタ 19"/>
          <p:cNvCxnSpPr/>
          <p:nvPr/>
        </p:nvCxnSpPr>
        <p:spPr bwMode="auto">
          <a:xfrm>
            <a:off x="1187624" y="4149080"/>
            <a:ext cx="129614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med"/>
            <a:tailEnd type="stealth" w="lg" len="med"/>
          </a:ln>
          <a:effectLst/>
        </p:spPr>
      </p:cxnSp>
      <p:sp>
        <p:nvSpPr>
          <p:cNvPr id="11" name="テキスト ボックス 10"/>
          <p:cNvSpPr txBox="1"/>
          <p:nvPr/>
        </p:nvSpPr>
        <p:spPr>
          <a:xfrm>
            <a:off x="1259632" y="3944089"/>
            <a:ext cx="11673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Beacon Interval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 bwMode="auto">
          <a:xfrm>
            <a:off x="1187624" y="4499828"/>
            <a:ext cx="72008" cy="792088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正方形/長方形 24"/>
          <p:cNvSpPr/>
          <p:nvPr/>
        </p:nvSpPr>
        <p:spPr bwMode="auto">
          <a:xfrm>
            <a:off x="2699792" y="4499828"/>
            <a:ext cx="72008" cy="792088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正方形/長方形 26"/>
          <p:cNvSpPr/>
          <p:nvPr/>
        </p:nvSpPr>
        <p:spPr bwMode="auto">
          <a:xfrm>
            <a:off x="5220072" y="4499828"/>
            <a:ext cx="72008" cy="792088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正方形/長方形 27"/>
          <p:cNvSpPr/>
          <p:nvPr/>
        </p:nvSpPr>
        <p:spPr bwMode="auto">
          <a:xfrm>
            <a:off x="6372200" y="4499828"/>
            <a:ext cx="72008" cy="792088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正方形/長方形 28"/>
          <p:cNvSpPr/>
          <p:nvPr/>
        </p:nvSpPr>
        <p:spPr bwMode="auto">
          <a:xfrm>
            <a:off x="7884368" y="4499828"/>
            <a:ext cx="72008" cy="792088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正方形/長方形 29"/>
          <p:cNvSpPr/>
          <p:nvPr/>
        </p:nvSpPr>
        <p:spPr bwMode="auto">
          <a:xfrm>
            <a:off x="1331640" y="4895872"/>
            <a:ext cx="360040" cy="39604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1763688" y="4895872"/>
            <a:ext cx="180020" cy="39604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正方形/長方形 31"/>
          <p:cNvSpPr/>
          <p:nvPr/>
        </p:nvSpPr>
        <p:spPr bwMode="auto">
          <a:xfrm>
            <a:off x="2267744" y="4895872"/>
            <a:ext cx="360040" cy="39604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2843808" y="4895872"/>
            <a:ext cx="432048" cy="39604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正方形/長方形 34"/>
          <p:cNvSpPr/>
          <p:nvPr/>
        </p:nvSpPr>
        <p:spPr bwMode="auto">
          <a:xfrm>
            <a:off x="3329862" y="4895872"/>
            <a:ext cx="90010" cy="39604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3563888" y="4895872"/>
            <a:ext cx="90010" cy="39604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3932929" y="4895872"/>
            <a:ext cx="279031" cy="39604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正方形/長方形 37"/>
          <p:cNvSpPr/>
          <p:nvPr/>
        </p:nvSpPr>
        <p:spPr bwMode="auto">
          <a:xfrm>
            <a:off x="4716016" y="4895872"/>
            <a:ext cx="432048" cy="39604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正方形/長方形 38"/>
          <p:cNvSpPr/>
          <p:nvPr/>
        </p:nvSpPr>
        <p:spPr bwMode="auto">
          <a:xfrm>
            <a:off x="4355976" y="4895872"/>
            <a:ext cx="90010" cy="39604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正方形/長方形 39"/>
          <p:cNvSpPr/>
          <p:nvPr/>
        </p:nvSpPr>
        <p:spPr bwMode="auto">
          <a:xfrm>
            <a:off x="5517105" y="4895872"/>
            <a:ext cx="279031" cy="39604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正方形/長方形 40"/>
          <p:cNvSpPr/>
          <p:nvPr/>
        </p:nvSpPr>
        <p:spPr bwMode="auto">
          <a:xfrm>
            <a:off x="5949153" y="4895872"/>
            <a:ext cx="279031" cy="39604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正方形/長方形 41"/>
          <p:cNvSpPr/>
          <p:nvPr/>
        </p:nvSpPr>
        <p:spPr bwMode="auto">
          <a:xfrm>
            <a:off x="6516216" y="4895872"/>
            <a:ext cx="279031" cy="39604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正方形/長方形 42"/>
          <p:cNvSpPr/>
          <p:nvPr/>
        </p:nvSpPr>
        <p:spPr bwMode="auto">
          <a:xfrm>
            <a:off x="6885257" y="4895872"/>
            <a:ext cx="279031" cy="39604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正方形/長方形 43"/>
          <p:cNvSpPr/>
          <p:nvPr/>
        </p:nvSpPr>
        <p:spPr bwMode="auto">
          <a:xfrm>
            <a:off x="7380312" y="4895872"/>
            <a:ext cx="432048" cy="39604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7" name="直線コネクタ 46"/>
          <p:cNvCxnSpPr/>
          <p:nvPr/>
        </p:nvCxnSpPr>
        <p:spPr bwMode="auto">
          <a:xfrm flipH="1">
            <a:off x="3635896" y="5373216"/>
            <a:ext cx="144016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med"/>
            <a:tailEnd type="none" w="lg" len="med"/>
          </a:ln>
          <a:effectLst/>
        </p:spPr>
      </p:cxnSp>
      <p:sp>
        <p:nvSpPr>
          <p:cNvPr id="50" name="テキスト ボックス 49"/>
          <p:cNvSpPr txBox="1"/>
          <p:nvPr/>
        </p:nvSpPr>
        <p:spPr>
          <a:xfrm>
            <a:off x="2339752" y="5517232"/>
            <a:ext cx="16064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Beacon Transmissions </a:t>
            </a:r>
          </a:p>
          <a:p>
            <a:r>
              <a:rPr kumimoji="1" lang="en-US" altLang="ja-JP" sz="1200" dirty="0" smtClean="0">
                <a:solidFill>
                  <a:schemeClr val="tx1"/>
                </a:solidFill>
              </a:rPr>
              <a:t>( can be short beacon 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51" name="直線コネクタ 50"/>
          <p:cNvCxnSpPr/>
          <p:nvPr/>
        </p:nvCxnSpPr>
        <p:spPr bwMode="auto">
          <a:xfrm>
            <a:off x="4355976" y="5373216"/>
            <a:ext cx="144016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med"/>
            <a:tailEnd type="none" w="lg" len="med"/>
          </a:ln>
          <a:effectLst/>
        </p:spPr>
      </p:cxnSp>
      <p:sp>
        <p:nvSpPr>
          <p:cNvPr id="53" name="テキスト ボックス 52"/>
          <p:cNvSpPr txBox="1"/>
          <p:nvPr/>
        </p:nvSpPr>
        <p:spPr>
          <a:xfrm>
            <a:off x="4067944" y="5517232"/>
            <a:ext cx="2278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Busy medium other transmissions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54" name="正方形/長方形 53"/>
          <p:cNvSpPr/>
          <p:nvPr/>
        </p:nvSpPr>
        <p:spPr bwMode="auto">
          <a:xfrm>
            <a:off x="3779912" y="4510861"/>
            <a:ext cx="72008" cy="792088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5" name="直線コネクタ 54"/>
          <p:cNvCxnSpPr/>
          <p:nvPr/>
        </p:nvCxnSpPr>
        <p:spPr bwMode="auto">
          <a:xfrm>
            <a:off x="4716016" y="5373216"/>
            <a:ext cx="144016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med"/>
            <a:tailEnd type="none" w="lg" len="med"/>
          </a:ln>
          <a:effectLst/>
        </p:spPr>
      </p:cxnSp>
      <p:cxnSp>
        <p:nvCxnSpPr>
          <p:cNvPr id="56" name="直線コネクタ 55"/>
          <p:cNvCxnSpPr/>
          <p:nvPr/>
        </p:nvCxnSpPr>
        <p:spPr bwMode="auto">
          <a:xfrm flipH="1">
            <a:off x="5796136" y="5373216"/>
            <a:ext cx="144016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med"/>
            <a:tailEnd type="none" w="lg" len="med"/>
          </a:ln>
          <a:effectLst/>
        </p:spPr>
      </p:cxnSp>
      <p:cxnSp>
        <p:nvCxnSpPr>
          <p:cNvPr id="57" name="直線コネクタ 56"/>
          <p:cNvCxnSpPr/>
          <p:nvPr/>
        </p:nvCxnSpPr>
        <p:spPr bwMode="auto">
          <a:xfrm flipH="1">
            <a:off x="5364088" y="5373216"/>
            <a:ext cx="144016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med"/>
            <a:tailEnd type="none" w="lg" len="med"/>
          </a:ln>
          <a:effectLst/>
        </p:spPr>
      </p:cxnSp>
      <p:cxnSp>
        <p:nvCxnSpPr>
          <p:cNvPr id="58" name="直線コネクタ 57"/>
          <p:cNvCxnSpPr/>
          <p:nvPr/>
        </p:nvCxnSpPr>
        <p:spPr bwMode="auto">
          <a:xfrm>
            <a:off x="1187624" y="5404574"/>
            <a:ext cx="324036" cy="616714"/>
          </a:xfrm>
          <a:prstGeom prst="line">
            <a:avLst/>
          </a:prstGeom>
          <a:solidFill>
            <a:srgbClr val="00B8FF"/>
          </a:solidFill>
          <a:ln w="38100" cap="flat" cmpd="dbl" algn="ctr">
            <a:solidFill>
              <a:schemeClr val="tx1"/>
            </a:solidFill>
            <a:prstDash val="solid"/>
            <a:round/>
            <a:headEnd type="stealth" w="lg" len="med"/>
            <a:tailEnd type="none" w="lg" len="med"/>
          </a:ln>
          <a:effectLst/>
        </p:spPr>
      </p:cxnSp>
      <p:sp>
        <p:nvSpPr>
          <p:cNvPr id="61" name="テキスト ボックス 60"/>
          <p:cNvSpPr txBox="1"/>
          <p:nvPr/>
        </p:nvSpPr>
        <p:spPr>
          <a:xfrm>
            <a:off x="866563" y="5991671"/>
            <a:ext cx="231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Full Beacon DTIM </a:t>
            </a:r>
          </a:p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N-times previous </a:t>
            </a:r>
            <a:r>
              <a:rPr kumimoji="1" lang="en-US" altLang="ja-JP" sz="12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time stamp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63" name="直線コネクタ 62"/>
          <p:cNvCxnSpPr/>
          <p:nvPr/>
        </p:nvCxnSpPr>
        <p:spPr bwMode="auto">
          <a:xfrm>
            <a:off x="6372200" y="5415607"/>
            <a:ext cx="388533" cy="605681"/>
          </a:xfrm>
          <a:prstGeom prst="line">
            <a:avLst/>
          </a:prstGeom>
          <a:solidFill>
            <a:srgbClr val="00B8FF"/>
          </a:solidFill>
          <a:ln w="38100" cap="flat" cmpd="dbl" algn="ctr">
            <a:solidFill>
              <a:schemeClr val="tx1"/>
            </a:solidFill>
            <a:prstDash val="solid"/>
            <a:round/>
            <a:headEnd type="stealth" w="lg" len="med"/>
            <a:tailEnd type="none" w="lg" len="med"/>
          </a:ln>
          <a:effectLst/>
        </p:spPr>
      </p:cxnSp>
      <p:sp>
        <p:nvSpPr>
          <p:cNvPr id="64" name="テキスト ボックス 63"/>
          <p:cNvSpPr txBox="1"/>
          <p:nvPr/>
        </p:nvSpPr>
        <p:spPr>
          <a:xfrm>
            <a:off x="6012648" y="5991671"/>
            <a:ext cx="235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Full Beacon DTIM</a:t>
            </a:r>
          </a:p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N-times 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previous </a:t>
            </a:r>
            <a:r>
              <a:rPr kumimoji="1" lang="en-US" altLang="ja-JP" sz="1200" dirty="0" err="1">
                <a:solidFill>
                  <a:schemeClr val="tx1"/>
                </a:solidFill>
              </a:rPr>
              <a:t>ToD</a:t>
            </a:r>
            <a:r>
              <a:rPr kumimoji="1" lang="en-US" altLang="ja-JP" sz="1200" dirty="0">
                <a:solidFill>
                  <a:schemeClr val="tx1"/>
                </a:solidFill>
              </a:rPr>
              <a:t> time 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stamp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 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66" name="直線コネクタ 65"/>
          <p:cNvCxnSpPr/>
          <p:nvPr/>
        </p:nvCxnSpPr>
        <p:spPr bwMode="auto">
          <a:xfrm flipH="1">
            <a:off x="2555776" y="5373216"/>
            <a:ext cx="144016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med"/>
            <a:tailEnd type="none" w="lg" len="med"/>
          </a:ln>
          <a:effectLst/>
        </p:spPr>
      </p:cxnSp>
      <p:cxnSp>
        <p:nvCxnSpPr>
          <p:cNvPr id="67" name="直線コネクタ 66"/>
          <p:cNvCxnSpPr/>
          <p:nvPr/>
        </p:nvCxnSpPr>
        <p:spPr bwMode="auto">
          <a:xfrm>
            <a:off x="1187624" y="3933056"/>
            <a:ext cx="518457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med"/>
            <a:tailEnd type="stealth" w="lg" len="med"/>
          </a:ln>
          <a:effectLst/>
        </p:spPr>
      </p:cxnSp>
      <p:sp>
        <p:nvSpPr>
          <p:cNvPr id="68" name="テキスト ボックス 67"/>
          <p:cNvSpPr txBox="1"/>
          <p:nvPr/>
        </p:nvSpPr>
        <p:spPr>
          <a:xfrm>
            <a:off x="2987824" y="3645024"/>
            <a:ext cx="24176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N-times DTIM Interval      ( N ≥ 1 )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2699792" y="4438853"/>
            <a:ext cx="5052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TIM 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3778701" y="4438853"/>
            <a:ext cx="5052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TIM 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5220072" y="4438853"/>
            <a:ext cx="5052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TIM 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7883157" y="4438853"/>
            <a:ext cx="5052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TIM 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 rot="5400000">
            <a:off x="4465174" y="3751850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≈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 rot="5400000">
            <a:off x="4465174" y="4113631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≈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 rot="5400000">
            <a:off x="4465174" y="5120002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≈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cxnSp>
        <p:nvCxnSpPr>
          <p:cNvPr id="83" name="直線コネクタ 82"/>
          <p:cNvCxnSpPr/>
          <p:nvPr/>
        </p:nvCxnSpPr>
        <p:spPr bwMode="auto">
          <a:xfrm>
            <a:off x="2737286" y="6165304"/>
            <a:ext cx="370692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stealth" w="lg" len="med"/>
            <a:tailEnd type="stealth" w="lg" len="med"/>
          </a:ln>
          <a:effectLst/>
        </p:spPr>
      </p:cxnSp>
      <p:sp>
        <p:nvSpPr>
          <p:cNvPr id="86" name="テキスト ボックス 85"/>
          <p:cNvSpPr txBox="1"/>
          <p:nvPr/>
        </p:nvSpPr>
        <p:spPr>
          <a:xfrm>
            <a:off x="3419872" y="5949280"/>
            <a:ext cx="24820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TFM2P frequency measurement pair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1187624" y="4437112"/>
            <a:ext cx="6158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DTIM 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6372200" y="4437112"/>
            <a:ext cx="6158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DTIM 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89" name="Rectangle 2"/>
          <p:cNvSpPr txBox="1">
            <a:spLocks noChangeArrowheads="1"/>
          </p:cNvSpPr>
          <p:nvPr/>
        </p:nvSpPr>
        <p:spPr bwMode="auto">
          <a:xfrm>
            <a:off x="467544" y="1844825"/>
            <a:ext cx="8208912" cy="56179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/>
            <a:r>
              <a:rPr lang="en-US" altLang="ja-JP" dirty="0"/>
              <a:t>AP </a:t>
            </a:r>
            <a:r>
              <a:rPr lang="en-US" altLang="ja-JP" dirty="0" smtClean="0"/>
              <a:t>as Clock master</a:t>
            </a:r>
            <a:r>
              <a:rPr lang="en-US" dirty="0" smtClean="0"/>
              <a:t> broadcasts with no handshake</a:t>
            </a:r>
          </a:p>
        </p:txBody>
      </p:sp>
    </p:spTree>
    <p:extLst>
      <p:ext uri="{BB962C8B-B14F-4D97-AF65-F5344CB8AC3E}">
        <p14:creationId xmlns:p14="http://schemas.microsoft.com/office/powerpoint/2010/main" val="29773409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Oct.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31395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12</a:t>
            </a:fld>
            <a:endParaRPr lang="en-GB" dirty="0"/>
          </a:p>
        </p:txBody>
      </p:sp>
      <p:cxnSp>
        <p:nvCxnSpPr>
          <p:cNvPr id="3" name="直線コネクタ 2"/>
          <p:cNvCxnSpPr/>
          <p:nvPr/>
        </p:nvCxnSpPr>
        <p:spPr bwMode="auto">
          <a:xfrm>
            <a:off x="1783932" y="2780928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線コネクタ 11"/>
          <p:cNvCxnSpPr/>
          <p:nvPr/>
        </p:nvCxnSpPr>
        <p:spPr bwMode="auto">
          <a:xfrm>
            <a:off x="3152084" y="2780928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テキスト ボックス 21"/>
          <p:cNvSpPr txBox="1"/>
          <p:nvPr/>
        </p:nvSpPr>
        <p:spPr>
          <a:xfrm>
            <a:off x="559796" y="2946430"/>
            <a:ext cx="1197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t1=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(B1)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39552" y="4797152"/>
            <a:ext cx="1197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t5=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(B2)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18" name="直線矢印コネクタ 17"/>
          <p:cNvCxnSpPr>
            <a:stCxn id="22" idx="3"/>
          </p:cNvCxnSpPr>
          <p:nvPr/>
        </p:nvCxnSpPr>
        <p:spPr bwMode="auto">
          <a:xfrm>
            <a:off x="1757688" y="3115707"/>
            <a:ext cx="1394396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直線矢印コネクタ 31"/>
          <p:cNvCxnSpPr/>
          <p:nvPr/>
        </p:nvCxnSpPr>
        <p:spPr bwMode="auto">
          <a:xfrm>
            <a:off x="1783932" y="3607132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直線矢印コネクタ 33"/>
          <p:cNvCxnSpPr/>
          <p:nvPr/>
        </p:nvCxnSpPr>
        <p:spPr bwMode="auto">
          <a:xfrm>
            <a:off x="1783932" y="4975284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直線矢印コネクタ 35"/>
          <p:cNvCxnSpPr/>
          <p:nvPr/>
        </p:nvCxnSpPr>
        <p:spPr bwMode="auto">
          <a:xfrm>
            <a:off x="1783932" y="5504602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テキスト ボックス 37"/>
          <p:cNvSpPr txBox="1"/>
          <p:nvPr/>
        </p:nvSpPr>
        <p:spPr>
          <a:xfrm>
            <a:off x="2280620" y="4746630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B2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123728" y="5250686"/>
            <a:ext cx="9941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B2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timestamp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280620" y="2946430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B1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051720" y="3356992"/>
            <a:ext cx="9941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B1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timestamp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51" name="直線コネクタ 50"/>
          <p:cNvCxnSpPr/>
          <p:nvPr/>
        </p:nvCxnSpPr>
        <p:spPr bwMode="auto">
          <a:xfrm flipV="1">
            <a:off x="1703540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直線コネクタ 51"/>
          <p:cNvCxnSpPr/>
          <p:nvPr/>
        </p:nvCxnSpPr>
        <p:spPr bwMode="auto">
          <a:xfrm flipV="1">
            <a:off x="1855940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直線コネクタ 52"/>
          <p:cNvCxnSpPr/>
          <p:nvPr/>
        </p:nvCxnSpPr>
        <p:spPr bwMode="auto">
          <a:xfrm flipH="1" flipV="1">
            <a:off x="1763688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直線コネクタ 53"/>
          <p:cNvCxnSpPr/>
          <p:nvPr/>
        </p:nvCxnSpPr>
        <p:spPr bwMode="auto">
          <a:xfrm flipV="1">
            <a:off x="1691680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直線コネクタ 54"/>
          <p:cNvCxnSpPr/>
          <p:nvPr/>
        </p:nvCxnSpPr>
        <p:spPr bwMode="auto">
          <a:xfrm flipV="1">
            <a:off x="1864324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直線コネクタ 55"/>
          <p:cNvCxnSpPr/>
          <p:nvPr/>
        </p:nvCxnSpPr>
        <p:spPr bwMode="auto">
          <a:xfrm flipH="1" flipV="1">
            <a:off x="1783932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直線コネクタ 56"/>
          <p:cNvCxnSpPr/>
          <p:nvPr/>
        </p:nvCxnSpPr>
        <p:spPr bwMode="auto">
          <a:xfrm flipV="1">
            <a:off x="3008068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直線コネクタ 57"/>
          <p:cNvCxnSpPr/>
          <p:nvPr/>
        </p:nvCxnSpPr>
        <p:spPr bwMode="auto">
          <a:xfrm flipV="1">
            <a:off x="3160468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直線コネクタ 58"/>
          <p:cNvCxnSpPr/>
          <p:nvPr/>
        </p:nvCxnSpPr>
        <p:spPr bwMode="auto">
          <a:xfrm flipH="1" flipV="1">
            <a:off x="3080076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直線コネクタ 59"/>
          <p:cNvCxnSpPr/>
          <p:nvPr/>
        </p:nvCxnSpPr>
        <p:spPr bwMode="auto">
          <a:xfrm flipV="1">
            <a:off x="3016452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直線コネクタ 60"/>
          <p:cNvCxnSpPr/>
          <p:nvPr/>
        </p:nvCxnSpPr>
        <p:spPr bwMode="auto">
          <a:xfrm flipV="1">
            <a:off x="3168852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直線コネクタ 61"/>
          <p:cNvCxnSpPr/>
          <p:nvPr/>
        </p:nvCxnSpPr>
        <p:spPr bwMode="auto">
          <a:xfrm flipH="1" flipV="1">
            <a:off x="3088460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テキスト ボックス 62"/>
          <p:cNvSpPr txBox="1"/>
          <p:nvPr/>
        </p:nvSpPr>
        <p:spPr>
          <a:xfrm>
            <a:off x="3131840" y="2996952"/>
            <a:ext cx="1197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t2=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(B1)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131840" y="4818638"/>
            <a:ext cx="1197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t6=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(B2)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3152084" y="3573016"/>
            <a:ext cx="12570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t1 are known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3152084" y="5322694"/>
            <a:ext cx="12570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t5 are known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775820" y="2492896"/>
            <a:ext cx="15885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Sending 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1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2553085" y="2492896"/>
            <a:ext cx="1800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Receiving 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 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テキスト ボックス 72"/>
              <p:cNvSpPr txBox="1"/>
              <p:nvPr/>
            </p:nvSpPr>
            <p:spPr>
              <a:xfrm>
                <a:off x="4750666" y="2412977"/>
                <a:ext cx="3923082" cy="3018006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square" rtlCol="0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kumimoji="1" lang="en-US" altLang="ja-JP" sz="1600" i="1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  <m:r>
                      <a:rPr kumimoji="1" lang="en-US" altLang="ja-JP" sz="1600" i="1" baseline="-25000">
                        <a:solidFill>
                          <a:srgbClr val="000000"/>
                        </a:solidFill>
                        <a:latin typeface="Cambria Math"/>
                      </a:rPr>
                      <m:t>0</m:t>
                    </m:r>
                  </m:oMath>
                </a14:m>
                <a:r>
                  <a:rPr kumimoji="1" lang="en-US" altLang="ja-JP" sz="1600" dirty="0">
                    <a:solidFill>
                      <a:srgbClr val="000000"/>
                    </a:solidFill>
                  </a:rPr>
                  <a:t> : </a:t>
                </a:r>
                <a:r>
                  <a:rPr kumimoji="1" lang="en-US" altLang="ja-JP" sz="1600" dirty="0" smtClean="0">
                    <a:solidFill>
                      <a:srgbClr val="000000"/>
                    </a:solidFill>
                  </a:rPr>
                  <a:t>can be a network </a:t>
                </a:r>
                <a:r>
                  <a:rPr kumimoji="1" lang="en-US" altLang="ja-JP" sz="1600" dirty="0">
                    <a:solidFill>
                      <a:srgbClr val="000000"/>
                    </a:solidFill>
                  </a:rPr>
                  <a:t>wide common </a:t>
                </a:r>
                <a:r>
                  <a:rPr kumimoji="1" lang="en-US" altLang="ja-JP" sz="1600" dirty="0" smtClean="0">
                    <a:solidFill>
                      <a:srgbClr val="000000"/>
                    </a:solidFill>
                  </a:rPr>
                  <a:t>value     </a:t>
                </a:r>
              </a:p>
              <a:p>
                <a:pPr lvl="0"/>
                <a:r>
                  <a:rPr kumimoji="1" lang="en-US" altLang="ja-JP" sz="1600" dirty="0">
                    <a:solidFill>
                      <a:srgbClr val="000000"/>
                    </a:solidFill>
                  </a:rPr>
                  <a:t> </a:t>
                </a:r>
                <a:r>
                  <a:rPr kumimoji="1" lang="en-US" altLang="ja-JP" sz="1600" dirty="0" smtClean="0">
                    <a:solidFill>
                      <a:srgbClr val="000000"/>
                    </a:solidFill>
                  </a:rPr>
                  <a:t>      of virtual master clock frequency, and</a:t>
                </a:r>
              </a:p>
              <a:p>
                <a:pPr lvl="0"/>
                <a:r>
                  <a:rPr kumimoji="1" lang="en-US" altLang="ja-JP" sz="1600" dirty="0">
                    <a:solidFill>
                      <a:srgbClr val="000000"/>
                    </a:solidFill>
                  </a:rPr>
                  <a:t> </a:t>
                </a:r>
                <a:r>
                  <a:rPr kumimoji="1" lang="en-US" altLang="ja-JP" sz="1600" dirty="0" smtClean="0">
                    <a:solidFill>
                      <a:srgbClr val="000000"/>
                    </a:solidFill>
                  </a:rPr>
                  <a:t>      determines the resolution of each time</a:t>
                </a:r>
              </a:p>
              <a:p>
                <a:pPr lvl="0"/>
                <a:r>
                  <a:rPr kumimoji="1" lang="en-US" altLang="ja-JP" sz="1600" dirty="0">
                    <a:solidFill>
                      <a:srgbClr val="000000"/>
                    </a:solidFill>
                  </a:rPr>
                  <a:t> </a:t>
                </a:r>
                <a:r>
                  <a:rPr kumimoji="1" lang="en-US" altLang="ja-JP" sz="1600" dirty="0" smtClean="0">
                    <a:solidFill>
                      <a:srgbClr val="000000"/>
                    </a:solidFill>
                  </a:rPr>
                  <a:t>      stamp measurement. </a:t>
                </a:r>
              </a:p>
              <a:p>
                <a:pPr lvl="0"/>
                <a:r>
                  <a:rPr kumimoji="1" lang="en-US" altLang="ja-JP" sz="1600" dirty="0">
                    <a:solidFill>
                      <a:srgbClr val="000000"/>
                    </a:solidFill>
                  </a:rPr>
                  <a:t> </a:t>
                </a:r>
                <a:r>
                  <a:rPr kumimoji="1" lang="en-US" altLang="ja-JP" sz="1600" dirty="0" smtClean="0">
                    <a:solidFill>
                      <a:srgbClr val="000000"/>
                    </a:solidFill>
                  </a:rPr>
                  <a:t>      e.g</a:t>
                </a:r>
                <a:r>
                  <a:rPr kumimoji="1" lang="en-US" altLang="ja-JP" sz="1600" dirty="0">
                    <a:solidFill>
                      <a:srgbClr val="000000"/>
                    </a:solidFill>
                  </a:rPr>
                  <a:t>. </a:t>
                </a:r>
                <a:r>
                  <a:rPr kumimoji="1" lang="en-US" altLang="ja-JP" sz="1600" dirty="0" smtClean="0">
                    <a:solidFill>
                      <a:srgbClr val="000000"/>
                    </a:solidFill>
                  </a:rPr>
                  <a:t>1MHz, and 1us (i.e. TSF resolution) </a:t>
                </a:r>
                <a:r>
                  <a:rPr kumimoji="1" lang="en-US" altLang="ja-JP" sz="1600" dirty="0">
                    <a:solidFill>
                      <a:srgbClr val="000000"/>
                    </a:solidFill>
                  </a:rPr>
                  <a:t/>
                </a:r>
                <a:br>
                  <a:rPr kumimoji="1" lang="en-US" altLang="ja-JP" sz="1600" dirty="0">
                    <a:solidFill>
                      <a:srgbClr val="000000"/>
                    </a:solidFill>
                  </a:rPr>
                </a:br>
                <a:r>
                  <a:rPr kumimoji="1" lang="en-US" altLang="ja-JP" sz="1600" dirty="0" smtClean="0">
                    <a:solidFill>
                      <a:srgbClr val="000000"/>
                    </a:solidFill>
                  </a:rPr>
                  <a:t>        </a:t>
                </a:r>
                <a:r>
                  <a:rPr kumimoji="1" lang="en-US" altLang="ja-JP" sz="1200" dirty="0" smtClean="0">
                    <a:solidFill>
                      <a:srgbClr val="000000"/>
                    </a:solidFill>
                  </a:rPr>
                  <a:t>( TBD : defined </a:t>
                </a:r>
                <a:r>
                  <a:rPr kumimoji="1" lang="en-US" altLang="ja-JP" sz="1200" dirty="0">
                    <a:solidFill>
                      <a:srgbClr val="000000"/>
                    </a:solidFill>
                  </a:rPr>
                  <a:t>by upper layer or fixed </a:t>
                </a:r>
                <a:r>
                  <a:rPr kumimoji="1" lang="en-US" altLang="ja-JP" sz="1200" dirty="0" smtClean="0">
                    <a:solidFill>
                      <a:srgbClr val="000000"/>
                    </a:solidFill>
                  </a:rPr>
                  <a:t>) </a:t>
                </a:r>
                <a:r>
                  <a:rPr kumimoji="1" lang="en-US" altLang="ja-JP" sz="1600" dirty="0">
                    <a:solidFill>
                      <a:srgbClr val="000000"/>
                    </a:solidFill>
                  </a:rPr>
                  <a:t/>
                </a:r>
                <a:br>
                  <a:rPr kumimoji="1" lang="en-US" altLang="ja-JP" sz="1600" dirty="0">
                    <a:solidFill>
                      <a:srgbClr val="000000"/>
                    </a:solidFill>
                  </a:rPr>
                </a:br>
                <a:endParaRPr kumimoji="1" lang="en-US" altLang="ja-JP" sz="1600" dirty="0">
                  <a:solidFill>
                    <a:srgbClr val="000000"/>
                  </a:solidFill>
                </a:endParaRPr>
              </a:p>
              <a:p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 smtClean="0">
                    <a:solidFill>
                      <a:schemeClr val="tx1"/>
                    </a:solidFill>
                  </a:rPr>
                  <a:t>1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⧋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2000" b="0" i="1" baseline="-250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2000" b="0" i="1" baseline="-250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5−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e>
                        </m:d>
                      </m:den>
                    </m:f>
                  </m:oMath>
                </a14:m>
                <a:endParaRPr kumimoji="1" lang="en-US" altLang="ja-JP" sz="2000" dirty="0" smtClean="0">
                  <a:solidFill>
                    <a:schemeClr val="tx1"/>
                  </a:solidFill>
                </a:endParaRPr>
              </a:p>
              <a:p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  </a:t>
                </a:r>
                <a:endParaRPr kumimoji="1" lang="en-US" altLang="ja-JP" sz="2000" dirty="0" smtClean="0">
                  <a:solidFill>
                    <a:schemeClr val="tx1"/>
                  </a:solidFill>
                </a:endParaRPr>
              </a:p>
              <a:p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 smtClean="0">
                    <a:solidFill>
                      <a:schemeClr val="tx1"/>
                    </a:solidFill>
                  </a:rPr>
                  <a:t>2 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2000" b="0" i="1" baseline="-250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2000" b="0" i="1" baseline="-250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6−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e>
                        </m:d>
                      </m:den>
                    </m:f>
                  </m:oMath>
                </a14:m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  </a:t>
                </a:r>
                <a:endParaRPr kumimoji="1" lang="ja-JP" alt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1" name="テキスト ボックス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0666" y="2412977"/>
                <a:ext cx="3923082" cy="3018006"/>
              </a:xfrm>
              <a:prstGeom prst="rect">
                <a:avLst/>
              </a:prstGeom>
              <a:blipFill rotWithShape="1">
                <a:blip r:embed="rId3"/>
                <a:stretch>
                  <a:fillRect l="-1553" t="-606"/>
                </a:stretch>
              </a:blipFill>
              <a:ln w="3175"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テキスト ボックス 73"/>
              <p:cNvSpPr txBox="1"/>
              <p:nvPr/>
            </p:nvSpPr>
            <p:spPr>
              <a:xfrm>
                <a:off x="4750666" y="5595600"/>
                <a:ext cx="2989686" cy="851067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2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200" baseline="-25000" dirty="0" smtClean="0">
                    <a:solidFill>
                      <a:schemeClr val="tx1"/>
                    </a:solidFill>
                  </a:rPr>
                  <a:t>2</a:t>
                </a:r>
                <a:r>
                  <a:rPr kumimoji="1" lang="en-US" altLang="ja-JP" sz="2200" dirty="0" smtClean="0">
                    <a:solidFill>
                      <a:schemeClr val="tx1"/>
                    </a:solidFill>
                  </a:rPr>
                  <a:t>=  f</a:t>
                </a:r>
                <a:r>
                  <a:rPr kumimoji="1" lang="en-US" altLang="ja-JP" sz="2200" baseline="-25000" dirty="0" smtClean="0">
                    <a:solidFill>
                      <a:schemeClr val="tx1"/>
                    </a:solidFill>
                  </a:rPr>
                  <a:t>1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1" lang="en-US" altLang="ja-JP" sz="2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kumimoji="1" lang="en-US" altLang="ja-JP" sz="22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kumimoji="1" lang="en-US" altLang="ja-JP" sz="22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kumimoji="1" lang="en-US" altLang="ja-JP" sz="22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1+</m:t>
                            </m:r>
                            <m:f>
                              <m:fPr>
                                <m:ctrlPr>
                                  <a:rPr kumimoji="1" lang="en-US" altLang="ja-JP" sz="22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ctrlPr>
                                      <a:rPr kumimoji="1" lang="en-US" altLang="ja-JP" sz="22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kumimoji="1" lang="en-US" altLang="ja-JP" sz="22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𝑡</m:t>
                                    </m:r>
                                    <m:r>
                                      <a:rPr kumimoji="1" lang="en-US" altLang="ja-JP" sz="22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2−</m:t>
                                    </m:r>
                                    <m:r>
                                      <a:rPr kumimoji="1" lang="en-US" altLang="ja-JP" sz="22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𝑡</m:t>
                                    </m:r>
                                    <m:r>
                                      <a:rPr kumimoji="1" lang="en-US" altLang="ja-JP" sz="22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d>
                                <m:r>
                                  <a:rPr kumimoji="1" lang="en-US" altLang="ja-JP" sz="22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−(</m:t>
                                </m:r>
                                <m:r>
                                  <a:rPr kumimoji="1" lang="en-US" altLang="ja-JP" sz="22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𝑡</m:t>
                                </m:r>
                                <m:r>
                                  <a:rPr kumimoji="1" lang="en-US" altLang="ja-JP" sz="22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6−</m:t>
                                </m:r>
                                <m:r>
                                  <a:rPr kumimoji="1" lang="en-US" altLang="ja-JP" sz="22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𝑡</m:t>
                                </m:r>
                                <m:r>
                                  <a:rPr kumimoji="1" lang="en-US" altLang="ja-JP" sz="22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5)</m:t>
                                </m:r>
                              </m:num>
                              <m:den>
                                <m:r>
                                  <a:rPr kumimoji="1" lang="en-US" altLang="ja-JP" sz="22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kumimoji="1" lang="en-US" altLang="ja-JP" sz="2200" b="0" i="1" baseline="-25000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den>
                            </m:f>
                          </m:den>
                        </m:f>
                        <m:r>
                          <m:rPr>
                            <m:nor/>
                          </m:rPr>
                          <a:rPr kumimoji="1" lang="en-US" altLang="ja-JP" sz="22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</m:e>
                    </m:d>
                  </m:oMath>
                </a14:m>
                <a:r>
                  <a:rPr kumimoji="1" lang="ja-JP" altLang="en-US" dirty="0" smtClean="0">
                    <a:solidFill>
                      <a:schemeClr val="tx1"/>
                    </a:solidFill>
                  </a:rPr>
                  <a:t> </a:t>
                </a:r>
                <a:endParaRPr kumimoji="1" lang="en-US" altLang="ja-JP" dirty="0" smtClean="0">
                  <a:solidFill>
                    <a:schemeClr val="tx1"/>
                  </a:solidFill>
                </a:endParaRPr>
              </a:p>
              <a:p>
                <a:r>
                  <a:rPr kumimoji="1" lang="en-US" altLang="ja-JP" sz="800" dirty="0">
                    <a:solidFill>
                      <a:schemeClr val="tx1"/>
                    </a:solidFill>
                  </a:rPr>
                  <a:t> </a:t>
                </a:r>
                <a:endParaRPr kumimoji="1" lang="en-US" altLang="ja-JP" sz="8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4" name="テキスト ボックス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0666" y="5595600"/>
                <a:ext cx="2989686" cy="851067"/>
              </a:xfrm>
              <a:prstGeom prst="rect">
                <a:avLst/>
              </a:prstGeom>
              <a:blipFill rotWithShape="1">
                <a:blip r:embed="rId4"/>
                <a:stretch>
                  <a:fillRect l="-2439"/>
                </a:stretch>
              </a:blipFill>
              <a:ln w="31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Freeform 8"/>
          <p:cNvSpPr/>
          <p:nvPr/>
        </p:nvSpPr>
        <p:spPr bwMode="auto">
          <a:xfrm>
            <a:off x="724502" y="3252651"/>
            <a:ext cx="953588" cy="339635"/>
          </a:xfrm>
          <a:custGeom>
            <a:avLst/>
            <a:gdLst>
              <a:gd name="connsiteX0" fmla="*/ 0 w 953588"/>
              <a:gd name="connsiteY0" fmla="*/ 0 h 339635"/>
              <a:gd name="connsiteX1" fmla="*/ 339634 w 953588"/>
              <a:gd name="connsiteY1" fmla="*/ 222069 h 339635"/>
              <a:gd name="connsiteX2" fmla="*/ 953588 w 953588"/>
              <a:gd name="connsiteY2" fmla="*/ 339635 h 339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53588" h="339635">
                <a:moveTo>
                  <a:pt x="0" y="0"/>
                </a:moveTo>
                <a:cubicBezTo>
                  <a:pt x="90351" y="82731"/>
                  <a:pt x="180703" y="165463"/>
                  <a:pt x="339634" y="222069"/>
                </a:cubicBezTo>
                <a:cubicBezTo>
                  <a:pt x="498565" y="278675"/>
                  <a:pt x="726076" y="309155"/>
                  <a:pt x="953588" y="339635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Freeform 74"/>
          <p:cNvSpPr/>
          <p:nvPr/>
        </p:nvSpPr>
        <p:spPr bwMode="auto">
          <a:xfrm>
            <a:off x="755576" y="5105589"/>
            <a:ext cx="953588" cy="339635"/>
          </a:xfrm>
          <a:custGeom>
            <a:avLst/>
            <a:gdLst>
              <a:gd name="connsiteX0" fmla="*/ 0 w 953588"/>
              <a:gd name="connsiteY0" fmla="*/ 0 h 339635"/>
              <a:gd name="connsiteX1" fmla="*/ 339634 w 953588"/>
              <a:gd name="connsiteY1" fmla="*/ 222069 h 339635"/>
              <a:gd name="connsiteX2" fmla="*/ 953588 w 953588"/>
              <a:gd name="connsiteY2" fmla="*/ 339635 h 339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53588" h="339635">
                <a:moveTo>
                  <a:pt x="0" y="0"/>
                </a:moveTo>
                <a:cubicBezTo>
                  <a:pt x="90351" y="82731"/>
                  <a:pt x="180703" y="165463"/>
                  <a:pt x="339634" y="222069"/>
                </a:cubicBezTo>
                <a:cubicBezTo>
                  <a:pt x="498565" y="278675"/>
                  <a:pt x="726076" y="309155"/>
                  <a:pt x="953588" y="339635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58682" y="6021288"/>
            <a:ext cx="26212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400"/>
              </a:spcBef>
            </a:pPr>
            <a:r>
              <a:rPr lang="en-US" altLang="ja-JP" sz="1200" kern="0" dirty="0">
                <a:solidFill>
                  <a:srgbClr val="000000"/>
                </a:solidFill>
                <a:latin typeface="Times New Roman"/>
                <a:ea typeface="MS Gothic"/>
              </a:rPr>
              <a:t>dot11MgmtOptionTFM2PActivated=1 </a:t>
            </a:r>
          </a:p>
        </p:txBody>
      </p:sp>
      <p:sp>
        <p:nvSpPr>
          <p:cNvPr id="45" name="Rectangle 1"/>
          <p:cNvSpPr>
            <a:spLocks noGrp="1" noChangeArrowheads="1"/>
          </p:cNvSpPr>
          <p:nvPr>
            <p:ph type="title"/>
          </p:nvPr>
        </p:nvSpPr>
        <p:spPr>
          <a:xfrm>
            <a:off x="539552" y="684213"/>
            <a:ext cx="8064896" cy="1160462"/>
          </a:xfrm>
          <a:ln/>
        </p:spPr>
        <p:txBody>
          <a:bodyPr lIns="90000" tIns="46800" rIns="90000" bIns="46800"/>
          <a:lstStyle/>
          <a:p>
            <a:r>
              <a:rPr lang="en-US" altLang="ja-JP" sz="2800" dirty="0" smtClean="0"/>
              <a:t>Typical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mechanism of TFM</a:t>
            </a:r>
            <a:r>
              <a:rPr lang="en-US" altLang="ja-JP" sz="2800" baseline="30000" dirty="0" smtClean="0"/>
              <a:t>2</a:t>
            </a:r>
            <a:r>
              <a:rPr lang="en-US" altLang="ja-JP" sz="2800" dirty="0" smtClean="0"/>
              <a:t>P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using Broadcast (2) </a:t>
            </a:r>
            <a:endParaRPr lang="en-US" sz="2800" dirty="0"/>
          </a:p>
        </p:txBody>
      </p:sp>
      <p:sp>
        <p:nvSpPr>
          <p:cNvPr id="46" name="Rectangle 2"/>
          <p:cNvSpPr txBox="1">
            <a:spLocks noChangeArrowheads="1"/>
          </p:cNvSpPr>
          <p:nvPr/>
        </p:nvSpPr>
        <p:spPr bwMode="auto">
          <a:xfrm>
            <a:off x="467544" y="1844825"/>
            <a:ext cx="8208912" cy="56179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/>
            <a:r>
              <a:rPr lang="en-US" altLang="ja-JP" dirty="0"/>
              <a:t>AP </a:t>
            </a:r>
            <a:r>
              <a:rPr lang="en-US" altLang="ja-JP" dirty="0" smtClean="0"/>
              <a:t>as Clock master</a:t>
            </a:r>
            <a:r>
              <a:rPr lang="en-US" dirty="0" smtClean="0"/>
              <a:t> broadcasts with no handshake</a:t>
            </a:r>
          </a:p>
        </p:txBody>
      </p:sp>
    </p:spTree>
    <p:extLst>
      <p:ext uri="{BB962C8B-B14F-4D97-AF65-F5344CB8AC3E}">
        <p14:creationId xmlns:p14="http://schemas.microsoft.com/office/powerpoint/2010/main" val="90127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Oct.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13</a:t>
            </a:fld>
            <a:endParaRPr lang="en-GB"/>
          </a:p>
        </p:txBody>
      </p:sp>
      <p:cxnSp>
        <p:nvCxnSpPr>
          <p:cNvPr id="3" name="直線コネクタ 2"/>
          <p:cNvCxnSpPr/>
          <p:nvPr/>
        </p:nvCxnSpPr>
        <p:spPr bwMode="auto">
          <a:xfrm>
            <a:off x="1783932" y="2780928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線コネクタ 11"/>
          <p:cNvCxnSpPr/>
          <p:nvPr/>
        </p:nvCxnSpPr>
        <p:spPr bwMode="auto">
          <a:xfrm>
            <a:off x="3152084" y="2780928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テキスト ボックス 21"/>
          <p:cNvSpPr txBox="1"/>
          <p:nvPr/>
        </p:nvSpPr>
        <p:spPr>
          <a:xfrm>
            <a:off x="559796" y="2946430"/>
            <a:ext cx="1197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t1=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(B1)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39552" y="4797152"/>
            <a:ext cx="1197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t5=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(B2)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18" name="直線矢印コネクタ 17"/>
          <p:cNvCxnSpPr>
            <a:stCxn id="22" idx="3"/>
          </p:cNvCxnSpPr>
          <p:nvPr/>
        </p:nvCxnSpPr>
        <p:spPr bwMode="auto">
          <a:xfrm>
            <a:off x="1757688" y="3115707"/>
            <a:ext cx="1394396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直線矢印コネクタ 31"/>
          <p:cNvCxnSpPr/>
          <p:nvPr/>
        </p:nvCxnSpPr>
        <p:spPr bwMode="auto">
          <a:xfrm>
            <a:off x="1783932" y="3607132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直線矢印コネクタ 33"/>
          <p:cNvCxnSpPr/>
          <p:nvPr/>
        </p:nvCxnSpPr>
        <p:spPr bwMode="auto">
          <a:xfrm>
            <a:off x="1783932" y="4975284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直線矢印コネクタ 35"/>
          <p:cNvCxnSpPr/>
          <p:nvPr/>
        </p:nvCxnSpPr>
        <p:spPr bwMode="auto">
          <a:xfrm>
            <a:off x="1783932" y="5504602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テキスト ボックス 37"/>
          <p:cNvSpPr txBox="1"/>
          <p:nvPr/>
        </p:nvSpPr>
        <p:spPr>
          <a:xfrm>
            <a:off x="2280620" y="4746630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B2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123728" y="5250686"/>
            <a:ext cx="9941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B2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timestamp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280620" y="2946430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B1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051720" y="3356992"/>
            <a:ext cx="9941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B1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timestamp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51" name="直線コネクタ 50"/>
          <p:cNvCxnSpPr/>
          <p:nvPr/>
        </p:nvCxnSpPr>
        <p:spPr bwMode="auto">
          <a:xfrm flipV="1">
            <a:off x="1703540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直線コネクタ 51"/>
          <p:cNvCxnSpPr/>
          <p:nvPr/>
        </p:nvCxnSpPr>
        <p:spPr bwMode="auto">
          <a:xfrm flipV="1">
            <a:off x="1855940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直線コネクタ 52"/>
          <p:cNvCxnSpPr/>
          <p:nvPr/>
        </p:nvCxnSpPr>
        <p:spPr bwMode="auto">
          <a:xfrm flipH="1" flipV="1">
            <a:off x="1763688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直線コネクタ 53"/>
          <p:cNvCxnSpPr/>
          <p:nvPr/>
        </p:nvCxnSpPr>
        <p:spPr bwMode="auto">
          <a:xfrm flipV="1">
            <a:off x="1691680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直線コネクタ 54"/>
          <p:cNvCxnSpPr/>
          <p:nvPr/>
        </p:nvCxnSpPr>
        <p:spPr bwMode="auto">
          <a:xfrm flipV="1">
            <a:off x="1864324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直線コネクタ 55"/>
          <p:cNvCxnSpPr/>
          <p:nvPr/>
        </p:nvCxnSpPr>
        <p:spPr bwMode="auto">
          <a:xfrm flipH="1" flipV="1">
            <a:off x="1783932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直線コネクタ 56"/>
          <p:cNvCxnSpPr/>
          <p:nvPr/>
        </p:nvCxnSpPr>
        <p:spPr bwMode="auto">
          <a:xfrm flipV="1">
            <a:off x="3008068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直線コネクタ 57"/>
          <p:cNvCxnSpPr/>
          <p:nvPr/>
        </p:nvCxnSpPr>
        <p:spPr bwMode="auto">
          <a:xfrm flipV="1">
            <a:off x="3160468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直線コネクタ 58"/>
          <p:cNvCxnSpPr/>
          <p:nvPr/>
        </p:nvCxnSpPr>
        <p:spPr bwMode="auto">
          <a:xfrm flipH="1" flipV="1">
            <a:off x="3080076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直線コネクタ 59"/>
          <p:cNvCxnSpPr/>
          <p:nvPr/>
        </p:nvCxnSpPr>
        <p:spPr bwMode="auto">
          <a:xfrm flipV="1">
            <a:off x="3016452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直線コネクタ 60"/>
          <p:cNvCxnSpPr/>
          <p:nvPr/>
        </p:nvCxnSpPr>
        <p:spPr bwMode="auto">
          <a:xfrm flipV="1">
            <a:off x="3168852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直線コネクタ 61"/>
          <p:cNvCxnSpPr/>
          <p:nvPr/>
        </p:nvCxnSpPr>
        <p:spPr bwMode="auto">
          <a:xfrm flipH="1" flipV="1">
            <a:off x="3088460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テキスト ボックス 62"/>
          <p:cNvSpPr txBox="1"/>
          <p:nvPr/>
        </p:nvSpPr>
        <p:spPr>
          <a:xfrm>
            <a:off x="3131840" y="2996952"/>
            <a:ext cx="1197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t2=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(B1)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131840" y="4818638"/>
            <a:ext cx="1197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t6=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(B2)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3152084" y="3573016"/>
            <a:ext cx="12570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t1 are known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3152084" y="5322694"/>
            <a:ext cx="12570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t5 are known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775820" y="2492896"/>
            <a:ext cx="15885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Sending 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1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2553085" y="2492896"/>
            <a:ext cx="1800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Receiving 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 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テキスト ボックス 72"/>
              <p:cNvSpPr txBox="1"/>
              <p:nvPr/>
            </p:nvSpPr>
            <p:spPr>
              <a:xfrm>
                <a:off x="4716016" y="1855345"/>
                <a:ext cx="3960440" cy="1521186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 smtClean="0">
                    <a:solidFill>
                      <a:schemeClr val="tx1"/>
                    </a:solidFill>
                  </a:rPr>
                  <a:t>1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⧋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16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1600" b="0" i="1" baseline="-250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  <m:r>
                          <a:rPr kumimoji="1" lang="en-US" altLang="ja-JP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kumimoji="1" lang="en-US" altLang="ja-JP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1600" b="0" i="1" baseline="-250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16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5−</m:t>
                            </m:r>
                            <m:r>
                              <a:rPr kumimoji="1" lang="en-US" altLang="ja-JP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e>
                        </m:d>
                      </m:den>
                    </m:f>
                    <m:r>
                      <a:rPr kumimoji="1" lang="en-US" altLang="ja-JP" sz="1600" b="0" i="0" smtClean="0">
                        <a:solidFill>
                          <a:schemeClr val="tx1"/>
                        </a:solidFill>
                        <a:latin typeface="Cambria Math"/>
                      </a:rPr>
                      <m:t> =</m:t>
                    </m:r>
                    <m:r>
                      <a:rPr kumimoji="1" lang="en-US" altLang="ja-JP" sz="1600" i="1">
                        <a:solidFill>
                          <a:schemeClr val="tx1"/>
                        </a:solidFill>
                        <a:latin typeface="Cambria Math"/>
                      </a:rPr>
                      <m:t>𝑓</m:t>
                    </m:r>
                    <m:r>
                      <a:rPr kumimoji="1" lang="en-US" altLang="ja-JP" sz="1600" i="1" baseline="-25000">
                        <a:solidFill>
                          <a:schemeClr val="tx1"/>
                        </a:solidFill>
                        <a:latin typeface="Cambria Math"/>
                      </a:rPr>
                      <m:t>0</m:t>
                    </m:r>
                  </m:oMath>
                </a14:m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= 1MHz  :  f</a:t>
                </a:r>
                <a:r>
                  <a:rPr kumimoji="1" lang="en-US" altLang="ja-JP" sz="1600" baseline="-25000" dirty="0" smtClean="0">
                    <a:solidFill>
                      <a:schemeClr val="tx1"/>
                    </a:solidFill>
                  </a:rPr>
                  <a:t>1  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with no error </a:t>
                </a:r>
                <a:endParaRPr kumimoji="1" lang="en-US" altLang="ja-JP" sz="2000" dirty="0" smtClean="0">
                  <a:solidFill>
                    <a:schemeClr val="tx1"/>
                  </a:solidFill>
                </a:endParaRPr>
              </a:p>
              <a:p>
                <a:endParaRPr kumimoji="1" lang="en-US" altLang="ja-JP" sz="1600" dirty="0" smtClean="0">
                  <a:solidFill>
                    <a:schemeClr val="tx1"/>
                  </a:solidFill>
                </a:endParaRPr>
              </a:p>
              <a:p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 i.e. </a:t>
                </a:r>
                <a14:m>
                  <m:oMath xmlns:m="http://schemas.openxmlformats.org/officeDocument/2006/math">
                    <m:r>
                      <a:rPr kumimoji="1" lang="en-US" altLang="ja-JP" sz="1600" i="1">
                        <a:solidFill>
                          <a:schemeClr val="tx1"/>
                        </a:solidFill>
                        <a:latin typeface="Cambria Math"/>
                      </a:rPr>
                      <m:t>𝑘</m:t>
                    </m:r>
                    <m:r>
                      <a:rPr kumimoji="1" lang="en-US" altLang="ja-JP" sz="1600" i="1" baseline="-25000">
                        <a:solidFill>
                          <a:schemeClr val="tx1"/>
                        </a:solidFill>
                        <a:latin typeface="Cambria Math"/>
                      </a:rPr>
                      <m:t>1</m:t>
                    </m:r>
                  </m:oMath>
                </a14:m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= (</a:t>
                </a:r>
                <a:r>
                  <a:rPr kumimoji="1" lang="en-US" altLang="ja-JP" sz="1600" i="1" dirty="0" smtClean="0">
                    <a:solidFill>
                      <a:schemeClr val="tx1"/>
                    </a:solidFill>
                  </a:rPr>
                  <a:t>t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5-</a:t>
                </a:r>
                <a:r>
                  <a:rPr kumimoji="1" lang="en-US" altLang="ja-JP" sz="1600" i="1" dirty="0" smtClean="0">
                    <a:solidFill>
                      <a:schemeClr val="tx1"/>
                    </a:solidFill>
                  </a:rPr>
                  <a:t>t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1) </a:t>
                </a:r>
                <a:r>
                  <a:rPr kumimoji="1" lang="en-US" altLang="ja-JP" sz="1200" dirty="0" smtClean="0">
                    <a:solidFill>
                      <a:schemeClr val="tx1"/>
                    </a:solidFill>
                  </a:rPr>
                  <a:t>   ( perfectly accurate timestamp ) </a:t>
                </a:r>
                <a:br>
                  <a:rPr kumimoji="1" lang="en-US" altLang="ja-JP" sz="1200" dirty="0" smtClean="0">
                    <a:solidFill>
                      <a:schemeClr val="tx1"/>
                    </a:solidFill>
                  </a:rPr>
                </a:br>
                <a:r>
                  <a:rPr kumimoji="1" lang="en-US" altLang="ja-JP" sz="1200" dirty="0" smtClean="0">
                    <a:solidFill>
                      <a:schemeClr val="tx1"/>
                    </a:solidFill>
                  </a:rPr>
                  <a:t> </a:t>
                </a:r>
              </a:p>
              <a:p>
                <a:r>
                  <a:rPr kumimoji="1" lang="en-US" altLang="ja-JP" sz="1200" dirty="0" smtClean="0">
                    <a:solidFill>
                      <a:schemeClr val="tx1"/>
                    </a:solidFill>
                  </a:rPr>
                  <a:t>              No </a:t>
                </a:r>
                <a14:m>
                  <m:oMath xmlns:m="http://schemas.openxmlformats.org/officeDocument/2006/math">
                    <m:r>
                      <a:rPr kumimoji="1" lang="en-US" altLang="ja-JP" sz="1200" i="1">
                        <a:solidFill>
                          <a:schemeClr val="tx1"/>
                        </a:solidFill>
                        <a:latin typeface="Cambria Math"/>
                      </a:rPr>
                      <m:t>𝑘</m:t>
                    </m:r>
                    <m:r>
                      <a:rPr kumimoji="1" lang="en-US" altLang="ja-JP" sz="1200" i="1" baseline="-25000">
                        <a:solidFill>
                          <a:schemeClr val="tx1"/>
                        </a:solidFill>
                        <a:latin typeface="Cambria Math"/>
                      </a:rPr>
                      <m:t>1 </m:t>
                    </m:r>
                  </m:oMath>
                </a14:m>
                <a:r>
                  <a:rPr kumimoji="1" lang="en-US" altLang="ja-JP" sz="1200" dirty="0" smtClean="0">
                    <a:solidFill>
                      <a:schemeClr val="tx1"/>
                    </a:solidFill>
                  </a:rPr>
                  <a:t>information has to be informed to peer node </a:t>
                </a:r>
              </a:p>
              <a:p>
                <a:r>
                  <a:rPr kumimoji="1" lang="en-US" altLang="ja-JP" sz="1200" dirty="0" smtClean="0">
                    <a:solidFill>
                      <a:schemeClr val="tx1"/>
                    </a:solidFill>
                  </a:rPr>
                  <a:t>             for  </a:t>
                </a:r>
                <a:r>
                  <a:rPr kumimoji="1" lang="en-US" altLang="ja-JP" sz="1200" dirty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1200" baseline="-25000" dirty="0">
                    <a:solidFill>
                      <a:schemeClr val="tx1"/>
                    </a:solidFill>
                  </a:rPr>
                  <a:t>2 </a:t>
                </a:r>
                <a:r>
                  <a:rPr kumimoji="1" lang="en-US" altLang="ja-JP" sz="1200" dirty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ja-JP" sz="1200" dirty="0" smtClean="0">
                    <a:solidFill>
                      <a:schemeClr val="tx1"/>
                    </a:solidFill>
                  </a:rPr>
                  <a:t>calculation. </a:t>
                </a:r>
                <a:endParaRPr kumimoji="1" lang="en-US" altLang="ja-JP" sz="20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1" name="テキスト ボックス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1855345"/>
                <a:ext cx="3960440" cy="1521186"/>
              </a:xfrm>
              <a:prstGeom prst="rect">
                <a:avLst/>
              </a:prstGeom>
              <a:blipFill rotWithShape="1">
                <a:blip r:embed="rId3"/>
                <a:stretch>
                  <a:fillRect l="-1695" t="-2000" r="-154" b="-2000"/>
                </a:stretch>
              </a:blipFill>
              <a:ln w="3175"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テキスト ボックス 73"/>
              <p:cNvSpPr txBox="1"/>
              <p:nvPr/>
            </p:nvSpPr>
            <p:spPr>
              <a:xfrm>
                <a:off x="4716016" y="3536799"/>
                <a:ext cx="3168352" cy="756297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2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200" baseline="-25000" dirty="0" smtClean="0">
                    <a:solidFill>
                      <a:schemeClr val="tx1"/>
                    </a:solidFill>
                  </a:rPr>
                  <a:t>2</a:t>
                </a:r>
                <a:r>
                  <a:rPr kumimoji="1" lang="en-US" altLang="ja-JP" sz="2200" dirty="0" smtClean="0">
                    <a:solidFill>
                      <a:schemeClr val="tx1"/>
                    </a:solidFill>
                  </a:rPr>
                  <a:t>=  f</a:t>
                </a:r>
                <a:r>
                  <a:rPr kumimoji="1" lang="en-US" altLang="ja-JP" sz="2200" baseline="-25000" dirty="0" smtClean="0">
                    <a:solidFill>
                      <a:schemeClr val="tx1"/>
                    </a:solidFill>
                  </a:rPr>
                  <a:t>1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1" lang="en-US" altLang="ja-JP" sz="2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kumimoji="1" lang="en-US" altLang="ja-JP" sz="22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kumimoji="1" lang="en-US" altLang="ja-JP" sz="22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kumimoji="1" lang="en-US" altLang="ja-JP" sz="22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1+</m:t>
                            </m:r>
                            <m:f>
                              <m:fPr>
                                <m:ctrlPr>
                                  <a:rPr kumimoji="1" lang="en-US" altLang="ja-JP" sz="22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ctrlPr>
                                      <a:rPr kumimoji="1" lang="en-US" altLang="ja-JP" sz="22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kumimoji="1" lang="en-US" altLang="ja-JP" sz="22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𝑡</m:t>
                                    </m:r>
                                    <m:r>
                                      <a:rPr kumimoji="1" lang="en-US" altLang="ja-JP" sz="22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2−</m:t>
                                    </m:r>
                                    <m:r>
                                      <a:rPr kumimoji="1" lang="en-US" altLang="ja-JP" sz="22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𝑡</m:t>
                                    </m:r>
                                    <m:r>
                                      <a:rPr kumimoji="1" lang="en-US" altLang="ja-JP" sz="22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d>
                                <m:r>
                                  <a:rPr kumimoji="1" lang="en-US" altLang="ja-JP" sz="22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−(</m:t>
                                </m:r>
                                <m:r>
                                  <a:rPr kumimoji="1" lang="en-US" altLang="ja-JP" sz="22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𝑡</m:t>
                                </m:r>
                                <m:r>
                                  <a:rPr kumimoji="1" lang="en-US" altLang="ja-JP" sz="22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6−</m:t>
                                </m:r>
                                <m:r>
                                  <a:rPr kumimoji="1" lang="en-US" altLang="ja-JP" sz="22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𝑡</m:t>
                                </m:r>
                                <m:r>
                                  <a:rPr kumimoji="1" lang="en-US" altLang="ja-JP" sz="22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5)</m:t>
                                </m:r>
                              </m:num>
                              <m:den>
                                <m:d>
                                  <m:dPr>
                                    <m:ctrlPr>
                                      <a:rPr kumimoji="1" lang="en-US" altLang="ja-JP" sz="22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kumimoji="1" lang="en-US" altLang="ja-JP" sz="22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𝑡</m:t>
                                    </m:r>
                                    <m:r>
                                      <a:rPr kumimoji="1" lang="en-US" altLang="ja-JP" sz="22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5</m:t>
                                    </m:r>
                                    <m:r>
                                      <a:rPr kumimoji="1" lang="en-US" altLang="ja-JP" sz="22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kumimoji="1" lang="en-US" altLang="ja-JP" sz="22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𝑡</m:t>
                                    </m:r>
                                    <m:r>
                                      <a:rPr kumimoji="1" lang="en-US" altLang="ja-JP" sz="22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d>
                                <m:r>
                                  <a:rPr kumimoji="1" lang="en-US" altLang="ja-JP" sz="22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</m:den>
                            </m:f>
                          </m:den>
                        </m:f>
                        <m:r>
                          <m:rPr>
                            <m:nor/>
                          </m:rPr>
                          <a:rPr kumimoji="1" lang="en-US" altLang="ja-JP" sz="22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</m:e>
                    </m:d>
                  </m:oMath>
                </a14:m>
                <a:r>
                  <a:rPr kumimoji="1" lang="ja-JP" altLang="en-US" dirty="0" smtClean="0">
                    <a:solidFill>
                      <a:schemeClr val="tx1"/>
                    </a:solidFill>
                  </a:rPr>
                  <a:t> </a:t>
                </a:r>
                <a:endParaRPr kumimoji="1" lang="en-US" altLang="ja-JP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4" name="テキスト ボックス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3536799"/>
                <a:ext cx="3168352" cy="756297"/>
              </a:xfrm>
              <a:prstGeom prst="rect">
                <a:avLst/>
              </a:prstGeom>
              <a:blipFill rotWithShape="1">
                <a:blip r:embed="rId4"/>
                <a:stretch>
                  <a:fillRect l="-2500"/>
                </a:stretch>
              </a:blipFill>
              <a:ln w="31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Freeform 8"/>
          <p:cNvSpPr/>
          <p:nvPr/>
        </p:nvSpPr>
        <p:spPr bwMode="auto">
          <a:xfrm>
            <a:off x="724502" y="3252651"/>
            <a:ext cx="953588" cy="339635"/>
          </a:xfrm>
          <a:custGeom>
            <a:avLst/>
            <a:gdLst>
              <a:gd name="connsiteX0" fmla="*/ 0 w 953588"/>
              <a:gd name="connsiteY0" fmla="*/ 0 h 339635"/>
              <a:gd name="connsiteX1" fmla="*/ 339634 w 953588"/>
              <a:gd name="connsiteY1" fmla="*/ 222069 h 339635"/>
              <a:gd name="connsiteX2" fmla="*/ 953588 w 953588"/>
              <a:gd name="connsiteY2" fmla="*/ 339635 h 339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53588" h="339635">
                <a:moveTo>
                  <a:pt x="0" y="0"/>
                </a:moveTo>
                <a:cubicBezTo>
                  <a:pt x="90351" y="82731"/>
                  <a:pt x="180703" y="165463"/>
                  <a:pt x="339634" y="222069"/>
                </a:cubicBezTo>
                <a:cubicBezTo>
                  <a:pt x="498565" y="278675"/>
                  <a:pt x="726076" y="309155"/>
                  <a:pt x="953588" y="339635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Freeform 74"/>
          <p:cNvSpPr/>
          <p:nvPr/>
        </p:nvSpPr>
        <p:spPr bwMode="auto">
          <a:xfrm>
            <a:off x="755576" y="5105589"/>
            <a:ext cx="953588" cy="339635"/>
          </a:xfrm>
          <a:custGeom>
            <a:avLst/>
            <a:gdLst>
              <a:gd name="connsiteX0" fmla="*/ 0 w 953588"/>
              <a:gd name="connsiteY0" fmla="*/ 0 h 339635"/>
              <a:gd name="connsiteX1" fmla="*/ 339634 w 953588"/>
              <a:gd name="connsiteY1" fmla="*/ 222069 h 339635"/>
              <a:gd name="connsiteX2" fmla="*/ 953588 w 953588"/>
              <a:gd name="connsiteY2" fmla="*/ 339635 h 339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53588" h="339635">
                <a:moveTo>
                  <a:pt x="0" y="0"/>
                </a:moveTo>
                <a:cubicBezTo>
                  <a:pt x="90351" y="82731"/>
                  <a:pt x="180703" y="165463"/>
                  <a:pt x="339634" y="222069"/>
                </a:cubicBezTo>
                <a:cubicBezTo>
                  <a:pt x="498565" y="278675"/>
                  <a:pt x="726076" y="309155"/>
                  <a:pt x="953588" y="339635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58682" y="6021288"/>
            <a:ext cx="26212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400"/>
              </a:spcBef>
            </a:pPr>
            <a:r>
              <a:rPr lang="en-US" altLang="ja-JP" sz="1200" kern="0" dirty="0">
                <a:solidFill>
                  <a:srgbClr val="000000"/>
                </a:solidFill>
                <a:latin typeface="Times New Roman"/>
                <a:ea typeface="MS Gothic"/>
              </a:rPr>
              <a:t>dot11MgmtOptionTFM2PActivated=1 </a:t>
            </a:r>
          </a:p>
        </p:txBody>
      </p:sp>
      <p:sp>
        <p:nvSpPr>
          <p:cNvPr id="46" name="Rectangle 1"/>
          <p:cNvSpPr>
            <a:spLocks noGrp="1" noChangeArrowheads="1"/>
          </p:cNvSpPr>
          <p:nvPr>
            <p:ph type="title"/>
          </p:nvPr>
        </p:nvSpPr>
        <p:spPr>
          <a:xfrm>
            <a:off x="539552" y="684213"/>
            <a:ext cx="8064896" cy="1160462"/>
          </a:xfrm>
          <a:ln/>
        </p:spPr>
        <p:txBody>
          <a:bodyPr lIns="90000" tIns="46800" rIns="90000" bIns="46800"/>
          <a:lstStyle/>
          <a:p>
            <a:r>
              <a:rPr lang="en-US" altLang="ja-JP" sz="2800" dirty="0" smtClean="0"/>
              <a:t>Typical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mechanism of TFM</a:t>
            </a:r>
            <a:r>
              <a:rPr lang="en-US" altLang="ja-JP" sz="2800" baseline="30000" dirty="0" smtClean="0"/>
              <a:t>2</a:t>
            </a:r>
            <a:r>
              <a:rPr lang="en-US" altLang="ja-JP" sz="2800" dirty="0" smtClean="0"/>
              <a:t>P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using Broadcast (3) 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4739791" y="4365104"/>
                <a:ext cx="3748828" cy="11013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kumimoji="1" lang="en-US" altLang="ja-JP" sz="2000" dirty="0" smtClean="0">
                    <a:solidFill>
                      <a:srgbClr val="000000"/>
                    </a:solidFill>
                  </a:rPr>
                  <a:t>f</a:t>
                </a:r>
                <a:r>
                  <a:rPr kumimoji="1" lang="en-US" altLang="ja-JP" sz="2000" baseline="-25000" dirty="0">
                    <a:solidFill>
                      <a:srgbClr val="000000"/>
                    </a:solidFill>
                  </a:rPr>
                  <a:t>2 </a:t>
                </a:r>
                <a:r>
                  <a:rPr kumimoji="1" lang="en-US" altLang="ja-JP" sz="2000" dirty="0">
                    <a:solidFill>
                      <a:srgbClr val="0000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2000" i="1" baseline="-25000">
                            <a:solidFill>
                              <a:srgbClr val="000000"/>
                            </a:solidFill>
                            <a:latin typeface="Cambria Math"/>
                          </a:rPr>
                          <m:t>0</m:t>
                        </m:r>
                        <m:r>
                          <a:rPr kumimoji="1" lang="en-US" altLang="ja-JP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kumimoji="1" lang="en-US" altLang="ja-JP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2000" i="1" baseline="-25000">
                            <a:solidFill>
                              <a:srgbClr val="000000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6−</m:t>
                            </m:r>
                            <m:r>
                              <a:rPr kumimoji="1" lang="en-US" altLang="ja-JP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2</m:t>
                            </m:r>
                          </m:e>
                        </m:d>
                      </m:den>
                    </m:f>
                  </m:oMath>
                </a14:m>
                <a:r>
                  <a:rPr kumimoji="1" lang="en-US" altLang="ja-JP" sz="2000" dirty="0">
                    <a:solidFill>
                      <a:srgbClr val="000000"/>
                    </a:solidFill>
                  </a:rPr>
                  <a:t>  </a:t>
                </a:r>
                <a:endParaRPr kumimoji="1" lang="en-US" altLang="ja-JP" sz="2000" dirty="0" smtClean="0">
                  <a:solidFill>
                    <a:srgbClr val="000000"/>
                  </a:solidFill>
                </a:endParaRPr>
              </a:p>
              <a:p>
                <a:r>
                  <a:rPr kumimoji="1" lang="en-US" altLang="ja-JP" sz="1200" dirty="0" smtClean="0">
                    <a:solidFill>
                      <a:srgbClr val="000000"/>
                    </a:solidFill>
                  </a:rPr>
                  <a:t>                therefore</a:t>
                </a:r>
                <a:r>
                  <a:rPr kumimoji="1" lang="en-US" altLang="ja-JP" sz="2000" dirty="0" smtClean="0">
                    <a:solidFill>
                      <a:srgbClr val="000000"/>
                    </a:solidFill>
                  </a:rPr>
                  <a:t> :</a:t>
                </a:r>
                <a14:m>
                  <m:oMath xmlns:m="http://schemas.openxmlformats.org/officeDocument/2006/math">
                    <m:r>
                      <a:rPr kumimoji="1" lang="en-US" altLang="ja-JP" sz="2000" b="0" i="0" smtClean="0">
                        <a:solidFill>
                          <a:srgbClr val="000000"/>
                        </a:solidFill>
                        <a:latin typeface="Cambria Math"/>
                      </a:rPr>
                      <m:t>   </m:t>
                    </m:r>
                    <m:f>
                      <m:fPr>
                        <m:ctrlPr>
                          <a:rPr kumimoji="1" lang="en-US" altLang="ja-JP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2000" i="1" baseline="-25000">
                            <a:solidFill>
                              <a:srgbClr val="000000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6−</m:t>
                            </m:r>
                            <m:r>
                              <a:rPr kumimoji="1" lang="en-US" altLang="ja-JP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2</m:t>
                            </m:r>
                          </m:e>
                        </m:d>
                      </m:den>
                    </m:f>
                  </m:oMath>
                </a14:m>
                <a:r>
                  <a:rPr kumimoji="1" lang="en-US" altLang="ja-JP" sz="2000" baseline="-25000" dirty="0" smtClean="0">
                    <a:solidFill>
                      <a:srgbClr val="000000"/>
                    </a:solidFill>
                  </a:rPr>
                  <a:t> </a:t>
                </a:r>
                <a:r>
                  <a:rPr kumimoji="1" lang="en-US" altLang="ja-JP" sz="2000" dirty="0" smtClean="0">
                    <a:solidFill>
                      <a:srgbClr val="00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1" lang="en-US" altLang="ja-JP" sz="2000" dirty="0">
                            <a:solidFill>
                              <a:srgbClr val="000000"/>
                            </a:solidFill>
                          </a:rPr>
                          <m:t>f</m:t>
                        </m:r>
                        <m:r>
                          <m:rPr>
                            <m:nor/>
                          </m:rPr>
                          <a:rPr kumimoji="1" lang="en-US" altLang="ja-JP" sz="2000" baseline="-25000" dirty="0">
                            <a:solidFill>
                              <a:srgbClr val="000000"/>
                            </a:solidFill>
                          </a:rPr>
                          <m:t>2</m:t>
                        </m:r>
                      </m:num>
                      <m:den>
                        <m:r>
                          <a:rPr kumimoji="1" lang="en-US" altLang="ja-JP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2000" i="1" baseline="-25000">
                            <a:solidFill>
                              <a:srgbClr val="000000"/>
                            </a:solidFill>
                            <a:latin typeface="Cambria Math"/>
                          </a:rPr>
                          <m:t>0</m:t>
                        </m:r>
                      </m:den>
                    </m:f>
                  </m:oMath>
                </a14:m>
                <a:r>
                  <a:rPr kumimoji="1" lang="ja-JP" altLang="en-US" sz="2000" dirty="0" smtClean="0">
                    <a:solidFill>
                      <a:srgbClr val="000000"/>
                    </a:solidFill>
                  </a:rPr>
                  <a:t> </a:t>
                </a:r>
                <a:r>
                  <a:rPr kumimoji="1" lang="en-US" altLang="ja-JP" sz="1800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⧋1+</a:t>
                </a:r>
                <a:r>
                  <a:rPr kumimoji="1" lang="el-GR" altLang="ja-JP" sz="1800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δ</a:t>
                </a:r>
                <a:r>
                  <a:rPr kumimoji="1" lang="en-US" altLang="ja-JP" sz="1800" baseline="-25000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2</a:t>
                </a:r>
                <a:endParaRPr kumimoji="1" lang="ja-JP" altLang="en-US" sz="1800" baseline="-250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9791" y="4365104"/>
                <a:ext cx="3748828" cy="1101392"/>
              </a:xfrm>
              <a:prstGeom prst="rect">
                <a:avLst/>
              </a:prstGeom>
              <a:blipFill rotWithShape="1">
                <a:blip r:embed="rId5"/>
                <a:stretch>
                  <a:fillRect l="-179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2"/>
              <p:cNvSpPr txBox="1">
                <a:spLocks noChangeArrowheads="1"/>
              </p:cNvSpPr>
              <p:nvPr/>
            </p:nvSpPr>
            <p:spPr bwMode="auto">
              <a:xfrm>
                <a:off x="467544" y="1844824"/>
                <a:ext cx="4032448" cy="46227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0" fontAlgn="base" hangingPunct="0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0" fontAlgn="base" hangingPunct="0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/>
                <a:r>
                  <a:rPr kumimoji="1" lang="en-US" altLang="ja-JP" sz="2000" dirty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>
                    <a:solidFill>
                      <a:schemeClr val="tx1"/>
                    </a:solidFill>
                  </a:rPr>
                  <a:t>1 </a:t>
                </a:r>
                <a:r>
                  <a:rPr lang="en-US" altLang="ja-JP" sz="2000" dirty="0"/>
                  <a:t> </a:t>
                </a:r>
                <a:r>
                  <a:rPr lang="en-US" sz="2000" dirty="0" smtClean="0"/>
                  <a:t>≈ </a:t>
                </a:r>
                <a14:m>
                  <m:oMath xmlns:m="http://schemas.openxmlformats.org/officeDocument/2006/math">
                    <m:r>
                      <a:rPr kumimoji="1" lang="en-US" altLang="ja-JP" sz="2000" i="1">
                        <a:solidFill>
                          <a:schemeClr val="tx1"/>
                        </a:solidFill>
                        <a:latin typeface="Cambria Math"/>
                      </a:rPr>
                      <m:t>𝑓</m:t>
                    </m:r>
                    <m:r>
                      <a:rPr kumimoji="1" lang="en-US" altLang="ja-JP" sz="2000" i="1" baseline="-25000">
                        <a:solidFill>
                          <a:schemeClr val="tx1"/>
                        </a:solidFill>
                        <a:latin typeface="Cambria Math"/>
                      </a:rPr>
                      <m:t>0 </m:t>
                    </m:r>
                  </m:oMath>
                </a14:m>
                <a:r>
                  <a:rPr lang="en-US" sz="2000" dirty="0" smtClean="0"/>
                  <a:t> at AP, as master frequency;  </a:t>
                </a:r>
              </a:p>
            </p:txBody>
          </p:sp>
        </mc:Choice>
        <mc:Fallback xmlns="">
          <p:sp>
            <p:nvSpPr>
              <p:cNvPr id="50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7544" y="1844824"/>
                <a:ext cx="4032448" cy="462272"/>
              </a:xfrm>
              <a:prstGeom prst="rect">
                <a:avLst/>
              </a:prstGeom>
              <a:blipFill rotWithShape="1">
                <a:blip r:embed="rId6"/>
                <a:stretch>
                  <a:fillRect l="-1664" t="-6667" r="-2874" b="-10667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テキスト ボックス 63"/>
          <p:cNvSpPr txBox="1"/>
          <p:nvPr/>
        </p:nvSpPr>
        <p:spPr>
          <a:xfrm>
            <a:off x="4716016" y="5589240"/>
            <a:ext cx="4176464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  <a:latin typeface="Cambria Math"/>
                <a:ea typeface="Cambria Math"/>
              </a:rPr>
              <a:t> </a:t>
            </a:r>
            <a:r>
              <a:rPr kumimoji="1" lang="el-GR" altLang="ja-JP" sz="1800" dirty="0" smtClean="0">
                <a:solidFill>
                  <a:schemeClr val="tx1"/>
                </a:solidFill>
                <a:latin typeface="Cambria Math"/>
                <a:ea typeface="Cambria Math"/>
              </a:rPr>
              <a:t>δ</a:t>
            </a:r>
            <a:r>
              <a:rPr kumimoji="1" lang="en-US" altLang="ja-JP" sz="1800" baseline="-25000" dirty="0" smtClean="0">
                <a:solidFill>
                  <a:schemeClr val="tx1"/>
                </a:solidFill>
                <a:latin typeface="Cambria Math"/>
                <a:ea typeface="Cambria Math"/>
              </a:rPr>
              <a:t>2 </a:t>
            </a:r>
            <a:r>
              <a:rPr kumimoji="1" lang="en-US" altLang="ja-JP" sz="1800" dirty="0" smtClean="0">
                <a:solidFill>
                  <a:schemeClr val="tx1"/>
                </a:solidFill>
                <a:latin typeface="Cambria Math"/>
                <a:ea typeface="Cambria Math"/>
              </a:rPr>
              <a:t>(e.g. ppm) should be the calibration factor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 of  f</a:t>
            </a:r>
            <a:r>
              <a:rPr kumimoji="1" lang="en-US" altLang="ja-JP" sz="1800" baseline="-25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 to schedule T</a:t>
            </a:r>
            <a:r>
              <a:rPr kumimoji="1" lang="en-US" altLang="ja-JP" sz="1800" baseline="-25000" dirty="0" smtClean="0">
                <a:solidFill>
                  <a:schemeClr val="tx1"/>
                </a:solidFill>
              </a:rPr>
              <a:t>w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, wake-up time.</a:t>
            </a:r>
          </a:p>
        </p:txBody>
      </p:sp>
    </p:spTree>
    <p:extLst>
      <p:ext uri="{BB962C8B-B14F-4D97-AF65-F5344CB8AC3E}">
        <p14:creationId xmlns:p14="http://schemas.microsoft.com/office/powerpoint/2010/main" val="38903501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Oct.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14</a:t>
            </a:fld>
            <a:endParaRPr lang="en-GB"/>
          </a:p>
        </p:txBody>
      </p:sp>
      <p:cxnSp>
        <p:nvCxnSpPr>
          <p:cNvPr id="3" name="直線コネクタ 2"/>
          <p:cNvCxnSpPr/>
          <p:nvPr/>
        </p:nvCxnSpPr>
        <p:spPr bwMode="auto">
          <a:xfrm>
            <a:off x="1783932" y="2772023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線コネクタ 11"/>
          <p:cNvCxnSpPr/>
          <p:nvPr/>
        </p:nvCxnSpPr>
        <p:spPr bwMode="auto">
          <a:xfrm>
            <a:off x="3152084" y="2772023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テキスト ボックス 21"/>
          <p:cNvSpPr txBox="1"/>
          <p:nvPr/>
        </p:nvSpPr>
        <p:spPr>
          <a:xfrm>
            <a:off x="559796" y="2937525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t1=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59796" y="3204071"/>
            <a:ext cx="13004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t4=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(Ack)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39552" y="4788247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t5=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(M2)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39552" y="5025757"/>
            <a:ext cx="13004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t8=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(Ack)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18" name="直線矢印コネクタ 17"/>
          <p:cNvCxnSpPr>
            <a:stCxn id="22" idx="3"/>
          </p:cNvCxnSpPr>
          <p:nvPr/>
        </p:nvCxnSpPr>
        <p:spPr bwMode="auto">
          <a:xfrm>
            <a:off x="1804176" y="3106802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直線矢印コネクタ 25"/>
          <p:cNvCxnSpPr/>
          <p:nvPr/>
        </p:nvCxnSpPr>
        <p:spPr bwMode="auto">
          <a:xfrm flipH="1">
            <a:off x="1804176" y="3276079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直線矢印コネクタ 31"/>
          <p:cNvCxnSpPr/>
          <p:nvPr/>
        </p:nvCxnSpPr>
        <p:spPr bwMode="auto">
          <a:xfrm>
            <a:off x="1783932" y="3598227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直線矢印コネクタ 32"/>
          <p:cNvCxnSpPr/>
          <p:nvPr/>
        </p:nvCxnSpPr>
        <p:spPr bwMode="auto">
          <a:xfrm flipH="1">
            <a:off x="1783932" y="3767504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直線矢印コネクタ 33"/>
          <p:cNvCxnSpPr/>
          <p:nvPr/>
        </p:nvCxnSpPr>
        <p:spPr bwMode="auto">
          <a:xfrm>
            <a:off x="1783932" y="4966379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直線矢印コネクタ 34"/>
          <p:cNvCxnSpPr/>
          <p:nvPr/>
        </p:nvCxnSpPr>
        <p:spPr bwMode="auto">
          <a:xfrm flipH="1">
            <a:off x="1783932" y="5135656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直線矢印コネクタ 35"/>
          <p:cNvCxnSpPr/>
          <p:nvPr/>
        </p:nvCxnSpPr>
        <p:spPr bwMode="auto">
          <a:xfrm>
            <a:off x="1783932" y="5542443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直線矢印コネクタ 36"/>
          <p:cNvCxnSpPr/>
          <p:nvPr/>
        </p:nvCxnSpPr>
        <p:spPr bwMode="auto">
          <a:xfrm flipH="1">
            <a:off x="1783932" y="5711720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テキスト ボックス 37"/>
          <p:cNvSpPr txBox="1"/>
          <p:nvPr/>
        </p:nvSpPr>
        <p:spPr>
          <a:xfrm>
            <a:off x="2280620" y="4809733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215980" y="5025757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215980" y="5673829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280620" y="2937525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215980" y="3153549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215980" y="3657605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51" name="直線コネクタ 50"/>
          <p:cNvCxnSpPr/>
          <p:nvPr/>
        </p:nvCxnSpPr>
        <p:spPr bwMode="auto">
          <a:xfrm flipV="1">
            <a:off x="1703540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直線コネクタ 51"/>
          <p:cNvCxnSpPr/>
          <p:nvPr/>
        </p:nvCxnSpPr>
        <p:spPr bwMode="auto">
          <a:xfrm flipV="1">
            <a:off x="1855940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直線コネクタ 52"/>
          <p:cNvCxnSpPr/>
          <p:nvPr/>
        </p:nvCxnSpPr>
        <p:spPr bwMode="auto">
          <a:xfrm flipH="1" flipV="1">
            <a:off x="1763688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直線コネクタ 53"/>
          <p:cNvCxnSpPr/>
          <p:nvPr/>
        </p:nvCxnSpPr>
        <p:spPr bwMode="auto">
          <a:xfrm flipV="1">
            <a:off x="1691680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直線コネクタ 54"/>
          <p:cNvCxnSpPr/>
          <p:nvPr/>
        </p:nvCxnSpPr>
        <p:spPr bwMode="auto">
          <a:xfrm flipV="1">
            <a:off x="1864324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直線コネクタ 55"/>
          <p:cNvCxnSpPr/>
          <p:nvPr/>
        </p:nvCxnSpPr>
        <p:spPr bwMode="auto">
          <a:xfrm flipH="1" flipV="1">
            <a:off x="1783932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直線コネクタ 56"/>
          <p:cNvCxnSpPr/>
          <p:nvPr/>
        </p:nvCxnSpPr>
        <p:spPr bwMode="auto">
          <a:xfrm flipV="1">
            <a:off x="3008068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直線コネクタ 57"/>
          <p:cNvCxnSpPr/>
          <p:nvPr/>
        </p:nvCxnSpPr>
        <p:spPr bwMode="auto">
          <a:xfrm flipV="1">
            <a:off x="3160468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直線コネクタ 58"/>
          <p:cNvCxnSpPr/>
          <p:nvPr/>
        </p:nvCxnSpPr>
        <p:spPr bwMode="auto">
          <a:xfrm flipH="1" flipV="1">
            <a:off x="3080076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直線コネクタ 59"/>
          <p:cNvCxnSpPr/>
          <p:nvPr/>
        </p:nvCxnSpPr>
        <p:spPr bwMode="auto">
          <a:xfrm flipV="1">
            <a:off x="3016452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直線コネクタ 60"/>
          <p:cNvCxnSpPr/>
          <p:nvPr/>
        </p:nvCxnSpPr>
        <p:spPr bwMode="auto">
          <a:xfrm flipV="1">
            <a:off x="3168852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直線コネクタ 61"/>
          <p:cNvCxnSpPr/>
          <p:nvPr/>
        </p:nvCxnSpPr>
        <p:spPr bwMode="auto">
          <a:xfrm flipH="1" flipV="1">
            <a:off x="3088460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テキスト ボックス 62"/>
          <p:cNvSpPr txBox="1"/>
          <p:nvPr/>
        </p:nvSpPr>
        <p:spPr>
          <a:xfrm>
            <a:off x="3131840" y="2988047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t2=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131840" y="3182585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t3=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131840" y="4809733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t6=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(M2)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131840" y="5025757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t7=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(M2)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3152084" y="3564111"/>
            <a:ext cx="1834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t1and t4 are known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3152084" y="5529813"/>
            <a:ext cx="1765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t5and t8 are known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5220072" y="5682734"/>
            <a:ext cx="2465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offset1 </a:t>
            </a:r>
            <a:r>
              <a:rPr kumimoji="1" lang="en-US" altLang="ja-JP" sz="1600" dirty="0">
                <a:solidFill>
                  <a:schemeClr val="tx1"/>
                </a:solidFill>
                <a:latin typeface="Cambria Math"/>
                <a:ea typeface="Cambria Math"/>
              </a:rPr>
              <a:t>⧋ 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Cambria Math"/>
                <a:ea typeface="Cambria Math"/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[(t2-t1)-(t4-t3)]/2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5220072" y="6042774"/>
            <a:ext cx="2465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offset2 </a:t>
            </a:r>
            <a:r>
              <a:rPr kumimoji="1" lang="en-US" altLang="ja-JP" sz="1600" dirty="0">
                <a:solidFill>
                  <a:schemeClr val="tx1"/>
                </a:solidFill>
                <a:latin typeface="Cambria Math"/>
                <a:ea typeface="Cambria Math"/>
              </a:rPr>
              <a:t>⧋ 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Cambria Math"/>
                <a:ea typeface="Cambria Math"/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[(t6-t5)-(t8-t7)]/2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775820" y="2483991"/>
            <a:ext cx="15885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Sending 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1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2553085" y="2483991"/>
            <a:ext cx="1800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Receiving 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 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1" name="テキスト ボックス 43"/>
          <p:cNvSpPr txBox="1"/>
          <p:nvPr/>
        </p:nvSpPr>
        <p:spPr>
          <a:xfrm>
            <a:off x="2051720" y="5292303"/>
            <a:ext cx="1040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M2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timestamp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4" name="Freeform 73"/>
          <p:cNvSpPr/>
          <p:nvPr/>
        </p:nvSpPr>
        <p:spPr bwMode="auto">
          <a:xfrm>
            <a:off x="724502" y="3492103"/>
            <a:ext cx="953588" cy="154970"/>
          </a:xfrm>
          <a:custGeom>
            <a:avLst/>
            <a:gdLst>
              <a:gd name="connsiteX0" fmla="*/ 0 w 953588"/>
              <a:gd name="connsiteY0" fmla="*/ 0 h 339635"/>
              <a:gd name="connsiteX1" fmla="*/ 339634 w 953588"/>
              <a:gd name="connsiteY1" fmla="*/ 222069 h 339635"/>
              <a:gd name="connsiteX2" fmla="*/ 953588 w 953588"/>
              <a:gd name="connsiteY2" fmla="*/ 339635 h 339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53588" h="339635">
                <a:moveTo>
                  <a:pt x="0" y="0"/>
                </a:moveTo>
                <a:cubicBezTo>
                  <a:pt x="90351" y="82731"/>
                  <a:pt x="180703" y="165463"/>
                  <a:pt x="339634" y="222069"/>
                </a:cubicBezTo>
                <a:cubicBezTo>
                  <a:pt x="498565" y="278675"/>
                  <a:pt x="726076" y="309155"/>
                  <a:pt x="953588" y="339635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Freeform 74"/>
          <p:cNvSpPr/>
          <p:nvPr/>
        </p:nvSpPr>
        <p:spPr bwMode="auto">
          <a:xfrm>
            <a:off x="724502" y="5353357"/>
            <a:ext cx="953588" cy="154970"/>
          </a:xfrm>
          <a:custGeom>
            <a:avLst/>
            <a:gdLst>
              <a:gd name="connsiteX0" fmla="*/ 0 w 953588"/>
              <a:gd name="connsiteY0" fmla="*/ 0 h 339635"/>
              <a:gd name="connsiteX1" fmla="*/ 339634 w 953588"/>
              <a:gd name="connsiteY1" fmla="*/ 222069 h 339635"/>
              <a:gd name="connsiteX2" fmla="*/ 953588 w 953588"/>
              <a:gd name="connsiteY2" fmla="*/ 339635 h 339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53588" h="339635">
                <a:moveTo>
                  <a:pt x="0" y="0"/>
                </a:moveTo>
                <a:cubicBezTo>
                  <a:pt x="90351" y="82731"/>
                  <a:pt x="180703" y="165463"/>
                  <a:pt x="339634" y="222069"/>
                </a:cubicBezTo>
                <a:cubicBezTo>
                  <a:pt x="498565" y="278675"/>
                  <a:pt x="726076" y="309155"/>
                  <a:pt x="953588" y="339635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テキスト ボックス 76"/>
              <p:cNvSpPr txBox="1"/>
              <p:nvPr/>
            </p:nvSpPr>
            <p:spPr>
              <a:xfrm>
                <a:off x="5148064" y="2348880"/>
                <a:ext cx="3651642" cy="3278718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 smtClean="0">
                    <a:solidFill>
                      <a:schemeClr val="tx1"/>
                    </a:solidFill>
                  </a:rPr>
                  <a:t>1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⧋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2000" b="0" i="1" baseline="-250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2000" b="0" i="1" baseline="-250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5−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e>
                        </m:d>
                      </m:den>
                    </m:f>
                    <m:r>
                      <a:rPr kumimoji="1" lang="en-US" altLang="ja-JP" sz="2000" b="0" i="0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  </a:t>
                </a:r>
              </a:p>
              <a:p>
                <a:r>
                  <a:rPr kumimoji="1" lang="en-US" altLang="ja-JP" sz="1600" b="0" i="1" dirty="0" smtClean="0">
                    <a:solidFill>
                      <a:schemeClr val="tx1"/>
                    </a:solidFill>
                    <a:latin typeface="Cambria Math"/>
                  </a:rPr>
                  <a:t>   </a:t>
                </a:r>
              </a:p>
              <a:p>
                <a14:m>
                  <m:oMath xmlns:m="http://schemas.openxmlformats.org/officeDocument/2006/math">
                    <m:r>
                      <a:rPr kumimoji="1" lang="en-US" altLang="ja-JP" sz="1600" i="1">
                        <a:solidFill>
                          <a:schemeClr val="tx1"/>
                        </a:solidFill>
                        <a:latin typeface="Cambria Math"/>
                      </a:rPr>
                      <m:t>𝑓</m:t>
                    </m:r>
                    <m:r>
                      <a:rPr kumimoji="1" lang="en-US" altLang="ja-JP" sz="1600" i="1" baseline="-25000">
                        <a:solidFill>
                          <a:schemeClr val="tx1"/>
                        </a:solidFill>
                        <a:latin typeface="Cambria Math"/>
                      </a:rPr>
                      <m:t>0</m:t>
                    </m:r>
                  </m:oMath>
                </a14:m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: Network wide virtual master clock</a:t>
                </a:r>
              </a:p>
              <a:p>
                <a:r>
                  <a:rPr kumimoji="1" lang="en-US" altLang="ja-JP" sz="1600" dirty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    frequency. However, in general, there </a:t>
                </a:r>
              </a:p>
              <a:p>
                <a:r>
                  <a:rPr kumimoji="1" lang="en-US" altLang="ja-JP" sz="1600" dirty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    may exist no master clock station, </a:t>
                </a:r>
              </a:p>
              <a:p>
                <a:r>
                  <a:rPr kumimoji="1" lang="en-US" altLang="ja-JP" sz="1600" dirty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    neither AP nor STA.  Therefore, each </a:t>
                </a:r>
              </a:p>
              <a:p>
                <a:r>
                  <a:rPr kumimoji="1" lang="en-US" altLang="ja-JP" sz="1600" dirty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    STA may behave to synchronize to  </a:t>
                </a:r>
              </a:p>
              <a:p>
                <a:r>
                  <a:rPr kumimoji="1" lang="en-US" altLang="ja-JP" sz="1600" dirty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    hypothetical or specific STA ‘s master </a:t>
                </a:r>
              </a:p>
              <a:p>
                <a:r>
                  <a:rPr kumimoji="1" lang="en-US" altLang="ja-JP" sz="1600" dirty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    clock with freq. of </a:t>
                </a:r>
                <a14:m>
                  <m:oMath xmlns:m="http://schemas.openxmlformats.org/officeDocument/2006/math">
                    <m:r>
                      <a:rPr kumimoji="1" lang="en-US" altLang="ja-JP" sz="1600" i="1">
                        <a:solidFill>
                          <a:schemeClr val="tx1"/>
                        </a:solidFill>
                        <a:latin typeface="Cambria Math"/>
                      </a:rPr>
                      <m:t>𝑓</m:t>
                    </m:r>
                    <m:r>
                      <a:rPr kumimoji="1" lang="en-US" altLang="ja-JP" sz="1600" i="1" baseline="-25000">
                        <a:solidFill>
                          <a:schemeClr val="tx1"/>
                        </a:solidFill>
                        <a:latin typeface="Cambria Math"/>
                      </a:rPr>
                      <m:t>0</m:t>
                    </m:r>
                    <m:r>
                      <a:rPr kumimoji="1" lang="en-US" altLang="ja-JP" sz="1600" b="0" i="0" baseline="-25000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, using any pre-</a:t>
                </a:r>
              </a:p>
              <a:p>
                <a:r>
                  <a:rPr kumimoji="1" lang="en-US" altLang="ja-JP" sz="1600" dirty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    defined control algorithm. </a:t>
                </a:r>
              </a:p>
              <a:p>
                <a:r>
                  <a:rPr kumimoji="1" lang="en-US" altLang="ja-JP" sz="1600" dirty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      Typically, the freq. </a:t>
                </a:r>
                <a14:m>
                  <m:oMath xmlns:m="http://schemas.openxmlformats.org/officeDocument/2006/math">
                    <m:r>
                      <a:rPr kumimoji="1" lang="en-US" altLang="ja-JP" sz="1600" i="1">
                        <a:solidFill>
                          <a:schemeClr val="tx1"/>
                        </a:solidFill>
                        <a:latin typeface="Cambria Math"/>
                      </a:rPr>
                      <m:t>𝑓</m:t>
                    </m:r>
                    <m:r>
                      <a:rPr kumimoji="1" lang="en-US" altLang="ja-JP" sz="1600" i="1" baseline="-25000">
                        <a:solidFill>
                          <a:schemeClr val="tx1"/>
                        </a:solidFill>
                        <a:latin typeface="Cambria Math"/>
                      </a:rPr>
                      <m:t>0</m:t>
                    </m:r>
                  </m:oMath>
                </a14:m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may determine   </a:t>
                </a:r>
              </a:p>
              <a:p>
                <a:r>
                  <a:rPr kumimoji="1" lang="en-US" altLang="ja-JP" sz="1600" dirty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    the resolution of time stamp, and T</a:t>
                </a:r>
                <a:r>
                  <a:rPr kumimoji="1" lang="en-US" altLang="ja-JP" sz="1600" baseline="-25000" dirty="0" smtClean="0">
                    <a:solidFill>
                      <a:schemeClr val="tx1"/>
                    </a:solidFill>
                  </a:rPr>
                  <a:t>w 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. </a:t>
                </a:r>
              </a:p>
            </p:txBody>
          </p:sp>
        </mc:Choice>
        <mc:Fallback xmlns="">
          <p:sp>
            <p:nvSpPr>
              <p:cNvPr id="77" name="テキスト ボックス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2348880"/>
                <a:ext cx="3651642" cy="3278718"/>
              </a:xfrm>
              <a:prstGeom prst="rect">
                <a:avLst/>
              </a:prstGeom>
              <a:blipFill rotWithShape="1">
                <a:blip r:embed="rId3"/>
                <a:stretch>
                  <a:fillRect l="-1667" r="-4167" b="-1487"/>
                </a:stretch>
              </a:blipFill>
              <a:ln w="3175"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テキスト ボックス 77"/>
          <p:cNvSpPr txBox="1"/>
          <p:nvPr/>
        </p:nvSpPr>
        <p:spPr>
          <a:xfrm>
            <a:off x="683568" y="5940375"/>
            <a:ext cx="3664786" cy="5129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400"/>
              </a:spcBef>
            </a:pPr>
            <a:r>
              <a:rPr lang="en-US" altLang="ja-JP" sz="12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dot11MgmtOptionTFM2PActivated=1</a:t>
            </a:r>
            <a:r>
              <a:rPr lang="ja-JP" altLang="en-US" sz="1200" kern="0" dirty="0">
                <a:solidFill>
                  <a:srgbClr val="000000"/>
                </a:solidFill>
                <a:latin typeface="Times New Roman"/>
                <a:ea typeface="MS Gothic"/>
              </a:rPr>
              <a:t> </a:t>
            </a:r>
            <a:endParaRPr lang="en-US" altLang="ja-JP" sz="1200" kern="0" dirty="0" smtClean="0">
              <a:solidFill>
                <a:srgbClr val="000000"/>
              </a:solidFill>
              <a:latin typeface="Times New Roman"/>
              <a:ea typeface="MS Gothic"/>
            </a:endParaRPr>
          </a:p>
          <a:p>
            <a:pPr>
              <a:spcBef>
                <a:spcPts val="400"/>
              </a:spcBef>
            </a:pPr>
            <a:r>
              <a:rPr lang="en-US" altLang="ja-JP" sz="12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dot11MgmtOptionTimingMsmtActivated </a:t>
            </a:r>
            <a:r>
              <a:rPr lang="en-US" altLang="ja-JP" sz="1200" kern="0" dirty="0">
                <a:solidFill>
                  <a:srgbClr val="000000"/>
                </a:solidFill>
                <a:latin typeface="Times New Roman"/>
                <a:ea typeface="MS Gothic"/>
              </a:rPr>
              <a:t>(existing</a:t>
            </a:r>
            <a:r>
              <a:rPr lang="en-US" altLang="ja-JP" sz="12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) = 1 </a:t>
            </a:r>
            <a:endParaRPr lang="en-US" altLang="ja-JP" sz="1200" kern="0" dirty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80" name="Rectangle 1"/>
          <p:cNvSpPr txBox="1">
            <a:spLocks noChangeArrowheads="1"/>
          </p:cNvSpPr>
          <p:nvPr/>
        </p:nvSpPr>
        <p:spPr bwMode="auto">
          <a:xfrm>
            <a:off x="395536" y="692696"/>
            <a:ext cx="8424936" cy="1160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ja-JP" sz="2800" dirty="0" smtClean="0"/>
              <a:t>TFM</a:t>
            </a:r>
            <a:r>
              <a:rPr lang="en-US" altLang="ja-JP" sz="2800" baseline="30000" dirty="0" smtClean="0"/>
              <a:t>2</a:t>
            </a:r>
            <a:r>
              <a:rPr lang="en-US" altLang="ja-JP" sz="2800" dirty="0" smtClean="0"/>
              <a:t>P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mechanism by node-by-node handshake (1) </a:t>
            </a:r>
            <a:endParaRPr lang="en-US" sz="2800" dirty="0"/>
          </a:p>
        </p:txBody>
      </p:sp>
      <p:sp>
        <p:nvSpPr>
          <p:cNvPr id="81" name="Rectangle 2"/>
          <p:cNvSpPr txBox="1">
            <a:spLocks noChangeArrowheads="1"/>
          </p:cNvSpPr>
          <p:nvPr/>
        </p:nvSpPr>
        <p:spPr bwMode="auto">
          <a:xfrm>
            <a:off x="395536" y="1844825"/>
            <a:ext cx="8424936" cy="56179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/>
            <a:r>
              <a:rPr lang="en-US" altLang="ja-JP" sz="2000" dirty="0" smtClean="0"/>
              <a:t>How entire network synchronizes each other is out of scope of this standard.</a:t>
            </a:r>
            <a:endParaRPr lang="en-US" sz="2000" dirty="0" smtClean="0"/>
          </a:p>
        </p:txBody>
      </p:sp>
      <p:sp>
        <p:nvSpPr>
          <p:cNvPr id="76" name="テキスト ボックス 43"/>
          <p:cNvSpPr txBox="1"/>
          <p:nvPr/>
        </p:nvSpPr>
        <p:spPr>
          <a:xfrm>
            <a:off x="2123728" y="3369573"/>
            <a:ext cx="1040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M1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timestamp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3924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Oct.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15</a:t>
            </a:fld>
            <a:endParaRPr lang="en-GB"/>
          </a:p>
        </p:txBody>
      </p:sp>
      <p:cxnSp>
        <p:nvCxnSpPr>
          <p:cNvPr id="3" name="直線コネクタ 2"/>
          <p:cNvCxnSpPr/>
          <p:nvPr/>
        </p:nvCxnSpPr>
        <p:spPr bwMode="auto">
          <a:xfrm>
            <a:off x="1783932" y="2780928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線コネクタ 11"/>
          <p:cNvCxnSpPr/>
          <p:nvPr/>
        </p:nvCxnSpPr>
        <p:spPr bwMode="auto">
          <a:xfrm>
            <a:off x="3152084" y="2780928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テキスト ボックス 21"/>
          <p:cNvSpPr txBox="1"/>
          <p:nvPr/>
        </p:nvSpPr>
        <p:spPr>
          <a:xfrm>
            <a:off x="559796" y="2946430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t1=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59796" y="3212976"/>
            <a:ext cx="13004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t4=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(Ack)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39552" y="4797152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t5=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(M2)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39552" y="5034662"/>
            <a:ext cx="13004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t8=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(Ack)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18" name="直線矢印コネクタ 17"/>
          <p:cNvCxnSpPr>
            <a:stCxn id="22" idx="3"/>
          </p:cNvCxnSpPr>
          <p:nvPr/>
        </p:nvCxnSpPr>
        <p:spPr bwMode="auto">
          <a:xfrm>
            <a:off x="1804176" y="3115707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直線矢印コネクタ 25"/>
          <p:cNvCxnSpPr/>
          <p:nvPr/>
        </p:nvCxnSpPr>
        <p:spPr bwMode="auto">
          <a:xfrm flipH="1">
            <a:off x="1804176" y="3284984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直線矢印コネクタ 31"/>
          <p:cNvCxnSpPr/>
          <p:nvPr/>
        </p:nvCxnSpPr>
        <p:spPr bwMode="auto">
          <a:xfrm>
            <a:off x="1783932" y="3607132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直線矢印コネクタ 32"/>
          <p:cNvCxnSpPr/>
          <p:nvPr/>
        </p:nvCxnSpPr>
        <p:spPr bwMode="auto">
          <a:xfrm flipH="1">
            <a:off x="1783932" y="3776409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直線矢印コネクタ 33"/>
          <p:cNvCxnSpPr/>
          <p:nvPr/>
        </p:nvCxnSpPr>
        <p:spPr bwMode="auto">
          <a:xfrm>
            <a:off x="1783932" y="4975284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直線矢印コネクタ 34"/>
          <p:cNvCxnSpPr/>
          <p:nvPr/>
        </p:nvCxnSpPr>
        <p:spPr bwMode="auto">
          <a:xfrm flipH="1">
            <a:off x="1783932" y="5144561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直線矢印コネクタ 35"/>
          <p:cNvCxnSpPr/>
          <p:nvPr/>
        </p:nvCxnSpPr>
        <p:spPr bwMode="auto">
          <a:xfrm>
            <a:off x="1783932" y="5407332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直線矢印コネクタ 36"/>
          <p:cNvCxnSpPr/>
          <p:nvPr/>
        </p:nvCxnSpPr>
        <p:spPr bwMode="auto">
          <a:xfrm flipH="1">
            <a:off x="1783932" y="5576609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テキスト ボックス 37"/>
          <p:cNvSpPr txBox="1"/>
          <p:nvPr/>
        </p:nvSpPr>
        <p:spPr>
          <a:xfrm>
            <a:off x="2280620" y="4818638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215980" y="503466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215980" y="5466710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280620" y="2946430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215980" y="3162454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215980" y="3666510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51" name="直線コネクタ 50"/>
          <p:cNvCxnSpPr/>
          <p:nvPr/>
        </p:nvCxnSpPr>
        <p:spPr bwMode="auto">
          <a:xfrm flipV="1">
            <a:off x="1703540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直線コネクタ 51"/>
          <p:cNvCxnSpPr/>
          <p:nvPr/>
        </p:nvCxnSpPr>
        <p:spPr bwMode="auto">
          <a:xfrm flipV="1">
            <a:off x="1855940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直線コネクタ 52"/>
          <p:cNvCxnSpPr/>
          <p:nvPr/>
        </p:nvCxnSpPr>
        <p:spPr bwMode="auto">
          <a:xfrm flipH="1" flipV="1">
            <a:off x="1775548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直線コネクタ 53"/>
          <p:cNvCxnSpPr/>
          <p:nvPr/>
        </p:nvCxnSpPr>
        <p:spPr bwMode="auto">
          <a:xfrm flipV="1">
            <a:off x="1711924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直線コネクタ 54"/>
          <p:cNvCxnSpPr/>
          <p:nvPr/>
        </p:nvCxnSpPr>
        <p:spPr bwMode="auto">
          <a:xfrm flipV="1">
            <a:off x="1864324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直線コネクタ 55"/>
          <p:cNvCxnSpPr/>
          <p:nvPr/>
        </p:nvCxnSpPr>
        <p:spPr bwMode="auto">
          <a:xfrm flipH="1" flipV="1">
            <a:off x="1783932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直線コネクタ 56"/>
          <p:cNvCxnSpPr/>
          <p:nvPr/>
        </p:nvCxnSpPr>
        <p:spPr bwMode="auto">
          <a:xfrm flipV="1">
            <a:off x="3008068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直線コネクタ 57"/>
          <p:cNvCxnSpPr/>
          <p:nvPr/>
        </p:nvCxnSpPr>
        <p:spPr bwMode="auto">
          <a:xfrm flipV="1">
            <a:off x="3160468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直線コネクタ 58"/>
          <p:cNvCxnSpPr/>
          <p:nvPr/>
        </p:nvCxnSpPr>
        <p:spPr bwMode="auto">
          <a:xfrm flipH="1" flipV="1">
            <a:off x="3080076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直線コネクタ 59"/>
          <p:cNvCxnSpPr/>
          <p:nvPr/>
        </p:nvCxnSpPr>
        <p:spPr bwMode="auto">
          <a:xfrm flipV="1">
            <a:off x="3016452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直線コネクタ 60"/>
          <p:cNvCxnSpPr/>
          <p:nvPr/>
        </p:nvCxnSpPr>
        <p:spPr bwMode="auto">
          <a:xfrm flipV="1">
            <a:off x="3168852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直線コネクタ 61"/>
          <p:cNvCxnSpPr/>
          <p:nvPr/>
        </p:nvCxnSpPr>
        <p:spPr bwMode="auto">
          <a:xfrm flipH="1" flipV="1">
            <a:off x="3088460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テキスト ボックス 62"/>
          <p:cNvSpPr txBox="1"/>
          <p:nvPr/>
        </p:nvSpPr>
        <p:spPr>
          <a:xfrm>
            <a:off x="3131840" y="3018438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t2=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131840" y="3191490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t3=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152084" y="4818638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t6=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(M2)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152084" y="5034662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t7=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(M2)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2425517" y="3882534"/>
            <a:ext cx="22904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offset1=[(t2-t1)-(t4-t3)]/2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2425517" y="5682734"/>
            <a:ext cx="22904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offset2=[(t6-t5)-(t8-t7)]/2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775820" y="2492896"/>
            <a:ext cx="15885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Sending 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1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2553085" y="2492896"/>
            <a:ext cx="1800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Receiving 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 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テキスト ボックス 72"/>
              <p:cNvSpPr txBox="1"/>
              <p:nvPr/>
            </p:nvSpPr>
            <p:spPr>
              <a:xfrm>
                <a:off x="4716016" y="2204864"/>
                <a:ext cx="4248472" cy="2691186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 smtClean="0">
                    <a:solidFill>
                      <a:schemeClr val="tx1"/>
                    </a:solidFill>
                  </a:rPr>
                  <a:t>1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⧋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2000" b="0" i="1" baseline="-250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2000" b="0" i="1" baseline="-250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5−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e>
                        </m:d>
                      </m:den>
                    </m:f>
                    <m:r>
                      <a:rPr kumimoji="1" lang="en-US" altLang="ja-JP" sz="2000" b="0" i="0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ja-JP" sz="1400" dirty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   </a:t>
                </a:r>
                <a14:m>
                  <m:oMath xmlns:m="http://schemas.openxmlformats.org/officeDocument/2006/math">
                    <m:r>
                      <a:rPr kumimoji="1" lang="en-US" altLang="ja-JP" sz="2000">
                        <a:solidFill>
                          <a:srgbClr val="000000"/>
                        </a:solidFill>
                        <a:latin typeface="Cambria Math"/>
                      </a:rPr>
                      <m:t>   </m:t>
                    </m:r>
                    <m:f>
                      <m:fPr>
                        <m:ctrlPr>
                          <a:rPr kumimoji="1" lang="en-US" altLang="ja-JP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2000" b="0" i="1" baseline="-2500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kumimoji="1" lang="en-US" altLang="ja-JP" sz="1800" dirty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  <m:t>p</m:t>
                        </m:r>
                        <m:d>
                          <m:dPr>
                            <m:ctrlPr>
                              <a:rPr kumimoji="1" lang="en-US" altLang="ja-JP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5</m:t>
                            </m:r>
                            <m:r>
                              <a:rPr kumimoji="1" lang="en-US" altLang="ja-JP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kumimoji="1" lang="en-US" altLang="ja-JP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1</m:t>
                            </m:r>
                          </m:e>
                        </m:d>
                      </m:den>
                    </m:f>
                  </m:oMath>
                </a14:m>
                <a:r>
                  <a:rPr kumimoji="1" lang="en-US" altLang="ja-JP" sz="2000" baseline="-25000" dirty="0">
                    <a:solidFill>
                      <a:srgbClr val="000000"/>
                    </a:solidFill>
                  </a:rPr>
                  <a:t> </a:t>
                </a:r>
                <a:r>
                  <a:rPr kumimoji="1" lang="en-US" altLang="ja-JP" sz="2000" dirty="0">
                    <a:solidFill>
                      <a:srgbClr val="00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1" lang="en-US" altLang="ja-JP" sz="2000" dirty="0">
                            <a:solidFill>
                              <a:srgbClr val="000000"/>
                            </a:solidFill>
                          </a:rPr>
                          <m:t>f</m:t>
                        </m:r>
                        <m:r>
                          <m:rPr>
                            <m:nor/>
                          </m:rPr>
                          <a:rPr kumimoji="1" lang="en-US" altLang="ja-JP" sz="2000" b="0" i="0" baseline="-25000" dirty="0" smtClean="0">
                            <a:solidFill>
                              <a:srgbClr val="000000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kumimoji="1" lang="en-US" altLang="ja-JP" sz="1800" dirty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  <m:t>p</m:t>
                        </m:r>
                        <m:r>
                          <a:rPr kumimoji="1" lang="en-US" altLang="ja-JP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2000" i="1" baseline="-25000">
                            <a:solidFill>
                              <a:srgbClr val="000000"/>
                            </a:solidFill>
                            <a:latin typeface="Cambria Math"/>
                          </a:rPr>
                          <m:t>0</m:t>
                        </m:r>
                      </m:den>
                    </m:f>
                  </m:oMath>
                </a14:m>
                <a:r>
                  <a:rPr kumimoji="1" lang="ja-JP" altLang="en-US" sz="2000" dirty="0">
                    <a:solidFill>
                      <a:srgbClr val="000000"/>
                    </a:solidFill>
                  </a:rPr>
                  <a:t> </a:t>
                </a:r>
                <a:r>
                  <a:rPr kumimoji="1" lang="en-US" altLang="ja-JP" sz="1800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⧋ 1+</a:t>
                </a:r>
                <a:r>
                  <a:rPr kumimoji="1" lang="el-GR" altLang="ja-JP" sz="1800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δ</a:t>
                </a:r>
                <a:r>
                  <a:rPr kumimoji="1" lang="en-US" altLang="ja-JP" sz="1800" baseline="-25000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1</a:t>
                </a:r>
                <a:endParaRPr kumimoji="1" lang="ja-JP" altLang="en-US" sz="1800" baseline="-25000" dirty="0">
                  <a:solidFill>
                    <a:srgbClr val="000000"/>
                  </a:solidFill>
                </a:endParaRPr>
              </a:p>
              <a:p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  </a:t>
                </a:r>
              </a:p>
              <a:p>
                <a14:m>
                  <m:oMath xmlns:m="http://schemas.openxmlformats.org/officeDocument/2006/math">
                    <m:r>
                      <a:rPr kumimoji="1" lang="en-US" altLang="ja-JP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  </m:t>
                    </m:r>
                    <m:r>
                      <a:rPr kumimoji="1" lang="en-US" altLang="ja-JP" sz="1600" i="1">
                        <a:solidFill>
                          <a:schemeClr val="tx1"/>
                        </a:solidFill>
                        <a:latin typeface="Cambria Math"/>
                      </a:rPr>
                      <m:t>𝑓</m:t>
                    </m:r>
                    <m:r>
                      <a:rPr kumimoji="1" lang="en-US" altLang="ja-JP" sz="1600" i="1" baseline="-25000">
                        <a:solidFill>
                          <a:schemeClr val="tx1"/>
                        </a:solidFill>
                        <a:latin typeface="Cambria Math"/>
                      </a:rPr>
                      <m:t>0</m:t>
                    </m:r>
                  </m:oMath>
                </a14:m>
                <a:r>
                  <a:rPr kumimoji="1" lang="en-US" altLang="ja-JP" sz="1600" dirty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and therefore ratio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kumimoji="1" lang="en-US" altLang="ja-JP" sz="1600" dirty="0">
                        <a:solidFill>
                          <a:srgbClr val="000000"/>
                        </a:solidFill>
                      </a:rPr>
                      <m:t>f</m:t>
                    </m:r>
                    <m:r>
                      <m:rPr>
                        <m:nor/>
                      </m:rPr>
                      <a:rPr kumimoji="1" lang="en-US" altLang="ja-JP" sz="1600" b="0" i="0" baseline="-25000" dirty="0" smtClean="0">
                        <a:solidFill>
                          <a:srgbClr val="000000"/>
                        </a:solidFill>
                      </a:rPr>
                      <m:t>n</m:t>
                    </m:r>
                    <m:r>
                      <m:rPr>
                        <m:nor/>
                      </m:rPr>
                      <a:rPr kumimoji="1" lang="en-US" altLang="ja-JP" sz="1600" b="0" i="0" baseline="-25000" dirty="0" smtClean="0">
                        <a:solidFill>
                          <a:srgbClr val="000000"/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kumimoji="1" lang="en-US" altLang="ja-JP" sz="1600" b="0" i="0" baseline="-25000" dirty="0" smtClean="0">
                        <a:solidFill>
                          <a:srgbClr val="000000"/>
                        </a:solidFill>
                      </a:rPr>
                      <m:t>ideal</m:t>
                    </m:r>
                  </m:oMath>
                </a14:m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/ </a:t>
                </a:r>
                <a14:m>
                  <m:oMath xmlns:m="http://schemas.openxmlformats.org/officeDocument/2006/math">
                    <m:r>
                      <a:rPr kumimoji="1" lang="en-US" altLang="ja-JP" sz="1600" i="1">
                        <a:solidFill>
                          <a:schemeClr val="tx1"/>
                        </a:solidFill>
                        <a:latin typeface="Cambria Math"/>
                      </a:rPr>
                      <m:t>𝑓</m:t>
                    </m:r>
                    <m:r>
                      <a:rPr kumimoji="1" lang="en-US" altLang="ja-JP" sz="1600" i="1" baseline="-25000">
                        <a:solidFill>
                          <a:schemeClr val="tx1"/>
                        </a:solidFill>
                        <a:latin typeface="Cambria Math"/>
                      </a:rPr>
                      <m:t>0 </m:t>
                    </m:r>
                  </m:oMath>
                </a14:m>
                <a:r>
                  <a:rPr kumimoji="1" lang="en-US" altLang="ja-JP" sz="1600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 ⧋ 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p, </a:t>
                </a:r>
                <a:r>
                  <a:rPr kumimoji="1" lang="en-US" altLang="ja-JP" sz="1600" dirty="0">
                    <a:solidFill>
                      <a:schemeClr val="tx1"/>
                    </a:solidFill>
                  </a:rPr>
                  <a:t>have to be 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known by all STAs within network. </a:t>
                </a:r>
                <a:endParaRPr kumimoji="1" lang="en-US" altLang="ja-JP" sz="1600" dirty="0">
                  <a:solidFill>
                    <a:schemeClr val="tx1"/>
                  </a:solidFill>
                </a:endParaRPr>
              </a:p>
              <a:p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 </a:t>
                </a:r>
                <a:r>
                  <a:rPr kumimoji="1" lang="en-US" altLang="ja-JP" sz="1600" dirty="0">
                    <a:solidFill>
                      <a:schemeClr val="tx1"/>
                    </a:solidFill>
                  </a:rPr>
                  <a:t>If  STA(f</a:t>
                </a:r>
                <a:r>
                  <a:rPr kumimoji="1" lang="en-US" altLang="ja-JP" sz="1600" baseline="-25000" dirty="0">
                    <a:solidFill>
                      <a:schemeClr val="tx1"/>
                    </a:solidFill>
                  </a:rPr>
                  <a:t>1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) knows the accuracy </a:t>
                </a:r>
                <a:r>
                  <a:rPr kumimoji="1" lang="en-US" altLang="ja-JP" sz="1600" dirty="0">
                    <a:solidFill>
                      <a:schemeClr val="tx1"/>
                    </a:solidFill>
                  </a:rPr>
                  <a:t>of 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1600" baseline="-25000" dirty="0" smtClean="0">
                    <a:solidFill>
                      <a:schemeClr val="tx1"/>
                    </a:solidFill>
                  </a:rPr>
                  <a:t>1 , 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i.e. </a:t>
                </a:r>
                <a14:m>
                  <m:oMath xmlns:m="http://schemas.openxmlformats.org/officeDocument/2006/math">
                    <m:r>
                      <a:rPr kumimoji="1" lang="en-US" altLang="ja-JP" sz="1600" i="1">
                        <a:solidFill>
                          <a:srgbClr val="000000"/>
                        </a:solidFill>
                        <a:latin typeface="Cambria Math"/>
                      </a:rPr>
                      <m:t>𝑘</m:t>
                    </m:r>
                    <m:r>
                      <a:rPr kumimoji="1" lang="en-US" altLang="ja-JP" sz="1600" i="1" baseline="-25000">
                        <a:solidFill>
                          <a:srgbClr val="000000"/>
                        </a:solidFill>
                        <a:latin typeface="Cambria Math"/>
                      </a:rPr>
                      <m:t>1</m:t>
                    </m:r>
                  </m:oMath>
                </a14:m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, </a:t>
                </a:r>
              </a:p>
              <a:p>
                <a:r>
                  <a:rPr kumimoji="1" lang="el-GR" altLang="ja-JP" sz="1600" dirty="0">
                    <a:solidFill>
                      <a:schemeClr val="tx1"/>
                    </a:solidFill>
                    <a:latin typeface="Cambria Math"/>
                    <a:ea typeface="Cambria Math"/>
                  </a:rPr>
                  <a:t>δ</a:t>
                </a:r>
                <a:r>
                  <a:rPr kumimoji="1" lang="en-US" altLang="ja-JP" sz="1600" baseline="-25000" dirty="0">
                    <a:solidFill>
                      <a:schemeClr val="tx1"/>
                    </a:solidFill>
                    <a:latin typeface="Cambria Math"/>
                    <a:ea typeface="Cambria Math"/>
                  </a:rPr>
                  <a:t>1 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(ppm) should be </a:t>
                </a:r>
                <a:r>
                  <a:rPr kumimoji="1" lang="en-US" altLang="ja-JP" sz="1600" dirty="0">
                    <a:solidFill>
                      <a:schemeClr val="tx1"/>
                    </a:solidFill>
                  </a:rPr>
                  <a:t>informed 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to STA(f</a:t>
                </a:r>
                <a:r>
                  <a:rPr kumimoji="1" lang="en-US" altLang="ja-JP" sz="1600" baseline="-25000" dirty="0" smtClean="0">
                    <a:solidFill>
                      <a:schemeClr val="tx1"/>
                    </a:solidFill>
                  </a:rPr>
                  <a:t>2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). </a:t>
                </a:r>
              </a:p>
              <a:p>
                <a:endParaRPr kumimoji="1" lang="en-US" altLang="ja-JP" sz="1600" dirty="0">
                  <a:solidFill>
                    <a:schemeClr val="tx1"/>
                  </a:solidFill>
                </a:endParaRPr>
              </a:p>
              <a:p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 At STA(f2) side, </a:t>
                </a:r>
                <a14:m>
                  <m:oMath xmlns:m="http://schemas.openxmlformats.org/officeDocument/2006/math">
                    <m:r>
                      <a:rPr kumimoji="1" lang="en-US" altLang="ja-JP" sz="1600" i="1">
                        <a:solidFill>
                          <a:srgbClr val="000000"/>
                        </a:solidFill>
                        <a:latin typeface="Cambria Math"/>
                      </a:rPr>
                      <m:t>𝑘</m:t>
                    </m:r>
                    <m:r>
                      <a:rPr kumimoji="1" lang="en-US" altLang="ja-JP" sz="1600" i="1" baseline="-25000">
                        <a:solidFill>
                          <a:srgbClr val="000000"/>
                        </a:solidFill>
                        <a:latin typeface="Cambria Math"/>
                      </a:rPr>
                      <m:t>1</m:t>
                    </m:r>
                  </m:oMath>
                </a14:m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=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kumimoji="1" lang="en-US" altLang="ja-JP" sz="1800" dirty="0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p</m:t>
                    </m:r>
                    <m:r>
                      <a:rPr kumimoji="1" lang="en-US" altLang="ja-JP" sz="1800" b="0" i="1" dirty="0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 </m:t>
                    </m:r>
                    <m:d>
                      <m:dPr>
                        <m:ctrlPr>
                          <a:rPr kumimoji="1" lang="en-US" altLang="ja-JP" sz="1600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kumimoji="1" lang="en-US" altLang="ja-JP" sz="16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𝑡</m:t>
                        </m:r>
                        <m:r>
                          <a:rPr kumimoji="1" lang="en-US" altLang="ja-JP" sz="16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5−</m:t>
                        </m:r>
                        <m:r>
                          <a:rPr kumimoji="1" lang="en-US" altLang="ja-JP" sz="16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𝑡</m:t>
                        </m:r>
                        <m:r>
                          <a:rPr kumimoji="1" lang="en-US" altLang="ja-JP" sz="16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e>
                    </m:d>
                  </m:oMath>
                </a14:m>
                <a:r>
                  <a:rPr kumimoji="1" lang="en-US" altLang="ja-JP" sz="1600" dirty="0">
                    <a:solidFill>
                      <a:schemeClr val="tx1"/>
                    </a:solidFill>
                    <a:latin typeface="Cambria Math"/>
                    <a:ea typeface="Cambria Math"/>
                  </a:rPr>
                  <a:t> 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(1+</a:t>
                </a:r>
                <a:r>
                  <a:rPr kumimoji="1" lang="el-GR" altLang="ja-JP" sz="1600" dirty="0">
                    <a:solidFill>
                      <a:schemeClr val="tx1"/>
                    </a:solidFill>
                    <a:latin typeface="Cambria Math"/>
                    <a:ea typeface="Cambria Math"/>
                  </a:rPr>
                  <a:t>δ</a:t>
                </a:r>
                <a:r>
                  <a:rPr kumimoji="1" lang="en-US" altLang="ja-JP" sz="1600" baseline="-25000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1 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) can be re-calculated.</a:t>
                </a:r>
                <a:endParaRPr kumimoji="1" lang="en-US" altLang="ja-JP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3" name="テキスト ボックス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2204864"/>
                <a:ext cx="4248472" cy="2691186"/>
              </a:xfrm>
              <a:prstGeom prst="rect">
                <a:avLst/>
              </a:prstGeom>
              <a:blipFill rotWithShape="1">
                <a:blip r:embed="rId3"/>
                <a:stretch>
                  <a:fillRect l="-1578" b="-1814"/>
                </a:stretch>
              </a:blipFill>
              <a:ln w="3175"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テキスト ボックス 73"/>
              <p:cNvSpPr txBox="1"/>
              <p:nvPr/>
            </p:nvSpPr>
            <p:spPr>
              <a:xfrm>
                <a:off x="4716016" y="4941168"/>
                <a:ext cx="3168352" cy="844655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2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200" baseline="-25000" dirty="0" smtClean="0">
                    <a:solidFill>
                      <a:schemeClr val="tx1"/>
                    </a:solidFill>
                  </a:rPr>
                  <a:t>2</a:t>
                </a:r>
                <a:r>
                  <a:rPr kumimoji="1" lang="en-US" altLang="ja-JP" sz="2200" dirty="0" smtClean="0">
                    <a:solidFill>
                      <a:schemeClr val="tx1"/>
                    </a:solidFill>
                  </a:rPr>
                  <a:t>=  f</a:t>
                </a:r>
                <a:r>
                  <a:rPr kumimoji="1" lang="en-US" altLang="ja-JP" sz="2200" baseline="-25000" dirty="0" smtClean="0">
                    <a:solidFill>
                      <a:schemeClr val="tx1"/>
                    </a:solidFill>
                  </a:rPr>
                  <a:t>1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1" lang="en-US" altLang="ja-JP" sz="2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kumimoji="1" lang="en-US" altLang="ja-JP" sz="22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kumimoji="1" lang="en-US" altLang="ja-JP" sz="22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kumimoji="1" lang="en-US" altLang="ja-JP" sz="22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1+</m:t>
                            </m:r>
                            <m:f>
                              <m:fPr>
                                <m:ctrlPr>
                                  <a:rPr kumimoji="1" lang="en-US" altLang="ja-JP" sz="22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kumimoji="1" lang="en-US" altLang="ja-JP" sz="22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𝑜𝑓𝑓𝑠𝑒𝑡</m:t>
                                </m:r>
                                <m:r>
                                  <a:rPr kumimoji="1" lang="en-US" altLang="ja-JP" sz="22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kumimoji="1" lang="en-US" altLang="ja-JP" sz="22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kumimoji="1" lang="en-US" altLang="ja-JP" sz="22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𝑜𝑓𝑓𝑠𝑒𝑡</m:t>
                                </m:r>
                                <m:r>
                                  <a:rPr kumimoji="1" lang="en-US" altLang="ja-JP" sz="22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kumimoji="1" lang="en-US" altLang="ja-JP" sz="22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kumimoji="1" lang="en-US" altLang="ja-JP" sz="2200" b="0" i="1" baseline="-25000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den>
                            </m:f>
                          </m:den>
                        </m:f>
                        <m:r>
                          <m:rPr>
                            <m:nor/>
                          </m:rPr>
                          <a:rPr kumimoji="1" lang="en-US" altLang="ja-JP" sz="22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</m:e>
                    </m:d>
                  </m:oMath>
                </a14:m>
                <a:r>
                  <a:rPr kumimoji="1" lang="ja-JP" altLang="en-US" sz="2200" dirty="0" smtClean="0">
                    <a:solidFill>
                      <a:schemeClr val="tx1"/>
                    </a:solidFill>
                  </a:rPr>
                  <a:t> </a:t>
                </a:r>
                <a:endParaRPr kumimoji="1" lang="en-US" altLang="ja-JP" sz="2200" dirty="0" smtClean="0">
                  <a:solidFill>
                    <a:schemeClr val="tx1"/>
                  </a:solidFill>
                </a:endParaRPr>
              </a:p>
              <a:p>
                <a:r>
                  <a:rPr kumimoji="1" lang="en-US" altLang="ja-JP" sz="800" dirty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ja-JP" sz="800" dirty="0" smtClean="0">
                    <a:solidFill>
                      <a:schemeClr val="tx1"/>
                    </a:solidFill>
                  </a:rPr>
                  <a:t> </a:t>
                </a:r>
                <a:endParaRPr kumimoji="1" lang="ja-JP" altLang="en-US" sz="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4" name="テキスト ボックス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4941168"/>
                <a:ext cx="3168352" cy="844655"/>
              </a:xfrm>
              <a:prstGeom prst="rect">
                <a:avLst/>
              </a:prstGeom>
              <a:blipFill rotWithShape="1">
                <a:blip r:embed="rId4"/>
                <a:stretch>
                  <a:fillRect l="-2500"/>
                </a:stretch>
              </a:blipFill>
              <a:ln w="31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Freeform 66"/>
          <p:cNvSpPr/>
          <p:nvPr/>
        </p:nvSpPr>
        <p:spPr bwMode="auto">
          <a:xfrm>
            <a:off x="707388" y="3521414"/>
            <a:ext cx="953588" cy="154970"/>
          </a:xfrm>
          <a:custGeom>
            <a:avLst/>
            <a:gdLst>
              <a:gd name="connsiteX0" fmla="*/ 0 w 953588"/>
              <a:gd name="connsiteY0" fmla="*/ 0 h 339635"/>
              <a:gd name="connsiteX1" fmla="*/ 339634 w 953588"/>
              <a:gd name="connsiteY1" fmla="*/ 222069 h 339635"/>
              <a:gd name="connsiteX2" fmla="*/ 953588 w 953588"/>
              <a:gd name="connsiteY2" fmla="*/ 339635 h 339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53588" h="339635">
                <a:moveTo>
                  <a:pt x="0" y="0"/>
                </a:moveTo>
                <a:cubicBezTo>
                  <a:pt x="90351" y="82731"/>
                  <a:pt x="180703" y="165463"/>
                  <a:pt x="339634" y="222069"/>
                </a:cubicBezTo>
                <a:cubicBezTo>
                  <a:pt x="498565" y="278675"/>
                  <a:pt x="726076" y="309155"/>
                  <a:pt x="953588" y="339635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Freeform 67"/>
          <p:cNvSpPr/>
          <p:nvPr/>
        </p:nvSpPr>
        <p:spPr bwMode="auto">
          <a:xfrm>
            <a:off x="738462" y="5362262"/>
            <a:ext cx="953588" cy="154970"/>
          </a:xfrm>
          <a:custGeom>
            <a:avLst/>
            <a:gdLst>
              <a:gd name="connsiteX0" fmla="*/ 0 w 953588"/>
              <a:gd name="connsiteY0" fmla="*/ 0 h 339635"/>
              <a:gd name="connsiteX1" fmla="*/ 339634 w 953588"/>
              <a:gd name="connsiteY1" fmla="*/ 222069 h 339635"/>
              <a:gd name="connsiteX2" fmla="*/ 953588 w 953588"/>
              <a:gd name="connsiteY2" fmla="*/ 339635 h 339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53588" h="339635">
                <a:moveTo>
                  <a:pt x="0" y="0"/>
                </a:moveTo>
                <a:cubicBezTo>
                  <a:pt x="90351" y="82731"/>
                  <a:pt x="180703" y="165463"/>
                  <a:pt x="339634" y="222069"/>
                </a:cubicBezTo>
                <a:cubicBezTo>
                  <a:pt x="498565" y="278675"/>
                  <a:pt x="726076" y="309155"/>
                  <a:pt x="953588" y="339635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Rectangle 1"/>
          <p:cNvSpPr txBox="1">
            <a:spLocks noChangeArrowheads="1"/>
          </p:cNvSpPr>
          <p:nvPr/>
        </p:nvSpPr>
        <p:spPr bwMode="auto">
          <a:xfrm>
            <a:off x="395536" y="692696"/>
            <a:ext cx="8424936" cy="1160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ja-JP" sz="2800" dirty="0" smtClean="0"/>
              <a:t>TFM</a:t>
            </a:r>
            <a:r>
              <a:rPr lang="en-US" altLang="ja-JP" sz="2800" baseline="30000" dirty="0" smtClean="0"/>
              <a:t>2</a:t>
            </a:r>
            <a:r>
              <a:rPr lang="en-US" altLang="ja-JP" sz="2800" dirty="0" smtClean="0"/>
              <a:t>P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mechanism by node-by-node handshake (2) </a:t>
            </a:r>
            <a:endParaRPr lang="en-US" sz="2800" dirty="0"/>
          </a:p>
        </p:txBody>
      </p:sp>
      <p:sp>
        <p:nvSpPr>
          <p:cNvPr id="78" name="Rectangle 2"/>
          <p:cNvSpPr txBox="1">
            <a:spLocks noChangeArrowheads="1"/>
          </p:cNvSpPr>
          <p:nvPr/>
        </p:nvSpPr>
        <p:spPr bwMode="auto">
          <a:xfrm>
            <a:off x="395536" y="1844825"/>
            <a:ext cx="8424936" cy="56179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/>
            <a:r>
              <a:rPr lang="en-US" altLang="ja-JP" sz="2000" dirty="0" smtClean="0"/>
              <a:t>How all STAs synchronizes each other is out of scope of this standard.</a:t>
            </a:r>
            <a:endParaRPr lang="en-US" sz="2000" dirty="0" smtClean="0"/>
          </a:p>
        </p:txBody>
      </p:sp>
      <p:sp>
        <p:nvSpPr>
          <p:cNvPr id="75" name="テキスト ボックス 43"/>
          <p:cNvSpPr txBox="1"/>
          <p:nvPr/>
        </p:nvSpPr>
        <p:spPr>
          <a:xfrm>
            <a:off x="2123728" y="3369573"/>
            <a:ext cx="1040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M1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timestamp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6" name="テキスト ボックス 43"/>
          <p:cNvSpPr txBox="1"/>
          <p:nvPr/>
        </p:nvSpPr>
        <p:spPr>
          <a:xfrm>
            <a:off x="2051720" y="5292303"/>
            <a:ext cx="1040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M2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timestamp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9" name="テキスト ボックス 77"/>
          <p:cNvSpPr txBox="1"/>
          <p:nvPr/>
        </p:nvSpPr>
        <p:spPr>
          <a:xfrm>
            <a:off x="683568" y="5940375"/>
            <a:ext cx="3664786" cy="5129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400"/>
              </a:spcBef>
            </a:pPr>
            <a:r>
              <a:rPr lang="en-US" altLang="ja-JP" sz="12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dot11MgmtOptionTFM2PActivated=1</a:t>
            </a:r>
            <a:r>
              <a:rPr lang="ja-JP" altLang="en-US" sz="1200" kern="0" dirty="0">
                <a:solidFill>
                  <a:srgbClr val="000000"/>
                </a:solidFill>
                <a:latin typeface="Times New Roman"/>
                <a:ea typeface="MS Gothic"/>
              </a:rPr>
              <a:t> </a:t>
            </a:r>
            <a:endParaRPr lang="en-US" altLang="ja-JP" sz="1200" kern="0" dirty="0" smtClean="0">
              <a:solidFill>
                <a:srgbClr val="000000"/>
              </a:solidFill>
              <a:latin typeface="Times New Roman"/>
              <a:ea typeface="MS Gothic"/>
            </a:endParaRPr>
          </a:p>
          <a:p>
            <a:pPr>
              <a:spcBef>
                <a:spcPts val="400"/>
              </a:spcBef>
            </a:pPr>
            <a:r>
              <a:rPr lang="en-US" altLang="ja-JP" sz="12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dot11MgmtOptionTimingMsmtActivated </a:t>
            </a:r>
            <a:r>
              <a:rPr lang="en-US" altLang="ja-JP" sz="1200" kern="0" dirty="0">
                <a:solidFill>
                  <a:srgbClr val="000000"/>
                </a:solidFill>
                <a:latin typeface="Times New Roman"/>
                <a:ea typeface="MS Gothic"/>
              </a:rPr>
              <a:t>(existing</a:t>
            </a:r>
            <a:r>
              <a:rPr lang="en-US" altLang="ja-JP" sz="12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) = 1 </a:t>
            </a:r>
            <a:endParaRPr lang="en-US" altLang="ja-JP" sz="1200" kern="0" dirty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2" name="Right Arrow 1"/>
          <p:cNvSpPr/>
          <p:nvPr/>
        </p:nvSpPr>
        <p:spPr bwMode="auto">
          <a:xfrm>
            <a:off x="6012160" y="2420888"/>
            <a:ext cx="234225" cy="240913"/>
          </a:xfrm>
          <a:prstGeom prst="rightArrow">
            <a:avLst>
              <a:gd name="adj1" fmla="val 27673"/>
              <a:gd name="adj2" fmla="val 50000"/>
            </a:avLst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644008" y="5787448"/>
                <a:ext cx="4023730" cy="6354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/>
                <a:r>
                  <a:rPr kumimoji="1" lang="en-US" altLang="ja-JP" dirty="0" smtClean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ja-JP" sz="2000" dirty="0" smtClean="0">
                    <a:solidFill>
                      <a:srgbClr val="000000"/>
                    </a:solidFill>
                  </a:rPr>
                  <a:t>f</a:t>
                </a:r>
                <a:r>
                  <a:rPr kumimoji="1" lang="en-US" altLang="ja-JP" sz="2000" baseline="-25000" dirty="0" smtClean="0">
                    <a:solidFill>
                      <a:srgbClr val="000000"/>
                    </a:solidFill>
                  </a:rPr>
                  <a:t>2</a:t>
                </a:r>
                <a:r>
                  <a:rPr kumimoji="1" lang="en-US" altLang="ja-JP" sz="2000" dirty="0" smtClean="0">
                    <a:solidFill>
                      <a:srgbClr val="000000"/>
                    </a:solidFill>
                    <a:latin typeface="Cambria Math"/>
                    <a:ea typeface="Cambria Math"/>
                  </a:rPr>
                  <a:t>⧋</a:t>
                </a:r>
                <a:r>
                  <a:rPr kumimoji="1" lang="en-US" altLang="ja-JP" sz="2000" dirty="0" smtClean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2000" i="1" baseline="-25000">
                            <a:solidFill>
                              <a:srgbClr val="000000"/>
                            </a:solidFill>
                            <a:latin typeface="Cambria Math"/>
                          </a:rPr>
                          <m:t>0</m:t>
                        </m:r>
                        <m:r>
                          <a:rPr kumimoji="1" lang="en-US" altLang="ja-JP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kumimoji="1" lang="en-US" altLang="ja-JP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2000" b="0" i="1" baseline="-2500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6</m:t>
                            </m:r>
                            <m:r>
                              <a:rPr kumimoji="1" lang="en-US" altLang="ja-JP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kumimoji="1" lang="en-US" altLang="ja-JP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2</m:t>
                            </m:r>
                          </m:e>
                        </m:d>
                      </m:den>
                    </m:f>
                    <m:r>
                      <a:rPr kumimoji="1" lang="en-US" altLang="ja-JP" sz="2000">
                        <a:solidFill>
                          <a:srgbClr val="00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kumimoji="1" lang="en-US" altLang="ja-JP" sz="1400" dirty="0">
                    <a:solidFill>
                      <a:srgbClr val="000000"/>
                    </a:solidFill>
                  </a:rPr>
                  <a:t>     </a:t>
                </a:r>
                <a14:m>
                  <m:oMath xmlns:m="http://schemas.openxmlformats.org/officeDocument/2006/math">
                    <m:r>
                      <a:rPr kumimoji="1" lang="en-US" altLang="ja-JP" sz="2000">
                        <a:solidFill>
                          <a:srgbClr val="000000"/>
                        </a:solidFill>
                        <a:latin typeface="Cambria Math"/>
                      </a:rPr>
                      <m:t>   </m:t>
                    </m:r>
                    <m:f>
                      <m:fPr>
                        <m:ctrlPr>
                          <a:rPr kumimoji="1" lang="en-US" altLang="ja-JP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2000" b="0" i="1" baseline="-2500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kumimoji="1" lang="en-US" altLang="ja-JP" sz="1800" dirty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  <m:t>p</m:t>
                        </m:r>
                        <m:d>
                          <m:dPr>
                            <m:ctrlPr>
                              <a:rPr kumimoji="1" lang="en-US" altLang="ja-JP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6</m:t>
                            </m:r>
                            <m:r>
                              <a:rPr kumimoji="1" lang="en-US" altLang="ja-JP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kumimoji="1" lang="en-US" altLang="ja-JP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2</m:t>
                            </m:r>
                          </m:e>
                        </m:d>
                      </m:den>
                    </m:f>
                  </m:oMath>
                </a14:m>
                <a:r>
                  <a:rPr kumimoji="1" lang="en-US" altLang="ja-JP" sz="2000" baseline="-25000" dirty="0">
                    <a:solidFill>
                      <a:srgbClr val="000000"/>
                    </a:solidFill>
                  </a:rPr>
                  <a:t> </a:t>
                </a:r>
                <a:r>
                  <a:rPr kumimoji="1" lang="en-US" altLang="ja-JP" sz="2000" dirty="0">
                    <a:solidFill>
                      <a:srgbClr val="00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1" lang="en-US" altLang="ja-JP" sz="2000" dirty="0">
                            <a:solidFill>
                              <a:srgbClr val="000000"/>
                            </a:solidFill>
                          </a:rPr>
                          <m:t>f</m:t>
                        </m:r>
                        <m:r>
                          <m:rPr>
                            <m:nor/>
                          </m:rPr>
                          <a:rPr kumimoji="1" lang="en-US" altLang="ja-JP" sz="2000" b="0" i="0" baseline="-25000" dirty="0" smtClean="0">
                            <a:solidFill>
                              <a:srgbClr val="000000"/>
                            </a:solidFill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kumimoji="1" lang="en-US" altLang="ja-JP" sz="1800" dirty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  <m:t>p</m:t>
                        </m:r>
                        <m:r>
                          <a:rPr kumimoji="1" lang="en-US" altLang="ja-JP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2000" i="1" baseline="-25000">
                            <a:solidFill>
                              <a:srgbClr val="000000"/>
                            </a:solidFill>
                            <a:latin typeface="Cambria Math"/>
                          </a:rPr>
                          <m:t>0</m:t>
                        </m:r>
                      </m:den>
                    </m:f>
                  </m:oMath>
                </a14:m>
                <a:r>
                  <a:rPr kumimoji="1" lang="ja-JP" altLang="en-US" sz="2000" dirty="0">
                    <a:solidFill>
                      <a:srgbClr val="000000"/>
                    </a:solidFill>
                  </a:rPr>
                  <a:t> </a:t>
                </a:r>
                <a:r>
                  <a:rPr kumimoji="1" lang="en-US" altLang="ja-JP" sz="1800" dirty="0">
                    <a:solidFill>
                      <a:srgbClr val="000000"/>
                    </a:solidFill>
                    <a:latin typeface="Cambria Math"/>
                    <a:ea typeface="Cambria Math"/>
                  </a:rPr>
                  <a:t>⧋ 1+</a:t>
                </a:r>
                <a:r>
                  <a:rPr kumimoji="1" lang="el-GR" altLang="ja-JP" sz="1800" dirty="0" smtClean="0">
                    <a:solidFill>
                      <a:srgbClr val="000000"/>
                    </a:solidFill>
                    <a:latin typeface="Cambria Math"/>
                    <a:ea typeface="Cambria Math"/>
                  </a:rPr>
                  <a:t>δ</a:t>
                </a:r>
                <a:r>
                  <a:rPr kumimoji="1" lang="en-US" altLang="ja-JP" sz="1800" baseline="-25000" dirty="0" smtClean="0">
                    <a:solidFill>
                      <a:srgbClr val="000000"/>
                    </a:solidFill>
                    <a:latin typeface="Cambria Math"/>
                    <a:ea typeface="Cambria Math"/>
                  </a:rPr>
                  <a:t>2</a:t>
                </a:r>
                <a:endParaRPr kumimoji="1" lang="ja-JP" altLang="en-US" sz="1800" baseline="-250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5787448"/>
                <a:ext cx="4023730" cy="63543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Right Arrow 79"/>
          <p:cNvSpPr/>
          <p:nvPr/>
        </p:nvSpPr>
        <p:spPr bwMode="auto">
          <a:xfrm>
            <a:off x="6012160" y="5996399"/>
            <a:ext cx="234225" cy="240913"/>
          </a:xfrm>
          <a:prstGeom prst="rightArrow">
            <a:avLst>
              <a:gd name="adj1" fmla="val 27673"/>
              <a:gd name="adj2" fmla="val 50000"/>
            </a:avLst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19837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Oct.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16</a:t>
            </a:fld>
            <a:endParaRPr lang="en-GB"/>
          </a:p>
        </p:txBody>
      </p:sp>
      <p:sp>
        <p:nvSpPr>
          <p:cNvPr id="77" name="Rectangle 1"/>
          <p:cNvSpPr txBox="1">
            <a:spLocks noChangeArrowheads="1"/>
          </p:cNvSpPr>
          <p:nvPr/>
        </p:nvSpPr>
        <p:spPr bwMode="auto">
          <a:xfrm>
            <a:off x="395536" y="1916832"/>
            <a:ext cx="8424936" cy="31683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ja-JP" sz="2800" dirty="0" smtClean="0"/>
              <a:t>End of first part fo</a:t>
            </a:r>
            <a:r>
              <a:rPr lang="en-US" altLang="ja-JP" sz="2800" dirty="0" smtClean="0"/>
              <a:t>r conference call.</a:t>
            </a:r>
          </a:p>
          <a:p>
            <a:endParaRPr lang="en-US" altLang="ja-JP" sz="2800" dirty="0" smtClean="0"/>
          </a:p>
          <a:p>
            <a:r>
              <a:rPr lang="en-US" altLang="ja-JP" sz="2800" dirty="0" smtClean="0"/>
              <a:t>Continued to full submission at San Antonio</a:t>
            </a:r>
            <a:r>
              <a:rPr lang="en-US" altLang="ja-JP" sz="2800" dirty="0" smtClean="0"/>
              <a:t> plenary.</a:t>
            </a:r>
          </a:p>
          <a:p>
            <a:endParaRPr lang="en-US" sz="2800" dirty="0"/>
          </a:p>
          <a:p>
            <a:r>
              <a:rPr lang="en-US" sz="2800" dirty="0" smtClean="0"/>
              <a:t>See you there!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402838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1700808"/>
            <a:ext cx="8424936" cy="4680520"/>
          </a:xfrm>
          <a:ln/>
        </p:spPr>
        <p:txBody>
          <a:bodyPr/>
          <a:lstStyle/>
          <a:p>
            <a:pPr marL="0" indent="0"/>
            <a:r>
              <a:rPr lang="en-US" altLang="ja-JP" dirty="0" smtClean="0"/>
              <a:t>  </a:t>
            </a:r>
            <a:r>
              <a:rPr lang="en-US" altLang="ja-JP" b="0" dirty="0" smtClean="0"/>
              <a:t>First half part of detailed </a:t>
            </a:r>
            <a:r>
              <a:rPr lang="en-US" altLang="ja-JP" b="0" dirty="0" smtClean="0"/>
              <a:t>three procedures of enhanced</a:t>
            </a:r>
            <a:r>
              <a:rPr lang="ja-JP" altLang="en-US" b="0" dirty="0" smtClean="0"/>
              <a:t> </a:t>
            </a:r>
            <a:r>
              <a:rPr lang="en-US" altLang="ja-JP" b="0" dirty="0" smtClean="0"/>
              <a:t>power saving </a:t>
            </a:r>
            <a:r>
              <a:rPr lang="en-US" altLang="ja-JP" b="0" dirty="0" smtClean="0"/>
              <a:t>function </a:t>
            </a:r>
            <a:r>
              <a:rPr lang="en-US" altLang="ja-JP" b="0" dirty="0" smtClean="0"/>
              <a:t>which employs </a:t>
            </a:r>
            <a:r>
              <a:rPr lang="en-US" altLang="ja-JP" b="0" dirty="0" smtClean="0"/>
              <a:t>the proposed TFM</a:t>
            </a:r>
            <a:r>
              <a:rPr lang="en-US" altLang="ja-JP" b="0" baseline="30000" dirty="0" smtClean="0"/>
              <a:t>2</a:t>
            </a:r>
            <a:r>
              <a:rPr lang="en-US" altLang="ja-JP" b="0" dirty="0" smtClean="0"/>
              <a:t>P </a:t>
            </a:r>
            <a:r>
              <a:rPr lang="en-US" altLang="ja-JP" b="0" dirty="0" smtClean="0"/>
              <a:t>(TSF timer </a:t>
            </a:r>
            <a:r>
              <a:rPr lang="en-US" altLang="ja-JP" b="0" dirty="0"/>
              <a:t>Frequency</a:t>
            </a:r>
            <a:r>
              <a:rPr lang="ja-JP" altLang="en-US" b="0" dirty="0"/>
              <a:t> </a:t>
            </a:r>
            <a:r>
              <a:rPr lang="en-US" altLang="ja-JP" b="0" dirty="0"/>
              <a:t>Management &amp; Measurement </a:t>
            </a:r>
            <a:r>
              <a:rPr lang="en-US" altLang="ja-JP" b="0" dirty="0" smtClean="0"/>
              <a:t>Procedure) is </a:t>
            </a:r>
            <a:r>
              <a:rPr lang="en-US" altLang="ja-JP" b="0" dirty="0" smtClean="0"/>
              <a:t>presented. </a:t>
            </a:r>
          </a:p>
          <a:p>
            <a:pPr marL="0" indent="0"/>
            <a:r>
              <a:rPr lang="en-US" altLang="ja-JP" b="0" dirty="0" smtClean="0"/>
              <a:t>( This partial submission is only for conference call. )</a:t>
            </a:r>
            <a:endParaRPr lang="en-US" altLang="ja-JP" b="0" dirty="0" smtClean="0"/>
          </a:p>
          <a:p>
            <a:pPr marL="0" indent="0"/>
            <a:r>
              <a:rPr lang="en-US" altLang="ja-JP" b="0" dirty="0"/>
              <a:t> </a:t>
            </a:r>
            <a:r>
              <a:rPr lang="en-US" altLang="ja-JP" b="0" dirty="0" smtClean="0"/>
              <a:t> TFM</a:t>
            </a:r>
            <a:r>
              <a:rPr lang="en-US" altLang="ja-JP" b="0" baseline="30000" dirty="0" smtClean="0"/>
              <a:t>2</a:t>
            </a:r>
            <a:r>
              <a:rPr lang="en-US" altLang="ja-JP" b="0" dirty="0" smtClean="0"/>
              <a:t>P can be used with existing PS mechanisms to allow STA waking up precisely and sleeping more, for following operational conditions;  </a:t>
            </a:r>
          </a:p>
          <a:p>
            <a:pPr marL="457200" indent="-457200">
              <a:buAutoNum type="arabicParenBoth"/>
            </a:pPr>
            <a:r>
              <a:rPr lang="en-US" altLang="ja-JP" b="0" dirty="0" smtClean="0"/>
              <a:t>numerous numbers of sensors or meters, with </a:t>
            </a:r>
            <a:r>
              <a:rPr lang="en-US" altLang="ja-JP" b="0" dirty="0"/>
              <a:t>lower </a:t>
            </a:r>
            <a:r>
              <a:rPr lang="en-US" altLang="ja-JP" b="0" dirty="0" smtClean="0"/>
              <a:t>traffic at </a:t>
            </a:r>
            <a:r>
              <a:rPr lang="en-US" altLang="ja-JP" b="0" dirty="0"/>
              <a:t/>
            </a:r>
            <a:br>
              <a:rPr lang="en-US" altLang="ja-JP" b="0" dirty="0"/>
            </a:br>
            <a:r>
              <a:rPr lang="en-US" altLang="ja-JP" b="0" dirty="0" smtClean="0"/>
              <a:t>each STA, requiring battery conservation. </a:t>
            </a:r>
            <a:r>
              <a:rPr lang="en-US" altLang="ja-JP" b="0" dirty="0"/>
              <a:t>(use case </a:t>
            </a:r>
            <a:r>
              <a:rPr lang="en-US" altLang="ja-JP" b="0" dirty="0" smtClean="0"/>
              <a:t>1a/c/d/e/f) </a:t>
            </a:r>
          </a:p>
          <a:p>
            <a:pPr marL="457200" indent="-457200">
              <a:buAutoNum type="arabicParenBoth"/>
            </a:pPr>
            <a:r>
              <a:rPr kumimoji="1" lang="en-US" altLang="ja-JP" b="0" dirty="0" smtClean="0"/>
              <a:t>access control using wake-up timing control schemes using TSF timer synchronization, rather than simple ALOHA.  </a:t>
            </a:r>
            <a:br>
              <a:rPr kumimoji="1" lang="en-US" altLang="ja-JP" b="0" dirty="0" smtClean="0"/>
            </a:br>
            <a:r>
              <a:rPr kumimoji="1" lang="en-US" altLang="ja-JP" b="0" dirty="0" smtClean="0"/>
              <a:t>(RAW, </a:t>
            </a:r>
            <a:r>
              <a:rPr kumimoji="1" lang="en-US" altLang="ja-JP" b="0" dirty="0"/>
              <a:t>TWT, PS-mode</a:t>
            </a:r>
            <a:r>
              <a:rPr kumimoji="1" lang="en-US" altLang="ja-JP" b="0" dirty="0" smtClean="0"/>
              <a:t>, etc.) </a:t>
            </a:r>
            <a:endParaRPr kumimoji="1" lang="ja-JP" alt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Shusaku Shimada Yokogawa Co.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Oct. 2012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Oct.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52120" y="6475413"/>
            <a:ext cx="2890218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2800" dirty="0" smtClean="0"/>
              <a:t>Principle of PS feature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18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772816"/>
                <a:ext cx="7772400" cy="4536504"/>
              </a:xfrm>
              <a:ln/>
            </p:spPr>
            <p:txBody>
              <a:bodyPr/>
              <a:lstStyle/>
              <a:p>
                <a:pPr>
                  <a:buFont typeface="Times New Roman" pitchFamily="16" charset="0"/>
                  <a:buChar char="•"/>
                </a:pPr>
                <a:r>
                  <a:rPr lang="en-GB" b="0" dirty="0" smtClean="0"/>
                  <a:t>Synchronize peer nodes to TSF </a:t>
                </a:r>
              </a:p>
              <a:p>
                <a:pPr>
                  <a:buFont typeface="Times New Roman" pitchFamily="16" charset="0"/>
                  <a:buChar char="•"/>
                </a:pPr>
                <a:r>
                  <a:rPr lang="en-GB" b="0" dirty="0" smtClean="0"/>
                  <a:t>Schedule or Trigger for STA wake-up </a:t>
                </a:r>
              </a:p>
              <a:p>
                <a:pPr>
                  <a:buFont typeface="Times New Roman" pitchFamily="16" charset="0"/>
                  <a:buChar char="•"/>
                </a:pPr>
                <a:r>
                  <a:rPr lang="en-GB" b="0" dirty="0" smtClean="0"/>
                  <a:t>Sleep as long as possible for peer nodes to queue </a:t>
                </a:r>
              </a:p>
              <a:p>
                <a:pPr>
                  <a:buFont typeface="Times New Roman" pitchFamily="16" charset="0"/>
                  <a:buChar char="•"/>
                </a:pPr>
                <a:r>
                  <a:rPr lang="en-GB" b="0" dirty="0" smtClean="0"/>
                  <a:t>Awake as short as possible to communicate quickly  </a:t>
                </a:r>
              </a:p>
              <a:p>
                <a:pPr>
                  <a:buFont typeface="Times New Roman" pitchFamily="16" charset="0"/>
                  <a:buChar char="•"/>
                </a:pPr>
                <a:r>
                  <a:rPr lang="en-GB" b="0" dirty="0" smtClean="0"/>
                  <a:t>Accuracy </a:t>
                </a:r>
                <a14:m>
                  <m:oMath xmlns:m="http://schemas.openxmlformats.org/officeDocument/2006/math">
                    <m:r>
                      <a:rPr lang="en-US" altLang="ja-JP" b="0" i="1" dirty="0">
                        <a:latin typeface="Cambria Math"/>
                      </a:rPr>
                      <m:t>△</m:t>
                    </m:r>
                  </m:oMath>
                </a14:m>
                <a:r>
                  <a:rPr lang="en-GB" b="0" dirty="0" smtClean="0"/>
                  <a:t> of TSF sync does set the duty ratio </a:t>
                </a:r>
                <a14:m>
                  <m:oMath xmlns:m="http://schemas.openxmlformats.org/officeDocument/2006/math">
                    <m:r>
                      <a:rPr lang="en-GB" altLang="ja-JP" b="0" i="1" dirty="0">
                        <a:latin typeface="Cambria Math"/>
                      </a:rPr>
                      <m:t>𝐷</m:t>
                    </m:r>
                  </m:oMath>
                </a14:m>
                <a:r>
                  <a:rPr lang="en-GB" b="0" dirty="0" smtClean="0"/>
                  <a:t>, </a:t>
                </a:r>
                <a:r>
                  <a:rPr lang="en-US" altLang="ja-JP" b="0" dirty="0" smtClean="0"/>
                  <a:t>due to wake-up margin. </a:t>
                </a:r>
                <a:br>
                  <a:rPr lang="en-US" altLang="ja-JP" b="0" dirty="0" smtClean="0"/>
                </a:br>
                <a:endParaRPr lang="en-GB" b="0" dirty="0" smtClean="0"/>
              </a:p>
              <a:p>
                <a:pPr marL="0" indent="0"/>
                <a:r>
                  <a:rPr lang="en-GB" b="0" dirty="0" smtClean="0"/>
                  <a:t>            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latin typeface="Cambria Math"/>
                      </a:rPr>
                      <m:t>𝐷</m:t>
                    </m:r>
                    <m:r>
                      <a:rPr lang="en-GB" b="0" i="1" dirty="0" smtClean="0">
                        <a:latin typeface="Cambria Math"/>
                      </a:rPr>
                      <m:t> ≈   </m:t>
                    </m:r>
                    <m:f>
                      <m:fPr>
                        <m:ctrlPr>
                          <a:rPr lang="en-GB" altLang="ja-JP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altLang="ja-JP" b="0" i="1" dirty="0">
                            <a:latin typeface="Cambria Math"/>
                          </a:rPr>
                          <m:t>𝑇</m:t>
                        </m:r>
                        <m:r>
                          <a:rPr lang="en-GB" altLang="ja-JP" b="0" i="1" baseline="-25000" dirty="0" err="1">
                            <a:latin typeface="Cambria Math"/>
                          </a:rPr>
                          <m:t>𝐴𝑤𝑎𝑘𝑒</m:t>
                        </m:r>
                        <m:r>
                          <a:rPr lang="en-US" altLang="ja-JP" b="0" i="1" baseline="-25000" dirty="0" smtClean="0">
                            <a:latin typeface="Cambria Math"/>
                          </a:rPr>
                          <m:t> </m:t>
                        </m:r>
                        <m:r>
                          <a:rPr lang="en-US" altLang="ja-JP" b="0" i="1" dirty="0" smtClean="0">
                            <a:latin typeface="Cambria Math"/>
                          </a:rPr>
                          <m:t> </m:t>
                        </m:r>
                      </m:num>
                      <m:den>
                        <m:r>
                          <a:rPr lang="en-GB" altLang="ja-JP" b="0" i="1" dirty="0" err="1">
                            <a:latin typeface="Cambria Math"/>
                          </a:rPr>
                          <m:t>𝑇</m:t>
                        </m:r>
                        <m:r>
                          <a:rPr lang="en-US" altLang="ja-JP" b="0" i="1" baseline="-25000" dirty="0" smtClean="0">
                            <a:latin typeface="Cambria Math"/>
                          </a:rPr>
                          <m:t>𝑆𝑙𝑒𝑒𝑝</m:t>
                        </m:r>
                        <m:r>
                          <a:rPr lang="en-GB" altLang="ja-JP" b="0" i="1" dirty="0">
                            <a:latin typeface="Cambria Math"/>
                          </a:rPr>
                          <m:t> </m:t>
                        </m:r>
                        <m:r>
                          <a:rPr lang="en-US" altLang="ja-JP" b="0" i="1" dirty="0" smtClean="0">
                            <a:latin typeface="Cambria Math"/>
                          </a:rPr>
                          <m:t> </m:t>
                        </m:r>
                      </m:den>
                    </m:f>
                    <m:r>
                      <a:rPr lang="en-US" altLang="ja-JP" b="0" i="1" dirty="0" smtClean="0">
                        <a:latin typeface="Cambria Math"/>
                      </a:rPr>
                      <m:t> + △</m:t>
                    </m:r>
                  </m:oMath>
                </a14:m>
                <a:r>
                  <a:rPr lang="ja-JP" altLang="en-US" b="0" dirty="0" smtClean="0"/>
                  <a:t>　</a:t>
                </a:r>
                <a:r>
                  <a:rPr lang="en-US" altLang="ja-JP" b="0" dirty="0" smtClean="0"/>
                  <a:t>; for small </a:t>
                </a:r>
                <a14:m>
                  <m:oMath xmlns:m="http://schemas.openxmlformats.org/officeDocument/2006/math">
                    <m:r>
                      <a:rPr lang="en-GB" altLang="ja-JP" b="0" i="1" dirty="0">
                        <a:latin typeface="Cambria Math"/>
                      </a:rPr>
                      <m:t>𝐷</m:t>
                    </m:r>
                    <m:r>
                      <a:rPr lang="en-GB" altLang="ja-JP" b="0" i="1" dirty="0">
                        <a:latin typeface="Cambria Math"/>
                      </a:rPr>
                      <m:t> </m:t>
                    </m:r>
                  </m:oMath>
                </a14:m>
                <a:r>
                  <a:rPr lang="en-US" altLang="ja-JP" b="0" dirty="0" smtClean="0"/>
                  <a:t> </a:t>
                </a:r>
                <a:endParaRPr lang="en-US" altLang="ja-JP" b="0" dirty="0"/>
              </a:p>
              <a:p>
                <a:pPr marL="0" indent="0"/>
                <a:r>
                  <a:rPr lang="en-US" altLang="ja-JP" sz="1400" b="0" dirty="0" smtClean="0"/>
                  <a:t>  </a:t>
                </a:r>
              </a:p>
              <a:p>
                <a:pPr marL="400050" lvl="1" indent="0"/>
                <a:r>
                  <a:rPr lang="en-US" altLang="ja-JP" sz="1400" dirty="0" smtClean="0"/>
                  <a:t>c.f.  Peer to peer clock frequency accuracy</a:t>
                </a:r>
                <a:r>
                  <a:rPr lang="en-US" altLang="ja-JP" sz="1400" dirty="0" smtClean="0">
                    <a:latin typeface="Cambria Math"/>
                    <a:ea typeface="Cambria Math"/>
                  </a:rPr>
                  <a:t>=40ppm,  </a:t>
                </a:r>
              </a:p>
              <a:p>
                <a:pPr marL="400050" lvl="1" indent="0"/>
                <a:r>
                  <a:rPr lang="en-US" altLang="ja-JP" sz="1400" dirty="0" smtClean="0">
                    <a:latin typeface="Cambria Math"/>
                    <a:ea typeface="Cambria Math"/>
                  </a:rPr>
                  <a:t>    (1) </a:t>
                </a:r>
                <a14:m>
                  <m:oMath xmlns:m="http://schemas.openxmlformats.org/officeDocument/2006/math">
                    <m:r>
                      <a:rPr lang="en-GB" altLang="ja-JP" sz="1400" b="0" i="1" dirty="0">
                        <a:latin typeface="Cambria Math"/>
                      </a:rPr>
                      <m:t>𝐷</m:t>
                    </m:r>
                    <m:r>
                      <a:rPr lang="en-GB" altLang="ja-JP" sz="1400" b="0" i="1" dirty="0">
                        <a:latin typeface="Cambria Math"/>
                      </a:rPr>
                      <m:t> </m:t>
                    </m:r>
                  </m:oMath>
                </a14:m>
                <a:r>
                  <a:rPr lang="en-US" altLang="ja-JP" sz="1400" dirty="0" smtClean="0">
                    <a:latin typeface="Cambria Math"/>
                    <a:ea typeface="Cambria Math"/>
                  </a:rPr>
                  <a:t>= (36ms / 15min) + 40  = 40 + 40 ppm </a:t>
                </a:r>
              </a:p>
              <a:p>
                <a:pPr marL="400050" lvl="1" indent="0"/>
                <a:r>
                  <a:rPr lang="en-US" altLang="ja-JP" sz="1400" dirty="0" smtClean="0">
                    <a:latin typeface="Cambria Math"/>
                    <a:ea typeface="Cambria Math"/>
                  </a:rPr>
                  <a:t>    (2) </a:t>
                </a:r>
                <a14:m>
                  <m:oMath xmlns:m="http://schemas.openxmlformats.org/officeDocument/2006/math">
                    <m:r>
                      <a:rPr lang="en-GB" altLang="ja-JP" sz="1400" b="0" i="1" dirty="0">
                        <a:latin typeface="Cambria Math"/>
                      </a:rPr>
                      <m:t>𝐷</m:t>
                    </m:r>
                  </m:oMath>
                </a14:m>
                <a:r>
                  <a:rPr lang="en-US" altLang="ja-JP" sz="1400" dirty="0" smtClean="0">
                    <a:latin typeface="Cambria Math"/>
                    <a:ea typeface="Cambria Math"/>
                  </a:rPr>
                  <a:t> = (360us / hour) + 40 = 0.1 + 40 ppm   or  </a:t>
                </a:r>
                <a14:m>
                  <m:oMath xmlns:m="http://schemas.openxmlformats.org/officeDocument/2006/math">
                    <m:r>
                      <a:rPr lang="en-GB" altLang="ja-JP" sz="1400" b="0" i="1" dirty="0">
                        <a:latin typeface="Cambria Math"/>
                      </a:rPr>
                      <m:t>𝐷</m:t>
                    </m:r>
                  </m:oMath>
                </a14:m>
                <a:r>
                  <a:rPr lang="en-US" altLang="ja-JP" sz="1400" dirty="0" smtClean="0">
                    <a:latin typeface="Cambria Math"/>
                    <a:ea typeface="Cambria Math"/>
                  </a:rPr>
                  <a:t> = (3.6ms / 10 hour) +40</a:t>
                </a:r>
                <a:r>
                  <a:rPr lang="en-US" altLang="ja-JP" sz="1400" dirty="0"/>
                  <a:t> </a:t>
                </a:r>
                <a:r>
                  <a:rPr lang="en-US" altLang="ja-JP" sz="1400" dirty="0" smtClean="0"/>
                  <a:t>= 0.1 +40 ppm</a:t>
                </a:r>
              </a:p>
            </p:txBody>
          </p:sp>
        </mc:Choice>
        <mc:Fallback xmlns="">
          <p:sp>
            <p:nvSpPr>
              <p:cNvPr id="921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772816"/>
                <a:ext cx="7772400" cy="4536504"/>
              </a:xfrm>
              <a:blipFill rotWithShape="1">
                <a:blip r:embed="rId3"/>
                <a:stretch>
                  <a:fillRect l="-1098" t="-1075" b="-4973"/>
                </a:stretch>
              </a:blipFill>
              <a:ln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Oct.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378823" y="684213"/>
            <a:ext cx="8369641" cy="1160462"/>
          </a:xfrm>
          <a:ln/>
        </p:spPr>
        <p:txBody>
          <a:bodyPr lIns="90000" tIns="46800" rIns="90000" bIns="46800"/>
          <a:lstStyle/>
          <a:p>
            <a:r>
              <a:rPr lang="en-US" sz="2800" dirty="0" smtClean="0"/>
              <a:t>Wake-up synchronization </a:t>
            </a:r>
            <a:br>
              <a:rPr lang="en-US" sz="2800" dirty="0" smtClean="0"/>
            </a:br>
            <a:r>
              <a:rPr lang="en-US" sz="2800" dirty="0" smtClean="0"/>
              <a:t>Simple </a:t>
            </a:r>
            <a:r>
              <a:rPr lang="en-US" altLang="ja-JP" sz="2800" dirty="0" smtClean="0"/>
              <a:t>AP </a:t>
            </a:r>
            <a:r>
              <a:rPr lang="en-US" altLang="ja-JP" sz="2800" dirty="0"/>
              <a:t>announcement </a:t>
            </a:r>
            <a:r>
              <a:rPr lang="en-US" altLang="ja-JP" sz="2800" dirty="0" smtClean="0"/>
              <a:t>of TSF accuracy (1)</a:t>
            </a:r>
            <a:endParaRPr lang="en-US" sz="28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6722" y="1962677"/>
            <a:ext cx="8277766" cy="4208463"/>
          </a:xfrm>
          <a:ln/>
        </p:spPr>
        <p:txBody>
          <a:bodyPr/>
          <a:lstStyle/>
          <a:p>
            <a:r>
              <a:rPr lang="en-US" sz="2000" dirty="0" smtClean="0"/>
              <a:t>Wake-up Timing margin depends on TSF timer freq. accuracy </a:t>
            </a:r>
            <a:r>
              <a:rPr lang="en-US" altLang="ja-JP" sz="2000" dirty="0" smtClean="0">
                <a:latin typeface="Cambria Math"/>
                <a:ea typeface="Cambria Math"/>
              </a:rPr>
              <a:t>△</a:t>
            </a:r>
            <a:r>
              <a:rPr lang="en-US" sz="2000" dirty="0" smtClean="0"/>
              <a:t>;  </a:t>
            </a:r>
          </a:p>
          <a:p>
            <a:endParaRPr lang="en-US" b="0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/>
            <a:endParaRPr lang="en-US" altLang="ja-JP" dirty="0" smtClean="0">
              <a:latin typeface="Cambria Math"/>
              <a:ea typeface="Cambria Math"/>
            </a:endParaRPr>
          </a:p>
          <a:p>
            <a:pPr marL="0" indent="0"/>
            <a:endParaRPr lang="en-US" altLang="ja-JP" dirty="0" smtClean="0"/>
          </a:p>
        </p:txBody>
      </p:sp>
      <p:cxnSp>
        <p:nvCxnSpPr>
          <p:cNvPr id="3" name="直線矢印コネクタ 2"/>
          <p:cNvCxnSpPr/>
          <p:nvPr/>
        </p:nvCxnSpPr>
        <p:spPr bwMode="auto">
          <a:xfrm>
            <a:off x="1763688" y="3336667"/>
            <a:ext cx="64807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直線コネクタ 9"/>
          <p:cNvCxnSpPr/>
          <p:nvPr/>
        </p:nvCxnSpPr>
        <p:spPr bwMode="auto">
          <a:xfrm>
            <a:off x="2051720" y="2904619"/>
            <a:ext cx="0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線コネクタ 14"/>
          <p:cNvCxnSpPr/>
          <p:nvPr/>
        </p:nvCxnSpPr>
        <p:spPr bwMode="auto">
          <a:xfrm>
            <a:off x="2213738" y="3963253"/>
            <a:ext cx="54006" cy="22241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</p:spPr>
      </p:cxnSp>
      <p:sp>
        <p:nvSpPr>
          <p:cNvPr id="18" name="正方形/長方形 17"/>
          <p:cNvSpPr/>
          <p:nvPr/>
        </p:nvSpPr>
        <p:spPr bwMode="auto">
          <a:xfrm>
            <a:off x="6084168" y="4107269"/>
            <a:ext cx="2016224" cy="22299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2267744" y="4203640"/>
            <a:ext cx="3816424" cy="11965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6084168" y="3084639"/>
            <a:ext cx="1584176" cy="2520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直線コネクタ 20"/>
          <p:cNvCxnSpPr/>
          <p:nvPr/>
        </p:nvCxnSpPr>
        <p:spPr bwMode="auto">
          <a:xfrm flipH="1">
            <a:off x="6867872" y="2883133"/>
            <a:ext cx="9385" cy="153742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直線矢印コネクタ 22"/>
          <p:cNvCxnSpPr/>
          <p:nvPr/>
        </p:nvCxnSpPr>
        <p:spPr bwMode="auto">
          <a:xfrm>
            <a:off x="2060104" y="2976627"/>
            <a:ext cx="48077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28" name="直線コネクタ 27"/>
          <p:cNvCxnSpPr/>
          <p:nvPr/>
        </p:nvCxnSpPr>
        <p:spPr bwMode="auto">
          <a:xfrm>
            <a:off x="6084168" y="3840723"/>
            <a:ext cx="0" cy="7258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</p:spPr>
      </p:cxnSp>
      <p:cxnSp>
        <p:nvCxnSpPr>
          <p:cNvPr id="30" name="直線矢印コネクタ 29"/>
          <p:cNvCxnSpPr/>
          <p:nvPr/>
        </p:nvCxnSpPr>
        <p:spPr bwMode="auto">
          <a:xfrm>
            <a:off x="6084168" y="3912731"/>
            <a:ext cx="78370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31" name="テキスト ボックス 30"/>
          <p:cNvSpPr txBox="1"/>
          <p:nvPr/>
        </p:nvSpPr>
        <p:spPr>
          <a:xfrm>
            <a:off x="4085501" y="3471391"/>
            <a:ext cx="34388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1" lang="en-US" altLang="ja-JP" sz="1800" b="1" u="sng" dirty="0" smtClean="0">
                <a:solidFill>
                  <a:schemeClr val="tx1"/>
                </a:solidFill>
              </a:rPr>
              <a:t>Wake-up margin</a:t>
            </a:r>
            <a:r>
              <a:rPr kumimoji="1" lang="en-US" altLang="ja-JP" sz="1800" b="1" dirty="0" smtClean="0">
                <a:solidFill>
                  <a:schemeClr val="tx1"/>
                </a:solidFill>
              </a:rPr>
              <a:t>    </a:t>
            </a:r>
            <a:r>
              <a:rPr kumimoji="1" lang="en-US" altLang="ja-JP" sz="1800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-</a:t>
            </a:r>
            <a:r>
              <a:rPr lang="en-US" altLang="ja-JP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△</a:t>
            </a:r>
            <a:r>
              <a:rPr lang="en-US" altLang="ja-JP" sz="2000" dirty="0">
                <a:solidFill>
                  <a:srgbClr val="000000"/>
                </a:solidFill>
                <a:latin typeface="Cambria Math" pitchFamily="18" charset="0"/>
                <a:ea typeface="Cambria Math" pitchFamily="18" charset="0"/>
              </a:rPr>
              <a:t>· </a:t>
            </a:r>
            <a:r>
              <a:rPr lang="en-US" altLang="ja-JP" sz="1600" dirty="0" smtClean="0">
                <a:solidFill>
                  <a:srgbClr val="000000"/>
                </a:solidFill>
                <a:latin typeface="Cambria Math" pitchFamily="18" charset="0"/>
                <a:ea typeface="Cambria Math" pitchFamily="18" charset="0"/>
              </a:rPr>
              <a:t>(T</a:t>
            </a:r>
            <a:r>
              <a:rPr lang="en-US" altLang="ja-JP" sz="1600" baseline="-25000" dirty="0" smtClean="0">
                <a:solidFill>
                  <a:srgbClr val="000000"/>
                </a:solidFill>
                <a:latin typeface="Cambria Math" pitchFamily="18" charset="0"/>
                <a:ea typeface="Cambria Math" pitchFamily="18" charset="0"/>
              </a:rPr>
              <a:t>W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– T</a:t>
            </a:r>
            <a:r>
              <a:rPr kumimoji="1" lang="en-US" altLang="ja-JP" sz="1600" baseline="-25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S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)</a:t>
            </a:r>
            <a:endParaRPr kumimoji="1" lang="en-US" altLang="ja-JP" sz="1600" u="sng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85502" y="2883133"/>
            <a:ext cx="17222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AP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   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(e.g. TSF master) 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51520" y="3912731"/>
            <a:ext cx="14938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STA</a:t>
            </a: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(e.g. TSF slave)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715682" y="4488795"/>
            <a:ext cx="11047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sleep again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917662" y="2710081"/>
            <a:ext cx="31790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scheduled wake-up time (ideal case)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347864" y="4251285"/>
            <a:ext cx="18886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actual sleep duration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6588224" y="2523093"/>
            <a:ext cx="5661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T</a:t>
            </a:r>
            <a:r>
              <a:rPr kumimoji="1" lang="en-US" altLang="ja-JP" baseline="-25000" dirty="0" smtClean="0">
                <a:solidFill>
                  <a:schemeClr val="tx1"/>
                </a:solidFill>
              </a:rPr>
              <a:t>W</a:t>
            </a:r>
            <a:endParaRPr kumimoji="1" lang="ja-JP" alt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61" name="直線コネクタ 60"/>
          <p:cNvCxnSpPr/>
          <p:nvPr/>
        </p:nvCxnSpPr>
        <p:spPr bwMode="auto">
          <a:xfrm>
            <a:off x="8100392" y="3840723"/>
            <a:ext cx="0" cy="6985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</p:spPr>
      </p:cxnSp>
      <p:sp>
        <p:nvSpPr>
          <p:cNvPr id="10244" name="テキスト ボックス 10243"/>
          <p:cNvSpPr txBox="1"/>
          <p:nvPr/>
        </p:nvSpPr>
        <p:spPr>
          <a:xfrm>
            <a:off x="6228184" y="3049215"/>
            <a:ext cx="12370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>
                <a:solidFill>
                  <a:schemeClr val="tx1"/>
                </a:solidFill>
                <a:latin typeface="Cambria Math"/>
                <a:ea typeface="Cambria Math"/>
              </a:rPr>
              <a:t>± △· (T</a:t>
            </a:r>
            <a:r>
              <a:rPr lang="en-US" altLang="ja-JP" sz="1400" baseline="-25000" dirty="0" smtClean="0">
                <a:solidFill>
                  <a:schemeClr val="tx1"/>
                </a:solidFill>
                <a:latin typeface="Cambria Math"/>
                <a:ea typeface="Cambria Math"/>
              </a:rPr>
              <a:t>W </a:t>
            </a:r>
            <a:r>
              <a:rPr lang="en-US" altLang="ja-JP" sz="1400" dirty="0" smtClean="0">
                <a:solidFill>
                  <a:schemeClr val="tx1"/>
                </a:solidFill>
                <a:latin typeface="Cambria Math"/>
                <a:ea typeface="Cambria Math"/>
              </a:rPr>
              <a:t>–T</a:t>
            </a:r>
            <a:r>
              <a:rPr lang="en-US" altLang="ja-JP" sz="1400" baseline="-25000" dirty="0" smtClean="0">
                <a:solidFill>
                  <a:schemeClr val="tx1"/>
                </a:solidFill>
                <a:latin typeface="Cambria Math"/>
                <a:ea typeface="Cambria Math"/>
              </a:rPr>
              <a:t>S</a:t>
            </a:r>
            <a:r>
              <a:rPr lang="en-US" altLang="ja-JP" sz="1400" dirty="0" smtClean="0">
                <a:solidFill>
                  <a:schemeClr val="tx1"/>
                </a:solidFill>
                <a:latin typeface="Cambria Math"/>
                <a:ea typeface="Cambria Math"/>
              </a:rPr>
              <a:t>)</a:t>
            </a:r>
            <a:endParaRPr kumimoji="1" lang="ja-JP" altLang="en-US" sz="1400" dirty="0"/>
          </a:p>
        </p:txBody>
      </p:sp>
      <p:cxnSp>
        <p:nvCxnSpPr>
          <p:cNvPr id="86" name="直線矢印コネクタ 85"/>
          <p:cNvCxnSpPr/>
          <p:nvPr/>
        </p:nvCxnSpPr>
        <p:spPr bwMode="auto">
          <a:xfrm>
            <a:off x="6084168" y="3210653"/>
            <a:ext cx="23229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sp>
        <p:nvSpPr>
          <p:cNvPr id="40" name="テキスト ボックス 39"/>
          <p:cNvSpPr txBox="1"/>
          <p:nvPr/>
        </p:nvSpPr>
        <p:spPr>
          <a:xfrm rot="5400000">
            <a:off x="7441000" y="3686547"/>
            <a:ext cx="60625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dirty="0" smtClean="0">
                <a:solidFill>
                  <a:schemeClr val="tx1"/>
                </a:solidFill>
              </a:rPr>
              <a:t>≈</a:t>
            </a:r>
            <a:endParaRPr kumimoji="1" lang="ja-JP" altLang="en-US" sz="6000" dirty="0">
              <a:solidFill>
                <a:schemeClr val="tx1"/>
              </a:solidFill>
            </a:endParaRPr>
          </a:p>
        </p:txBody>
      </p:sp>
      <p:cxnSp>
        <p:nvCxnSpPr>
          <p:cNvPr id="41" name="直線矢印コネクタ 40"/>
          <p:cNvCxnSpPr/>
          <p:nvPr/>
        </p:nvCxnSpPr>
        <p:spPr bwMode="auto">
          <a:xfrm>
            <a:off x="1763688" y="4323293"/>
            <a:ext cx="64807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5" name="テキスト ボックス 54"/>
          <p:cNvSpPr txBox="1"/>
          <p:nvPr/>
        </p:nvSpPr>
        <p:spPr>
          <a:xfrm>
            <a:off x="1979712" y="3666510"/>
            <a:ext cx="10823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T</a:t>
            </a:r>
            <a:r>
              <a:rPr kumimoji="1" lang="en-US" altLang="ja-JP" sz="1600" baseline="-25000" dirty="0">
                <a:solidFill>
                  <a:schemeClr val="tx1"/>
                </a:solidFill>
              </a:rPr>
              <a:t>W</a:t>
            </a:r>
            <a:endParaRPr kumimoji="1" lang="ja-JP" altLang="en-US" sz="1600" baseline="-25000" dirty="0">
              <a:solidFill>
                <a:schemeClr val="tx1"/>
              </a:solidFill>
            </a:endParaRP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     notified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62" name="直線矢印コネクタ 61"/>
          <p:cNvCxnSpPr/>
          <p:nvPr/>
        </p:nvCxnSpPr>
        <p:spPr bwMode="auto">
          <a:xfrm>
            <a:off x="7380312" y="3212976"/>
            <a:ext cx="28803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</p:spPr>
      </p:cxnSp>
      <p:sp>
        <p:nvSpPr>
          <p:cNvPr id="64" name="テキスト ボックス 63"/>
          <p:cNvSpPr txBox="1"/>
          <p:nvPr/>
        </p:nvSpPr>
        <p:spPr>
          <a:xfrm>
            <a:off x="7274471" y="4933617"/>
            <a:ext cx="1473993" cy="89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1600" b="1" dirty="0">
                <a:solidFill>
                  <a:schemeClr val="tx1"/>
                </a:solidFill>
                <a:latin typeface="Cambria Math"/>
                <a:ea typeface="Cambria Math"/>
              </a:rPr>
              <a:t>△ </a:t>
            </a:r>
            <a:r>
              <a:rPr lang="en-US" altLang="ja-JP" sz="1600" b="1" dirty="0" smtClean="0">
                <a:solidFill>
                  <a:schemeClr val="tx1"/>
                </a:solidFill>
                <a:latin typeface="Cambria Math"/>
                <a:ea typeface="Cambria Math"/>
              </a:rPr>
              <a:t>includes</a:t>
            </a:r>
          </a:p>
          <a:p>
            <a:r>
              <a:rPr lang="en-US" altLang="ja-JP" sz="1600" b="1" dirty="0" smtClean="0">
                <a:solidFill>
                  <a:schemeClr val="tx1"/>
                </a:solidFill>
                <a:latin typeface="Cambria Math"/>
                <a:ea typeface="Cambria Math"/>
              </a:rPr>
              <a:t>accuracy of</a:t>
            </a:r>
          </a:p>
          <a:p>
            <a:r>
              <a:rPr lang="en-US" altLang="ja-JP" sz="1600" b="1" dirty="0" smtClean="0">
                <a:solidFill>
                  <a:schemeClr val="tx1"/>
                </a:solidFill>
                <a:latin typeface="Cambria Math"/>
                <a:ea typeface="Cambria Math"/>
              </a:rPr>
              <a:t>both AP &amp; STA</a:t>
            </a:r>
            <a:r>
              <a:rPr lang="en-US" altLang="ja-JP" sz="2000" b="1" dirty="0" smtClean="0">
                <a:solidFill>
                  <a:schemeClr val="tx1"/>
                </a:solidFill>
                <a:latin typeface="Cambria Math"/>
                <a:ea typeface="Cambria Math"/>
              </a:rPr>
              <a:t> </a:t>
            </a:r>
          </a:p>
        </p:txBody>
      </p:sp>
      <p:cxnSp>
        <p:nvCxnSpPr>
          <p:cNvPr id="51" name="直線矢印コネクタ 50"/>
          <p:cNvCxnSpPr/>
          <p:nvPr/>
        </p:nvCxnSpPr>
        <p:spPr bwMode="auto">
          <a:xfrm flipH="1" flipV="1">
            <a:off x="6316460" y="3950651"/>
            <a:ext cx="958011" cy="9829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" name="テキスト ボックス 1"/>
          <p:cNvSpPr txBox="1"/>
          <p:nvPr/>
        </p:nvSpPr>
        <p:spPr>
          <a:xfrm>
            <a:off x="676576" y="5085184"/>
            <a:ext cx="6415703" cy="1269578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</a:pPr>
            <a:r>
              <a:rPr lang="en-US" altLang="ja-JP" sz="1600" kern="0" dirty="0">
                <a:solidFill>
                  <a:srgbClr val="000000"/>
                </a:solidFill>
                <a:latin typeface="Times New Roman"/>
                <a:ea typeface="MS Gothic"/>
              </a:rPr>
              <a:t>&lt; 11-12/130r0 “</a:t>
            </a:r>
            <a:r>
              <a:rPr lang="en-US" altLang="ko-KR" sz="1600" kern="0" dirty="0">
                <a:solidFill>
                  <a:srgbClr val="000000"/>
                </a:solidFill>
                <a:latin typeface="Times New Roman"/>
                <a:ea typeface="굴림" charset="-127"/>
              </a:rPr>
              <a:t>Beacon Reception of Long Sleeper” &gt;</a:t>
            </a:r>
            <a:endParaRPr lang="en-US" altLang="ja-JP" sz="1600" kern="0" dirty="0">
              <a:solidFill>
                <a:srgbClr val="000000"/>
              </a:solidFill>
              <a:latin typeface="Cambria Math"/>
              <a:ea typeface="Cambria Math"/>
            </a:endParaRPr>
          </a:p>
          <a:p>
            <a:pPr marL="857250" lvl="1" indent="-457200">
              <a:spcBef>
                <a:spcPts val="500"/>
              </a:spcBef>
              <a:buFont typeface="Times New Roman" pitchFamily="16" charset="0"/>
              <a:buAutoNum type="arabicParenBoth"/>
            </a:pPr>
            <a:r>
              <a:rPr lang="en-US" altLang="ja-JP" sz="1600" kern="0" dirty="0">
                <a:solidFill>
                  <a:srgbClr val="000000"/>
                </a:solidFill>
                <a:latin typeface="Cambria Math"/>
                <a:ea typeface="Cambria Math"/>
              </a:rPr>
              <a:t> AP is supposed to announce  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TSF accuracy △</a:t>
            </a:r>
            <a:r>
              <a:rPr lang="en-US" altLang="ja-JP" sz="1600" kern="0" dirty="0">
                <a:solidFill>
                  <a:srgbClr val="000000"/>
                </a:solidFill>
                <a:latin typeface="Cambria Math"/>
                <a:ea typeface="Cambria Math"/>
              </a:rPr>
              <a:t>,  (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△&lt;100ppm) </a:t>
            </a:r>
            <a:endParaRPr lang="en-US" altLang="ja-JP" sz="1600" kern="0" dirty="0">
              <a:solidFill>
                <a:srgbClr val="000000"/>
              </a:solidFill>
              <a:latin typeface="Cambria Math"/>
              <a:ea typeface="Cambria Math"/>
            </a:endParaRPr>
          </a:p>
          <a:p>
            <a:pPr marL="857250" lvl="1" indent="-457200">
              <a:spcBef>
                <a:spcPts val="500"/>
              </a:spcBef>
              <a:buFont typeface="Times New Roman" pitchFamily="16" charset="0"/>
              <a:buAutoNum type="arabicParenBoth"/>
            </a:pPr>
            <a:r>
              <a:rPr lang="en-US" altLang="ja-JP" sz="1600" kern="0" dirty="0">
                <a:solidFill>
                  <a:srgbClr val="000000"/>
                </a:solidFill>
                <a:latin typeface="Cambria Math"/>
                <a:ea typeface="Cambria Math"/>
              </a:rPr>
              <a:t> STA is able to wake up at 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(</a:t>
            </a:r>
            <a:r>
              <a:rPr kumimoji="1" lang="en-US" altLang="ja-JP" sz="16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T</a:t>
            </a:r>
            <a:r>
              <a:rPr kumimoji="1" lang="en-US" altLang="ja-JP" sz="1600" kern="0" baseline="-25000" dirty="0" smtClean="0">
                <a:solidFill>
                  <a:srgbClr val="000000"/>
                </a:solidFill>
                <a:latin typeface="Times New Roman"/>
                <a:ea typeface="MS Gothic"/>
              </a:rPr>
              <a:t>W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 –T</a:t>
            </a:r>
            <a:r>
              <a:rPr lang="en-US" altLang="ja-JP" sz="1600" kern="0" baseline="-25000" dirty="0" smtClean="0">
                <a:solidFill>
                  <a:srgbClr val="000000"/>
                </a:solidFill>
                <a:latin typeface="Cambria Math"/>
                <a:ea typeface="Cambria Math"/>
              </a:rPr>
              <a:t>S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)(1 </a:t>
            </a:r>
            <a:r>
              <a:rPr lang="en-US" altLang="ja-JP" sz="1600" kern="0" dirty="0">
                <a:solidFill>
                  <a:srgbClr val="000000"/>
                </a:solidFill>
                <a:latin typeface="Cambria Math"/>
                <a:ea typeface="Cambria Math"/>
              </a:rPr>
              <a:t>- △) 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+T</a:t>
            </a:r>
            <a:r>
              <a:rPr lang="en-US" altLang="ja-JP" sz="1600" kern="0" baseline="-25000" dirty="0" smtClean="0">
                <a:solidFill>
                  <a:srgbClr val="000000"/>
                </a:solidFill>
                <a:latin typeface="Cambria Math"/>
                <a:ea typeface="Cambria Math"/>
              </a:rPr>
              <a:t>S 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 </a:t>
            </a:r>
          </a:p>
          <a:p>
            <a:pPr marL="400050" lvl="1" indent="0">
              <a:spcBef>
                <a:spcPts val="500"/>
              </a:spcBef>
            </a:pPr>
            <a:r>
              <a:rPr lang="en-US" altLang="ja-JP" sz="1600" kern="0" dirty="0">
                <a:solidFill>
                  <a:srgbClr val="000000"/>
                </a:solidFill>
                <a:latin typeface="Cambria Math"/>
                <a:ea typeface="Cambria Math"/>
              </a:rPr>
              <a:t> 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   T</a:t>
            </a:r>
            <a:r>
              <a:rPr lang="en-US" altLang="ja-JP" sz="1600" kern="0" baseline="-25000" dirty="0" smtClean="0">
                <a:solidFill>
                  <a:srgbClr val="000000"/>
                </a:solidFill>
                <a:latin typeface="Cambria Math"/>
                <a:ea typeface="Cambria Math"/>
              </a:rPr>
              <a:t>S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  : TSF timer value just after last time it was synchronized</a:t>
            </a:r>
            <a:endParaRPr lang="en-US" altLang="ja-JP" sz="1600" kern="0" dirty="0">
              <a:solidFill>
                <a:srgbClr val="000000"/>
              </a:solidFill>
              <a:latin typeface="Cambria Math"/>
              <a:ea typeface="Cambria Math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733509" y="4509120"/>
            <a:ext cx="7425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b="1" dirty="0" smtClean="0">
                <a:solidFill>
                  <a:srgbClr val="0070C0"/>
                </a:solidFill>
              </a:rPr>
              <a:t>STA</a:t>
            </a:r>
          </a:p>
          <a:p>
            <a:pPr algn="ctr"/>
            <a:r>
              <a:rPr kumimoji="1" lang="en-US" altLang="ja-JP" sz="1600" b="1" dirty="0" smtClean="0">
                <a:solidFill>
                  <a:srgbClr val="0070C0"/>
                </a:solidFill>
              </a:rPr>
              <a:t>awake</a:t>
            </a:r>
            <a:endParaRPr kumimoji="1" lang="ja-JP" altLang="en-US" sz="1600" b="1" dirty="0">
              <a:solidFill>
                <a:srgbClr val="0070C0"/>
              </a:solidFill>
            </a:endParaRPr>
          </a:p>
        </p:txBody>
      </p:sp>
      <p:sp>
        <p:nvSpPr>
          <p:cNvPr id="42" name="テキスト ボックス 52"/>
          <p:cNvSpPr txBox="1"/>
          <p:nvPr/>
        </p:nvSpPr>
        <p:spPr>
          <a:xfrm>
            <a:off x="1835696" y="2492896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T</a:t>
            </a:r>
            <a:r>
              <a:rPr kumimoji="1" lang="en-US" altLang="ja-JP" baseline="-25000" dirty="0" smtClean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329612" y="2708920"/>
            <a:ext cx="15628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Cambria Math"/>
                <a:ea typeface="Cambria Math"/>
              </a:rPr>
              <a:t>(IEEE802.11-2012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Cambria Math"/>
                <a:ea typeface="Cambria Math"/>
              </a:rPr>
              <a:t>)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Tolerance </a:t>
            </a:r>
          </a:p>
          <a:p>
            <a:pPr algn="ctr"/>
            <a:r>
              <a:rPr lang="en-US" altLang="ja-JP" sz="1200" dirty="0" smtClean="0">
                <a:solidFill>
                  <a:schemeClr val="tx1"/>
                </a:solidFill>
                <a:latin typeface="Cambria Math"/>
                <a:ea typeface="Cambria Math"/>
              </a:rPr>
              <a:t>±100ppm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Oct.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33509" y="6453336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9" y="1962677"/>
            <a:ext cx="7848872" cy="4208463"/>
          </a:xfrm>
          <a:ln/>
        </p:spPr>
        <p:txBody>
          <a:bodyPr/>
          <a:lstStyle/>
          <a:p>
            <a:r>
              <a:rPr lang="en-US" sz="2000" dirty="0" smtClean="0"/>
              <a:t>Awake period of STA may become much longer than actual </a:t>
            </a:r>
          </a:p>
          <a:p>
            <a:r>
              <a:rPr lang="en-US" sz="2000" dirty="0" smtClean="0"/>
              <a:t>Communication. </a:t>
            </a:r>
            <a:endParaRPr lang="en-US" altLang="ja-JP" sz="2000" dirty="0" smtClean="0"/>
          </a:p>
        </p:txBody>
      </p:sp>
      <p:cxnSp>
        <p:nvCxnSpPr>
          <p:cNvPr id="3" name="直線矢印コネクタ 2"/>
          <p:cNvCxnSpPr/>
          <p:nvPr/>
        </p:nvCxnSpPr>
        <p:spPr bwMode="auto">
          <a:xfrm>
            <a:off x="1763688" y="3336667"/>
            <a:ext cx="64807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直線コネクタ 9"/>
          <p:cNvCxnSpPr/>
          <p:nvPr/>
        </p:nvCxnSpPr>
        <p:spPr bwMode="auto">
          <a:xfrm>
            <a:off x="2051720" y="2904619"/>
            <a:ext cx="0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線コネクタ 14"/>
          <p:cNvCxnSpPr/>
          <p:nvPr/>
        </p:nvCxnSpPr>
        <p:spPr bwMode="auto">
          <a:xfrm>
            <a:off x="2213738" y="3963253"/>
            <a:ext cx="54006" cy="22241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</p:spPr>
      </p:cxnSp>
      <p:sp>
        <p:nvSpPr>
          <p:cNvPr id="18" name="正方形/長方形 17"/>
          <p:cNvSpPr/>
          <p:nvPr/>
        </p:nvSpPr>
        <p:spPr bwMode="auto">
          <a:xfrm>
            <a:off x="6084168" y="4107269"/>
            <a:ext cx="2016224" cy="22299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2267744" y="4203640"/>
            <a:ext cx="3816424" cy="11965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6084168" y="3084639"/>
            <a:ext cx="1584176" cy="2520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直線コネクタ 20"/>
          <p:cNvCxnSpPr/>
          <p:nvPr/>
        </p:nvCxnSpPr>
        <p:spPr bwMode="auto">
          <a:xfrm flipH="1">
            <a:off x="6867872" y="2883133"/>
            <a:ext cx="9385" cy="153742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直線矢印コネクタ 22"/>
          <p:cNvCxnSpPr/>
          <p:nvPr/>
        </p:nvCxnSpPr>
        <p:spPr bwMode="auto">
          <a:xfrm>
            <a:off x="2060104" y="2976627"/>
            <a:ext cx="48077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28" name="直線コネクタ 27"/>
          <p:cNvCxnSpPr/>
          <p:nvPr/>
        </p:nvCxnSpPr>
        <p:spPr bwMode="auto">
          <a:xfrm>
            <a:off x="6084168" y="3840723"/>
            <a:ext cx="0" cy="7258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</p:spPr>
      </p:cxnSp>
      <p:cxnSp>
        <p:nvCxnSpPr>
          <p:cNvPr id="29" name="直線コネクタ 28"/>
          <p:cNvCxnSpPr/>
          <p:nvPr/>
        </p:nvCxnSpPr>
        <p:spPr bwMode="auto">
          <a:xfrm>
            <a:off x="7236296" y="3349733"/>
            <a:ext cx="0" cy="144741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med"/>
            <a:tailEnd type="none" w="lg" len="med"/>
          </a:ln>
          <a:effectLst/>
        </p:spPr>
      </p:cxnSp>
      <p:cxnSp>
        <p:nvCxnSpPr>
          <p:cNvPr id="30" name="直線矢印コネクタ 29"/>
          <p:cNvCxnSpPr/>
          <p:nvPr/>
        </p:nvCxnSpPr>
        <p:spPr bwMode="auto">
          <a:xfrm>
            <a:off x="6084168" y="3912731"/>
            <a:ext cx="78370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31" name="テキスト ボックス 30"/>
          <p:cNvSpPr txBox="1"/>
          <p:nvPr/>
        </p:nvSpPr>
        <p:spPr>
          <a:xfrm>
            <a:off x="4165320" y="3531205"/>
            <a:ext cx="3143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1" lang="en-US" altLang="ja-JP" sz="1800" b="1" u="sng" dirty="0" smtClean="0">
                <a:solidFill>
                  <a:schemeClr val="tx1"/>
                </a:solidFill>
              </a:rPr>
              <a:t>Wake-up margin</a:t>
            </a:r>
            <a:r>
              <a:rPr kumimoji="1" lang="en-US" altLang="ja-JP" sz="1800" b="1" dirty="0" smtClean="0">
                <a:solidFill>
                  <a:schemeClr val="tx1"/>
                </a:solidFill>
              </a:rPr>
              <a:t>    -</a:t>
            </a:r>
            <a:r>
              <a:rPr lang="en-US" altLang="ja-JP" sz="1400" dirty="0" smtClean="0">
                <a:solidFill>
                  <a:srgbClr val="000000"/>
                </a:solidFill>
                <a:latin typeface="Cambria Math"/>
                <a:ea typeface="Cambria Math"/>
              </a:rPr>
              <a:t> </a:t>
            </a:r>
            <a:r>
              <a:rPr lang="en-US" altLang="ja-JP" sz="1400" dirty="0">
                <a:solidFill>
                  <a:srgbClr val="000000"/>
                </a:solidFill>
                <a:latin typeface="Cambria Math"/>
                <a:ea typeface="Cambria Math"/>
              </a:rPr>
              <a:t>△· (T</a:t>
            </a:r>
            <a:r>
              <a:rPr lang="en-US" altLang="ja-JP" sz="1400" baseline="-25000" dirty="0">
                <a:solidFill>
                  <a:srgbClr val="000000"/>
                </a:solidFill>
                <a:latin typeface="Cambria Math"/>
                <a:ea typeface="Cambria Math"/>
              </a:rPr>
              <a:t>W </a:t>
            </a:r>
            <a:r>
              <a:rPr lang="en-US" altLang="ja-JP" sz="1400" dirty="0">
                <a:solidFill>
                  <a:srgbClr val="000000"/>
                </a:solidFill>
                <a:latin typeface="Cambria Math"/>
                <a:ea typeface="Cambria Math"/>
              </a:rPr>
              <a:t>–</a:t>
            </a:r>
            <a:r>
              <a:rPr lang="en-US" altLang="ja-JP" sz="1400" dirty="0" smtClean="0">
                <a:solidFill>
                  <a:srgbClr val="000000"/>
                </a:solidFill>
                <a:latin typeface="Cambria Math"/>
                <a:ea typeface="Cambria Math"/>
              </a:rPr>
              <a:t>T</a:t>
            </a:r>
            <a:r>
              <a:rPr lang="en-US" altLang="ja-JP" sz="1400" baseline="-25000" dirty="0" smtClean="0">
                <a:solidFill>
                  <a:srgbClr val="000000"/>
                </a:solidFill>
                <a:latin typeface="Cambria Math"/>
                <a:ea typeface="Cambria Math"/>
              </a:rPr>
              <a:t>S</a:t>
            </a:r>
            <a:r>
              <a:rPr lang="en-US" altLang="ja-JP" sz="1400" dirty="0" smtClean="0">
                <a:solidFill>
                  <a:srgbClr val="000000"/>
                </a:solidFill>
                <a:latin typeface="Cambria Math"/>
                <a:ea typeface="Cambria Math"/>
              </a:rPr>
              <a:t>)</a:t>
            </a:r>
            <a:endParaRPr kumimoji="1" lang="ja-JP" altLang="en-US" sz="1400" dirty="0">
              <a:solidFill>
                <a:srgbClr val="FFFFFF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85502" y="2883133"/>
            <a:ext cx="17222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AP 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  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(e.g. TSF master) 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51520" y="3912731"/>
            <a:ext cx="14938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STA</a:t>
            </a: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(e.g. TSF slave)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715682" y="4488795"/>
            <a:ext cx="11047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sleep again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917662" y="2710081"/>
            <a:ext cx="31790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scheduled wake-up time (ideal case)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347864" y="4251285"/>
            <a:ext cx="18886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actual sleep duration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6516216" y="2636912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W</a:t>
            </a:r>
            <a:endParaRPr kumimoji="1" lang="ja-JP" altLang="en-US" sz="1600" baseline="-25000" dirty="0">
              <a:solidFill>
                <a:schemeClr val="tx1"/>
              </a:solidFill>
            </a:endParaRPr>
          </a:p>
        </p:txBody>
      </p:sp>
      <p:cxnSp>
        <p:nvCxnSpPr>
          <p:cNvPr id="61" name="直線コネクタ 60"/>
          <p:cNvCxnSpPr/>
          <p:nvPr/>
        </p:nvCxnSpPr>
        <p:spPr bwMode="auto">
          <a:xfrm>
            <a:off x="8100392" y="3840723"/>
            <a:ext cx="0" cy="6985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</p:spPr>
      </p:cxnSp>
      <p:sp>
        <p:nvSpPr>
          <p:cNvPr id="10244" name="テキスト ボックス 10243"/>
          <p:cNvSpPr txBox="1"/>
          <p:nvPr/>
        </p:nvSpPr>
        <p:spPr>
          <a:xfrm>
            <a:off x="6300191" y="3029084"/>
            <a:ext cx="1243834" cy="471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ja-JP" sz="1400" dirty="0">
                <a:solidFill>
                  <a:srgbClr val="000000"/>
                </a:solidFill>
                <a:latin typeface="Cambria Math"/>
                <a:ea typeface="Cambria Math"/>
              </a:rPr>
              <a:t>± △· (T</a:t>
            </a:r>
            <a:r>
              <a:rPr lang="en-US" altLang="ja-JP" sz="1400" baseline="-25000" dirty="0">
                <a:solidFill>
                  <a:srgbClr val="000000"/>
                </a:solidFill>
                <a:latin typeface="Cambria Math"/>
                <a:ea typeface="Cambria Math"/>
              </a:rPr>
              <a:t>W </a:t>
            </a:r>
            <a:r>
              <a:rPr lang="en-US" altLang="ja-JP" sz="1400" dirty="0">
                <a:solidFill>
                  <a:srgbClr val="000000"/>
                </a:solidFill>
                <a:latin typeface="Cambria Math"/>
                <a:ea typeface="Cambria Math"/>
              </a:rPr>
              <a:t>–T</a:t>
            </a:r>
            <a:r>
              <a:rPr lang="en-US" altLang="ja-JP" sz="1400" baseline="-25000" dirty="0">
                <a:solidFill>
                  <a:srgbClr val="000000"/>
                </a:solidFill>
                <a:latin typeface="Cambria Math"/>
                <a:ea typeface="Cambria Math"/>
              </a:rPr>
              <a:t>S</a:t>
            </a:r>
            <a:r>
              <a:rPr lang="en-US" altLang="ja-JP" sz="1400" dirty="0">
                <a:solidFill>
                  <a:srgbClr val="000000"/>
                </a:solidFill>
                <a:latin typeface="Cambria Math"/>
                <a:ea typeface="Cambria Math"/>
              </a:rPr>
              <a:t>)</a:t>
            </a:r>
            <a:endParaRPr kumimoji="1" lang="ja-JP" altLang="en-US" sz="1400" dirty="0">
              <a:solidFill>
                <a:srgbClr val="FFFFFF"/>
              </a:solidFill>
            </a:endParaRPr>
          </a:p>
          <a:p>
            <a:endParaRPr kumimoji="1" lang="ja-JP" altLang="en-US" sz="1600" baseline="-25000" dirty="0"/>
          </a:p>
        </p:txBody>
      </p:sp>
      <p:cxnSp>
        <p:nvCxnSpPr>
          <p:cNvPr id="86" name="直線矢印コネクタ 85"/>
          <p:cNvCxnSpPr/>
          <p:nvPr/>
        </p:nvCxnSpPr>
        <p:spPr bwMode="auto">
          <a:xfrm>
            <a:off x="6084168" y="3210653"/>
            <a:ext cx="232292" cy="23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sp>
        <p:nvSpPr>
          <p:cNvPr id="39" name="正方形/長方形 38"/>
          <p:cNvSpPr/>
          <p:nvPr/>
        </p:nvSpPr>
        <p:spPr bwMode="auto">
          <a:xfrm>
            <a:off x="7236296" y="4236189"/>
            <a:ext cx="864096" cy="9407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 rot="5400000">
            <a:off x="7441000" y="3728357"/>
            <a:ext cx="60625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dirty="0" smtClean="0">
                <a:solidFill>
                  <a:schemeClr val="tx1"/>
                </a:solidFill>
              </a:rPr>
              <a:t>≈</a:t>
            </a:r>
            <a:endParaRPr kumimoji="1" lang="ja-JP" altLang="en-US" sz="6000" dirty="0">
              <a:solidFill>
                <a:schemeClr val="tx1"/>
              </a:solidFill>
            </a:endParaRPr>
          </a:p>
        </p:txBody>
      </p:sp>
      <p:cxnSp>
        <p:nvCxnSpPr>
          <p:cNvPr id="41" name="直線矢印コネクタ 40"/>
          <p:cNvCxnSpPr/>
          <p:nvPr/>
        </p:nvCxnSpPr>
        <p:spPr bwMode="auto">
          <a:xfrm>
            <a:off x="1763688" y="4323293"/>
            <a:ext cx="64807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" name="直線矢印コネクタ 41"/>
          <p:cNvCxnSpPr/>
          <p:nvPr/>
        </p:nvCxnSpPr>
        <p:spPr bwMode="auto">
          <a:xfrm>
            <a:off x="7236296" y="3891245"/>
            <a:ext cx="86409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52" name="テキスト ボックス 51"/>
          <p:cNvSpPr txBox="1"/>
          <p:nvPr/>
        </p:nvSpPr>
        <p:spPr>
          <a:xfrm>
            <a:off x="7236296" y="3378478"/>
            <a:ext cx="14654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actual 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communication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979712" y="3666510"/>
            <a:ext cx="10823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T</a:t>
            </a:r>
            <a:r>
              <a:rPr kumimoji="1" lang="en-US" altLang="ja-JP" sz="1600" baseline="-25000" dirty="0">
                <a:solidFill>
                  <a:schemeClr val="tx1"/>
                </a:solidFill>
              </a:rPr>
              <a:t>W</a:t>
            </a:r>
            <a:endParaRPr kumimoji="1" lang="ja-JP" altLang="en-US" sz="1600" baseline="-25000" dirty="0">
              <a:solidFill>
                <a:schemeClr val="tx1"/>
              </a:solidFill>
            </a:endParaRP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     notified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6156176" y="4665330"/>
            <a:ext cx="269657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b="1" dirty="0">
                <a:solidFill>
                  <a:schemeClr val="tx1"/>
                </a:solidFill>
              </a:rPr>
              <a:t>T</a:t>
            </a:r>
            <a:r>
              <a:rPr kumimoji="1" lang="en-US" altLang="ja-JP" b="1" baseline="-25000" dirty="0">
                <a:solidFill>
                  <a:schemeClr val="tx1"/>
                </a:solidFill>
              </a:rPr>
              <a:t>W-actual</a:t>
            </a:r>
            <a:endParaRPr kumimoji="1" lang="en-US" altLang="ja-JP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</a:rPr>
              <a:t>actual wake-up point of time</a:t>
            </a:r>
          </a:p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</a:rPr>
              <a:t> 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60" name="正方形/長方形 59"/>
          <p:cNvSpPr/>
          <p:nvPr/>
        </p:nvSpPr>
        <p:spPr bwMode="auto">
          <a:xfrm>
            <a:off x="7236296" y="3270466"/>
            <a:ext cx="864096" cy="5749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2" name="直線矢印コネクタ 61"/>
          <p:cNvCxnSpPr/>
          <p:nvPr/>
        </p:nvCxnSpPr>
        <p:spPr bwMode="auto">
          <a:xfrm>
            <a:off x="7419707" y="3212976"/>
            <a:ext cx="24863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</p:spPr>
      </p:cxnSp>
      <p:sp>
        <p:nvSpPr>
          <p:cNvPr id="2" name="テキスト ボックス 1"/>
          <p:cNvSpPr txBox="1"/>
          <p:nvPr/>
        </p:nvSpPr>
        <p:spPr>
          <a:xfrm>
            <a:off x="683568" y="5396443"/>
            <a:ext cx="6696743" cy="98488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</a:pPr>
            <a:r>
              <a:rPr lang="en-US" altLang="ja-JP" sz="16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Communication may happen within green                                window. </a:t>
            </a:r>
          </a:p>
          <a:p>
            <a:pPr lvl="0">
              <a:spcBef>
                <a:spcPts val="600"/>
              </a:spcBef>
            </a:pP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STA have to be awake during  entire blue                       period </a:t>
            </a:r>
          </a:p>
          <a:p>
            <a:pPr lvl="0">
              <a:spcBef>
                <a:spcPts val="600"/>
              </a:spcBef>
            </a:pP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while actual communication duration           may be a part of  awake period. 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733509" y="4509120"/>
            <a:ext cx="7425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b="1" dirty="0" smtClean="0">
                <a:solidFill>
                  <a:srgbClr val="0070C0"/>
                </a:solidFill>
              </a:rPr>
              <a:t>STA</a:t>
            </a:r>
          </a:p>
          <a:p>
            <a:pPr algn="ctr"/>
            <a:r>
              <a:rPr kumimoji="1" lang="en-US" altLang="ja-JP" sz="1600" b="1" dirty="0" smtClean="0">
                <a:solidFill>
                  <a:srgbClr val="0070C0"/>
                </a:solidFill>
              </a:rPr>
              <a:t>awake</a:t>
            </a:r>
            <a:endParaRPr kumimoji="1" lang="ja-JP" altLang="en-US" sz="1600" b="1" dirty="0">
              <a:solidFill>
                <a:srgbClr val="0070C0"/>
              </a:solidFill>
            </a:endParaRPr>
          </a:p>
        </p:txBody>
      </p:sp>
      <p:sp>
        <p:nvSpPr>
          <p:cNvPr id="44" name="正方形/長方形 43"/>
          <p:cNvSpPr/>
          <p:nvPr/>
        </p:nvSpPr>
        <p:spPr bwMode="auto">
          <a:xfrm>
            <a:off x="4295183" y="5445224"/>
            <a:ext cx="1428945" cy="31997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283968" y="5373216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solidFill>
                  <a:schemeClr val="tx1"/>
                </a:solidFill>
                <a:latin typeface="Cambria Math"/>
                <a:ea typeface="Cambria Math"/>
              </a:rPr>
              <a:t>± △</a:t>
            </a:r>
            <a:r>
              <a:rPr lang="en-US" altLang="ja-JP" sz="1600" dirty="0" smtClean="0">
                <a:solidFill>
                  <a:schemeClr val="tx1"/>
                </a:solidFill>
                <a:latin typeface="Cambria Math"/>
                <a:ea typeface="Cambria Math"/>
              </a:rPr>
              <a:t>·( T</a:t>
            </a:r>
            <a:r>
              <a:rPr lang="en-US" altLang="ja-JP" sz="1600" baseline="-25000" dirty="0" smtClean="0">
                <a:solidFill>
                  <a:schemeClr val="tx1"/>
                </a:solidFill>
                <a:latin typeface="Cambria Math"/>
                <a:ea typeface="Cambria Math"/>
              </a:rPr>
              <a:t>W </a:t>
            </a:r>
            <a:r>
              <a:rPr lang="en-US" altLang="ja-JP" sz="1600" dirty="0" smtClean="0">
                <a:solidFill>
                  <a:schemeClr val="tx1"/>
                </a:solidFill>
                <a:latin typeface="Cambria Math"/>
                <a:ea typeface="Cambria Math"/>
              </a:rPr>
              <a:t>– T</a:t>
            </a:r>
            <a:r>
              <a:rPr lang="en-US" altLang="ja-JP" sz="1600" baseline="-25000" dirty="0" smtClean="0">
                <a:solidFill>
                  <a:schemeClr val="tx1"/>
                </a:solidFill>
                <a:latin typeface="Cambria Math"/>
                <a:ea typeface="Cambria Math"/>
              </a:rPr>
              <a:t>S</a:t>
            </a:r>
            <a:r>
              <a:rPr lang="en-US" altLang="ja-JP" sz="1600" dirty="0" smtClean="0">
                <a:solidFill>
                  <a:schemeClr val="tx1"/>
                </a:solidFill>
                <a:latin typeface="Cambria Math"/>
                <a:ea typeface="Cambria Math"/>
              </a:rPr>
              <a:t>)</a:t>
            </a:r>
            <a:endParaRPr kumimoji="1" lang="ja-JP" altLang="en-US" sz="1600" dirty="0"/>
          </a:p>
        </p:txBody>
      </p:sp>
      <p:sp>
        <p:nvSpPr>
          <p:cNvPr id="47" name="正方形/長方形 46"/>
          <p:cNvSpPr/>
          <p:nvPr/>
        </p:nvSpPr>
        <p:spPr bwMode="auto">
          <a:xfrm>
            <a:off x="4446800" y="5805264"/>
            <a:ext cx="845280" cy="218722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awake</a:t>
            </a:r>
            <a:endParaRPr kumimoji="0" lang="ja-JP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正方形/長方形 47"/>
          <p:cNvSpPr/>
          <p:nvPr/>
        </p:nvSpPr>
        <p:spPr bwMode="auto">
          <a:xfrm>
            <a:off x="4149019" y="6165304"/>
            <a:ext cx="350973" cy="109361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4" name="Rectangle 1"/>
          <p:cNvSpPr>
            <a:spLocks noGrp="1" noChangeArrowheads="1"/>
          </p:cNvSpPr>
          <p:nvPr>
            <p:ph type="title"/>
          </p:nvPr>
        </p:nvSpPr>
        <p:spPr>
          <a:xfrm>
            <a:off x="378823" y="684213"/>
            <a:ext cx="8369641" cy="1160462"/>
          </a:xfrm>
          <a:ln/>
        </p:spPr>
        <p:txBody>
          <a:bodyPr lIns="90000" tIns="46800" rIns="90000" bIns="46800"/>
          <a:lstStyle/>
          <a:p>
            <a:r>
              <a:rPr lang="en-US" sz="2800" dirty="0" smtClean="0"/>
              <a:t>Wake-up synchronization </a:t>
            </a:r>
            <a:br>
              <a:rPr lang="en-US" sz="2800" dirty="0" smtClean="0"/>
            </a:br>
            <a:r>
              <a:rPr lang="en-US" sz="2800" dirty="0" smtClean="0"/>
              <a:t>Simple </a:t>
            </a:r>
            <a:r>
              <a:rPr lang="en-US" altLang="ja-JP" sz="2800" dirty="0" smtClean="0"/>
              <a:t>AP </a:t>
            </a:r>
            <a:r>
              <a:rPr lang="en-US" altLang="ja-JP" sz="2800" dirty="0"/>
              <a:t>announcement </a:t>
            </a:r>
            <a:r>
              <a:rPr lang="en-US" altLang="ja-JP" sz="2800" dirty="0" smtClean="0"/>
              <a:t>of TSF accuracy (2)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458776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Oct.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539552" y="684213"/>
            <a:ext cx="8062664" cy="1160462"/>
          </a:xfrm>
          <a:ln/>
        </p:spPr>
        <p:txBody>
          <a:bodyPr lIns="90000" tIns="46800" rIns="90000" bIns="46800"/>
          <a:lstStyle/>
          <a:p>
            <a:r>
              <a:rPr lang="en-US" altLang="ja-JP" sz="2800" dirty="0"/>
              <a:t>Wake-up </a:t>
            </a:r>
            <a:r>
              <a:rPr lang="en-US" altLang="ja-JP" sz="2800" dirty="0" smtClean="0"/>
              <a:t>sync. using </a:t>
            </a:r>
            <a:r>
              <a:rPr lang="en-US" altLang="ja-JP" sz="2800" dirty="0"/>
              <a:t>TFM</a:t>
            </a:r>
            <a:r>
              <a:rPr lang="en-US" altLang="ja-JP" sz="2800" baseline="30000" dirty="0"/>
              <a:t>2</a:t>
            </a:r>
            <a:r>
              <a:rPr lang="en-US" altLang="ja-JP" sz="2800" dirty="0"/>
              <a:t>P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AP announcement of TSF timer stability (1)</a:t>
            </a:r>
            <a:endParaRPr lang="en-US" sz="28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0040" y="1988840"/>
            <a:ext cx="7772400" cy="4464496"/>
          </a:xfrm>
          <a:ln/>
        </p:spPr>
        <p:txBody>
          <a:bodyPr/>
          <a:lstStyle/>
          <a:p>
            <a:r>
              <a:rPr lang="en-US" sz="2000" dirty="0" smtClean="0"/>
              <a:t>Wake-up Timer Stability information (</a:t>
            </a:r>
            <a:r>
              <a:rPr lang="en-US" altLang="ja-JP" sz="2000" dirty="0" smtClean="0">
                <a:solidFill>
                  <a:schemeClr val="tx1"/>
                </a:solidFill>
                <a:latin typeface="Cambria Math"/>
                <a:ea typeface="Cambria Math"/>
              </a:rPr>
              <a:t>±</a:t>
            </a:r>
            <a:r>
              <a:rPr lang="el-GR" altLang="ja-JP" sz="2000" dirty="0" smtClean="0">
                <a:solidFill>
                  <a:schemeClr val="tx1"/>
                </a:solidFill>
                <a:latin typeface="Cambria Math"/>
                <a:ea typeface="Cambria Math"/>
              </a:rPr>
              <a:t>ε</a:t>
            </a:r>
            <a:r>
              <a:rPr lang="en-US" altLang="ja-JP" sz="2000" dirty="0" smtClean="0">
                <a:solidFill>
                  <a:schemeClr val="tx1"/>
                </a:solidFill>
                <a:latin typeface="Cambria Math"/>
                <a:ea typeface="Cambria Math"/>
              </a:rPr>
              <a:t>)</a:t>
            </a:r>
            <a:r>
              <a:rPr lang="en-US" sz="2000" dirty="0" smtClean="0"/>
              <a:t> as well</a:t>
            </a:r>
            <a:r>
              <a:rPr lang="ja-JP" altLang="en-US" sz="2000" dirty="0"/>
              <a:t> </a:t>
            </a:r>
            <a:r>
              <a:rPr lang="en-US" altLang="ja-JP" sz="2000" dirty="0" smtClean="0"/>
              <a:t>as </a:t>
            </a:r>
            <a:r>
              <a:rPr lang="en-US" altLang="ja-JP" sz="2000" dirty="0" smtClean="0">
                <a:latin typeface="Cambria Math"/>
                <a:ea typeface="Cambria Math"/>
              </a:rPr>
              <a:t>△</a:t>
            </a:r>
            <a:r>
              <a:rPr lang="en-US" sz="2000" dirty="0" smtClean="0"/>
              <a:t>; 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/>
            <a:endParaRPr lang="en-US" altLang="ja-JP" dirty="0" smtClean="0">
              <a:latin typeface="Cambria Math"/>
              <a:ea typeface="Cambria Math"/>
            </a:endParaRPr>
          </a:p>
          <a:p>
            <a:pPr marL="0" indent="0"/>
            <a:endParaRPr lang="en-US" altLang="ja-JP" dirty="0" smtClean="0"/>
          </a:p>
        </p:txBody>
      </p:sp>
      <p:cxnSp>
        <p:nvCxnSpPr>
          <p:cNvPr id="10" name="直線コネクタ 9"/>
          <p:cNvCxnSpPr/>
          <p:nvPr/>
        </p:nvCxnSpPr>
        <p:spPr bwMode="auto">
          <a:xfrm>
            <a:off x="2051720" y="2793703"/>
            <a:ext cx="0" cy="9146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線コネクタ 14"/>
          <p:cNvCxnSpPr/>
          <p:nvPr/>
        </p:nvCxnSpPr>
        <p:spPr bwMode="auto">
          <a:xfrm>
            <a:off x="2051720" y="4118883"/>
            <a:ext cx="144016" cy="51192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</p:spPr>
      </p:cxnSp>
      <p:sp>
        <p:nvSpPr>
          <p:cNvPr id="20" name="正方形/長方形 19"/>
          <p:cNvSpPr/>
          <p:nvPr/>
        </p:nvSpPr>
        <p:spPr bwMode="auto">
          <a:xfrm>
            <a:off x="4572000" y="3064604"/>
            <a:ext cx="3384376" cy="49970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直線コネクタ 20"/>
          <p:cNvCxnSpPr/>
          <p:nvPr/>
        </p:nvCxnSpPr>
        <p:spPr bwMode="auto">
          <a:xfrm>
            <a:off x="6300192" y="2873842"/>
            <a:ext cx="1155" cy="12032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直線矢印コネクタ 22"/>
          <p:cNvCxnSpPr/>
          <p:nvPr/>
        </p:nvCxnSpPr>
        <p:spPr bwMode="auto">
          <a:xfrm>
            <a:off x="2060104" y="2916233"/>
            <a:ext cx="420408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28" name="直線コネクタ 27"/>
          <p:cNvCxnSpPr/>
          <p:nvPr/>
        </p:nvCxnSpPr>
        <p:spPr bwMode="auto">
          <a:xfrm>
            <a:off x="7020272" y="4640070"/>
            <a:ext cx="0" cy="6611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</p:spPr>
      </p:cxnSp>
      <p:cxnSp>
        <p:nvCxnSpPr>
          <p:cNvPr id="30" name="直線矢印コネクタ 29"/>
          <p:cNvCxnSpPr/>
          <p:nvPr/>
        </p:nvCxnSpPr>
        <p:spPr bwMode="auto">
          <a:xfrm>
            <a:off x="2123728" y="4356393"/>
            <a:ext cx="51125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31" name="テキスト ボックス 30"/>
          <p:cNvSpPr txBox="1"/>
          <p:nvPr/>
        </p:nvSpPr>
        <p:spPr>
          <a:xfrm>
            <a:off x="2699792" y="3966736"/>
            <a:ext cx="57654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1" lang="en-US" altLang="ja-JP" sz="1800" b="1" dirty="0" smtClean="0">
                <a:solidFill>
                  <a:schemeClr val="tx1"/>
                </a:solidFill>
              </a:rPr>
              <a:t>compensated by measured TSF frequency      </a:t>
            </a:r>
            <a:r>
              <a:rPr kumimoji="1" lang="en-US" altLang="ja-JP" dirty="0" smtClean="0">
                <a:solidFill>
                  <a:srgbClr val="000000"/>
                </a:solidFill>
              </a:rPr>
              <a:t>T</a:t>
            </a:r>
            <a:r>
              <a:rPr kumimoji="1" lang="en-US" altLang="ja-JP" baseline="-25000" dirty="0" smtClean="0">
                <a:solidFill>
                  <a:srgbClr val="000000"/>
                </a:solidFill>
              </a:rPr>
              <a:t>w-</a:t>
            </a:r>
            <a:r>
              <a:rPr kumimoji="1" lang="en-US" altLang="ja-JP" baseline="-25000" dirty="0" err="1" smtClean="0">
                <a:solidFill>
                  <a:srgbClr val="000000"/>
                </a:solidFill>
              </a:rPr>
              <a:t>compen</a:t>
            </a:r>
            <a:r>
              <a:rPr kumimoji="1" lang="en-US" altLang="ja-JP" dirty="0" smtClean="0">
                <a:solidFill>
                  <a:srgbClr val="000000"/>
                </a:solidFill>
              </a:rPr>
              <a:t> </a:t>
            </a:r>
            <a:endParaRPr kumimoji="1" lang="ja-JP" altLang="en-US" baseline="-25000" dirty="0">
              <a:solidFill>
                <a:srgbClr val="000000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32017" y="2772217"/>
            <a:ext cx="14192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announced AP</a:t>
            </a: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( TSF master)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96891" y="4140369"/>
            <a:ext cx="16204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Receiver side </a:t>
            </a: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measured STA</a:t>
            </a: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(e.g. TSF master)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812360" y="4869160"/>
            <a:ext cx="6303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sleep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again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565764" y="2628201"/>
            <a:ext cx="32303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scheduled wake-up time (ideal case) 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6084168" y="2492896"/>
            <a:ext cx="5661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T</a:t>
            </a:r>
            <a:r>
              <a:rPr kumimoji="1" lang="en-US" altLang="ja-JP" baseline="-25000" dirty="0" smtClean="0">
                <a:solidFill>
                  <a:schemeClr val="tx1"/>
                </a:solidFill>
              </a:rPr>
              <a:t>W</a:t>
            </a:r>
            <a:endParaRPr kumimoji="1" lang="ja-JP" alt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61" name="直線コネクタ 60"/>
          <p:cNvCxnSpPr/>
          <p:nvPr/>
        </p:nvCxnSpPr>
        <p:spPr bwMode="auto">
          <a:xfrm>
            <a:off x="8100392" y="4481825"/>
            <a:ext cx="0" cy="4778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</p:spPr>
      </p:cxnSp>
      <p:sp>
        <p:nvSpPr>
          <p:cNvPr id="10244" name="テキスト ボックス 10243"/>
          <p:cNvSpPr txBox="1"/>
          <p:nvPr/>
        </p:nvSpPr>
        <p:spPr>
          <a:xfrm>
            <a:off x="5690095" y="2996952"/>
            <a:ext cx="9701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ja-JP" sz="2000" dirty="0" smtClean="0">
                <a:solidFill>
                  <a:schemeClr val="tx1"/>
                </a:solidFill>
                <a:latin typeface="Cambria Math"/>
                <a:ea typeface="Cambria Math"/>
              </a:rPr>
              <a:t>± △</a:t>
            </a:r>
            <a:r>
              <a:rPr lang="en-US" altLang="ja-JP" sz="1600" dirty="0">
                <a:solidFill>
                  <a:srgbClr val="000000"/>
                </a:solidFill>
                <a:latin typeface="Cambria Math"/>
                <a:ea typeface="Cambria Math"/>
              </a:rPr>
              <a:t>· </a:t>
            </a:r>
            <a:r>
              <a:rPr lang="en-US" altLang="ja-JP" sz="1600" dirty="0" smtClean="0">
                <a:solidFill>
                  <a:srgbClr val="000000"/>
                </a:solidFill>
                <a:latin typeface="Cambria Math"/>
                <a:ea typeface="Cambria Math"/>
              </a:rPr>
              <a:t>T</a:t>
            </a:r>
            <a:r>
              <a:rPr lang="en-US" altLang="ja-JP" sz="1600" baseline="-25000" dirty="0" smtClean="0">
                <a:solidFill>
                  <a:srgbClr val="000000"/>
                </a:solidFill>
                <a:latin typeface="Cambria Math"/>
                <a:ea typeface="Cambria Math"/>
              </a:rPr>
              <a:t>W</a:t>
            </a:r>
            <a:endParaRPr kumimoji="1" lang="ja-JP" altLang="en-US" sz="1600" baseline="-25000" dirty="0">
              <a:solidFill>
                <a:srgbClr val="FFFFFF"/>
              </a:solidFill>
            </a:endParaRPr>
          </a:p>
        </p:txBody>
      </p:sp>
      <p:cxnSp>
        <p:nvCxnSpPr>
          <p:cNvPr id="87" name="直線矢印コネクタ 86"/>
          <p:cNvCxnSpPr/>
          <p:nvPr/>
        </p:nvCxnSpPr>
        <p:spPr bwMode="auto">
          <a:xfrm>
            <a:off x="6660232" y="3211815"/>
            <a:ext cx="129614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</p:spPr>
      </p:cxnSp>
      <p:sp>
        <p:nvSpPr>
          <p:cNvPr id="41" name="テキスト ボックス 40"/>
          <p:cNvSpPr txBox="1"/>
          <p:nvPr/>
        </p:nvSpPr>
        <p:spPr>
          <a:xfrm>
            <a:off x="6804248" y="2412177"/>
            <a:ext cx="21159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measured AP side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point of time (by STA) 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2" name="正方形/長方形 41"/>
          <p:cNvSpPr/>
          <p:nvPr/>
        </p:nvSpPr>
        <p:spPr bwMode="auto">
          <a:xfrm>
            <a:off x="7020272" y="3297759"/>
            <a:ext cx="482254" cy="266546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3" name="直線コネクタ 42"/>
          <p:cNvCxnSpPr>
            <a:endCxn id="42" idx="2"/>
          </p:cNvCxnSpPr>
          <p:nvPr/>
        </p:nvCxnSpPr>
        <p:spPr bwMode="auto">
          <a:xfrm>
            <a:off x="7261399" y="2937719"/>
            <a:ext cx="0" cy="6265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med"/>
            <a:tailEnd type="none" w="med" len="med"/>
          </a:ln>
          <a:effectLst/>
        </p:spPr>
      </p:cxnSp>
      <p:cxnSp>
        <p:nvCxnSpPr>
          <p:cNvPr id="44" name="直線矢印コネクタ 43"/>
          <p:cNvCxnSpPr/>
          <p:nvPr/>
        </p:nvCxnSpPr>
        <p:spPr bwMode="auto">
          <a:xfrm>
            <a:off x="1763688" y="3564305"/>
            <a:ext cx="64807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直線矢印コネクタ 45"/>
          <p:cNvCxnSpPr/>
          <p:nvPr/>
        </p:nvCxnSpPr>
        <p:spPr bwMode="auto">
          <a:xfrm>
            <a:off x="7020272" y="3420289"/>
            <a:ext cx="50405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48" name="テキスト ボックス 47"/>
          <p:cNvSpPr txBox="1"/>
          <p:nvPr/>
        </p:nvSpPr>
        <p:spPr>
          <a:xfrm>
            <a:off x="7020272" y="3460938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>
                <a:solidFill>
                  <a:schemeClr val="tx1"/>
                </a:solidFill>
                <a:latin typeface="Cambria Math"/>
                <a:ea typeface="Cambria Math"/>
              </a:rPr>
              <a:t>±</a:t>
            </a:r>
            <a:r>
              <a:rPr lang="el-GR" altLang="ja-JP" sz="2000" b="1" dirty="0" smtClean="0">
                <a:solidFill>
                  <a:schemeClr val="tx1"/>
                </a:solidFill>
                <a:latin typeface="Cambria Math"/>
                <a:ea typeface="Cambria Math"/>
              </a:rPr>
              <a:t>ε</a:t>
            </a:r>
            <a:endParaRPr kumimoji="1" lang="ja-JP" altLang="en-US" sz="2000" b="1" dirty="0"/>
          </a:p>
        </p:txBody>
      </p:sp>
      <p:cxnSp>
        <p:nvCxnSpPr>
          <p:cNvPr id="49" name="直線矢印コネクタ 48"/>
          <p:cNvCxnSpPr/>
          <p:nvPr/>
        </p:nvCxnSpPr>
        <p:spPr bwMode="auto">
          <a:xfrm>
            <a:off x="1768493" y="4716433"/>
            <a:ext cx="64807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9" name="直線コネクタ 58"/>
          <p:cNvCxnSpPr/>
          <p:nvPr/>
        </p:nvCxnSpPr>
        <p:spPr bwMode="auto">
          <a:xfrm>
            <a:off x="7020272" y="3636313"/>
            <a:ext cx="0" cy="8455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直線矢印コネクタ 65"/>
          <p:cNvCxnSpPr/>
          <p:nvPr/>
        </p:nvCxnSpPr>
        <p:spPr bwMode="auto">
          <a:xfrm>
            <a:off x="6300192" y="4005064"/>
            <a:ext cx="93610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 w="med" len="med"/>
          </a:ln>
          <a:effectLst/>
        </p:spPr>
      </p:cxnSp>
      <p:sp>
        <p:nvSpPr>
          <p:cNvPr id="68" name="テキスト ボックス 67"/>
          <p:cNvSpPr txBox="1"/>
          <p:nvPr/>
        </p:nvSpPr>
        <p:spPr>
          <a:xfrm>
            <a:off x="6228184" y="3604954"/>
            <a:ext cx="11503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chemeClr val="tx1"/>
                </a:solidFill>
                <a:latin typeface="Cambria Math"/>
                <a:ea typeface="Cambria Math"/>
              </a:rPr>
              <a:t>△</a:t>
            </a:r>
            <a:r>
              <a:rPr lang="en-US" altLang="ja-JP" sz="2000" baseline="-25000" dirty="0" smtClean="0">
                <a:solidFill>
                  <a:schemeClr val="tx1"/>
                </a:solidFill>
                <a:latin typeface="Cambria Math"/>
                <a:ea typeface="Cambria Math"/>
              </a:rPr>
              <a:t>measured</a:t>
            </a:r>
            <a:r>
              <a:rPr lang="en-US" altLang="ja-JP" sz="2000" dirty="0" smtClean="0">
                <a:solidFill>
                  <a:schemeClr val="tx1"/>
                </a:solidFill>
                <a:latin typeface="Cambria Math"/>
                <a:ea typeface="Cambria Math"/>
              </a:rPr>
              <a:t> </a:t>
            </a:r>
            <a:endParaRPr kumimoji="1" lang="ja-JP" altLang="en-US" sz="2000" dirty="0"/>
          </a:p>
        </p:txBody>
      </p:sp>
      <p:sp>
        <p:nvSpPr>
          <p:cNvPr id="45" name="正方形/長方形 44"/>
          <p:cNvSpPr/>
          <p:nvPr/>
        </p:nvSpPr>
        <p:spPr bwMode="auto">
          <a:xfrm>
            <a:off x="7020272" y="4478923"/>
            <a:ext cx="1084925" cy="2375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0" name="直線コネクタ 49"/>
          <p:cNvCxnSpPr/>
          <p:nvPr/>
        </p:nvCxnSpPr>
        <p:spPr bwMode="auto">
          <a:xfrm>
            <a:off x="7261399" y="4327676"/>
            <a:ext cx="1" cy="6320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テキスト ボックス 50"/>
          <p:cNvSpPr txBox="1"/>
          <p:nvPr/>
        </p:nvSpPr>
        <p:spPr>
          <a:xfrm rot="5400000">
            <a:off x="7577464" y="4122973"/>
            <a:ext cx="60625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dirty="0" smtClean="0">
                <a:solidFill>
                  <a:schemeClr val="tx1"/>
                </a:solidFill>
              </a:rPr>
              <a:t>≈</a:t>
            </a:r>
            <a:endParaRPr kumimoji="1" lang="ja-JP" altLang="en-US" sz="6000" dirty="0">
              <a:solidFill>
                <a:schemeClr val="tx1"/>
              </a:solidFill>
            </a:endParaRPr>
          </a:p>
        </p:txBody>
      </p:sp>
      <p:sp>
        <p:nvSpPr>
          <p:cNvPr id="52" name="正方形/長方形 51"/>
          <p:cNvSpPr/>
          <p:nvPr/>
        </p:nvSpPr>
        <p:spPr bwMode="auto">
          <a:xfrm>
            <a:off x="2195736" y="4597678"/>
            <a:ext cx="4824536" cy="11875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1763688" y="3780329"/>
            <a:ext cx="39224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rgbClr val="000000"/>
                </a:solidFill>
              </a:rPr>
              <a:t>T</a:t>
            </a:r>
            <a:r>
              <a:rPr kumimoji="1" lang="en-US" altLang="ja-JP" sz="1600" baseline="-25000" dirty="0" smtClean="0">
                <a:solidFill>
                  <a:srgbClr val="000000"/>
                </a:solidFill>
              </a:rPr>
              <a:t>w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notified after TSF frequency measurement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65" name="直線コネクタ 64"/>
          <p:cNvCxnSpPr/>
          <p:nvPr/>
        </p:nvCxnSpPr>
        <p:spPr bwMode="auto">
          <a:xfrm>
            <a:off x="7261399" y="3780329"/>
            <a:ext cx="1" cy="2967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76" name="テキスト ボックス 75"/>
          <p:cNvSpPr txBox="1"/>
          <p:nvPr/>
        </p:nvSpPr>
        <p:spPr>
          <a:xfrm>
            <a:off x="6853825" y="5220489"/>
            <a:ext cx="7425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0070C0"/>
                </a:solidFill>
              </a:rPr>
              <a:t>STA</a:t>
            </a:r>
          </a:p>
          <a:p>
            <a:r>
              <a:rPr kumimoji="1" lang="en-US" altLang="ja-JP" sz="1600" b="1" dirty="0" smtClean="0">
                <a:solidFill>
                  <a:srgbClr val="0070C0"/>
                </a:solidFill>
              </a:rPr>
              <a:t>awake</a:t>
            </a:r>
            <a:endParaRPr kumimoji="1" lang="ja-JP" altLang="en-US" sz="1600" b="1" dirty="0">
              <a:solidFill>
                <a:srgbClr val="0070C0"/>
              </a:solidFill>
            </a:endParaRPr>
          </a:p>
        </p:txBody>
      </p:sp>
      <p:cxnSp>
        <p:nvCxnSpPr>
          <p:cNvPr id="79" name="直線矢印コネクタ 78"/>
          <p:cNvCxnSpPr/>
          <p:nvPr/>
        </p:nvCxnSpPr>
        <p:spPr bwMode="auto">
          <a:xfrm>
            <a:off x="7020272" y="4869160"/>
            <a:ext cx="25202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74" name="テキスト ボックス 73"/>
          <p:cNvSpPr txBox="1"/>
          <p:nvPr/>
        </p:nvSpPr>
        <p:spPr>
          <a:xfrm>
            <a:off x="6948264" y="4758824"/>
            <a:ext cx="3802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b="1" dirty="0" smtClean="0">
                <a:solidFill>
                  <a:schemeClr val="tx1"/>
                </a:solidFill>
                <a:latin typeface="Cambria Math"/>
                <a:ea typeface="Cambria Math"/>
              </a:rPr>
              <a:t>-</a:t>
            </a:r>
            <a:r>
              <a:rPr lang="el-GR" altLang="ja-JP" sz="2000" b="1" dirty="0" smtClean="0">
                <a:solidFill>
                  <a:schemeClr val="tx1"/>
                </a:solidFill>
                <a:latin typeface="Cambria Math"/>
                <a:ea typeface="Cambria Math"/>
              </a:rPr>
              <a:t>ε</a:t>
            </a:r>
            <a:endParaRPr kumimoji="1" lang="ja-JP" altLang="en-US" sz="2000" b="1" dirty="0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5227667" y="4653136"/>
            <a:ext cx="1864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800" b="1" u="sng" dirty="0" smtClean="0">
                <a:solidFill>
                  <a:schemeClr val="tx1"/>
                </a:solidFill>
              </a:rPr>
              <a:t>wake-up margin</a:t>
            </a:r>
            <a:r>
              <a:rPr kumimoji="1" lang="en-US" altLang="ja-JP" sz="1800" b="1" dirty="0" smtClean="0">
                <a:solidFill>
                  <a:schemeClr val="tx1"/>
                </a:solidFill>
              </a:rPr>
              <a:t> </a:t>
            </a:r>
            <a:endParaRPr kumimoji="1" lang="en-US" altLang="ja-JP" b="1" u="sng" dirty="0" smtClean="0">
              <a:solidFill>
                <a:schemeClr val="tx1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83568" y="5111750"/>
            <a:ext cx="5904656" cy="1269578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</a:pPr>
            <a:r>
              <a:rPr lang="en-US" altLang="ja-JP" sz="1600" kern="0" dirty="0">
                <a:solidFill>
                  <a:srgbClr val="000000"/>
                </a:solidFill>
                <a:latin typeface="Times New Roman"/>
                <a:ea typeface="MS Gothic"/>
              </a:rPr>
              <a:t>&lt; TFM</a:t>
            </a:r>
            <a:r>
              <a:rPr lang="en-US" altLang="ja-JP" sz="1600" kern="0" baseline="30000" dirty="0">
                <a:solidFill>
                  <a:srgbClr val="000000"/>
                </a:solidFill>
                <a:latin typeface="Times New Roman"/>
                <a:ea typeface="MS Gothic"/>
              </a:rPr>
              <a:t>2</a:t>
            </a:r>
            <a:r>
              <a:rPr lang="en-US" altLang="ja-JP" sz="1600" kern="0" dirty="0">
                <a:solidFill>
                  <a:srgbClr val="000000"/>
                </a:solidFill>
                <a:latin typeface="Times New Roman"/>
                <a:ea typeface="MS Gothic"/>
              </a:rPr>
              <a:t>P involves two </a:t>
            </a:r>
            <a:r>
              <a:rPr lang="en-US" altLang="ja-JP" sz="16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parameters, i.e. </a:t>
            </a:r>
            <a:r>
              <a:rPr lang="en-US" altLang="ja-JP" sz="1600" kern="0" dirty="0">
                <a:solidFill>
                  <a:srgbClr val="000000"/>
                </a:solidFill>
                <a:latin typeface="Cambria Math"/>
                <a:ea typeface="Cambria Math"/>
              </a:rPr>
              <a:t>△ and </a:t>
            </a:r>
            <a:r>
              <a:rPr lang="el-GR" altLang="ja-JP" sz="1600" kern="0" dirty="0">
                <a:solidFill>
                  <a:srgbClr val="000000"/>
                </a:solidFill>
                <a:latin typeface="Cambria Math"/>
                <a:ea typeface="Cambria Math"/>
              </a:rPr>
              <a:t>ε </a:t>
            </a:r>
            <a:r>
              <a:rPr lang="en-US" altLang="ko-KR" sz="1600" kern="0" dirty="0">
                <a:solidFill>
                  <a:srgbClr val="000000"/>
                </a:solidFill>
                <a:latin typeface="Times New Roman"/>
                <a:ea typeface="굴림" charset="-127"/>
              </a:rPr>
              <a:t>&gt;</a:t>
            </a:r>
            <a:endParaRPr lang="en-US" altLang="ja-JP" sz="1600" kern="0" dirty="0">
              <a:solidFill>
                <a:srgbClr val="000000"/>
              </a:solidFill>
              <a:latin typeface="Cambria Math"/>
              <a:ea typeface="Cambria Math"/>
            </a:endParaRPr>
          </a:p>
          <a:p>
            <a:pPr marL="857250" lvl="1" indent="-457200">
              <a:spcBef>
                <a:spcPts val="500"/>
              </a:spcBef>
              <a:buFont typeface="Times New Roman" pitchFamily="16" charset="0"/>
              <a:buAutoNum type="arabicParenBoth"/>
            </a:pPr>
            <a:r>
              <a:rPr lang="en-US" altLang="ja-JP" sz="1600" kern="0" dirty="0">
                <a:solidFill>
                  <a:srgbClr val="000000"/>
                </a:solidFill>
                <a:latin typeface="Cambria Math"/>
                <a:ea typeface="Cambria Math"/>
              </a:rPr>
              <a:t> AP 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advertise  </a:t>
            </a:r>
            <a:r>
              <a:rPr lang="en-US" altLang="ja-JP" sz="1600" kern="0" dirty="0">
                <a:solidFill>
                  <a:srgbClr val="000000"/>
                </a:solidFill>
                <a:latin typeface="Cambria Math"/>
                <a:ea typeface="Cambria Math"/>
              </a:rPr>
              <a:t>△</a:t>
            </a:r>
            <a:r>
              <a:rPr lang="en-US" altLang="ja-JP" sz="1600" kern="0" baseline="-25000" dirty="0">
                <a:solidFill>
                  <a:srgbClr val="000000"/>
                </a:solidFill>
                <a:latin typeface="Cambria Math"/>
                <a:ea typeface="Cambria Math"/>
              </a:rPr>
              <a:t>worst   </a:t>
            </a:r>
            <a:r>
              <a:rPr lang="en-US" altLang="ja-JP" sz="1600" kern="0" dirty="0">
                <a:solidFill>
                  <a:srgbClr val="000000"/>
                </a:solidFill>
                <a:latin typeface="Cambria Math"/>
                <a:ea typeface="Cambria Math"/>
              </a:rPr>
              <a:t>and  </a:t>
            </a:r>
            <a:r>
              <a:rPr lang="el-GR" altLang="ja-JP" sz="1600" kern="0" dirty="0">
                <a:solidFill>
                  <a:srgbClr val="000000"/>
                </a:solidFill>
                <a:latin typeface="Cambria Math"/>
                <a:ea typeface="Cambria Math"/>
              </a:rPr>
              <a:t>ε</a:t>
            </a:r>
            <a:r>
              <a:rPr lang="en-US" altLang="ja-JP" sz="1600" kern="0" dirty="0">
                <a:solidFill>
                  <a:srgbClr val="000000"/>
                </a:solidFill>
                <a:latin typeface="Cambria Math"/>
                <a:ea typeface="Cambria Math"/>
              </a:rPr>
              <a:t> </a:t>
            </a:r>
          </a:p>
          <a:p>
            <a:pPr marL="857250" lvl="1" indent="-457200">
              <a:spcBef>
                <a:spcPts val="500"/>
              </a:spcBef>
              <a:buFont typeface="Times New Roman" pitchFamily="16" charset="0"/>
              <a:buAutoNum type="arabicParenBoth"/>
            </a:pPr>
            <a:r>
              <a:rPr lang="en-US" altLang="ja-JP" sz="1600" kern="0" dirty="0">
                <a:solidFill>
                  <a:srgbClr val="000000"/>
                </a:solidFill>
                <a:latin typeface="Cambria Math"/>
                <a:ea typeface="Cambria Math"/>
              </a:rPr>
              <a:t> STA to wake up at, </a:t>
            </a:r>
            <a:endParaRPr lang="en-US" altLang="ja-JP" sz="1600" kern="0" dirty="0" smtClean="0">
              <a:solidFill>
                <a:srgbClr val="000000"/>
              </a:solidFill>
              <a:latin typeface="Cambria Math"/>
              <a:ea typeface="Cambria Math"/>
            </a:endParaRPr>
          </a:p>
          <a:p>
            <a:pPr marL="400050" lvl="1" indent="0">
              <a:spcBef>
                <a:spcPts val="500"/>
              </a:spcBef>
            </a:pPr>
            <a:r>
              <a:rPr lang="en-US" altLang="ja-JP" sz="1600" kern="0" dirty="0">
                <a:solidFill>
                  <a:srgbClr val="000000"/>
                </a:solidFill>
                <a:latin typeface="Cambria Math"/>
                <a:ea typeface="Cambria Math"/>
              </a:rPr>
              <a:t> 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      (T</a:t>
            </a:r>
            <a:r>
              <a:rPr lang="en-US" altLang="ja-JP" sz="1600" kern="0" baseline="-25000" dirty="0" smtClean="0">
                <a:solidFill>
                  <a:srgbClr val="000000"/>
                </a:solidFill>
                <a:latin typeface="Cambria Math"/>
                <a:ea typeface="Cambria Math"/>
              </a:rPr>
              <a:t>W-</a:t>
            </a:r>
            <a:r>
              <a:rPr lang="en-US" altLang="ja-JP" sz="1600" kern="0" baseline="-25000" dirty="0" err="1" smtClean="0">
                <a:solidFill>
                  <a:srgbClr val="000000"/>
                </a:solidFill>
                <a:latin typeface="Cambria Math"/>
                <a:ea typeface="Cambria Math"/>
              </a:rPr>
              <a:t>compen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 –T</a:t>
            </a:r>
            <a:r>
              <a:rPr lang="en-US" altLang="ja-JP" sz="1600" kern="0" baseline="-25000" dirty="0" smtClean="0">
                <a:solidFill>
                  <a:srgbClr val="000000"/>
                </a:solidFill>
                <a:latin typeface="Cambria Math"/>
                <a:ea typeface="Cambria Math"/>
              </a:rPr>
              <a:t>S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)(1 </a:t>
            </a:r>
            <a:r>
              <a:rPr lang="en-US" altLang="ja-JP" sz="1600" kern="0" dirty="0">
                <a:solidFill>
                  <a:srgbClr val="000000"/>
                </a:solidFill>
                <a:latin typeface="Cambria Math"/>
                <a:ea typeface="Cambria Math"/>
              </a:rPr>
              <a:t>- </a:t>
            </a:r>
            <a:r>
              <a:rPr lang="el-GR" altLang="ja-JP" sz="1600" kern="0" dirty="0">
                <a:solidFill>
                  <a:srgbClr val="000000"/>
                </a:solidFill>
                <a:latin typeface="Cambria Math"/>
                <a:ea typeface="Cambria Math"/>
              </a:rPr>
              <a:t>ε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)+T</a:t>
            </a:r>
            <a:r>
              <a:rPr lang="en-US" altLang="ja-JP" sz="1600" kern="0" baseline="-25000" dirty="0" smtClean="0">
                <a:solidFill>
                  <a:srgbClr val="000000"/>
                </a:solidFill>
                <a:latin typeface="Cambria Math"/>
                <a:ea typeface="Cambria Math"/>
              </a:rPr>
              <a:t>S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 ≃ (</a:t>
            </a:r>
            <a:r>
              <a:rPr kumimoji="1" lang="en-US" altLang="ja-JP" sz="16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T</a:t>
            </a:r>
            <a:r>
              <a:rPr kumimoji="1" lang="en-US" altLang="ja-JP" sz="1600" kern="0" baseline="-25000" dirty="0" smtClean="0">
                <a:solidFill>
                  <a:srgbClr val="000000"/>
                </a:solidFill>
                <a:latin typeface="Times New Roman"/>
                <a:ea typeface="MS Gothic"/>
              </a:rPr>
              <a:t>W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 –T</a:t>
            </a:r>
            <a:r>
              <a:rPr lang="en-US" altLang="ja-JP" sz="1600" kern="0" baseline="-25000" dirty="0" smtClean="0">
                <a:solidFill>
                  <a:srgbClr val="000000"/>
                </a:solidFill>
                <a:latin typeface="Cambria Math"/>
                <a:ea typeface="Cambria Math"/>
              </a:rPr>
              <a:t>S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)(1 </a:t>
            </a:r>
            <a:r>
              <a:rPr lang="en-US" altLang="ja-JP" sz="1600" kern="0" dirty="0">
                <a:solidFill>
                  <a:srgbClr val="000000"/>
                </a:solidFill>
                <a:latin typeface="Cambria Math"/>
                <a:ea typeface="Cambria Math"/>
              </a:rPr>
              <a:t>+ △</a:t>
            </a:r>
            <a:r>
              <a:rPr lang="en-US" altLang="ja-JP" sz="1600" kern="0" baseline="-25000" dirty="0" smtClean="0">
                <a:solidFill>
                  <a:srgbClr val="000000"/>
                </a:solidFill>
                <a:latin typeface="Cambria Math"/>
                <a:ea typeface="Cambria Math"/>
              </a:rPr>
              <a:t>measured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 - </a:t>
            </a:r>
            <a:r>
              <a:rPr lang="el-GR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ε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) +T</a:t>
            </a:r>
            <a:r>
              <a:rPr lang="en-US" altLang="ja-JP" sz="1600" kern="0" baseline="-25000" dirty="0" smtClean="0">
                <a:solidFill>
                  <a:srgbClr val="000000"/>
                </a:solidFill>
                <a:latin typeface="Cambria Math"/>
                <a:ea typeface="Cambria Math"/>
              </a:rPr>
              <a:t>S</a:t>
            </a:r>
            <a:endParaRPr lang="en-US" altLang="ja-JP" sz="1600" kern="0" baseline="-25000" dirty="0">
              <a:solidFill>
                <a:srgbClr val="000000"/>
              </a:solidFill>
              <a:latin typeface="Cambria Math"/>
              <a:ea typeface="Cambria Math"/>
            </a:endParaRPr>
          </a:p>
        </p:txBody>
      </p:sp>
      <p:cxnSp>
        <p:nvCxnSpPr>
          <p:cNvPr id="7" name="直線矢印コネクタ 6"/>
          <p:cNvCxnSpPr/>
          <p:nvPr/>
        </p:nvCxnSpPr>
        <p:spPr bwMode="auto">
          <a:xfrm flipV="1">
            <a:off x="2195736" y="4758825"/>
            <a:ext cx="0" cy="3529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>
                <a:lumMod val="75000"/>
                <a:lumOff val="25000"/>
              </a:schemeClr>
            </a:solidFill>
            <a:prstDash val="dash"/>
            <a:round/>
            <a:headEnd type="none" w="med" len="med"/>
            <a:tailEnd type="stealth" w="lg" len="med"/>
          </a:ln>
          <a:effectLst/>
        </p:spPr>
      </p:cxnSp>
      <p:cxnSp>
        <p:nvCxnSpPr>
          <p:cNvPr id="55" name="直線矢印コネクタ 54"/>
          <p:cNvCxnSpPr/>
          <p:nvPr/>
        </p:nvCxnSpPr>
        <p:spPr bwMode="auto">
          <a:xfrm flipV="1">
            <a:off x="6627695" y="3211815"/>
            <a:ext cx="1328681" cy="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</p:spPr>
      </p:cxnSp>
      <p:cxnSp>
        <p:nvCxnSpPr>
          <p:cNvPr id="56" name="直線矢印コネクタ 55"/>
          <p:cNvCxnSpPr/>
          <p:nvPr/>
        </p:nvCxnSpPr>
        <p:spPr bwMode="auto">
          <a:xfrm>
            <a:off x="4572000" y="3211815"/>
            <a:ext cx="1042550" cy="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15096068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Oct.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0040" y="1988840"/>
            <a:ext cx="7772400" cy="4464496"/>
          </a:xfrm>
          <a:ln/>
        </p:spPr>
        <p:txBody>
          <a:bodyPr/>
          <a:lstStyle/>
          <a:p>
            <a:r>
              <a:rPr lang="en-US" sz="2000" dirty="0" smtClean="0"/>
              <a:t>Wake-up Timer Stability information (</a:t>
            </a:r>
            <a:r>
              <a:rPr lang="en-US" altLang="ja-JP" sz="2000" dirty="0">
                <a:solidFill>
                  <a:schemeClr val="tx1"/>
                </a:solidFill>
                <a:latin typeface="Cambria Math"/>
                <a:ea typeface="Cambria Math"/>
              </a:rPr>
              <a:t>±</a:t>
            </a:r>
            <a:r>
              <a:rPr lang="el-GR" altLang="ja-JP" sz="2000" dirty="0" smtClean="0">
                <a:solidFill>
                  <a:schemeClr val="tx1"/>
                </a:solidFill>
                <a:latin typeface="Cambria Math"/>
                <a:ea typeface="Cambria Math"/>
              </a:rPr>
              <a:t>ε</a:t>
            </a:r>
            <a:r>
              <a:rPr lang="en-US" altLang="ja-JP" sz="2000" dirty="0" smtClean="0">
                <a:solidFill>
                  <a:schemeClr val="tx1"/>
                </a:solidFill>
                <a:latin typeface="Cambria Math"/>
                <a:ea typeface="Cambria Math"/>
              </a:rPr>
              <a:t>)</a:t>
            </a:r>
            <a:r>
              <a:rPr lang="en-US" sz="2000" dirty="0" smtClean="0"/>
              <a:t> as well as</a:t>
            </a:r>
            <a:r>
              <a:rPr lang="en-US" altLang="ja-JP" sz="2000" dirty="0" smtClean="0">
                <a:solidFill>
                  <a:schemeClr val="tx1"/>
                </a:solidFill>
                <a:latin typeface="Cambria Math"/>
                <a:ea typeface="Cambria Math"/>
              </a:rPr>
              <a:t> </a:t>
            </a:r>
            <a:r>
              <a:rPr lang="en-US" altLang="ja-JP" sz="2000" dirty="0" smtClean="0">
                <a:latin typeface="Cambria Math"/>
                <a:ea typeface="Cambria Math"/>
              </a:rPr>
              <a:t>△ </a:t>
            </a:r>
            <a:r>
              <a:rPr lang="en-US" sz="2000" dirty="0" smtClean="0"/>
              <a:t>; 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/>
            <a:endParaRPr lang="en-US" altLang="ja-JP" dirty="0" smtClean="0">
              <a:latin typeface="Cambria Math"/>
              <a:ea typeface="Cambria Math"/>
            </a:endParaRPr>
          </a:p>
          <a:p>
            <a:pPr marL="0" indent="0"/>
            <a:endParaRPr lang="en-US" altLang="ja-JP" dirty="0" smtClean="0"/>
          </a:p>
          <a:p>
            <a:pPr marL="0" indent="0"/>
            <a:endParaRPr lang="en-US" altLang="ja-JP" dirty="0" smtClean="0"/>
          </a:p>
        </p:txBody>
      </p:sp>
      <p:cxnSp>
        <p:nvCxnSpPr>
          <p:cNvPr id="10" name="直線コネクタ 9"/>
          <p:cNvCxnSpPr/>
          <p:nvPr/>
        </p:nvCxnSpPr>
        <p:spPr bwMode="auto">
          <a:xfrm>
            <a:off x="2051720" y="2793703"/>
            <a:ext cx="0" cy="9146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線コネクタ 14"/>
          <p:cNvCxnSpPr/>
          <p:nvPr/>
        </p:nvCxnSpPr>
        <p:spPr bwMode="auto">
          <a:xfrm>
            <a:off x="2051720" y="4118883"/>
            <a:ext cx="144016" cy="51192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</p:spPr>
      </p:cxnSp>
      <p:sp>
        <p:nvSpPr>
          <p:cNvPr id="20" name="正方形/長方形 19"/>
          <p:cNvSpPr/>
          <p:nvPr/>
        </p:nvSpPr>
        <p:spPr bwMode="auto">
          <a:xfrm>
            <a:off x="4572000" y="3064604"/>
            <a:ext cx="3384376" cy="49970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直線コネクタ 20"/>
          <p:cNvCxnSpPr/>
          <p:nvPr/>
        </p:nvCxnSpPr>
        <p:spPr bwMode="auto">
          <a:xfrm>
            <a:off x="6300192" y="2873842"/>
            <a:ext cx="1155" cy="12032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直線矢印コネクタ 22"/>
          <p:cNvCxnSpPr/>
          <p:nvPr/>
        </p:nvCxnSpPr>
        <p:spPr bwMode="auto">
          <a:xfrm>
            <a:off x="2060104" y="2916233"/>
            <a:ext cx="420408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28" name="直線コネクタ 27"/>
          <p:cNvCxnSpPr/>
          <p:nvPr/>
        </p:nvCxnSpPr>
        <p:spPr bwMode="auto">
          <a:xfrm>
            <a:off x="7020272" y="4500409"/>
            <a:ext cx="0" cy="36875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</p:spPr>
      </p:cxnSp>
      <p:cxnSp>
        <p:nvCxnSpPr>
          <p:cNvPr id="30" name="直線矢印コネクタ 29"/>
          <p:cNvCxnSpPr/>
          <p:nvPr/>
        </p:nvCxnSpPr>
        <p:spPr bwMode="auto">
          <a:xfrm>
            <a:off x="2123728" y="4356393"/>
            <a:ext cx="51125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31" name="テキスト ボックス 30"/>
          <p:cNvSpPr txBox="1"/>
          <p:nvPr/>
        </p:nvSpPr>
        <p:spPr>
          <a:xfrm>
            <a:off x="3200716" y="4026550"/>
            <a:ext cx="48276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1" lang="en-US" altLang="ja-JP" sz="1600" dirty="0" smtClean="0">
                <a:solidFill>
                  <a:schemeClr val="tx1"/>
                </a:solidFill>
              </a:rPr>
              <a:t>compensated by measured TSF frequency         </a:t>
            </a:r>
            <a:r>
              <a:rPr kumimoji="1" lang="en-US" altLang="ja-JP" sz="1600" dirty="0" smtClean="0">
                <a:solidFill>
                  <a:srgbClr val="000000"/>
                </a:solidFill>
              </a:rPr>
              <a:t>T</a:t>
            </a:r>
            <a:r>
              <a:rPr kumimoji="1" lang="en-US" altLang="ja-JP" sz="1600" baseline="-25000" dirty="0" smtClean="0">
                <a:solidFill>
                  <a:srgbClr val="000000"/>
                </a:solidFill>
              </a:rPr>
              <a:t>w-</a:t>
            </a:r>
            <a:r>
              <a:rPr kumimoji="1" lang="en-US" altLang="ja-JP" sz="1600" baseline="-25000" dirty="0" err="1" smtClean="0">
                <a:solidFill>
                  <a:srgbClr val="000000"/>
                </a:solidFill>
              </a:rPr>
              <a:t>compen</a:t>
            </a:r>
            <a:r>
              <a:rPr kumimoji="1" lang="en-US" altLang="ja-JP" sz="1600" dirty="0" smtClean="0">
                <a:solidFill>
                  <a:srgbClr val="000000"/>
                </a:solidFill>
              </a:rPr>
              <a:t> </a:t>
            </a:r>
            <a:endParaRPr kumimoji="1" lang="ja-JP" altLang="en-US" sz="1600" baseline="-25000" dirty="0">
              <a:solidFill>
                <a:srgbClr val="000000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32017" y="2772217"/>
            <a:ext cx="14192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announced AP</a:t>
            </a: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( TSF master)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96891" y="4140369"/>
            <a:ext cx="16204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Receiver side </a:t>
            </a: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measured STA</a:t>
            </a: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(e.g. TSF master)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8100392" y="4716433"/>
            <a:ext cx="5196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sleep</a:t>
            </a:r>
          </a:p>
          <a:p>
            <a:r>
              <a:rPr kumimoji="1" lang="en-US" altLang="ja-JP" sz="1200" dirty="0" smtClean="0">
                <a:solidFill>
                  <a:schemeClr val="tx1"/>
                </a:solidFill>
              </a:rPr>
              <a:t>again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565764" y="2628201"/>
            <a:ext cx="32303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scheduled wake-up time (ideal case) 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6084168" y="2586390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W</a:t>
            </a:r>
            <a:endParaRPr kumimoji="1" lang="ja-JP" altLang="en-US" sz="1600" baseline="-25000" dirty="0">
              <a:solidFill>
                <a:schemeClr val="tx1"/>
              </a:solidFill>
            </a:endParaRPr>
          </a:p>
        </p:txBody>
      </p:sp>
      <p:cxnSp>
        <p:nvCxnSpPr>
          <p:cNvPr id="61" name="直線コネクタ 60"/>
          <p:cNvCxnSpPr/>
          <p:nvPr/>
        </p:nvCxnSpPr>
        <p:spPr bwMode="auto">
          <a:xfrm>
            <a:off x="8100392" y="4481825"/>
            <a:ext cx="0" cy="4778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</p:spPr>
      </p:cxnSp>
      <p:sp>
        <p:nvSpPr>
          <p:cNvPr id="10244" name="テキスト ボックス 10243"/>
          <p:cNvSpPr txBox="1"/>
          <p:nvPr/>
        </p:nvSpPr>
        <p:spPr>
          <a:xfrm>
            <a:off x="5690095" y="2996952"/>
            <a:ext cx="9701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ja-JP" sz="2000" dirty="0" smtClean="0">
                <a:solidFill>
                  <a:schemeClr val="tx1"/>
                </a:solidFill>
                <a:latin typeface="Cambria Math"/>
                <a:ea typeface="Cambria Math"/>
              </a:rPr>
              <a:t>± △</a:t>
            </a:r>
            <a:r>
              <a:rPr lang="en-US" altLang="ja-JP" sz="1600" dirty="0">
                <a:solidFill>
                  <a:srgbClr val="000000"/>
                </a:solidFill>
                <a:latin typeface="Cambria Math"/>
                <a:ea typeface="Cambria Math"/>
              </a:rPr>
              <a:t>· </a:t>
            </a:r>
            <a:r>
              <a:rPr lang="en-US" altLang="ja-JP" sz="1600" dirty="0" smtClean="0">
                <a:solidFill>
                  <a:srgbClr val="000000"/>
                </a:solidFill>
                <a:latin typeface="Cambria Math"/>
                <a:ea typeface="Cambria Math"/>
              </a:rPr>
              <a:t>T</a:t>
            </a:r>
            <a:r>
              <a:rPr lang="en-US" altLang="ja-JP" sz="1600" baseline="-25000" dirty="0" smtClean="0">
                <a:solidFill>
                  <a:srgbClr val="000000"/>
                </a:solidFill>
                <a:latin typeface="Cambria Math"/>
                <a:ea typeface="Cambria Math"/>
              </a:rPr>
              <a:t>W</a:t>
            </a:r>
            <a:endParaRPr kumimoji="1" lang="ja-JP" altLang="en-US" sz="1600" baseline="-25000" dirty="0">
              <a:solidFill>
                <a:srgbClr val="FFFFFF"/>
              </a:solidFill>
            </a:endParaRPr>
          </a:p>
        </p:txBody>
      </p:sp>
      <p:cxnSp>
        <p:nvCxnSpPr>
          <p:cNvPr id="86" name="直線矢印コネクタ 85"/>
          <p:cNvCxnSpPr/>
          <p:nvPr/>
        </p:nvCxnSpPr>
        <p:spPr bwMode="auto">
          <a:xfrm>
            <a:off x="4572000" y="3211815"/>
            <a:ext cx="1042550" cy="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87" name="直線矢印コネクタ 86"/>
          <p:cNvCxnSpPr/>
          <p:nvPr/>
        </p:nvCxnSpPr>
        <p:spPr bwMode="auto">
          <a:xfrm flipV="1">
            <a:off x="6627695" y="3211815"/>
            <a:ext cx="1328681" cy="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</p:spPr>
      </p:cxnSp>
      <p:sp>
        <p:nvSpPr>
          <p:cNvPr id="41" name="テキスト ボックス 40"/>
          <p:cNvSpPr txBox="1"/>
          <p:nvPr/>
        </p:nvSpPr>
        <p:spPr>
          <a:xfrm>
            <a:off x="7043056" y="2412177"/>
            <a:ext cx="13516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measured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point of time 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2" name="正方形/長方形 41"/>
          <p:cNvSpPr/>
          <p:nvPr/>
        </p:nvSpPr>
        <p:spPr bwMode="auto">
          <a:xfrm>
            <a:off x="7020272" y="3297759"/>
            <a:ext cx="482254" cy="266546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3" name="直線コネクタ 42"/>
          <p:cNvCxnSpPr>
            <a:endCxn id="42" idx="2"/>
          </p:cNvCxnSpPr>
          <p:nvPr/>
        </p:nvCxnSpPr>
        <p:spPr bwMode="auto">
          <a:xfrm>
            <a:off x="7261399" y="2937719"/>
            <a:ext cx="0" cy="6265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med"/>
            <a:tailEnd type="none" w="med" len="med"/>
          </a:ln>
          <a:effectLst/>
        </p:spPr>
      </p:cxnSp>
      <p:cxnSp>
        <p:nvCxnSpPr>
          <p:cNvPr id="44" name="直線矢印コネクタ 43"/>
          <p:cNvCxnSpPr/>
          <p:nvPr/>
        </p:nvCxnSpPr>
        <p:spPr bwMode="auto">
          <a:xfrm>
            <a:off x="1763688" y="3564305"/>
            <a:ext cx="64807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直線矢印コネクタ 45"/>
          <p:cNvCxnSpPr/>
          <p:nvPr/>
        </p:nvCxnSpPr>
        <p:spPr bwMode="auto">
          <a:xfrm>
            <a:off x="7020272" y="3501008"/>
            <a:ext cx="24112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48" name="テキスト ボックス 47"/>
          <p:cNvSpPr txBox="1"/>
          <p:nvPr/>
        </p:nvSpPr>
        <p:spPr>
          <a:xfrm>
            <a:off x="6948264" y="3429000"/>
            <a:ext cx="3834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chemeClr val="tx1"/>
                </a:solidFill>
                <a:latin typeface="Cambria Math"/>
                <a:ea typeface="Cambria Math"/>
              </a:rPr>
              <a:t>-</a:t>
            </a:r>
            <a:r>
              <a:rPr lang="el-GR" altLang="ja-JP" sz="2000" dirty="0" smtClean="0">
                <a:solidFill>
                  <a:schemeClr val="tx1"/>
                </a:solidFill>
                <a:latin typeface="Cambria Math"/>
                <a:ea typeface="Cambria Math"/>
              </a:rPr>
              <a:t>ε</a:t>
            </a:r>
            <a:endParaRPr kumimoji="1" lang="ja-JP" altLang="en-US" sz="2000" dirty="0"/>
          </a:p>
        </p:txBody>
      </p:sp>
      <p:cxnSp>
        <p:nvCxnSpPr>
          <p:cNvPr id="49" name="直線矢印コネクタ 48"/>
          <p:cNvCxnSpPr/>
          <p:nvPr/>
        </p:nvCxnSpPr>
        <p:spPr bwMode="auto">
          <a:xfrm>
            <a:off x="1768493" y="4716433"/>
            <a:ext cx="64807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9" name="直線コネクタ 58"/>
          <p:cNvCxnSpPr/>
          <p:nvPr/>
        </p:nvCxnSpPr>
        <p:spPr bwMode="auto">
          <a:xfrm>
            <a:off x="7020272" y="3636313"/>
            <a:ext cx="0" cy="8455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直線矢印コネクタ 65"/>
          <p:cNvCxnSpPr/>
          <p:nvPr/>
        </p:nvCxnSpPr>
        <p:spPr bwMode="auto">
          <a:xfrm>
            <a:off x="6300192" y="3933056"/>
            <a:ext cx="9612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 w="med" len="med"/>
          </a:ln>
          <a:effectLst/>
        </p:spPr>
      </p:cxnSp>
      <p:sp>
        <p:nvSpPr>
          <p:cNvPr id="68" name="テキスト ボックス 67"/>
          <p:cNvSpPr txBox="1"/>
          <p:nvPr/>
        </p:nvSpPr>
        <p:spPr>
          <a:xfrm>
            <a:off x="6229932" y="3573016"/>
            <a:ext cx="11503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chemeClr val="tx1"/>
                </a:solidFill>
                <a:latin typeface="Cambria Math"/>
                <a:ea typeface="Cambria Math"/>
              </a:rPr>
              <a:t>△</a:t>
            </a:r>
            <a:r>
              <a:rPr lang="en-US" altLang="ja-JP" sz="2000" baseline="-25000" dirty="0" smtClean="0">
                <a:solidFill>
                  <a:schemeClr val="tx1"/>
                </a:solidFill>
                <a:latin typeface="Cambria Math"/>
                <a:ea typeface="Cambria Math"/>
              </a:rPr>
              <a:t>measured</a:t>
            </a:r>
            <a:r>
              <a:rPr lang="en-US" altLang="ja-JP" sz="2000" dirty="0" smtClean="0">
                <a:solidFill>
                  <a:schemeClr val="tx1"/>
                </a:solidFill>
                <a:latin typeface="Cambria Math"/>
                <a:ea typeface="Cambria Math"/>
              </a:rPr>
              <a:t> </a:t>
            </a:r>
            <a:endParaRPr kumimoji="1" lang="ja-JP" altLang="en-US" sz="2000" dirty="0"/>
          </a:p>
        </p:txBody>
      </p:sp>
      <p:sp>
        <p:nvSpPr>
          <p:cNvPr id="45" name="正方形/長方形 44"/>
          <p:cNvSpPr/>
          <p:nvPr/>
        </p:nvSpPr>
        <p:spPr bwMode="auto">
          <a:xfrm>
            <a:off x="7020272" y="4478923"/>
            <a:ext cx="1084925" cy="2375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7372760" y="4630804"/>
            <a:ext cx="727632" cy="85629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0" name="直線コネクタ 49"/>
          <p:cNvCxnSpPr/>
          <p:nvPr/>
        </p:nvCxnSpPr>
        <p:spPr bwMode="auto">
          <a:xfrm>
            <a:off x="7261399" y="4327676"/>
            <a:ext cx="0" cy="4102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テキスト ボックス 50"/>
          <p:cNvSpPr txBox="1"/>
          <p:nvPr/>
        </p:nvSpPr>
        <p:spPr>
          <a:xfrm rot="5400000">
            <a:off x="7577464" y="4122973"/>
            <a:ext cx="60625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dirty="0" smtClean="0">
                <a:solidFill>
                  <a:schemeClr val="tx1"/>
                </a:solidFill>
              </a:rPr>
              <a:t>≈</a:t>
            </a:r>
            <a:endParaRPr kumimoji="1" lang="ja-JP" altLang="en-US" sz="6000" dirty="0">
              <a:solidFill>
                <a:schemeClr val="tx1"/>
              </a:solidFill>
            </a:endParaRPr>
          </a:p>
        </p:txBody>
      </p:sp>
      <p:sp>
        <p:nvSpPr>
          <p:cNvPr id="52" name="正方形/長方形 51"/>
          <p:cNvSpPr/>
          <p:nvPr/>
        </p:nvSpPr>
        <p:spPr bwMode="auto">
          <a:xfrm>
            <a:off x="2195736" y="4597678"/>
            <a:ext cx="4824536" cy="11875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1763688" y="3780329"/>
            <a:ext cx="39898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rgbClr val="000000"/>
                </a:solidFill>
              </a:rPr>
              <a:t>T</a:t>
            </a:r>
            <a:r>
              <a:rPr kumimoji="1" lang="en-US" altLang="ja-JP" sz="1600" baseline="-25000" dirty="0" smtClean="0">
                <a:solidFill>
                  <a:srgbClr val="000000"/>
                </a:solidFill>
              </a:rPr>
              <a:t>w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notified after TSF frequency measurement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55" name="直線コネクタ 54"/>
          <p:cNvCxnSpPr/>
          <p:nvPr/>
        </p:nvCxnSpPr>
        <p:spPr bwMode="auto">
          <a:xfrm>
            <a:off x="7372760" y="3564305"/>
            <a:ext cx="0" cy="16137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stealth" w="lg" len="med"/>
            <a:tailEnd type="none" w="med" len="med"/>
          </a:ln>
          <a:effectLst/>
        </p:spPr>
      </p:cxnSp>
      <p:sp>
        <p:nvSpPr>
          <p:cNvPr id="56" name="テキスト ボックス 55"/>
          <p:cNvSpPr txBox="1"/>
          <p:nvPr/>
        </p:nvSpPr>
        <p:spPr>
          <a:xfrm>
            <a:off x="7499022" y="3645024"/>
            <a:ext cx="14654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actual 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communication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57" name="直線コネクタ 56"/>
          <p:cNvCxnSpPr>
            <a:stCxn id="62" idx="3"/>
          </p:cNvCxnSpPr>
          <p:nvPr/>
        </p:nvCxnSpPr>
        <p:spPr bwMode="auto">
          <a:xfrm>
            <a:off x="8100392" y="3525847"/>
            <a:ext cx="0" cy="165225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直線矢印コネクタ 57"/>
          <p:cNvCxnSpPr/>
          <p:nvPr/>
        </p:nvCxnSpPr>
        <p:spPr bwMode="auto">
          <a:xfrm>
            <a:off x="7372760" y="3933056"/>
            <a:ext cx="72763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 w="med" len="med"/>
          </a:ln>
          <a:effectLst/>
        </p:spPr>
      </p:cxnSp>
      <p:sp>
        <p:nvSpPr>
          <p:cNvPr id="62" name="正方形/長方形 61"/>
          <p:cNvSpPr/>
          <p:nvPr/>
        </p:nvSpPr>
        <p:spPr bwMode="auto">
          <a:xfrm>
            <a:off x="7372760" y="3487388"/>
            <a:ext cx="727632" cy="7691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5" name="直線コネクタ 64"/>
          <p:cNvCxnSpPr/>
          <p:nvPr/>
        </p:nvCxnSpPr>
        <p:spPr bwMode="auto">
          <a:xfrm>
            <a:off x="7261399" y="3780329"/>
            <a:ext cx="1" cy="2967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テキスト ボックス 59"/>
          <p:cNvSpPr txBox="1"/>
          <p:nvPr/>
        </p:nvSpPr>
        <p:spPr>
          <a:xfrm>
            <a:off x="6494957" y="5085184"/>
            <a:ext cx="18934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b="1" dirty="0">
                <a:solidFill>
                  <a:schemeClr val="tx1"/>
                </a:solidFill>
              </a:rPr>
              <a:t>T</a:t>
            </a:r>
            <a:r>
              <a:rPr kumimoji="1" lang="en-US" altLang="ja-JP" b="1" baseline="-25000" dirty="0">
                <a:solidFill>
                  <a:schemeClr val="tx1"/>
                </a:solidFill>
              </a:rPr>
              <a:t>W-actual</a:t>
            </a:r>
            <a:endParaRPr kumimoji="1" lang="en-US" altLang="ja-JP" b="1" dirty="0" smtClean="0">
              <a:solidFill>
                <a:schemeClr val="tx1"/>
              </a:solidFill>
            </a:endParaRPr>
          </a:p>
          <a:p>
            <a:pPr algn="r"/>
            <a:r>
              <a:rPr kumimoji="1" lang="en-US" altLang="ja-JP" sz="1600" b="1" dirty="0" smtClean="0">
                <a:solidFill>
                  <a:schemeClr val="tx1"/>
                </a:solidFill>
              </a:rPr>
              <a:t>actual point of time</a:t>
            </a:r>
          </a:p>
        </p:txBody>
      </p:sp>
      <p:cxnSp>
        <p:nvCxnSpPr>
          <p:cNvPr id="16" name="直線コネクタ 15"/>
          <p:cNvCxnSpPr>
            <a:endCxn id="51" idx="2"/>
          </p:cNvCxnSpPr>
          <p:nvPr/>
        </p:nvCxnSpPr>
        <p:spPr bwMode="auto">
          <a:xfrm flipV="1">
            <a:off x="7372760" y="4630805"/>
            <a:ext cx="1" cy="5560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テキスト ボックス 63"/>
          <p:cNvSpPr txBox="1"/>
          <p:nvPr/>
        </p:nvSpPr>
        <p:spPr>
          <a:xfrm>
            <a:off x="6583670" y="4869160"/>
            <a:ext cx="6030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200" b="1" dirty="0" smtClean="0">
                <a:solidFill>
                  <a:srgbClr val="0070C0"/>
                </a:solidFill>
              </a:rPr>
              <a:t>STA</a:t>
            </a:r>
          </a:p>
          <a:p>
            <a:pPr algn="r"/>
            <a:r>
              <a:rPr kumimoji="1" lang="en-US" altLang="ja-JP" sz="1200" b="1" dirty="0" smtClean="0">
                <a:solidFill>
                  <a:srgbClr val="0070C0"/>
                </a:solidFill>
              </a:rPr>
              <a:t>awake</a:t>
            </a:r>
            <a:endParaRPr kumimoji="1" lang="ja-JP" altLang="en-US" sz="1200" b="1" dirty="0">
              <a:solidFill>
                <a:srgbClr val="0070C0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683568" y="5396443"/>
            <a:ext cx="5256583" cy="98488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ja-JP" sz="1600" dirty="0">
                <a:solidFill>
                  <a:schemeClr val="tx1"/>
                </a:solidFill>
                <a:latin typeface="Cambria Math"/>
                <a:ea typeface="Cambria Math"/>
              </a:rPr>
              <a:t>STA to wake up </a:t>
            </a:r>
            <a:r>
              <a:rPr lang="en-US" altLang="ja-JP" sz="1600" dirty="0" smtClean="0">
                <a:solidFill>
                  <a:schemeClr val="tx1"/>
                </a:solidFill>
                <a:latin typeface="Cambria Math"/>
                <a:ea typeface="Cambria Math"/>
              </a:rPr>
              <a:t>at </a:t>
            </a:r>
          </a:p>
          <a:p>
            <a:pPr>
              <a:spcBef>
                <a:spcPts val="600"/>
              </a:spcBef>
            </a:pPr>
            <a:r>
              <a:rPr lang="en-US" altLang="ja-JP" sz="1600" dirty="0" smtClean="0">
                <a:solidFill>
                  <a:schemeClr val="tx1"/>
                </a:solidFill>
                <a:latin typeface="Cambria Math"/>
                <a:ea typeface="Cambria Math"/>
              </a:rPr>
              <a:t> (T</a:t>
            </a:r>
            <a:r>
              <a:rPr lang="en-US" altLang="ja-JP" sz="1600" baseline="-25000" dirty="0" smtClean="0">
                <a:solidFill>
                  <a:schemeClr val="tx1"/>
                </a:solidFill>
                <a:latin typeface="Cambria Math"/>
                <a:ea typeface="Cambria Math"/>
              </a:rPr>
              <a:t>W-</a:t>
            </a:r>
            <a:r>
              <a:rPr lang="en-US" altLang="ja-JP" sz="1600" baseline="-25000" dirty="0" err="1" smtClean="0">
                <a:solidFill>
                  <a:schemeClr val="tx1"/>
                </a:solidFill>
                <a:latin typeface="Cambria Math"/>
                <a:ea typeface="Cambria Math"/>
              </a:rPr>
              <a:t>compen</a:t>
            </a:r>
            <a:r>
              <a:rPr lang="en-US" altLang="ja-JP" sz="1600" dirty="0" smtClean="0">
                <a:solidFill>
                  <a:schemeClr val="tx1"/>
                </a:solidFill>
                <a:latin typeface="Cambria Math"/>
                <a:ea typeface="Cambria Math"/>
              </a:rPr>
              <a:t> –T</a:t>
            </a:r>
            <a:r>
              <a:rPr lang="en-US" altLang="ja-JP" sz="1600" baseline="-25000" dirty="0" smtClean="0">
                <a:solidFill>
                  <a:schemeClr val="tx1"/>
                </a:solidFill>
                <a:latin typeface="Cambria Math"/>
                <a:ea typeface="Cambria Math"/>
              </a:rPr>
              <a:t>S</a:t>
            </a:r>
            <a:r>
              <a:rPr lang="en-US" altLang="ja-JP" sz="1600" dirty="0" smtClean="0">
                <a:solidFill>
                  <a:schemeClr val="tx1"/>
                </a:solidFill>
                <a:latin typeface="Cambria Math"/>
                <a:ea typeface="Cambria Math"/>
              </a:rPr>
              <a:t>)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(1 </a:t>
            </a:r>
            <a:r>
              <a:rPr lang="en-US" altLang="ja-JP" sz="1600" kern="0" dirty="0">
                <a:solidFill>
                  <a:srgbClr val="000000"/>
                </a:solidFill>
                <a:latin typeface="Cambria Math"/>
                <a:ea typeface="Cambria Math"/>
              </a:rPr>
              <a:t>- </a:t>
            </a:r>
            <a:r>
              <a:rPr lang="el-GR" altLang="ja-JP" sz="1600" kern="0" dirty="0">
                <a:solidFill>
                  <a:srgbClr val="000000"/>
                </a:solidFill>
                <a:latin typeface="Cambria Math"/>
                <a:ea typeface="Cambria Math"/>
              </a:rPr>
              <a:t>ε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)+T</a:t>
            </a:r>
            <a:r>
              <a:rPr lang="en-US" altLang="ja-JP" sz="1600" kern="0" baseline="-25000" dirty="0" smtClean="0">
                <a:solidFill>
                  <a:srgbClr val="000000"/>
                </a:solidFill>
                <a:latin typeface="Cambria Math"/>
                <a:ea typeface="Cambria Math"/>
              </a:rPr>
              <a:t>S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 </a:t>
            </a:r>
            <a:r>
              <a:rPr lang="en-US" altLang="ja-JP" sz="1600" kern="0" dirty="0">
                <a:solidFill>
                  <a:srgbClr val="000000"/>
                </a:solidFill>
                <a:latin typeface="Cambria Math"/>
                <a:ea typeface="Cambria Math"/>
              </a:rPr>
              <a:t>≃ 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 (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T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W</a:t>
            </a:r>
            <a:r>
              <a:rPr lang="en-US" altLang="ja-JP" sz="1600" dirty="0" smtClean="0">
                <a:solidFill>
                  <a:schemeClr val="tx1"/>
                </a:solidFill>
                <a:latin typeface="Cambria Math"/>
                <a:ea typeface="Cambria Math"/>
              </a:rPr>
              <a:t> –T</a:t>
            </a:r>
            <a:r>
              <a:rPr lang="en-US" altLang="ja-JP" sz="1600" baseline="-25000" dirty="0" smtClean="0">
                <a:solidFill>
                  <a:schemeClr val="tx1"/>
                </a:solidFill>
                <a:latin typeface="Cambria Math"/>
                <a:ea typeface="Cambria Math"/>
              </a:rPr>
              <a:t>S</a:t>
            </a:r>
            <a:r>
              <a:rPr lang="en-US" altLang="ja-JP" sz="1600" dirty="0" smtClean="0">
                <a:solidFill>
                  <a:schemeClr val="tx1"/>
                </a:solidFill>
                <a:latin typeface="Cambria Math"/>
                <a:ea typeface="Cambria Math"/>
              </a:rPr>
              <a:t>)(1 </a:t>
            </a:r>
            <a:r>
              <a:rPr lang="en-US" altLang="ja-JP" sz="1600" dirty="0">
                <a:solidFill>
                  <a:schemeClr val="tx1"/>
                </a:solidFill>
                <a:latin typeface="Cambria Math"/>
                <a:ea typeface="Cambria Math"/>
              </a:rPr>
              <a:t>+ △</a:t>
            </a:r>
            <a:r>
              <a:rPr lang="en-US" altLang="ja-JP" sz="1600" baseline="-25000" dirty="0">
                <a:solidFill>
                  <a:schemeClr val="tx1"/>
                </a:solidFill>
                <a:latin typeface="Cambria Math"/>
                <a:ea typeface="Cambria Math"/>
              </a:rPr>
              <a:t>measured</a:t>
            </a:r>
            <a:r>
              <a:rPr lang="en-US" altLang="ja-JP" sz="1600" dirty="0">
                <a:solidFill>
                  <a:schemeClr val="tx1"/>
                </a:solidFill>
                <a:latin typeface="Cambria Math"/>
                <a:ea typeface="Cambria Math"/>
              </a:rPr>
              <a:t> - </a:t>
            </a:r>
            <a:r>
              <a:rPr lang="el-GR" altLang="ja-JP" sz="1600" dirty="0">
                <a:solidFill>
                  <a:schemeClr val="tx1"/>
                </a:solidFill>
                <a:latin typeface="Cambria Math"/>
                <a:ea typeface="Cambria Math"/>
              </a:rPr>
              <a:t>ε</a:t>
            </a:r>
            <a:r>
              <a:rPr lang="en-US" altLang="ja-JP" sz="1600" dirty="0" smtClean="0">
                <a:solidFill>
                  <a:schemeClr val="tx1"/>
                </a:solidFill>
                <a:latin typeface="Cambria Math"/>
                <a:ea typeface="Cambria Math"/>
              </a:rPr>
              <a:t>)+T</a:t>
            </a:r>
            <a:r>
              <a:rPr lang="en-US" altLang="ja-JP" sz="1600" baseline="-25000" dirty="0" smtClean="0">
                <a:solidFill>
                  <a:schemeClr val="tx1"/>
                </a:solidFill>
                <a:latin typeface="Cambria Math"/>
                <a:ea typeface="Cambria Math"/>
              </a:rPr>
              <a:t>S</a:t>
            </a:r>
            <a:r>
              <a:rPr lang="en-US" altLang="ja-JP" sz="1600" dirty="0" smtClean="0">
                <a:solidFill>
                  <a:schemeClr val="tx1"/>
                </a:solidFill>
                <a:latin typeface="Cambria Math"/>
                <a:ea typeface="Cambria Math"/>
              </a:rPr>
              <a:t> </a:t>
            </a:r>
            <a:endParaRPr lang="en-US" altLang="ja-JP" sz="1600" dirty="0">
              <a:solidFill>
                <a:schemeClr val="tx1"/>
              </a:solidFill>
              <a:latin typeface="Cambria Math"/>
              <a:ea typeface="Cambria Math"/>
            </a:endParaRPr>
          </a:p>
          <a:p>
            <a:pPr lvl="0">
              <a:spcBef>
                <a:spcPts val="600"/>
              </a:spcBef>
            </a:pP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                                              after once TFM</a:t>
            </a:r>
            <a:r>
              <a:rPr lang="en-US" altLang="ja-JP" sz="1600" kern="0" baseline="30000" dirty="0" smtClean="0">
                <a:solidFill>
                  <a:srgbClr val="000000"/>
                </a:solidFill>
                <a:latin typeface="Cambria Math"/>
                <a:ea typeface="Cambria Math"/>
              </a:rPr>
              <a:t>2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P has carried out . </a:t>
            </a:r>
          </a:p>
        </p:txBody>
      </p:sp>
      <p:sp>
        <p:nvSpPr>
          <p:cNvPr id="69" name="Rectangle 1"/>
          <p:cNvSpPr>
            <a:spLocks noGrp="1" noChangeArrowheads="1"/>
          </p:cNvSpPr>
          <p:nvPr>
            <p:ph type="title"/>
          </p:nvPr>
        </p:nvSpPr>
        <p:spPr>
          <a:xfrm>
            <a:off x="539552" y="684213"/>
            <a:ext cx="8062664" cy="1160462"/>
          </a:xfrm>
          <a:ln/>
        </p:spPr>
        <p:txBody>
          <a:bodyPr lIns="90000" tIns="46800" rIns="90000" bIns="46800"/>
          <a:lstStyle/>
          <a:p>
            <a:r>
              <a:rPr lang="en-US" altLang="ja-JP" sz="2800" dirty="0"/>
              <a:t>Wake-up </a:t>
            </a:r>
            <a:r>
              <a:rPr lang="en-US" altLang="ja-JP" sz="2800" dirty="0" smtClean="0"/>
              <a:t>sync. using </a:t>
            </a:r>
            <a:r>
              <a:rPr lang="en-US" altLang="ja-JP" sz="2800" dirty="0"/>
              <a:t>TFM</a:t>
            </a:r>
            <a:r>
              <a:rPr lang="en-US" altLang="ja-JP" sz="2800" baseline="30000" dirty="0"/>
              <a:t>2</a:t>
            </a:r>
            <a:r>
              <a:rPr lang="en-US" altLang="ja-JP" sz="2800" dirty="0"/>
              <a:t>P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AP announcement of TSF timer stability (1)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010744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Oct.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1988" y="684213"/>
            <a:ext cx="8177130" cy="1160462"/>
          </a:xfrm>
          <a:ln/>
        </p:spPr>
        <p:txBody>
          <a:bodyPr lIns="90000" tIns="46800" rIns="90000" bIns="46800"/>
          <a:lstStyle/>
          <a:p>
            <a:r>
              <a:rPr lang="en-US" sz="2800" dirty="0" smtClean="0"/>
              <a:t>Comparison of Wake-up synchronization (1)</a:t>
            </a:r>
            <a:endParaRPr lang="en-US" sz="28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628800"/>
            <a:ext cx="8368484" cy="4208463"/>
          </a:xfrm>
          <a:ln/>
        </p:spPr>
        <p:txBody>
          <a:bodyPr/>
          <a:lstStyle/>
          <a:p>
            <a:pPr algn="ctr"/>
            <a:r>
              <a:rPr lang="en-US" sz="2000" dirty="0" smtClean="0"/>
              <a:t>Simple Accuracy Announcement and TFM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P (frequency measurement) 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marL="0" indent="0" algn="ctr"/>
            <a:endParaRPr lang="en-US" dirty="0"/>
          </a:p>
        </p:txBody>
      </p:sp>
      <p:cxnSp>
        <p:nvCxnSpPr>
          <p:cNvPr id="9" name="直線矢印コネクタ 8"/>
          <p:cNvCxnSpPr/>
          <p:nvPr/>
        </p:nvCxnSpPr>
        <p:spPr bwMode="auto">
          <a:xfrm>
            <a:off x="1763688" y="5805264"/>
            <a:ext cx="676875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正方形/長方形 17"/>
          <p:cNvSpPr/>
          <p:nvPr/>
        </p:nvSpPr>
        <p:spPr bwMode="auto">
          <a:xfrm>
            <a:off x="7013308" y="5463226"/>
            <a:ext cx="583027" cy="3420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2199927" y="5697252"/>
            <a:ext cx="4813381" cy="1080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直線コネクタ 20"/>
          <p:cNvCxnSpPr/>
          <p:nvPr/>
        </p:nvCxnSpPr>
        <p:spPr bwMode="auto">
          <a:xfrm flipH="1">
            <a:off x="7097896" y="2348880"/>
            <a:ext cx="113094" cy="20745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stealth" w="lg" len="med"/>
          </a:ln>
          <a:effectLst/>
        </p:spPr>
      </p:cxnSp>
      <p:sp>
        <p:nvSpPr>
          <p:cNvPr id="25" name="テキスト ボックス 24"/>
          <p:cNvSpPr txBox="1"/>
          <p:nvPr/>
        </p:nvSpPr>
        <p:spPr>
          <a:xfrm>
            <a:off x="5802396" y="4602614"/>
            <a:ext cx="25860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(Tw - T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S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 (1-</a:t>
            </a:r>
            <a:r>
              <a:rPr lang="en-US" altLang="ja-JP" sz="1600" dirty="0" smtClean="0">
                <a:solidFill>
                  <a:schemeClr val="tx1"/>
                </a:solidFill>
                <a:latin typeface="Cambria Math"/>
                <a:ea typeface="Cambria Math"/>
              </a:rPr>
              <a:t> </a:t>
            </a:r>
            <a:r>
              <a:rPr lang="en-US" altLang="ja-JP" sz="1600" dirty="0">
                <a:solidFill>
                  <a:schemeClr val="tx1"/>
                </a:solidFill>
                <a:latin typeface="Cambria Math"/>
                <a:ea typeface="Cambria Math"/>
              </a:rPr>
              <a:t>△</a:t>
            </a:r>
            <a:r>
              <a:rPr lang="en-US" altLang="ja-JP" sz="1600" baseline="-25000" dirty="0" smtClean="0">
                <a:solidFill>
                  <a:schemeClr val="tx1"/>
                </a:solidFill>
                <a:latin typeface="Cambria Math"/>
                <a:ea typeface="Cambria Math"/>
              </a:rPr>
              <a:t>advertised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) + T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S</a:t>
            </a:r>
          </a:p>
        </p:txBody>
      </p:sp>
      <p:cxnSp>
        <p:nvCxnSpPr>
          <p:cNvPr id="28" name="直線コネクタ 27"/>
          <p:cNvCxnSpPr/>
          <p:nvPr/>
        </p:nvCxnSpPr>
        <p:spPr bwMode="auto">
          <a:xfrm>
            <a:off x="7020272" y="5301208"/>
            <a:ext cx="0" cy="67333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直線矢印コネクタ 29"/>
          <p:cNvCxnSpPr/>
          <p:nvPr/>
        </p:nvCxnSpPr>
        <p:spPr bwMode="auto">
          <a:xfrm>
            <a:off x="7013309" y="5373216"/>
            <a:ext cx="8316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31" name="テキスト ボックス 30"/>
          <p:cNvSpPr txBox="1"/>
          <p:nvPr/>
        </p:nvSpPr>
        <p:spPr>
          <a:xfrm>
            <a:off x="3837668" y="4847674"/>
            <a:ext cx="303858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800" b="1" u="sng" dirty="0" smtClean="0">
                <a:solidFill>
                  <a:schemeClr val="tx1"/>
                </a:solidFill>
              </a:rPr>
              <a:t>Less wake-up margin</a:t>
            </a: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by TSF freq. offset compensation</a:t>
            </a: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and freq. stability information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092280" y="5207714"/>
            <a:ext cx="7088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awake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571666" y="5805264"/>
            <a:ext cx="11047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sleep again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016786" y="5733256"/>
            <a:ext cx="6078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sleep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9" name="テキスト ボックス 32"/>
          <p:cNvSpPr txBox="1"/>
          <p:nvPr/>
        </p:nvSpPr>
        <p:spPr>
          <a:xfrm>
            <a:off x="306150" y="5508521"/>
            <a:ext cx="15451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STA w/t TFM</a:t>
            </a:r>
            <a:r>
              <a:rPr kumimoji="1" lang="en-US" altLang="ja-JP" sz="1600" baseline="30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P</a:t>
            </a: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(e.g. TSF slave) </a:t>
            </a:r>
          </a:p>
        </p:txBody>
      </p:sp>
      <p:cxnSp>
        <p:nvCxnSpPr>
          <p:cNvPr id="58" name="直線矢印コネクタ 57"/>
          <p:cNvCxnSpPr/>
          <p:nvPr/>
        </p:nvCxnSpPr>
        <p:spPr bwMode="auto">
          <a:xfrm>
            <a:off x="1763688" y="2912169"/>
            <a:ext cx="676875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9" name="直線矢印コネクタ 58"/>
          <p:cNvCxnSpPr/>
          <p:nvPr/>
        </p:nvCxnSpPr>
        <p:spPr bwMode="auto">
          <a:xfrm>
            <a:off x="1763688" y="4199602"/>
            <a:ext cx="676875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3" name="正方形/長方形 62"/>
          <p:cNvSpPr/>
          <p:nvPr/>
        </p:nvSpPr>
        <p:spPr bwMode="auto">
          <a:xfrm>
            <a:off x="6513686" y="3857564"/>
            <a:ext cx="1082650" cy="3420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正方形/長方形 63"/>
          <p:cNvSpPr/>
          <p:nvPr/>
        </p:nvSpPr>
        <p:spPr bwMode="auto">
          <a:xfrm>
            <a:off x="2199928" y="4091590"/>
            <a:ext cx="4313757" cy="1080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7" name="直線矢印コネクタ 66"/>
          <p:cNvCxnSpPr/>
          <p:nvPr/>
        </p:nvCxnSpPr>
        <p:spPr bwMode="auto">
          <a:xfrm>
            <a:off x="2060104" y="2552129"/>
            <a:ext cx="483952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</p:spPr>
      </p:cxnSp>
      <p:cxnSp>
        <p:nvCxnSpPr>
          <p:cNvPr id="68" name="直線コネクタ 67"/>
          <p:cNvCxnSpPr/>
          <p:nvPr/>
        </p:nvCxnSpPr>
        <p:spPr bwMode="auto">
          <a:xfrm>
            <a:off x="6516216" y="2751021"/>
            <a:ext cx="0" cy="173661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直線矢印コネクタ 69"/>
          <p:cNvCxnSpPr/>
          <p:nvPr/>
        </p:nvCxnSpPr>
        <p:spPr bwMode="auto">
          <a:xfrm>
            <a:off x="6516216" y="3933056"/>
            <a:ext cx="107173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71" name="テキスト ボックス 70"/>
          <p:cNvSpPr txBox="1"/>
          <p:nvPr/>
        </p:nvSpPr>
        <p:spPr>
          <a:xfrm>
            <a:off x="3791299" y="3245495"/>
            <a:ext cx="243688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800" b="1" u="sng" dirty="0" smtClean="0">
                <a:solidFill>
                  <a:schemeClr val="tx1"/>
                </a:solidFill>
              </a:rPr>
              <a:t>wake-up margin</a:t>
            </a: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using accuracy information</a:t>
            </a: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 (</a:t>
            </a:r>
            <a:r>
              <a:rPr lang="en-US" altLang="ja-JP" sz="1600" dirty="0" smtClean="0">
                <a:solidFill>
                  <a:schemeClr val="tx1"/>
                </a:solidFill>
                <a:latin typeface="Cambria Math"/>
                <a:ea typeface="Cambria Math"/>
              </a:rPr>
              <a:t>△</a:t>
            </a:r>
            <a:r>
              <a:rPr lang="en-US" altLang="ja-JP" sz="1600" baseline="-25000" dirty="0" smtClean="0">
                <a:solidFill>
                  <a:schemeClr val="tx1"/>
                </a:solidFill>
                <a:latin typeface="Cambria Math"/>
                <a:ea typeface="Cambria Math"/>
              </a:rPr>
              <a:t>advertised </a:t>
            </a:r>
            <a:r>
              <a:rPr lang="en-US" altLang="ja-JP" sz="1600" dirty="0" smtClean="0">
                <a:solidFill>
                  <a:schemeClr val="tx1"/>
                </a:solidFill>
                <a:latin typeface="Cambria Math"/>
                <a:ea typeface="Cambria Math"/>
              </a:rPr>
              <a:t>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451988" y="2348880"/>
            <a:ext cx="16717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AP</a:t>
            </a: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(e.g. TSF master) </a:t>
            </a: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367796" y="3924345"/>
            <a:ext cx="16119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STA w/o TFM</a:t>
            </a:r>
            <a:r>
              <a:rPr kumimoji="1" lang="en-US" altLang="ja-JP" sz="1600" baseline="30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P</a:t>
            </a: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(e.g. TSF slave)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5652120" y="4149080"/>
            <a:ext cx="873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wake up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7524328" y="4149080"/>
            <a:ext cx="11047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sleep again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4572000" y="2213575"/>
            <a:ext cx="24413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scheduled wake-up time </a:t>
            </a:r>
            <a:r>
              <a:rPr kumimoji="1" lang="en-US" altLang="ja-JP" sz="1600" dirty="0">
                <a:solidFill>
                  <a:srgbClr val="000000"/>
                </a:solidFill>
              </a:rPr>
              <a:t>T</a:t>
            </a:r>
            <a:r>
              <a:rPr kumimoji="1" lang="en-US" altLang="ja-JP" sz="1600" baseline="-25000" dirty="0">
                <a:solidFill>
                  <a:srgbClr val="000000"/>
                </a:solidFill>
              </a:rPr>
              <a:t>w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4036149" y="4149080"/>
            <a:ext cx="6078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sleep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79" name="直線矢印コネクタ 78"/>
          <p:cNvCxnSpPr/>
          <p:nvPr/>
        </p:nvCxnSpPr>
        <p:spPr bwMode="auto">
          <a:xfrm>
            <a:off x="2123728" y="3857564"/>
            <a:ext cx="72008" cy="2195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1" name="直線矢印コネクタ 80"/>
          <p:cNvCxnSpPr/>
          <p:nvPr/>
        </p:nvCxnSpPr>
        <p:spPr bwMode="auto">
          <a:xfrm>
            <a:off x="2123728" y="5463226"/>
            <a:ext cx="72008" cy="19802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2" name="テキスト ボックス 81"/>
          <p:cNvSpPr txBox="1"/>
          <p:nvPr/>
        </p:nvSpPr>
        <p:spPr>
          <a:xfrm>
            <a:off x="6612995" y="2884874"/>
            <a:ext cx="23762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ja-JP" sz="2000" dirty="0" smtClean="0">
                <a:solidFill>
                  <a:schemeClr val="tx1"/>
                </a:solidFill>
                <a:latin typeface="Cambria Math"/>
                <a:ea typeface="Cambria Math"/>
              </a:rPr>
              <a:t>± </a:t>
            </a:r>
            <a:r>
              <a:rPr lang="en-US" altLang="ja-JP" sz="2000" dirty="0">
                <a:solidFill>
                  <a:schemeClr val="tx1"/>
                </a:solidFill>
                <a:latin typeface="Cambria Math"/>
                <a:ea typeface="Cambria Math"/>
              </a:rPr>
              <a:t>△</a:t>
            </a:r>
            <a:r>
              <a:rPr lang="en-US" altLang="ja-JP" sz="2000" baseline="-25000" dirty="0" smtClean="0">
                <a:solidFill>
                  <a:schemeClr val="tx1"/>
                </a:solidFill>
                <a:latin typeface="Cambria Math"/>
                <a:ea typeface="Cambria Math"/>
              </a:rPr>
              <a:t>advertised </a:t>
            </a:r>
            <a:r>
              <a:rPr lang="en-US" altLang="ja-JP" sz="2000" dirty="0" smtClean="0">
                <a:solidFill>
                  <a:srgbClr val="000000"/>
                </a:solidFill>
                <a:latin typeface="Cambria Math"/>
                <a:ea typeface="Cambria Math"/>
              </a:rPr>
              <a:t>· </a:t>
            </a:r>
            <a:r>
              <a:rPr lang="en-US" altLang="ja-JP" sz="1600" dirty="0" smtClean="0">
                <a:solidFill>
                  <a:schemeClr val="tx1"/>
                </a:solidFill>
                <a:latin typeface="Cambria Math"/>
                <a:ea typeface="Cambria Math"/>
              </a:rPr>
              <a:t>( </a:t>
            </a:r>
            <a:r>
              <a:rPr lang="en-US" altLang="ja-JP" sz="1600" dirty="0" smtClean="0">
                <a:solidFill>
                  <a:srgbClr val="000000"/>
                </a:solidFill>
                <a:latin typeface="Cambria Math"/>
                <a:ea typeface="Cambria Math"/>
              </a:rPr>
              <a:t>T</a:t>
            </a:r>
            <a:r>
              <a:rPr lang="en-US" altLang="ja-JP" sz="1600" baseline="-25000" dirty="0" smtClean="0">
                <a:solidFill>
                  <a:srgbClr val="000000"/>
                </a:solidFill>
                <a:latin typeface="Cambria Math"/>
                <a:ea typeface="Cambria Math"/>
              </a:rPr>
              <a:t>W</a:t>
            </a:r>
            <a:r>
              <a:rPr lang="en-US" altLang="ja-JP" sz="1600" dirty="0" smtClean="0">
                <a:solidFill>
                  <a:schemeClr val="tx1"/>
                </a:solidFill>
                <a:latin typeface="Cambria Math"/>
                <a:ea typeface="Cambria Math"/>
              </a:rPr>
              <a:t> </a:t>
            </a:r>
            <a:r>
              <a:rPr lang="en-US" altLang="ja-JP" sz="1600" dirty="0">
                <a:solidFill>
                  <a:schemeClr val="tx1"/>
                </a:solidFill>
                <a:latin typeface="Cambria Math"/>
                <a:ea typeface="Cambria Math"/>
              </a:rPr>
              <a:t>–T</a:t>
            </a:r>
            <a:r>
              <a:rPr lang="en-US" altLang="ja-JP" sz="1600" baseline="-25000" dirty="0">
                <a:solidFill>
                  <a:schemeClr val="tx1"/>
                </a:solidFill>
                <a:latin typeface="Cambria Math"/>
                <a:ea typeface="Cambria Math"/>
              </a:rPr>
              <a:t>S</a:t>
            </a:r>
            <a:r>
              <a:rPr lang="en-US" altLang="ja-JP" sz="1600" dirty="0" smtClean="0">
                <a:solidFill>
                  <a:schemeClr val="tx1"/>
                </a:solidFill>
                <a:latin typeface="Cambria Math"/>
                <a:ea typeface="Cambria Math"/>
              </a:rPr>
              <a:t>)</a:t>
            </a:r>
            <a:endParaRPr kumimoji="1" lang="ja-JP" altLang="en-US" sz="1600" baseline="-25000" dirty="0">
              <a:solidFill>
                <a:srgbClr val="FFFFFF"/>
              </a:solidFill>
            </a:endParaRPr>
          </a:p>
        </p:txBody>
      </p:sp>
      <p:cxnSp>
        <p:nvCxnSpPr>
          <p:cNvPr id="85" name="直線矢印コネクタ 84"/>
          <p:cNvCxnSpPr/>
          <p:nvPr/>
        </p:nvCxnSpPr>
        <p:spPr bwMode="auto">
          <a:xfrm>
            <a:off x="6524600" y="3221687"/>
            <a:ext cx="73880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94" name="正方形/長方形 93"/>
          <p:cNvSpPr/>
          <p:nvPr/>
        </p:nvSpPr>
        <p:spPr bwMode="auto">
          <a:xfrm>
            <a:off x="7092280" y="4005064"/>
            <a:ext cx="504056" cy="19453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6743472" y="3594502"/>
            <a:ext cx="7088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awake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7164288" y="2132856"/>
            <a:ext cx="14654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actual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communication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110" name="直線矢印コネクタ 109"/>
          <p:cNvCxnSpPr/>
          <p:nvPr/>
        </p:nvCxnSpPr>
        <p:spPr bwMode="auto">
          <a:xfrm>
            <a:off x="6516216" y="3573016"/>
            <a:ext cx="58168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126" name="直線コネクタ 125"/>
          <p:cNvCxnSpPr/>
          <p:nvPr/>
        </p:nvCxnSpPr>
        <p:spPr bwMode="auto">
          <a:xfrm flipH="1">
            <a:off x="7096473" y="3429000"/>
            <a:ext cx="1423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直線矢印コネクタ 127"/>
          <p:cNvCxnSpPr/>
          <p:nvPr/>
        </p:nvCxnSpPr>
        <p:spPr bwMode="auto">
          <a:xfrm>
            <a:off x="6190914" y="3429000"/>
            <a:ext cx="322771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stealth"/>
          </a:ln>
          <a:effectLst/>
        </p:spPr>
      </p:cxnSp>
      <p:sp>
        <p:nvSpPr>
          <p:cNvPr id="131" name="テキスト ボックス 130"/>
          <p:cNvSpPr txBox="1"/>
          <p:nvPr/>
        </p:nvSpPr>
        <p:spPr>
          <a:xfrm>
            <a:off x="1187624" y="3212976"/>
            <a:ext cx="1910716" cy="584775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Informed T</a:t>
            </a:r>
            <a:r>
              <a:rPr kumimoji="1" lang="en-US" altLang="ja-JP" sz="1600" baseline="-25000" dirty="0" smtClean="0"/>
              <a:t>w </a:t>
            </a:r>
            <a:r>
              <a:rPr kumimoji="1" lang="en-US" altLang="ja-JP" sz="1600" dirty="0" smtClean="0"/>
              <a:t> is used </a:t>
            </a:r>
          </a:p>
          <a:p>
            <a:r>
              <a:rPr kumimoji="1" lang="en-US" altLang="ja-JP" sz="1600" dirty="0" smtClean="0"/>
              <a:t>    with </a:t>
            </a:r>
            <a:r>
              <a:rPr lang="en-US" altLang="ja-JP" sz="1600" dirty="0" smtClean="0">
                <a:latin typeface="Cambria Math"/>
                <a:ea typeface="Cambria Math"/>
              </a:rPr>
              <a:t>△</a:t>
            </a:r>
            <a:r>
              <a:rPr lang="en-US" altLang="ja-JP" sz="1600" baseline="-25000" dirty="0" smtClean="0">
                <a:latin typeface="Cambria Math"/>
                <a:ea typeface="Cambria Math"/>
              </a:rPr>
              <a:t>advertised</a:t>
            </a:r>
            <a:endParaRPr kumimoji="1" lang="ja-JP" altLang="en-US" sz="1600" baseline="-25000" dirty="0"/>
          </a:p>
        </p:txBody>
      </p:sp>
      <p:cxnSp>
        <p:nvCxnSpPr>
          <p:cNvPr id="62" name="直線コネクタ 61"/>
          <p:cNvCxnSpPr>
            <a:stCxn id="94" idx="1"/>
          </p:cNvCxnSpPr>
          <p:nvPr/>
        </p:nvCxnSpPr>
        <p:spPr bwMode="auto">
          <a:xfrm>
            <a:off x="7092280" y="4102333"/>
            <a:ext cx="0" cy="38530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直線コネクタ 68"/>
          <p:cNvCxnSpPr/>
          <p:nvPr/>
        </p:nvCxnSpPr>
        <p:spPr bwMode="auto">
          <a:xfrm>
            <a:off x="7092280" y="5038437"/>
            <a:ext cx="0" cy="76682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83" name="正方形/長方形 82"/>
          <p:cNvSpPr/>
          <p:nvPr/>
        </p:nvSpPr>
        <p:spPr bwMode="auto">
          <a:xfrm>
            <a:off x="7092280" y="5625244"/>
            <a:ext cx="504056" cy="18002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4" name="直線矢印コネクタ 83"/>
          <p:cNvCxnSpPr/>
          <p:nvPr/>
        </p:nvCxnSpPr>
        <p:spPr bwMode="auto">
          <a:xfrm>
            <a:off x="6804248" y="5207714"/>
            <a:ext cx="209061" cy="16550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stealth"/>
          </a:ln>
          <a:effectLst/>
        </p:spPr>
      </p:cxnSp>
      <p:cxnSp>
        <p:nvCxnSpPr>
          <p:cNvPr id="86" name="直線矢印コネクタ 85"/>
          <p:cNvCxnSpPr/>
          <p:nvPr/>
        </p:nvCxnSpPr>
        <p:spPr bwMode="auto">
          <a:xfrm flipH="1" flipV="1">
            <a:off x="6526077" y="4509120"/>
            <a:ext cx="134155" cy="1945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stealth"/>
          </a:ln>
          <a:effectLst/>
        </p:spPr>
      </p:cxnSp>
      <p:sp>
        <p:nvSpPr>
          <p:cNvPr id="92" name="テキスト ボックス 91"/>
          <p:cNvSpPr txBox="1"/>
          <p:nvPr/>
        </p:nvSpPr>
        <p:spPr>
          <a:xfrm>
            <a:off x="5004048" y="6114782"/>
            <a:ext cx="35307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(T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W</a:t>
            </a:r>
            <a:r>
              <a:rPr lang="en-US" altLang="ja-JP" sz="1600" dirty="0" smtClean="0">
                <a:solidFill>
                  <a:schemeClr val="tx1"/>
                </a:solidFill>
                <a:latin typeface="Cambria Math"/>
                <a:ea typeface="Cambria Math"/>
              </a:rPr>
              <a:t> – T</a:t>
            </a:r>
            <a:r>
              <a:rPr lang="en-US" altLang="ja-JP" sz="1600" baseline="-25000" dirty="0" smtClean="0">
                <a:solidFill>
                  <a:schemeClr val="tx1"/>
                </a:solidFill>
                <a:latin typeface="Cambria Math"/>
                <a:ea typeface="Cambria Math"/>
              </a:rPr>
              <a:t>S</a:t>
            </a:r>
            <a:r>
              <a:rPr lang="en-US" altLang="ja-JP" sz="1600" dirty="0" smtClean="0">
                <a:solidFill>
                  <a:schemeClr val="tx1"/>
                </a:solidFill>
                <a:latin typeface="Cambria Math"/>
                <a:ea typeface="Cambria Math"/>
              </a:rPr>
              <a:t>)(</a:t>
            </a:r>
            <a:r>
              <a:rPr lang="en-US" altLang="ja-JP" sz="1600" dirty="0">
                <a:solidFill>
                  <a:schemeClr val="tx1"/>
                </a:solidFill>
                <a:latin typeface="Cambria Math"/>
                <a:ea typeface="Cambria Math"/>
              </a:rPr>
              <a:t>1 + △</a:t>
            </a:r>
            <a:r>
              <a:rPr lang="en-US" altLang="ja-JP" sz="1600" baseline="-25000" dirty="0">
                <a:solidFill>
                  <a:schemeClr val="tx1"/>
                </a:solidFill>
                <a:latin typeface="Cambria Math"/>
                <a:ea typeface="Cambria Math"/>
              </a:rPr>
              <a:t>measured</a:t>
            </a:r>
            <a:r>
              <a:rPr lang="en-US" altLang="ja-JP" sz="1600" dirty="0">
                <a:solidFill>
                  <a:schemeClr val="tx1"/>
                </a:solidFill>
                <a:latin typeface="Cambria Math"/>
                <a:ea typeface="Cambria Math"/>
              </a:rPr>
              <a:t> - </a:t>
            </a:r>
            <a:r>
              <a:rPr lang="el-GR" altLang="ja-JP" sz="1600" dirty="0" smtClean="0">
                <a:solidFill>
                  <a:schemeClr val="tx1"/>
                </a:solidFill>
                <a:latin typeface="Cambria Math"/>
                <a:ea typeface="Cambria Math"/>
              </a:rPr>
              <a:t>ε</a:t>
            </a:r>
            <a:r>
              <a:rPr lang="en-US" altLang="ja-JP" sz="1600" baseline="-25000" dirty="0" smtClean="0">
                <a:solidFill>
                  <a:schemeClr val="tx1"/>
                </a:solidFill>
                <a:latin typeface="Cambria Math"/>
                <a:ea typeface="Cambria Math"/>
              </a:rPr>
              <a:t>advertised</a:t>
            </a:r>
            <a:r>
              <a:rPr lang="en-US" altLang="ja-JP" sz="1600" dirty="0" smtClean="0">
                <a:solidFill>
                  <a:schemeClr val="tx1"/>
                </a:solidFill>
                <a:latin typeface="Cambria Math"/>
                <a:ea typeface="Cambria Math"/>
              </a:rPr>
              <a:t>) + T</a:t>
            </a:r>
            <a:r>
              <a:rPr lang="en-US" altLang="ja-JP" sz="1600" baseline="-25000" dirty="0" smtClean="0">
                <a:solidFill>
                  <a:schemeClr val="tx1"/>
                </a:solidFill>
                <a:latin typeface="Cambria Math"/>
                <a:ea typeface="Cambria Math"/>
              </a:rPr>
              <a:t>S</a:t>
            </a:r>
            <a:endParaRPr kumimoji="1" lang="en-US" altLang="ja-JP" sz="1600" baseline="-25000" dirty="0" smtClean="0">
              <a:solidFill>
                <a:schemeClr val="tx1"/>
              </a:solidFill>
            </a:endParaRPr>
          </a:p>
        </p:txBody>
      </p:sp>
      <p:cxnSp>
        <p:nvCxnSpPr>
          <p:cNvPr id="96" name="直線矢印コネクタ 95"/>
          <p:cNvCxnSpPr/>
          <p:nvPr/>
        </p:nvCxnSpPr>
        <p:spPr bwMode="auto">
          <a:xfrm flipV="1">
            <a:off x="6894004" y="6021288"/>
            <a:ext cx="88999" cy="12253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stealth"/>
          </a:ln>
          <a:effectLst/>
        </p:spPr>
      </p:cxnSp>
      <p:cxnSp>
        <p:nvCxnSpPr>
          <p:cNvPr id="99" name="直線コネクタ 98"/>
          <p:cNvCxnSpPr/>
          <p:nvPr/>
        </p:nvCxnSpPr>
        <p:spPr bwMode="auto">
          <a:xfrm flipH="1">
            <a:off x="7092281" y="2552129"/>
            <a:ext cx="710" cy="37281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01" name="テキスト ボックス 100"/>
          <p:cNvSpPr txBox="1"/>
          <p:nvPr/>
        </p:nvSpPr>
        <p:spPr>
          <a:xfrm>
            <a:off x="971600" y="4614227"/>
            <a:ext cx="2376264" cy="83099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/>
              <a:t>Informed T</a:t>
            </a:r>
            <a:r>
              <a:rPr kumimoji="1" lang="en-US" altLang="ja-JP" sz="1600" baseline="-25000" dirty="0" smtClean="0"/>
              <a:t>w </a:t>
            </a:r>
            <a:r>
              <a:rPr kumimoji="1" lang="en-US" altLang="ja-JP" sz="1600" dirty="0" smtClean="0"/>
              <a:t> and </a:t>
            </a:r>
            <a:r>
              <a:rPr lang="el-GR" altLang="ja-JP" sz="1600" dirty="0" smtClean="0">
                <a:latin typeface="Cambria Math"/>
                <a:ea typeface="Cambria Math"/>
              </a:rPr>
              <a:t>ε</a:t>
            </a:r>
            <a:r>
              <a:rPr lang="en-US" altLang="ja-JP" sz="1600" baseline="-25000" dirty="0" smtClean="0">
                <a:latin typeface="Cambria Math"/>
                <a:ea typeface="Cambria Math"/>
              </a:rPr>
              <a:t>advertised  </a:t>
            </a:r>
          </a:p>
          <a:p>
            <a:pPr algn="ctr"/>
            <a:r>
              <a:rPr lang="en-US" altLang="ja-JP" sz="1600" dirty="0" smtClean="0">
                <a:latin typeface="Cambria Math"/>
                <a:ea typeface="Cambria Math"/>
              </a:rPr>
              <a:t>is used with </a:t>
            </a:r>
          </a:p>
          <a:p>
            <a:pPr algn="ctr"/>
            <a:r>
              <a:rPr lang="en-US" altLang="ja-JP" sz="1600" dirty="0" smtClean="0">
                <a:latin typeface="Cambria Math"/>
                <a:ea typeface="Cambria Math"/>
              </a:rPr>
              <a:t>measured </a:t>
            </a:r>
            <a:r>
              <a:rPr lang="en-US" altLang="ja-JP" sz="1600" dirty="0" err="1" smtClean="0">
                <a:latin typeface="Cambria Math"/>
                <a:ea typeface="Cambria Math"/>
              </a:rPr>
              <a:t>frequecy</a:t>
            </a:r>
            <a:endParaRPr kumimoji="1" lang="ja-JP" altLang="en-US" sz="1600" dirty="0"/>
          </a:p>
        </p:txBody>
      </p:sp>
      <p:sp>
        <p:nvSpPr>
          <p:cNvPr id="80" name="正方形/長方形 64"/>
          <p:cNvSpPr/>
          <p:nvPr/>
        </p:nvSpPr>
        <p:spPr bwMode="auto">
          <a:xfrm>
            <a:off x="6660232" y="2756830"/>
            <a:ext cx="499864" cy="15534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正方形/長方形 64"/>
          <p:cNvSpPr/>
          <p:nvPr/>
        </p:nvSpPr>
        <p:spPr bwMode="auto">
          <a:xfrm>
            <a:off x="7096472" y="2751021"/>
            <a:ext cx="499864" cy="16811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8" name="直線コネクタ 65"/>
          <p:cNvCxnSpPr/>
          <p:nvPr/>
        </p:nvCxnSpPr>
        <p:spPr bwMode="auto">
          <a:xfrm>
            <a:off x="6924894" y="2458635"/>
            <a:ext cx="0" cy="7630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直線コネクタ 120"/>
          <p:cNvCxnSpPr/>
          <p:nvPr/>
        </p:nvCxnSpPr>
        <p:spPr bwMode="auto">
          <a:xfrm>
            <a:off x="7236296" y="2717631"/>
            <a:ext cx="1" cy="71136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直線コネクタ 120"/>
          <p:cNvCxnSpPr>
            <a:stCxn id="87" idx="1"/>
            <a:endCxn id="80" idx="1"/>
          </p:cNvCxnSpPr>
          <p:nvPr/>
        </p:nvCxnSpPr>
        <p:spPr bwMode="auto">
          <a:xfrm flipH="1" flipV="1">
            <a:off x="6660232" y="2834500"/>
            <a:ext cx="436240" cy="57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stealth" w="med" len="sm"/>
            <a:tailEnd type="stealth" w="med" len="sm"/>
          </a:ln>
          <a:effectLst/>
        </p:spPr>
      </p:cxnSp>
    </p:spTree>
    <p:extLst>
      <p:ext uri="{BB962C8B-B14F-4D97-AF65-F5344CB8AC3E}">
        <p14:creationId xmlns:p14="http://schemas.microsoft.com/office/powerpoint/2010/main" val="845726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Oct.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1988" y="684213"/>
            <a:ext cx="8177130" cy="1160462"/>
          </a:xfrm>
          <a:ln/>
        </p:spPr>
        <p:txBody>
          <a:bodyPr lIns="90000" tIns="46800" rIns="90000" bIns="46800"/>
          <a:lstStyle/>
          <a:p>
            <a:r>
              <a:rPr lang="en-US" sz="2800" dirty="0" smtClean="0"/>
              <a:t>Comparison of Wake-up synchronization (2)</a:t>
            </a:r>
            <a:endParaRPr lang="en-US" sz="2800" dirty="0"/>
          </a:p>
        </p:txBody>
      </p:sp>
      <p:sp>
        <p:nvSpPr>
          <p:cNvPr id="3" name="Oval 2"/>
          <p:cNvSpPr/>
          <p:nvPr/>
        </p:nvSpPr>
        <p:spPr bwMode="auto">
          <a:xfrm>
            <a:off x="1475656" y="3568080"/>
            <a:ext cx="360040" cy="292968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03648" y="3584049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AP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683568" y="4621198"/>
            <a:ext cx="504056" cy="198049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83568" y="4581128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STA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1259632" y="5280303"/>
            <a:ext cx="504056" cy="198049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259632" y="5240233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STA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91" name="Rounded Rectangle 90"/>
          <p:cNvSpPr/>
          <p:nvPr/>
        </p:nvSpPr>
        <p:spPr bwMode="auto">
          <a:xfrm>
            <a:off x="2123728" y="4773598"/>
            <a:ext cx="504056" cy="198049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2123728" y="4733528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STA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4427984" y="3573016"/>
            <a:ext cx="360040" cy="292968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4355976" y="3588985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AP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00" name="Rounded Rectangle 99"/>
          <p:cNvSpPr/>
          <p:nvPr/>
        </p:nvSpPr>
        <p:spPr bwMode="auto">
          <a:xfrm>
            <a:off x="3635896" y="4626134"/>
            <a:ext cx="504056" cy="198049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3635896" y="4586064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STA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03" name="Rounded Rectangle 102"/>
          <p:cNvSpPr/>
          <p:nvPr/>
        </p:nvSpPr>
        <p:spPr bwMode="auto">
          <a:xfrm>
            <a:off x="4211960" y="5285239"/>
            <a:ext cx="504056" cy="198049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4211960" y="5245169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STA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05" name="Rounded Rectangle 104"/>
          <p:cNvSpPr/>
          <p:nvPr/>
        </p:nvSpPr>
        <p:spPr bwMode="auto">
          <a:xfrm>
            <a:off x="5076056" y="4778534"/>
            <a:ext cx="504056" cy="198049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5076056" y="4738464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STA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08" name="Oval 107"/>
          <p:cNvSpPr/>
          <p:nvPr/>
        </p:nvSpPr>
        <p:spPr bwMode="auto">
          <a:xfrm>
            <a:off x="7308304" y="3573016"/>
            <a:ext cx="360040" cy="292968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7236296" y="3588985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AP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11" name="Rounded Rectangle 110"/>
          <p:cNvSpPr/>
          <p:nvPr/>
        </p:nvSpPr>
        <p:spPr bwMode="auto">
          <a:xfrm>
            <a:off x="6156176" y="4626134"/>
            <a:ext cx="504056" cy="198049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6196516" y="4586064"/>
            <a:ext cx="4637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STA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13" name="Rounded Rectangle 112"/>
          <p:cNvSpPr/>
          <p:nvPr/>
        </p:nvSpPr>
        <p:spPr bwMode="auto">
          <a:xfrm>
            <a:off x="7092280" y="5269270"/>
            <a:ext cx="504056" cy="198049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7092280" y="5229200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STA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15" name="Rounded Rectangle 114"/>
          <p:cNvSpPr/>
          <p:nvPr/>
        </p:nvSpPr>
        <p:spPr bwMode="auto">
          <a:xfrm>
            <a:off x="7956376" y="4778534"/>
            <a:ext cx="504056" cy="198049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7956376" y="4738464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STA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5" name="Arc 14"/>
          <p:cNvSpPr/>
          <p:nvPr/>
        </p:nvSpPr>
        <p:spPr bwMode="auto">
          <a:xfrm rot="8051235">
            <a:off x="1063335" y="3006880"/>
            <a:ext cx="1152128" cy="1235169"/>
          </a:xfrm>
          <a:prstGeom prst="arc">
            <a:avLst>
              <a:gd name="adj1" fmla="val 15262618"/>
              <a:gd name="adj2" fmla="val 48670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7" name="Arc 116"/>
          <p:cNvSpPr/>
          <p:nvPr/>
        </p:nvSpPr>
        <p:spPr bwMode="auto">
          <a:xfrm rot="8051235">
            <a:off x="569767" y="2495717"/>
            <a:ext cx="2139756" cy="2193467"/>
          </a:xfrm>
          <a:prstGeom prst="arc">
            <a:avLst>
              <a:gd name="adj1" fmla="val 15262618"/>
              <a:gd name="adj2" fmla="val 96759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8" name="Arc 117"/>
          <p:cNvSpPr/>
          <p:nvPr/>
        </p:nvSpPr>
        <p:spPr bwMode="auto">
          <a:xfrm rot="8051235">
            <a:off x="3554157" y="2495717"/>
            <a:ext cx="2139756" cy="2193467"/>
          </a:xfrm>
          <a:prstGeom prst="arc">
            <a:avLst>
              <a:gd name="adj1" fmla="val 15262618"/>
              <a:gd name="adj2" fmla="val 96759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9" name="Arc 118"/>
          <p:cNvSpPr/>
          <p:nvPr/>
        </p:nvSpPr>
        <p:spPr bwMode="auto">
          <a:xfrm rot="8051235">
            <a:off x="4015663" y="3006880"/>
            <a:ext cx="1152128" cy="1235169"/>
          </a:xfrm>
          <a:prstGeom prst="arc">
            <a:avLst>
              <a:gd name="adj1" fmla="val 15262618"/>
              <a:gd name="adj2" fmla="val 48670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1835696" y="3933056"/>
            <a:ext cx="504056" cy="7685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21" name="Straight Arrow Connector 120"/>
          <p:cNvCxnSpPr>
            <a:endCxn id="78" idx="0"/>
          </p:cNvCxnSpPr>
          <p:nvPr/>
        </p:nvCxnSpPr>
        <p:spPr bwMode="auto">
          <a:xfrm flipH="1">
            <a:off x="1511660" y="4005064"/>
            <a:ext cx="127740" cy="123516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22" name="Straight Arrow Connector 121"/>
          <p:cNvCxnSpPr/>
          <p:nvPr/>
        </p:nvCxnSpPr>
        <p:spPr bwMode="auto">
          <a:xfrm flipH="1">
            <a:off x="899592" y="3933056"/>
            <a:ext cx="576064" cy="64807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23" name="Straight Arrow Connector 122"/>
          <p:cNvCxnSpPr/>
          <p:nvPr/>
        </p:nvCxnSpPr>
        <p:spPr bwMode="auto">
          <a:xfrm flipH="1">
            <a:off x="4427984" y="3994031"/>
            <a:ext cx="127740" cy="123516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24" name="Straight Arrow Connector 123"/>
          <p:cNvCxnSpPr/>
          <p:nvPr/>
        </p:nvCxnSpPr>
        <p:spPr bwMode="auto">
          <a:xfrm flipH="1">
            <a:off x="4516268" y="4005064"/>
            <a:ext cx="127740" cy="123516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25" name="Straight Arrow Connector 124"/>
          <p:cNvCxnSpPr/>
          <p:nvPr/>
        </p:nvCxnSpPr>
        <p:spPr bwMode="auto">
          <a:xfrm flipH="1">
            <a:off x="3779912" y="3933056"/>
            <a:ext cx="576064" cy="64807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27" name="Straight Arrow Connector 126"/>
          <p:cNvCxnSpPr/>
          <p:nvPr/>
        </p:nvCxnSpPr>
        <p:spPr bwMode="auto">
          <a:xfrm flipH="1">
            <a:off x="3851920" y="3933056"/>
            <a:ext cx="576064" cy="64807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29" name="Straight Arrow Connector 128"/>
          <p:cNvCxnSpPr/>
          <p:nvPr/>
        </p:nvCxnSpPr>
        <p:spPr bwMode="auto">
          <a:xfrm>
            <a:off x="4716016" y="3933056"/>
            <a:ext cx="504056" cy="7685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30" name="Straight Arrow Connector 129"/>
          <p:cNvCxnSpPr/>
          <p:nvPr/>
        </p:nvCxnSpPr>
        <p:spPr bwMode="auto">
          <a:xfrm>
            <a:off x="4788024" y="3933056"/>
            <a:ext cx="504056" cy="7685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32" name="Straight Arrow Connector 131"/>
          <p:cNvCxnSpPr/>
          <p:nvPr/>
        </p:nvCxnSpPr>
        <p:spPr bwMode="auto">
          <a:xfrm>
            <a:off x="7668344" y="3933056"/>
            <a:ext cx="360040" cy="659105"/>
          </a:xfrm>
          <a:prstGeom prst="straightConnector1">
            <a:avLst/>
          </a:prstGeom>
          <a:solidFill>
            <a:srgbClr val="00B8FF"/>
          </a:solidFill>
          <a:ln w="50800" cap="flat" cmpd="dbl" algn="ctr">
            <a:solidFill>
              <a:schemeClr val="tx1"/>
            </a:solidFill>
            <a:prstDash val="solid"/>
            <a:round/>
            <a:headEnd type="stealth" w="sm" len="sm"/>
            <a:tailEnd type="stealth" w="sm" len="sm"/>
          </a:ln>
          <a:effectLst/>
        </p:spPr>
      </p:cxnSp>
      <p:cxnSp>
        <p:nvCxnSpPr>
          <p:cNvPr id="133" name="Straight Arrow Connector 132"/>
          <p:cNvCxnSpPr/>
          <p:nvPr/>
        </p:nvCxnSpPr>
        <p:spPr bwMode="auto">
          <a:xfrm>
            <a:off x="7740352" y="3937992"/>
            <a:ext cx="576064" cy="763598"/>
          </a:xfrm>
          <a:prstGeom prst="straightConnector1">
            <a:avLst/>
          </a:prstGeom>
          <a:solidFill>
            <a:srgbClr val="00B8FF"/>
          </a:solidFill>
          <a:ln w="50800" cap="flat" cmpd="dbl" algn="ctr">
            <a:solidFill>
              <a:schemeClr val="tx1"/>
            </a:solidFill>
            <a:prstDash val="solid"/>
            <a:round/>
            <a:headEnd type="stealth" w="sm" len="sm"/>
            <a:tailEnd type="stealth" w="sm" len="sm"/>
          </a:ln>
          <a:effectLst/>
        </p:spPr>
      </p:cxnSp>
      <p:cxnSp>
        <p:nvCxnSpPr>
          <p:cNvPr id="134" name="Straight Arrow Connector 133"/>
          <p:cNvCxnSpPr/>
          <p:nvPr/>
        </p:nvCxnSpPr>
        <p:spPr bwMode="auto">
          <a:xfrm flipH="1">
            <a:off x="7380312" y="3937992"/>
            <a:ext cx="163987" cy="1307177"/>
          </a:xfrm>
          <a:prstGeom prst="straightConnector1">
            <a:avLst/>
          </a:prstGeom>
          <a:solidFill>
            <a:srgbClr val="00B8FF"/>
          </a:solidFill>
          <a:ln w="50800" cap="flat" cmpd="dbl" algn="ctr">
            <a:solidFill>
              <a:schemeClr val="tx1"/>
            </a:solidFill>
            <a:prstDash val="solid"/>
            <a:round/>
            <a:headEnd type="stealth" w="sm" len="sm"/>
            <a:tailEnd type="stealth" w="sm" len="sm"/>
          </a:ln>
          <a:effectLst/>
        </p:spPr>
      </p:cxnSp>
      <p:cxnSp>
        <p:nvCxnSpPr>
          <p:cNvPr id="135" name="Straight Arrow Connector 134"/>
          <p:cNvCxnSpPr/>
          <p:nvPr/>
        </p:nvCxnSpPr>
        <p:spPr bwMode="auto">
          <a:xfrm flipH="1">
            <a:off x="7236296" y="3933056"/>
            <a:ext cx="252028" cy="1312113"/>
          </a:xfrm>
          <a:prstGeom prst="straightConnector1">
            <a:avLst/>
          </a:prstGeom>
          <a:solidFill>
            <a:srgbClr val="00B8FF"/>
          </a:solidFill>
          <a:ln w="50800" cap="flat" cmpd="dbl" algn="ctr">
            <a:solidFill>
              <a:schemeClr val="tx1"/>
            </a:solidFill>
            <a:prstDash val="solid"/>
            <a:round/>
            <a:headEnd type="stealth" w="sm" len="sm"/>
            <a:tailEnd type="stealth" w="sm" len="sm"/>
          </a:ln>
          <a:effectLst/>
        </p:spPr>
      </p:cxnSp>
      <p:cxnSp>
        <p:nvCxnSpPr>
          <p:cNvPr id="136" name="Straight Arrow Connector 135"/>
          <p:cNvCxnSpPr/>
          <p:nvPr/>
        </p:nvCxnSpPr>
        <p:spPr bwMode="auto">
          <a:xfrm flipH="1">
            <a:off x="6372200" y="3937992"/>
            <a:ext cx="792088" cy="608002"/>
          </a:xfrm>
          <a:prstGeom prst="straightConnector1">
            <a:avLst/>
          </a:prstGeom>
          <a:solidFill>
            <a:srgbClr val="00B8FF"/>
          </a:solidFill>
          <a:ln w="50800" cap="flat" cmpd="dbl" algn="ctr">
            <a:solidFill>
              <a:schemeClr val="tx1"/>
            </a:solidFill>
            <a:prstDash val="solid"/>
            <a:round/>
            <a:headEnd type="stealth" w="sm" len="sm"/>
            <a:tailEnd type="stealth" w="sm" len="sm"/>
          </a:ln>
          <a:effectLst/>
        </p:spPr>
      </p:cxnSp>
      <p:cxnSp>
        <p:nvCxnSpPr>
          <p:cNvPr id="137" name="Straight Arrow Connector 136"/>
          <p:cNvCxnSpPr/>
          <p:nvPr/>
        </p:nvCxnSpPr>
        <p:spPr bwMode="auto">
          <a:xfrm flipH="1">
            <a:off x="6588224" y="3937992"/>
            <a:ext cx="648073" cy="608002"/>
          </a:xfrm>
          <a:prstGeom prst="straightConnector1">
            <a:avLst/>
          </a:prstGeom>
          <a:solidFill>
            <a:srgbClr val="00B8FF"/>
          </a:solidFill>
          <a:ln w="50800" cap="flat" cmpd="dbl" algn="ctr">
            <a:solidFill>
              <a:schemeClr val="tx1"/>
            </a:solidFill>
            <a:prstDash val="solid"/>
            <a:round/>
            <a:headEnd type="stealth" w="sm" len="sm"/>
            <a:tailEnd type="stealth" w="sm" len="sm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964947" y="2063750"/>
            <a:ext cx="1435008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Simple 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accuracy 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announcement 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(broadcast)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1053148" y="3140968"/>
            <a:ext cx="1197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Broadcast</a:t>
            </a:r>
          </a:p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(</a:t>
            </a:r>
            <a:r>
              <a:rPr kumimoji="1" lang="en-US" altLang="ja-JP" sz="1200" dirty="0" err="1" smtClean="0">
                <a:solidFill>
                  <a:schemeClr val="tx1"/>
                </a:solidFill>
              </a:rPr>
              <a:t>uni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-directional)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185234" y="5589240"/>
            <a:ext cx="26601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 Receiving </a:t>
            </a:r>
          </a:p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broadcasted </a:t>
            </a:r>
          </a:p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accuracy information,</a:t>
            </a:r>
          </a:p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then calculate wake-up margin, 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S Mincho"/>
                <a:ea typeface="MS Mincho"/>
              </a:rPr>
              <a:t>△</a:t>
            </a:r>
            <a:r>
              <a:rPr kumimoji="1" lang="en-US" altLang="ja-JP" sz="1200" baseline="-25000" dirty="0" smtClean="0">
                <a:solidFill>
                  <a:schemeClr val="tx1"/>
                </a:solidFill>
                <a:latin typeface="MS Mincho"/>
                <a:ea typeface="MS Mincho"/>
              </a:rPr>
              <a:t>AP+STA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3880988" y="2063750"/>
            <a:ext cx="1435008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Time Stamp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announcement 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for TFM</a:t>
            </a:r>
            <a:r>
              <a:rPr kumimoji="1" lang="en-US" altLang="ja-JP" sz="1600" baseline="30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P 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(broadcast)</a:t>
            </a:r>
            <a:endParaRPr kumimoji="1"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6552220" y="2063750"/>
            <a:ext cx="1836204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Time Stamp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handshake for 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TFM</a:t>
            </a:r>
            <a:r>
              <a:rPr kumimoji="1" lang="en-US" altLang="ja-JP" sz="1600" baseline="30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P 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(node by node)</a:t>
            </a:r>
            <a:endParaRPr kumimoji="1"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3995936" y="3140968"/>
            <a:ext cx="1197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Broadcast</a:t>
            </a:r>
          </a:p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(</a:t>
            </a:r>
            <a:r>
              <a:rPr kumimoji="1" lang="en-US" altLang="ja-JP" sz="1200" dirty="0" err="1" smtClean="0">
                <a:solidFill>
                  <a:schemeClr val="tx1"/>
                </a:solidFill>
              </a:rPr>
              <a:t>uni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-directional)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6809656" y="3140968"/>
            <a:ext cx="13837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Unicast handshake </a:t>
            </a:r>
          </a:p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(node by node)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411312" y="3717032"/>
            <a:ext cx="1029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accuracy 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S Mincho"/>
                <a:ea typeface="MS Mincho"/>
              </a:rPr>
              <a:t>△</a:t>
            </a:r>
            <a:r>
              <a:rPr kumimoji="1" lang="en-US" altLang="ja-JP" sz="1200" baseline="-25000" dirty="0" smtClean="0">
                <a:solidFill>
                  <a:schemeClr val="tx1"/>
                </a:solidFill>
                <a:latin typeface="MS Mincho"/>
                <a:ea typeface="MS Mincho"/>
              </a:rPr>
              <a:t>AP</a:t>
            </a:r>
            <a:endParaRPr kumimoji="1" lang="en-US" altLang="ja-JP" sz="1200" baseline="-25000" dirty="0" smtClean="0">
              <a:solidFill>
                <a:schemeClr val="tx1"/>
              </a:solidFill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971600" y="4232121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accuracy 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1782807" y="4149080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accuracy 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3489360" y="3728065"/>
            <a:ext cx="8162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Stability </a:t>
            </a:r>
            <a:r>
              <a:rPr lang="el-GR" altLang="ja-JP" sz="1200" dirty="0">
                <a:solidFill>
                  <a:schemeClr val="tx1"/>
                </a:solidFill>
                <a:latin typeface="Cambria Math"/>
                <a:ea typeface="Cambria Math"/>
              </a:rPr>
              <a:t>ε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3225666" y="4005064"/>
            <a:ext cx="10583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B1+B1</a:t>
            </a:r>
            <a:r>
              <a:rPr kumimoji="1" lang="en-US" altLang="ja-JP" sz="1200" baseline="-25000" dirty="0" smtClean="0">
                <a:solidFill>
                  <a:schemeClr val="tx1"/>
                </a:solidFill>
              </a:rPr>
              <a:t>timestamp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3635896" y="4304129"/>
            <a:ext cx="10583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B2+B2</a:t>
            </a:r>
            <a:r>
              <a:rPr kumimoji="1" lang="en-US" altLang="ja-JP" sz="1200" baseline="-25000" dirty="0" smtClean="0">
                <a:solidFill>
                  <a:schemeClr val="tx1"/>
                </a:solidFill>
              </a:rPr>
              <a:t>timestamp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155" name="Arc 154"/>
          <p:cNvSpPr/>
          <p:nvPr/>
        </p:nvSpPr>
        <p:spPr bwMode="auto">
          <a:xfrm rot="8051235">
            <a:off x="6856529" y="3006880"/>
            <a:ext cx="1152128" cy="1235169"/>
          </a:xfrm>
          <a:prstGeom prst="arc">
            <a:avLst>
              <a:gd name="adj1" fmla="val 15262618"/>
              <a:gd name="adj2" fmla="val 486709"/>
            </a:avLst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6" name="Arc 155"/>
          <p:cNvSpPr/>
          <p:nvPr/>
        </p:nvSpPr>
        <p:spPr bwMode="auto">
          <a:xfrm rot="8051235">
            <a:off x="6362469" y="2423709"/>
            <a:ext cx="2139756" cy="2193467"/>
          </a:xfrm>
          <a:prstGeom prst="arc">
            <a:avLst>
              <a:gd name="adj1" fmla="val 15262618"/>
              <a:gd name="adj2" fmla="val 967599"/>
            </a:avLst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6305676" y="3728065"/>
            <a:ext cx="8162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Stability </a:t>
            </a:r>
            <a:r>
              <a:rPr lang="el-GR" altLang="ja-JP" sz="1200" dirty="0">
                <a:solidFill>
                  <a:schemeClr val="tx1"/>
                </a:solidFill>
                <a:latin typeface="Cambria Math"/>
                <a:ea typeface="Cambria Math"/>
              </a:rPr>
              <a:t>ε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6156176" y="4005064"/>
            <a:ext cx="783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M1+Ack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6643401" y="4365104"/>
            <a:ext cx="7409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M2+Ack</a:t>
            </a:r>
          </a:p>
        </p:txBody>
      </p:sp>
      <p:sp>
        <p:nvSpPr>
          <p:cNvPr id="161" name="TextBox 160"/>
          <p:cNvSpPr txBox="1"/>
          <p:nvPr/>
        </p:nvSpPr>
        <p:spPr>
          <a:xfrm>
            <a:off x="7308304" y="5032593"/>
            <a:ext cx="783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M4+Ack</a:t>
            </a:r>
          </a:p>
        </p:txBody>
      </p:sp>
      <p:sp>
        <p:nvSpPr>
          <p:cNvPr id="162" name="TextBox 161"/>
          <p:cNvSpPr txBox="1"/>
          <p:nvPr/>
        </p:nvSpPr>
        <p:spPr>
          <a:xfrm>
            <a:off x="7524328" y="4509120"/>
            <a:ext cx="783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M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5+Ack</a:t>
            </a:r>
          </a:p>
        </p:txBody>
      </p:sp>
      <p:sp>
        <p:nvSpPr>
          <p:cNvPr id="163" name="TextBox 162"/>
          <p:cNvSpPr txBox="1"/>
          <p:nvPr/>
        </p:nvSpPr>
        <p:spPr>
          <a:xfrm>
            <a:off x="7884368" y="4077072"/>
            <a:ext cx="783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M6+Ack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2987824" y="5622339"/>
            <a:ext cx="29086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 Receiving </a:t>
            </a:r>
          </a:p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four broadcasted </a:t>
            </a:r>
          </a:p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time stamp for measuring TSF freq.,</a:t>
            </a:r>
          </a:p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then calculate wake-up margin, 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S Mincho"/>
                <a:ea typeface="MS Mincho"/>
              </a:rPr>
              <a:t>△</a:t>
            </a:r>
            <a:r>
              <a:rPr kumimoji="1" lang="en-US" altLang="ja-JP" sz="1200" baseline="-25000" dirty="0" smtClean="0">
                <a:solidFill>
                  <a:schemeClr val="tx1"/>
                </a:solidFill>
                <a:latin typeface="MS Mincho"/>
                <a:ea typeface="MS Mincho"/>
              </a:rPr>
              <a:t>measured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, </a:t>
            </a:r>
            <a:r>
              <a:rPr lang="el-GR" altLang="ja-JP" sz="1200" dirty="0">
                <a:solidFill>
                  <a:schemeClr val="tx1"/>
                </a:solidFill>
                <a:latin typeface="Cambria Math"/>
                <a:ea typeface="Cambria Math"/>
              </a:rPr>
              <a:t>ε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3945746" y="4808185"/>
            <a:ext cx="10583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B1+B1</a:t>
            </a:r>
            <a:r>
              <a:rPr kumimoji="1" lang="en-US" altLang="ja-JP" sz="1200" baseline="-25000" dirty="0" smtClean="0">
                <a:solidFill>
                  <a:schemeClr val="tx1"/>
                </a:solidFill>
              </a:rPr>
              <a:t>timestamp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4521810" y="5024209"/>
            <a:ext cx="10583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B2+B2</a:t>
            </a:r>
            <a:r>
              <a:rPr kumimoji="1" lang="en-US" altLang="ja-JP" sz="1200" baseline="-25000" dirty="0" smtClean="0">
                <a:solidFill>
                  <a:schemeClr val="tx1"/>
                </a:solidFill>
              </a:rPr>
              <a:t>timestamp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5004048" y="4149080"/>
            <a:ext cx="10583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B2+B2</a:t>
            </a:r>
            <a:r>
              <a:rPr kumimoji="1" lang="en-US" altLang="ja-JP" sz="1200" baseline="-25000" dirty="0" smtClean="0">
                <a:solidFill>
                  <a:schemeClr val="tx1"/>
                </a:solidFill>
              </a:rPr>
              <a:t>timestamp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4809842" y="4376137"/>
            <a:ext cx="10583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B1+B1</a:t>
            </a:r>
            <a:r>
              <a:rPr kumimoji="1" lang="en-US" altLang="ja-JP" sz="1200" baseline="-25000" dirty="0" smtClean="0">
                <a:solidFill>
                  <a:schemeClr val="tx1"/>
                </a:solidFill>
              </a:rPr>
              <a:t>timestamp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5920919" y="5622339"/>
            <a:ext cx="29470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 Handshaking </a:t>
            </a:r>
          </a:p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two time measurement </a:t>
            </a:r>
          </a:p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to determine each precise offset and freq.,</a:t>
            </a:r>
          </a:p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then calculate wake-up margin, 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S Mincho"/>
                <a:ea typeface="MS Mincho"/>
              </a:rPr>
              <a:t>△</a:t>
            </a:r>
            <a:r>
              <a:rPr kumimoji="1" lang="en-US" altLang="ja-JP" sz="1200" baseline="-25000" dirty="0" smtClean="0">
                <a:solidFill>
                  <a:schemeClr val="tx1"/>
                </a:solidFill>
                <a:latin typeface="MS Mincho"/>
                <a:ea typeface="MS Mincho"/>
              </a:rPr>
              <a:t>measured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, </a:t>
            </a:r>
            <a:r>
              <a:rPr lang="el-GR" altLang="ja-JP" sz="1200" dirty="0">
                <a:solidFill>
                  <a:schemeClr val="tx1"/>
                </a:solidFill>
                <a:latin typeface="Cambria Math"/>
                <a:ea typeface="Cambria Math"/>
              </a:rPr>
              <a:t>ε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77" name="Straight Arrow Connector 76"/>
          <p:cNvCxnSpPr/>
          <p:nvPr/>
        </p:nvCxnSpPr>
        <p:spPr bwMode="auto">
          <a:xfrm flipH="1" flipV="1">
            <a:off x="6156176" y="5013176"/>
            <a:ext cx="792088" cy="454143"/>
          </a:xfrm>
          <a:prstGeom prst="straightConnector1">
            <a:avLst/>
          </a:prstGeom>
          <a:solidFill>
            <a:srgbClr val="00B8FF"/>
          </a:solidFill>
          <a:ln w="50800" cap="flat" cmpd="dbl" algn="ctr">
            <a:solidFill>
              <a:schemeClr val="tx1"/>
            </a:solidFill>
            <a:prstDash val="solid"/>
            <a:round/>
            <a:headEnd type="stealth" w="sm" len="sm"/>
            <a:tailEnd type="stealth" w="sm" len="sm"/>
          </a:ln>
          <a:effectLst/>
        </p:spPr>
      </p:cxnSp>
      <p:cxnSp>
        <p:nvCxnSpPr>
          <p:cNvPr id="79" name="Straight Arrow Connector 78"/>
          <p:cNvCxnSpPr/>
          <p:nvPr/>
        </p:nvCxnSpPr>
        <p:spPr bwMode="auto">
          <a:xfrm flipH="1" flipV="1">
            <a:off x="6444209" y="5045114"/>
            <a:ext cx="544395" cy="323180"/>
          </a:xfrm>
          <a:prstGeom prst="straightConnector1">
            <a:avLst/>
          </a:prstGeom>
          <a:solidFill>
            <a:srgbClr val="00B8FF"/>
          </a:solidFill>
          <a:ln w="50800" cap="flat" cmpd="dbl" algn="ctr">
            <a:solidFill>
              <a:schemeClr val="tx1"/>
            </a:solidFill>
            <a:prstDash val="solid"/>
            <a:round/>
            <a:headEnd type="stealth" w="sm" len="sm"/>
            <a:tailEnd type="stealth" w="sm" len="sm"/>
          </a:ln>
          <a:effectLst/>
        </p:spPr>
      </p:cxnSp>
      <p:sp>
        <p:nvSpPr>
          <p:cNvPr id="81" name="TextBox 80"/>
          <p:cNvSpPr txBox="1"/>
          <p:nvPr/>
        </p:nvSpPr>
        <p:spPr>
          <a:xfrm>
            <a:off x="6668904" y="4653136"/>
            <a:ext cx="783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M3+Ack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6524888" y="4952201"/>
            <a:ext cx="783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M7+Ack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012160" y="5240233"/>
            <a:ext cx="783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M8+Ack</a:t>
            </a: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539552" y="1628800"/>
            <a:ext cx="7920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 smtClean="0">
                <a:solidFill>
                  <a:schemeClr val="tx1"/>
                </a:solidFill>
              </a:rPr>
              <a:t> Proposed three procedures of TFM</a:t>
            </a:r>
            <a:r>
              <a:rPr kumimoji="1" lang="en-US" altLang="ja-JP" sz="2000" b="1" baseline="30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2000" b="1" dirty="0" smtClean="0">
                <a:solidFill>
                  <a:schemeClr val="tx1"/>
                </a:solidFill>
              </a:rPr>
              <a:t>P for Power Saving</a:t>
            </a:r>
          </a:p>
        </p:txBody>
      </p:sp>
      <p:cxnSp>
        <p:nvCxnSpPr>
          <p:cNvPr id="85" name="Straight Arrow Connector 84"/>
          <p:cNvCxnSpPr/>
          <p:nvPr/>
        </p:nvCxnSpPr>
        <p:spPr bwMode="auto">
          <a:xfrm flipH="1">
            <a:off x="7920372" y="5083713"/>
            <a:ext cx="576064" cy="393180"/>
          </a:xfrm>
          <a:prstGeom prst="straightConnector1">
            <a:avLst/>
          </a:prstGeom>
          <a:solidFill>
            <a:srgbClr val="00B8FF"/>
          </a:solidFill>
          <a:ln w="50800" cap="flat" cmpd="dbl" algn="ctr">
            <a:solidFill>
              <a:schemeClr val="tx1"/>
            </a:solidFill>
            <a:prstDash val="sysDot"/>
            <a:round/>
            <a:headEnd type="stealth" w="sm" len="sm"/>
            <a:tailEnd type="stealth" w="sm" len="sm"/>
          </a:ln>
          <a:effectLst/>
        </p:spPr>
      </p:cxnSp>
      <p:cxnSp>
        <p:nvCxnSpPr>
          <p:cNvPr id="86" name="Straight Arrow Connector 85"/>
          <p:cNvCxnSpPr/>
          <p:nvPr/>
        </p:nvCxnSpPr>
        <p:spPr bwMode="auto">
          <a:xfrm flipH="1">
            <a:off x="7988046" y="5124053"/>
            <a:ext cx="288030" cy="185539"/>
          </a:xfrm>
          <a:prstGeom prst="straightConnector1">
            <a:avLst/>
          </a:prstGeom>
          <a:solidFill>
            <a:srgbClr val="00B8FF"/>
          </a:solidFill>
          <a:ln w="50800" cap="flat" cmpd="dbl" algn="ctr">
            <a:solidFill>
              <a:schemeClr val="tx1"/>
            </a:solidFill>
            <a:prstDash val="sysDot"/>
            <a:round/>
            <a:headEnd type="stealth" w="sm" len="sm"/>
            <a:tailEnd type="stealth" w="sm" len="sm"/>
          </a:ln>
          <a:effectLst/>
        </p:spPr>
      </p:cxnSp>
      <p:sp>
        <p:nvSpPr>
          <p:cNvPr id="87" name="TextBox 86"/>
          <p:cNvSpPr txBox="1"/>
          <p:nvPr/>
        </p:nvSpPr>
        <p:spPr>
          <a:xfrm>
            <a:off x="7884368" y="5384249"/>
            <a:ext cx="1043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M9+w/o Ack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2918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19986</TotalTime>
  <Words>2268</Words>
  <Application>Microsoft Office PowerPoint</Application>
  <PresentationFormat>On-screen Show (4:3)</PresentationFormat>
  <Paragraphs>585</Paragraphs>
  <Slides>16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Document</vt:lpstr>
      <vt:lpstr>TSF Timer Freq. Management and Measurement Procedure (TFM2P)   </vt:lpstr>
      <vt:lpstr>Abstract</vt:lpstr>
      <vt:lpstr>Principle of PS feature</vt:lpstr>
      <vt:lpstr>Wake-up synchronization  Simple AP announcement of TSF accuracy (1)</vt:lpstr>
      <vt:lpstr>Wake-up synchronization  Simple AP announcement of TSF accuracy (2)</vt:lpstr>
      <vt:lpstr>Wake-up sync. using TFM2P AP announcement of TSF timer stability (1)</vt:lpstr>
      <vt:lpstr>Wake-up sync. using TFM2P AP announcement of TSF timer stability (1)</vt:lpstr>
      <vt:lpstr>Comparison of Wake-up synchronization (1)</vt:lpstr>
      <vt:lpstr>Comparison of Wake-up synchronization (2)</vt:lpstr>
      <vt:lpstr>Comparison of Wake-up synchronization (3)</vt:lpstr>
      <vt:lpstr>Typical mechanism of TFM2P using Broadcast (1) </vt:lpstr>
      <vt:lpstr>Typical mechanism of TFM2P using Broadcast (2) </vt:lpstr>
      <vt:lpstr>Typical mechanism of TFM2P using Broadcast (3)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lastModifiedBy>SchubiquisT</cp:lastModifiedBy>
  <cp:revision>326</cp:revision>
  <cp:lastPrinted>1601-01-01T00:00:00Z</cp:lastPrinted>
  <dcterms:created xsi:type="dcterms:W3CDTF">2010-02-15T12:38:41Z</dcterms:created>
  <dcterms:modified xsi:type="dcterms:W3CDTF">2012-10-30T21:48:02Z</dcterms:modified>
</cp:coreProperties>
</file>