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74" r:id="rId5"/>
    <p:sldId id="289" r:id="rId6"/>
    <p:sldId id="290" r:id="rId7"/>
    <p:sldId id="291" r:id="rId8"/>
    <p:sldId id="277" r:id="rId9"/>
    <p:sldId id="278" r:id="rId10"/>
    <p:sldId id="285" r:id="rId11"/>
    <p:sldId id="292" r:id="rId12"/>
    <p:sldId id="293" r:id="rId13"/>
    <p:sldId id="288" r:id="rId14"/>
    <p:sldId id="286" r:id="rId15"/>
    <p:sldId id="271" r:id="rId16"/>
    <p:sldId id="282" r:id="rId17"/>
    <p:sldId id="304" r:id="rId18"/>
    <p:sldId id="309" r:id="rId19"/>
    <p:sldId id="310" r:id="rId20"/>
    <p:sldId id="296" r:id="rId21"/>
    <p:sldId id="302" r:id="rId22"/>
    <p:sldId id="315" r:id="rId23"/>
    <p:sldId id="312" r:id="rId24"/>
    <p:sldId id="314"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1642" y="-26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1829"/>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18</a:t>
            </a:fld>
            <a:endParaRPr lang="en-US" sz="120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24</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4</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67FA940-D96C-42D6-A5F1-DF119B2CFFA8}" type="slidenum">
              <a:rPr lang="en-US" smtClean="0"/>
              <a:pPr/>
              <a:t>5</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717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717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717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820E601-846B-49E6-AF02-EE02FE209AF3}" type="slidenum">
              <a:rPr lang="en-US" smtClean="0"/>
              <a:pPr/>
              <a:t>6</a:t>
            </a:fld>
            <a:endParaRPr lang="en-US"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8195"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8196"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8197"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9B22081-4811-449A-A795-95B5F6227258}" type="slidenum">
              <a:rPr lang="en-US" smtClean="0"/>
              <a:pPr/>
              <a:t>7</a:t>
            </a:fld>
            <a:endParaRPr lang="en-US" smtClean="0"/>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8</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27492" y="95706"/>
            <a:ext cx="2185983" cy="215444"/>
          </a:xfrm>
          <a:ln/>
        </p:spPr>
        <p:txBody>
          <a:bodyPr/>
          <a:lstStyle/>
          <a:p>
            <a:r>
              <a:rPr lang="en-US" smtClean="0"/>
              <a:t>doc.: IEEE 802.11-12/1183r0</a:t>
            </a:r>
            <a:endParaRPr lang="en-US"/>
          </a:p>
        </p:txBody>
      </p:sp>
      <p:sp>
        <p:nvSpPr>
          <p:cNvPr id="5" name="Rectangle 3"/>
          <p:cNvSpPr>
            <a:spLocks noGrp="1" noChangeArrowheads="1"/>
          </p:cNvSpPr>
          <p:nvPr>
            <p:ph type="dt"/>
          </p:nvPr>
        </p:nvSpPr>
        <p:spPr>
          <a:xfrm>
            <a:off x="646113" y="95706"/>
            <a:ext cx="1227837" cy="215444"/>
          </a:xfrm>
          <a:ln/>
        </p:spPr>
        <p:txBody>
          <a:bodyPr/>
          <a:lstStyle/>
          <a:p>
            <a:r>
              <a:rPr lang="en-US" smtClean="0"/>
              <a:t>September 2012</a:t>
            </a:r>
            <a:endParaRPr lang="en-US"/>
          </a:p>
        </p:txBody>
      </p:sp>
      <p:sp>
        <p:nvSpPr>
          <p:cNvPr id="6" name="Rectangle 6"/>
          <p:cNvSpPr>
            <a:spLocks noGrp="1" noChangeArrowheads="1"/>
          </p:cNvSpPr>
          <p:nvPr>
            <p:ph type="ftr"/>
          </p:nvPr>
        </p:nvSpPr>
        <p:spPr>
          <a:xfrm>
            <a:off x="5287963" y="9001125"/>
            <a:ext cx="3326232" cy="369332"/>
          </a:xfrm>
          <a:ln/>
        </p:spPr>
        <p:txBody>
          <a:bodyPr/>
          <a:lstStyle/>
          <a:p>
            <a:r>
              <a:rPr lang="en-US" smtClean="0"/>
              <a:t>Donald Eastlake, Huawei</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15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802.11-12/1228r3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package" Target="../embeddings/Microsoft_Word_Document2.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Word_97_-_2003_Document4.doc"/><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2/11-12-0621-05-0000-alternative-mesh-path-selection.pptx"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PowerPoint_Presentation3.pptx"/><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wmf"/><Relationship Id="rId4" Type="http://schemas.openxmlformats.org/officeDocument/2006/relationships/oleObject" Target="../embeddings/Microsoft_Word_97_-_2003_Document5.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Word_97_-_2003_Document2.doc"/></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Microsoft_Word_97_-_2003_Document3.doc"/></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EC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2573120788"/>
              </p:ext>
            </p:extLst>
          </p:nvPr>
        </p:nvGraphicFramePr>
        <p:xfrm>
          <a:off x="533400" y="2590800"/>
          <a:ext cx="7721600" cy="2590800"/>
        </p:xfrm>
        <a:graphic>
          <a:graphicData uri="http://schemas.openxmlformats.org/presentationml/2006/ole">
            <mc:AlternateContent xmlns:mc="http://schemas.openxmlformats.org/markup-compatibility/2006">
              <mc:Choice xmlns:v="urn:schemas-microsoft-com:vml" Requires="v">
                <p:oleObj spid="_x0000_s3197"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srcRect/>
                      <a:stretch>
                        <a:fillRect/>
                      </a:stretch>
                    </p:blipFill>
                    <p:spPr bwMode="auto">
                      <a:xfrm>
                        <a:off x="533400" y="2590800"/>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GLK PAR Motion</a:t>
            </a:r>
            <a:endParaRPr lang="en-US" dirty="0"/>
          </a:p>
        </p:txBody>
      </p:sp>
      <p:sp>
        <p:nvSpPr>
          <p:cNvPr id="3" name="Content Placeholder 2"/>
          <p:cNvSpPr>
            <a:spLocks noGrp="1"/>
          </p:cNvSpPr>
          <p:nvPr>
            <p:ph idx="1"/>
          </p:nvPr>
        </p:nvSpPr>
        <p:spPr/>
        <p:txBody>
          <a:bodyPr>
            <a:normAutofit/>
          </a:bodyPr>
          <a:lstStyle/>
          <a:p>
            <a:pPr lvl="0"/>
            <a:r>
              <a:rPr lang="en-GB" dirty="0" smtClean="0"/>
              <a:t>Approve the PAR content contained in 11-12-1207r1 be submitted to </a:t>
            </a:r>
            <a:r>
              <a:rPr lang="en-GB" dirty="0" err="1" smtClean="0"/>
              <a:t>NesCom</a:t>
            </a:r>
            <a:r>
              <a:rPr lang="en-GB" dirty="0" smtClean="0"/>
              <a:t>.</a:t>
            </a:r>
            <a:endParaRPr lang="en-US" dirty="0" smtClean="0"/>
          </a:p>
          <a:p>
            <a:endParaRPr lang="en-GB" dirty="0" smtClean="0"/>
          </a:p>
          <a:p>
            <a:r>
              <a:rPr lang="en-GB" dirty="0" smtClean="0"/>
              <a:t>Moved: Bruce Kraemer</a:t>
            </a:r>
          </a:p>
          <a:p>
            <a:r>
              <a:rPr lang="en-GB" dirty="0" smtClean="0"/>
              <a:t>Seconded</a:t>
            </a:r>
            <a:r>
              <a:rPr lang="en-GB" dirty="0" smtClean="0"/>
              <a:t>: </a:t>
            </a:r>
            <a:endParaRPr lang="en-GB" dirty="0"/>
          </a:p>
          <a:p>
            <a:endParaRPr lang="en-GB" dirty="0" smtClean="0"/>
          </a:p>
          <a:p>
            <a:r>
              <a:rPr lang="en-GB" dirty="0" smtClean="0"/>
              <a:t>In the WG:</a:t>
            </a:r>
            <a:endParaRPr lang="en-GB" dirty="0"/>
          </a:p>
          <a:p>
            <a:pPr lvl="1"/>
            <a:r>
              <a:rPr lang="en-GB" dirty="0" smtClean="0"/>
              <a:t>Result:  86,0,0</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164781053"/>
              </p:ext>
            </p:extLst>
          </p:nvPr>
        </p:nvGraphicFramePr>
        <p:xfrm>
          <a:off x="7315200" y="2514600"/>
          <a:ext cx="914400" cy="771525"/>
        </p:xfrm>
        <a:graphic>
          <a:graphicData uri="http://schemas.openxmlformats.org/presentationml/2006/ole">
            <mc:AlternateContent xmlns:mc="http://schemas.openxmlformats.org/markup-compatibility/2006">
              <mc:Choice xmlns:v="urn:schemas-microsoft-com:vml" Requires="v">
                <p:oleObj spid="_x0000_s6156" name="Document" showAsIcon="1" r:id="rId3" imgW="914400" imgH="771480" progId="Word.Document.12">
                  <p:embed/>
                </p:oleObj>
              </mc:Choice>
              <mc:Fallback>
                <p:oleObj name="Document" showAsIcon="1" r:id="rId3" imgW="914400" imgH="771480" progId="Word.Document.12">
                  <p:embed/>
                  <p:pic>
                    <p:nvPicPr>
                      <p:cNvPr id="0" name=""/>
                      <p:cNvPicPr/>
                      <p:nvPr/>
                    </p:nvPicPr>
                    <p:blipFill>
                      <a:blip r:embed="rId4"/>
                      <a:stretch>
                        <a:fillRect/>
                      </a:stretch>
                    </p:blipFill>
                    <p:spPr>
                      <a:xfrm>
                        <a:off x="7315200" y="2514600"/>
                        <a:ext cx="914400" cy="771525"/>
                      </a:xfrm>
                      <a:prstGeom prst="rect">
                        <a:avLst/>
                      </a:prstGeom>
                    </p:spPr>
                  </p:pic>
                </p:oleObj>
              </mc:Fallback>
            </mc:AlternateContent>
          </a:graphicData>
        </a:graphic>
      </p:graphicFrame>
      <p:sp>
        <p:nvSpPr>
          <p:cNvPr id="8" name="TextBox 7"/>
          <p:cNvSpPr txBox="1"/>
          <p:nvPr/>
        </p:nvSpPr>
        <p:spPr>
          <a:xfrm>
            <a:off x="7620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5.02</a:t>
            </a:r>
            <a:endParaRPr lang="en-GB" dirty="0">
              <a:solidFill>
                <a:schemeClr val="tx1">
                  <a:lumMod val="50000"/>
                  <a:lumOff val="50000"/>
                </a:schemeClr>
              </a:solidFill>
            </a:endParaRPr>
          </a:p>
        </p:txBody>
      </p:sp>
    </p:spTree>
    <p:extLst>
      <p:ext uri="{BB962C8B-B14F-4D97-AF65-F5344CB8AC3E}">
        <p14:creationId xmlns:p14="http://schemas.microsoft.com/office/powerpoint/2010/main" val="112162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a:t>
            </a:r>
            <a:endParaRPr lang="en-GB" dirty="0"/>
          </a:p>
        </p:txBody>
      </p:sp>
      <p:sp>
        <p:nvSpPr>
          <p:cNvPr id="3" name="Content Placeholder 2"/>
          <p:cNvSpPr>
            <a:spLocks noGrp="1"/>
          </p:cNvSpPr>
          <p:nvPr>
            <p:ph idx="1"/>
          </p:nvPr>
        </p:nvSpPr>
        <p:spPr/>
        <p:txBody>
          <a:bodyPr/>
          <a:lstStyle/>
          <a:p>
            <a:pPr marL="0" indent="0">
              <a:buNone/>
            </a:pPr>
            <a:r>
              <a:rPr lang="en-GB" dirty="0"/>
              <a:t>5.2.b. Scope of the project: </a:t>
            </a:r>
            <a:endParaRPr lang="en-GB" dirty="0" smtClean="0"/>
          </a:p>
          <a:p>
            <a:pPr marL="0" indent="0">
              <a:buNone/>
            </a:pPr>
            <a:r>
              <a:rPr lang="en-GB" dirty="0"/>
              <a:t/>
            </a:r>
            <a:br>
              <a:rPr lang="en-GB" dirty="0"/>
            </a:br>
            <a:r>
              <a:rPr lang="en-GB" dirty="0"/>
              <a:t>This amendment specifies protocols, procedures, and managed objects to enhance the ability of IEEE P802.11 media to provide internal connections as transit links within IEEE </a:t>
            </a:r>
            <a:r>
              <a:rPr lang="en-GB" dirty="0" err="1"/>
              <a:t>Std</a:t>
            </a:r>
            <a:r>
              <a:rPr lang="en-GB" dirty="0"/>
              <a:t> 802.1Q bridged networks.</a:t>
            </a:r>
            <a:br>
              <a:rPr lang="en-GB" dirty="0"/>
            </a:b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119464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pPr marL="0" indent="0">
              <a:buNone/>
            </a:pPr>
            <a:r>
              <a:rPr lang="en-GB" dirty="0"/>
              <a:t>5.4 Purpose: </a:t>
            </a:r>
            <a:endParaRPr lang="en-GB" dirty="0" smtClean="0"/>
          </a:p>
          <a:p>
            <a:endParaRPr lang="en-GB" dirty="0"/>
          </a:p>
          <a:p>
            <a:pPr marL="0" indent="0">
              <a:buNone/>
            </a:pPr>
            <a:r>
              <a:rPr lang="en-GB" dirty="0" smtClean="0"/>
              <a:t>The </a:t>
            </a:r>
            <a:r>
              <a:rPr lang="en-GB" dirty="0"/>
              <a:t>purpose of this standard is to provide wireless connectivity for fixed, portable, and moving stations within a local area. This standard also offers regulatory bodies a means of standardizing access to one or more frequency bands for the purpose of local area communication.</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12</a:t>
            </a:fld>
            <a:endParaRPr lang="en-US"/>
          </a:p>
        </p:txBody>
      </p:sp>
    </p:spTree>
    <p:extLst>
      <p:ext uri="{BB962C8B-B14F-4D97-AF65-F5344CB8AC3E}">
        <p14:creationId xmlns:p14="http://schemas.microsoft.com/office/powerpoint/2010/main" val="1538795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November 2012</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Adrian Stephens,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WG GLK 5C Motion </a:t>
            </a:r>
            <a:br>
              <a:rPr lang="en-US" dirty="0" smtClean="0"/>
            </a:br>
            <a:r>
              <a:rPr lang="en-US" dirty="0" smtClean="0"/>
              <a:t>(for information)</a:t>
            </a:r>
            <a:endParaRPr lang="en-US" dirty="0"/>
          </a:p>
        </p:txBody>
      </p:sp>
      <p:sp>
        <p:nvSpPr>
          <p:cNvPr id="10242" name="Rectangle 2"/>
          <p:cNvSpPr>
            <a:spLocks noGrp="1" noChangeArrowheads="1"/>
          </p:cNvSpPr>
          <p:nvPr>
            <p:ph type="body" idx="1"/>
          </p:nvPr>
        </p:nvSpPr>
        <p:spPr>
          <a:xfrm>
            <a:off x="685800" y="1676400"/>
            <a:ext cx="7772400" cy="4208463"/>
          </a:xfrm>
          <a:ln/>
        </p:spPr>
        <p:txBody>
          <a:bodyPr/>
          <a:lstStyle/>
          <a:p>
            <a:pPr lvl="0"/>
            <a:r>
              <a:rPr lang="en-GB" dirty="0"/>
              <a:t>Believing that the Five Criteria contained in the document referenced below meets IEEE 802 guidelines,</a:t>
            </a:r>
            <a:endParaRPr lang="en-US" dirty="0"/>
          </a:p>
          <a:p>
            <a:pPr lvl="0"/>
            <a:r>
              <a:rPr lang="en-GB" dirty="0"/>
              <a:t>Request that the Five Criteria contained in 11-12/1077r4 be posted to the IEEE 802 Executive Committee (EC) agenda for WG 802 preview and EC approval.</a:t>
            </a:r>
            <a:endParaRPr lang="en-US" dirty="0"/>
          </a:p>
          <a:p>
            <a:pPr lvl="0"/>
            <a:r>
              <a:rPr lang="en-GB" dirty="0"/>
              <a:t>Moved by Donald Eastlake 3</a:t>
            </a:r>
            <a:r>
              <a:rPr lang="en-GB" baseline="30000" dirty="0"/>
              <a:t>rd</a:t>
            </a:r>
            <a:r>
              <a:rPr lang="en-GB" dirty="0"/>
              <a:t> on behalf of </a:t>
            </a:r>
            <a:r>
              <a:rPr lang="en-US" dirty="0"/>
              <a:t>GLK </a:t>
            </a:r>
            <a:r>
              <a:rPr lang="en-US" dirty="0" smtClean="0"/>
              <a:t>SG</a:t>
            </a:r>
          </a:p>
          <a:p>
            <a:pPr lvl="0"/>
            <a:r>
              <a:rPr lang="en-US" dirty="0" smtClean="0"/>
              <a:t>Seconded: Mark Hamilton</a:t>
            </a:r>
          </a:p>
          <a:p>
            <a:pPr lvl="0"/>
            <a:r>
              <a:rPr lang="en-US" dirty="0" smtClean="0"/>
              <a:t>WG Result: 46,0,1 - passes</a:t>
            </a:r>
            <a:endParaRPr lang="en-US" dirty="0"/>
          </a:p>
          <a:p>
            <a:pPr lvl="0"/>
            <a:r>
              <a:rPr lang="en-GB" dirty="0" smtClean="0"/>
              <a:t>GLK SG vote</a:t>
            </a:r>
            <a:r>
              <a:rPr lang="en-GB" dirty="0"/>
              <a:t>: </a:t>
            </a:r>
          </a:p>
          <a:p>
            <a:pPr lvl="1"/>
            <a:r>
              <a:rPr lang="en-GB" dirty="0"/>
              <a:t>Moved: Mark Hamilton,  Seconded: Stuart Kerry</a:t>
            </a:r>
          </a:p>
          <a:p>
            <a:pPr lvl="1"/>
            <a:r>
              <a:rPr lang="en-GB" dirty="0"/>
              <a:t>Result: Yes: 18   No: 0    Abstain: </a:t>
            </a:r>
            <a:r>
              <a:rPr lang="en-GB" dirty="0" smtClean="0"/>
              <a:t>3</a:t>
            </a:r>
          </a:p>
        </p:txBody>
      </p:sp>
      <p:graphicFrame>
        <p:nvGraphicFramePr>
          <p:cNvPr id="2" name="Object 1"/>
          <p:cNvGraphicFramePr>
            <a:graphicFrameLocks noChangeAspect="1"/>
          </p:cNvGraphicFramePr>
          <p:nvPr>
            <p:extLst>
              <p:ext uri="{D42A27DB-BD31-4B8C-83A1-F6EECF244321}">
                <p14:modId xmlns:p14="http://schemas.microsoft.com/office/powerpoint/2010/main" val="2801804095"/>
              </p:ext>
            </p:extLst>
          </p:nvPr>
        </p:nvGraphicFramePr>
        <p:xfrm>
          <a:off x="7620000" y="1143000"/>
          <a:ext cx="914400" cy="771525"/>
        </p:xfrm>
        <a:graphic>
          <a:graphicData uri="http://schemas.openxmlformats.org/presentationml/2006/ole">
            <mc:AlternateContent xmlns:mc="http://schemas.openxmlformats.org/markup-compatibility/2006">
              <mc:Choice xmlns:v="urn:schemas-microsoft-com:vml" Requires="v">
                <p:oleObj spid="_x0000_s7180"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76200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992474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Study Group Extensions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14</a:t>
            </a:fld>
            <a:endParaRPr lang="en-US"/>
          </a:p>
        </p:txBody>
      </p:sp>
      <p:sp>
        <p:nvSpPr>
          <p:cNvPr id="4" name="Date Placeholder 3"/>
          <p:cNvSpPr>
            <a:spLocks noGrp="1"/>
          </p:cNvSpPr>
          <p:nvPr>
            <p:ph type="dt" sz="half" idx="4294967295"/>
          </p:nvPr>
        </p:nvSpPr>
        <p:spPr>
          <a:xfrm>
            <a:off x="6096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424651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15</a:t>
            </a:fld>
            <a:endParaRPr lang="en-US" smtClean="0"/>
          </a:p>
        </p:txBody>
      </p:sp>
      <p:sp>
        <p:nvSpPr>
          <p:cNvPr id="2052" name="Rectangle 2"/>
          <p:cNvSpPr>
            <a:spLocks noGrp="1" noChangeArrowheads="1"/>
          </p:cNvSpPr>
          <p:nvPr>
            <p:ph type="title"/>
          </p:nvPr>
        </p:nvSpPr>
        <p:spPr>
          <a:xfrm>
            <a:off x="684213" y="609600"/>
            <a:ext cx="7772400" cy="1066800"/>
          </a:xfrm>
        </p:spPr>
        <p:txBody>
          <a:bodyPr/>
          <a:lstStyle/>
          <a:p>
            <a:r>
              <a:rPr lang="en-US" dirty="0" smtClean="0"/>
              <a:t>802.11 Pre-Association Discovery (PAD)</a:t>
            </a:r>
          </a:p>
        </p:txBody>
      </p:sp>
      <p:sp>
        <p:nvSpPr>
          <p:cNvPr id="2053" name="Rectangle 3"/>
          <p:cNvSpPr>
            <a:spLocks noGrp="1" noChangeArrowheads="1"/>
          </p:cNvSpPr>
          <p:nvPr>
            <p:ph type="body" idx="1"/>
          </p:nvPr>
        </p:nvSpPr>
        <p:spPr>
          <a:xfrm>
            <a:off x="623455" y="1676400"/>
            <a:ext cx="7772400" cy="4572000"/>
          </a:xfrm>
        </p:spPr>
        <p:txBody>
          <a:bodyPr/>
          <a:lstStyle/>
          <a:p>
            <a:r>
              <a:rPr lang="en-GB" dirty="0" smtClean="0"/>
              <a:t>Extend the IEEE 802.11 PAD Study Group.</a:t>
            </a:r>
          </a:p>
          <a:p>
            <a:endParaRPr lang="en-GB" dirty="0" smtClean="0"/>
          </a:p>
          <a:p>
            <a:r>
              <a:rPr lang="en-GB" dirty="0" smtClean="0"/>
              <a:t>Moved: Bruce Kraemer</a:t>
            </a:r>
          </a:p>
          <a:p>
            <a:r>
              <a:rPr lang="en-GB" dirty="0" smtClean="0"/>
              <a:t>Seconded</a:t>
            </a:r>
            <a:r>
              <a:rPr lang="en-GB" dirty="0" smtClean="0"/>
              <a:t>: Subir Das</a:t>
            </a:r>
            <a:endParaRPr lang="en-GB" dirty="0" smtClean="0"/>
          </a:p>
          <a:p>
            <a:endParaRPr lang="en-GB" dirty="0" smtClean="0"/>
          </a:p>
          <a:p>
            <a:r>
              <a:rPr lang="en-GB" dirty="0" smtClean="0"/>
              <a:t>In the WG</a:t>
            </a:r>
          </a:p>
          <a:p>
            <a:pPr lvl="1"/>
            <a:r>
              <a:rPr lang="en-US" dirty="0" smtClean="0"/>
              <a:t>For: </a:t>
            </a:r>
            <a:r>
              <a:rPr lang="en-US" dirty="0"/>
              <a:t>70, Against: 0, Abstain: </a:t>
            </a:r>
            <a:r>
              <a:rPr lang="en-US" dirty="0" smtClean="0"/>
              <a:t>0</a:t>
            </a:r>
          </a:p>
          <a:p>
            <a:pPr marL="0" indent="0">
              <a:buNone/>
            </a:pPr>
            <a:endParaRPr lang="en-GB" sz="2000" b="0" dirty="0" smtClean="0"/>
          </a:p>
          <a:p>
            <a:pPr marL="0" indent="0">
              <a:buNone/>
            </a:pPr>
            <a:r>
              <a:rPr lang="en-GB" sz="2000" b="0" dirty="0" smtClean="0"/>
              <a:t>Note</a:t>
            </a:r>
            <a:r>
              <a:rPr lang="en-GB" sz="2000" b="0" dirty="0"/>
              <a:t>: this is to allow further work to finalise PAR and 5 Criteria documentation, in case the PAR is not approved by </a:t>
            </a:r>
            <a:r>
              <a:rPr lang="en-GB" sz="2000" b="0" dirty="0" err="1"/>
              <a:t>NesCom</a:t>
            </a:r>
            <a:r>
              <a:rPr lang="en-GB" sz="2000" b="0" dirty="0"/>
              <a:t>.</a:t>
            </a:r>
            <a:endParaRPr lang="en-GB" b="0" dirty="0"/>
          </a:p>
          <a:p>
            <a:pPr lvl="1"/>
            <a:endParaRPr lang="en-US" dirty="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
        <p:nvSpPr>
          <p:cNvPr id="7" name="TextBox 6"/>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6.01</a:t>
            </a:r>
            <a:endParaRPr lang="en-GB" dirty="0">
              <a:solidFill>
                <a:schemeClr val="tx1">
                  <a:lumMod val="50000"/>
                  <a:lumOff val="50000"/>
                </a:schemeClr>
              </a:solidFill>
            </a:endParaRPr>
          </a:p>
        </p:txBody>
      </p:sp>
    </p:spTree>
    <p:extLst>
      <p:ext uri="{BB962C8B-B14F-4D97-AF65-F5344CB8AC3E}">
        <p14:creationId xmlns:p14="http://schemas.microsoft.com/office/powerpoint/2010/main" val="1863386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General Link (GLK) SG</a:t>
            </a:r>
            <a:endParaRPr lang="en-US" dirty="0"/>
          </a:p>
        </p:txBody>
      </p:sp>
      <p:sp>
        <p:nvSpPr>
          <p:cNvPr id="3" name="Content Placeholder 2"/>
          <p:cNvSpPr>
            <a:spLocks noGrp="1"/>
          </p:cNvSpPr>
          <p:nvPr>
            <p:ph idx="1"/>
          </p:nvPr>
        </p:nvSpPr>
        <p:spPr>
          <a:xfrm>
            <a:off x="762000" y="1981200"/>
            <a:ext cx="7772400" cy="4114800"/>
          </a:xfrm>
        </p:spPr>
        <p:txBody>
          <a:bodyPr/>
          <a:lstStyle/>
          <a:p>
            <a:pPr>
              <a:lnSpc>
                <a:spcPct val="80000"/>
              </a:lnSpc>
            </a:pPr>
            <a:r>
              <a:rPr lang="en-US" dirty="0" smtClean="0"/>
              <a:t>Extend the IEEE 802.11 GLK Study Group.</a:t>
            </a:r>
          </a:p>
          <a:p>
            <a:pPr>
              <a:lnSpc>
                <a:spcPct val="80000"/>
              </a:lnSpc>
            </a:pPr>
            <a:endParaRPr lang="en-US" dirty="0" smtClean="0"/>
          </a:p>
          <a:p>
            <a:pPr>
              <a:lnSpc>
                <a:spcPct val="80000"/>
              </a:lnSpc>
            </a:pPr>
            <a:r>
              <a:rPr lang="en-US" dirty="0" smtClean="0"/>
              <a:t>Moved: Bruce Kraemer</a:t>
            </a:r>
          </a:p>
          <a:p>
            <a:pPr>
              <a:lnSpc>
                <a:spcPct val="80000"/>
              </a:lnSpc>
            </a:pPr>
            <a:r>
              <a:rPr lang="en-US" dirty="0" smtClean="0"/>
              <a:t>Seconded:</a:t>
            </a:r>
          </a:p>
          <a:p>
            <a:pPr>
              <a:lnSpc>
                <a:spcPct val="80000"/>
              </a:lnSpc>
            </a:pPr>
            <a:endParaRPr lang="en-US" dirty="0"/>
          </a:p>
          <a:p>
            <a:pPr>
              <a:lnSpc>
                <a:spcPct val="80000"/>
              </a:lnSpc>
            </a:pPr>
            <a:r>
              <a:rPr lang="en-US" dirty="0" smtClean="0"/>
              <a:t>In the WG: </a:t>
            </a:r>
          </a:p>
          <a:p>
            <a:pPr lvl="1">
              <a:lnSpc>
                <a:spcPct val="80000"/>
              </a:lnSpc>
            </a:pPr>
            <a:r>
              <a:rPr lang="en-US" dirty="0" smtClean="0"/>
              <a:t>77,0,0</a:t>
            </a:r>
            <a:endParaRPr lang="en-US" dirty="0"/>
          </a:p>
          <a:p>
            <a:pPr marL="0" indent="0">
              <a:lnSpc>
                <a:spcPct val="80000"/>
              </a:lnSpc>
              <a:buNone/>
            </a:pPr>
            <a:r>
              <a:rPr lang="en-US" dirty="0" smtClean="0"/>
              <a:t/>
            </a:r>
            <a:br>
              <a:rPr lang="en-US" dirty="0" smtClean="0"/>
            </a:br>
            <a:r>
              <a:rPr lang="en-US" b="0" dirty="0" smtClean="0"/>
              <a:t>Note: this is to allow further work to finalize the PAR and 5 Criteria documents in the case they are not approved.</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
        <p:nvSpPr>
          <p:cNvPr id="7" name="TextBox 6"/>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6.02</a:t>
            </a:r>
            <a:endParaRPr lang="en-GB" dirty="0">
              <a:solidFill>
                <a:schemeClr val="tx1">
                  <a:lumMod val="50000"/>
                  <a:lumOff val="50000"/>
                </a:schemeClr>
              </a:solidFill>
            </a:endParaRPr>
          </a:p>
        </p:txBody>
      </p:sp>
    </p:spTree>
    <p:extLst>
      <p:ext uri="{BB962C8B-B14F-4D97-AF65-F5344CB8AC3E}">
        <p14:creationId xmlns:p14="http://schemas.microsoft.com/office/powerpoint/2010/main" val="479124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ETSI MOU</a:t>
            </a:r>
            <a:endParaRPr lang="en-GB" dirty="0"/>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17</a:t>
            </a:fld>
            <a:endParaRPr lang="en-US"/>
          </a:p>
        </p:txBody>
      </p:sp>
      <p:sp>
        <p:nvSpPr>
          <p:cNvPr id="6" name="TextBox 5"/>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a:t>
            </a:r>
            <a:r>
              <a:rPr lang="en-GB" dirty="0" smtClean="0">
                <a:solidFill>
                  <a:schemeClr val="tx1">
                    <a:lumMod val="50000"/>
                    <a:lumOff val="50000"/>
                  </a:schemeClr>
                </a:solidFill>
              </a:rPr>
              <a:t>7.02</a:t>
            </a:r>
            <a:endParaRPr lang="en-GB" dirty="0">
              <a:solidFill>
                <a:schemeClr val="tx1">
                  <a:lumMod val="50000"/>
                  <a:lumOff val="50000"/>
                </a:schemeClr>
              </a:solidFill>
            </a:endParaRPr>
          </a:p>
        </p:txBody>
      </p:sp>
    </p:spTree>
    <p:extLst>
      <p:ext uri="{BB962C8B-B14F-4D97-AF65-F5344CB8AC3E}">
        <p14:creationId xmlns:p14="http://schemas.microsoft.com/office/powerpoint/2010/main" val="857714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Mapping proposed by ETSI</a:t>
            </a:r>
            <a:br>
              <a:rPr lang="en-US" dirty="0" smtClean="0"/>
            </a:br>
            <a:endParaRPr lang="en-US" dirty="0"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295499582"/>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
        <p:nvSpPr>
          <p:cNvPr id="2" name="Date Placeholder 1"/>
          <p:cNvSpPr>
            <a:spLocks noGrp="1"/>
          </p:cNvSpPr>
          <p:nvPr>
            <p:ph type="dt" sz="half" idx="10"/>
          </p:nvPr>
        </p:nvSpPr>
        <p:spPr/>
        <p:txBody>
          <a:bodyPr/>
          <a:lstStyle/>
          <a:p>
            <a:pPr>
              <a:defRPr/>
            </a:pPr>
            <a:r>
              <a:rPr lang="en-US" smtClean="0"/>
              <a:t>November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AF89681A-9631-497E-ACB4-B757B377D4BF}" type="slidenum">
              <a:rPr lang="en-US" smtClean="0"/>
              <a:pPr>
                <a:defRPr/>
              </a:pPr>
              <a:t>18</a:t>
            </a:fld>
            <a:endParaRPr lang="en-US"/>
          </a:p>
        </p:txBody>
      </p:sp>
    </p:spTree>
    <p:extLst>
      <p:ext uri="{BB962C8B-B14F-4D97-AF65-F5344CB8AC3E}">
        <p14:creationId xmlns:p14="http://schemas.microsoft.com/office/powerpoint/2010/main" val="2913542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19</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WG Result: 46,0,1 - passes</a:t>
            </a:r>
            <a:endParaRPr lang="en-US" dirty="0"/>
          </a:p>
        </p:txBody>
      </p:sp>
    </p:spTree>
    <p:extLst>
      <p:ext uri="{BB962C8B-B14F-4D97-AF65-F5344CB8AC3E}">
        <p14:creationId xmlns:p14="http://schemas.microsoft.com/office/powerpoint/2010/main" val="1553722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motions and supplementary material brought by IEEE 802.11 to the November 2012 closing EC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802.11ad Press Release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20</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  pending publication of 802.11ad.</a:t>
            </a:r>
          </a:p>
          <a:p>
            <a:endParaRPr lang="en-US" dirty="0" smtClean="0"/>
          </a:p>
          <a:p>
            <a:r>
              <a:rPr lang="en-US" dirty="0" smtClean="0"/>
              <a:t>Moved: Bruce Kraemer</a:t>
            </a:r>
          </a:p>
          <a:p>
            <a:r>
              <a:rPr lang="en-US" dirty="0" smtClean="0"/>
              <a:t>Seconded: </a:t>
            </a:r>
            <a:r>
              <a:rPr lang="en-US" dirty="0" smtClean="0"/>
              <a:t>Clint Chaplin</a:t>
            </a:r>
            <a:endParaRPr lang="en-US" dirty="0"/>
          </a:p>
          <a:p>
            <a:pPr marL="0" indent="0">
              <a:buNone/>
            </a:pPr>
            <a:endParaRPr lang="en-US" dirty="0"/>
          </a:p>
          <a:p>
            <a:r>
              <a:rPr lang="en-US" dirty="0" smtClean="0"/>
              <a:t>WG Result: 58,0,0 - passes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194934550"/>
              </p:ext>
            </p:extLst>
          </p:nvPr>
        </p:nvGraphicFramePr>
        <p:xfrm>
          <a:off x="7162800" y="2971800"/>
          <a:ext cx="914400" cy="771525"/>
        </p:xfrm>
        <a:graphic>
          <a:graphicData uri="http://schemas.openxmlformats.org/presentationml/2006/ole">
            <mc:AlternateContent xmlns:mc="http://schemas.openxmlformats.org/markup-compatibility/2006">
              <mc:Choice xmlns:v="urn:schemas-microsoft-com:vml" Requires="v">
                <p:oleObj spid="_x0000_s8204"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7162800" y="29718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a:t>
            </a:r>
            <a:r>
              <a:rPr lang="en-GB" dirty="0" smtClean="0">
                <a:solidFill>
                  <a:schemeClr val="tx1">
                    <a:lumMod val="50000"/>
                    <a:lumOff val="50000"/>
                  </a:schemeClr>
                </a:solidFill>
              </a:rPr>
              <a:t>7.03*</a:t>
            </a:r>
            <a:endParaRPr lang="en-GB" dirty="0">
              <a:solidFill>
                <a:schemeClr val="tx1">
                  <a:lumMod val="50000"/>
                  <a:lumOff val="50000"/>
                </a:schemeClr>
              </a:solidFill>
            </a:endParaRPr>
          </a:p>
        </p:txBody>
      </p:sp>
    </p:spTree>
    <p:extLst>
      <p:ext uri="{BB962C8B-B14F-4D97-AF65-F5344CB8AC3E}">
        <p14:creationId xmlns:p14="http://schemas.microsoft.com/office/powerpoint/2010/main" val="228105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21</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Dorothy Stanley</a:t>
            </a:r>
          </a:p>
          <a:p>
            <a:r>
              <a:rPr lang="en-US" dirty="0" smtClean="0"/>
              <a:t>WG Result: 44,0,4 - passes</a:t>
            </a:r>
          </a:p>
        </p:txBody>
      </p:sp>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7.04</a:t>
            </a:r>
            <a:endParaRPr lang="en-GB" dirty="0">
              <a:solidFill>
                <a:schemeClr val="tx1">
                  <a:lumMod val="50000"/>
                  <a:lumOff val="50000"/>
                </a:schemeClr>
              </a:solidFill>
            </a:endParaRPr>
          </a:p>
        </p:txBody>
      </p:sp>
    </p:spTree>
    <p:extLst>
      <p:ext uri="{BB962C8B-B14F-4D97-AF65-F5344CB8AC3E}">
        <p14:creationId xmlns:p14="http://schemas.microsoft.com/office/powerpoint/2010/main" val="868959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22</a:t>
            </a:fld>
            <a:endParaRPr lang="en-US"/>
          </a:p>
        </p:txBody>
      </p:sp>
      <p:sp>
        <p:nvSpPr>
          <p:cNvPr id="7" name="Rectangle 6"/>
          <p:cNvSpPr/>
          <p:nvPr/>
        </p:nvSpPr>
        <p:spPr>
          <a:xfrm>
            <a:off x="533400" y="1600200"/>
            <a:ext cx="7924800" cy="4401205"/>
          </a:xfrm>
          <a:prstGeom prst="rect">
            <a:avLst/>
          </a:prstGeom>
        </p:spPr>
        <p:txBody>
          <a:bodyPr wrap="square">
            <a:spAutoFit/>
          </a:bodyPr>
          <a:lstStyle/>
          <a:p>
            <a:r>
              <a:rPr lang="en-GB" sz="2000" dirty="0"/>
              <a:t>XX. Path Selection: 802.11 Mesh, TRILL, 802.1</a:t>
            </a:r>
          </a:p>
          <a:p>
            <a:r>
              <a:rPr lang="en-GB" sz="2000" dirty="0"/>
              <a:t> </a:t>
            </a:r>
          </a:p>
          <a:p>
            <a:r>
              <a:rPr lang="en-GB" sz="2000" dirty="0"/>
              <a:t>XX.1 Description</a:t>
            </a:r>
          </a:p>
          <a:p>
            <a:r>
              <a:rPr lang="en-GB" sz="2000" dirty="0"/>
              <a:t>TBD</a:t>
            </a:r>
          </a:p>
          <a:p>
            <a:r>
              <a:rPr lang="en-GB" sz="2000" dirty="0"/>
              <a:t> </a:t>
            </a:r>
          </a:p>
          <a:p>
            <a:r>
              <a:rPr lang="en-GB" sz="2000" dirty="0"/>
              <a:t>XX.2. Relevant Documents</a:t>
            </a:r>
          </a:p>
          <a:p>
            <a:r>
              <a:rPr lang="en-GB" sz="2000" u="sng" dirty="0">
                <a:hlinkClick r:id="rId2"/>
              </a:rPr>
              <a:t>https://</a:t>
            </a:r>
            <a:r>
              <a:rPr lang="en-GB" sz="2000" u="sng" dirty="0" smtClean="0">
                <a:hlinkClick r:id="rId2"/>
              </a:rPr>
              <a:t>mentor.ieee.org/802.11/dcn/12/11-12-0621-05-0000-alternative-mesh-path-selection.pptx</a:t>
            </a:r>
            <a:endParaRPr lang="en-GB" sz="2000" dirty="0"/>
          </a:p>
          <a:p>
            <a:r>
              <a:rPr lang="en-GB" sz="2000" dirty="0"/>
              <a:t> - others</a:t>
            </a:r>
          </a:p>
          <a:p>
            <a:r>
              <a:rPr lang="en-GB" sz="2000" dirty="0"/>
              <a:t> </a:t>
            </a:r>
          </a:p>
          <a:p>
            <a:r>
              <a:rPr lang="en-GB" sz="2000" dirty="0"/>
              <a:t>XX.3. Owners</a:t>
            </a:r>
          </a:p>
          <a:p>
            <a:r>
              <a:rPr lang="en-GB" sz="2000" dirty="0"/>
              <a:t>      (Bruce Kraemer, Ralph </a:t>
            </a:r>
            <a:r>
              <a:rPr lang="en-GB" sz="2000" dirty="0" err="1"/>
              <a:t>Droms</a:t>
            </a:r>
            <a:r>
              <a:rPr lang="en-GB" sz="2000" dirty="0"/>
              <a:t> ?)</a:t>
            </a:r>
          </a:p>
          <a:p>
            <a:r>
              <a:rPr lang="en-GB" sz="2000" dirty="0"/>
              <a:t> </a:t>
            </a:r>
          </a:p>
          <a:p>
            <a:r>
              <a:rPr lang="en-GB" sz="2000" dirty="0"/>
              <a:t>XX.4. Action </a:t>
            </a:r>
            <a:r>
              <a:rPr lang="en-GB" sz="2000" dirty="0" smtClean="0"/>
              <a:t>Items</a:t>
            </a:r>
            <a:endParaRPr lang="en-GB" sz="2000" dirty="0"/>
          </a:p>
        </p:txBody>
      </p:sp>
    </p:spTree>
    <p:extLst>
      <p:ext uri="{BB962C8B-B14F-4D97-AF65-F5344CB8AC3E}">
        <p14:creationId xmlns:p14="http://schemas.microsoft.com/office/powerpoint/2010/main" val="3942087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23</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0" lvl="1" indent="0">
              <a:buNone/>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p>
          <a:p>
            <a:pPr marL="342900" lvl="1" indent="-342900">
              <a:buFontTx/>
              <a:buChar char="•"/>
            </a:pPr>
            <a:r>
              <a:rPr lang="en-US" sz="2800" b="1" dirty="0" smtClean="0"/>
              <a:t>WG Result: 38,0,1 - passes</a:t>
            </a:r>
            <a:endParaRPr lang="en-US" sz="2800" b="1" dirty="0"/>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515224177"/>
              </p:ext>
            </p:extLst>
          </p:nvPr>
        </p:nvGraphicFramePr>
        <p:xfrm>
          <a:off x="7239000" y="2590800"/>
          <a:ext cx="914400" cy="771525"/>
        </p:xfrm>
        <a:graphic>
          <a:graphicData uri="http://schemas.openxmlformats.org/presentationml/2006/ole">
            <mc:AlternateContent xmlns:mc="http://schemas.openxmlformats.org/markup-compatibility/2006">
              <mc:Choice xmlns:v="urn:schemas-microsoft-com:vml" Requires="v">
                <p:oleObj spid="_x0000_s9228" name="Presentation" showAsIcon="1" r:id="rId3" imgW="914400" imgH="771480" progId="PowerPoint.Show.12">
                  <p:embed/>
                </p:oleObj>
              </mc:Choice>
              <mc:Fallback>
                <p:oleObj name="Presentation" showAsIcon="1" r:id="rId3" imgW="914400" imgH="771480" progId="PowerPoint.Show.12">
                  <p:embed/>
                  <p:pic>
                    <p:nvPicPr>
                      <p:cNvPr id="0" name=""/>
                      <p:cNvPicPr/>
                      <p:nvPr/>
                    </p:nvPicPr>
                    <p:blipFill>
                      <a:blip r:embed="rId4"/>
                      <a:stretch>
                        <a:fillRect/>
                      </a:stretch>
                    </p:blipFill>
                    <p:spPr>
                      <a:xfrm>
                        <a:off x="7239000" y="25908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7.05</a:t>
            </a:r>
            <a:endParaRPr lang="en-GB" dirty="0">
              <a:solidFill>
                <a:schemeClr val="tx1">
                  <a:lumMod val="50000"/>
                  <a:lumOff val="50000"/>
                </a:schemeClr>
              </a:solidFill>
            </a:endParaRPr>
          </a:p>
        </p:txBody>
      </p:sp>
    </p:spTree>
    <p:extLst>
      <p:ext uri="{BB962C8B-B14F-4D97-AF65-F5344CB8AC3E}">
        <p14:creationId xmlns:p14="http://schemas.microsoft.com/office/powerpoint/2010/main" val="1564026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24</a:t>
            </a:fld>
            <a:endParaRPr lang="en-US" smtClean="0"/>
          </a:p>
        </p:txBody>
      </p:sp>
      <p:sp>
        <p:nvSpPr>
          <p:cNvPr id="2052" name="Rectangle 2"/>
          <p:cNvSpPr>
            <a:spLocks noGrp="1" noChangeArrowheads="1"/>
          </p:cNvSpPr>
          <p:nvPr>
            <p:ph type="title"/>
          </p:nvPr>
        </p:nvSpPr>
        <p:spPr/>
        <p:txBody>
          <a:bodyPr/>
          <a:lstStyle/>
          <a:p>
            <a:r>
              <a:rPr lang="en-US" dirty="0" smtClean="0"/>
              <a:t>(For Information)</a:t>
            </a:r>
            <a:br>
              <a:rPr lang="en-US" dirty="0" smtClean="0"/>
            </a:br>
            <a:r>
              <a:rPr lang="en-US" dirty="0" smtClean="0"/>
              <a:t>WG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r>
              <a:rPr lang="en-GB" dirty="0" smtClean="0"/>
              <a:t>Moved: Stephen McCann</a:t>
            </a:r>
          </a:p>
          <a:p>
            <a:r>
              <a:rPr lang="en-GB" dirty="0" smtClean="0"/>
              <a:t>Second: Richard Kennedy</a:t>
            </a:r>
          </a:p>
          <a:p>
            <a:r>
              <a:rPr lang="en-GB" dirty="0" smtClean="0"/>
              <a:t>WG Result: 46,0,0 - passes</a:t>
            </a:r>
          </a:p>
          <a:p>
            <a:pPr>
              <a:buFontTx/>
              <a:buNone/>
            </a:pPr>
            <a:endParaRPr lang="en-GB" dirty="0" smtClean="0"/>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16356903"/>
              </p:ext>
            </p:extLst>
          </p:nvPr>
        </p:nvGraphicFramePr>
        <p:xfrm>
          <a:off x="7239000" y="2895600"/>
          <a:ext cx="914400" cy="771525"/>
        </p:xfrm>
        <a:graphic>
          <a:graphicData uri="http://schemas.openxmlformats.org/presentationml/2006/ole">
            <mc:AlternateContent xmlns:mc="http://schemas.openxmlformats.org/markup-compatibility/2006">
              <mc:Choice xmlns:v="urn:schemas-microsoft-com:vml" Requires="v">
                <p:oleObj spid="_x0000_s10251"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239000" y="28956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7.06</a:t>
            </a:r>
            <a:endParaRPr lang="en-GB" dirty="0">
              <a:solidFill>
                <a:schemeClr val="tx1">
                  <a:lumMod val="50000"/>
                  <a:lumOff val="50000"/>
                </a:schemeClr>
              </a:solidFill>
            </a:endParaRPr>
          </a:p>
        </p:txBody>
      </p:sp>
    </p:spTree>
    <p:extLst>
      <p:ext uri="{BB962C8B-B14F-4D97-AF65-F5344CB8AC3E}">
        <p14:creationId xmlns:p14="http://schemas.microsoft.com/office/powerpoint/2010/main" val="168486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Pre-association Discovery (PAD) PAR</a:t>
            </a:r>
            <a:endParaRPr lang="en-GB" dirty="0"/>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828442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4</a:t>
            </a:fld>
            <a:endParaRPr lang="en-US" smtClean="0"/>
          </a:p>
        </p:txBody>
      </p:sp>
      <p:sp>
        <p:nvSpPr>
          <p:cNvPr id="2052" name="Rectangle 2"/>
          <p:cNvSpPr>
            <a:spLocks noGrp="1" noChangeArrowheads="1"/>
          </p:cNvSpPr>
          <p:nvPr>
            <p:ph type="title"/>
          </p:nvPr>
        </p:nvSpPr>
        <p:spPr/>
        <p:txBody>
          <a:bodyPr/>
          <a:lstStyle/>
          <a:p>
            <a:r>
              <a:rPr lang="en-US" dirty="0" smtClean="0"/>
              <a:t>802.11 PAD PAR Motion</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Approve the PAR content contained in </a:t>
            </a:r>
            <a:br>
              <a:rPr lang="en-GB" dirty="0" smtClean="0"/>
            </a:br>
            <a:r>
              <a:rPr lang="en-GB" dirty="0" smtClean="0"/>
              <a:t>802.11-12/1081r6  be submitted to </a:t>
            </a:r>
            <a:r>
              <a:rPr lang="en-GB" dirty="0" err="1" smtClean="0"/>
              <a:t>NesCom</a:t>
            </a:r>
            <a:r>
              <a:rPr lang="en-GB" dirty="0" smtClean="0"/>
              <a:t>.</a:t>
            </a:r>
          </a:p>
          <a:p>
            <a:r>
              <a:rPr lang="en-GB" dirty="0" smtClean="0"/>
              <a:t>Moved: Bruce Kraemer</a:t>
            </a:r>
          </a:p>
          <a:p>
            <a:r>
              <a:rPr lang="en-GB" dirty="0" smtClean="0"/>
              <a:t>Seconded: </a:t>
            </a:r>
            <a:r>
              <a:rPr lang="en-GB" dirty="0" err="1" smtClean="0"/>
              <a:t>Apurva</a:t>
            </a:r>
            <a:r>
              <a:rPr lang="en-GB" dirty="0" smtClean="0"/>
              <a:t> </a:t>
            </a:r>
            <a:r>
              <a:rPr lang="en-GB" dirty="0" err="1" smtClean="0"/>
              <a:t>Mody</a:t>
            </a:r>
            <a:endParaRPr lang="en-GB" dirty="0" smtClean="0"/>
          </a:p>
          <a:p>
            <a:r>
              <a:rPr lang="en-GB" dirty="0" smtClean="0"/>
              <a:t>In the WG:</a:t>
            </a:r>
          </a:p>
          <a:p>
            <a:pPr lvl="1"/>
            <a:r>
              <a:rPr lang="en-GB" dirty="0" smtClean="0"/>
              <a:t>Result: 78,0,0</a:t>
            </a:r>
          </a:p>
          <a:p>
            <a:endParaRPr lang="en-GB"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3" name="Object 2"/>
          <p:cNvGraphicFramePr>
            <a:graphicFrameLocks noChangeAspect="1"/>
          </p:cNvGraphicFramePr>
          <p:nvPr>
            <p:extLst>
              <p:ext uri="{D42A27DB-BD31-4B8C-83A1-F6EECF244321}">
                <p14:modId xmlns:p14="http://schemas.microsoft.com/office/powerpoint/2010/main" val="3477661794"/>
              </p:ext>
            </p:extLst>
          </p:nvPr>
        </p:nvGraphicFramePr>
        <p:xfrm>
          <a:off x="7239000" y="1676400"/>
          <a:ext cx="914400" cy="771525"/>
        </p:xfrm>
        <a:graphic>
          <a:graphicData uri="http://schemas.openxmlformats.org/presentationml/2006/ole">
            <mc:AlternateContent xmlns:mc="http://schemas.openxmlformats.org/markup-compatibility/2006">
              <mc:Choice xmlns:v="urn:schemas-microsoft-com:vml" Requires="v">
                <p:oleObj spid="_x0000_s4109"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239000" y="1676400"/>
                        <a:ext cx="914400" cy="771525"/>
                      </a:xfrm>
                      <a:prstGeom prst="rect">
                        <a:avLst/>
                      </a:prstGeom>
                    </p:spPr>
                  </p:pic>
                </p:oleObj>
              </mc:Fallback>
            </mc:AlternateContent>
          </a:graphicData>
        </a:graphic>
      </p:graphicFrame>
      <p:sp>
        <p:nvSpPr>
          <p:cNvPr id="2" name="TextBox 1"/>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5.01</a:t>
            </a:r>
            <a:endParaRPr lang="en-GB" dirty="0">
              <a:solidFill>
                <a:schemeClr val="tx1">
                  <a:lumMod val="50000"/>
                  <a:lumOff val="50000"/>
                </a:schemeClr>
              </a:solidFill>
            </a:endParaRPr>
          </a:p>
        </p:txBody>
      </p:sp>
    </p:spTree>
    <p:extLst>
      <p:ext uri="{BB962C8B-B14F-4D97-AF65-F5344CB8AC3E}">
        <p14:creationId xmlns:p14="http://schemas.microsoft.com/office/powerpoint/2010/main" val="336358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FABF7A3-D32A-47E6-8276-B60DBDA21020}"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IEEE 802.11aq PAR Scope</a:t>
            </a:r>
          </a:p>
        </p:txBody>
      </p:sp>
      <p:sp>
        <p:nvSpPr>
          <p:cNvPr id="2053" name="Rectangle 3"/>
          <p:cNvSpPr>
            <a:spLocks noGrp="1" noChangeArrowheads="1"/>
          </p:cNvSpPr>
          <p:nvPr>
            <p:ph type="body" idx="1"/>
          </p:nvPr>
        </p:nvSpPr>
        <p:spPr>
          <a:xfrm>
            <a:off x="685800" y="1676400"/>
            <a:ext cx="7772400" cy="4572000"/>
          </a:xfrm>
        </p:spPr>
        <p:txBody>
          <a:bodyPr/>
          <a:lstStyle/>
          <a:p>
            <a:r>
              <a:rPr lang="en-GB" smtClean="0"/>
              <a:t>5.2.b. Scope of the project:</a:t>
            </a:r>
          </a:p>
          <a:p>
            <a:r>
              <a:rPr lang="en-GB" smtClean="0"/>
              <a:t>This amendment defines modifications to the IEEE 802.11 standard, above the physical layer (PHY), to enable delivery of pre-association Service Discovery information discovery by IEEE 802.11 stations (STAs).</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857451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462CE7A-EC8C-45C2-A7BB-5003CD587860}" type="slidenum">
              <a:rPr lang="en-US" smtClean="0"/>
              <a:pPr/>
              <a:t>6</a:t>
            </a:fld>
            <a:endParaRPr lang="en-US" smtClean="0"/>
          </a:p>
        </p:txBody>
      </p:sp>
      <p:sp>
        <p:nvSpPr>
          <p:cNvPr id="3076" name="Rectangle 2"/>
          <p:cNvSpPr>
            <a:spLocks noGrp="1" noChangeArrowheads="1"/>
          </p:cNvSpPr>
          <p:nvPr>
            <p:ph type="title"/>
          </p:nvPr>
        </p:nvSpPr>
        <p:spPr/>
        <p:txBody>
          <a:bodyPr/>
          <a:lstStyle/>
          <a:p>
            <a:r>
              <a:rPr lang="en-US" smtClean="0"/>
              <a:t>IEEE 802.11aq PAR Purpose 1</a:t>
            </a:r>
          </a:p>
        </p:txBody>
      </p:sp>
      <p:sp>
        <p:nvSpPr>
          <p:cNvPr id="2053" name="Rectangle 3"/>
          <p:cNvSpPr>
            <a:spLocks noGrp="1" noChangeArrowheads="1"/>
          </p:cNvSpPr>
          <p:nvPr>
            <p:ph type="body" idx="1"/>
          </p:nvPr>
        </p:nvSpPr>
        <p:spPr>
          <a:xfrm>
            <a:off x="685800" y="1676400"/>
            <a:ext cx="7772400" cy="4572000"/>
          </a:xfrm>
        </p:spPr>
        <p:txBody>
          <a:bodyPr/>
          <a:lstStyle/>
          <a:p>
            <a:pPr>
              <a:defRPr/>
            </a:pPr>
            <a:r>
              <a:rPr lang="en-GB" sz="2000" dirty="0"/>
              <a:t>5.5 Need for the Project: </a:t>
            </a:r>
            <a:endParaRPr lang="en-GB" sz="2000" dirty="0" smtClean="0"/>
          </a:p>
          <a:p>
            <a:pPr>
              <a:defRPr/>
            </a:pPr>
            <a:r>
              <a:rPr lang="en-GB" sz="2000" dirty="0" smtClean="0"/>
              <a:t>The </a:t>
            </a:r>
            <a:r>
              <a:rPr lang="en-GB" sz="2000" dirty="0"/>
              <a:t>WLAN environment is evolving and is no longer one where stations are merely looking for access to internet service.  This creates opportunities to deliver new services, as the IEEE 802.11 standard needs to be enhanced to better advertise and describe these new services</a:t>
            </a:r>
            <a:r>
              <a:rPr lang="en-GB" sz="2000" dirty="0" smtClean="0"/>
              <a:t>.</a:t>
            </a:r>
          </a:p>
          <a:p>
            <a:pPr marL="0" indent="0">
              <a:buFontTx/>
              <a:buNone/>
              <a:defRPr/>
            </a:pPr>
            <a:endParaRPr lang="en-GB" sz="2000" dirty="0"/>
          </a:p>
          <a:p>
            <a:pPr>
              <a:defRPr/>
            </a:pPr>
            <a:r>
              <a:rPr lang="en-GB" sz="2000" dirty="0"/>
              <a:t>This amendment will provide mechanisms that assist in pre-association discovery of services by addressing the means to advertise their existence and enable delivery of information that describes them. This information about services is to be made available prior to association by stations operating on IEEE 802.11 wireless networks</a:t>
            </a:r>
            <a:r>
              <a:rPr lang="en-GB" sz="2000" dirty="0" smtClean="0"/>
              <a:t>.</a:t>
            </a:r>
            <a:endParaRPr lang="en-GB" sz="2000" dirty="0"/>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289293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FCEE081-E7AD-4557-AA7C-F53CB17285BE}" type="slidenum">
              <a:rPr lang="en-US" smtClean="0"/>
              <a:pPr/>
              <a:t>7</a:t>
            </a:fld>
            <a:endParaRPr lang="en-US" smtClean="0"/>
          </a:p>
        </p:txBody>
      </p:sp>
      <p:sp>
        <p:nvSpPr>
          <p:cNvPr id="4100" name="Rectangle 2"/>
          <p:cNvSpPr>
            <a:spLocks noGrp="1" noChangeArrowheads="1"/>
          </p:cNvSpPr>
          <p:nvPr>
            <p:ph type="title"/>
          </p:nvPr>
        </p:nvSpPr>
        <p:spPr/>
        <p:txBody>
          <a:bodyPr/>
          <a:lstStyle/>
          <a:p>
            <a:r>
              <a:rPr lang="en-US" smtClean="0"/>
              <a:t>IEEE 802.11aq PAR Purpose 2</a:t>
            </a:r>
          </a:p>
        </p:txBody>
      </p:sp>
      <p:sp>
        <p:nvSpPr>
          <p:cNvPr id="4101" name="Rectangle 3"/>
          <p:cNvSpPr>
            <a:spLocks noGrp="1" noChangeArrowheads="1"/>
          </p:cNvSpPr>
          <p:nvPr>
            <p:ph type="body" idx="1"/>
          </p:nvPr>
        </p:nvSpPr>
        <p:spPr>
          <a:xfrm>
            <a:off x="685800" y="1676400"/>
            <a:ext cx="7772400" cy="4572000"/>
          </a:xfrm>
        </p:spPr>
        <p:txBody>
          <a:bodyPr/>
          <a:lstStyle/>
          <a:p>
            <a:r>
              <a:rPr lang="en-GB" sz="2000" smtClean="0"/>
              <a:t>There are existing higher layer service discovery/description approaches (e.g. Universal Plug and Play - UPnP, Bonjour) as well as mechanisms to deliver information in pre-association states (e.g. just as Access Network Query Protocol - ANQP can be delivered over Generic Advertisement Service - GAS).</a:t>
            </a:r>
          </a:p>
          <a:p>
            <a:endParaRPr lang="en-GB" sz="2000" smtClean="0"/>
          </a:p>
          <a:p>
            <a:r>
              <a:rPr lang="en-GB" sz="2000" smtClean="0"/>
              <a:t>The group will evaluate advertising services that permit information about these services to be delivered using an approach that may avoid developing yet another service description scheme while leveraging the existing evolving schemes.</a:t>
            </a:r>
          </a:p>
        </p:txBody>
      </p:sp>
      <p:sp>
        <p:nvSpPr>
          <p:cNvPr id="4102"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072339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8</a:t>
            </a:fld>
            <a:endParaRPr lang="en-US" smtClean="0"/>
          </a:p>
        </p:txBody>
      </p:sp>
      <p:sp>
        <p:nvSpPr>
          <p:cNvPr id="3076" name="Rectangle 2"/>
          <p:cNvSpPr>
            <a:spLocks noGrp="1" noChangeArrowheads="1"/>
          </p:cNvSpPr>
          <p:nvPr>
            <p:ph type="title"/>
          </p:nvPr>
        </p:nvSpPr>
        <p:spPr/>
        <p:txBody>
          <a:bodyPr/>
          <a:lstStyle/>
          <a:p>
            <a:r>
              <a:rPr lang="en-US" dirty="0" smtClean="0"/>
              <a:t>WG 5C Motion (for information)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WG 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3931034809"/>
              </p:ext>
            </p:extLst>
          </p:nvPr>
        </p:nvGraphicFramePr>
        <p:xfrm>
          <a:off x="7772400" y="1143000"/>
          <a:ext cx="914400" cy="771525"/>
        </p:xfrm>
        <a:graphic>
          <a:graphicData uri="http://schemas.openxmlformats.org/presentationml/2006/ole">
            <mc:AlternateContent xmlns:mc="http://schemas.openxmlformats.org/markup-compatibility/2006">
              <mc:Choice xmlns:v="urn:schemas-microsoft-com:vml" Requires="v">
                <p:oleObj spid="_x0000_s5132"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7724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79629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General Link (GLK) PAR</a:t>
            </a:r>
            <a:endParaRPr lang="en-GB" dirty="0"/>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9</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2883258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75823</TotalTime>
  <Words>1534</Words>
  <Application>Microsoft Office PowerPoint</Application>
  <PresentationFormat>On-screen Show (4:3)</PresentationFormat>
  <Paragraphs>294</Paragraphs>
  <Slides>24</Slides>
  <Notes>11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28" baseType="lpstr">
      <vt:lpstr>Default Design</vt:lpstr>
      <vt:lpstr>Document</vt:lpstr>
      <vt:lpstr>Microsoft Word 97 - 2003 Document</vt:lpstr>
      <vt:lpstr>Microsoft PowerPoint Presentation</vt:lpstr>
      <vt:lpstr>802.11 Nov 2012 EC Motions</vt:lpstr>
      <vt:lpstr>Abstract</vt:lpstr>
      <vt:lpstr>802.11 Pre-association Discovery (PAD) PAR</vt:lpstr>
      <vt:lpstr>802.11 PAD PAR Motion</vt:lpstr>
      <vt:lpstr>IEEE 802.11aq PAR Scope</vt:lpstr>
      <vt:lpstr>IEEE 802.11aq PAR Purpose 1</vt:lpstr>
      <vt:lpstr>IEEE 802.11aq PAR Purpose 2</vt:lpstr>
      <vt:lpstr>WG 5C Motion (for information) </vt:lpstr>
      <vt:lpstr>802.11 General Link (GLK) PAR</vt:lpstr>
      <vt:lpstr>802.11 GLK PAR Motion</vt:lpstr>
      <vt:lpstr>Scope</vt:lpstr>
      <vt:lpstr>Purpose</vt:lpstr>
      <vt:lpstr>WG GLK 5C Motion  (for information)</vt:lpstr>
      <vt:lpstr>802.11 Study Group Extensions</vt:lpstr>
      <vt:lpstr>802.11 Pre-Association Discovery (PAD)</vt:lpstr>
      <vt:lpstr>802.11 General Link (GLK) SG</vt:lpstr>
      <vt:lpstr>ETSI MOU</vt:lpstr>
      <vt:lpstr>Mapping proposed by ETSI </vt:lpstr>
      <vt:lpstr>(For Information) WG Motion</vt:lpstr>
      <vt:lpstr>802.11ad Press Release Motion</vt:lpstr>
      <vt:lpstr>(For Information) WG Motion</vt:lpstr>
      <vt:lpstr>Text of Entry</vt:lpstr>
      <vt:lpstr>(For Information) WG Motion</vt:lpstr>
      <vt:lpstr>(For Information) WG Motion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Bruce Kraemer</cp:lastModifiedBy>
  <cp:revision>1302</cp:revision>
  <cp:lastPrinted>1998-02-10T13:28:06Z</cp:lastPrinted>
  <dcterms:created xsi:type="dcterms:W3CDTF">1998-02-10T13:07:52Z</dcterms:created>
  <dcterms:modified xsi:type="dcterms:W3CDTF">2012-11-16T23:20:38Z</dcterms:modified>
</cp:coreProperties>
</file>