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3" r:id="rId4"/>
    <p:sldId id="272" r:id="rId5"/>
    <p:sldId id="262" r:id="rId6"/>
    <p:sldId id="278" r:id="rId7"/>
    <p:sldId id="268" r:id="rId8"/>
    <p:sldId id="276" r:id="rId9"/>
    <p:sldId id="270" r:id="rId10"/>
    <p:sldId id="273" r:id="rId11"/>
    <p:sldId id="274" r:id="rId12"/>
    <p:sldId id="271" r:id="rId13"/>
    <p:sldId id="277" r:id="rId14"/>
    <p:sldId id="267" r:id="rId15"/>
    <p:sldId id="266" r:id="rId16"/>
    <p:sldId id="265" r:id="rId17"/>
    <p:sldId id="275" r:id="rId18"/>
    <p:sldId id="269" r:id="rId19"/>
    <p:sldId id="280" r:id="rId20"/>
    <p:sldId id="279"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28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 d="1"/>
        <a:sy n="1" d="1"/>
      </p:scale>
      <p:origin x="0" y="2244"/>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802.11-12/1223r0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802.11-12/1223r0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802.11-12/1223r0</a:t>
            </a:r>
            <a:endParaRPr lang="en-US"/>
          </a:p>
        </p:txBody>
      </p:sp>
      <p:sp>
        <p:nvSpPr>
          <p:cNvPr id="5" name="Rectangle 3"/>
          <p:cNvSpPr>
            <a:spLocks noGrp="1" noChangeArrowheads="1"/>
          </p:cNvSpPr>
          <p:nvPr>
            <p:ph type="dt"/>
          </p:nvPr>
        </p:nvSpPr>
        <p:spPr>
          <a:ln/>
        </p:spPr>
        <p:txBody>
          <a:bodyPr/>
          <a:lstStyle/>
          <a:p>
            <a:r>
              <a:rPr lang="en-US" smtClean="0"/>
              <a:t>Nov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802.11-12/1223r0</a:t>
            </a:r>
            <a:endParaRPr lang="en-US"/>
          </a:p>
        </p:txBody>
      </p:sp>
      <p:sp>
        <p:nvSpPr>
          <p:cNvPr id="5" name="Rectangle 3"/>
          <p:cNvSpPr>
            <a:spLocks noGrp="1" noChangeArrowheads="1"/>
          </p:cNvSpPr>
          <p:nvPr>
            <p:ph type="dt"/>
          </p:nvPr>
        </p:nvSpPr>
        <p:spPr>
          <a:ln/>
        </p:spPr>
        <p:txBody>
          <a:bodyPr/>
          <a:lstStyle/>
          <a:p>
            <a:r>
              <a:rPr lang="en-US" smtClean="0"/>
              <a:t>Nov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802.11-12/1223r0</a:t>
            </a:r>
            <a:endParaRPr lang="en-US"/>
          </a:p>
        </p:txBody>
      </p:sp>
      <p:sp>
        <p:nvSpPr>
          <p:cNvPr id="5" name="Rectangle 3"/>
          <p:cNvSpPr>
            <a:spLocks noGrp="1" noChangeArrowheads="1"/>
          </p:cNvSpPr>
          <p:nvPr>
            <p:ph type="dt"/>
          </p:nvPr>
        </p:nvSpPr>
        <p:spPr>
          <a:ln/>
        </p:spPr>
        <p:txBody>
          <a:bodyPr/>
          <a:lstStyle/>
          <a:p>
            <a:r>
              <a:rPr lang="en-US" smtClean="0"/>
              <a:t>Nov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802.11-12/1223r0</a:t>
            </a:r>
            <a:endParaRPr lang="en-US"/>
          </a:p>
        </p:txBody>
      </p:sp>
      <p:sp>
        <p:nvSpPr>
          <p:cNvPr id="5" name="Rectangle 3"/>
          <p:cNvSpPr>
            <a:spLocks noGrp="1" noChangeArrowheads="1"/>
          </p:cNvSpPr>
          <p:nvPr>
            <p:ph type="dt"/>
          </p:nvPr>
        </p:nvSpPr>
        <p:spPr>
          <a:ln/>
        </p:spPr>
        <p:txBody>
          <a:bodyPr/>
          <a:lstStyle/>
          <a:p>
            <a:r>
              <a:rPr lang="en-US" smtClean="0"/>
              <a:t>Nov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2012</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2012</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2012</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11-12/1223r0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doc.wirelessman.org/16-12-0587-03" TargetMode="External"/><Relationship Id="rId2" Type="http://schemas.openxmlformats.org/officeDocument/2006/relationships/hyperlink" Target="http://doc.wirelessman.org/16-12-0677-0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21/dcn/12/21-12-0088-03-0000-p802-21-revision-par.pdf" TargetMode="External"/><Relationship Id="rId2" Type="http://schemas.openxmlformats.org/officeDocument/2006/relationships/hyperlink" Target="https://mentor.ieee.org/802.21/dcn/12/21-12-0169-00-0000-par-comments-response.pptx" TargetMode="External"/><Relationship Id="rId1" Type="http://schemas.openxmlformats.org/officeDocument/2006/relationships/slideLayout" Target="../slideLayouts/slideLayout2.xml"/><Relationship Id="rId5" Type="http://schemas.openxmlformats.org/officeDocument/2006/relationships/hyperlink" Target="https://mentor.ieee.org/802.21/dcn/12/21-12-0126-02-0000-proposed-802-21-1-5c.docx" TargetMode="External"/><Relationship Id="rId4" Type="http://schemas.openxmlformats.org/officeDocument/2006/relationships/hyperlink" Target="https://mentor.ieee.org/802.21/dcn/12/21-12-0089-04-0000-802-21-1-par.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1/files/public/docs2012/new-p802-1Qca-draft-5c-0912-v03.pdf" TargetMode="External"/><Relationship Id="rId13" Type="http://schemas.openxmlformats.org/officeDocument/2006/relationships/hyperlink" Target="https://mentor.ieee.org/802.15/dcn/12/15-12-0386-05-004q-ulp-par.pdf" TargetMode="External"/><Relationship Id="rId18" Type="http://schemas.openxmlformats.org/officeDocument/2006/relationships/hyperlink" Target="http://www.ieee802.org/3/bj/5C_0712.pdf" TargetMode="External"/><Relationship Id="rId3" Type="http://schemas.openxmlformats.org/officeDocument/2006/relationships/hyperlink" Target="http://www.ieee802.org/1/files/public/docs2012/new-p802-1ACby-draft-par-0912.pdf" TargetMode="External"/><Relationship Id="rId21" Type="http://schemas.openxmlformats.org/officeDocument/2006/relationships/hyperlink" Target="https://mentor.ieee.org/802.21/dcn/12/21-12-0088-02-0000-p802-21-revision-par.pdf" TargetMode="External"/><Relationship Id="rId7" Type="http://schemas.openxmlformats.org/officeDocument/2006/relationships/hyperlink" Target="http://ieee802.org/1/files/public/docs2012/new-p802-1Qca-draft-par-0912-v04.pdf" TargetMode="External"/><Relationship Id="rId12" Type="http://schemas.openxmlformats.org/officeDocument/2006/relationships/hyperlink" Target="https://mentor.ieee.org/802.11/dcn/12/11-12-1137-04-0pad-draft-5c-proposal.doc" TargetMode="External"/><Relationship Id="rId17" Type="http://schemas.openxmlformats.org/officeDocument/2006/relationships/hyperlink" Target="http://www.ieee802.org/3/bj/P802_3bj_PAR_modification_101012.pdf" TargetMode="External"/><Relationship Id="rId2" Type="http://schemas.openxmlformats.org/officeDocument/2006/relationships/notesSlide" Target="../notesSlides/notesSlide2.xml"/><Relationship Id="rId16" Type="http://schemas.openxmlformats.org/officeDocument/2006/relationships/hyperlink" Target="https://mentor.ieee.org/802.22/dcn/12/22-12-0084-04-0001-advanced-beaconing-5c.docx" TargetMode="External"/><Relationship Id="rId20" Type="http://schemas.openxmlformats.org/officeDocument/2006/relationships/hyperlink" Target="http://ieee802.org/3/RTPGE/5C_0912.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2/new-p802-1Qbz-draft-5c-0912.pdf" TargetMode="External"/><Relationship Id="rId11" Type="http://schemas.openxmlformats.org/officeDocument/2006/relationships/hyperlink" Target="https://mentor.ieee.org/802.11/dcn/12/11-12-1081-04-0pad-draft-par-proposal.doc" TargetMode="External"/><Relationship Id="rId5" Type="http://schemas.openxmlformats.org/officeDocument/2006/relationships/hyperlink" Target="http://www.ieee802.org/1/files/public/docs2012/new-p802-1Qbz-draft-par-0912.pdf" TargetMode="External"/><Relationship Id="rId15" Type="http://schemas.openxmlformats.org/officeDocument/2006/relationships/hyperlink" Target="https://mentor.ieee.org/802.22/dcn/12/22-12-0083-04-0001-advanced-beaconing-par.docx" TargetMode="External"/><Relationship Id="rId23" Type="http://schemas.openxmlformats.org/officeDocument/2006/relationships/hyperlink" Target="https://mentor.ieee.org/802.21/dcn/12/21-12-0126-00-0000-proposed-802-21-1-5c.docx" TargetMode="External"/><Relationship Id="rId10" Type="http://schemas.openxmlformats.org/officeDocument/2006/relationships/hyperlink" Target="https://mentor.ieee.org/802.11/dcn/12/11-12-1077-04-0glk-glk-draft-par-and-5c.docx" TargetMode="External"/><Relationship Id="rId19" Type="http://schemas.openxmlformats.org/officeDocument/2006/relationships/hyperlink" Target="http://ieee802.org/3/RTPGE/P802_3bp_PAR.pdf" TargetMode="External"/><Relationship Id="rId4" Type="http://schemas.openxmlformats.org/officeDocument/2006/relationships/hyperlink" Target="http://www.ieee802.org/1/files/public/docs2012/new-p802-1ACby-draft-5c-0912.pdf" TargetMode="External"/><Relationship Id="rId9" Type="http://schemas.openxmlformats.org/officeDocument/2006/relationships/hyperlink" Target="http://doc.wirelessman.org/16-12-0587-02.docx" TargetMode="External"/><Relationship Id="rId14" Type="http://schemas.openxmlformats.org/officeDocument/2006/relationships/hyperlink" Target="https://mentor.ieee.org/802.15/dcn/12/15-12-0387-05-004q-ulp-5c.docx" TargetMode="External"/><Relationship Id="rId22" Type="http://schemas.openxmlformats.org/officeDocument/2006/relationships/hyperlink" Target="https://mentor.ieee.org/802.21/dcn/12/21-12-0089-03-0000-802-21-1-par.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WG11 Review of Nov 2012 Proposed PARs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2012-11-12</a:t>
            </a:r>
            <a:endParaRPr lang="en-GB" sz="2000" b="0" dirty="0"/>
          </a:p>
        </p:txBody>
      </p:sp>
      <p:graphicFrame>
        <p:nvGraphicFramePr>
          <p:cNvPr id="3075" name="Object 3"/>
          <p:cNvGraphicFramePr>
            <a:graphicFrameLocks noChangeAspect="1"/>
          </p:cNvGraphicFramePr>
          <p:nvPr/>
        </p:nvGraphicFramePr>
        <p:xfrm>
          <a:off x="515938" y="2278063"/>
          <a:ext cx="8045450" cy="2476500"/>
        </p:xfrm>
        <a:graphic>
          <a:graphicData uri="http://schemas.openxmlformats.org/presentationml/2006/ole">
            <p:oleObj spid="_x0000_s3075" name="Document" r:id="rId4" imgW="8267030" imgH="2534496"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199"/>
          </a:xfrm>
        </p:spPr>
        <p:txBody>
          <a:bodyPr/>
          <a:lstStyle/>
          <a:p>
            <a:r>
              <a:rPr lang="en-US" dirty="0" smtClean="0"/>
              <a:t>Response from 802.15  Q1:</a:t>
            </a:r>
            <a:endParaRPr lang="en-US" dirty="0"/>
          </a:p>
        </p:txBody>
      </p:sp>
      <p:sp>
        <p:nvSpPr>
          <p:cNvPr id="3" name="Content Placeholder 2"/>
          <p:cNvSpPr>
            <a:spLocks noGrp="1"/>
          </p:cNvSpPr>
          <p:nvPr>
            <p:ph idx="1"/>
          </p:nvPr>
        </p:nvSpPr>
        <p:spPr>
          <a:xfrm>
            <a:off x="685800" y="1371600"/>
            <a:ext cx="7770813" cy="5029200"/>
          </a:xfrm>
        </p:spPr>
        <p:txBody>
          <a:bodyPr/>
          <a:lstStyle/>
          <a:p>
            <a:r>
              <a:rPr lang="en-US" dirty="0" smtClean="0"/>
              <a:t>Q: Why do you need a new Standard?  How is it “unique” from the existing standard?</a:t>
            </a:r>
          </a:p>
          <a:p>
            <a:r>
              <a:rPr lang="en-US" dirty="0" smtClean="0"/>
              <a:t>A</a:t>
            </a:r>
            <a:r>
              <a:rPr lang="en-US" dirty="0" smtClean="0"/>
              <a:t>: 5C 3a says the current standard </a:t>
            </a:r>
            <a:r>
              <a:rPr lang="en-US" i="1" dirty="0" smtClean="0"/>
              <a:t>cannot be used to power the majority of the existing 802.15.4 chipsets in these applications.</a:t>
            </a:r>
            <a:r>
              <a:rPr lang="en-US" dirty="0" smtClean="0"/>
              <a:t> The operative word is majority. Addressing only a small subset is missing a big market opportunity. This amendment addresses a solution enabling a far broader set of applications than is currently possible.  The clause: --</a:t>
            </a:r>
            <a:r>
              <a:rPr lang="en-US" i="1" dirty="0" smtClean="0"/>
              <a:t>in a much broader set of applications--</a:t>
            </a:r>
            <a:r>
              <a:rPr lang="en-US" dirty="0" smtClean="0"/>
              <a:t> is being added to the end of the sentence: --</a:t>
            </a:r>
            <a:r>
              <a:rPr lang="en-US" i="1" dirty="0" smtClean="0"/>
              <a:t>This 802.15.4 PHY amendment allows the use of smaller battery form factors such as coin cell batteries.--</a:t>
            </a:r>
            <a:r>
              <a:rPr lang="en-US" dirty="0" smtClean="0"/>
              <a:t> to enhance clarity on this point.</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dirty="0" smtClean="0"/>
              <a:t>802.15 Response Q2:</a:t>
            </a:r>
            <a:endParaRPr lang="en-US" dirty="0"/>
          </a:p>
        </p:txBody>
      </p:sp>
      <p:sp>
        <p:nvSpPr>
          <p:cNvPr id="3" name="Content Placeholder 2"/>
          <p:cNvSpPr>
            <a:spLocks noGrp="1"/>
          </p:cNvSpPr>
          <p:nvPr>
            <p:ph idx="1"/>
          </p:nvPr>
        </p:nvSpPr>
        <p:spPr>
          <a:xfrm>
            <a:off x="685800" y="1447800"/>
            <a:ext cx="7770813" cy="5029200"/>
          </a:xfrm>
        </p:spPr>
        <p:txBody>
          <a:bodyPr/>
          <a:lstStyle/>
          <a:p>
            <a:r>
              <a:rPr lang="en-US" dirty="0" smtClean="0"/>
              <a:t>Q: What is the actual problem? </a:t>
            </a:r>
            <a:endParaRPr lang="en-US" dirty="0" smtClean="0"/>
          </a:p>
          <a:p>
            <a:r>
              <a:rPr lang="en-US" dirty="0" smtClean="0"/>
              <a:t>A</a:t>
            </a:r>
            <a:r>
              <a:rPr lang="en-US" dirty="0" smtClean="0"/>
              <a:t>: 5C 3b says:</a:t>
            </a:r>
            <a:r>
              <a:rPr lang="en-US" i="1" dirty="0" smtClean="0"/>
              <a:t> The proposed amendment to IEEE 802.15.4 will provide a unique solution for ultra low power applications. </a:t>
            </a:r>
            <a:r>
              <a:rPr lang="en-US" dirty="0" smtClean="0"/>
              <a:t>This is the entire statement under 3b. It makes no reference to average power, nor is average power mentioned anywhere in the 5C so we are at a bit of a loss to understand the question.  Clearly average power is important in achieving long battery life so the lower the average power the better.  The primary issue with energy constrained sources, like coin cells, is their inability to deliver high peak power so that is also of primary interest here. If that can be achieved at lower average power too, so much the better. </a:t>
            </a:r>
            <a:br>
              <a:rPr lang="en-US" dirty="0" smtClean="0"/>
            </a:b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802.16r</a:t>
            </a:r>
            <a:endParaRPr lang="en-US" dirty="0"/>
          </a:p>
        </p:txBody>
      </p:sp>
      <p:sp>
        <p:nvSpPr>
          <p:cNvPr id="3" name="Content Placeholder 2"/>
          <p:cNvSpPr>
            <a:spLocks noGrp="1"/>
          </p:cNvSpPr>
          <p:nvPr>
            <p:ph idx="1"/>
          </p:nvPr>
        </p:nvSpPr>
        <p:spPr/>
        <p:txBody>
          <a:bodyPr/>
          <a:lstStyle/>
          <a:p>
            <a:r>
              <a:rPr lang="en-US" dirty="0" smtClean="0"/>
              <a:t>PAR 5.2b – suggest that you do not need the phrase “particularly below 6 GHz” or change to say that this is just below 6 GHz.   </a:t>
            </a:r>
          </a:p>
          <a:p>
            <a:endParaRPr lang="en-US" dirty="0" smtClean="0"/>
          </a:p>
          <a:p>
            <a:r>
              <a:rPr lang="en-US" dirty="0" smtClean="0"/>
              <a:t>General Question: What is the expected data rate that you are looking to define?</a:t>
            </a:r>
          </a:p>
          <a:p>
            <a:r>
              <a:rPr lang="en-US" dirty="0" smtClean="0"/>
              <a:t>What is the new standard providing that is not being provided by LTE?</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dirty="0" smtClean="0"/>
              <a:t>Response from 802.16r </a:t>
            </a:r>
            <a:endParaRPr lang="en-US" dirty="0"/>
          </a:p>
        </p:txBody>
      </p:sp>
      <p:sp>
        <p:nvSpPr>
          <p:cNvPr id="3" name="Content Placeholder 2"/>
          <p:cNvSpPr>
            <a:spLocks noGrp="1"/>
          </p:cNvSpPr>
          <p:nvPr>
            <p:ph idx="1"/>
          </p:nvPr>
        </p:nvSpPr>
        <p:spPr>
          <a:xfrm>
            <a:off x="685800" y="1600200"/>
            <a:ext cx="7770813" cy="4494213"/>
          </a:xfrm>
        </p:spPr>
        <p:txBody>
          <a:bodyPr/>
          <a:lstStyle/>
          <a:p>
            <a:r>
              <a:rPr lang="en-US" dirty="0" smtClean="0"/>
              <a:t>802.16 appreciates comments on the draft IEEE P802.16r PAR received from 802.11 and from Paul Nikolich. Responses are provided here:</a:t>
            </a:r>
          </a:p>
          <a:p>
            <a:r>
              <a:rPr lang="en-US" dirty="0" smtClean="0"/>
              <a:t>IEEE 802.16-12-0677-00</a:t>
            </a:r>
          </a:p>
          <a:p>
            <a:r>
              <a:rPr lang="en-US" dirty="0" smtClean="0">
                <a:hlinkClick r:id="rId2"/>
              </a:rPr>
              <a:t>http://doc.wirelessman.org/16-12-0677-00</a:t>
            </a:r>
            <a:endParaRPr lang="en-US" dirty="0" smtClean="0"/>
          </a:p>
          <a:p>
            <a:endParaRPr lang="en-US" dirty="0" smtClean="0"/>
          </a:p>
          <a:p>
            <a:r>
              <a:rPr lang="en-US" dirty="0" smtClean="0"/>
              <a:t>The draft P802.16r PAR, as revised in accordance with these comments and with others raised to the attention of the 802.16 WG, is here:</a:t>
            </a:r>
          </a:p>
          <a:p>
            <a:r>
              <a:rPr lang="en-US" dirty="0" smtClean="0"/>
              <a:t>IEEE 802.16-12-0587-03</a:t>
            </a:r>
          </a:p>
          <a:p>
            <a:r>
              <a:rPr lang="en-US" dirty="0" smtClean="0">
                <a:hlinkClick r:id="rId3"/>
              </a:rPr>
              <a:t>http://doc.wirelessman.org/16-12-0587-03</a:t>
            </a:r>
            <a:endParaRPr lang="en-US" sz="2000"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 and 802.21.1 general comment</a:t>
            </a:r>
            <a:endParaRPr lang="en-US" dirty="0"/>
          </a:p>
        </p:txBody>
      </p:sp>
      <p:sp>
        <p:nvSpPr>
          <p:cNvPr id="3" name="Content Placeholder 2"/>
          <p:cNvSpPr>
            <a:spLocks noGrp="1"/>
          </p:cNvSpPr>
          <p:nvPr>
            <p:ph idx="1"/>
          </p:nvPr>
        </p:nvSpPr>
        <p:spPr/>
        <p:txBody>
          <a:bodyPr/>
          <a:lstStyle/>
          <a:p>
            <a:r>
              <a:rPr lang="en-US" dirty="0" smtClean="0"/>
              <a:t>We cannot support either of the 802.21 proposed PARS in the current state.</a:t>
            </a:r>
          </a:p>
          <a:p>
            <a:r>
              <a:rPr lang="en-US" dirty="0" smtClean="0"/>
              <a:t>In both, 5.2 – Scope does not specify what you are really going to produce.</a:t>
            </a:r>
          </a:p>
          <a:p>
            <a:r>
              <a:rPr lang="en-US" dirty="0" smtClean="0"/>
              <a:t>Not certain what are the overall goals of the two PARs.</a:t>
            </a:r>
          </a:p>
          <a:p>
            <a:r>
              <a:rPr lang="en-US" dirty="0" smtClean="0"/>
              <a:t>Do you really have an Architecture </a:t>
            </a:r>
            <a:r>
              <a:rPr lang="en-US" dirty="0" err="1" smtClean="0"/>
              <a:t>vs</a:t>
            </a:r>
            <a:r>
              <a:rPr lang="en-US" dirty="0" smtClean="0"/>
              <a:t> Framework?</a:t>
            </a:r>
          </a:p>
          <a:p>
            <a:r>
              <a:rPr lang="en-US" dirty="0" smtClean="0"/>
              <a:t>How will your Framework fit into the 802 O&amp;A?</a:t>
            </a:r>
          </a:p>
          <a:p>
            <a:r>
              <a:rPr lang="en-US" dirty="0" smtClean="0"/>
              <a:t>The proposed Scope seems to be too broad/ open ended</a:t>
            </a:r>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 Scope</a:t>
            </a:r>
            <a:endParaRPr lang="en-US" dirty="0"/>
          </a:p>
        </p:txBody>
      </p:sp>
      <p:sp>
        <p:nvSpPr>
          <p:cNvPr id="3" name="Content Placeholder 2"/>
          <p:cNvSpPr>
            <a:spLocks noGrp="1"/>
          </p:cNvSpPr>
          <p:nvPr>
            <p:ph idx="1"/>
          </p:nvPr>
        </p:nvSpPr>
        <p:spPr/>
        <p:txBody>
          <a:bodyPr/>
          <a:lstStyle/>
          <a:p>
            <a:r>
              <a:rPr lang="en-US" dirty="0" smtClean="0"/>
              <a:t>	5.2 This standard defines an extensible IEEE 802(R) media access independent services framework that facilitates handover and related services (e.g., discovery) between heterogeneous IEEE 802 networks. It also facilitates handover between IEEE 802 networks and cellular networks.</a:t>
            </a:r>
          </a:p>
          <a:p>
            <a:endParaRPr lang="en-US" dirty="0" smtClean="0"/>
          </a:p>
          <a:p>
            <a:endParaRPr lang="en-US" dirty="0" smtClean="0"/>
          </a:p>
          <a:p>
            <a:r>
              <a:rPr lang="en-US" dirty="0" smtClean="0"/>
              <a:t>Make the scope more specific to a clear focus and direction.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 Purpose</a:t>
            </a:r>
            <a:endParaRPr lang="en-US" dirty="0"/>
          </a:p>
        </p:txBody>
      </p:sp>
      <p:sp>
        <p:nvSpPr>
          <p:cNvPr id="3" name="Content Placeholder 2"/>
          <p:cNvSpPr>
            <a:spLocks noGrp="1"/>
          </p:cNvSpPr>
          <p:nvPr>
            <p:ph idx="1"/>
          </p:nvPr>
        </p:nvSpPr>
        <p:spPr/>
        <p:txBody>
          <a:bodyPr/>
          <a:lstStyle/>
          <a:p>
            <a:r>
              <a:rPr lang="en-US" dirty="0" smtClean="0"/>
              <a:t>5.4 Change the purpose to “The Purpose of this standard is to improve the user experience of mobile devices by describing a framework  that provides the necessary services to facilitate handover between heterogeneous IEEE 802 networks.  This framework is also applicable for interworking between IEEE 802 networks and Cellular networks.”</a:t>
            </a:r>
          </a:p>
          <a:p>
            <a:endParaRPr lang="en-US" dirty="0" smtClean="0"/>
          </a:p>
          <a:p>
            <a:endParaRPr lang="en-US" dirty="0" smtClean="0"/>
          </a:p>
          <a:p>
            <a:r>
              <a:rPr lang="en-US" dirty="0" smtClean="0"/>
              <a:t>Makes the Purpose in harmony with the new scope.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 Response</a:t>
            </a:r>
            <a:endParaRPr lang="en-US" dirty="0"/>
          </a:p>
        </p:txBody>
      </p:sp>
      <p:sp>
        <p:nvSpPr>
          <p:cNvPr id="3" name="Content Placeholder 2"/>
          <p:cNvSpPr>
            <a:spLocks noGrp="1"/>
          </p:cNvSpPr>
          <p:nvPr>
            <p:ph idx="1"/>
          </p:nvPr>
        </p:nvSpPr>
        <p:spPr>
          <a:xfrm>
            <a:off x="685800" y="1981200"/>
            <a:ext cx="7770813" cy="4494213"/>
          </a:xfrm>
        </p:spPr>
        <p:txBody>
          <a:bodyPr/>
          <a:lstStyle/>
          <a:p>
            <a:r>
              <a:rPr lang="en-US" sz="1600" dirty="0" smtClean="0"/>
              <a:t>802.21  appreciates comments on the draft IEEEP802.21-revision and IEEEP802.21.1 PARs received from 802.11. Comment responses are available at:</a:t>
            </a:r>
          </a:p>
          <a:p>
            <a:r>
              <a:rPr lang="en-US" sz="1600" dirty="0" smtClean="0"/>
              <a:t> </a:t>
            </a:r>
          </a:p>
          <a:p>
            <a:r>
              <a:rPr lang="en-US" sz="1600" u="sng" dirty="0" smtClean="0">
                <a:hlinkClick r:id="rId2"/>
              </a:rPr>
              <a:t>https://mentor.ieee.org/802.21/dcn/12/21-12-0169-00-0000-par-comments-response.pptx</a:t>
            </a:r>
            <a:r>
              <a:rPr lang="en-US" sz="1600" dirty="0" smtClean="0"/>
              <a:t> </a:t>
            </a:r>
          </a:p>
          <a:p>
            <a:r>
              <a:rPr lang="en-US" sz="1600" dirty="0" smtClean="0"/>
              <a:t> </a:t>
            </a:r>
          </a:p>
          <a:p>
            <a:r>
              <a:rPr lang="en-US" sz="1600" dirty="0" smtClean="0"/>
              <a:t>PARs and 5C are accordingly revised and are available at:</a:t>
            </a:r>
          </a:p>
          <a:p>
            <a:r>
              <a:rPr lang="en-US" sz="1600" dirty="0" smtClean="0"/>
              <a:t> </a:t>
            </a:r>
          </a:p>
          <a:p>
            <a:r>
              <a:rPr lang="en-US" sz="1600" u="sng" dirty="0" smtClean="0">
                <a:hlinkClick r:id="rId3"/>
              </a:rPr>
              <a:t>https://mentor.ieee.org/802.21/dcn/12/21-12-0088-03-0000-p802-21-revision-par.pdf</a:t>
            </a:r>
            <a:endParaRPr lang="en-US" sz="1600" dirty="0" smtClean="0"/>
          </a:p>
          <a:p>
            <a:r>
              <a:rPr lang="en-US" sz="1600" dirty="0" smtClean="0"/>
              <a:t> </a:t>
            </a:r>
          </a:p>
          <a:p>
            <a:r>
              <a:rPr lang="en-US" sz="1600" u="sng" dirty="0" smtClean="0">
                <a:hlinkClick r:id="rId4"/>
              </a:rPr>
              <a:t>https://mentor.ieee.org/802.21/dcn/12/21-12-0089-04-0000-802-21-1-par.pdf</a:t>
            </a:r>
            <a:endParaRPr lang="en-US" sz="1600" dirty="0" smtClean="0"/>
          </a:p>
          <a:p>
            <a:r>
              <a:rPr lang="en-US" sz="1600" dirty="0" smtClean="0"/>
              <a:t> </a:t>
            </a:r>
          </a:p>
          <a:p>
            <a:r>
              <a:rPr lang="en-US" sz="1600" u="sng" dirty="0" smtClean="0">
                <a:hlinkClick r:id="rId5"/>
              </a:rPr>
              <a:t>https://mentor.ieee.org/802.21/dcn/12/21-12-0126-02-0000-proposed-802-21-1-5c.docx</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399"/>
          </a:xfrm>
        </p:spPr>
        <p:txBody>
          <a:bodyPr/>
          <a:lstStyle/>
          <a:p>
            <a:r>
              <a:rPr lang="en-US" dirty="0" smtClean="0"/>
              <a:t>802.22.1a</a:t>
            </a:r>
            <a:endParaRPr lang="en-US" dirty="0"/>
          </a:p>
        </p:txBody>
      </p:sp>
      <p:sp>
        <p:nvSpPr>
          <p:cNvPr id="3" name="Content Placeholder 2"/>
          <p:cNvSpPr>
            <a:spLocks noGrp="1"/>
          </p:cNvSpPr>
          <p:nvPr>
            <p:ph idx="1"/>
          </p:nvPr>
        </p:nvSpPr>
        <p:spPr>
          <a:xfrm>
            <a:off x="685800" y="1447800"/>
            <a:ext cx="7770813" cy="5029200"/>
          </a:xfrm>
        </p:spPr>
        <p:txBody>
          <a:bodyPr/>
          <a:lstStyle/>
          <a:p>
            <a:r>
              <a:rPr lang="en-US" sz="1400" dirty="0" smtClean="0"/>
              <a:t>In the current form, we cannot support the approval of the proposed PAR.</a:t>
            </a:r>
          </a:p>
          <a:p>
            <a:endParaRPr lang="en-US" sz="1400" dirty="0" smtClean="0"/>
          </a:p>
          <a:p>
            <a:r>
              <a:rPr lang="en-US" sz="1400" dirty="0" smtClean="0"/>
              <a:t>The Title 2.1 and Scope 5.2b does not communicate clearly the substance of the project.</a:t>
            </a:r>
          </a:p>
          <a:p>
            <a:endParaRPr lang="en-US" sz="1400" dirty="0" smtClean="0"/>
          </a:p>
          <a:p>
            <a:r>
              <a:rPr lang="en-US" sz="1400" dirty="0" smtClean="0"/>
              <a:t>Unable to differentiate what alternate systems you will be actually communicating with.</a:t>
            </a:r>
          </a:p>
          <a:p>
            <a:r>
              <a:rPr lang="en-US" sz="1400" dirty="0" smtClean="0"/>
              <a:t>Which of the communication devices are 802.22, and which are some other 3</a:t>
            </a:r>
            <a:r>
              <a:rPr lang="en-US" sz="1400" baseline="30000" dirty="0" smtClean="0"/>
              <a:t>rd</a:t>
            </a:r>
            <a:r>
              <a:rPr lang="en-US" sz="1400" dirty="0" smtClean="0"/>
              <a:t> party device operating in the frequency band mentioned.</a:t>
            </a:r>
          </a:p>
          <a:p>
            <a:r>
              <a:rPr lang="en-US" sz="1400" dirty="0" smtClean="0"/>
              <a:t>		What types (quantities) of information will you convey in the proposed beaconing scheme?</a:t>
            </a:r>
          </a:p>
          <a:p>
            <a:r>
              <a:rPr lang="en-US" sz="1400" dirty="0" smtClean="0"/>
              <a:t>Are the Beacons adhering to the existing 802.22 definitions?</a:t>
            </a:r>
          </a:p>
          <a:p>
            <a:endParaRPr lang="en-US" sz="1400" dirty="0" smtClean="0"/>
          </a:p>
          <a:p>
            <a:r>
              <a:rPr lang="en-US" sz="1400" dirty="0" smtClean="0"/>
              <a:t>Why is there a new PHY? What is new and different that you need in the PHY world?</a:t>
            </a:r>
          </a:p>
          <a:p>
            <a:r>
              <a:rPr lang="en-US" sz="1400" dirty="0" smtClean="0"/>
              <a:t>Is this a complementary Radio communicating with some other existing non-802 device, then that communication is already defined by the other device</a:t>
            </a:r>
          </a:p>
          <a:p>
            <a:endParaRPr lang="en-US" sz="1400" dirty="0" smtClean="0"/>
          </a:p>
          <a:p>
            <a:r>
              <a:rPr lang="en-US" sz="1400" dirty="0" smtClean="0"/>
              <a:t>5.4, the purpose is supposed to be what is in the final Standard, not the Amendment, so you should either not change the purpose statement, or the new statement should address what is in the final resultant standard.  The proposed Purpose Statement seems to try to address the amendment only.</a:t>
            </a:r>
          </a:p>
          <a:p>
            <a:endParaRPr lang="en-US" sz="1400" dirty="0" smtClean="0"/>
          </a:p>
          <a:p>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dirty="0" smtClean="0"/>
              <a:t>802.22 Response</a:t>
            </a:r>
            <a:endParaRPr lang="en-US" dirty="0"/>
          </a:p>
        </p:txBody>
      </p:sp>
      <p:sp>
        <p:nvSpPr>
          <p:cNvPr id="3" name="Content Placeholder 2"/>
          <p:cNvSpPr>
            <a:spLocks noGrp="1"/>
          </p:cNvSpPr>
          <p:nvPr>
            <p:ph idx="1"/>
          </p:nvPr>
        </p:nvSpPr>
        <p:spPr>
          <a:xfrm>
            <a:off x="685800" y="1524000"/>
            <a:ext cx="7770813" cy="4876800"/>
          </a:xfrm>
        </p:spPr>
        <p:txBody>
          <a:bodyPr/>
          <a:lstStyle/>
          <a:p>
            <a:r>
              <a:rPr lang="en-US" sz="1400" dirty="0" smtClean="0"/>
              <a:t>Your </a:t>
            </a:r>
            <a:r>
              <a:rPr lang="en-US" sz="1400" dirty="0" smtClean="0"/>
              <a:t>comment on the Title of the Amendment were valid.</a:t>
            </a:r>
          </a:p>
          <a:p>
            <a:r>
              <a:rPr lang="en-US" sz="1400" dirty="0" smtClean="0"/>
              <a:t>So based on the suggestion from Jon and Bruce we took an action to convert the PAR to a Revision PAR rather than an amendment PAR. This way we can make modifications to the Title and Scope of the document. </a:t>
            </a:r>
            <a:br>
              <a:rPr lang="en-US" sz="1400" dirty="0" smtClean="0"/>
            </a:br>
            <a:r>
              <a:rPr lang="en-US" sz="1400" dirty="0" smtClean="0"/>
              <a:t/>
            </a:r>
            <a:br>
              <a:rPr lang="en-US" sz="1400" dirty="0" smtClean="0"/>
            </a:br>
            <a:r>
              <a:rPr lang="en-US" sz="1400" dirty="0" smtClean="0"/>
              <a:t>We worked with Lisa (Perry and </a:t>
            </a:r>
            <a:r>
              <a:rPr lang="en-US" sz="1400" dirty="0" err="1" smtClean="0"/>
              <a:t>Yacone</a:t>
            </a:r>
            <a:r>
              <a:rPr lang="en-US" sz="1400" dirty="0" smtClean="0"/>
              <a:t>) this AM and they said that this was doable. </a:t>
            </a:r>
            <a:br>
              <a:rPr lang="en-US" sz="1400" dirty="0" smtClean="0"/>
            </a:br>
            <a:endParaRPr lang="en-US" sz="1400" dirty="0" smtClean="0"/>
          </a:p>
          <a:p>
            <a:r>
              <a:rPr lang="en-US" sz="1400" dirty="0" smtClean="0"/>
              <a:t>Based on your comments, her is the PAR and 5C as well as our responses to the comments in the </a:t>
            </a:r>
            <a:r>
              <a:rPr lang="en-US" sz="1400" dirty="0" err="1" smtClean="0"/>
              <a:t>Powerpoint</a:t>
            </a:r>
            <a:r>
              <a:rPr lang="en-US" sz="1400" dirty="0" smtClean="0"/>
              <a:t>. Since now this is a revision, we do not need to send a 5C, but it is still attached for reference. </a:t>
            </a:r>
            <a:br>
              <a:rPr lang="en-US" sz="1400" dirty="0" smtClean="0"/>
            </a:br>
            <a:r>
              <a:rPr lang="en-US" sz="1400" dirty="0" smtClean="0"/>
              <a:t/>
            </a:r>
            <a:br>
              <a:rPr lang="en-US" sz="1400" dirty="0" smtClean="0"/>
            </a:br>
            <a:r>
              <a:rPr lang="en-US" sz="1400" dirty="0" smtClean="0"/>
              <a:t>The documents containing track changes can be found on the Mentor at:</a:t>
            </a:r>
            <a:br>
              <a:rPr lang="en-US" sz="1400" dirty="0" smtClean="0"/>
            </a:br>
            <a:r>
              <a:rPr lang="en-US" sz="1400" dirty="0" smtClean="0"/>
              <a:t>https://mentor.ieee.org/802.22/dcn/12/22-12-0083-05-0001-advanced-beaconing-par.docx</a:t>
            </a:r>
            <a:br>
              <a:rPr lang="en-US" sz="1400" dirty="0" smtClean="0"/>
            </a:br>
            <a:r>
              <a:rPr lang="en-US" sz="1400" dirty="0" smtClean="0"/>
              <a:t>https://mentor.ieee.org/802.22/dcn/12/22-12-0084-05-0001-advanced-beaconing-5c.docx</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https://mentor.ieee.org/802.22/dcn/12/22-12-0102-00-0001-802-22-responses-to-comments-on-the-802-22-1-par.pptx</a:t>
            </a:r>
          </a:p>
          <a:p>
            <a:r>
              <a:rPr lang="en-US" sz="1400" dirty="0" smtClean="0"/>
              <a:t/>
            </a:r>
            <a:br>
              <a:rPr lang="en-US" sz="1400" dirty="0" smtClean="0"/>
            </a:br>
            <a:endParaRPr lang="en-US" sz="1400" dirty="0" smtClean="0"/>
          </a:p>
          <a:p>
            <a:r>
              <a:rPr lang="en-US" sz="1400" dirty="0" smtClean="0"/>
              <a:t>Please let us know if you have any further inputs on the PAR. </a:t>
            </a:r>
            <a:br>
              <a:rPr lang="en-US" sz="1400" dirty="0" smtClean="0"/>
            </a:br>
            <a:endParaRPr lang="en-US" sz="1400" dirty="0" smtClean="0"/>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533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295400"/>
            <a:ext cx="7772400" cy="5181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Review of 10 PARs and 5Cs presented for Consideration during the 2012 November Plenary and a review of Proposed changes to the defined </a:t>
            </a:r>
            <a:r>
              <a:rPr lang="en-GB" dirty="0" smtClean="0"/>
              <a:t>5Cs</a:t>
            </a:r>
            <a:r>
              <a:rPr lang="en-GB" dirty="0" smtClean="0"/>
              <a:t> </a:t>
            </a:r>
            <a:r>
              <a:rPr lang="en-GB" dirty="0" smtClean="0"/>
              <a:t>and the responses.</a:t>
            </a:r>
            <a:endParaRPr lang="en-GB" dirty="0" smtClean="0"/>
          </a:p>
          <a:p>
            <a:r>
              <a:rPr lang="en-US" sz="1400" dirty="0" smtClean="0"/>
              <a:t>802.1ACby - amendment for Support by Ethernet over Media Oriented Systems Transport (MOST)  </a:t>
            </a:r>
            <a:r>
              <a:rPr lang="en-US" sz="1400" dirty="0" smtClean="0">
                <a:hlinkClick r:id="rId3"/>
              </a:rPr>
              <a:t>PAR</a:t>
            </a:r>
            <a:r>
              <a:rPr lang="en-US" sz="1400" dirty="0" smtClean="0"/>
              <a:t> and </a:t>
            </a:r>
            <a:r>
              <a:rPr lang="en-US" sz="1400" dirty="0" smtClean="0">
                <a:hlinkClick r:id="rId4"/>
              </a:rPr>
              <a:t>5C</a:t>
            </a:r>
            <a:r>
              <a:rPr lang="en-US" sz="1400" dirty="0" smtClean="0"/>
              <a:t> </a:t>
            </a:r>
          </a:p>
          <a:p>
            <a:r>
              <a:rPr lang="en-US" sz="1400" dirty="0" smtClean="0"/>
              <a:t>802.1Qbz - amendment for Enhancements to Bridging of 802.11,   </a:t>
            </a:r>
            <a:r>
              <a:rPr lang="en-US" sz="1400" dirty="0" smtClean="0">
                <a:hlinkClick r:id="rId5"/>
              </a:rPr>
              <a:t>PAR</a:t>
            </a:r>
            <a:r>
              <a:rPr lang="en-US" sz="1400" dirty="0" smtClean="0"/>
              <a:t> and </a:t>
            </a:r>
            <a:r>
              <a:rPr lang="en-US" sz="1400" dirty="0" smtClean="0">
                <a:hlinkClick r:id="rId6"/>
              </a:rPr>
              <a:t>5C</a:t>
            </a:r>
            <a:r>
              <a:rPr lang="en-US" sz="1400" dirty="0" smtClean="0"/>
              <a:t> </a:t>
            </a:r>
          </a:p>
          <a:p>
            <a:r>
              <a:rPr lang="en-US" sz="1400" dirty="0" smtClean="0"/>
              <a:t>802.1Qca - amendment for Path Control and Reservation,  </a:t>
            </a:r>
            <a:r>
              <a:rPr lang="en-US" sz="1400" dirty="0" smtClean="0">
                <a:hlinkClick r:id="rId7"/>
              </a:rPr>
              <a:t>PAR</a:t>
            </a:r>
            <a:r>
              <a:rPr lang="en-US" sz="1400" dirty="0" smtClean="0"/>
              <a:t> and </a:t>
            </a:r>
            <a:r>
              <a:rPr lang="en-US" sz="1400" dirty="0" smtClean="0">
                <a:hlinkClick r:id="rId8"/>
              </a:rPr>
              <a:t>5C</a:t>
            </a:r>
            <a:r>
              <a:rPr lang="en-US" sz="1400" dirty="0" smtClean="0"/>
              <a:t> </a:t>
            </a:r>
          </a:p>
          <a:p>
            <a:r>
              <a:rPr lang="en-US" sz="1400" dirty="0" smtClean="0"/>
              <a:t>802.16r - amendment for Small Cell Backhaul (SCB) Applications, </a:t>
            </a:r>
            <a:r>
              <a:rPr lang="en-US" sz="1400" dirty="0" smtClean="0">
                <a:hlinkClick r:id="rId9"/>
              </a:rPr>
              <a:t>PAR and 5C</a:t>
            </a:r>
            <a:r>
              <a:rPr lang="en-US" sz="1400" dirty="0" smtClean="0"/>
              <a:t> </a:t>
            </a:r>
          </a:p>
          <a:p>
            <a:r>
              <a:rPr lang="en-US" sz="1400" dirty="0" smtClean="0"/>
              <a:t>802.11ak - amendment for Global Link, </a:t>
            </a:r>
            <a:r>
              <a:rPr lang="en-US" sz="1400" dirty="0" smtClean="0">
                <a:hlinkClick r:id="rId10"/>
              </a:rPr>
              <a:t>PAR and 5C</a:t>
            </a:r>
            <a:r>
              <a:rPr lang="en-US" sz="1400" dirty="0" smtClean="0"/>
              <a:t> </a:t>
            </a:r>
          </a:p>
          <a:p>
            <a:r>
              <a:rPr lang="en-US" sz="1400" dirty="0" smtClean="0"/>
              <a:t>802.11aq - amendment for Pre-association Discovery (PAD), </a:t>
            </a:r>
            <a:r>
              <a:rPr lang="en-US" sz="1400" dirty="0" smtClean="0">
                <a:hlinkClick r:id="rId11"/>
              </a:rPr>
              <a:t>PAR</a:t>
            </a:r>
            <a:r>
              <a:rPr lang="en-US" sz="1400" dirty="0" smtClean="0"/>
              <a:t> and </a:t>
            </a:r>
            <a:r>
              <a:rPr lang="en-US" sz="1400" dirty="0" smtClean="0">
                <a:hlinkClick r:id="rId12"/>
              </a:rPr>
              <a:t>5C</a:t>
            </a:r>
            <a:r>
              <a:rPr lang="en-US" sz="1400" dirty="0" smtClean="0"/>
              <a:t> </a:t>
            </a:r>
          </a:p>
          <a:p>
            <a:r>
              <a:rPr lang="en-US" sz="1400" dirty="0" smtClean="0"/>
              <a:t>802.15.4q  - amendment for Ultra Low Power, </a:t>
            </a:r>
            <a:r>
              <a:rPr lang="en-US" sz="1400" dirty="0" smtClean="0">
                <a:hlinkClick r:id="rId13"/>
              </a:rPr>
              <a:t>PAR</a:t>
            </a:r>
            <a:r>
              <a:rPr lang="en-US" sz="1400" dirty="0" smtClean="0"/>
              <a:t> and </a:t>
            </a:r>
            <a:r>
              <a:rPr lang="en-US" sz="1400" dirty="0" smtClean="0">
                <a:hlinkClick r:id="rId14"/>
              </a:rPr>
              <a:t>5C</a:t>
            </a:r>
            <a:r>
              <a:rPr lang="en-US" sz="1400" dirty="0" smtClean="0"/>
              <a:t> </a:t>
            </a:r>
          </a:p>
          <a:p>
            <a:r>
              <a:rPr lang="en-US" sz="1400" dirty="0" smtClean="0"/>
              <a:t>802.22.1a - amendment for Advanced Beaconing, </a:t>
            </a:r>
            <a:r>
              <a:rPr lang="en-US" sz="1400" dirty="0" smtClean="0">
                <a:hlinkClick r:id="rId15"/>
              </a:rPr>
              <a:t>PAR</a:t>
            </a:r>
            <a:r>
              <a:rPr lang="en-US" sz="1400" dirty="0" smtClean="0"/>
              <a:t> and </a:t>
            </a:r>
            <a:r>
              <a:rPr lang="en-US" sz="1400" dirty="0" smtClean="0">
                <a:hlinkClick r:id="rId16"/>
              </a:rPr>
              <a:t>5C</a:t>
            </a:r>
            <a:r>
              <a:rPr lang="en-US" sz="1400" dirty="0" smtClean="0"/>
              <a:t> </a:t>
            </a:r>
          </a:p>
          <a:p>
            <a:r>
              <a:rPr lang="en-US" sz="1400" dirty="0" smtClean="0"/>
              <a:t>802.3bj - </a:t>
            </a:r>
            <a:r>
              <a:rPr lang="en-US" sz="1400" dirty="0" smtClean="0">
                <a:hlinkClick r:id="rId17"/>
              </a:rPr>
              <a:t>PAR modification request</a:t>
            </a:r>
            <a:r>
              <a:rPr lang="en-US" sz="1400" dirty="0" smtClean="0"/>
              <a:t> &amp; </a:t>
            </a:r>
            <a:r>
              <a:rPr lang="en-US" sz="1400" dirty="0" smtClean="0">
                <a:hlinkClick r:id="rId18"/>
              </a:rPr>
              <a:t>Updated 5C</a:t>
            </a:r>
            <a:r>
              <a:rPr lang="en-US" sz="1400" dirty="0" smtClean="0"/>
              <a:t> </a:t>
            </a:r>
          </a:p>
          <a:p>
            <a:r>
              <a:rPr lang="en-US" sz="1400" dirty="0" smtClean="0"/>
              <a:t>802.3bp - amendment for 1 </a:t>
            </a:r>
            <a:r>
              <a:rPr lang="en-US" sz="1400" dirty="0" err="1" smtClean="0"/>
              <a:t>Gb</a:t>
            </a:r>
            <a:r>
              <a:rPr lang="en-US" sz="1400" dirty="0" smtClean="0"/>
              <a:t>/s Operation over Fewer than Three Twisted Pair Copper Cable, </a:t>
            </a:r>
            <a:r>
              <a:rPr lang="en-US" sz="1400" dirty="0" smtClean="0">
                <a:hlinkClick r:id="rId19"/>
              </a:rPr>
              <a:t>PAR</a:t>
            </a:r>
            <a:r>
              <a:rPr lang="en-US" sz="1400" dirty="0" smtClean="0"/>
              <a:t> and </a:t>
            </a:r>
            <a:r>
              <a:rPr lang="en-US" sz="1400" dirty="0" smtClean="0">
                <a:hlinkClick r:id="rId20"/>
              </a:rPr>
              <a:t>5C</a:t>
            </a:r>
            <a:r>
              <a:rPr lang="en-US" sz="1400" dirty="0" smtClean="0"/>
              <a:t> </a:t>
            </a:r>
          </a:p>
          <a:p>
            <a:r>
              <a:rPr lang="en-US" sz="1400" dirty="0" smtClean="0"/>
              <a:t>802.21 - revision PAR for IEEE Std 802.21-2008, </a:t>
            </a:r>
            <a:r>
              <a:rPr lang="en-US" sz="1400" dirty="0" smtClean="0">
                <a:hlinkClick r:id="rId21"/>
              </a:rPr>
              <a:t>PAR</a:t>
            </a:r>
            <a:r>
              <a:rPr lang="en-US" sz="1400" dirty="0" smtClean="0"/>
              <a:t>. </a:t>
            </a:r>
          </a:p>
          <a:p>
            <a:r>
              <a:rPr lang="en-US" sz="1400" dirty="0" smtClean="0"/>
              <a:t>802.21.1 - standard for Media Independent Services, </a:t>
            </a:r>
            <a:r>
              <a:rPr lang="en-US" sz="1400" dirty="0" smtClean="0">
                <a:hlinkClick r:id="rId22"/>
              </a:rPr>
              <a:t>PAR</a:t>
            </a:r>
            <a:r>
              <a:rPr lang="en-US" sz="1400" dirty="0" smtClean="0"/>
              <a:t> and </a:t>
            </a:r>
            <a:r>
              <a:rPr lang="en-US" sz="1400" dirty="0" smtClean="0">
                <a:hlinkClick r:id="rId23"/>
              </a:rPr>
              <a:t>5C</a:t>
            </a:r>
            <a:r>
              <a:rPr lang="en-US" sz="1400"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802.22 </a:t>
            </a:r>
            <a:r>
              <a:rPr lang="en-US" dirty="0" err="1" smtClean="0"/>
              <a:t>Rebutal</a:t>
            </a:r>
            <a:endParaRPr lang="en-US" dirty="0"/>
          </a:p>
        </p:txBody>
      </p:sp>
      <p:sp>
        <p:nvSpPr>
          <p:cNvPr id="3" name="Content Placeholder 2"/>
          <p:cNvSpPr>
            <a:spLocks noGrp="1"/>
          </p:cNvSpPr>
          <p:nvPr>
            <p:ph idx="1"/>
          </p:nvPr>
        </p:nvSpPr>
        <p:spPr/>
        <p:txBody>
          <a:bodyPr/>
          <a:lstStyle/>
          <a:p>
            <a:r>
              <a:rPr lang="en-US" dirty="0" smtClean="0"/>
              <a:t>We would suggest that the following Sentence be deleted “The </a:t>
            </a:r>
            <a:r>
              <a:rPr lang="en-US" dirty="0" smtClean="0"/>
              <a:t>beacon may also be used for applications such as search and rescue amongst others. </a:t>
            </a:r>
            <a:r>
              <a:rPr lang="en-US" dirty="0" smtClean="0"/>
              <a:t>“ from the PAR Scope statement.</a:t>
            </a:r>
          </a:p>
          <a:p>
            <a:endParaRPr lang="en-US" dirty="0" smtClean="0"/>
          </a:p>
          <a:p>
            <a:r>
              <a:rPr lang="en-US" dirty="0" smtClean="0"/>
              <a:t>The rationale is that this leaves the PAR Scope too broad.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5C Feedback to 802</a:t>
            </a:r>
            <a:endParaRPr lang="en-US" dirty="0"/>
          </a:p>
        </p:txBody>
      </p:sp>
      <p:sp>
        <p:nvSpPr>
          <p:cNvPr id="10242" name="Rectangle 2"/>
          <p:cNvSpPr>
            <a:spLocks noGrp="1" noChangeArrowheads="1"/>
          </p:cNvSpPr>
          <p:nvPr>
            <p:ph type="body" idx="1"/>
          </p:nvPr>
        </p:nvSpPr>
        <p:spPr>
          <a:xfrm>
            <a:off x="762000" y="2057400"/>
            <a:ext cx="7772400" cy="4208463"/>
          </a:xfrm>
          <a:ln/>
        </p:spPr>
        <p:txBody>
          <a:bodyPr/>
          <a:lstStyle/>
          <a:p>
            <a:r>
              <a:rPr lang="en-US" dirty="0" smtClean="0"/>
              <a:t>1.5 Economic Feasibility</a:t>
            </a:r>
          </a:p>
          <a:p>
            <a:r>
              <a:rPr lang="en-US" dirty="0" smtClean="0"/>
              <a:t>	replace the 2</a:t>
            </a:r>
            <a:r>
              <a:rPr lang="en-US" baseline="30000" dirty="0" smtClean="0"/>
              <a:t>nd</a:t>
            </a:r>
            <a:r>
              <a:rPr lang="en-US" dirty="0" smtClean="0"/>
              <a:t> sentence with “The proposed project shall provide a summary of the “cost for performance” analysis, showing the assessment factors including, at a minimum, the affect of installation costs.</a:t>
            </a:r>
          </a:p>
          <a:p>
            <a:r>
              <a:rPr lang="en-US" dirty="0" smtClean="0"/>
              <a:t>Remove a), b) and c)</a:t>
            </a:r>
          </a:p>
          <a:p>
            <a:r>
              <a:rPr lang="en-US" dirty="0" smtClean="0"/>
              <a:t>		Rationale: State the metrics, then use them in assessments (in b)  with a single question and allow WG to provide assessments.)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802.1Qbz</a:t>
            </a:r>
            <a:endParaRPr lang="en-US" dirty="0"/>
          </a:p>
        </p:txBody>
      </p:sp>
      <p:sp>
        <p:nvSpPr>
          <p:cNvPr id="3" name="Content Placeholder 2"/>
          <p:cNvSpPr>
            <a:spLocks noGrp="1"/>
          </p:cNvSpPr>
          <p:nvPr>
            <p:ph idx="1"/>
          </p:nvPr>
        </p:nvSpPr>
        <p:spPr/>
        <p:txBody>
          <a:bodyPr/>
          <a:lstStyle/>
          <a:p>
            <a:r>
              <a:rPr lang="en-US" dirty="0" smtClean="0"/>
              <a:t>Thanks for working with 802.11</a:t>
            </a:r>
            <a:r>
              <a:rPr lang="en-US" dirty="0" smtClean="0"/>
              <a:t>.</a:t>
            </a:r>
          </a:p>
          <a:p>
            <a:endParaRPr lang="en-US" dirty="0" smtClean="0"/>
          </a:p>
          <a:p>
            <a:r>
              <a:rPr lang="en-US" dirty="0" smtClean="0"/>
              <a:t>Response was received:</a:t>
            </a:r>
          </a:p>
          <a:p>
            <a:r>
              <a:rPr lang="en-US" dirty="0" smtClean="0"/>
              <a:t>“Thanks </a:t>
            </a:r>
            <a:r>
              <a:rPr lang="en-US" dirty="0" smtClean="0"/>
              <a:t>for the comment - and thanks to 802.11 for working with us too</a:t>
            </a:r>
            <a:r>
              <a:rPr lang="en-US" dirty="0" smtClean="0"/>
              <a:t>!”</a:t>
            </a:r>
            <a:endParaRPr lang="en-US" dirty="0" smtClean="0"/>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802.3bj</a:t>
            </a:r>
            <a:endParaRPr lang="en-US" dirty="0"/>
          </a:p>
        </p:txBody>
      </p:sp>
      <p:sp>
        <p:nvSpPr>
          <p:cNvPr id="9218" name="Rectangle 2"/>
          <p:cNvSpPr>
            <a:spLocks noGrp="1" noChangeArrowheads="1"/>
          </p:cNvSpPr>
          <p:nvPr>
            <p:ph type="body" idx="1"/>
          </p:nvPr>
        </p:nvSpPr>
        <p:spPr>
          <a:xfrm>
            <a:off x="685800" y="1600200"/>
            <a:ext cx="7772400" cy="4495800"/>
          </a:xfrm>
          <a:ln/>
        </p:spPr>
        <p:txBody>
          <a:bodyPr/>
          <a:lstStyle/>
          <a:p>
            <a:pPr>
              <a:buFont typeface="Times New Roman" pitchFamily="16" charset="0"/>
              <a:buChar char="•"/>
            </a:pPr>
            <a:r>
              <a:rPr lang="en-GB" dirty="0" smtClean="0"/>
              <a:t>The Note for Item 0 is not necessary in 8.1.</a:t>
            </a:r>
          </a:p>
          <a:p>
            <a:pPr>
              <a:buFont typeface="Times New Roman" pitchFamily="16" charset="0"/>
              <a:buChar char="•"/>
            </a:pPr>
            <a:r>
              <a:rPr lang="en-GB" dirty="0" smtClean="0"/>
              <a:t>Suggest that you don’t add the 5.2 comment in 8.1.</a:t>
            </a:r>
          </a:p>
          <a:p>
            <a:pPr>
              <a:buFont typeface="Times New Roman" pitchFamily="16" charset="0"/>
              <a:buChar char="•"/>
            </a:pPr>
            <a:r>
              <a:rPr lang="en-GB" dirty="0" smtClean="0"/>
              <a:t>Include in 8.1 an explanation of the changes being requested.</a:t>
            </a:r>
          </a:p>
          <a:p>
            <a:pPr>
              <a:buFont typeface="Times New Roman" pitchFamily="16" charset="0"/>
              <a:buChar char="•"/>
            </a:pPr>
            <a:r>
              <a:rPr lang="en-GB" dirty="0" smtClean="0"/>
              <a:t>5C: Suggest that you change the answer to the Compatibility question from Yes to No, and delete “</a:t>
            </a:r>
            <a:r>
              <a:rPr lang="en-US" dirty="0" smtClean="0"/>
              <a:t>The P802.3bj PAR mandates that” </a:t>
            </a:r>
            <a:r>
              <a:rPr lang="en-GB" dirty="0" smtClean="0"/>
              <a:t>from the start of that bullet.</a:t>
            </a:r>
          </a:p>
          <a:p>
            <a:pPr>
              <a:buFont typeface="Times New Roman" pitchFamily="16" charset="0"/>
              <a:buChar char="•"/>
            </a:pPr>
            <a:endParaRPr lang="en-GB" dirty="0" smtClean="0"/>
          </a:p>
          <a:p>
            <a:pPr>
              <a:buFont typeface="Times New Roman" pitchFamily="16" charset="0"/>
              <a:buChar char="•"/>
            </a:pPr>
            <a:r>
              <a:rPr lang="en-GB" dirty="0" smtClean="0"/>
              <a:t>Addressing the compatibility in one place should be sufficient.</a:t>
            </a: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Response from 802.3bj</a:t>
            </a:r>
            <a:endParaRPr lang="en-US" dirty="0"/>
          </a:p>
        </p:txBody>
      </p:sp>
      <p:sp>
        <p:nvSpPr>
          <p:cNvPr id="3" name="Content Placeholder 2"/>
          <p:cNvSpPr>
            <a:spLocks noGrp="1"/>
          </p:cNvSpPr>
          <p:nvPr>
            <p:ph idx="1"/>
          </p:nvPr>
        </p:nvSpPr>
        <p:spPr>
          <a:xfrm>
            <a:off x="685800" y="1371600"/>
            <a:ext cx="7770813" cy="5029200"/>
          </a:xfrm>
        </p:spPr>
        <p:txBody>
          <a:bodyPr/>
          <a:lstStyle/>
          <a:p>
            <a:r>
              <a:rPr lang="en-US" u="sng" dirty="0" smtClean="0"/>
              <a:t>Accept </a:t>
            </a:r>
            <a:r>
              <a:rPr lang="en-US" u="sng" dirty="0" smtClean="0"/>
              <a:t>all comments</a:t>
            </a:r>
            <a:endParaRPr lang="en-US" dirty="0" smtClean="0"/>
          </a:p>
          <a:p>
            <a:pPr lvl="0"/>
            <a:r>
              <a:rPr lang="en-US" dirty="0" smtClean="0"/>
              <a:t>•</a:t>
            </a:r>
            <a:r>
              <a:rPr lang="en-US" sz="800" dirty="0" smtClean="0"/>
              <a:t>       </a:t>
            </a:r>
            <a:r>
              <a:rPr lang="en-US" dirty="0" smtClean="0"/>
              <a:t>Remove Note in 8.1 for Item 0</a:t>
            </a:r>
          </a:p>
          <a:p>
            <a:pPr lvl="0"/>
            <a:r>
              <a:rPr lang="en-US" dirty="0" smtClean="0"/>
              <a:t>•</a:t>
            </a:r>
            <a:r>
              <a:rPr lang="en-US" sz="800" dirty="0" smtClean="0"/>
              <a:t>       </a:t>
            </a:r>
            <a:r>
              <a:rPr lang="en-US" dirty="0" smtClean="0"/>
              <a:t>Remove Note in 8.1 for Item 5.2b</a:t>
            </a:r>
          </a:p>
          <a:p>
            <a:pPr lvl="0"/>
            <a:r>
              <a:rPr lang="en-US" dirty="0" smtClean="0"/>
              <a:t>•</a:t>
            </a:r>
            <a:r>
              <a:rPr lang="en-US" sz="800" dirty="0" smtClean="0"/>
              <a:t>       </a:t>
            </a:r>
            <a:r>
              <a:rPr lang="en-US" dirty="0" smtClean="0"/>
              <a:t>Add the following note in 8.1 “Item 5.2b – scope has been expanded to allow the addition of optional Energy Efficient Ethernet (EEE) for 40 </a:t>
            </a:r>
            <a:r>
              <a:rPr lang="en-US" dirty="0" err="1" smtClean="0"/>
              <a:t>Gb</a:t>
            </a:r>
            <a:r>
              <a:rPr lang="en-US" dirty="0" smtClean="0"/>
              <a:t>/s and 100 </a:t>
            </a:r>
            <a:r>
              <a:rPr lang="en-US" dirty="0" err="1" smtClean="0"/>
              <a:t>Gb</a:t>
            </a:r>
            <a:r>
              <a:rPr lang="en-US" dirty="0" smtClean="0"/>
              <a:t>/s operation over backplanes and copper cables.”</a:t>
            </a:r>
          </a:p>
          <a:p>
            <a:pPr lvl="0"/>
            <a:r>
              <a:rPr lang="en-US" dirty="0" smtClean="0"/>
              <a:t>•</a:t>
            </a:r>
            <a:r>
              <a:rPr lang="en-US" sz="800" dirty="0" smtClean="0"/>
              <a:t>       </a:t>
            </a:r>
            <a:r>
              <a:rPr lang="en-US" dirty="0" smtClean="0"/>
              <a:t> In 5C Compatibility Response – </a:t>
            </a:r>
          </a:p>
          <a:p>
            <a:pPr lvl="1"/>
            <a:r>
              <a:rPr lang="en-US" dirty="0" smtClean="0"/>
              <a:t>–</a:t>
            </a:r>
            <a:r>
              <a:rPr lang="en-US" sz="800" dirty="0" smtClean="0"/>
              <a:t>      </a:t>
            </a:r>
            <a:r>
              <a:rPr lang="en-US" dirty="0" smtClean="0"/>
              <a:t>Change “The P802.3bj PAR mandates that the amendment shall comply with IEEE Std 802, IEEE Std 802.1D and IEEE Std 802.1Q.”  to “The amendment shall comply with IEEE Std 802, IEEE Std 802.1D and IEEE Std 802.1Q.”</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802.3bp</a:t>
            </a:r>
            <a:endParaRPr lang="en-US" dirty="0"/>
          </a:p>
        </p:txBody>
      </p:sp>
      <p:sp>
        <p:nvSpPr>
          <p:cNvPr id="3" name="Content Placeholder 2"/>
          <p:cNvSpPr>
            <a:spLocks noGrp="1"/>
          </p:cNvSpPr>
          <p:nvPr>
            <p:ph idx="1"/>
          </p:nvPr>
        </p:nvSpPr>
        <p:spPr/>
        <p:txBody>
          <a:bodyPr/>
          <a:lstStyle/>
          <a:p>
            <a:r>
              <a:rPr lang="en-US" dirty="0" smtClean="0"/>
              <a:t>2.1 Title: suggest that the “amendment:” is missing. </a:t>
            </a:r>
          </a:p>
          <a:p>
            <a:r>
              <a:rPr lang="en-US" dirty="0" smtClean="0"/>
              <a:t>	Typically a title for an amendment has “amendment” in the title. E.g.  the base title followed by “amendment: “ and then the amendment title.</a:t>
            </a:r>
          </a:p>
          <a:p>
            <a:r>
              <a:rPr lang="en-US" dirty="0" smtClean="0"/>
              <a:t>8.1 – Delete the 5.2 note.</a:t>
            </a:r>
          </a:p>
          <a:p>
            <a:endParaRPr lang="en-US" dirty="0" smtClean="0"/>
          </a:p>
          <a:p>
            <a:r>
              <a:rPr lang="en-US" dirty="0" smtClean="0"/>
              <a:t>5C- in Compatibility, delete last bullet.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Response from 802.3bp</a:t>
            </a:r>
            <a:endParaRPr lang="en-US" dirty="0"/>
          </a:p>
        </p:txBody>
      </p:sp>
      <p:sp>
        <p:nvSpPr>
          <p:cNvPr id="3" name="Content Placeholder 2"/>
          <p:cNvSpPr>
            <a:spLocks noGrp="1"/>
          </p:cNvSpPr>
          <p:nvPr>
            <p:ph idx="1"/>
          </p:nvPr>
        </p:nvSpPr>
        <p:spPr>
          <a:xfrm>
            <a:off x="685800" y="1295400"/>
            <a:ext cx="7770813" cy="5105400"/>
          </a:xfrm>
        </p:spPr>
        <p:txBody>
          <a:bodyPr/>
          <a:lstStyle/>
          <a:p>
            <a:r>
              <a:rPr lang="en-US" sz="1400" dirty="0" smtClean="0"/>
              <a:t>Our response was worked out in a meeting with Jon Rosdahl, 1st Vice Chair of</a:t>
            </a:r>
            <a:br>
              <a:rPr lang="en-US" sz="1400" dirty="0" smtClean="0"/>
            </a:br>
            <a:r>
              <a:rPr lang="en-US" sz="1400" dirty="0" smtClean="0"/>
              <a:t>802.11 and </a:t>
            </a:r>
            <a:r>
              <a:rPr lang="en-US" sz="1400" dirty="0" err="1" smtClean="0"/>
              <a:t>NesCom</a:t>
            </a:r>
            <a:r>
              <a:rPr lang="en-US" sz="1400" dirty="0" smtClean="0"/>
              <a:t> Chair:</a:t>
            </a:r>
            <a:br>
              <a:rPr lang="en-US" sz="1400" dirty="0" smtClean="0"/>
            </a:br>
            <a:r>
              <a:rPr lang="en-US" sz="1400" dirty="0" smtClean="0"/>
              <a:t/>
            </a:r>
            <a:br>
              <a:rPr lang="en-US" sz="1400" dirty="0" smtClean="0"/>
            </a:br>
            <a:r>
              <a:rPr lang="en-US" sz="1400" dirty="0" smtClean="0"/>
              <a:t>The PAR title actually does contain the word "Amendment," and no change has</a:t>
            </a:r>
            <a:br>
              <a:rPr lang="en-US" sz="1400" dirty="0" smtClean="0"/>
            </a:br>
            <a:r>
              <a:rPr lang="en-US" sz="1400" dirty="0" smtClean="0"/>
              <a:t>been made to the PAR. Please see below, or the PDF of the PAR which is</a:t>
            </a:r>
            <a:br>
              <a:rPr lang="en-US" sz="1400" dirty="0" smtClean="0"/>
            </a:br>
            <a:r>
              <a:rPr lang="en-US" sz="1400" dirty="0" smtClean="0"/>
              <a:t>attached to this email:</a:t>
            </a:r>
            <a:br>
              <a:rPr lang="en-US" sz="1400" dirty="0" smtClean="0"/>
            </a:br>
            <a:r>
              <a:rPr lang="en-US" sz="1400" dirty="0" smtClean="0"/>
              <a:t/>
            </a:r>
            <a:br>
              <a:rPr lang="en-US" sz="1400" dirty="0" smtClean="0"/>
            </a:br>
            <a:r>
              <a:rPr lang="en-US" sz="1400" dirty="0" smtClean="0"/>
              <a:t>2.1 Title: Approved Draft Standard for Ethernet Amendment Physical Layer</a:t>
            </a:r>
            <a:br>
              <a:rPr lang="en-US" sz="1400" dirty="0" smtClean="0"/>
            </a:br>
            <a:r>
              <a:rPr lang="en-US" sz="1400" dirty="0" smtClean="0"/>
              <a:t>Specifications and Management Parameters for 1Gb/s Operation over Fewer than</a:t>
            </a:r>
            <a:br>
              <a:rPr lang="en-US" sz="1400" dirty="0" smtClean="0"/>
            </a:br>
            <a:r>
              <a:rPr lang="en-US" sz="1400" dirty="0" smtClean="0"/>
              <a:t>Three Twisted Pair Copper Cable</a:t>
            </a:r>
            <a:br>
              <a:rPr lang="en-US" sz="1400" dirty="0" smtClean="0"/>
            </a:br>
            <a:r>
              <a:rPr lang="en-US" sz="1400" dirty="0" smtClean="0"/>
              <a:t/>
            </a:r>
            <a:br>
              <a:rPr lang="en-US" sz="1400" dirty="0" smtClean="0"/>
            </a:br>
            <a:r>
              <a:rPr lang="en-US" sz="1400" dirty="0" smtClean="0"/>
              <a:t>The colon is missing, but we have no control over that, as you know.</a:t>
            </a:r>
            <a:br>
              <a:rPr lang="en-US" sz="1400" dirty="0" smtClean="0"/>
            </a:br>
            <a:r>
              <a:rPr lang="en-US" sz="1400" dirty="0" smtClean="0"/>
              <a:t/>
            </a:r>
            <a:br>
              <a:rPr lang="en-US" sz="1400" dirty="0" smtClean="0"/>
            </a:br>
            <a:r>
              <a:rPr lang="en-US" sz="1400" dirty="0" smtClean="0"/>
              <a:t>We accept both of your changes:</a:t>
            </a:r>
            <a:br>
              <a:rPr lang="en-US" sz="1400" dirty="0" smtClean="0"/>
            </a:br>
            <a:r>
              <a:rPr lang="en-US" sz="1400" dirty="0" smtClean="0"/>
              <a:t/>
            </a:r>
            <a:br>
              <a:rPr lang="en-US" sz="1400" dirty="0" smtClean="0"/>
            </a:br>
            <a:r>
              <a:rPr lang="en-US" sz="1400" dirty="0" smtClean="0"/>
              <a:t>8.1 - Delete the 5.2 note. This has been done.  Please see the attached PDF</a:t>
            </a:r>
            <a:br>
              <a:rPr lang="en-US" sz="1400" dirty="0" smtClean="0"/>
            </a:br>
            <a:r>
              <a:rPr lang="en-US" sz="1400" dirty="0" smtClean="0"/>
              <a:t>of the P802.3bp PAR.</a:t>
            </a:r>
            <a:br>
              <a:rPr lang="en-US" sz="1400" dirty="0" smtClean="0"/>
            </a:br>
            <a:r>
              <a:rPr lang="en-US" sz="1400" dirty="0" smtClean="0"/>
              <a:t/>
            </a:r>
            <a:br>
              <a:rPr lang="en-US" sz="1400" dirty="0" smtClean="0"/>
            </a:br>
            <a:r>
              <a:rPr lang="en-US" sz="1400" dirty="0" smtClean="0"/>
              <a:t>5C- in Compatibility, delete last bullet. This has been done. Please see the</a:t>
            </a:r>
            <a:br>
              <a:rPr lang="en-US" sz="1400" dirty="0" smtClean="0"/>
            </a:br>
            <a:r>
              <a:rPr lang="en-US" sz="1400" dirty="0" smtClean="0"/>
              <a:t>attached PDF of the P802.3bp 5C.</a:t>
            </a:r>
            <a:br>
              <a:rPr lang="en-US" sz="1400" dirty="0" smtClean="0"/>
            </a:br>
            <a:r>
              <a:rPr lang="en-US" sz="1400" dirty="0" smtClean="0"/>
              <a:t/>
            </a:r>
            <a:br>
              <a:rPr lang="en-US" sz="1400" dirty="0" smtClean="0"/>
            </a:br>
            <a:r>
              <a:rPr lang="en-US" sz="1400" dirty="0" smtClean="0"/>
              <a:t>This returns our PAR and 5C to the version we had in July. We believe this</a:t>
            </a:r>
            <a:br>
              <a:rPr lang="en-US" sz="1400" dirty="0" smtClean="0"/>
            </a:br>
            <a:r>
              <a:rPr lang="en-US" sz="1400" dirty="0" smtClean="0"/>
              <a:t>also addresses the comment from Peter </a:t>
            </a:r>
            <a:r>
              <a:rPr lang="en-US" sz="1400" dirty="0" err="1" smtClean="0"/>
              <a:t>Balma</a:t>
            </a:r>
            <a:r>
              <a:rPr lang="en-US" sz="1400" dirty="0" smtClean="0"/>
              <a:t> of </a:t>
            </a:r>
            <a:r>
              <a:rPr lang="en-US" sz="1400" dirty="0" err="1" smtClean="0"/>
              <a:t>NesCom</a:t>
            </a:r>
            <a:r>
              <a:rPr lang="en-US" sz="1400" dirty="0" smtClean="0"/>
              <a:t>.</a:t>
            </a:r>
            <a:r>
              <a:rPr lang="en-US" dirty="0" smtClean="0"/>
              <a:t/>
            </a:r>
            <a:br>
              <a:rPr lang="en-US" dirty="0" smtClean="0"/>
            </a:b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802.15.4q</a:t>
            </a:r>
            <a:endParaRPr lang="en-US" dirty="0"/>
          </a:p>
        </p:txBody>
      </p:sp>
      <p:sp>
        <p:nvSpPr>
          <p:cNvPr id="3" name="Content Placeholder 2"/>
          <p:cNvSpPr>
            <a:spLocks noGrp="1"/>
          </p:cNvSpPr>
          <p:nvPr>
            <p:ph idx="1"/>
          </p:nvPr>
        </p:nvSpPr>
        <p:spPr>
          <a:xfrm>
            <a:off x="685800" y="1524000"/>
            <a:ext cx="7770813" cy="4876800"/>
          </a:xfrm>
        </p:spPr>
        <p:txBody>
          <a:bodyPr/>
          <a:lstStyle/>
          <a:p>
            <a:r>
              <a:rPr lang="en-US" dirty="0" smtClean="0"/>
              <a:t>5C – 3a – Suggests that some existing 15.4 devices can operate with coin cell batteries.  This would imply that the existing standard is sufficient for building compliant devices operating with coin cell batteries.</a:t>
            </a:r>
          </a:p>
          <a:p>
            <a:r>
              <a:rPr lang="en-US" dirty="0" smtClean="0"/>
              <a:t>Q1: </a:t>
            </a:r>
            <a:r>
              <a:rPr lang="en-US" dirty="0" smtClean="0"/>
              <a:t>Why do you need a new Standard?  How is it “unique” from the existing standard?</a:t>
            </a:r>
          </a:p>
          <a:p>
            <a:r>
              <a:rPr lang="en-US" dirty="0" smtClean="0"/>
              <a:t>5C – 3a seems to infer that the problem being solved is related  to pulse current, while 3b suggests the problem is average current.</a:t>
            </a:r>
          </a:p>
          <a:p>
            <a:r>
              <a:rPr lang="en-US" dirty="0" smtClean="0"/>
              <a:t>Q2: </a:t>
            </a:r>
            <a:r>
              <a:rPr lang="en-US" dirty="0" smtClean="0"/>
              <a:t>What is the actual problem?</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3005</TotalTime>
  <Words>1112</Words>
  <Application>Microsoft Office PowerPoint</Application>
  <PresentationFormat>On-screen Show (4:3)</PresentationFormat>
  <Paragraphs>207</Paragraphs>
  <Slides>20</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WG11 Review of Nov 2012 Proposed PARs</vt:lpstr>
      <vt:lpstr>Abstract</vt:lpstr>
      <vt:lpstr>5C Feedback to 802</vt:lpstr>
      <vt:lpstr>802.1Qbz</vt:lpstr>
      <vt:lpstr>802.3bj</vt:lpstr>
      <vt:lpstr>Response from 802.3bj</vt:lpstr>
      <vt:lpstr>802.3bp</vt:lpstr>
      <vt:lpstr>Response from 802.3bp</vt:lpstr>
      <vt:lpstr>802.15.4q</vt:lpstr>
      <vt:lpstr>Response from 802.15  Q1:</vt:lpstr>
      <vt:lpstr>802.15 Response Q2:</vt:lpstr>
      <vt:lpstr>802.16r</vt:lpstr>
      <vt:lpstr>Response from 802.16r </vt:lpstr>
      <vt:lpstr>802.21 and 802.21.1 general comment</vt:lpstr>
      <vt:lpstr>802.21 Scope</vt:lpstr>
      <vt:lpstr>802.21 Purpose</vt:lpstr>
      <vt:lpstr>802.21 Response</vt:lpstr>
      <vt:lpstr>802.22.1a</vt:lpstr>
      <vt:lpstr>802.22 Response</vt:lpstr>
      <vt:lpstr>802.22 Rebutal</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WG11 Review of Nov 2012 Proposed PARs</dc:title>
  <dc:subject>Nov 2012</dc:subject>
  <dc:creator>Jon Rosdahl</dc:creator>
  <cp:lastModifiedBy>jr05</cp:lastModifiedBy>
  <cp:revision>6</cp:revision>
  <cp:lastPrinted>1601-01-01T00:00:00Z</cp:lastPrinted>
  <dcterms:created xsi:type="dcterms:W3CDTF">2012-11-12T21:47:03Z</dcterms:created>
  <dcterms:modified xsi:type="dcterms:W3CDTF">2012-11-15T19:12:28Z</dcterms:modified>
</cp:coreProperties>
</file>