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3" r:id="rId4"/>
    <p:sldId id="262" r:id="rId5"/>
    <p:sldId id="267" r:id="rId6"/>
    <p:sldId id="268" r:id="rId7"/>
    <p:sldId id="266" r:id="rId8"/>
    <p:sldId id="265" r:id="rId9"/>
    <p:sldId id="269" r:id="rId10"/>
    <p:sldId id="270" r:id="rId11"/>
    <p:sldId id="271" r:id="rId12"/>
    <p:sldId id="272"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28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802.11-12/1223r0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 2012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802.11-12/1223r0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 2012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802.11-12/1223r0</a:t>
            </a:r>
            <a:endParaRPr lang="en-US"/>
          </a:p>
        </p:txBody>
      </p:sp>
      <p:sp>
        <p:nvSpPr>
          <p:cNvPr id="5" name="Rectangle 3"/>
          <p:cNvSpPr>
            <a:spLocks noGrp="1" noChangeArrowheads="1"/>
          </p:cNvSpPr>
          <p:nvPr>
            <p:ph type="dt"/>
          </p:nvPr>
        </p:nvSpPr>
        <p:spPr>
          <a:ln/>
        </p:spPr>
        <p:txBody>
          <a:bodyPr/>
          <a:lstStyle/>
          <a:p>
            <a:r>
              <a:rPr lang="en-US" smtClean="0"/>
              <a:t>Nov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802.11-12/1223r0</a:t>
            </a:r>
            <a:endParaRPr lang="en-US"/>
          </a:p>
        </p:txBody>
      </p:sp>
      <p:sp>
        <p:nvSpPr>
          <p:cNvPr id="5" name="Rectangle 3"/>
          <p:cNvSpPr>
            <a:spLocks noGrp="1" noChangeArrowheads="1"/>
          </p:cNvSpPr>
          <p:nvPr>
            <p:ph type="dt"/>
          </p:nvPr>
        </p:nvSpPr>
        <p:spPr>
          <a:ln/>
        </p:spPr>
        <p:txBody>
          <a:bodyPr/>
          <a:lstStyle/>
          <a:p>
            <a:r>
              <a:rPr lang="en-US" smtClean="0"/>
              <a:t>Nov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802.11-12/1223r0</a:t>
            </a:r>
            <a:endParaRPr lang="en-US"/>
          </a:p>
        </p:txBody>
      </p:sp>
      <p:sp>
        <p:nvSpPr>
          <p:cNvPr id="5" name="Rectangle 3"/>
          <p:cNvSpPr>
            <a:spLocks noGrp="1" noChangeArrowheads="1"/>
          </p:cNvSpPr>
          <p:nvPr>
            <p:ph type="dt"/>
          </p:nvPr>
        </p:nvSpPr>
        <p:spPr>
          <a:ln/>
        </p:spPr>
        <p:txBody>
          <a:bodyPr/>
          <a:lstStyle/>
          <a:p>
            <a:r>
              <a:rPr lang="en-US" smtClean="0"/>
              <a:t>Nov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802.11-12/1223r0</a:t>
            </a:r>
            <a:endParaRPr lang="en-US"/>
          </a:p>
        </p:txBody>
      </p:sp>
      <p:sp>
        <p:nvSpPr>
          <p:cNvPr id="5" name="Rectangle 3"/>
          <p:cNvSpPr>
            <a:spLocks noGrp="1" noChangeArrowheads="1"/>
          </p:cNvSpPr>
          <p:nvPr>
            <p:ph type="dt"/>
          </p:nvPr>
        </p:nvSpPr>
        <p:spPr>
          <a:ln/>
        </p:spPr>
        <p:txBody>
          <a:bodyPr/>
          <a:lstStyle/>
          <a:p>
            <a:r>
              <a:rPr lang="en-US" smtClean="0"/>
              <a:t>Nov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 2012</a:t>
            </a:r>
            <a:endParaRPr lang="en-GB"/>
          </a:p>
        </p:txBody>
      </p:sp>
      <p:sp>
        <p:nvSpPr>
          <p:cNvPr id="6" name="Footer Placeholder 5"/>
          <p:cNvSpPr>
            <a:spLocks noGrp="1"/>
          </p:cNvSpPr>
          <p:nvPr>
            <p:ph type="ftr" idx="11"/>
          </p:nvPr>
        </p:nvSpPr>
        <p:spPr/>
        <p:txBody>
          <a:bodyPr/>
          <a:lstStyle>
            <a:lvl1pPr>
              <a:defRPr/>
            </a:lvl1pPr>
          </a:lstStyle>
          <a:p>
            <a:r>
              <a:rPr lang="en-GB" smtClean="0"/>
              <a:t>Jon Rosdahl (CSR)</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 2012</a:t>
            </a:r>
            <a:endParaRPr lang="en-GB"/>
          </a:p>
        </p:txBody>
      </p:sp>
      <p:sp>
        <p:nvSpPr>
          <p:cNvPr id="4" name="Footer Placeholder 3"/>
          <p:cNvSpPr>
            <a:spLocks noGrp="1"/>
          </p:cNvSpPr>
          <p:nvPr>
            <p:ph type="ftr" idx="11"/>
          </p:nvPr>
        </p:nvSpPr>
        <p:spPr/>
        <p:txBody>
          <a:bodyPr/>
          <a:lstStyle>
            <a:lvl1pPr>
              <a:defRPr/>
            </a:lvl1pPr>
          </a:lstStyle>
          <a:p>
            <a:r>
              <a:rPr lang="en-GB" smtClean="0"/>
              <a:t>Jon Rosdahl (CSR)</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 2012</a:t>
            </a:r>
            <a:endParaRPr lang="en-GB"/>
          </a:p>
        </p:txBody>
      </p:sp>
      <p:sp>
        <p:nvSpPr>
          <p:cNvPr id="3" name="Footer Placeholder 2"/>
          <p:cNvSpPr>
            <a:spLocks noGrp="1"/>
          </p:cNvSpPr>
          <p:nvPr>
            <p:ph type="ftr" idx="11"/>
          </p:nvPr>
        </p:nvSpPr>
        <p:spPr/>
        <p:txBody>
          <a:bodyPr/>
          <a:lstStyle>
            <a:lvl1pPr>
              <a:defRPr/>
            </a:lvl1pPr>
          </a:lstStyle>
          <a:p>
            <a:r>
              <a:rPr lang="en-GB" smtClean="0"/>
              <a:t>Jon Rosdahl (CSR)</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11-12/1223r0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www.ieee802.org/1/files/public/docs2012/new-p802-1Qca-draft-5c-0912-v03.pdf" TargetMode="External"/><Relationship Id="rId13" Type="http://schemas.openxmlformats.org/officeDocument/2006/relationships/hyperlink" Target="https://mentor.ieee.org/802.15/dcn/12/15-12-0386-05-004q-ulp-par.pdf" TargetMode="External"/><Relationship Id="rId18" Type="http://schemas.openxmlformats.org/officeDocument/2006/relationships/hyperlink" Target="http://www.ieee802.org/3/bj/5C_0712.pdf" TargetMode="External"/><Relationship Id="rId3" Type="http://schemas.openxmlformats.org/officeDocument/2006/relationships/hyperlink" Target="http://www.ieee802.org/1/files/public/docs2012/new-p802-1ACby-draft-par-0912.pdf" TargetMode="External"/><Relationship Id="rId21" Type="http://schemas.openxmlformats.org/officeDocument/2006/relationships/hyperlink" Target="https://mentor.ieee.org/802.21/dcn/12/21-12-0088-02-0000-p802-21-revision-par.pdf" TargetMode="External"/><Relationship Id="rId7" Type="http://schemas.openxmlformats.org/officeDocument/2006/relationships/hyperlink" Target="http://ieee802.org/1/files/public/docs2012/new-p802-1Qca-draft-par-0912-v04.pdf" TargetMode="External"/><Relationship Id="rId12" Type="http://schemas.openxmlformats.org/officeDocument/2006/relationships/hyperlink" Target="https://mentor.ieee.org/802.11/dcn/12/11-12-1137-04-0pad-draft-5c-proposal.doc" TargetMode="External"/><Relationship Id="rId17" Type="http://schemas.openxmlformats.org/officeDocument/2006/relationships/hyperlink" Target="http://www.ieee802.org/3/bj/P802_3bj_PAR_modification_101012.pdf" TargetMode="External"/><Relationship Id="rId2" Type="http://schemas.openxmlformats.org/officeDocument/2006/relationships/notesSlide" Target="../notesSlides/notesSlide2.xml"/><Relationship Id="rId16" Type="http://schemas.openxmlformats.org/officeDocument/2006/relationships/hyperlink" Target="https://mentor.ieee.org/802.22/dcn/12/22-12-0084-04-0001-advanced-beaconing-5c.docx" TargetMode="External"/><Relationship Id="rId20" Type="http://schemas.openxmlformats.org/officeDocument/2006/relationships/hyperlink" Target="http://ieee802.org/3/RTPGE/5C_0912.pdf"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2/new-p802-1Qbz-draft-5c-0912.pdf" TargetMode="External"/><Relationship Id="rId11" Type="http://schemas.openxmlformats.org/officeDocument/2006/relationships/hyperlink" Target="https://mentor.ieee.org/802.11/dcn/12/11-12-1081-04-0pad-draft-par-proposal.doc" TargetMode="External"/><Relationship Id="rId5" Type="http://schemas.openxmlformats.org/officeDocument/2006/relationships/hyperlink" Target="http://www.ieee802.org/1/files/public/docs2012/new-p802-1Qbz-draft-par-0912.pdf" TargetMode="External"/><Relationship Id="rId15" Type="http://schemas.openxmlformats.org/officeDocument/2006/relationships/hyperlink" Target="https://mentor.ieee.org/802.22/dcn/12/22-12-0083-04-0001-advanced-beaconing-par.docx" TargetMode="External"/><Relationship Id="rId23" Type="http://schemas.openxmlformats.org/officeDocument/2006/relationships/hyperlink" Target="https://mentor.ieee.org/802.21/dcn/12/21-12-0126-00-0000-proposed-802-21-1-5c.docx" TargetMode="External"/><Relationship Id="rId10" Type="http://schemas.openxmlformats.org/officeDocument/2006/relationships/hyperlink" Target="https://mentor.ieee.org/802.11/dcn/12/11-12-1077-04-0glk-glk-draft-par-and-5c.docx" TargetMode="External"/><Relationship Id="rId19" Type="http://schemas.openxmlformats.org/officeDocument/2006/relationships/hyperlink" Target="http://ieee802.org/3/RTPGE/P802_3bp_PAR.pdf" TargetMode="External"/><Relationship Id="rId4" Type="http://schemas.openxmlformats.org/officeDocument/2006/relationships/hyperlink" Target="http://www.ieee802.org/1/files/public/docs2012/new-p802-1ACby-draft-5c-0912.pdf" TargetMode="External"/><Relationship Id="rId9" Type="http://schemas.openxmlformats.org/officeDocument/2006/relationships/hyperlink" Target="http://doc.wirelessman.org/16-12-0587-02.docx" TargetMode="External"/><Relationship Id="rId14" Type="http://schemas.openxmlformats.org/officeDocument/2006/relationships/hyperlink" Target="https://mentor.ieee.org/802.15/dcn/12/15-12-0387-05-004q-ulp-5c.docx" TargetMode="External"/><Relationship Id="rId22" Type="http://schemas.openxmlformats.org/officeDocument/2006/relationships/hyperlink" Target="https://mentor.ieee.org/802.21/dcn/12/21-12-0089-03-0000-802-21-1-par.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WG11 Review of Nov 2012 Proposed </a:t>
            </a:r>
            <a:r>
              <a:rPr lang="en-US" dirty="0" smtClean="0"/>
              <a:t>PARs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2012-11-12</a:t>
            </a:r>
            <a:endParaRPr lang="en-GB" sz="2000" b="0" dirty="0"/>
          </a:p>
        </p:txBody>
      </p:sp>
      <p:graphicFrame>
        <p:nvGraphicFramePr>
          <p:cNvPr id="3075" name="Object 3"/>
          <p:cNvGraphicFramePr>
            <a:graphicFrameLocks noChangeAspect="1"/>
          </p:cNvGraphicFramePr>
          <p:nvPr/>
        </p:nvGraphicFramePr>
        <p:xfrm>
          <a:off x="515938" y="2278063"/>
          <a:ext cx="8045450" cy="2476500"/>
        </p:xfrm>
        <a:graphic>
          <a:graphicData uri="http://schemas.openxmlformats.org/presentationml/2006/ole">
            <p:oleObj spid="_x0000_s3075" name="Document" r:id="rId4" imgW="8267030" imgH="2534496"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802.15.4q</a:t>
            </a:r>
            <a:endParaRPr lang="en-US" dirty="0"/>
          </a:p>
        </p:txBody>
      </p:sp>
      <p:sp>
        <p:nvSpPr>
          <p:cNvPr id="3" name="Content Placeholder 2"/>
          <p:cNvSpPr>
            <a:spLocks noGrp="1"/>
          </p:cNvSpPr>
          <p:nvPr>
            <p:ph idx="1"/>
          </p:nvPr>
        </p:nvSpPr>
        <p:spPr>
          <a:xfrm>
            <a:off x="685800" y="1524000"/>
            <a:ext cx="7770813" cy="4876800"/>
          </a:xfrm>
        </p:spPr>
        <p:txBody>
          <a:bodyPr/>
          <a:lstStyle/>
          <a:p>
            <a:r>
              <a:rPr lang="en-US" dirty="0" smtClean="0"/>
              <a:t>5C – 3a – Suggests that some existing 15.4 devices can operate with coin cell batteries.  This would imply that the existing standard is sufficient for building compliant devices operating with coin cell batteries.</a:t>
            </a:r>
          </a:p>
          <a:p>
            <a:r>
              <a:rPr lang="en-US" dirty="0" smtClean="0"/>
              <a:t>Q: Why do you need a new Standard?  How is it “unique” from the existing standard?</a:t>
            </a:r>
          </a:p>
          <a:p>
            <a:r>
              <a:rPr lang="en-US" dirty="0" smtClean="0"/>
              <a:t>5C – 3a seems to infer that the problem being solved is related  to pulse current, while 3b suggests the problem is average current.</a:t>
            </a:r>
          </a:p>
          <a:p>
            <a:r>
              <a:rPr lang="en-US" dirty="0" smtClean="0"/>
              <a:t>Q: What is the actual problem?</a:t>
            </a:r>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802.16r</a:t>
            </a:r>
            <a:endParaRPr lang="en-US" dirty="0"/>
          </a:p>
        </p:txBody>
      </p:sp>
      <p:sp>
        <p:nvSpPr>
          <p:cNvPr id="3" name="Content Placeholder 2"/>
          <p:cNvSpPr>
            <a:spLocks noGrp="1"/>
          </p:cNvSpPr>
          <p:nvPr>
            <p:ph idx="1"/>
          </p:nvPr>
        </p:nvSpPr>
        <p:spPr/>
        <p:txBody>
          <a:bodyPr/>
          <a:lstStyle/>
          <a:p>
            <a:r>
              <a:rPr lang="en-US" dirty="0" smtClean="0"/>
              <a:t>PAR 5.2b – suggest that you do not need the phrase “particularly below 6 GHz” or change to say that this is just below 6 GHz.   </a:t>
            </a:r>
          </a:p>
          <a:p>
            <a:endParaRPr lang="en-US" dirty="0" smtClean="0"/>
          </a:p>
          <a:p>
            <a:r>
              <a:rPr lang="en-US" dirty="0" smtClean="0"/>
              <a:t>General Question: What is the expected data rate that you are looking to define?</a:t>
            </a:r>
          </a:p>
          <a:p>
            <a:r>
              <a:rPr lang="en-US" dirty="0" smtClean="0"/>
              <a:t>What is the new standard providing that is not being provided by LTE?</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802.1Qbz</a:t>
            </a:r>
            <a:endParaRPr lang="en-US" dirty="0"/>
          </a:p>
        </p:txBody>
      </p:sp>
      <p:sp>
        <p:nvSpPr>
          <p:cNvPr id="3" name="Content Placeholder 2"/>
          <p:cNvSpPr>
            <a:spLocks noGrp="1"/>
          </p:cNvSpPr>
          <p:nvPr>
            <p:ph idx="1"/>
          </p:nvPr>
        </p:nvSpPr>
        <p:spPr/>
        <p:txBody>
          <a:bodyPr/>
          <a:lstStyle/>
          <a:p>
            <a:r>
              <a:rPr lang="en-US" dirty="0" smtClean="0"/>
              <a:t>Thanks for working with 802.11.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5334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295400"/>
            <a:ext cx="7772400" cy="51816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Review of 10 PARs and 5Cs presented for Consideration during the 2012 November Plenary and a review of Proposed changes</a:t>
            </a:r>
            <a:r>
              <a:rPr lang="en-GB" dirty="0" smtClean="0"/>
              <a:t> </a:t>
            </a:r>
            <a:r>
              <a:rPr lang="en-GB" dirty="0" smtClean="0"/>
              <a:t>to the defined 5Cs. </a:t>
            </a:r>
          </a:p>
          <a:p>
            <a:r>
              <a:rPr lang="en-US" sz="1400" dirty="0" smtClean="0"/>
              <a:t>802.1ACby - amendment for Support by Ethernet over Media Oriented Systems Transport (MOST)  </a:t>
            </a:r>
            <a:r>
              <a:rPr lang="en-US" sz="1400" dirty="0" smtClean="0">
                <a:hlinkClick r:id="rId3"/>
              </a:rPr>
              <a:t>PAR</a:t>
            </a:r>
            <a:r>
              <a:rPr lang="en-US" sz="1400" dirty="0" smtClean="0"/>
              <a:t> and </a:t>
            </a:r>
            <a:r>
              <a:rPr lang="en-US" sz="1400" dirty="0" smtClean="0">
                <a:hlinkClick r:id="rId4"/>
              </a:rPr>
              <a:t>5C</a:t>
            </a:r>
            <a:r>
              <a:rPr lang="en-US" sz="1400" dirty="0" smtClean="0"/>
              <a:t> </a:t>
            </a:r>
          </a:p>
          <a:p>
            <a:r>
              <a:rPr lang="en-US" sz="1400" dirty="0" smtClean="0"/>
              <a:t>802.1Qbz - amendment for Enhancements to Bridging of 802.11,   </a:t>
            </a:r>
            <a:r>
              <a:rPr lang="en-US" sz="1400" dirty="0" smtClean="0">
                <a:hlinkClick r:id="rId5"/>
              </a:rPr>
              <a:t>PAR</a:t>
            </a:r>
            <a:r>
              <a:rPr lang="en-US" sz="1400" dirty="0" smtClean="0"/>
              <a:t> and </a:t>
            </a:r>
            <a:r>
              <a:rPr lang="en-US" sz="1400" dirty="0" smtClean="0">
                <a:hlinkClick r:id="rId6"/>
              </a:rPr>
              <a:t>5C</a:t>
            </a:r>
            <a:r>
              <a:rPr lang="en-US" sz="1400" dirty="0" smtClean="0"/>
              <a:t> </a:t>
            </a:r>
          </a:p>
          <a:p>
            <a:r>
              <a:rPr lang="en-US" sz="1400" dirty="0" smtClean="0"/>
              <a:t>802.1Qca - amendment for Path Control and Reservation,  </a:t>
            </a:r>
            <a:r>
              <a:rPr lang="en-US" sz="1400" dirty="0" smtClean="0">
                <a:hlinkClick r:id="rId7"/>
              </a:rPr>
              <a:t>PAR</a:t>
            </a:r>
            <a:r>
              <a:rPr lang="en-US" sz="1400" dirty="0" smtClean="0"/>
              <a:t> and </a:t>
            </a:r>
            <a:r>
              <a:rPr lang="en-US" sz="1400" dirty="0" smtClean="0">
                <a:hlinkClick r:id="rId8"/>
              </a:rPr>
              <a:t>5C</a:t>
            </a:r>
            <a:r>
              <a:rPr lang="en-US" sz="1400" dirty="0" smtClean="0"/>
              <a:t> </a:t>
            </a:r>
          </a:p>
          <a:p>
            <a:r>
              <a:rPr lang="en-US" sz="1400" dirty="0" smtClean="0"/>
              <a:t>802.16r - amendment for Small Cell Backhaul (SCB) Applications, </a:t>
            </a:r>
            <a:r>
              <a:rPr lang="en-US" sz="1400" dirty="0" smtClean="0">
                <a:hlinkClick r:id="rId9"/>
              </a:rPr>
              <a:t>PAR and 5C</a:t>
            </a:r>
            <a:r>
              <a:rPr lang="en-US" sz="1400" dirty="0" smtClean="0"/>
              <a:t> </a:t>
            </a:r>
          </a:p>
          <a:p>
            <a:r>
              <a:rPr lang="en-US" sz="1400" dirty="0" smtClean="0"/>
              <a:t>802.11ak - amendment for Global Link, </a:t>
            </a:r>
            <a:r>
              <a:rPr lang="en-US" sz="1400" dirty="0" smtClean="0">
                <a:hlinkClick r:id="rId10"/>
              </a:rPr>
              <a:t>PAR and 5C</a:t>
            </a:r>
            <a:r>
              <a:rPr lang="en-US" sz="1400" dirty="0" smtClean="0"/>
              <a:t> </a:t>
            </a:r>
          </a:p>
          <a:p>
            <a:r>
              <a:rPr lang="en-US" sz="1400" dirty="0" smtClean="0"/>
              <a:t>802.11aq - amendment for Pre-association Discovery (PAD), </a:t>
            </a:r>
            <a:r>
              <a:rPr lang="en-US" sz="1400" dirty="0" smtClean="0">
                <a:hlinkClick r:id="rId11"/>
              </a:rPr>
              <a:t>PAR</a:t>
            </a:r>
            <a:r>
              <a:rPr lang="en-US" sz="1400" dirty="0" smtClean="0"/>
              <a:t> and </a:t>
            </a:r>
            <a:r>
              <a:rPr lang="en-US" sz="1400" dirty="0" smtClean="0">
                <a:hlinkClick r:id="rId12"/>
              </a:rPr>
              <a:t>5C</a:t>
            </a:r>
            <a:r>
              <a:rPr lang="en-US" sz="1400" dirty="0" smtClean="0"/>
              <a:t> </a:t>
            </a:r>
          </a:p>
          <a:p>
            <a:r>
              <a:rPr lang="en-US" sz="1400" dirty="0" smtClean="0"/>
              <a:t>802.15.4q  - amendment for Ultra Low Power, </a:t>
            </a:r>
            <a:r>
              <a:rPr lang="en-US" sz="1400" dirty="0" smtClean="0">
                <a:hlinkClick r:id="rId13"/>
              </a:rPr>
              <a:t>PAR</a:t>
            </a:r>
            <a:r>
              <a:rPr lang="en-US" sz="1400" dirty="0" smtClean="0"/>
              <a:t> and </a:t>
            </a:r>
            <a:r>
              <a:rPr lang="en-US" sz="1400" dirty="0" smtClean="0">
                <a:hlinkClick r:id="rId14"/>
              </a:rPr>
              <a:t>5C</a:t>
            </a:r>
            <a:r>
              <a:rPr lang="en-US" sz="1400" dirty="0" smtClean="0"/>
              <a:t> </a:t>
            </a:r>
          </a:p>
          <a:p>
            <a:r>
              <a:rPr lang="en-US" sz="1400" dirty="0" smtClean="0"/>
              <a:t>802.22.1a - amendment for Advanced Beaconing, </a:t>
            </a:r>
            <a:r>
              <a:rPr lang="en-US" sz="1400" dirty="0" smtClean="0">
                <a:hlinkClick r:id="rId15"/>
              </a:rPr>
              <a:t>PAR</a:t>
            </a:r>
            <a:r>
              <a:rPr lang="en-US" sz="1400" dirty="0" smtClean="0"/>
              <a:t> and </a:t>
            </a:r>
            <a:r>
              <a:rPr lang="en-US" sz="1400" dirty="0" smtClean="0">
                <a:hlinkClick r:id="rId16"/>
              </a:rPr>
              <a:t>5C</a:t>
            </a:r>
            <a:r>
              <a:rPr lang="en-US" sz="1400" dirty="0" smtClean="0"/>
              <a:t> </a:t>
            </a:r>
          </a:p>
          <a:p>
            <a:r>
              <a:rPr lang="en-US" sz="1400" dirty="0" smtClean="0"/>
              <a:t>802.3bj - </a:t>
            </a:r>
            <a:r>
              <a:rPr lang="en-US" sz="1400" dirty="0" smtClean="0">
                <a:hlinkClick r:id="rId17"/>
              </a:rPr>
              <a:t>PAR modification request</a:t>
            </a:r>
            <a:r>
              <a:rPr lang="en-US" sz="1400" dirty="0" smtClean="0"/>
              <a:t> &amp; </a:t>
            </a:r>
            <a:r>
              <a:rPr lang="en-US" sz="1400" dirty="0" smtClean="0">
                <a:hlinkClick r:id="rId18"/>
              </a:rPr>
              <a:t>Updated 5C</a:t>
            </a:r>
            <a:r>
              <a:rPr lang="en-US" sz="1400" dirty="0" smtClean="0"/>
              <a:t> </a:t>
            </a:r>
          </a:p>
          <a:p>
            <a:r>
              <a:rPr lang="en-US" sz="1400" dirty="0" smtClean="0"/>
              <a:t>802.3bp - amendment for 1 </a:t>
            </a:r>
            <a:r>
              <a:rPr lang="en-US" sz="1400" dirty="0" err="1" smtClean="0"/>
              <a:t>Gb</a:t>
            </a:r>
            <a:r>
              <a:rPr lang="en-US" sz="1400" dirty="0" smtClean="0"/>
              <a:t>/s Operation over Fewer than Three Twisted Pair Copper Cable, </a:t>
            </a:r>
            <a:r>
              <a:rPr lang="en-US" sz="1400" dirty="0" smtClean="0">
                <a:hlinkClick r:id="rId19"/>
              </a:rPr>
              <a:t>PAR</a:t>
            </a:r>
            <a:r>
              <a:rPr lang="en-US" sz="1400" dirty="0" smtClean="0"/>
              <a:t> and </a:t>
            </a:r>
            <a:r>
              <a:rPr lang="en-US" sz="1400" dirty="0" smtClean="0">
                <a:hlinkClick r:id="rId20"/>
              </a:rPr>
              <a:t>5C</a:t>
            </a:r>
            <a:r>
              <a:rPr lang="en-US" sz="1400" dirty="0" smtClean="0"/>
              <a:t> </a:t>
            </a:r>
          </a:p>
          <a:p>
            <a:r>
              <a:rPr lang="en-US" sz="1400" dirty="0" smtClean="0"/>
              <a:t>802.21 - revision PAR for IEEE Std 802.21-2008, </a:t>
            </a:r>
            <a:r>
              <a:rPr lang="en-US" sz="1400" dirty="0" smtClean="0">
                <a:hlinkClick r:id="rId21"/>
              </a:rPr>
              <a:t>PAR</a:t>
            </a:r>
            <a:r>
              <a:rPr lang="en-US" sz="1400" dirty="0" smtClean="0"/>
              <a:t>. </a:t>
            </a:r>
          </a:p>
          <a:p>
            <a:r>
              <a:rPr lang="en-US" sz="1400" dirty="0" smtClean="0"/>
              <a:t>802.21.1 - standard for Media Independent Services, </a:t>
            </a:r>
            <a:r>
              <a:rPr lang="en-US" sz="1400" dirty="0" smtClean="0">
                <a:hlinkClick r:id="rId22"/>
              </a:rPr>
              <a:t>PAR</a:t>
            </a:r>
            <a:r>
              <a:rPr lang="en-US" sz="1400" dirty="0" smtClean="0"/>
              <a:t> and </a:t>
            </a:r>
            <a:r>
              <a:rPr lang="en-US" sz="1400" dirty="0" smtClean="0">
                <a:hlinkClick r:id="rId23"/>
              </a:rPr>
              <a:t>5C</a:t>
            </a:r>
            <a:r>
              <a:rPr lang="en-US" sz="1400" dirty="0" smtClean="0"/>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2012</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5C Feedback to 802</a:t>
            </a:r>
            <a:endParaRPr lang="en-US" dirty="0"/>
          </a:p>
        </p:txBody>
      </p:sp>
      <p:sp>
        <p:nvSpPr>
          <p:cNvPr id="10242" name="Rectangle 2"/>
          <p:cNvSpPr>
            <a:spLocks noGrp="1" noChangeArrowheads="1"/>
          </p:cNvSpPr>
          <p:nvPr>
            <p:ph type="body" idx="1"/>
          </p:nvPr>
        </p:nvSpPr>
        <p:spPr>
          <a:xfrm>
            <a:off x="762000" y="2057400"/>
            <a:ext cx="7772400" cy="4208463"/>
          </a:xfrm>
          <a:ln/>
        </p:spPr>
        <p:txBody>
          <a:bodyPr/>
          <a:lstStyle/>
          <a:p>
            <a:r>
              <a:rPr lang="en-US" dirty="0" smtClean="0"/>
              <a:t>1.5 Economic Feasibility</a:t>
            </a:r>
          </a:p>
          <a:p>
            <a:r>
              <a:rPr lang="en-US" dirty="0" smtClean="0"/>
              <a:t>	</a:t>
            </a:r>
            <a:r>
              <a:rPr lang="en-US" dirty="0" smtClean="0"/>
              <a:t>replace the 2</a:t>
            </a:r>
            <a:r>
              <a:rPr lang="en-US" baseline="30000" dirty="0" smtClean="0"/>
              <a:t>nd</a:t>
            </a:r>
            <a:r>
              <a:rPr lang="en-US" dirty="0" smtClean="0"/>
              <a:t> sentence with “The proposed project shall provide a summary of the “cost for performance” analysis, showing the assessment factors including, at a minimum, the affect of installation costs.</a:t>
            </a:r>
            <a:endParaRPr lang="en-US" dirty="0" smtClean="0"/>
          </a:p>
          <a:p>
            <a:r>
              <a:rPr lang="en-US" dirty="0" smtClean="0"/>
              <a:t>Remove a), b) and c)</a:t>
            </a:r>
          </a:p>
          <a:p>
            <a:r>
              <a:rPr lang="en-US" dirty="0" smtClean="0"/>
              <a:t>	</a:t>
            </a:r>
            <a:r>
              <a:rPr lang="en-US" dirty="0" smtClean="0"/>
              <a:t>	</a:t>
            </a:r>
            <a:r>
              <a:rPr lang="en-US" dirty="0" smtClean="0"/>
              <a:t>Rationale: State the metrics, then use them in assessments</a:t>
            </a:r>
            <a:r>
              <a:rPr lang="en-US" dirty="0" smtClean="0"/>
              <a:t> (in b)  with a single question and allow WG to provide assessments.)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2012</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802.3bj</a:t>
            </a:r>
            <a:endParaRPr lang="en-US" dirty="0"/>
          </a:p>
        </p:txBody>
      </p:sp>
      <p:sp>
        <p:nvSpPr>
          <p:cNvPr id="9218" name="Rectangle 2"/>
          <p:cNvSpPr>
            <a:spLocks noGrp="1" noChangeArrowheads="1"/>
          </p:cNvSpPr>
          <p:nvPr>
            <p:ph type="body" idx="1"/>
          </p:nvPr>
        </p:nvSpPr>
        <p:spPr>
          <a:xfrm>
            <a:off x="685800" y="1600200"/>
            <a:ext cx="7772400" cy="4495800"/>
          </a:xfrm>
          <a:ln/>
        </p:spPr>
        <p:txBody>
          <a:bodyPr/>
          <a:lstStyle/>
          <a:p>
            <a:pPr>
              <a:buFont typeface="Times New Roman" pitchFamily="16" charset="0"/>
              <a:buChar char="•"/>
            </a:pPr>
            <a:r>
              <a:rPr lang="en-GB" dirty="0" smtClean="0"/>
              <a:t>The Note for Item 0 is not necessary in 8.1.</a:t>
            </a:r>
          </a:p>
          <a:p>
            <a:pPr>
              <a:buFont typeface="Times New Roman" pitchFamily="16" charset="0"/>
              <a:buChar char="•"/>
            </a:pPr>
            <a:r>
              <a:rPr lang="en-GB" dirty="0" smtClean="0"/>
              <a:t>Suggest that you don’t add the 5.2 comment in 8.1.</a:t>
            </a:r>
          </a:p>
          <a:p>
            <a:pPr>
              <a:buFont typeface="Times New Roman" pitchFamily="16" charset="0"/>
              <a:buChar char="•"/>
            </a:pPr>
            <a:r>
              <a:rPr lang="en-GB" dirty="0" smtClean="0"/>
              <a:t>Include in 8.1 an explanation of the changes being requested.</a:t>
            </a:r>
          </a:p>
          <a:p>
            <a:pPr>
              <a:buFont typeface="Times New Roman" pitchFamily="16" charset="0"/>
              <a:buChar char="•"/>
            </a:pPr>
            <a:r>
              <a:rPr lang="en-GB" dirty="0" smtClean="0"/>
              <a:t>5C: Suggest that you change the answer to the Compatibility question from Yes to No, and delete “</a:t>
            </a:r>
            <a:r>
              <a:rPr lang="en-US" dirty="0" smtClean="0"/>
              <a:t>The P802.3bj PAR mandates </a:t>
            </a:r>
            <a:r>
              <a:rPr lang="en-US" dirty="0" smtClean="0"/>
              <a:t>that” </a:t>
            </a:r>
            <a:r>
              <a:rPr lang="en-GB" dirty="0" smtClean="0"/>
              <a:t>from the start of that bullet.</a:t>
            </a:r>
          </a:p>
          <a:p>
            <a:pPr>
              <a:buFont typeface="Times New Roman" pitchFamily="16" charset="0"/>
              <a:buChar char="•"/>
            </a:pPr>
            <a:endParaRPr lang="en-GB" dirty="0" smtClean="0"/>
          </a:p>
          <a:p>
            <a:pPr>
              <a:buFont typeface="Times New Roman" pitchFamily="16" charset="0"/>
              <a:buChar char="•"/>
            </a:pPr>
            <a:r>
              <a:rPr lang="en-GB" dirty="0" smtClean="0"/>
              <a:t>Addressing the compatibility in one place should be sufficient.</a:t>
            </a:r>
            <a:endParaRPr lang="en-GB" dirty="0" smtClean="0"/>
          </a:p>
          <a:p>
            <a:pPr>
              <a:buFont typeface="Times New Roman" pitchFamily="16" charset="0"/>
              <a:buChar char="•"/>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802.21 and 802.21.1 general comment</a:t>
            </a:r>
            <a:endParaRPr lang="en-US" dirty="0"/>
          </a:p>
        </p:txBody>
      </p:sp>
      <p:sp>
        <p:nvSpPr>
          <p:cNvPr id="3" name="Content Placeholder 2"/>
          <p:cNvSpPr>
            <a:spLocks noGrp="1"/>
          </p:cNvSpPr>
          <p:nvPr>
            <p:ph idx="1"/>
          </p:nvPr>
        </p:nvSpPr>
        <p:spPr/>
        <p:txBody>
          <a:bodyPr/>
          <a:lstStyle/>
          <a:p>
            <a:r>
              <a:rPr lang="en-US" dirty="0" smtClean="0"/>
              <a:t>We cannot support either of the 802.21 proposed PARS in the current state.</a:t>
            </a:r>
          </a:p>
          <a:p>
            <a:r>
              <a:rPr lang="en-US" dirty="0" smtClean="0"/>
              <a:t>In both, 5.2 – Scope does not specify what you are really going to produce.</a:t>
            </a:r>
          </a:p>
          <a:p>
            <a:r>
              <a:rPr lang="en-US" dirty="0" smtClean="0"/>
              <a:t>Not certain what are the overall goals of the two PARs.</a:t>
            </a:r>
          </a:p>
          <a:p>
            <a:r>
              <a:rPr lang="en-US" dirty="0" smtClean="0"/>
              <a:t>Do you really have an Architecture </a:t>
            </a:r>
            <a:r>
              <a:rPr lang="en-US" dirty="0" err="1" smtClean="0"/>
              <a:t>vs</a:t>
            </a:r>
            <a:r>
              <a:rPr lang="en-US" dirty="0" smtClean="0"/>
              <a:t> Framework?</a:t>
            </a:r>
          </a:p>
          <a:p>
            <a:r>
              <a:rPr lang="en-US" dirty="0" smtClean="0"/>
              <a:t>How will your Framework fit into the 802 O&amp;A?</a:t>
            </a:r>
          </a:p>
          <a:p>
            <a:r>
              <a:rPr lang="en-US" dirty="0" smtClean="0"/>
              <a:t>The proposed Scope seems to be too broad/ open ended</a:t>
            </a:r>
          </a:p>
          <a:p>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802.3bp</a:t>
            </a:r>
            <a:endParaRPr lang="en-US" dirty="0"/>
          </a:p>
        </p:txBody>
      </p:sp>
      <p:sp>
        <p:nvSpPr>
          <p:cNvPr id="3" name="Content Placeholder 2"/>
          <p:cNvSpPr>
            <a:spLocks noGrp="1"/>
          </p:cNvSpPr>
          <p:nvPr>
            <p:ph idx="1"/>
          </p:nvPr>
        </p:nvSpPr>
        <p:spPr/>
        <p:txBody>
          <a:bodyPr/>
          <a:lstStyle/>
          <a:p>
            <a:r>
              <a:rPr lang="en-US" dirty="0" smtClean="0"/>
              <a:t>2.1 Title: suggest that the “amendment:” is missing. </a:t>
            </a:r>
          </a:p>
          <a:p>
            <a:r>
              <a:rPr lang="en-US" dirty="0" smtClean="0"/>
              <a:t>	</a:t>
            </a:r>
            <a:r>
              <a:rPr lang="en-US" dirty="0" smtClean="0"/>
              <a:t>Typically a title for an amendment has “amendment” in the title. E.g.  the base title followed by “amendment: “ and then the amendment title.</a:t>
            </a:r>
          </a:p>
          <a:p>
            <a:r>
              <a:rPr lang="en-US" dirty="0" smtClean="0"/>
              <a:t>8.1 – Delete the 5.2 note.</a:t>
            </a:r>
          </a:p>
          <a:p>
            <a:endParaRPr lang="en-US" dirty="0" smtClean="0"/>
          </a:p>
          <a:p>
            <a:r>
              <a:rPr lang="en-US" dirty="0" smtClean="0"/>
              <a:t>5C- in Compatibility, delete last bullet.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802.21 Scope</a:t>
            </a:r>
            <a:endParaRPr lang="en-US" dirty="0"/>
          </a:p>
        </p:txBody>
      </p:sp>
      <p:sp>
        <p:nvSpPr>
          <p:cNvPr id="3" name="Content Placeholder 2"/>
          <p:cNvSpPr>
            <a:spLocks noGrp="1"/>
          </p:cNvSpPr>
          <p:nvPr>
            <p:ph idx="1"/>
          </p:nvPr>
        </p:nvSpPr>
        <p:spPr/>
        <p:txBody>
          <a:bodyPr/>
          <a:lstStyle/>
          <a:p>
            <a:r>
              <a:rPr lang="en-US" dirty="0" smtClean="0"/>
              <a:t>	5.2 This standard defines an extensible IEEE 802(R) media access independent services framework that facilitates handover and related services (e.g., discovery) between heterogeneous IEEE 802 networks. It also facilitates handover between IEEE 802 networks and cellular networks.</a:t>
            </a:r>
          </a:p>
          <a:p>
            <a:endParaRPr lang="en-US" dirty="0" smtClean="0"/>
          </a:p>
          <a:p>
            <a:endParaRPr lang="en-US" dirty="0" smtClean="0"/>
          </a:p>
          <a:p>
            <a:r>
              <a:rPr lang="en-US" dirty="0" smtClean="0"/>
              <a:t>Make the scope more specific to a clear focus and direction.</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802.21 Purpose</a:t>
            </a:r>
            <a:endParaRPr lang="en-US" dirty="0"/>
          </a:p>
        </p:txBody>
      </p:sp>
      <p:sp>
        <p:nvSpPr>
          <p:cNvPr id="3" name="Content Placeholder 2"/>
          <p:cNvSpPr>
            <a:spLocks noGrp="1"/>
          </p:cNvSpPr>
          <p:nvPr>
            <p:ph idx="1"/>
          </p:nvPr>
        </p:nvSpPr>
        <p:spPr/>
        <p:txBody>
          <a:bodyPr/>
          <a:lstStyle/>
          <a:p>
            <a:r>
              <a:rPr lang="en-US" dirty="0" smtClean="0"/>
              <a:t>5.4 Change the purpose to “The Purpose of this standard is to improve the user experience of mobile devices by describing a framework  that provides the necessary services to facilitate handover between heterogeneous IEEE 802 networks.  This framework is also applicable for interworking between IEEE 802 networks and Cellular networks.”</a:t>
            </a:r>
          </a:p>
          <a:p>
            <a:endParaRPr lang="en-US" dirty="0" smtClean="0"/>
          </a:p>
          <a:p>
            <a:endParaRPr lang="en-US" dirty="0" smtClean="0"/>
          </a:p>
          <a:p>
            <a:r>
              <a:rPr lang="en-US" dirty="0" smtClean="0"/>
              <a:t>Makes the Purpose in harmony with the new scope.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dirty="0" smtClean="0"/>
              <a:t>802.22.1a</a:t>
            </a:r>
            <a:endParaRPr lang="en-US" dirty="0"/>
          </a:p>
        </p:txBody>
      </p:sp>
      <p:sp>
        <p:nvSpPr>
          <p:cNvPr id="3" name="Content Placeholder 2"/>
          <p:cNvSpPr>
            <a:spLocks noGrp="1"/>
          </p:cNvSpPr>
          <p:nvPr>
            <p:ph idx="1"/>
          </p:nvPr>
        </p:nvSpPr>
        <p:spPr>
          <a:xfrm>
            <a:off x="685800" y="1295400"/>
            <a:ext cx="7770813" cy="5181600"/>
          </a:xfrm>
        </p:spPr>
        <p:txBody>
          <a:bodyPr/>
          <a:lstStyle/>
          <a:p>
            <a:r>
              <a:rPr lang="en-US" sz="1400" dirty="0" smtClean="0"/>
              <a:t>In the current form, we cannot support the approval of </a:t>
            </a:r>
            <a:r>
              <a:rPr lang="en-US" sz="1400" dirty="0" smtClean="0"/>
              <a:t>the proposed PAR.</a:t>
            </a:r>
            <a:endParaRPr lang="en-US" sz="1400" dirty="0" smtClean="0"/>
          </a:p>
          <a:p>
            <a:endParaRPr lang="en-US" sz="1400" dirty="0" smtClean="0"/>
          </a:p>
          <a:p>
            <a:r>
              <a:rPr lang="en-US" sz="1400" dirty="0" smtClean="0"/>
              <a:t>The Title 2.1 and Scope 5.2b does not communicate clearly the substance of the project.</a:t>
            </a:r>
          </a:p>
          <a:p>
            <a:endParaRPr lang="en-US" sz="1400" dirty="0" smtClean="0"/>
          </a:p>
          <a:p>
            <a:r>
              <a:rPr lang="en-US" sz="1400" dirty="0" smtClean="0"/>
              <a:t>Unable to differentiate what alternate systems you will be actually communicating with.</a:t>
            </a:r>
          </a:p>
          <a:p>
            <a:r>
              <a:rPr lang="en-US" sz="1400" dirty="0" smtClean="0"/>
              <a:t>Which of the communication devices are 802.22, and which are some other 3</a:t>
            </a:r>
            <a:r>
              <a:rPr lang="en-US" sz="1400" baseline="30000" dirty="0" smtClean="0"/>
              <a:t>rd</a:t>
            </a:r>
            <a:r>
              <a:rPr lang="en-US" sz="1400" dirty="0" smtClean="0"/>
              <a:t> party device operating in the frequency band mentioned.</a:t>
            </a:r>
          </a:p>
          <a:p>
            <a:r>
              <a:rPr lang="en-US" sz="1400" dirty="0" smtClean="0"/>
              <a:t>	</a:t>
            </a:r>
            <a:r>
              <a:rPr lang="en-US" sz="1400" dirty="0" smtClean="0"/>
              <a:t>	What types (quantities) of information will you convey in the proposed beaconing scheme?</a:t>
            </a:r>
          </a:p>
          <a:p>
            <a:r>
              <a:rPr lang="en-US" sz="1400" dirty="0" smtClean="0"/>
              <a:t>Are the Beacons adhering to the existing 802.22 definitions?</a:t>
            </a:r>
          </a:p>
          <a:p>
            <a:endParaRPr lang="en-US" sz="1400" dirty="0" smtClean="0"/>
          </a:p>
          <a:p>
            <a:r>
              <a:rPr lang="en-US" sz="1400" dirty="0" smtClean="0"/>
              <a:t>Why is there a new PHY? What is new and different that you need in the PHY world?</a:t>
            </a:r>
          </a:p>
          <a:p>
            <a:r>
              <a:rPr lang="en-US" sz="1400" dirty="0" smtClean="0"/>
              <a:t>Is this a complementary Radio communicating with some other existing non-802 device, then that communication is already defined by the other device</a:t>
            </a:r>
          </a:p>
          <a:p>
            <a:endParaRPr lang="en-US" sz="1400" dirty="0" smtClean="0"/>
          </a:p>
          <a:p>
            <a:r>
              <a:rPr lang="en-US" sz="1400" dirty="0" smtClean="0"/>
              <a:t>5.4, the purpose is supposed to be what is in the final Standard, not the Amendment, so you should either not change the purpose statement, or the new statement should address what is in the final resultant standard.  The proposed Purpose Statement seems to try to address the amendment only.</a:t>
            </a:r>
          </a:p>
          <a:p>
            <a:endParaRPr lang="en-US" sz="1400" dirty="0" smtClean="0"/>
          </a:p>
          <a:p>
            <a:endParaRPr lang="en-US" sz="1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1428</TotalTime>
  <Words>665</Words>
  <Application>Microsoft Office PowerPoint</Application>
  <PresentationFormat>On-screen Show (4:3)</PresentationFormat>
  <Paragraphs>133</Paragraphs>
  <Slides>12</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802-11-Submission</vt:lpstr>
      <vt:lpstr>Microsoft Office Word 97 - 2003 Document</vt:lpstr>
      <vt:lpstr>WG11 Review of Nov 2012 Proposed PARs</vt:lpstr>
      <vt:lpstr>Abstract</vt:lpstr>
      <vt:lpstr>5C Feedback to 802</vt:lpstr>
      <vt:lpstr>802.3bj</vt:lpstr>
      <vt:lpstr>802.21 and 802.21.1 general comment</vt:lpstr>
      <vt:lpstr>802.3bp</vt:lpstr>
      <vt:lpstr>802.21 Scope</vt:lpstr>
      <vt:lpstr>802.21 Purpose</vt:lpstr>
      <vt:lpstr>802.22.1a</vt:lpstr>
      <vt:lpstr>802.15.4q</vt:lpstr>
      <vt:lpstr>802.16r</vt:lpstr>
      <vt:lpstr>802.1Qbz</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WG11 Review of Nov 2012 Proposed PARs</dc:title>
  <dc:subject>Nov 2012</dc:subject>
  <dc:creator>Jon Rosdahl</dc:creator>
  <cp:lastModifiedBy>jr05</cp:lastModifiedBy>
  <cp:revision>3</cp:revision>
  <cp:lastPrinted>1601-01-01T00:00:00Z</cp:lastPrinted>
  <dcterms:created xsi:type="dcterms:W3CDTF">2012-11-12T21:47:03Z</dcterms:created>
  <dcterms:modified xsi:type="dcterms:W3CDTF">2012-11-13T21:35:07Z</dcterms:modified>
</cp:coreProperties>
</file>