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42"/>
  </p:notesMasterIdLst>
  <p:handoutMasterIdLst>
    <p:handoutMasterId r:id="rId43"/>
  </p:handoutMasterIdLst>
  <p:sldIdLst>
    <p:sldId id="1105" r:id="rId2"/>
    <p:sldId id="1295" r:id="rId3"/>
    <p:sldId id="1468" r:id="rId4"/>
    <p:sldId id="1357" r:id="rId5"/>
    <p:sldId id="1445" r:id="rId6"/>
    <p:sldId id="1575" r:id="rId7"/>
    <p:sldId id="1481" r:id="rId8"/>
    <p:sldId id="1562" r:id="rId9"/>
    <p:sldId id="1563" r:id="rId10"/>
    <p:sldId id="1456" r:id="rId11"/>
    <p:sldId id="1573" r:id="rId12"/>
    <p:sldId id="1597" r:id="rId13"/>
    <p:sldId id="1598" r:id="rId14"/>
    <p:sldId id="1483" r:id="rId15"/>
    <p:sldId id="1576" r:id="rId16"/>
    <p:sldId id="1386" r:id="rId17"/>
    <p:sldId id="1450" r:id="rId18"/>
    <p:sldId id="1368" r:id="rId19"/>
    <p:sldId id="1512" r:id="rId20"/>
    <p:sldId id="1547" r:id="rId21"/>
    <p:sldId id="1296" r:id="rId22"/>
    <p:sldId id="1570" r:id="rId23"/>
    <p:sldId id="1549" r:id="rId24"/>
    <p:sldId id="1550" r:id="rId25"/>
    <p:sldId id="1551" r:id="rId26"/>
    <p:sldId id="1585" r:id="rId27"/>
    <p:sldId id="1586" r:id="rId28"/>
    <p:sldId id="1297" r:id="rId29"/>
    <p:sldId id="1398" r:id="rId30"/>
    <p:sldId id="1596" r:id="rId31"/>
    <p:sldId id="1388" r:id="rId32"/>
    <p:sldId id="1478" r:id="rId33"/>
    <p:sldId id="1567" r:id="rId34"/>
    <p:sldId id="1347" r:id="rId35"/>
    <p:sldId id="1447" r:id="rId36"/>
    <p:sldId id="1536" r:id="rId37"/>
    <p:sldId id="1600" r:id="rId38"/>
    <p:sldId id="1577" r:id="rId39"/>
    <p:sldId id="1435" r:id="rId40"/>
    <p:sldId id="1599" r:id="rId41"/>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FF99"/>
    <a:srgbClr val="FF9966"/>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varScale="1">
        <p:scale>
          <a:sx n="89" d="100"/>
          <a:sy n="89" d="100"/>
        </p:scale>
        <p:origin x="-1560" y="-6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6384"/>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9891" y="186194"/>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802.11-12/1211r0</a:t>
            </a:r>
            <a:endParaRPr lang="en-US"/>
          </a:p>
        </p:txBody>
      </p:sp>
      <p:sp>
        <p:nvSpPr>
          <p:cNvPr id="3075" name="Rectangle 3"/>
          <p:cNvSpPr>
            <a:spLocks noGrp="1" noChangeArrowheads="1"/>
          </p:cNvSpPr>
          <p:nvPr>
            <p:ph type="dt" sz="quarter" idx="1"/>
          </p:nvPr>
        </p:nvSpPr>
        <p:spPr bwMode="auto">
          <a:xfrm>
            <a:off x="706439" y="176669"/>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smtClean="0"/>
            </a:lvl1pPr>
          </a:lstStyle>
          <a:p>
            <a:pPr>
              <a:defRPr/>
            </a:pPr>
            <a:r>
              <a:rPr lang="en-US" smtClean="0"/>
              <a:t>November 2012</a:t>
            </a:r>
            <a:endParaRPr lang="en-US"/>
          </a:p>
        </p:txBody>
      </p:sp>
      <p:sp>
        <p:nvSpPr>
          <p:cNvPr id="3076" name="Rectangle 4"/>
          <p:cNvSpPr>
            <a:spLocks noGrp="1" noChangeArrowheads="1"/>
          </p:cNvSpPr>
          <p:nvPr>
            <p:ph type="ftr" sz="quarter" idx="2"/>
          </p:nvPr>
        </p:nvSpPr>
        <p:spPr bwMode="auto">
          <a:xfrm>
            <a:off x="4838700" y="9010650"/>
            <a:ext cx="15875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7700" y="9010650"/>
            <a:ext cx="522288"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4850"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1"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2754" y="95706"/>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802.11-12/1211r0</a:t>
            </a:r>
            <a:endParaRPr lang="en-US"/>
          </a:p>
        </p:txBody>
      </p:sp>
      <p:sp>
        <p:nvSpPr>
          <p:cNvPr id="2051" name="Rectangle 3"/>
          <p:cNvSpPr>
            <a:spLocks noGrp="1" noChangeArrowheads="1"/>
          </p:cNvSpPr>
          <p:nvPr>
            <p:ph type="dt" idx="1"/>
          </p:nvPr>
        </p:nvSpPr>
        <p:spPr bwMode="auto">
          <a:xfrm>
            <a:off x="665164" y="95706"/>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smtClean="0"/>
            </a:lvl1pPr>
          </a:lstStyle>
          <a:p>
            <a:pPr>
              <a:defRPr/>
            </a:pPr>
            <a:r>
              <a:rPr lang="en-US" smtClean="0"/>
              <a:t>November 2012</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9801" y="4422777"/>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5464" y="9015413"/>
            <a:ext cx="2054225"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8188" y="9015413"/>
            <a:ext cx="5207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0"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1741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802.11-12/1211r0</a:t>
            </a:r>
            <a:endParaRPr lang="en-US" sz="1400"/>
          </a:p>
        </p:txBody>
      </p:sp>
      <p:sp>
        <p:nvSpPr>
          <p:cNvPr id="1741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7413"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45BD789-D7E7-49CC-8921-D1DE3E24E29A}" type="slidenum">
              <a:rPr lang="en-US" sz="1200" b="0" smtClean="0"/>
              <a:pPr/>
              <a:t>1</a:t>
            </a:fld>
            <a:endParaRPr lang="en-US" sz="1200" b="0"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706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802.11-12/1211r0</a:t>
            </a:r>
            <a:endParaRPr lang="en-US" sz="1400"/>
          </a:p>
        </p:txBody>
      </p:sp>
      <p:sp>
        <p:nvSpPr>
          <p:cNvPr id="706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0661"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F42C4005-3F5F-4665-98E2-E69A7869924E}" type="slidenum">
              <a:rPr lang="en-US" sz="1200" b="0" smtClean="0"/>
              <a:pPr/>
              <a:t>31</a:t>
            </a:fld>
            <a:endParaRPr lang="en-US" sz="1200" b="0" smtClean="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72706" name="Slide Image Placeholder 1"/>
          <p:cNvSpPr>
            <a:spLocks noGrp="1" noRot="1" noChangeAspect="1" noTextEdit="1"/>
          </p:cNvSpPr>
          <p:nvPr>
            <p:ph type="sldImg"/>
          </p:nvPr>
        </p:nvSpPr>
        <p:spPr>
          <a:xfrm>
            <a:off x="1206500" y="703263"/>
            <a:ext cx="4640263" cy="3479800"/>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802.11-12/1211r0</a:t>
            </a:r>
            <a:endParaRPr lang="en-US" sz="1400"/>
          </a:p>
        </p:txBody>
      </p:sp>
      <p:sp>
        <p:nvSpPr>
          <p:cNvPr id="72709"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37076" y="9015413"/>
            <a:ext cx="18526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Andrew Myles, Cisco</a:t>
            </a:r>
          </a:p>
        </p:txBody>
      </p:sp>
      <p:sp>
        <p:nvSpPr>
          <p:cNvPr id="72711"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D6082DD4-69D3-49C5-BA88-19B4AF142FF5}" type="slidenum">
              <a:rPr lang="en-US" sz="1200" b="0" smtClean="0"/>
              <a:pPr/>
              <a:t>32</a:t>
            </a:fld>
            <a:endParaRPr lang="en-US" sz="1200" b="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802.11-12/1211r0</a:t>
            </a:r>
            <a:endParaRPr lang="en-US"/>
          </a:p>
        </p:txBody>
      </p:sp>
      <p:sp>
        <p:nvSpPr>
          <p:cNvPr id="5" name="Date Placeholder 4"/>
          <p:cNvSpPr>
            <a:spLocks noGrp="1"/>
          </p:cNvSpPr>
          <p:nvPr>
            <p:ph type="dt" idx="11"/>
          </p:nvPr>
        </p:nvSpPr>
        <p:spPr/>
        <p:txBody>
          <a:bodyPr/>
          <a:lstStyle/>
          <a:p>
            <a:pPr>
              <a:defRPr/>
            </a:pPr>
            <a:r>
              <a:rPr lang="en-US" smtClean="0"/>
              <a:t>November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33</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79874"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802.11-12/1211r0</a:t>
            </a:r>
            <a:endParaRPr lang="en-US" sz="1400"/>
          </a:p>
        </p:txBody>
      </p:sp>
      <p:sp>
        <p:nvSpPr>
          <p:cNvPr id="79875"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9876"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9877"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B708D0A-CEB3-4823-9A4B-217E980CDE48}" type="slidenum">
              <a:rPr lang="en-US" sz="1200" b="0" smtClean="0"/>
              <a:pPr/>
              <a:t>34</a:t>
            </a:fld>
            <a:endParaRPr lang="en-US" sz="1200" b="0" smtClean="0"/>
          </a:p>
        </p:txBody>
      </p:sp>
      <p:sp>
        <p:nvSpPr>
          <p:cNvPr id="79878" name="Rectangle 2"/>
          <p:cNvSpPr>
            <a:spLocks noGrp="1" noRot="1" noChangeAspect="1" noChangeArrowheads="1" noTextEdit="1"/>
          </p:cNvSpPr>
          <p:nvPr>
            <p:ph type="sldImg"/>
          </p:nvPr>
        </p:nvSpPr>
        <p:spPr>
          <a:ln/>
        </p:spPr>
      </p:sp>
      <p:sp>
        <p:nvSpPr>
          <p:cNvPr id="798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81922"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802.11-12/1211r0</a:t>
            </a:r>
            <a:endParaRPr lang="en-US" sz="1400"/>
          </a:p>
        </p:txBody>
      </p:sp>
      <p:sp>
        <p:nvSpPr>
          <p:cNvPr id="81923"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1925"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A9EF70F8-095F-4220-8B24-3CCEAB82CF09}" type="slidenum">
              <a:rPr lang="en-US" sz="1200" b="0" smtClean="0"/>
              <a:pPr/>
              <a:t>35</a:t>
            </a:fld>
            <a:endParaRPr lang="en-US" sz="1200" b="0" smtClean="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8397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802.11-12/1211r0</a:t>
            </a:r>
            <a:endParaRPr lang="en-US" sz="1400"/>
          </a:p>
        </p:txBody>
      </p:sp>
      <p:sp>
        <p:nvSpPr>
          <p:cNvPr id="8397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3973"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96E07C6B-0B5C-4F8B-AF92-7FF4F800ABD9}" type="slidenum">
              <a:rPr lang="en-US" sz="1200" b="0" smtClean="0"/>
              <a:pPr/>
              <a:t>36</a:t>
            </a:fld>
            <a:endParaRPr lang="en-US" sz="1200" b="0" smtClean="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194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802.11-12/1211r0</a:t>
            </a:r>
            <a:endParaRPr lang="en-US" sz="1400"/>
          </a:p>
        </p:txBody>
      </p:sp>
      <p:sp>
        <p:nvSpPr>
          <p:cNvPr id="194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9461"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52BEB48A-F2B2-4DC9-B48F-7362793BC5C1}" type="slidenum">
              <a:rPr lang="en-US" sz="1200" b="0" smtClean="0"/>
              <a:pPr/>
              <a:t>2</a:t>
            </a:fld>
            <a:endParaRPr lang="en-US" sz="1200" b="0"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802.11-12/1211r0</a:t>
            </a:r>
            <a:endParaRPr lang="en-US"/>
          </a:p>
        </p:txBody>
      </p:sp>
      <p:sp>
        <p:nvSpPr>
          <p:cNvPr id="5" name="Date Placeholder 4"/>
          <p:cNvSpPr>
            <a:spLocks noGrp="1"/>
          </p:cNvSpPr>
          <p:nvPr>
            <p:ph type="dt" idx="11"/>
          </p:nvPr>
        </p:nvSpPr>
        <p:spPr/>
        <p:txBody>
          <a:bodyPr/>
          <a:lstStyle/>
          <a:p>
            <a:pPr>
              <a:defRPr/>
            </a:pPr>
            <a:r>
              <a:rPr lang="en-US" smtClean="0"/>
              <a:t>November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83711" y="9015413"/>
            <a:ext cx="415177" cy="184666"/>
          </a:xfrm>
        </p:spPr>
        <p:txBody>
          <a:bodyPr/>
          <a:lstStyle/>
          <a:p>
            <a:pPr>
              <a:defRPr/>
            </a:pPr>
            <a:r>
              <a:rPr lang="en-US" smtClean="0"/>
              <a:t>Page </a:t>
            </a:r>
            <a:fld id="{ABB55A41-2363-4FF7-B4E6-5952201265BE}" type="slidenum">
              <a:rPr lang="en-US" smtClean="0"/>
              <a:pPr>
                <a:defRPr/>
              </a:pPr>
              <a:t>3</a:t>
            </a:fld>
            <a:endParaRPr lang="en-US"/>
          </a:p>
        </p:txBody>
      </p:sp>
    </p:spTree>
    <p:extLst>
      <p:ext uri="{BB962C8B-B14F-4D97-AF65-F5344CB8AC3E}">
        <p14:creationId xmlns:p14="http://schemas.microsoft.com/office/powerpoint/2010/main" val="83822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3555" name="Header Placeholder 3"/>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802.11-12/1211r0</a:t>
            </a:r>
            <a:endParaRPr lang="en-US" sz="1400"/>
          </a:p>
        </p:txBody>
      </p:sp>
      <p:sp>
        <p:nvSpPr>
          <p:cNvPr id="23556" name="Date Placeholder 4"/>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23557" name="Footer Placeholder 5"/>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23558" name="Slide Number Placeholder 6"/>
          <p:cNvSpPr>
            <a:spLocks noGrp="1"/>
          </p:cNvSpPr>
          <p:nvPr>
            <p:ph type="sldNum" sz="quarter" idx="5"/>
          </p:nvPr>
        </p:nvSpPr>
        <p:spPr>
          <a:xfrm>
            <a:off x="3377835" y="9015413"/>
            <a:ext cx="421053"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50">
              <a:defRPr sz="2400" b="1">
                <a:solidFill>
                  <a:schemeClr val="tx1"/>
                </a:solidFill>
                <a:latin typeface="Times New Roman" pitchFamily="18" charset="0"/>
              </a:defRPr>
            </a:lvl1pPr>
            <a:lvl2pPr marL="742950" indent="-285750" defTabSz="946150">
              <a:defRPr sz="2400" b="1">
                <a:solidFill>
                  <a:schemeClr val="tx1"/>
                </a:solidFill>
                <a:latin typeface="Times New Roman" pitchFamily="18" charset="0"/>
              </a:defRPr>
            </a:lvl2pPr>
            <a:lvl3pPr marL="1143000" indent="-228600" defTabSz="946150">
              <a:defRPr sz="2400" b="1">
                <a:solidFill>
                  <a:schemeClr val="tx1"/>
                </a:solidFill>
                <a:latin typeface="Times New Roman" pitchFamily="18" charset="0"/>
              </a:defRPr>
            </a:lvl3pPr>
            <a:lvl4pPr marL="1600200" indent="-228600" defTabSz="946150">
              <a:defRPr sz="2400" b="1">
                <a:solidFill>
                  <a:schemeClr val="tx1"/>
                </a:solidFill>
                <a:latin typeface="Times New Roman" pitchFamily="18" charset="0"/>
              </a:defRPr>
            </a:lvl4pPr>
            <a:lvl5pPr marL="2057400" indent="-228600" defTabSz="946150">
              <a:defRPr sz="2400" b="1">
                <a:solidFill>
                  <a:schemeClr val="tx1"/>
                </a:solidFill>
                <a:latin typeface="Times New Roman" pitchFamily="18" charset="0"/>
              </a:defRPr>
            </a:lvl5pPr>
            <a:lvl6pPr marL="2514600" indent="-228600" defTabSz="946150" fontAlgn="base">
              <a:spcBef>
                <a:spcPct val="0"/>
              </a:spcBef>
              <a:spcAft>
                <a:spcPct val="0"/>
              </a:spcAft>
              <a:defRPr sz="2400" b="1">
                <a:solidFill>
                  <a:schemeClr val="tx1"/>
                </a:solidFill>
                <a:latin typeface="Times New Roman" pitchFamily="18" charset="0"/>
              </a:defRPr>
            </a:lvl6pPr>
            <a:lvl7pPr marL="2971800" indent="-228600" defTabSz="946150" fontAlgn="base">
              <a:spcBef>
                <a:spcPct val="0"/>
              </a:spcBef>
              <a:spcAft>
                <a:spcPct val="0"/>
              </a:spcAft>
              <a:defRPr sz="2400" b="1">
                <a:solidFill>
                  <a:schemeClr val="tx1"/>
                </a:solidFill>
                <a:latin typeface="Times New Roman" pitchFamily="18" charset="0"/>
              </a:defRPr>
            </a:lvl7pPr>
            <a:lvl8pPr marL="3429000" indent="-228600" defTabSz="946150" fontAlgn="base">
              <a:spcBef>
                <a:spcPct val="0"/>
              </a:spcBef>
              <a:spcAft>
                <a:spcPct val="0"/>
              </a:spcAft>
              <a:defRPr sz="2400" b="1">
                <a:solidFill>
                  <a:schemeClr val="tx1"/>
                </a:solidFill>
                <a:latin typeface="Times New Roman" pitchFamily="18" charset="0"/>
              </a:defRPr>
            </a:lvl8pPr>
            <a:lvl9pPr marL="3886200" indent="-228600" defTabSz="946150" fontAlgn="base">
              <a:spcBef>
                <a:spcPct val="0"/>
              </a:spcBef>
              <a:spcAft>
                <a:spcPct val="0"/>
              </a:spcAft>
              <a:defRPr sz="2400" b="1">
                <a:solidFill>
                  <a:schemeClr val="tx1"/>
                </a:solidFill>
                <a:latin typeface="Times New Roman" pitchFamily="18" charset="0"/>
              </a:defRPr>
            </a:lvl9pPr>
          </a:lstStyle>
          <a:p>
            <a:r>
              <a:rPr lang="en-US" sz="1200" b="0" smtClean="0"/>
              <a:t>Page </a:t>
            </a:r>
            <a:fld id="{99E18E2D-644C-457C-AC39-6C1FC09895B3}" type="slidenum">
              <a:rPr lang="en-US" sz="1200" b="0" smtClean="0"/>
              <a:pPr/>
              <a:t>5</a:t>
            </a:fld>
            <a:endParaRPr lang="en-US" sz="1200" b="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type="dt" sz="quarter" idx="1"/>
          </p:nvPr>
        </p:nvSpPr>
        <p:spPr>
          <a:xfrm>
            <a:off x="665163" y="95706"/>
            <a:ext cx="732573" cy="215444"/>
          </a:xfrm>
          <a:noFill/>
          <a:ln>
            <a:miter lim="800000"/>
            <a:headEnd/>
            <a:tailEnd/>
          </a:ln>
        </p:spPr>
        <p:txBody>
          <a:bodyPr/>
          <a:lstStyle/>
          <a:p>
            <a:r>
              <a:rPr lang="en-US" smtClean="0"/>
              <a:t>November 2012</a:t>
            </a:r>
            <a:endParaRPr lang="en-US" smtClean="0"/>
          </a:p>
        </p:txBody>
      </p:sp>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p:spPr>
        <p:txBody>
          <a:bodyPr/>
          <a:lstStyle/>
          <a:p>
            <a:endParaRPr lang="en-US" smtClean="0"/>
          </a:p>
        </p:txBody>
      </p:sp>
      <p:sp>
        <p:nvSpPr>
          <p:cNvPr id="25604" name="Header Placeholder 3"/>
          <p:cNvSpPr>
            <a:spLocks noGrp="1"/>
          </p:cNvSpPr>
          <p:nvPr>
            <p:ph type="hdr" sz="quarter"/>
          </p:nvPr>
        </p:nvSpPr>
        <p:spPr>
          <a:xfrm>
            <a:off x="4172770" y="95706"/>
            <a:ext cx="2216919" cy="215444"/>
          </a:xfrm>
          <a:noFill/>
          <a:ln>
            <a:miter lim="800000"/>
            <a:headEnd/>
            <a:tailEnd/>
          </a:ln>
        </p:spPr>
        <p:txBody>
          <a:bodyPr/>
          <a:lstStyle/>
          <a:p>
            <a:r>
              <a:rPr lang="en-US" smtClean="0"/>
              <a:t>doc.: IEEE 802.11-12/1211r0</a:t>
            </a:r>
            <a:endParaRPr lang="en-US" smtClean="0"/>
          </a:p>
        </p:txBody>
      </p:sp>
      <p:sp>
        <p:nvSpPr>
          <p:cNvPr id="25605" name="Date Placeholder 4"/>
          <p:cNvSpPr txBox="1">
            <a:spLocks noGrp="1"/>
          </p:cNvSpPr>
          <p:nvPr/>
        </p:nvSpPr>
        <p:spPr bwMode="auto">
          <a:xfrm>
            <a:off x="665164"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5606" name="Footer Placeholder 5"/>
          <p:cNvSpPr>
            <a:spLocks noGrp="1"/>
          </p:cNvSpPr>
          <p:nvPr>
            <p:ph type="ftr" sz="quarter" idx="4"/>
          </p:nvPr>
        </p:nvSpPr>
        <p:spPr>
          <a:xfrm>
            <a:off x="4300539" y="9015413"/>
            <a:ext cx="2089150" cy="190500"/>
          </a:xfrm>
          <a:noFill/>
          <a:ln>
            <a:miter lim="800000"/>
            <a:headEnd/>
            <a:tailEnd/>
          </a:ln>
        </p:spPr>
        <p:txBody>
          <a:bodyPr/>
          <a:lstStyle/>
          <a:p>
            <a:pPr lvl="4"/>
            <a:r>
              <a:rPr lang="en-US" smtClean="0"/>
              <a:t>Bruce Kraemer (Marvell)</a:t>
            </a:r>
          </a:p>
        </p:txBody>
      </p:sp>
      <p:sp>
        <p:nvSpPr>
          <p:cNvPr id="25607" name="Slide Number Placeholder 6"/>
          <p:cNvSpPr>
            <a:spLocks noGrp="1"/>
          </p:cNvSpPr>
          <p:nvPr>
            <p:ph type="sldNum" sz="quarter" idx="5"/>
          </p:nvPr>
        </p:nvSpPr>
        <p:spPr>
          <a:xfrm>
            <a:off x="3377835" y="9015413"/>
            <a:ext cx="421053" cy="184666"/>
          </a:xfrm>
          <a:noFill/>
          <a:ln>
            <a:miter lim="800000"/>
            <a:headEnd/>
            <a:tailEnd/>
          </a:ln>
        </p:spPr>
        <p:txBody>
          <a:bodyPr/>
          <a:lstStyle/>
          <a:p>
            <a:pPr defTabSz="946150"/>
            <a:r>
              <a:rPr lang="en-US" smtClean="0"/>
              <a:t>Page </a:t>
            </a:r>
            <a:fld id="{41300B6B-B988-4E96-8F5F-FFB9E837AEEF}" type="slidenum">
              <a:rPr lang="en-US" smtClean="0"/>
              <a:pPr defTabSz="946150"/>
              <a:t>8</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5163" y="95706"/>
            <a:ext cx="732573" cy="215444"/>
          </a:xfrm>
          <a:noFill/>
          <a:ln>
            <a:miter lim="800000"/>
            <a:headEnd/>
            <a:tailEnd/>
          </a:ln>
        </p:spPr>
        <p:txBody>
          <a:bodyPr/>
          <a:lstStyle/>
          <a:p>
            <a:r>
              <a:rPr lang="en-US" smtClean="0"/>
              <a:t>November 2012</a:t>
            </a:r>
            <a:endParaRPr lang="en-US" smtClean="0"/>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72770" y="95706"/>
            <a:ext cx="2216919" cy="215444"/>
          </a:xfrm>
          <a:noFill/>
          <a:ln>
            <a:miter lim="800000"/>
            <a:headEnd/>
            <a:tailEnd/>
          </a:ln>
        </p:spPr>
        <p:txBody>
          <a:bodyPr/>
          <a:lstStyle/>
          <a:p>
            <a:r>
              <a:rPr lang="en-US" smtClean="0"/>
              <a:t>doc.: IEEE 802.11-12/1211r0</a:t>
            </a:r>
            <a:endParaRPr lang="en-US" smtClean="0"/>
          </a:p>
        </p:txBody>
      </p:sp>
      <p:sp>
        <p:nvSpPr>
          <p:cNvPr id="27653" name="Date Placeholder 4"/>
          <p:cNvSpPr txBox="1">
            <a:spLocks noGrp="1"/>
          </p:cNvSpPr>
          <p:nvPr/>
        </p:nvSpPr>
        <p:spPr bwMode="auto">
          <a:xfrm>
            <a:off x="665164"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7654" name="Footer Placeholder 5"/>
          <p:cNvSpPr>
            <a:spLocks noGrp="1"/>
          </p:cNvSpPr>
          <p:nvPr>
            <p:ph type="ftr" sz="quarter" idx="4"/>
          </p:nvPr>
        </p:nvSpPr>
        <p:spPr>
          <a:xfrm>
            <a:off x="4300539" y="9015413"/>
            <a:ext cx="2089150" cy="19050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83711" y="9015413"/>
            <a:ext cx="415177" cy="184666"/>
          </a:xfrm>
          <a:noFill/>
          <a:ln>
            <a:miter lim="800000"/>
            <a:headEnd/>
            <a:tailEnd/>
          </a:ln>
        </p:spPr>
        <p:txBody>
          <a:bodyPr/>
          <a:lstStyle/>
          <a:p>
            <a:pPr defTabSz="946150"/>
            <a:r>
              <a:rPr lang="en-US" smtClean="0"/>
              <a:t>Page </a:t>
            </a:r>
            <a:fld id="{C203DFCC-51D3-4708-9D5D-0538E7E52D07}" type="slidenum">
              <a:rPr lang="en-US" smtClean="0"/>
              <a:pPr defTabSz="946150"/>
              <a:t>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44034"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802.11-12/1211r0</a:t>
            </a:r>
            <a:endParaRPr lang="en-US" sz="1400"/>
          </a:p>
        </p:txBody>
      </p:sp>
      <p:sp>
        <p:nvSpPr>
          <p:cNvPr id="44035"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44036"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4037"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AA405B8-7A95-4D15-BD64-D4FB7D88F941}" type="slidenum">
              <a:rPr lang="en-US" sz="1200" b="0" smtClean="0"/>
              <a:pPr/>
              <a:t>18</a:t>
            </a:fld>
            <a:endParaRPr lang="en-US" sz="1200" b="0" smtClean="0"/>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52226"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802.11-12/1211r0</a:t>
            </a:r>
            <a:endParaRPr lang="en-US" sz="1400"/>
          </a:p>
        </p:txBody>
      </p:sp>
      <p:sp>
        <p:nvSpPr>
          <p:cNvPr id="52227"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52229"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7EC9F2F-741B-4DEE-8797-BA00E4F3D4F3}" type="slidenum">
              <a:rPr lang="en-US" sz="1200" b="0" smtClean="0"/>
              <a:pPr/>
              <a:t>21</a:t>
            </a:fld>
            <a:endParaRPr lang="en-US" sz="1200" b="0" smtClean="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802.11-12/1211r0</a:t>
            </a:r>
            <a:endParaRPr lang="en-US" sz="1400"/>
          </a:p>
        </p:txBody>
      </p:sp>
      <p:sp>
        <p:nvSpPr>
          <p:cNvPr id="64517"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4519"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4E44476F-A137-4586-B866-C75BB669FE3D}" type="slidenum">
              <a:rPr lang="en-US" sz="1200" b="0" smtClean="0"/>
              <a:pPr/>
              <a:t>23</a:t>
            </a:fld>
            <a:endParaRPr lang="en-US" sz="1200" b="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EAEAD36-1DF0-4BD8-97EF-26BDB0C08C35}" type="slidenum">
              <a:rPr lang="en-US"/>
              <a:pPr>
                <a:defRPr/>
              </a:pPr>
              <a:t>‹#›</a:t>
            </a:fld>
            <a:endParaRPr lang="en-US"/>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ACB99B2B-AF85-4893-959A-4850BB080594}" type="slidenum">
              <a:rPr lang="en-US"/>
              <a:pPr>
                <a:defRPr/>
              </a:pPr>
              <a:t>‹#›</a:t>
            </a:fld>
            <a:endParaRPr lang="en-US"/>
          </a:p>
        </p:txBody>
      </p:sp>
      <p:sp>
        <p:nvSpPr>
          <p:cNvPr id="1031" name="Rectangle 7"/>
          <p:cNvSpPr>
            <a:spLocks noChangeArrowheads="1"/>
          </p:cNvSpPr>
          <p:nvPr/>
        </p:nvSpPr>
        <p:spPr bwMode="auto">
          <a:xfrm>
            <a:off x="5076821" y="311964"/>
            <a:ext cx="3270254"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802.11-12/1211r0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about/sasb/patcom/pat802_11.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ieee802.org/1/files/public/docs2012/new-p802-1Qca-draft-par-0912-v04.pdf" TargetMode="External"/><Relationship Id="rId13" Type="http://schemas.openxmlformats.org/officeDocument/2006/relationships/hyperlink" Target="https://mentor.ieee.org/802.15/dcn/12/15-12-0386-05-004q-ulp-par.pdf" TargetMode="External"/><Relationship Id="rId18" Type="http://schemas.openxmlformats.org/officeDocument/2006/relationships/hyperlink" Target="http://www.ieee802.org/3/bj/5C_0712.pdf" TargetMode="External"/><Relationship Id="rId3" Type="http://schemas.openxmlformats.org/officeDocument/2006/relationships/hyperlink" Target="http://www.ieee802.org/PARs.shtml" TargetMode="External"/><Relationship Id="rId21" Type="http://schemas.openxmlformats.org/officeDocument/2006/relationships/hyperlink" Target="https://mentor.ieee.org/802.21/dcn/12/21-12-0088-02-0000-p802-21-revision-par.pdf" TargetMode="External"/><Relationship Id="rId7" Type="http://schemas.openxmlformats.org/officeDocument/2006/relationships/hyperlink" Target="http://www.ieee802.org/1/files/public/docs2012/new-p802-1Qbz-draft-5c-0912.pdf" TargetMode="External"/><Relationship Id="rId12" Type="http://schemas.openxmlformats.org/officeDocument/2006/relationships/hyperlink" Target="https://mentor.ieee.org/802.11/dcn/12/11-12-1137-04-0pad-draft-5c-proposal.doc" TargetMode="External"/><Relationship Id="rId17" Type="http://schemas.openxmlformats.org/officeDocument/2006/relationships/hyperlink" Target="http://www.ieee802.org/3/bj/P802_3bj_PAR_modification.pdf" TargetMode="External"/><Relationship Id="rId2" Type="http://schemas.openxmlformats.org/officeDocument/2006/relationships/notesSlide" Target="../notesSlides/notesSlide4.xml"/><Relationship Id="rId16" Type="http://schemas.openxmlformats.org/officeDocument/2006/relationships/hyperlink" Target="https://mentor.ieee.org/802.22/dcn/12/22-12-0084-04-0001-advanced-beaconing-5c.docx" TargetMode="External"/><Relationship Id="rId20" Type="http://schemas.openxmlformats.org/officeDocument/2006/relationships/hyperlink" Target="http://ieee802.org/3/RTPGE/5C_0912.pdf"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2/new-p802-1Qbz-draft-par-0912.pdf" TargetMode="External"/><Relationship Id="rId11" Type="http://schemas.openxmlformats.org/officeDocument/2006/relationships/hyperlink" Target="https://mentor.ieee.org/802.11/dcn/12/11-12-1081-04-0pad-draft-par-proposal.doc" TargetMode="External"/><Relationship Id="rId5" Type="http://schemas.openxmlformats.org/officeDocument/2006/relationships/hyperlink" Target="http://www.ieee802.org/1/files/public/docs2012/new-p802-1ACby-draft-5c-0912.pdf" TargetMode="External"/><Relationship Id="rId15" Type="http://schemas.openxmlformats.org/officeDocument/2006/relationships/hyperlink" Target="https://mentor.ieee.org/802.22/dcn/12/22-12-0083-04-0001-advanced-beaconing-par.docx" TargetMode="External"/><Relationship Id="rId23" Type="http://schemas.openxmlformats.org/officeDocument/2006/relationships/hyperlink" Target="https://mentor.ieee.org/802.21/dcn/12/21-12-0126-00-0000-proposed-802-21-1-5c.docx" TargetMode="External"/><Relationship Id="rId10" Type="http://schemas.openxmlformats.org/officeDocument/2006/relationships/hyperlink" Target="https://mentor.ieee.org/802.11/dcn/12/11-12-1077-04-0glk-glk-draft-par-and-5c.docx" TargetMode="External"/><Relationship Id="rId19" Type="http://schemas.openxmlformats.org/officeDocument/2006/relationships/hyperlink" Target="http://ieee802.org/3/RTPGE/P802_3bp_PAR.pdf" TargetMode="External"/><Relationship Id="rId4" Type="http://schemas.openxmlformats.org/officeDocument/2006/relationships/hyperlink" Target="http://www.ieee802.org/1/files/public/docs2012/new-p802-1ACby-draft-par-0912.pdf" TargetMode="External"/><Relationship Id="rId9" Type="http://schemas.openxmlformats.org/officeDocument/2006/relationships/hyperlink" Target="http://doc.wirelessman.org/16-12-0587-02.docx" TargetMode="External"/><Relationship Id="rId14" Type="http://schemas.openxmlformats.org/officeDocument/2006/relationships/hyperlink" Target="https://mentor.ieee.org/802.15/dcn/12/15-12-0387-05-004q-ulp-5c.docx" TargetMode="External"/><Relationship Id="rId22" Type="http://schemas.openxmlformats.org/officeDocument/2006/relationships/hyperlink" Target="https://mentor.ieee.org/802.21/dcn/12/21-12-0089-03-0000-802-21-1-par.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Supplementary Plenary Information - </a:t>
            </a:r>
            <a:r>
              <a:rPr lang="en-US" sz="2400" dirty="0" smtClean="0"/>
              <a:t>November </a:t>
            </a:r>
            <a:r>
              <a:rPr lang="en-US" sz="2400" dirty="0" smtClean="0"/>
              <a:t>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a:t>
            </a:r>
            <a:r>
              <a:rPr lang="en-US" b="0" dirty="0" smtClean="0"/>
              <a:t>2012-November-12</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701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802 </a:t>
            </a:r>
            <a:r>
              <a:rPr lang="en-US" sz="1600" dirty="0" smtClean="0"/>
              <a:t>interim meeting </a:t>
            </a:r>
            <a:r>
              <a:rPr lang="en-US" sz="1600" dirty="0"/>
              <a:t>– </a:t>
            </a:r>
            <a:r>
              <a:rPr lang="en-US" sz="1600" dirty="0" smtClean="0"/>
              <a:t>November </a:t>
            </a:r>
            <a:r>
              <a:rPr lang="en-US" sz="1600" dirty="0" smtClean="0"/>
              <a:t>2012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8" name="Content Placeholder 2"/>
          <p:cNvSpPr>
            <a:spLocks noGrp="1"/>
          </p:cNvSpPr>
          <p:nvPr>
            <p:ph idx="1"/>
          </p:nvPr>
        </p:nvSpPr>
        <p:spPr>
          <a:xfrm>
            <a:off x="358053" y="1351251"/>
            <a:ext cx="8564562" cy="5101504"/>
          </a:xfrm>
        </p:spPr>
        <p:txBody>
          <a:bodyPr/>
          <a:lstStyle/>
          <a:p>
            <a:pPr marL="0" indent="0">
              <a:buNone/>
            </a:pPr>
            <a:r>
              <a:rPr lang="en-US" sz="2800" dirty="0" smtClean="0"/>
              <a:t>18:   </a:t>
            </a:r>
            <a:r>
              <a:rPr lang="en-US" sz="2800" dirty="0"/>
              <a:t>Agenda			</a:t>
            </a:r>
            <a:r>
              <a:rPr lang="en-US" sz="2800" dirty="0" smtClean="0"/>
              <a:t>18-12-110 r0</a:t>
            </a:r>
            <a:endParaRPr lang="en-US" sz="2800" dirty="0" smtClean="0"/>
          </a:p>
          <a:p>
            <a:pPr marL="0" indent="0">
              <a:spcBef>
                <a:spcPts val="0"/>
              </a:spcBef>
              <a:buFontTx/>
              <a:buNone/>
            </a:pPr>
            <a:r>
              <a:rPr lang="en-US" sz="2800" dirty="0" smtClean="0"/>
              <a:t>        Opening </a:t>
            </a:r>
            <a:r>
              <a:rPr lang="en-US" sz="2800" dirty="0"/>
              <a:t>Report </a:t>
            </a:r>
            <a:r>
              <a:rPr lang="en-US" sz="2800" dirty="0" smtClean="0"/>
              <a:t>		</a:t>
            </a:r>
            <a:r>
              <a:rPr lang="en-US" sz="2800" dirty="0" smtClean="0"/>
              <a:t>18-12-111</a:t>
            </a:r>
            <a:endParaRPr lang="en-US" sz="2800" dirty="0" smtClean="0"/>
          </a:p>
          <a:p>
            <a:pPr marL="0" indent="0">
              <a:buNone/>
            </a:pPr>
            <a:r>
              <a:rPr lang="en-US" sz="2800" dirty="0" smtClean="0"/>
              <a:t>19:   Agenda  			</a:t>
            </a:r>
            <a:r>
              <a:rPr lang="en-US" sz="2800" dirty="0" smtClean="0"/>
              <a:t>19-12-0205 </a:t>
            </a:r>
            <a:r>
              <a:rPr lang="en-US" sz="2800" dirty="0" smtClean="0"/>
              <a:t>r0 	</a:t>
            </a:r>
          </a:p>
          <a:p>
            <a:pPr marL="0" indent="0">
              <a:spcBef>
                <a:spcPts val="0"/>
              </a:spcBef>
              <a:buNone/>
            </a:pPr>
            <a:r>
              <a:rPr lang="en-US" sz="2800" dirty="0"/>
              <a:t> </a:t>
            </a:r>
            <a:r>
              <a:rPr lang="en-US" sz="2800" dirty="0" smtClean="0"/>
              <a:t>       Opening Report   		</a:t>
            </a:r>
            <a:r>
              <a:rPr lang="en-US" sz="2800" dirty="0" smtClean="0"/>
              <a:t>19-12-0206 r0 </a:t>
            </a:r>
            <a:r>
              <a:rPr lang="en-US" sz="2800" dirty="0" smtClean="0"/>
              <a:t>	</a:t>
            </a:r>
          </a:p>
          <a:p>
            <a:pPr marL="0" indent="0">
              <a:buNone/>
            </a:pPr>
            <a:r>
              <a:rPr lang="en-US" sz="2800" dirty="0" smtClean="0"/>
              <a:t>21:  Agenda 			</a:t>
            </a:r>
            <a:r>
              <a:rPr lang="en-US" sz="2800" dirty="0" smtClean="0"/>
              <a:t>21-12-0138 r1 </a:t>
            </a:r>
            <a:endParaRPr lang="en-US" sz="2800" dirty="0" smtClean="0"/>
          </a:p>
          <a:p>
            <a:pPr marL="0" indent="0">
              <a:spcBef>
                <a:spcPts val="0"/>
              </a:spcBef>
              <a:buNone/>
            </a:pPr>
            <a:r>
              <a:rPr lang="en-US" sz="2800" dirty="0" smtClean="0"/>
              <a:t>       Opening </a:t>
            </a:r>
            <a:r>
              <a:rPr lang="en-US" sz="2800" dirty="0"/>
              <a:t>Report   	</a:t>
            </a:r>
            <a:r>
              <a:rPr lang="en-US" sz="2800" dirty="0" smtClean="0"/>
              <a:t>	</a:t>
            </a:r>
            <a:r>
              <a:rPr lang="en-US" sz="2800" dirty="0" smtClean="0"/>
              <a:t>21-12-0159 r0 </a:t>
            </a:r>
            <a:r>
              <a:rPr lang="en-US" sz="2800" dirty="0" smtClean="0"/>
              <a:t>	</a:t>
            </a:r>
          </a:p>
          <a:p>
            <a:pPr marL="0" indent="0">
              <a:buNone/>
            </a:pPr>
            <a:r>
              <a:rPr lang="en-US" sz="2800" dirty="0" smtClean="0"/>
              <a:t>22: </a:t>
            </a:r>
            <a:r>
              <a:rPr lang="en-US" sz="2800" dirty="0"/>
              <a:t>Agenda 			</a:t>
            </a:r>
            <a:r>
              <a:rPr lang="en-US" sz="2800" dirty="0" smtClean="0"/>
              <a:t>	</a:t>
            </a:r>
            <a:r>
              <a:rPr lang="en-US" sz="2800" dirty="0" smtClean="0"/>
              <a:t>22-12-  92 r0</a:t>
            </a:r>
            <a:endParaRPr lang="en-US" sz="2800" dirty="0"/>
          </a:p>
          <a:p>
            <a:pPr marL="0" indent="0">
              <a:spcBef>
                <a:spcPts val="0"/>
              </a:spcBef>
              <a:buNone/>
            </a:pPr>
            <a:r>
              <a:rPr lang="en-US" sz="2800" dirty="0"/>
              <a:t>       Opening Report   		</a:t>
            </a:r>
            <a:r>
              <a:rPr lang="en-US" sz="2800" dirty="0" smtClean="0"/>
              <a:t>22-12-  94 r0</a:t>
            </a:r>
            <a:r>
              <a:rPr lang="en-US" sz="2800" dirty="0" smtClean="0"/>
              <a:t>	</a:t>
            </a:r>
          </a:p>
          <a:p>
            <a:pPr marL="0" indent="0">
              <a:buNone/>
            </a:pPr>
            <a:r>
              <a:rPr lang="en-US" sz="2800" dirty="0" smtClean="0"/>
              <a:t>24: </a:t>
            </a:r>
            <a:r>
              <a:rPr lang="en-US" sz="2800" dirty="0"/>
              <a:t>Agenda 				</a:t>
            </a:r>
            <a:r>
              <a:rPr lang="en-US" sz="2800" dirty="0" smtClean="0"/>
              <a:t>22-12-0020 r0 </a:t>
            </a:r>
            <a:endParaRPr lang="en-US" sz="2800" dirty="0"/>
          </a:p>
          <a:p>
            <a:pPr marL="0" indent="0">
              <a:spcBef>
                <a:spcPts val="0"/>
              </a:spcBef>
              <a:buNone/>
            </a:pPr>
            <a:r>
              <a:rPr lang="en-US" sz="2800" dirty="0"/>
              <a:t>       Opening Report   		</a:t>
            </a:r>
            <a:r>
              <a:rPr lang="en-US" sz="2800" dirty="0" smtClean="0"/>
              <a:t>22-12-0021 r0 </a:t>
            </a:r>
            <a:endParaRPr lang="en-US" sz="2800" dirty="0" smtClean="0"/>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10</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4.1.5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11</a:t>
            </a:fld>
            <a:endParaRPr lang="en-US" sz="1200" b="0" smtClean="0"/>
          </a:p>
        </p:txBody>
      </p:sp>
      <p:sp>
        <p:nvSpPr>
          <p:cNvPr id="33796" name="Rectangle 2"/>
          <p:cNvSpPr>
            <a:spLocks noGrp="1" noChangeArrowheads="1"/>
          </p:cNvSpPr>
          <p:nvPr>
            <p:ph type="title"/>
          </p:nvPr>
        </p:nvSpPr>
        <p:spPr>
          <a:xfrm>
            <a:off x="415636" y="1082675"/>
            <a:ext cx="8042564" cy="992188"/>
          </a:xfrm>
        </p:spPr>
        <p:txBody>
          <a:bodyPr/>
          <a:lstStyle/>
          <a:p>
            <a:r>
              <a:rPr lang="en-US" sz="2800" dirty="0" smtClean="0"/>
              <a:t>January 13-18 2013 Meeting </a:t>
            </a:r>
            <a:br>
              <a:rPr lang="en-US" sz="2800" dirty="0" smtClean="0"/>
            </a:br>
            <a:r>
              <a:rPr lang="en-US" sz="2800" dirty="0" smtClean="0"/>
              <a:t>Vancouver, British Columbia, Canada</a:t>
            </a:r>
            <a:endParaRPr lang="en-US" sz="2800" dirty="0" smtClean="0"/>
          </a:p>
        </p:txBody>
      </p:sp>
      <p:sp>
        <p:nvSpPr>
          <p:cNvPr id="3379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4.1.6</a:t>
            </a:r>
            <a:endParaRPr lang="en-US" dirty="0">
              <a:solidFill>
                <a:schemeClr val="tx2"/>
              </a:solidFill>
            </a:endParaRPr>
          </a:p>
        </p:txBody>
      </p:sp>
      <p:sp>
        <p:nvSpPr>
          <p:cNvPr id="33798" name="Text Box 5"/>
          <p:cNvSpPr txBox="1">
            <a:spLocks noChangeArrowheads="1"/>
          </p:cNvSpPr>
          <p:nvPr/>
        </p:nvSpPr>
        <p:spPr bwMode="auto">
          <a:xfrm>
            <a:off x="109538" y="3062288"/>
            <a:ext cx="8890000" cy="1508105"/>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200" dirty="0"/>
              <a:t>Hotel Registration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200" dirty="0"/>
              <a:t>Meeting Registration </a:t>
            </a:r>
            <a:r>
              <a:rPr lang="en-US" sz="3200" dirty="0" smtClean="0">
                <a:latin typeface="Ravie" pitchFamily="82" charset="0"/>
              </a:rPr>
              <a:t>OPEN</a:t>
            </a:r>
            <a:endParaRPr lang="en-US" sz="3200" dirty="0"/>
          </a:p>
          <a:p>
            <a:pPr eaLnBrk="0" hangingPunct="0">
              <a:buFont typeface="Times New Roman" pitchFamily="18" charset="0"/>
              <a:buAutoNum type="arabicPeriod"/>
            </a:pPr>
            <a:r>
              <a:rPr lang="en-US" sz="2800" dirty="0"/>
              <a:t>Early bird registration expires </a:t>
            </a:r>
            <a:r>
              <a:rPr lang="en-US" sz="2800" dirty="0" smtClean="0">
                <a:latin typeface="Ravie" pitchFamily="82" charset="0"/>
              </a:rPr>
              <a:t>Fri </a:t>
            </a:r>
            <a:r>
              <a:rPr lang="en-US" sz="2800" dirty="0" smtClean="0">
                <a:latin typeface="Ravie" pitchFamily="82" charset="0"/>
              </a:rPr>
              <a:t>Nov 30 </a:t>
            </a:r>
            <a:endParaRPr lang="en-US" sz="1800" dirty="0">
              <a:latin typeface="Ravie" pitchFamily="82" charset="0"/>
            </a:endParaRPr>
          </a:p>
        </p:txBody>
      </p:sp>
    </p:spTree>
    <p:extLst>
      <p:ext uri="{BB962C8B-B14F-4D97-AF65-F5344CB8AC3E}">
        <p14:creationId xmlns:p14="http://schemas.microsoft.com/office/powerpoint/2010/main" val="642233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21332"/>
            <a:ext cx="7772400" cy="488373"/>
          </a:xfrm>
        </p:spPr>
        <p:txBody>
          <a:bodyPr/>
          <a:lstStyle/>
          <a:p>
            <a:r>
              <a:rPr lang="en-US" dirty="0" smtClean="0"/>
              <a:t>Plenary Registration</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30202916"/>
              </p:ext>
            </p:extLst>
          </p:nvPr>
        </p:nvGraphicFramePr>
        <p:xfrm>
          <a:off x="685797" y="1506683"/>
          <a:ext cx="7024258" cy="4656335"/>
        </p:xfrm>
        <a:graphic>
          <a:graphicData uri="http://schemas.openxmlformats.org/drawingml/2006/table">
            <a:tbl>
              <a:tblPr firstRow="1" firstCol="1" bandRow="1">
                <a:tableStyleId>{5C22544A-7EE6-4342-B048-85BDC9FD1C3A}</a:tableStyleId>
              </a:tblPr>
              <a:tblGrid>
                <a:gridCol w="3512129"/>
                <a:gridCol w="3512129"/>
              </a:tblGrid>
              <a:tr h="750910">
                <a:tc gridSpan="2">
                  <a:txBody>
                    <a:bodyPr/>
                    <a:lstStyle/>
                    <a:p>
                      <a:pPr marL="0" marR="0" algn="ctr">
                        <a:spcBef>
                          <a:spcPts val="0"/>
                        </a:spcBef>
                        <a:spcAft>
                          <a:spcPts val="0"/>
                        </a:spcAft>
                      </a:pPr>
                      <a:r>
                        <a:rPr lang="en-US" sz="1800" dirty="0">
                          <a:effectLst/>
                        </a:rPr>
                        <a:t>IEEE 802 Plenary Session - November 11-16, 2012</a:t>
                      </a:r>
                      <a:br>
                        <a:rPr lang="en-US" sz="1800" dirty="0">
                          <a:effectLst/>
                        </a:rPr>
                      </a:br>
                      <a:r>
                        <a:rPr lang="en-US" sz="1800" dirty="0">
                          <a:effectLst/>
                        </a:rPr>
                        <a:t>Registration Report by Working Group</a:t>
                      </a:r>
                      <a:endParaRPr lang="en-US" sz="1600" dirty="0">
                        <a:effectLst/>
                        <a:latin typeface="Calibri"/>
                        <a:ea typeface="Calibri"/>
                      </a:endParaRPr>
                    </a:p>
                  </a:txBody>
                  <a:tcPr marL="9525" marR="9525" marT="9525" marB="9525" anchor="ctr"/>
                </a:tc>
                <a:tc hMerge="1">
                  <a:txBody>
                    <a:bodyPr/>
                    <a:lstStyle/>
                    <a:p>
                      <a:endParaRPr lang="en-US"/>
                    </a:p>
                  </a:txBody>
                  <a:tcPr/>
                </a:tc>
              </a:tr>
              <a:tr h="384985">
                <a:tc>
                  <a:txBody>
                    <a:bodyPr/>
                    <a:lstStyle/>
                    <a:p>
                      <a:pPr marL="0" marR="0" algn="ctr">
                        <a:spcBef>
                          <a:spcPts val="0"/>
                        </a:spcBef>
                        <a:spcAft>
                          <a:spcPts val="0"/>
                        </a:spcAft>
                      </a:pPr>
                      <a:r>
                        <a:rPr lang="en-US" sz="1800">
                          <a:effectLst/>
                        </a:rPr>
                        <a:t>Working Group</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Number</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802.3 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273 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802.11 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225 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802.15 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96 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802.1 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59 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none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23 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802.xx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14 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802.16 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20 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802.21 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12 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802.19 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12 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802.22 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9 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802.24 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dirty="0">
                          <a:effectLst/>
                        </a:rPr>
                        <a:t>3 </a:t>
                      </a:r>
                      <a:endParaRPr lang="en-US" sz="1600" dirty="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802.18 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dirty="0">
                          <a:effectLst/>
                        </a:rPr>
                        <a:t>3 </a:t>
                      </a:r>
                      <a:endParaRPr lang="en-US" sz="1600" dirty="0">
                        <a:effectLst/>
                        <a:latin typeface="Calibri"/>
                        <a:ea typeface="Calibri"/>
                      </a:endParaRPr>
                    </a:p>
                  </a:txBody>
                  <a:tcPr marL="9525" marR="9525" marT="9525" marB="9525" anchor="ctr"/>
                </a:tc>
              </a:tr>
            </a:tbl>
          </a:graphicData>
        </a:graphic>
      </p:graphicFrame>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12</a:t>
            </a:fld>
            <a:endParaRPr lang="en-US"/>
          </a:p>
        </p:txBody>
      </p:sp>
      <p:sp>
        <p:nvSpPr>
          <p:cNvPr id="8" name="TextBox 7"/>
          <p:cNvSpPr txBox="1"/>
          <p:nvPr/>
        </p:nvSpPr>
        <p:spPr>
          <a:xfrm>
            <a:off x="5579918" y="6078683"/>
            <a:ext cx="646331" cy="461665"/>
          </a:xfrm>
          <a:prstGeom prst="rect">
            <a:avLst/>
          </a:prstGeom>
          <a:noFill/>
        </p:spPr>
        <p:txBody>
          <a:bodyPr wrap="none" rtlCol="0">
            <a:spAutoFit/>
          </a:bodyPr>
          <a:lstStyle/>
          <a:p>
            <a:r>
              <a:rPr lang="en-US" dirty="0" smtClean="0"/>
              <a:t>725</a:t>
            </a:r>
            <a:endParaRPr lang="en-US" dirty="0"/>
          </a:p>
        </p:txBody>
      </p:sp>
      <p:sp>
        <p:nvSpPr>
          <p:cNvPr id="9"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Tree>
    <p:extLst>
      <p:ext uri="{BB962C8B-B14F-4D97-AF65-F5344CB8AC3E}">
        <p14:creationId xmlns:p14="http://schemas.microsoft.com/office/powerpoint/2010/main" val="421894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332509" y="1517073"/>
            <a:ext cx="8510155" cy="4578927"/>
          </a:xfrm>
        </p:spPr>
        <p:txBody>
          <a:bodyPr/>
          <a:lstStyle/>
          <a:p>
            <a:pPr marL="0" indent="0">
              <a:buNone/>
            </a:pPr>
            <a:r>
              <a:rPr lang="fr-FR" sz="2300" b="0" dirty="0" smtClean="0"/>
              <a:t>1.Michelle </a:t>
            </a:r>
            <a:r>
              <a:rPr lang="fr-FR" sz="2300" b="0" dirty="0"/>
              <a:t>Turner: Document </a:t>
            </a:r>
            <a:r>
              <a:rPr lang="fr-FR" sz="2300" b="0" dirty="0" err="1"/>
              <a:t>Development</a:t>
            </a:r>
            <a:r>
              <a:rPr lang="fr-FR" sz="2300" b="0" dirty="0"/>
              <a:t> Sr. </a:t>
            </a:r>
            <a:r>
              <a:rPr lang="fr-FR" sz="2300" b="0" dirty="0" err="1"/>
              <a:t>Prgm</a:t>
            </a:r>
            <a:r>
              <a:rPr lang="fr-FR" sz="2300" b="0" dirty="0"/>
              <a:t>. Mgr. </a:t>
            </a:r>
            <a:endParaRPr lang="en-US" sz="2300" b="0" dirty="0"/>
          </a:p>
          <a:p>
            <a:pPr marL="0" indent="0">
              <a:buNone/>
            </a:pPr>
            <a:r>
              <a:rPr lang="en-US" sz="2300" b="0" dirty="0"/>
              <a:t>2.Patricia </a:t>
            </a:r>
            <a:r>
              <a:rPr lang="en-US" sz="2300" b="0" dirty="0" err="1"/>
              <a:t>Gerdon</a:t>
            </a:r>
            <a:r>
              <a:rPr lang="en-US" sz="2300" b="0" dirty="0"/>
              <a:t>: Technical Committee Programs Sr. Mgr. </a:t>
            </a:r>
          </a:p>
          <a:p>
            <a:pPr marL="0" indent="0">
              <a:buNone/>
            </a:pPr>
            <a:r>
              <a:rPr lang="en-US" sz="2300" b="0" dirty="0"/>
              <a:t>3.Kathryn Bennett: Technical Program Development </a:t>
            </a:r>
            <a:r>
              <a:rPr lang="en-US" sz="2300" b="0" dirty="0" err="1"/>
              <a:t>Prgm</a:t>
            </a:r>
            <a:r>
              <a:rPr lang="en-US" sz="2300" b="0" dirty="0"/>
              <a:t>. Mgr. </a:t>
            </a:r>
          </a:p>
          <a:p>
            <a:pPr marL="0" indent="0">
              <a:buNone/>
            </a:pPr>
            <a:r>
              <a:rPr lang="en-US" sz="2300" b="0" dirty="0"/>
              <a:t>4.Lisa Perry: Technical Program Development </a:t>
            </a:r>
            <a:r>
              <a:rPr lang="en-US" sz="2300" b="0" dirty="0" err="1"/>
              <a:t>Prgm</a:t>
            </a:r>
            <a:r>
              <a:rPr lang="en-US" sz="2300" b="0" dirty="0"/>
              <a:t>. Mgr. </a:t>
            </a:r>
          </a:p>
          <a:p>
            <a:pPr marL="0" indent="0">
              <a:buNone/>
            </a:pPr>
            <a:r>
              <a:rPr lang="en-US" sz="2300" b="0" dirty="0"/>
              <a:t>5.Karen McCabe: </a:t>
            </a:r>
            <a:r>
              <a:rPr lang="en-US" sz="2300" b="0" dirty="0" err="1"/>
              <a:t>Strat</a:t>
            </a:r>
            <a:r>
              <a:rPr lang="en-US" sz="2300" b="0" dirty="0"/>
              <a:t>. </a:t>
            </a:r>
            <a:r>
              <a:rPr lang="en-US" sz="2300" b="0" dirty="0" err="1"/>
              <a:t>Mktg</a:t>
            </a:r>
            <a:r>
              <a:rPr lang="en-US" sz="2300" b="0" dirty="0"/>
              <a:t> and Product Management Sr. Director </a:t>
            </a:r>
          </a:p>
          <a:p>
            <a:pPr marL="0" indent="0">
              <a:buNone/>
            </a:pPr>
            <a:r>
              <a:rPr lang="en-US" sz="2300" b="0" dirty="0"/>
              <a:t>6.Jodi </a:t>
            </a:r>
            <a:r>
              <a:rPr lang="en-US" sz="2300" b="0" dirty="0" err="1"/>
              <a:t>Haasz</a:t>
            </a:r>
            <a:r>
              <a:rPr lang="en-US" sz="2300" b="0" dirty="0"/>
              <a:t>: International Programs, Standards Strategist </a:t>
            </a:r>
          </a:p>
          <a:p>
            <a:pPr marL="0" indent="0">
              <a:buNone/>
            </a:pPr>
            <a:r>
              <a:rPr lang="en-US" sz="2300" b="0" dirty="0"/>
              <a:t>7. Gil </a:t>
            </a:r>
            <a:r>
              <a:rPr lang="en-US" sz="2300" b="0" dirty="0" smtClean="0"/>
              <a:t>Santiago: </a:t>
            </a:r>
            <a:r>
              <a:rPr lang="en-US" sz="2300" b="0" dirty="0"/>
              <a:t>Infrastructure Services Sr. Director </a:t>
            </a:r>
          </a:p>
          <a:p>
            <a:pPr marL="0" indent="0">
              <a:buNone/>
            </a:pPr>
            <a:r>
              <a:rPr lang="en-US" sz="2300" b="0" dirty="0"/>
              <a:t>8. Walter </a:t>
            </a:r>
            <a:r>
              <a:rPr lang="en-US" sz="2300" b="0" dirty="0" err="1" smtClean="0"/>
              <a:t>Pienciak</a:t>
            </a:r>
            <a:r>
              <a:rPr lang="en-US" sz="2300" b="0" dirty="0" smtClean="0"/>
              <a:t>:  </a:t>
            </a:r>
            <a:r>
              <a:rPr lang="en-US" sz="2300" b="0" dirty="0"/>
              <a:t>Standards Technical Solutions (</a:t>
            </a:r>
            <a:r>
              <a:rPr lang="en-US" sz="2300" b="0" dirty="0" err="1"/>
              <a:t>etools</a:t>
            </a:r>
            <a:r>
              <a:rPr lang="en-US" sz="2300" b="0" dirty="0"/>
              <a:t>) Sr. Mgr. </a:t>
            </a:r>
          </a:p>
          <a:p>
            <a:pPr marL="0" indent="0">
              <a:buNone/>
            </a:pPr>
            <a:r>
              <a:rPr lang="en-US" sz="2300" b="0" dirty="0"/>
              <a:t>9. </a:t>
            </a:r>
            <a:r>
              <a:rPr lang="en-US" sz="2300" b="0" dirty="0" err="1"/>
              <a:t>Konstantinos</a:t>
            </a:r>
            <a:r>
              <a:rPr lang="en-US" sz="2300" b="0" dirty="0"/>
              <a:t> </a:t>
            </a:r>
            <a:r>
              <a:rPr lang="en-US" sz="2300" b="0" dirty="0" err="1" smtClean="0"/>
              <a:t>Karachalios</a:t>
            </a:r>
            <a:r>
              <a:rPr lang="en-US" sz="2300" b="0" dirty="0" smtClean="0"/>
              <a:t>:  </a:t>
            </a:r>
            <a:r>
              <a:rPr lang="en-US" sz="2300" b="0" dirty="0"/>
              <a:t>SA Managing Director </a:t>
            </a:r>
          </a:p>
          <a:p>
            <a:pPr marL="0" indent="0">
              <a:buNone/>
            </a:pPr>
            <a:endParaRPr lang="en-US" sz="2300" b="0"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13</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4.1.8</a:t>
            </a:r>
            <a:endParaRPr lang="en-US" dirty="0">
              <a:solidFill>
                <a:schemeClr val="tx2"/>
              </a:solidFill>
            </a:endParaRPr>
          </a:p>
        </p:txBody>
      </p:sp>
    </p:spTree>
    <p:extLst>
      <p:ext uri="{BB962C8B-B14F-4D97-AF65-F5344CB8AC3E}">
        <p14:creationId xmlns:p14="http://schemas.microsoft.com/office/powerpoint/2010/main" val="892818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14</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Other Special Events</a:t>
            </a:r>
          </a:p>
        </p:txBody>
      </p:sp>
      <p:sp>
        <p:nvSpPr>
          <p:cNvPr id="36869" name="Text Box 4"/>
          <p:cNvSpPr txBox="1">
            <a:spLocks noChangeArrowheads="1"/>
          </p:cNvSpPr>
          <p:nvPr/>
        </p:nvSpPr>
        <p:spPr bwMode="auto">
          <a:xfrm>
            <a:off x="89416"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4.1.9</a:t>
            </a:r>
            <a:endParaRPr lang="en-US" dirty="0">
              <a:solidFill>
                <a:schemeClr val="tx2"/>
              </a:solidFill>
            </a:endParaRPr>
          </a:p>
        </p:txBody>
      </p:sp>
      <p:sp>
        <p:nvSpPr>
          <p:cNvPr id="36870" name="TextBox 2"/>
          <p:cNvSpPr txBox="1">
            <a:spLocks noChangeArrowheads="1"/>
          </p:cNvSpPr>
          <p:nvPr/>
        </p:nvSpPr>
        <p:spPr bwMode="auto">
          <a:xfrm>
            <a:off x="366584" y="3962400"/>
            <a:ext cx="7407349" cy="156966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t>
            </a:r>
            <a:r>
              <a:rPr lang="en-US" sz="3200" dirty="0" smtClean="0"/>
              <a:t>admission – Guest also</a:t>
            </a:r>
            <a:endParaRPr lang="en-US" sz="3200" dirty="0"/>
          </a:p>
          <a:p>
            <a:r>
              <a:rPr lang="en-US" sz="3200" dirty="0" smtClean="0"/>
              <a:t>Location: </a:t>
            </a:r>
            <a:r>
              <a:rPr lang="en-US" sz="3200" dirty="0" smtClean="0"/>
              <a:t>Lone Star Ballroom,  2nd </a:t>
            </a:r>
            <a:r>
              <a:rPr lang="en-US" sz="3200" dirty="0" smtClean="0"/>
              <a:t>Floor</a:t>
            </a:r>
            <a:endParaRPr lang="en-US" sz="3200" dirty="0"/>
          </a:p>
        </p:txBody>
      </p:sp>
      <p:sp>
        <p:nvSpPr>
          <p:cNvPr id="36871" name="TextBox 9"/>
          <p:cNvSpPr txBox="1">
            <a:spLocks noChangeArrowheads="1"/>
          </p:cNvSpPr>
          <p:nvPr/>
        </p:nvSpPr>
        <p:spPr bwMode="auto">
          <a:xfrm>
            <a:off x="102864" y="1850118"/>
            <a:ext cx="8729851" cy="98488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smtClean="0"/>
              <a:t>Breakfast &amp; Breaks:</a:t>
            </a:r>
          </a:p>
          <a:p>
            <a:r>
              <a:rPr lang="en-US" sz="2600" dirty="0" smtClean="0"/>
              <a:t>Texas (4</a:t>
            </a:r>
            <a:r>
              <a:rPr lang="en-US" sz="2600" baseline="30000" dirty="0" smtClean="0"/>
              <a:t>th</a:t>
            </a:r>
            <a:r>
              <a:rPr lang="en-US" sz="2600" dirty="0" smtClean="0"/>
              <a:t> Level) and Lone Star (2</a:t>
            </a:r>
            <a:r>
              <a:rPr lang="en-US" sz="2600" baseline="30000" dirty="0" smtClean="0"/>
              <a:t>nd</a:t>
            </a:r>
            <a:r>
              <a:rPr lang="en-US" sz="2600" dirty="0" smtClean="0"/>
              <a:t> Level) Ballroom Foyers</a:t>
            </a:r>
            <a:endParaRPr lang="en-US" sz="2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99816"/>
            <a:ext cx="7772400" cy="1066800"/>
          </a:xfrm>
        </p:spPr>
        <p:txBody>
          <a:bodyPr/>
          <a:lstStyle/>
          <a:p>
            <a:r>
              <a:rPr lang="en-US" dirty="0"/>
              <a:t>Dr. </a:t>
            </a:r>
            <a:r>
              <a:rPr lang="en-US" dirty="0" err="1"/>
              <a:t>Konstantinos</a:t>
            </a:r>
            <a:r>
              <a:rPr lang="en-US" dirty="0"/>
              <a:t> </a:t>
            </a:r>
            <a:r>
              <a:rPr lang="en-US" dirty="0" err="1"/>
              <a:t>Karachalios</a:t>
            </a:r>
            <a:r>
              <a:rPr lang="en-US" dirty="0"/>
              <a:t> </a:t>
            </a:r>
            <a:r>
              <a:rPr lang="en-US" dirty="0" smtClean="0"/>
              <a:t> </a:t>
            </a:r>
            <a:br>
              <a:rPr lang="en-US" dirty="0" smtClean="0"/>
            </a:br>
            <a:r>
              <a:rPr lang="en-US" dirty="0" smtClean="0"/>
              <a:t>IEEE-SA  new </a:t>
            </a:r>
            <a:r>
              <a:rPr lang="en-US" dirty="0"/>
              <a:t>Managing Director</a:t>
            </a:r>
          </a:p>
        </p:txBody>
      </p:sp>
      <p:sp>
        <p:nvSpPr>
          <p:cNvPr id="3" name="Content Placeholder 2"/>
          <p:cNvSpPr>
            <a:spLocks noGrp="1"/>
          </p:cNvSpPr>
          <p:nvPr>
            <p:ph idx="1"/>
          </p:nvPr>
        </p:nvSpPr>
        <p:spPr/>
        <p:txBody>
          <a:bodyPr/>
          <a:lstStyle/>
          <a:p>
            <a:pPr marL="0" indent="0">
              <a:buNone/>
            </a:pPr>
            <a:r>
              <a:rPr lang="en-US" sz="1100" dirty="0"/>
              <a:t/>
            </a:r>
            <a:br>
              <a:rPr lang="en-US" sz="1100" dirty="0"/>
            </a:br>
            <a:r>
              <a:rPr lang="en-US" sz="1100" dirty="0"/>
              <a:t>I am pleased to announce that Dr. </a:t>
            </a:r>
            <a:r>
              <a:rPr lang="en-US" sz="1100" dirty="0" err="1"/>
              <a:t>Konstantinos</a:t>
            </a:r>
            <a:r>
              <a:rPr lang="en-US" sz="1100" dirty="0"/>
              <a:t> </a:t>
            </a:r>
            <a:r>
              <a:rPr lang="en-US" sz="1100" dirty="0" err="1"/>
              <a:t>Karachalios</a:t>
            </a:r>
            <a:r>
              <a:rPr lang="en-US" sz="1100" dirty="0"/>
              <a:t> will join IEEE as our new Managing Director of the IEEE Standards Association (IEEE-SA) on 20 August. </a:t>
            </a:r>
            <a:br>
              <a:rPr lang="en-US" sz="1100" dirty="0"/>
            </a:br>
            <a:r>
              <a:rPr lang="en-US" sz="1100" dirty="0"/>
              <a:t/>
            </a:r>
            <a:br>
              <a:rPr lang="en-US" sz="1100" dirty="0"/>
            </a:br>
            <a:r>
              <a:rPr lang="en-US" sz="1100" dirty="0"/>
              <a:t>Dr. </a:t>
            </a:r>
            <a:r>
              <a:rPr lang="en-US" sz="1100" dirty="0" err="1"/>
              <a:t>Karachalios</a:t>
            </a:r>
            <a:r>
              <a:rPr lang="en-US" sz="1100" dirty="0"/>
              <a:t> is internationally recognized and widely respected for his work within the standards development and intellectual property communities. He comes to us after completing 25 years of service with the European Patent Office (EPO).  During his tenure at EPO, he held positions as Head of the International Academy, Manager of International Technical Cooperation for Africa and the Middle East and, most recently, in the field of External Relations with a focus on public policy issues in areas that include ICT standards and emerging technologies. He was responsible for EPO relationships with international and intergovernmental organizations, including serving as a liaison to standards setting bodies and in the capacity of envoy to a number of United Nations organizations. </a:t>
            </a:r>
            <a:br>
              <a:rPr lang="en-US" sz="1100" dirty="0"/>
            </a:br>
            <a:r>
              <a:rPr lang="en-US" sz="1100" dirty="0"/>
              <a:t/>
            </a:r>
            <a:br>
              <a:rPr lang="en-US" sz="1100" dirty="0"/>
            </a:br>
            <a:r>
              <a:rPr lang="en-US" sz="1100" dirty="0"/>
              <a:t>Among the highlights of his EPO career is Dr. </a:t>
            </a:r>
            <a:r>
              <a:rPr lang="en-US" sz="1100" dirty="0" err="1"/>
              <a:t>Karachalios's</a:t>
            </a:r>
            <a:r>
              <a:rPr lang="en-US" sz="1100" dirty="0"/>
              <a:t> work as scenarios analyst and co-editor of the EPO’s book "</a:t>
            </a:r>
            <a:r>
              <a:rPr lang="en-US" sz="1100" i="1" dirty="0"/>
              <a:t>Scenarios for the Future: How might IP regimes evolve by 2025? What global legitimacy might such regimes have</a:t>
            </a:r>
            <a:r>
              <a:rPr lang="en-US" sz="1100" dirty="0"/>
              <a:t>?" He contributed to repositioning the many important issues surrounding intellectual property, reframing the way in which intellectual property issues are debated in the global arena and initiating and coordinating strategic responses to the challenges raised by those discussions. </a:t>
            </a:r>
            <a:br>
              <a:rPr lang="en-US" sz="1100" dirty="0"/>
            </a:br>
            <a:r>
              <a:rPr lang="en-US" sz="1100" dirty="0"/>
              <a:t/>
            </a:r>
            <a:br>
              <a:rPr lang="en-US" sz="1100" dirty="0"/>
            </a:br>
            <a:r>
              <a:rPr lang="en-US" sz="1100" dirty="0"/>
              <a:t>Dr. </a:t>
            </a:r>
            <a:r>
              <a:rPr lang="en-US" sz="1100" dirty="0" err="1"/>
              <a:t>Karachalios</a:t>
            </a:r>
            <a:r>
              <a:rPr lang="en-US" sz="1100" dirty="0"/>
              <a:t> earned a Master’s degree in Mechanical Engineering and a </a:t>
            </a:r>
            <a:r>
              <a:rPr lang="en-US" sz="1100" dirty="0" err="1"/>
              <a:t>Ph.D</a:t>
            </a:r>
            <a:r>
              <a:rPr lang="en-US" sz="1100" dirty="0"/>
              <a:t> in Energy Engineering (nuclear reactor safety), both from the University of Stuttgart. </a:t>
            </a:r>
            <a:br>
              <a:rPr lang="en-US" sz="1100" dirty="0"/>
            </a:br>
            <a:r>
              <a:rPr lang="en-US" sz="1100" dirty="0"/>
              <a:t/>
            </a:r>
            <a:br>
              <a:rPr lang="en-US" sz="1100" dirty="0"/>
            </a:br>
            <a:r>
              <a:rPr lang="en-US" sz="1100" dirty="0"/>
              <a:t>In his role as Managing Director of the IEEE-SA, Dr. </a:t>
            </a:r>
            <a:r>
              <a:rPr lang="en-US" sz="1100" dirty="0" err="1"/>
              <a:t>Karachalios</a:t>
            </a:r>
            <a:r>
              <a:rPr lang="en-US" sz="1100" dirty="0"/>
              <a:t> will report directly to me and will also serve as a member of the IEEE Management Council. He is now in the process of relocating his family to New Jersey from Europe. </a:t>
            </a:r>
            <a:br>
              <a:rPr lang="en-US" sz="1100" dirty="0"/>
            </a:br>
            <a:endParaRPr lang="en-US" sz="1100"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15</a:t>
            </a:fld>
            <a:endParaRPr lang="en-US"/>
          </a:p>
        </p:txBody>
      </p:sp>
      <p:sp>
        <p:nvSpPr>
          <p:cNvPr id="7" name="Text Box 4"/>
          <p:cNvSpPr txBox="1">
            <a:spLocks noChangeArrowheads="1"/>
          </p:cNvSpPr>
          <p:nvPr/>
        </p:nvSpPr>
        <p:spPr bwMode="auto">
          <a:xfrm>
            <a:off x="-33938" y="561975"/>
            <a:ext cx="396518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4.1.11 </a:t>
            </a:r>
            <a:endParaRPr lang="en-US" dirty="0">
              <a:solidFill>
                <a:schemeClr val="tx2"/>
              </a:solidFill>
            </a:endParaRPr>
          </a:p>
        </p:txBody>
      </p:sp>
    </p:spTree>
    <p:extLst>
      <p:ext uri="{BB962C8B-B14F-4D97-AF65-F5344CB8AC3E}">
        <p14:creationId xmlns:p14="http://schemas.microsoft.com/office/powerpoint/2010/main" val="2128928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16</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a:t>
            </a:r>
            <a:r>
              <a:rPr lang="en-US" dirty="0" smtClean="0"/>
              <a:t>November </a:t>
            </a:r>
            <a:r>
              <a:rPr lang="en-US" dirty="0" smtClean="0"/>
              <a:t>2012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defRPr/>
            </a:pPr>
            <a:r>
              <a:rPr lang="en-US" dirty="0" smtClean="0"/>
              <a:t>Begin Sponsor Ballot</a:t>
            </a:r>
          </a:p>
          <a:p>
            <a:pPr lvl="1">
              <a:spcBef>
                <a:spcPts val="0"/>
              </a:spcBef>
              <a:defRPr/>
            </a:pPr>
            <a:r>
              <a:rPr lang="en-US" dirty="0" smtClean="0"/>
              <a:t>Nothing anticipated</a:t>
            </a:r>
          </a:p>
          <a:p>
            <a:pPr>
              <a:spcBef>
                <a:spcPts val="0"/>
              </a:spcBef>
              <a:defRPr/>
            </a:pPr>
            <a:r>
              <a:rPr lang="en-US" dirty="0" smtClean="0"/>
              <a:t>Requests to submit to RevCom?</a:t>
            </a:r>
          </a:p>
          <a:p>
            <a:pPr lvl="1">
              <a:spcBef>
                <a:spcPts val="0"/>
              </a:spcBef>
              <a:defRPr/>
            </a:pPr>
            <a:r>
              <a:rPr lang="en-US" dirty="0"/>
              <a:t>Nothing anticipated</a:t>
            </a:r>
          </a:p>
          <a:p>
            <a:pPr>
              <a:spcBef>
                <a:spcPts val="0"/>
              </a:spcBef>
              <a:defRPr/>
            </a:pPr>
            <a:r>
              <a:rPr lang="en-US" dirty="0" smtClean="0"/>
              <a:t>New </a:t>
            </a:r>
            <a:r>
              <a:rPr lang="en-US" dirty="0" smtClean="0"/>
              <a:t>project PAR to NesCom?</a:t>
            </a:r>
          </a:p>
          <a:p>
            <a:pPr lvl="1">
              <a:spcBef>
                <a:spcPts val="0"/>
              </a:spcBef>
              <a:defRPr/>
            </a:pPr>
            <a:r>
              <a:rPr lang="en-US" dirty="0" smtClean="0"/>
              <a:t>PAD  &amp; GLK</a:t>
            </a:r>
            <a:endParaRPr lang="en-US" dirty="0"/>
          </a:p>
          <a:p>
            <a:pPr>
              <a:spcBef>
                <a:spcPts val="0"/>
              </a:spcBef>
              <a:defRPr/>
            </a:pPr>
            <a:r>
              <a:rPr lang="en-US" dirty="0" smtClean="0"/>
              <a:t>PAR Extension ?</a:t>
            </a:r>
          </a:p>
          <a:p>
            <a:pPr lvl="1">
              <a:spcBef>
                <a:spcPts val="0"/>
              </a:spcBef>
              <a:defRPr/>
            </a:pPr>
            <a:r>
              <a:rPr lang="en-US" dirty="0"/>
              <a:t>Nothing </a:t>
            </a:r>
            <a:r>
              <a:rPr lang="en-US" dirty="0" smtClean="0"/>
              <a:t>needed at this time</a:t>
            </a:r>
            <a:r>
              <a:rPr lang="en-US" dirty="0" smtClean="0"/>
              <a:t> </a:t>
            </a:r>
            <a:endParaRPr lang="en-US" dirty="0"/>
          </a:p>
          <a:p>
            <a:pPr>
              <a:spcBef>
                <a:spcPts val="0"/>
              </a:spcBef>
              <a:defRPr/>
            </a:pPr>
            <a:r>
              <a:rPr lang="en-US" dirty="0" smtClean="0"/>
              <a:t>Revision PAR?</a:t>
            </a:r>
            <a:endParaRPr lang="en-US" dirty="0"/>
          </a:p>
          <a:p>
            <a:pPr lvl="1">
              <a:spcBef>
                <a:spcPts val="0"/>
              </a:spcBef>
              <a:defRPr/>
            </a:pPr>
            <a:r>
              <a:rPr lang="en-US" dirty="0"/>
              <a:t>Nothing needed at this time </a:t>
            </a:r>
          </a:p>
          <a:p>
            <a:pPr>
              <a:spcBef>
                <a:spcPts val="0"/>
              </a:spcBef>
              <a:defRPr/>
            </a:pPr>
            <a:r>
              <a:rPr lang="en-US" dirty="0" smtClean="0"/>
              <a:t>Study </a:t>
            </a:r>
            <a:r>
              <a:rPr lang="en-US" dirty="0" smtClean="0"/>
              <a:t>Group start up?</a:t>
            </a:r>
          </a:p>
          <a:p>
            <a:pPr lvl="1">
              <a:spcBef>
                <a:spcPts val="0"/>
              </a:spcBef>
              <a:defRPr/>
            </a:pPr>
            <a:r>
              <a:rPr lang="en-US" dirty="0" smtClean="0"/>
              <a:t>Depends upon results of WNG meeting</a:t>
            </a:r>
            <a:endParaRPr lang="en-US" dirty="0"/>
          </a:p>
          <a:p>
            <a:pPr>
              <a:spcBef>
                <a:spcPts val="0"/>
              </a:spcBef>
              <a:defRPr/>
            </a:pPr>
            <a:r>
              <a:rPr lang="en-US" dirty="0"/>
              <a:t>Study Group </a:t>
            </a:r>
            <a:r>
              <a:rPr lang="en-US" dirty="0" smtClean="0"/>
              <a:t>extension?</a:t>
            </a:r>
            <a:endParaRPr lang="en-US" dirty="0"/>
          </a:p>
          <a:p>
            <a:pPr lvl="1">
              <a:spcBef>
                <a:spcPts val="0"/>
              </a:spcBef>
              <a:defRPr/>
            </a:pPr>
            <a:r>
              <a:rPr lang="en-US" dirty="0" smtClean="0"/>
              <a:t>PAD  </a:t>
            </a:r>
            <a:r>
              <a:rPr lang="en-US" dirty="0"/>
              <a:t>&amp; </a:t>
            </a:r>
            <a:r>
              <a:rPr lang="en-US" dirty="0" smtClean="0"/>
              <a:t>GLK</a:t>
            </a:r>
          </a:p>
          <a:p>
            <a:pPr>
              <a:spcBef>
                <a:spcPts val="0"/>
              </a:spcBef>
              <a:defRPr/>
            </a:pPr>
            <a:r>
              <a:rPr lang="en-US" dirty="0" smtClean="0"/>
              <a:t>11ad Press Release</a:t>
            </a:r>
            <a:endParaRPr lang="en-US" dirty="0" smtClean="0"/>
          </a:p>
          <a:p>
            <a:pPr lvl="1">
              <a:defRPr/>
            </a:pPr>
            <a:endParaRPr lang="en-US"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4.1.12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17</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pic>
        <p:nvPicPr>
          <p:cNvPr id="4096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438" y="1617663"/>
            <a:ext cx="7164387" cy="474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430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30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0FE4B479-4C89-4555-A2C4-3DCCAE79E52F}" type="slidenum">
              <a:rPr lang="en-US" sz="1200" b="0" smtClean="0"/>
              <a:pPr/>
              <a:t>18</a:t>
            </a:fld>
            <a:endParaRPr lang="en-US" sz="1200" b="0" smtClean="0"/>
          </a:p>
        </p:txBody>
      </p:sp>
      <p:sp>
        <p:nvSpPr>
          <p:cNvPr id="43012" name="Rectangle 2"/>
          <p:cNvSpPr>
            <a:spLocks noGrp="1" noChangeArrowheads="1"/>
          </p:cNvSpPr>
          <p:nvPr>
            <p:ph type="title"/>
          </p:nvPr>
        </p:nvSpPr>
        <p:spPr/>
        <p:txBody>
          <a:bodyPr/>
          <a:lstStyle/>
          <a:p>
            <a:r>
              <a:rPr lang="en-US" dirty="0" smtClean="0"/>
              <a:t>802.24 Smart </a:t>
            </a:r>
            <a:r>
              <a:rPr lang="en-US" dirty="0" smtClean="0"/>
              <a:t>Grid Meetings</a:t>
            </a:r>
          </a:p>
        </p:txBody>
      </p:sp>
      <p:sp>
        <p:nvSpPr>
          <p:cNvPr id="43013"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4.1.14</a:t>
            </a:r>
            <a:endParaRPr lang="en-US" dirty="0">
              <a:solidFill>
                <a:schemeClr val="tx2"/>
              </a:solidFill>
            </a:endParaRPr>
          </a:p>
        </p:txBody>
      </p:sp>
      <p:sp>
        <p:nvSpPr>
          <p:cNvPr id="9" name="Text Box 13"/>
          <p:cNvSpPr txBox="1">
            <a:spLocks noChangeArrowheads="1"/>
          </p:cNvSpPr>
          <p:nvPr/>
        </p:nvSpPr>
        <p:spPr bwMode="auto">
          <a:xfrm>
            <a:off x="322240" y="1595774"/>
            <a:ext cx="7599132" cy="206210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3200" dirty="0" smtClean="0"/>
              <a:t>EC Study Group :</a:t>
            </a:r>
          </a:p>
          <a:p>
            <a:pPr eaLnBrk="0" hangingPunct="0"/>
            <a:r>
              <a:rPr lang="en-US" sz="3200" dirty="0" smtClean="0"/>
              <a:t>Monday </a:t>
            </a:r>
            <a:r>
              <a:rPr lang="en-US" sz="3200" dirty="0"/>
              <a:t>pm2 </a:t>
            </a:r>
            <a:r>
              <a:rPr lang="en-US" sz="3200" dirty="0" smtClean="0"/>
              <a:t> 		</a:t>
            </a:r>
            <a:r>
              <a:rPr lang="en-US" sz="3200" dirty="0" smtClean="0"/>
              <a:t>Presidio C </a:t>
            </a:r>
            <a:r>
              <a:rPr lang="en-US" sz="3200" dirty="0"/>
              <a:t>– 3</a:t>
            </a:r>
            <a:r>
              <a:rPr lang="en-US" sz="3200" baseline="30000" dirty="0"/>
              <a:t>rd</a:t>
            </a:r>
            <a:r>
              <a:rPr lang="en-US" sz="3200" dirty="0" smtClean="0"/>
              <a:t> </a:t>
            </a:r>
            <a:r>
              <a:rPr lang="en-US" sz="3200" dirty="0"/>
              <a:t>level </a:t>
            </a:r>
            <a:endParaRPr lang="en-US" sz="3200" dirty="0" smtClean="0"/>
          </a:p>
          <a:p>
            <a:pPr eaLnBrk="0" hangingPunct="0"/>
            <a:r>
              <a:rPr lang="en-US" sz="3200" dirty="0" smtClean="0"/>
              <a:t>Tuesday </a:t>
            </a:r>
            <a:r>
              <a:rPr lang="en-US" sz="3200" dirty="0"/>
              <a:t>pm2 </a:t>
            </a:r>
            <a:r>
              <a:rPr lang="en-US" sz="3200" dirty="0" smtClean="0"/>
              <a:t> 		</a:t>
            </a:r>
            <a:r>
              <a:rPr lang="en-US" sz="3200" dirty="0" smtClean="0"/>
              <a:t>Seguin A – 4</a:t>
            </a:r>
            <a:r>
              <a:rPr lang="en-US" sz="3200" baseline="30000" dirty="0" smtClean="0"/>
              <a:t>th</a:t>
            </a:r>
            <a:r>
              <a:rPr lang="en-US" sz="3200" dirty="0" smtClean="0"/>
              <a:t> </a:t>
            </a:r>
            <a:r>
              <a:rPr lang="en-US" sz="3200" dirty="0"/>
              <a:t>level </a:t>
            </a:r>
            <a:endParaRPr lang="en-US" sz="3200" dirty="0" smtClean="0"/>
          </a:p>
          <a:p>
            <a:pPr eaLnBrk="0" hangingPunct="0"/>
            <a:r>
              <a:rPr lang="en-US" sz="3200" dirty="0" smtClean="0"/>
              <a:t>Wednesday pm2  	</a:t>
            </a:r>
            <a:r>
              <a:rPr lang="en-US" sz="3200" dirty="0" smtClean="0"/>
              <a:t>Presidio </a:t>
            </a:r>
            <a:r>
              <a:rPr lang="en-US" sz="3200" dirty="0"/>
              <a:t>C – </a:t>
            </a:r>
            <a:r>
              <a:rPr lang="en-US" sz="3200" dirty="0" smtClean="0"/>
              <a:t>3</a:t>
            </a:r>
            <a:r>
              <a:rPr lang="en-US" sz="3200" baseline="30000" dirty="0" smtClean="0"/>
              <a:t>rd</a:t>
            </a:r>
            <a:r>
              <a:rPr lang="en-US" sz="3200" dirty="0" smtClean="0"/>
              <a:t> </a:t>
            </a:r>
            <a:r>
              <a:rPr lang="en-US" sz="3200" dirty="0" smtClean="0"/>
              <a:t>level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Plenary Topics</a:t>
            </a:r>
          </a:p>
        </p:txBody>
      </p:sp>
      <p:sp>
        <p:nvSpPr>
          <p:cNvPr id="47106" name="Content Placeholder 2"/>
          <p:cNvSpPr>
            <a:spLocks noGrp="1"/>
          </p:cNvSpPr>
          <p:nvPr>
            <p:ph idx="1"/>
          </p:nvPr>
        </p:nvSpPr>
        <p:spPr>
          <a:xfrm>
            <a:off x="363538" y="1566863"/>
            <a:ext cx="8634989" cy="4500562"/>
          </a:xfrm>
        </p:spPr>
        <p:txBody>
          <a:bodyPr/>
          <a:lstStyle/>
          <a:p>
            <a:r>
              <a:rPr lang="en-US" sz="2800" dirty="0" smtClean="0"/>
              <a:t>IEEE IT presentation on Security breach and outage</a:t>
            </a:r>
          </a:p>
          <a:p>
            <a:r>
              <a:rPr lang="en-US" sz="2800" dirty="0" smtClean="0"/>
              <a:t>PAR </a:t>
            </a:r>
            <a:r>
              <a:rPr lang="en-US" sz="2800" dirty="0" smtClean="0"/>
              <a:t>changes review</a:t>
            </a:r>
          </a:p>
          <a:p>
            <a:r>
              <a:rPr lang="en-US" sz="2800" dirty="0" smtClean="0"/>
              <a:t>802 </a:t>
            </a:r>
            <a:r>
              <a:rPr lang="en-US" sz="2800" dirty="0" smtClean="0"/>
              <a:t>University Outreach </a:t>
            </a:r>
            <a:r>
              <a:rPr lang="en-US" sz="2800" dirty="0" smtClean="0"/>
              <a:t>feedback</a:t>
            </a:r>
          </a:p>
          <a:p>
            <a:r>
              <a:rPr lang="en-US" sz="2800" dirty="0" smtClean="0"/>
              <a:t>Master, Slave, Client</a:t>
            </a:r>
            <a:endParaRPr lang="en-US" sz="2800" dirty="0" smtClean="0"/>
          </a:p>
          <a:p>
            <a:endParaRPr lang="en-US" sz="28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19</a:t>
            </a:fld>
            <a:endParaRPr lang="en-US" sz="1200" b="0" smtClean="0"/>
          </a:p>
        </p:txBody>
      </p:sp>
      <p:sp>
        <p:nvSpPr>
          <p:cNvPr id="47110"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4.1.15</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20</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2" name="TextBox 1"/>
          <p:cNvSpPr txBox="1"/>
          <p:nvPr/>
        </p:nvSpPr>
        <p:spPr>
          <a:xfrm>
            <a:off x="1118682" y="5644262"/>
            <a:ext cx="7048468" cy="584775"/>
          </a:xfrm>
          <a:prstGeom prst="rect">
            <a:avLst/>
          </a:prstGeom>
          <a:noFill/>
          <a:ln>
            <a:solidFill>
              <a:srgbClr val="FF9933"/>
            </a:solidFill>
          </a:ln>
        </p:spPr>
        <p:txBody>
          <a:bodyPr wrap="none" rtlCol="0">
            <a:spAutoFit/>
          </a:bodyPr>
          <a:lstStyle/>
          <a:p>
            <a:r>
              <a:rPr lang="en-US" sz="3200" dirty="0" smtClean="0"/>
              <a:t>Tutorial Location        Manchester GHI</a:t>
            </a:r>
            <a:endParaRPr lang="en-US" sz="3200" dirty="0"/>
          </a:p>
        </p:txBody>
      </p:sp>
      <p:sp>
        <p:nvSpPr>
          <p:cNvPr id="9" name="Isosceles Triangle 8"/>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673183471"/>
              </p:ext>
            </p:extLst>
          </p:nvPr>
        </p:nvGraphicFramePr>
        <p:xfrm>
          <a:off x="270164" y="1558637"/>
          <a:ext cx="8655627" cy="4748646"/>
        </p:xfrm>
        <a:graphic>
          <a:graphicData uri="http://schemas.openxmlformats.org/drawingml/2006/table">
            <a:tbl>
              <a:tblPr/>
              <a:tblGrid>
                <a:gridCol w="6307281"/>
                <a:gridCol w="2348346"/>
              </a:tblGrid>
              <a:tr h="1582882">
                <a:tc>
                  <a:txBody>
                    <a:bodyPr/>
                    <a:lstStyle/>
                    <a:p>
                      <a:pPr>
                        <a:buFont typeface="Arial"/>
                        <a:buChar char="•"/>
                      </a:pPr>
                      <a:r>
                        <a:rPr lang="en-US" sz="2000" dirty="0">
                          <a:effectLst/>
                        </a:rPr>
                        <a:t>Tutorial #1 (6:00–7:30 pm): </a:t>
                      </a:r>
                      <a:r>
                        <a:rPr lang="en-US" sz="2000" b="1" dirty="0">
                          <a:effectLst/>
                        </a:rPr>
                        <a:t>Deterministic 802 Networking</a:t>
                      </a:r>
                      <a:r>
                        <a:rPr lang="en-US" sz="2000" dirty="0">
                          <a:effectLst/>
                        </a:rPr>
                        <a:t> Presentation </a:t>
                      </a:r>
                    </a:p>
                    <a:p>
                      <a:pPr>
                        <a:buFont typeface="Arial"/>
                        <a:buChar char="•"/>
                      </a:pPr>
                      <a:r>
                        <a:rPr lang="en-US" sz="2000" dirty="0">
                          <a:effectLst/>
                        </a:rPr>
                        <a:t>Norm Finn, Cisco </a:t>
                      </a:r>
                    </a:p>
                  </a:txBody>
                  <a:tcPr anchor="ctr">
                    <a:lnL>
                      <a:noFill/>
                    </a:lnL>
                    <a:lnR>
                      <a:noFill/>
                    </a:lnR>
                    <a:lnT>
                      <a:noFill/>
                    </a:lnT>
                    <a:lnB>
                      <a:noFill/>
                    </a:lnB>
                    <a:solidFill>
                      <a:srgbClr val="FFFFFF"/>
                    </a:solidFill>
                  </a:tcPr>
                </a:tc>
                <a:tc>
                  <a:txBody>
                    <a:bodyPr/>
                    <a:lstStyle/>
                    <a:p>
                      <a:r>
                        <a:rPr lang="en-US" sz="1200" dirty="0"/>
                        <a:t>Sponsored by Tony, </a:t>
                      </a:r>
                      <a:r>
                        <a:rPr lang="en-US" sz="1200" dirty="0" err="1"/>
                        <a:t>Jeffree</a:t>
                      </a:r>
                      <a:r>
                        <a:rPr lang="en-US" sz="1200" dirty="0"/>
                        <a:t>, Chair, IEEE 802.1 WG</a:t>
                      </a:r>
                    </a:p>
                  </a:txBody>
                  <a:tcPr anchor="ctr">
                    <a:lnL>
                      <a:noFill/>
                    </a:lnL>
                    <a:lnR>
                      <a:noFill/>
                    </a:lnR>
                    <a:lnT>
                      <a:noFill/>
                    </a:lnT>
                    <a:lnB>
                      <a:noFill/>
                    </a:lnB>
                    <a:solidFill>
                      <a:srgbClr val="FFFFFF"/>
                    </a:solidFill>
                  </a:tcPr>
                </a:tc>
              </a:tr>
              <a:tr h="1582882">
                <a:tc>
                  <a:txBody>
                    <a:bodyPr/>
                    <a:lstStyle/>
                    <a:p>
                      <a:pPr>
                        <a:buFont typeface="Arial"/>
                        <a:buChar char="•"/>
                      </a:pPr>
                      <a:r>
                        <a:rPr lang="en-US" sz="2000" dirty="0">
                          <a:effectLst/>
                        </a:rPr>
                        <a:t>Tutorial #2 (7:30–9:00 pm): </a:t>
                      </a:r>
                      <a:r>
                        <a:rPr lang="en-US" sz="2000" b="1" dirty="0">
                          <a:effectLst/>
                        </a:rPr>
                        <a:t>Applications of Layer 2 Routing</a:t>
                      </a:r>
                      <a:r>
                        <a:rPr lang="en-US" sz="2000" dirty="0">
                          <a:effectLst/>
                        </a:rPr>
                        <a:t> Presentation </a:t>
                      </a:r>
                    </a:p>
                    <a:p>
                      <a:pPr>
                        <a:buFont typeface="Arial"/>
                        <a:buChar char="•"/>
                      </a:pPr>
                      <a:r>
                        <a:rPr lang="en-US" sz="2000" dirty="0">
                          <a:effectLst/>
                        </a:rPr>
                        <a:t>Clint Powell, PWC, LLC </a:t>
                      </a:r>
                      <a:endParaRPr lang="en-US" sz="2000" dirty="0" smtClean="0">
                        <a:effectLst/>
                      </a:endParaRPr>
                    </a:p>
                    <a:p>
                      <a:pPr>
                        <a:buFont typeface="Arial"/>
                        <a:buChar char="•"/>
                      </a:pPr>
                      <a:endParaRPr lang="en-US" dirty="0">
                        <a:effectLst/>
                      </a:endParaRPr>
                    </a:p>
                  </a:txBody>
                  <a:tcPr anchor="ctr">
                    <a:lnL>
                      <a:noFill/>
                    </a:lnL>
                    <a:lnR>
                      <a:noFill/>
                    </a:lnR>
                    <a:lnT>
                      <a:noFill/>
                    </a:lnT>
                    <a:lnB>
                      <a:noFill/>
                    </a:lnB>
                    <a:solidFill>
                      <a:srgbClr val="FFFFFF"/>
                    </a:solidFill>
                  </a:tcPr>
                </a:tc>
                <a:tc>
                  <a:txBody>
                    <a:bodyPr/>
                    <a:lstStyle/>
                    <a:p>
                      <a:r>
                        <a:rPr lang="en-US" sz="1200" dirty="0"/>
                        <a:t>Sponsored by Bob </a:t>
                      </a:r>
                      <a:r>
                        <a:rPr lang="en-US" sz="1200" dirty="0" err="1"/>
                        <a:t>Heile</a:t>
                      </a:r>
                      <a:r>
                        <a:rPr lang="en-US" sz="1200" dirty="0"/>
                        <a:t>, Chair, IEEE 802.15 WG</a:t>
                      </a:r>
                    </a:p>
                  </a:txBody>
                  <a:tcPr anchor="ctr">
                    <a:lnL>
                      <a:noFill/>
                    </a:lnL>
                    <a:lnR>
                      <a:noFill/>
                    </a:lnR>
                    <a:lnT>
                      <a:noFill/>
                    </a:lnT>
                    <a:lnB>
                      <a:noFill/>
                    </a:lnB>
                    <a:solidFill>
                      <a:srgbClr val="FFFFFF"/>
                    </a:solidFill>
                  </a:tcPr>
                </a:tc>
              </a:tr>
              <a:tr h="1582882">
                <a:tc>
                  <a:txBody>
                    <a:bodyPr/>
                    <a:lstStyle/>
                    <a:p>
                      <a:pPr>
                        <a:buFont typeface="Arial"/>
                        <a:buChar char="•"/>
                      </a:pPr>
                      <a:r>
                        <a:rPr lang="en-US" sz="2000" dirty="0">
                          <a:effectLst/>
                        </a:rPr>
                        <a:t>Tutorial #3 (9:00–10:30 pm): </a:t>
                      </a:r>
                      <a:r>
                        <a:rPr lang="en-US" sz="2000" b="1" dirty="0">
                          <a:effectLst/>
                        </a:rPr>
                        <a:t>An Introduction to 802.24</a:t>
                      </a:r>
                      <a:r>
                        <a:rPr lang="en-US" sz="2000" dirty="0">
                          <a:effectLst/>
                        </a:rPr>
                        <a:t> Presentation </a:t>
                      </a:r>
                    </a:p>
                    <a:p>
                      <a:pPr>
                        <a:buFont typeface="Arial"/>
                        <a:buChar char="•"/>
                      </a:pPr>
                      <a:r>
                        <a:rPr lang="en-US" sz="2000" dirty="0">
                          <a:effectLst/>
                        </a:rPr>
                        <a:t>James </a:t>
                      </a:r>
                      <a:r>
                        <a:rPr lang="en-US" sz="2000" dirty="0" err="1">
                          <a:effectLst/>
                        </a:rPr>
                        <a:t>Gilb</a:t>
                      </a:r>
                      <a:r>
                        <a:rPr lang="en-US" sz="2000" dirty="0">
                          <a:effectLst/>
                        </a:rPr>
                        <a:t>, </a:t>
                      </a:r>
                      <a:r>
                        <a:rPr lang="en-US" sz="2000" dirty="0" err="1">
                          <a:effectLst/>
                        </a:rPr>
                        <a:t>Tensorcom</a:t>
                      </a:r>
                      <a:r>
                        <a:rPr lang="en-US" sz="2000" dirty="0">
                          <a:effectLst/>
                        </a:rPr>
                        <a:t> </a:t>
                      </a:r>
                    </a:p>
                    <a:p>
                      <a:pPr>
                        <a:buFont typeface="Arial"/>
                        <a:buChar char="•"/>
                      </a:pPr>
                      <a:r>
                        <a:rPr lang="en-US" sz="2000" dirty="0">
                          <a:effectLst/>
                        </a:rPr>
                        <a:t>Tim Godfrey, EPRI </a:t>
                      </a:r>
                    </a:p>
                  </a:txBody>
                  <a:tcPr anchor="ctr">
                    <a:lnL>
                      <a:noFill/>
                    </a:lnL>
                    <a:lnR>
                      <a:noFill/>
                    </a:lnR>
                    <a:lnT>
                      <a:noFill/>
                    </a:lnT>
                    <a:lnB>
                      <a:noFill/>
                    </a:lnB>
                    <a:solidFill>
                      <a:srgbClr val="FFFFFF"/>
                    </a:solidFill>
                  </a:tcPr>
                </a:tc>
                <a:tc>
                  <a:txBody>
                    <a:bodyPr/>
                    <a:lstStyle/>
                    <a:p>
                      <a:r>
                        <a:rPr lang="en-US" sz="1200" dirty="0"/>
                        <a:t>Sponsored by James </a:t>
                      </a:r>
                      <a:r>
                        <a:rPr lang="en-US" sz="1200" dirty="0" err="1"/>
                        <a:t>Gilb</a:t>
                      </a:r>
                      <a:r>
                        <a:rPr lang="en-US" sz="1200" dirty="0"/>
                        <a:t>, Chair, IEEE 802.24 TAG</a:t>
                      </a:r>
                    </a:p>
                  </a:txBody>
                  <a:tcPr>
                    <a:lnL>
                      <a:noFill/>
                    </a:lnL>
                    <a:lnR>
                      <a:noFill/>
                    </a:lnR>
                    <a:lnT>
                      <a:noFill/>
                    </a:lnT>
                    <a:lnB>
                      <a:noFill/>
                    </a:lnB>
                    <a:solidFill>
                      <a:srgbClr val="FFFFFF"/>
                    </a:solidFill>
                  </a:tcPr>
                </a:tc>
              </a:tr>
            </a:tbl>
          </a:graphicData>
        </a:graphic>
      </p:graphicFrame>
      <p:sp>
        <p:nvSpPr>
          <p:cNvPr id="7" name="TextBox 6"/>
          <p:cNvSpPr txBox="1"/>
          <p:nvPr/>
        </p:nvSpPr>
        <p:spPr>
          <a:xfrm>
            <a:off x="2001044" y="1257300"/>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21</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22</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Social</a:t>
            </a:r>
          </a:p>
        </p:txBody>
      </p:sp>
      <p:sp>
        <p:nvSpPr>
          <p:cNvPr id="36869" name="Text Box 4"/>
          <p:cNvSpPr txBox="1">
            <a:spLocks noChangeArrowheads="1"/>
          </p:cNvSpPr>
          <p:nvPr/>
        </p:nvSpPr>
        <p:spPr bwMode="auto">
          <a:xfrm>
            <a:off x="-671" y="617538"/>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Wednesday </a:t>
            </a:r>
            <a:r>
              <a:rPr lang="en-US" dirty="0">
                <a:solidFill>
                  <a:schemeClr val="tx2"/>
                </a:solidFill>
              </a:rPr>
              <a:t>Agenda Item </a:t>
            </a:r>
            <a:r>
              <a:rPr lang="en-US" dirty="0" smtClean="0">
                <a:solidFill>
                  <a:schemeClr val="tx2"/>
                </a:solidFill>
              </a:rPr>
              <a:t>2.7</a:t>
            </a:r>
            <a:endParaRPr lang="en-US" dirty="0">
              <a:solidFill>
                <a:schemeClr val="tx2"/>
              </a:solidFill>
            </a:endParaRPr>
          </a:p>
        </p:txBody>
      </p:sp>
      <p:sp>
        <p:nvSpPr>
          <p:cNvPr id="36870" name="TextBox 2"/>
          <p:cNvSpPr txBox="1">
            <a:spLocks noChangeArrowheads="1"/>
          </p:cNvSpPr>
          <p:nvPr/>
        </p:nvSpPr>
        <p:spPr bwMode="auto">
          <a:xfrm>
            <a:off x="277807" y="2158355"/>
            <a:ext cx="8567429" cy="2308324"/>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admission</a:t>
            </a:r>
          </a:p>
          <a:p>
            <a:endParaRPr lang="en-US" dirty="0" smtClean="0"/>
          </a:p>
          <a:p>
            <a:r>
              <a:rPr lang="en-US" sz="2800" dirty="0" smtClean="0"/>
              <a:t>Location:  </a:t>
            </a:r>
            <a:r>
              <a:rPr lang="en-US" sz="2800" dirty="0" smtClean="0"/>
              <a:t>Lone Star Ballroom</a:t>
            </a:r>
            <a:endParaRPr lang="en-US" sz="2800" dirty="0" smtClean="0"/>
          </a:p>
          <a:p>
            <a:endParaRPr lang="en-US" sz="2800" dirty="0" smtClean="0"/>
          </a:p>
        </p:txBody>
      </p:sp>
    </p:spTree>
    <p:extLst>
      <p:ext uri="{BB962C8B-B14F-4D97-AF65-F5344CB8AC3E}">
        <p14:creationId xmlns:p14="http://schemas.microsoft.com/office/powerpoint/2010/main" val="21588922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23</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3494" name="TextBox 1"/>
          <p:cNvSpPr txBox="1">
            <a:spLocks noChangeArrowheads="1"/>
          </p:cNvSpPr>
          <p:nvPr/>
        </p:nvSpPr>
        <p:spPr bwMode="auto">
          <a:xfrm>
            <a:off x="889000" y="2344738"/>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smtClean="0"/>
              <a:t>??</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24</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25</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5.3</a:t>
            </a:r>
          </a:p>
        </p:txBody>
      </p:sp>
      <p:sp>
        <p:nvSpPr>
          <p:cNvPr id="66566" name="TextBox 2"/>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7620"/>
            <a:ext cx="7772400" cy="473299"/>
          </a:xfrm>
        </p:spPr>
        <p:txBody>
          <a:bodyPr/>
          <a:lstStyle/>
          <a:p>
            <a:r>
              <a:rPr lang="en-US" dirty="0" smtClean="0"/>
              <a:t>University Outreach</a:t>
            </a:r>
            <a:endParaRPr lang="en-US" dirty="0"/>
          </a:p>
        </p:txBody>
      </p:sp>
      <p:sp>
        <p:nvSpPr>
          <p:cNvPr id="3" name="Content Placeholder 2"/>
          <p:cNvSpPr>
            <a:spLocks noGrp="1"/>
          </p:cNvSpPr>
          <p:nvPr>
            <p:ph idx="1"/>
          </p:nvPr>
        </p:nvSpPr>
        <p:spPr>
          <a:xfrm>
            <a:off x="22225" y="1481071"/>
            <a:ext cx="8783391" cy="4627808"/>
          </a:xfrm>
        </p:spPr>
        <p:txBody>
          <a:bodyPr/>
          <a:lstStyle/>
          <a:p>
            <a:r>
              <a:rPr lang="en-US" sz="2000" dirty="0" smtClean="0"/>
              <a:t>The IEEE 802® LAN/MAN Standards Committee (LMSC) University Outreach Program is intended to engage university and college students and faculty in standards development. </a:t>
            </a:r>
          </a:p>
          <a:p>
            <a:r>
              <a:rPr lang="en-US" sz="2000" dirty="0" smtClean="0"/>
              <a:t>Plan. </a:t>
            </a:r>
            <a:endParaRPr lang="en-US" sz="2000" dirty="0" smtClean="0"/>
          </a:p>
          <a:p>
            <a:pPr lvl="1"/>
            <a:r>
              <a:rPr lang="en-US" b="1" dirty="0" smtClean="0"/>
              <a:t>orientation session, followed by opportunities to observe the groups actually developing standards. </a:t>
            </a:r>
          </a:p>
          <a:p>
            <a:pPr lvl="1"/>
            <a:r>
              <a:rPr lang="en-US" b="1" dirty="0" smtClean="0"/>
              <a:t>The program will conclude with a session soliciting questions and feedback from participants. </a:t>
            </a:r>
          </a:p>
          <a:p>
            <a:pPr lvl="1"/>
            <a:r>
              <a:rPr lang="en-US" b="1" dirty="0" smtClean="0"/>
              <a:t>Interested students and faculty can find additional information on and register for the July IEEE 802 University Outreach day via: https://802world.org/plenary/university-outreach/.</a:t>
            </a:r>
          </a:p>
          <a:p>
            <a:r>
              <a:rPr lang="en-US" sz="2000" dirty="0" smtClean="0"/>
              <a:t>University Outreach day will have a registration fee of only $25.00.</a:t>
            </a:r>
            <a:endParaRPr lang="en-US" sz="2000"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26</a:t>
            </a:fld>
            <a:endParaRPr lang="en-US"/>
          </a:p>
        </p:txBody>
      </p:sp>
      <p:sp>
        <p:nvSpPr>
          <p:cNvPr id="7" name="Text Box 4"/>
          <p:cNvSpPr txBox="1">
            <a:spLocks noChangeArrowheads="1"/>
          </p:cNvSpPr>
          <p:nvPr/>
        </p:nvSpPr>
        <p:spPr bwMode="auto">
          <a:xfrm>
            <a:off x="22225" y="558800"/>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6.2</a:t>
            </a:r>
            <a:endParaRPr lang="en-US" dirty="0">
              <a:solidFill>
                <a:schemeClr val="tx2"/>
              </a:solidFill>
            </a:endParaRPr>
          </a:p>
        </p:txBody>
      </p:sp>
      <p:sp>
        <p:nvSpPr>
          <p:cNvPr id="8" name="Isosceles Triangle 7"/>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240254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7620"/>
            <a:ext cx="7772400" cy="473299"/>
          </a:xfrm>
        </p:spPr>
        <p:txBody>
          <a:bodyPr/>
          <a:lstStyle/>
          <a:p>
            <a:r>
              <a:rPr lang="en-US" dirty="0" smtClean="0"/>
              <a:t>University Outreach</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27</a:t>
            </a:fld>
            <a:endParaRPr lang="en-US"/>
          </a:p>
        </p:txBody>
      </p:sp>
      <p:sp>
        <p:nvSpPr>
          <p:cNvPr id="7" name="Text Box 4"/>
          <p:cNvSpPr txBox="1">
            <a:spLocks noChangeArrowheads="1"/>
          </p:cNvSpPr>
          <p:nvPr/>
        </p:nvSpPr>
        <p:spPr bwMode="auto">
          <a:xfrm>
            <a:off x="22225" y="558800"/>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6.2</a:t>
            </a:r>
            <a:endParaRPr lang="en-US" dirty="0">
              <a:solidFill>
                <a:schemeClr val="tx2"/>
              </a:solidFill>
            </a:endParaRPr>
          </a:p>
        </p:txBody>
      </p:sp>
      <p:sp>
        <p:nvSpPr>
          <p:cNvPr id="9" name="Isosceles Triangle 8"/>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8" name="Content Placeholder 7"/>
          <p:cNvSpPr>
            <a:spLocks noGrp="1"/>
          </p:cNvSpPr>
          <p:nvPr>
            <p:ph idx="1"/>
          </p:nvPr>
        </p:nvSpPr>
        <p:spPr/>
        <p:txBody>
          <a:bodyPr/>
          <a:lstStyle/>
          <a:p>
            <a:endParaRPr lang="en-US"/>
          </a:p>
        </p:txBody>
      </p:sp>
    </p:spTree>
    <p:extLst>
      <p:ext uri="{BB962C8B-B14F-4D97-AF65-F5344CB8AC3E}">
        <p14:creationId xmlns:p14="http://schemas.microsoft.com/office/powerpoint/2010/main" val="42160799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28</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29</a:t>
            </a:fld>
            <a:endParaRPr lang="en-US" sz="1200" b="0" smtClean="0"/>
          </a:p>
        </p:txBody>
      </p:sp>
      <p:sp>
        <p:nvSpPr>
          <p:cNvPr id="68612" name="Rectangle 2"/>
          <p:cNvSpPr>
            <a:spLocks noGrp="1" noChangeArrowheads="1"/>
          </p:cNvSpPr>
          <p:nvPr>
            <p:ph type="title"/>
          </p:nvPr>
        </p:nvSpPr>
        <p:spPr/>
        <p:txBody>
          <a:bodyPr/>
          <a:lstStyle/>
          <a:p>
            <a:r>
              <a:rPr lang="en-US" dirty="0" smtClean="0"/>
              <a:t>Announcements</a:t>
            </a:r>
          </a:p>
        </p:txBody>
      </p:sp>
      <p:sp>
        <p:nvSpPr>
          <p:cNvPr id="76805" name="Rectangle 3"/>
          <p:cNvSpPr>
            <a:spLocks noGrp="1" noChangeArrowheads="1"/>
          </p:cNvSpPr>
          <p:nvPr>
            <p:ph type="body" idx="1"/>
          </p:nvPr>
        </p:nvSpPr>
        <p:spPr>
          <a:xfrm>
            <a:off x="439738" y="1466045"/>
            <a:ext cx="8439150" cy="2771104"/>
          </a:xfrm>
        </p:spPr>
        <p:txBody>
          <a:bodyPr/>
          <a:lstStyle/>
          <a:p>
            <a:pPr>
              <a:defRPr/>
            </a:pPr>
            <a:r>
              <a:rPr lang="en-US" sz="3200" dirty="0" smtClean="0"/>
              <a:t>Coffee will be continuously available from 7:30am to 11:00am</a:t>
            </a:r>
          </a:p>
          <a:p>
            <a:pPr>
              <a:defRPr/>
            </a:pPr>
            <a:endParaRPr lang="en-US" sz="3200" dirty="0"/>
          </a:p>
          <a:p>
            <a:pPr>
              <a:defRPr/>
            </a:pPr>
            <a:r>
              <a:rPr lang="en-US" sz="3200" dirty="0" smtClean="0"/>
              <a:t>When we reach 10:00 we will determine if we take a break</a:t>
            </a:r>
            <a:endParaRPr lang="en-US" sz="3200" dirty="0"/>
          </a:p>
          <a:p>
            <a:pPr>
              <a:defRPr/>
            </a:pPr>
            <a:endParaRPr lang="en-US" sz="3200" dirty="0"/>
          </a:p>
          <a:p>
            <a:pPr marL="0" indent="0">
              <a:buFontTx/>
              <a:buNone/>
              <a:defRPr/>
            </a:pPr>
            <a:endParaRPr lang="en-US" sz="32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a:t>
            </a:r>
            <a:r>
              <a:rPr lang="en-US" dirty="0" smtClean="0">
                <a:solidFill>
                  <a:schemeClr val="tx2"/>
                </a:solidFill>
              </a:rPr>
              <a:t>2.07 </a:t>
            </a:r>
            <a:endParaRPr lang="en-US" dirty="0">
              <a:solidFill>
                <a:schemeClr val="tx2"/>
              </a:solidFill>
            </a:endParaRPr>
          </a:p>
        </p:txBody>
      </p:sp>
      <p:sp>
        <p:nvSpPr>
          <p:cNvPr id="2" name="Rectangle 1"/>
          <p:cNvSpPr/>
          <p:nvPr/>
        </p:nvSpPr>
        <p:spPr>
          <a:xfrm>
            <a:off x="1305560" y="4074918"/>
            <a:ext cx="6455614" cy="203132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Break = Recess</a:t>
            </a:r>
          </a:p>
          <a:p>
            <a:pPr algn="ct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Reconvene at </a:t>
            </a:r>
            <a:r>
              <a:rPr lang="en-US" sz="7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10:00</a:t>
            </a:r>
            <a:endParaRPr lang="en-US" sz="6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0482"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A264D9F-02D8-4E0E-96B2-7146C58F44A2}" type="slidenum">
              <a:rPr lang="en-US" sz="1200" b="0" smtClean="0"/>
              <a:pPr/>
              <a:t>3</a:t>
            </a:fld>
            <a:endParaRPr lang="en-US" sz="1200" b="0"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3"/>
              </a:rPr>
              <a:t>http://standards.ieee.org/about/sasb/patcom/pat802_11.html</a:t>
            </a:r>
            <a:endParaRPr lang="en-US" dirty="0" smtClean="0"/>
          </a:p>
          <a:p>
            <a:endParaRPr lang="en-US" sz="2800" dirty="0" smtClean="0"/>
          </a:p>
          <a:p>
            <a:endParaRPr lang="en-US" sz="2800" dirty="0" smtClean="0"/>
          </a:p>
          <a:p>
            <a:r>
              <a:rPr lang="en-US" sz="2800" dirty="0" smtClean="0"/>
              <a:t>8 entries with 2012 submission dates</a:t>
            </a:r>
          </a:p>
          <a:p>
            <a:endParaRPr lang="en-US" sz="2800" dirty="0" smtClean="0"/>
          </a:p>
        </p:txBody>
      </p:sp>
      <p:sp>
        <p:nvSpPr>
          <p:cNvPr id="20485"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30</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8 </a:t>
            </a:r>
            <a:r>
              <a:rPr lang="en-US" sz="2800" dirty="0"/>
              <a:t>entries with </a:t>
            </a:r>
            <a:r>
              <a:rPr lang="en-US" sz="2800" dirty="0" smtClean="0"/>
              <a:t>2012 </a:t>
            </a:r>
            <a:r>
              <a:rPr lang="en-US" sz="2800" dirty="0"/>
              <a:t>submission dates</a:t>
            </a:r>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
        <p:nvSpPr>
          <p:cNvPr id="8" name="Isosceles Triangle 7"/>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31</a:t>
            </a:fld>
            <a:endParaRPr lang="en-US" sz="1200" b="0" smtClean="0"/>
          </a:p>
        </p:txBody>
      </p:sp>
      <p:sp>
        <p:nvSpPr>
          <p:cNvPr id="69636" name="Rectangle 2"/>
          <p:cNvSpPr>
            <a:spLocks noGrp="1" noChangeArrowheads="1"/>
          </p:cNvSpPr>
          <p:nvPr>
            <p:ph type="title"/>
          </p:nvPr>
        </p:nvSpPr>
        <p:spPr/>
        <p:txBody>
          <a:bodyPr/>
          <a:lstStyle/>
          <a:p>
            <a:r>
              <a:rPr lang="en-US" dirty="0" smtClean="0"/>
              <a:t>IEEE Store Contents  - July  2012</a:t>
            </a:r>
          </a:p>
        </p:txBody>
      </p:sp>
      <p:graphicFrame>
        <p:nvGraphicFramePr>
          <p:cNvPr id="77901" name="Group 77"/>
          <p:cNvGraphicFramePr>
            <a:graphicFrameLocks noGrp="1"/>
          </p:cNvGraphicFramePr>
          <p:nvPr>
            <p:ph idx="1"/>
            <p:extLst>
              <p:ext uri="{D42A27DB-BD31-4B8C-83A1-F6EECF244321}">
                <p14:modId xmlns:p14="http://schemas.microsoft.com/office/powerpoint/2010/main" val="1403644979"/>
              </p:ext>
            </p:extLst>
          </p:nvPr>
        </p:nvGraphicFramePr>
        <p:xfrm>
          <a:off x="239713" y="1598613"/>
          <a:ext cx="8632825" cy="4516500"/>
        </p:xfrm>
        <a:graphic>
          <a:graphicData uri="http://schemas.openxmlformats.org/drawingml/2006/table">
            <a:tbl>
              <a:tblPr/>
              <a:tblGrid>
                <a:gridCol w="2391520"/>
                <a:gridCol w="1399591"/>
                <a:gridCol w="1358739"/>
                <a:gridCol w="1741487"/>
                <a:gridCol w="1741488"/>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July 18</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July 18</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July 18</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AA</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FF0000"/>
                          </a:solidFill>
                          <a:effectLst/>
                          <a:latin typeface="Times New Roman" pitchFamily="18" charset="0"/>
                        </a:rPr>
                        <a:t>yes</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published</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AE</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published</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3.0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D3.0   $5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9.0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D9.0   $5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 u, v, z</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1192213" y="6145213"/>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a:hlinkClick r:id="rId3"/>
              </a:rPr>
              <a:t>http://www.techstreet.com/ieeegate.html</a:t>
            </a:r>
            <a:endParaRPr lang="en-US" sz="1400"/>
          </a:p>
        </p:txBody>
      </p:sp>
      <p:sp>
        <p:nvSpPr>
          <p:cNvPr id="9" name="Isosceles Triangle 8"/>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661025"/>
            <a:ext cx="8839200" cy="739775"/>
          </a:xfrm>
        </p:spPr>
        <p:txBody>
          <a:bodyPr/>
          <a:lstStyle/>
          <a:p>
            <a:pPr marL="0" indent="0">
              <a:buFontTx/>
              <a:buNone/>
            </a:pPr>
            <a:r>
              <a:rPr lang="en-AU" sz="2000" dirty="0" smtClean="0"/>
              <a:t>The WG told SC6 it would liaise 802.11ac as soon as it passes a LB</a:t>
            </a:r>
          </a:p>
          <a:p>
            <a:pPr marL="0" indent="0">
              <a:buFontTx/>
              <a:buNone/>
            </a:pPr>
            <a:r>
              <a:rPr lang="en-AU" sz="2000" dirty="0" smtClean="0"/>
              <a:t>802.11-2012  was submitted to SC6 when approved by the SASB – April 2012</a:t>
            </a:r>
          </a:p>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32</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1265393579"/>
              </p:ext>
            </p:extLst>
          </p:nvPr>
        </p:nvGraphicFramePr>
        <p:xfrm>
          <a:off x="228600" y="1600200"/>
          <a:ext cx="7553528" cy="3627435"/>
        </p:xfrm>
        <a:graphic>
          <a:graphicData uri="http://schemas.openxmlformats.org/drawingml/2006/table">
            <a:tbl>
              <a:tblPr/>
              <a:tblGrid>
                <a:gridCol w="1502923"/>
                <a:gridCol w="1147864"/>
                <a:gridCol w="1031132"/>
                <a:gridCol w="1503935"/>
                <a:gridCol w="1112806"/>
                <a:gridCol w="1254868"/>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Waikoloa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701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TGREVmb</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D10.0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D12.0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endParaRPr lang="en-US" sz="180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D8.0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D3.0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9" name="Isosceles Triangle 8"/>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566863"/>
            <a:ext cx="8518525" cy="2370655"/>
          </a:xfrm>
        </p:spPr>
        <p:txBody>
          <a:bodyPr/>
          <a:lstStyle/>
          <a:p>
            <a:r>
              <a:rPr lang="en-US" sz="4000" dirty="0" smtClean="0"/>
              <a:t>None during September 2012</a:t>
            </a:r>
          </a:p>
          <a:p>
            <a:pPr marL="0" indent="0">
              <a:buNone/>
            </a:pPr>
            <a:endParaRPr lang="en-US" sz="1200" dirty="0" smtClean="0">
              <a:solidFill>
                <a:srgbClr val="C00000"/>
              </a:solidFill>
            </a:endParaRPr>
          </a:p>
          <a:p>
            <a:r>
              <a:rPr lang="en-US" sz="4000" dirty="0" smtClean="0">
                <a:solidFill>
                  <a:srgbClr val="C00000"/>
                </a:solidFill>
              </a:rPr>
              <a:t>Call for November 2012 suggestions</a:t>
            </a:r>
          </a:p>
          <a:p>
            <a:endParaRPr lang="en-US" sz="4000" dirty="0">
              <a:solidFill>
                <a:srgbClr val="C00000"/>
              </a:solidFill>
            </a:endParaRPr>
          </a:p>
          <a:p>
            <a:r>
              <a:rPr lang="en-US" sz="4000" dirty="0" smtClean="0">
                <a:solidFill>
                  <a:srgbClr val="C00000"/>
                </a:solidFill>
              </a:rPr>
              <a:t>802.1 tutorial being submitted</a:t>
            </a:r>
          </a:p>
          <a:p>
            <a:pPr marL="0" indent="0">
              <a:buNone/>
            </a:pPr>
            <a:endParaRPr lang="en-US" sz="1600" dirty="0" smtClean="0">
              <a:solidFill>
                <a:srgbClr val="C00000"/>
              </a:solidFill>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33</a:t>
            </a:fld>
            <a:endParaRPr lang="en-US" sz="1200" b="0" smtClean="0"/>
          </a:p>
        </p:txBody>
      </p:sp>
      <p:sp>
        <p:nvSpPr>
          <p:cNvPr id="50182" name="Text Box 7"/>
          <p:cNvSpPr txBox="1">
            <a:spLocks noChangeArrowheads="1"/>
          </p:cNvSpPr>
          <p:nvPr/>
        </p:nvSpPr>
        <p:spPr bwMode="auto">
          <a:xfrm>
            <a:off x="284228" y="617538"/>
            <a:ext cx="3433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Agenda Item 2.11</a:t>
            </a:r>
            <a:endParaRPr lang="en-US" dirty="0">
              <a:solidFill>
                <a:schemeClr val="tx2"/>
              </a:solidFill>
            </a:endParaRPr>
          </a:p>
        </p:txBody>
      </p:sp>
      <p:sp>
        <p:nvSpPr>
          <p:cNvPr id="8" name="Isosceles Triangle 7"/>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191842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7885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885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C59D654-436E-4FB0-AD86-AECD21EE4460}" type="slidenum">
              <a:rPr lang="en-US" sz="1200" b="0" smtClean="0"/>
              <a:pPr/>
              <a:t>34</a:t>
            </a:fld>
            <a:endParaRPr lang="en-US" sz="1200" b="0" smtClean="0"/>
          </a:p>
        </p:txBody>
      </p:sp>
      <p:sp>
        <p:nvSpPr>
          <p:cNvPr id="78852" name="Rectangle 2"/>
          <p:cNvSpPr>
            <a:spLocks noGrp="1" noChangeArrowheads="1"/>
          </p:cNvSpPr>
          <p:nvPr>
            <p:ph type="title"/>
          </p:nvPr>
        </p:nvSpPr>
        <p:spPr>
          <a:xfrm>
            <a:off x="685800" y="685800"/>
            <a:ext cx="7772400" cy="663575"/>
          </a:xfrm>
        </p:spPr>
        <p:txBody>
          <a:bodyPr/>
          <a:lstStyle/>
          <a:p>
            <a:r>
              <a:rPr lang="en-US" smtClean="0"/>
              <a:t>Future Venues - 2012</a:t>
            </a:r>
          </a:p>
        </p:txBody>
      </p:sp>
      <p:sp>
        <p:nvSpPr>
          <p:cNvPr id="78853"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131 </a:t>
            </a:r>
            <a:r>
              <a:rPr lang="en-US" sz="2200" u="sng" dirty="0" smtClean="0">
                <a:solidFill>
                  <a:schemeClr val="bg1">
                    <a:lumMod val="75000"/>
                  </a:schemeClr>
                </a:solidFill>
              </a:rPr>
              <a:t>January 15-20, 2012</a:t>
            </a:r>
            <a:r>
              <a:rPr lang="en-US" sz="2200" dirty="0" smtClean="0">
                <a:solidFill>
                  <a:schemeClr val="bg1">
                    <a:lumMod val="75000"/>
                  </a:schemeClr>
                </a:solidFill>
              </a:rPr>
              <a:t> ----Hyatt Regency, Jacksonville, FL</a:t>
            </a:r>
          </a:p>
          <a:p>
            <a:pPr>
              <a:lnSpc>
                <a:spcPct val="80000"/>
              </a:lnSpc>
              <a:buFontTx/>
              <a:buNone/>
            </a:pPr>
            <a:r>
              <a:rPr lang="en-US" sz="2200" dirty="0" smtClean="0">
                <a:solidFill>
                  <a:schemeClr val="bg1">
                    <a:lumMod val="75000"/>
                  </a:schemeClr>
                </a:solidFill>
              </a:rPr>
              <a:t>Including 802.16 and 802.21</a:t>
            </a:r>
          </a:p>
          <a:p>
            <a:pPr>
              <a:lnSpc>
                <a:spcPct val="80000"/>
              </a:lnSpc>
              <a:buFontTx/>
              <a:buNone/>
            </a:pPr>
            <a:r>
              <a:rPr lang="en-US" sz="2200" dirty="0" smtClean="0">
                <a:solidFill>
                  <a:schemeClr val="bg1">
                    <a:lumMod val="75000"/>
                  </a:schemeClr>
                </a:solidFill>
              </a:rPr>
              <a:t> </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132 March 11-16, 2012 –Hilton Waikoloa, Big Island, HI</a:t>
            </a:r>
          </a:p>
          <a:p>
            <a:pPr>
              <a:lnSpc>
                <a:spcPct val="80000"/>
              </a:lnSpc>
              <a:buFontTx/>
              <a:buNone/>
            </a:pPr>
            <a:endParaRPr lang="en-US" sz="2200" u="sng" dirty="0" smtClean="0">
              <a:solidFill>
                <a:schemeClr val="bg1">
                  <a:lumMod val="75000"/>
                </a:schemeClr>
              </a:solidFill>
            </a:endParaRP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133 </a:t>
            </a:r>
            <a:r>
              <a:rPr lang="en-US" sz="2200" u="sng" dirty="0" smtClean="0">
                <a:solidFill>
                  <a:schemeClr val="bg1">
                    <a:lumMod val="75000"/>
                  </a:schemeClr>
                </a:solidFill>
              </a:rPr>
              <a:t>May 13-18, 2012, </a:t>
            </a:r>
            <a:r>
              <a:rPr lang="en-US" sz="2200" dirty="0" smtClean="0">
                <a:solidFill>
                  <a:schemeClr val="bg1">
                    <a:lumMod val="75000"/>
                  </a:schemeClr>
                </a:solidFill>
              </a:rPr>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solidFill>
                  <a:schemeClr val="bg2">
                    <a:lumMod val="60000"/>
                    <a:lumOff val="40000"/>
                  </a:schemeClr>
                </a:solidFill>
              </a:rPr>
              <a:t># </a:t>
            </a:r>
            <a:r>
              <a:rPr lang="en-US" sz="2200" dirty="0" smtClean="0">
                <a:solidFill>
                  <a:schemeClr val="bg2">
                    <a:lumMod val="60000"/>
                    <a:lumOff val="40000"/>
                  </a:schemeClr>
                </a:solidFill>
              </a:rPr>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solidFill>
                  <a:schemeClr val="bg2">
                    <a:lumMod val="60000"/>
                    <a:lumOff val="40000"/>
                  </a:schemeClr>
                </a:solidFill>
              </a:rPr>
              <a:t># </a:t>
            </a:r>
            <a:r>
              <a:rPr lang="en-US" sz="2200" dirty="0" smtClean="0">
                <a:solidFill>
                  <a:schemeClr val="bg2">
                    <a:lumMod val="60000"/>
                    <a:lumOff val="40000"/>
                  </a:schemeClr>
                </a:solidFill>
              </a:rPr>
              <a:t>135 </a:t>
            </a:r>
            <a:r>
              <a:rPr lang="en-US" sz="2200" u="sng" dirty="0" smtClean="0">
                <a:solidFill>
                  <a:schemeClr val="bg2">
                    <a:lumMod val="60000"/>
                    <a:lumOff val="40000"/>
                  </a:schemeClr>
                </a:solidFill>
              </a:rPr>
              <a:t>September 16-21, 2012, </a:t>
            </a:r>
            <a:r>
              <a:rPr lang="en-US" sz="2200" dirty="0" smtClean="0">
                <a:solidFill>
                  <a:schemeClr val="bg2">
                    <a:lumMod val="60000"/>
                    <a:lumOff val="40000"/>
                  </a:schemeClr>
                </a:solidFill>
              </a:rPr>
              <a:t> Hyatt Grand Champion, Indian Wells, CA</a:t>
            </a:r>
          </a:p>
          <a:p>
            <a:pPr>
              <a:lnSpc>
                <a:spcPct val="80000"/>
              </a:lnSpc>
              <a:buNone/>
            </a:pPr>
            <a:r>
              <a:rPr lang="en-US" sz="2200" dirty="0" smtClean="0"/>
              <a:t> </a:t>
            </a:r>
            <a:r>
              <a:rPr lang="en-US" sz="2000" baseline="30000" dirty="0"/>
              <a:t># </a:t>
            </a:r>
            <a:r>
              <a:rPr lang="en-US" sz="2200" dirty="0" smtClean="0"/>
              <a:t>135.5  Sep 26-27, </a:t>
            </a:r>
            <a:r>
              <a:rPr lang="en-US" sz="2200" dirty="0"/>
              <a:t>2012    </a:t>
            </a:r>
            <a:r>
              <a:rPr lang="en-US" sz="2200" dirty="0" smtClean="0"/>
              <a:t>Hotel Nikko New Century, Beijing, China</a:t>
            </a:r>
            <a:endParaRPr lang="en-US" sz="2200" dirty="0"/>
          </a:p>
          <a:p>
            <a:pPr>
              <a:lnSpc>
                <a:spcPct val="80000"/>
              </a:lnSpc>
              <a:buFontTx/>
              <a:buNone/>
            </a:pPr>
            <a:endParaRPr lang="en-US" sz="2200" dirty="0" smtClean="0"/>
          </a:p>
          <a:p>
            <a:pPr>
              <a:lnSpc>
                <a:spcPct val="80000"/>
              </a:lnSpc>
              <a:buFontTx/>
              <a:buNone/>
            </a:pPr>
            <a:r>
              <a:rPr lang="en-US" sz="2000" baseline="30000" dirty="0" smtClean="0"/>
              <a:t># </a:t>
            </a:r>
            <a:r>
              <a:rPr lang="en-US" sz="2200" dirty="0" smtClean="0"/>
              <a:t>136 Nov 11-16, 2012    Grand Hyatt San Antonio, San Antonio, TX, USA</a:t>
            </a:r>
          </a:p>
        </p:txBody>
      </p:sp>
      <p:sp>
        <p:nvSpPr>
          <p:cNvPr id="78854"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35</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4791075"/>
          </a:xfrm>
        </p:spPr>
        <p:txBody>
          <a:bodyPr/>
          <a:lstStyle/>
          <a:p>
            <a:pPr>
              <a:lnSpc>
                <a:spcPct val="80000"/>
              </a:lnSpc>
              <a:buFontTx/>
              <a:buNone/>
            </a:pPr>
            <a:r>
              <a:rPr lang="en-US" u="sng" smtClean="0"/>
              <a:t>2013</a:t>
            </a:r>
          </a:p>
          <a:p>
            <a:pPr>
              <a:lnSpc>
                <a:spcPct val="80000"/>
              </a:lnSpc>
              <a:buFontTx/>
              <a:buNone/>
            </a:pPr>
            <a:r>
              <a:rPr lang="en-US" baseline="30000" smtClean="0"/>
              <a:t># </a:t>
            </a:r>
            <a:r>
              <a:rPr lang="en-US" smtClean="0"/>
              <a:t>137 </a:t>
            </a:r>
            <a:r>
              <a:rPr lang="en-US" u="sng" smtClean="0"/>
              <a:t>January 13-18, 2013</a:t>
            </a:r>
            <a:r>
              <a:rPr lang="en-US" smtClean="0"/>
              <a:t> - --Hyatt Regency Vancouver, BC, CA</a:t>
            </a:r>
          </a:p>
          <a:p>
            <a:pPr>
              <a:lnSpc>
                <a:spcPct val="80000"/>
              </a:lnSpc>
              <a:buFontTx/>
              <a:buNone/>
            </a:pPr>
            <a:r>
              <a:rPr lang="en-US" smtClean="0"/>
              <a:t> </a:t>
            </a:r>
            <a:endParaRPr lang="en-US" smtClean="0">
              <a:solidFill>
                <a:srgbClr val="FF0000"/>
              </a:solidFill>
            </a:endParaRPr>
          </a:p>
          <a:p>
            <a:pPr>
              <a:lnSpc>
                <a:spcPct val="80000"/>
              </a:lnSpc>
              <a:buFontTx/>
              <a:buNone/>
            </a:pPr>
            <a:r>
              <a:rPr lang="en-US" baseline="30000" smtClean="0"/>
              <a:t># </a:t>
            </a:r>
            <a:r>
              <a:rPr lang="en-US" smtClean="0"/>
              <a:t>138 March 17-22, 2013 –Caribe Royale, Orlando, FL, USA</a:t>
            </a:r>
          </a:p>
          <a:p>
            <a:pPr>
              <a:lnSpc>
                <a:spcPct val="80000"/>
              </a:lnSpc>
              <a:buFontTx/>
              <a:buNone/>
            </a:pPr>
            <a:endParaRPr lang="en-US" u="sng" smtClean="0"/>
          </a:p>
          <a:p>
            <a:pPr>
              <a:lnSpc>
                <a:spcPct val="80000"/>
              </a:lnSpc>
              <a:buFontTx/>
              <a:buNone/>
            </a:pPr>
            <a:r>
              <a:rPr lang="en-US" baseline="30000" smtClean="0"/>
              <a:t># </a:t>
            </a:r>
            <a:r>
              <a:rPr lang="en-US" smtClean="0"/>
              <a:t>139 </a:t>
            </a:r>
            <a:r>
              <a:rPr lang="en-US" u="sng" smtClean="0"/>
              <a:t>May 12-17, 2013 </a:t>
            </a:r>
            <a:r>
              <a:rPr lang="en-US" smtClean="0"/>
              <a:t>----Hilton Waikoloa, Big Island, HI</a:t>
            </a:r>
          </a:p>
          <a:p>
            <a:pPr>
              <a:lnSpc>
                <a:spcPct val="80000"/>
              </a:lnSpc>
              <a:buFontTx/>
              <a:buNone/>
            </a:pPr>
            <a:r>
              <a:rPr lang="en-US" smtClean="0"/>
              <a:t> </a:t>
            </a:r>
          </a:p>
          <a:p>
            <a:pPr>
              <a:lnSpc>
                <a:spcPct val="80000"/>
              </a:lnSpc>
              <a:buFontTx/>
              <a:buNone/>
            </a:pPr>
            <a:r>
              <a:rPr lang="en-US" baseline="30000" smtClean="0"/>
              <a:t># </a:t>
            </a:r>
            <a:r>
              <a:rPr lang="en-US" smtClean="0"/>
              <a:t>140 July 14-19, 2013    --- Geneva , CH  ITU headquarters</a:t>
            </a:r>
            <a:endParaRPr lang="en-US" smtClean="0">
              <a:solidFill>
                <a:srgbClr val="FF3300"/>
              </a:solidFill>
            </a:endParaRPr>
          </a:p>
          <a:p>
            <a:pPr>
              <a:lnSpc>
                <a:spcPct val="80000"/>
              </a:lnSpc>
              <a:buFontTx/>
              <a:buNone/>
            </a:pPr>
            <a:endParaRPr lang="en-US" u="sng" smtClean="0">
              <a:solidFill>
                <a:srgbClr val="FF0000"/>
              </a:solidFill>
            </a:endParaRPr>
          </a:p>
          <a:p>
            <a:pPr>
              <a:lnSpc>
                <a:spcPct val="80000"/>
              </a:lnSpc>
              <a:buFontTx/>
              <a:buNone/>
            </a:pPr>
            <a:r>
              <a:rPr lang="en-US" baseline="30000" smtClean="0"/>
              <a:t># </a:t>
            </a:r>
            <a:r>
              <a:rPr lang="en-US" smtClean="0"/>
              <a:t>141 </a:t>
            </a:r>
            <a:r>
              <a:rPr lang="en-US" u="sng" smtClean="0"/>
              <a:t>September 15-20, 2013</a:t>
            </a:r>
            <a:r>
              <a:rPr lang="en-US" smtClean="0"/>
              <a:t>----</a:t>
            </a:r>
            <a:r>
              <a:rPr lang="en-US" smtClean="0">
                <a:solidFill>
                  <a:srgbClr val="FF0000"/>
                </a:solidFill>
              </a:rPr>
              <a:t>Confirmed– Nanjing, </a:t>
            </a:r>
            <a:r>
              <a:rPr lang="en-US" smtClean="0">
                <a:solidFill>
                  <a:srgbClr val="FF3300"/>
                </a:solidFill>
              </a:rPr>
              <a:t>China </a:t>
            </a:r>
          </a:p>
          <a:p>
            <a:pPr>
              <a:lnSpc>
                <a:spcPct val="80000"/>
              </a:lnSpc>
              <a:buFontTx/>
              <a:buNone/>
            </a:pPr>
            <a:r>
              <a:rPr lang="en-US" smtClean="0"/>
              <a:t> </a:t>
            </a:r>
          </a:p>
          <a:p>
            <a:pPr>
              <a:lnSpc>
                <a:spcPct val="80000"/>
              </a:lnSpc>
              <a:buFontTx/>
              <a:buNone/>
            </a:pPr>
            <a:r>
              <a:rPr lang="en-US" baseline="30000" smtClean="0"/>
              <a:t># </a:t>
            </a:r>
            <a:r>
              <a:rPr lang="en-US"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36</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282575" y="1117600"/>
            <a:ext cx="8577263" cy="5153025"/>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1</a:t>
            </a:r>
            <a:r>
              <a:rPr lang="en-US" sz="2300" baseline="30000" dirty="0" smtClean="0">
                <a:solidFill>
                  <a:srgbClr val="FF0000"/>
                </a:solidFill>
              </a:rPr>
              <a:t>st</a:t>
            </a:r>
            <a:r>
              <a:rPr lang="en-US" sz="2300" dirty="0" smtClean="0">
                <a:solidFill>
                  <a:srgbClr val="FF0000"/>
                </a:solidFill>
              </a:rPr>
              <a:t> priority– Kobe, Japan</a:t>
            </a:r>
          </a:p>
          <a:p>
            <a:pPr>
              <a:lnSpc>
                <a:spcPct val="80000"/>
              </a:lnSpc>
              <a:buFontTx/>
              <a:buNone/>
            </a:pPr>
            <a:r>
              <a:rPr lang="en-US" sz="2300" dirty="0" smtClean="0">
                <a:solidFill>
                  <a:srgbClr val="FF0000"/>
                </a:solidFill>
              </a:rPr>
              <a:t>							      </a:t>
            </a: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37</a:t>
            </a:fld>
            <a:endParaRPr lang="en-US" sz="1200" b="0" smtClean="0"/>
          </a:p>
        </p:txBody>
      </p:sp>
      <p:sp>
        <p:nvSpPr>
          <p:cNvPr id="33796" name="Rectangle 2"/>
          <p:cNvSpPr>
            <a:spLocks noGrp="1" noChangeArrowheads="1"/>
          </p:cNvSpPr>
          <p:nvPr>
            <p:ph type="title"/>
          </p:nvPr>
        </p:nvSpPr>
        <p:spPr>
          <a:xfrm>
            <a:off x="415636" y="1082675"/>
            <a:ext cx="8042564" cy="992188"/>
          </a:xfrm>
        </p:spPr>
        <p:txBody>
          <a:bodyPr/>
          <a:lstStyle/>
          <a:p>
            <a:r>
              <a:rPr lang="en-US" sz="2800" dirty="0" smtClean="0"/>
              <a:t>January 13-18 2013 Meeting </a:t>
            </a:r>
            <a:br>
              <a:rPr lang="en-US" sz="2800" dirty="0" smtClean="0"/>
            </a:br>
            <a:r>
              <a:rPr lang="en-US" sz="2800" dirty="0" smtClean="0"/>
              <a:t>Vancouver, British Columbia, Canada</a:t>
            </a:r>
            <a:endParaRPr lang="en-US" sz="2800" dirty="0" smtClean="0"/>
          </a:p>
        </p:txBody>
      </p:sp>
      <p:sp>
        <p:nvSpPr>
          <p:cNvPr id="33797" name="Text Box 4"/>
          <p:cNvSpPr txBox="1">
            <a:spLocks noChangeArrowheads="1"/>
          </p:cNvSpPr>
          <p:nvPr/>
        </p:nvSpPr>
        <p:spPr bwMode="auto">
          <a:xfrm>
            <a:off x="423643" y="617538"/>
            <a:ext cx="30659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7</a:t>
            </a:r>
            <a:endParaRPr lang="en-US" dirty="0">
              <a:solidFill>
                <a:schemeClr val="tx2"/>
              </a:solidFill>
            </a:endParaRPr>
          </a:p>
        </p:txBody>
      </p:sp>
      <p:sp>
        <p:nvSpPr>
          <p:cNvPr id="33798" name="Text Box 5"/>
          <p:cNvSpPr txBox="1">
            <a:spLocks noChangeArrowheads="1"/>
          </p:cNvSpPr>
          <p:nvPr/>
        </p:nvSpPr>
        <p:spPr bwMode="auto">
          <a:xfrm>
            <a:off x="109538" y="3062288"/>
            <a:ext cx="8890000" cy="1508105"/>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200" dirty="0"/>
              <a:t>Hotel Registration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200" dirty="0"/>
              <a:t>Meeting Registration </a:t>
            </a:r>
            <a:r>
              <a:rPr lang="en-US" sz="3200" dirty="0" smtClean="0">
                <a:latin typeface="Ravie" pitchFamily="82" charset="0"/>
              </a:rPr>
              <a:t>OPEN</a:t>
            </a:r>
            <a:endParaRPr lang="en-US" sz="3200" dirty="0"/>
          </a:p>
          <a:p>
            <a:pPr eaLnBrk="0" hangingPunct="0">
              <a:buFont typeface="Times New Roman" pitchFamily="18" charset="0"/>
              <a:buAutoNum type="arabicPeriod"/>
            </a:pPr>
            <a:r>
              <a:rPr lang="en-US" sz="2800" dirty="0"/>
              <a:t>Early bird registration expires </a:t>
            </a:r>
            <a:r>
              <a:rPr lang="en-US" sz="2800" dirty="0" smtClean="0">
                <a:latin typeface="Ravie" pitchFamily="82" charset="0"/>
              </a:rPr>
              <a:t>Fri </a:t>
            </a:r>
            <a:r>
              <a:rPr lang="en-US" sz="2800" dirty="0" smtClean="0">
                <a:latin typeface="Ravie" pitchFamily="82" charset="0"/>
              </a:rPr>
              <a:t>Nov 30 </a:t>
            </a:r>
            <a:endParaRPr lang="en-US" sz="1800" dirty="0">
              <a:latin typeface="Ravie" pitchFamily="82" charset="0"/>
            </a:endParaRPr>
          </a:p>
        </p:txBody>
      </p:sp>
    </p:spTree>
    <p:extLst>
      <p:ext uri="{BB962C8B-B14F-4D97-AF65-F5344CB8AC3E}">
        <p14:creationId xmlns:p14="http://schemas.microsoft.com/office/powerpoint/2010/main" val="15412634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38</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November Meeting – San Antonio, Texas</a:t>
            </a:r>
            <a:br>
              <a:rPr lang="en-US" sz="2800" dirty="0" smtClean="0"/>
            </a:br>
            <a:r>
              <a:rPr lang="en-US" sz="2800" dirty="0" smtClean="0"/>
              <a:t>November  11 – 16, 2012</a:t>
            </a:r>
          </a:p>
        </p:txBody>
      </p:sp>
      <p:sp>
        <p:nvSpPr>
          <p:cNvPr id="33797" name="Text Box 4"/>
          <p:cNvSpPr txBox="1">
            <a:spLocks noChangeArrowheads="1"/>
          </p:cNvSpPr>
          <p:nvPr/>
        </p:nvSpPr>
        <p:spPr bwMode="auto">
          <a:xfrm>
            <a:off x="423642" y="617538"/>
            <a:ext cx="30659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t>
            </a:r>
            <a:r>
              <a:rPr lang="en-US" dirty="0">
                <a:solidFill>
                  <a:schemeClr val="tx2"/>
                </a:solidFill>
              </a:rPr>
              <a:t>Agenda Item </a:t>
            </a:r>
            <a:r>
              <a:rPr lang="en-US" dirty="0" smtClean="0">
                <a:solidFill>
                  <a:schemeClr val="tx2"/>
                </a:solidFill>
              </a:rPr>
              <a:t>7</a:t>
            </a:r>
            <a:endParaRPr lang="en-US" dirty="0">
              <a:solidFill>
                <a:schemeClr val="tx2"/>
              </a:solidFill>
            </a:endParaRPr>
          </a:p>
        </p:txBody>
      </p:sp>
      <p:sp>
        <p:nvSpPr>
          <p:cNvPr id="33798" name="Text Box 5"/>
          <p:cNvSpPr txBox="1">
            <a:spLocks noChangeArrowheads="1"/>
          </p:cNvSpPr>
          <p:nvPr/>
        </p:nvSpPr>
        <p:spPr bwMode="auto">
          <a:xfrm>
            <a:off x="109538" y="3062288"/>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600" dirty="0"/>
              <a:t>Hotel Registration </a:t>
            </a:r>
            <a:r>
              <a:rPr lang="en-US" sz="3600" dirty="0" smtClean="0">
                <a:latin typeface="Ravie" pitchFamily="82" charset="0"/>
              </a:rPr>
              <a:t>xx</a:t>
            </a:r>
            <a:endParaRPr lang="en-US" sz="3600" dirty="0">
              <a:solidFill>
                <a:srgbClr val="FF0000"/>
              </a:solidFill>
            </a:endParaRPr>
          </a:p>
          <a:p>
            <a:pPr eaLnBrk="0" hangingPunct="0">
              <a:buFont typeface="Times New Roman" pitchFamily="18" charset="0"/>
              <a:buAutoNum type="arabicPeriod"/>
            </a:pPr>
            <a:r>
              <a:rPr lang="en-US" sz="3600" dirty="0"/>
              <a:t>Meeting Registration </a:t>
            </a:r>
            <a:r>
              <a:rPr lang="en-US" sz="3600" dirty="0" smtClean="0">
                <a:latin typeface="Ravie" pitchFamily="82" charset="0"/>
              </a:rPr>
              <a:t> xx</a:t>
            </a:r>
            <a:endParaRPr lang="en-US" sz="3600" dirty="0"/>
          </a:p>
          <a:p>
            <a:pPr eaLnBrk="0" hangingPunct="0">
              <a:buFont typeface="Times New Roman" pitchFamily="18" charset="0"/>
              <a:buAutoNum type="arabicPeriod"/>
            </a:pPr>
            <a:r>
              <a:rPr lang="en-US" sz="3200" dirty="0"/>
              <a:t>Early bird registration expires </a:t>
            </a:r>
            <a:r>
              <a:rPr lang="en-US" sz="3200" dirty="0" smtClean="0">
                <a:latin typeface="Ravie" pitchFamily="82" charset="0"/>
              </a:rPr>
              <a:t>xx</a:t>
            </a:r>
            <a:endParaRPr lang="en-US" sz="2000" dirty="0">
              <a:latin typeface="Ravie" pitchFamily="82" charset="0"/>
            </a:endParaRPr>
          </a:p>
        </p:txBody>
      </p:sp>
      <p:sp>
        <p:nvSpPr>
          <p:cNvPr id="8" name="Isosceles Triangle 7"/>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101933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39</a:t>
            </a:fld>
            <a:endParaRPr lang="en-US" sz="1200" b="0" smtClean="0"/>
          </a:p>
        </p:txBody>
      </p:sp>
      <p:pic>
        <p:nvPicPr>
          <p:cNvPr id="870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609600"/>
            <a:ext cx="8485188" cy="587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4</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a:t>External</a:t>
            </a:r>
            <a:r>
              <a:rPr lang="en-US" dirty="0"/>
              <a:t>:  </a:t>
            </a:r>
            <a:endParaRPr lang="en-US" dirty="0" smtClean="0"/>
          </a:p>
          <a:p>
            <a:pPr marL="342900" indent="-342900" eaLnBrk="0" hangingPunct="0">
              <a:spcBef>
                <a:spcPct val="20000"/>
              </a:spcBef>
            </a:pPr>
            <a:r>
              <a:rPr lang="en-US" dirty="0" smtClean="0"/>
              <a:t>With 802.1   Thursday 8:00 am1 – </a:t>
            </a:r>
            <a:r>
              <a:rPr lang="en-US" dirty="0" smtClean="0"/>
              <a:t>Lone Star A– </a:t>
            </a:r>
            <a:r>
              <a:rPr lang="en-US" dirty="0" smtClean="0"/>
              <a:t>2</a:t>
            </a:r>
            <a:r>
              <a:rPr lang="en-US" baseline="30000" dirty="0" smtClean="0"/>
              <a:t>nd</a:t>
            </a:r>
            <a:r>
              <a:rPr lang="en-US" dirty="0" smtClean="0"/>
              <a:t> level</a:t>
            </a:r>
          </a:p>
          <a:p>
            <a:pPr marL="342900" indent="-342900" eaLnBrk="0" hangingPunct="0">
              <a:spcBef>
                <a:spcPct val="20000"/>
              </a:spcBef>
            </a:pPr>
            <a:r>
              <a:rPr lang="en-US" dirty="0" smtClean="0"/>
              <a:t>Subject:  Bridging</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a:t>Internal</a:t>
            </a:r>
            <a:r>
              <a:rPr lang="en-US" u="sng" dirty="0" smtClean="0"/>
              <a:t>:</a:t>
            </a:r>
            <a:r>
              <a:rPr lang="en-US" dirty="0" smtClean="0"/>
              <a:t>    None planned</a:t>
            </a:r>
          </a:p>
          <a:p>
            <a:pPr marL="342900" indent="-342900" eaLnBrk="0" hangingPunct="0">
              <a:spcBef>
                <a:spcPct val="20000"/>
              </a:spcBef>
            </a:pP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4.1.3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40</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958" y="614217"/>
            <a:ext cx="7772687" cy="5900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4323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2530"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F88487AB-8B3A-431E-B074-A6D6DEA5374E}" type="slidenum">
              <a:rPr lang="en-US" sz="1200" b="0" smtClean="0"/>
              <a:pPr/>
              <a:t>5</a:t>
            </a:fld>
            <a:endParaRPr lang="en-US" sz="1200" b="0" smtClean="0"/>
          </a:p>
        </p:txBody>
      </p:sp>
      <p:sp>
        <p:nvSpPr>
          <p:cNvPr id="22531" name="Rectangle 2"/>
          <p:cNvSpPr>
            <a:spLocks noGrp="1" noChangeArrowheads="1"/>
          </p:cNvSpPr>
          <p:nvPr>
            <p:ph type="title"/>
          </p:nvPr>
        </p:nvSpPr>
        <p:spPr>
          <a:xfrm>
            <a:off x="1120776" y="917812"/>
            <a:ext cx="7123112" cy="547688"/>
          </a:xfrm>
        </p:spPr>
        <p:txBody>
          <a:bodyPr/>
          <a:lstStyle/>
          <a:p>
            <a:r>
              <a:rPr lang="en-US" dirty="0" smtClean="0"/>
              <a:t>New Project PARS ? </a:t>
            </a:r>
          </a:p>
        </p:txBody>
      </p:sp>
      <p:sp>
        <p:nvSpPr>
          <p:cNvPr id="225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22534"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4.1.4 </a:t>
            </a:r>
          </a:p>
        </p:txBody>
      </p:sp>
      <p:sp>
        <p:nvSpPr>
          <p:cNvPr id="22535" name="TextBox 1"/>
          <p:cNvSpPr txBox="1">
            <a:spLocks noChangeArrowheads="1"/>
          </p:cNvSpPr>
          <p:nvPr/>
        </p:nvSpPr>
        <p:spPr bwMode="auto">
          <a:xfrm>
            <a:off x="584200" y="6018213"/>
            <a:ext cx="76596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800"/>
              <a:t>Please go to </a:t>
            </a:r>
            <a:r>
              <a:rPr lang="en-US" sz="1800" u="sng">
                <a:hlinkClick r:id="rId3"/>
              </a:rPr>
              <a:t>http://www.ieee802.org/PARs.shtml</a:t>
            </a:r>
            <a:r>
              <a:rPr lang="en-US" sz="1800"/>
              <a:t> for a additional details</a:t>
            </a:r>
          </a:p>
        </p:txBody>
      </p:sp>
      <p:sp>
        <p:nvSpPr>
          <p:cNvPr id="2" name="TextBox 1"/>
          <p:cNvSpPr txBox="1"/>
          <p:nvPr/>
        </p:nvSpPr>
        <p:spPr>
          <a:xfrm>
            <a:off x="223736" y="1509970"/>
            <a:ext cx="8524391" cy="4247317"/>
          </a:xfrm>
          <a:prstGeom prst="rect">
            <a:avLst/>
          </a:prstGeom>
          <a:noFill/>
        </p:spPr>
        <p:txBody>
          <a:bodyPr wrap="square" rtlCol="0">
            <a:spAutoFit/>
          </a:bodyPr>
          <a:lstStyle/>
          <a:p>
            <a:pPr lvl="0"/>
            <a:r>
              <a:rPr lang="en-US" sz="1800" dirty="0"/>
              <a:t>802.1ACby - amendment for Support by Ethernet over Media Oriented Systems Transport (MOST) </a:t>
            </a:r>
            <a:r>
              <a:rPr lang="en-US" sz="1800" u="sng" dirty="0">
                <a:hlinkClick r:id="rId4"/>
              </a:rPr>
              <a:t>PAR</a:t>
            </a:r>
            <a:r>
              <a:rPr lang="en-US" sz="1800" dirty="0"/>
              <a:t> and </a:t>
            </a:r>
            <a:r>
              <a:rPr lang="en-US" sz="1800" u="sng" dirty="0">
                <a:hlinkClick r:id="rId5"/>
              </a:rPr>
              <a:t>5C</a:t>
            </a:r>
            <a:r>
              <a:rPr lang="en-US" sz="1800" dirty="0"/>
              <a:t> </a:t>
            </a:r>
          </a:p>
          <a:p>
            <a:pPr lvl="0"/>
            <a:r>
              <a:rPr lang="en-US" sz="1800" dirty="0"/>
              <a:t>802.1Qbz - amendment for Enhancements to Bridging of 802.11, </a:t>
            </a:r>
            <a:r>
              <a:rPr lang="en-US" sz="1800" u="sng" dirty="0">
                <a:hlinkClick r:id="rId6"/>
              </a:rPr>
              <a:t>PAR</a:t>
            </a:r>
            <a:r>
              <a:rPr lang="en-US" sz="1800" dirty="0"/>
              <a:t> and </a:t>
            </a:r>
            <a:r>
              <a:rPr lang="en-US" sz="1800" u="sng" dirty="0">
                <a:hlinkClick r:id="rId7"/>
              </a:rPr>
              <a:t>5C</a:t>
            </a:r>
            <a:r>
              <a:rPr lang="en-US" sz="1800" dirty="0"/>
              <a:t> </a:t>
            </a:r>
          </a:p>
          <a:p>
            <a:pPr lvl="0"/>
            <a:r>
              <a:rPr lang="en-US" sz="1800" dirty="0"/>
              <a:t>802.1Qca - amendment for Path Control and Reservation, </a:t>
            </a:r>
            <a:r>
              <a:rPr lang="en-US" sz="1800" u="sng" dirty="0">
                <a:hlinkClick r:id="rId8"/>
              </a:rPr>
              <a:t>PAR</a:t>
            </a:r>
            <a:r>
              <a:rPr lang="en-US" sz="1800" dirty="0"/>
              <a:t> and </a:t>
            </a:r>
            <a:r>
              <a:rPr lang="en-US" sz="1800" u="sng" dirty="0">
                <a:hlinkClick r:id="rId8"/>
              </a:rPr>
              <a:t>5C</a:t>
            </a:r>
            <a:r>
              <a:rPr lang="en-US" sz="1800" dirty="0"/>
              <a:t> </a:t>
            </a:r>
          </a:p>
          <a:p>
            <a:pPr lvl="0"/>
            <a:r>
              <a:rPr lang="en-US" sz="1800" dirty="0"/>
              <a:t>802.16r - amendment for Small Cell Backhaul (SCB) Applications, </a:t>
            </a:r>
            <a:r>
              <a:rPr lang="en-US" sz="1800" u="sng" dirty="0">
                <a:hlinkClick r:id="rId9"/>
              </a:rPr>
              <a:t>PAR and 5C</a:t>
            </a:r>
            <a:r>
              <a:rPr lang="en-US" sz="1800" dirty="0"/>
              <a:t> </a:t>
            </a:r>
          </a:p>
          <a:p>
            <a:pPr lvl="0"/>
            <a:r>
              <a:rPr lang="en-US" sz="1800" dirty="0"/>
              <a:t>802.11ak - amendment for Global Link, </a:t>
            </a:r>
            <a:r>
              <a:rPr lang="en-US" sz="1800" u="sng" dirty="0">
                <a:hlinkClick r:id="rId10"/>
              </a:rPr>
              <a:t>PAR and 5C</a:t>
            </a:r>
            <a:r>
              <a:rPr lang="en-US" sz="1800" dirty="0"/>
              <a:t> </a:t>
            </a:r>
          </a:p>
          <a:p>
            <a:pPr lvl="0"/>
            <a:r>
              <a:rPr lang="en-US" sz="1800" dirty="0"/>
              <a:t>802.11aq - amendment for Pre-association Discovery (PAD), </a:t>
            </a:r>
            <a:r>
              <a:rPr lang="en-US" sz="1800" u="sng" dirty="0">
                <a:hlinkClick r:id="rId11"/>
              </a:rPr>
              <a:t>PAR</a:t>
            </a:r>
            <a:r>
              <a:rPr lang="en-US" sz="1800" dirty="0"/>
              <a:t> and </a:t>
            </a:r>
            <a:r>
              <a:rPr lang="en-US" sz="1800" u="sng" dirty="0">
                <a:hlinkClick r:id="rId12"/>
              </a:rPr>
              <a:t>5C</a:t>
            </a:r>
            <a:r>
              <a:rPr lang="en-US" sz="1800" dirty="0"/>
              <a:t> </a:t>
            </a:r>
          </a:p>
          <a:p>
            <a:pPr lvl="0"/>
            <a:r>
              <a:rPr lang="en-US" sz="1800" dirty="0"/>
              <a:t>802.15.4q - amendment for Ultra Low Power, </a:t>
            </a:r>
            <a:r>
              <a:rPr lang="en-US" sz="1800" u="sng" dirty="0">
                <a:hlinkClick r:id="rId13"/>
              </a:rPr>
              <a:t>PAR</a:t>
            </a:r>
            <a:r>
              <a:rPr lang="en-US" sz="1800" dirty="0"/>
              <a:t> and </a:t>
            </a:r>
            <a:r>
              <a:rPr lang="en-US" sz="1800" u="sng" dirty="0">
                <a:hlinkClick r:id="rId14"/>
              </a:rPr>
              <a:t>5C</a:t>
            </a:r>
            <a:r>
              <a:rPr lang="en-US" sz="1800" dirty="0"/>
              <a:t> </a:t>
            </a:r>
          </a:p>
          <a:p>
            <a:pPr lvl="0"/>
            <a:r>
              <a:rPr lang="en-US" sz="1800" dirty="0"/>
              <a:t>802.22.1a - amendment for Advanced Beaconing, </a:t>
            </a:r>
            <a:r>
              <a:rPr lang="en-US" sz="1800" u="sng" dirty="0">
                <a:hlinkClick r:id="rId15"/>
              </a:rPr>
              <a:t>PAR</a:t>
            </a:r>
            <a:r>
              <a:rPr lang="en-US" sz="1800" dirty="0"/>
              <a:t> and </a:t>
            </a:r>
            <a:r>
              <a:rPr lang="en-US" sz="1800" u="sng" dirty="0">
                <a:hlinkClick r:id="rId16"/>
              </a:rPr>
              <a:t>5C</a:t>
            </a:r>
            <a:r>
              <a:rPr lang="en-US" sz="1800" dirty="0"/>
              <a:t> </a:t>
            </a:r>
          </a:p>
          <a:p>
            <a:pPr lvl="0"/>
            <a:r>
              <a:rPr lang="en-US" sz="1800" dirty="0"/>
              <a:t>802.3bj - </a:t>
            </a:r>
            <a:r>
              <a:rPr lang="en-US" sz="1800" u="sng" dirty="0">
                <a:hlinkClick r:id="rId17"/>
              </a:rPr>
              <a:t>PAR modification request</a:t>
            </a:r>
            <a:r>
              <a:rPr lang="en-US" sz="1800" dirty="0"/>
              <a:t> &amp; </a:t>
            </a:r>
            <a:r>
              <a:rPr lang="en-US" sz="1800" u="sng" dirty="0">
                <a:hlinkClick r:id="rId18"/>
              </a:rPr>
              <a:t>Updated 5C</a:t>
            </a:r>
            <a:r>
              <a:rPr lang="en-US" sz="1800" dirty="0"/>
              <a:t> </a:t>
            </a:r>
          </a:p>
          <a:p>
            <a:pPr lvl="0"/>
            <a:r>
              <a:rPr lang="en-US" sz="1800" dirty="0"/>
              <a:t>802.3bp - amendment for 1 Gb/s Operation over Fewer than Three Twisted Pair Copper Cable, </a:t>
            </a:r>
            <a:r>
              <a:rPr lang="en-US" sz="1800" u="sng" dirty="0">
                <a:hlinkClick r:id="rId19"/>
              </a:rPr>
              <a:t>PAR</a:t>
            </a:r>
            <a:r>
              <a:rPr lang="en-US" sz="1800" dirty="0"/>
              <a:t> and </a:t>
            </a:r>
            <a:r>
              <a:rPr lang="en-US" sz="1800" u="sng" dirty="0">
                <a:hlinkClick r:id="rId20"/>
              </a:rPr>
              <a:t>5C</a:t>
            </a:r>
            <a:r>
              <a:rPr lang="en-US" sz="1800" dirty="0"/>
              <a:t> </a:t>
            </a:r>
          </a:p>
          <a:p>
            <a:pPr lvl="0"/>
            <a:r>
              <a:rPr lang="en-US" sz="1800" dirty="0"/>
              <a:t>802.21 - revision PAR for IEEE </a:t>
            </a:r>
            <a:r>
              <a:rPr lang="en-US" sz="1800" dirty="0" err="1"/>
              <a:t>Std</a:t>
            </a:r>
            <a:r>
              <a:rPr lang="en-US" sz="1800" dirty="0"/>
              <a:t> 802.21-2008, </a:t>
            </a:r>
            <a:r>
              <a:rPr lang="en-US" sz="1800" u="sng" dirty="0">
                <a:hlinkClick r:id="rId21"/>
              </a:rPr>
              <a:t>PAR</a:t>
            </a:r>
            <a:r>
              <a:rPr lang="en-US" sz="1800" dirty="0"/>
              <a:t>. </a:t>
            </a:r>
          </a:p>
          <a:p>
            <a:pPr lvl="0"/>
            <a:r>
              <a:rPr lang="en-US" sz="1800" dirty="0"/>
              <a:t>802.21.1 - standard for Media Independent Services, </a:t>
            </a:r>
            <a:r>
              <a:rPr lang="en-US" sz="1800" u="sng" dirty="0">
                <a:hlinkClick r:id="rId22"/>
              </a:rPr>
              <a:t>PAR</a:t>
            </a:r>
            <a:r>
              <a:rPr lang="en-US" sz="1800" dirty="0"/>
              <a:t> and </a:t>
            </a:r>
            <a:r>
              <a:rPr lang="en-US" sz="1800" u="sng" dirty="0">
                <a:hlinkClick r:id="rId23"/>
              </a:rPr>
              <a:t>5C</a:t>
            </a:r>
            <a:r>
              <a:rPr lang="en-US" sz="1800" dirty="0"/>
              <a:t> </a:t>
            </a:r>
          </a:p>
          <a:p>
            <a:pPr marL="342900" indent="-342900">
              <a:spcAft>
                <a:spcPts val="600"/>
              </a:spcAft>
              <a:buFont typeface="Arial" pitchFamily="34" charset="0"/>
              <a:buChar char="•"/>
            </a:pPr>
            <a:endParaRPr 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70626"/>
          </a:xfrm>
        </p:spPr>
        <p:txBody>
          <a:bodyPr/>
          <a:lstStyle/>
          <a:p>
            <a:r>
              <a:rPr lang="en-US" dirty="0" smtClean="0"/>
              <a:t>PAR Review</a:t>
            </a:r>
            <a:endParaRPr lang="en-US" dirty="0"/>
          </a:p>
        </p:txBody>
      </p:sp>
      <p:sp>
        <p:nvSpPr>
          <p:cNvPr id="3" name="Content Placeholder 2"/>
          <p:cNvSpPr>
            <a:spLocks noGrp="1"/>
          </p:cNvSpPr>
          <p:nvPr>
            <p:ph idx="1"/>
          </p:nvPr>
        </p:nvSpPr>
        <p:spPr>
          <a:xfrm>
            <a:off x="194553" y="1468877"/>
            <a:ext cx="8745166" cy="4627123"/>
          </a:xfrm>
        </p:spPr>
        <p:txBody>
          <a:bodyPr/>
          <a:lstStyle/>
          <a:p>
            <a:r>
              <a:rPr lang="en-US" dirty="0" smtClean="0"/>
              <a:t>802.11 </a:t>
            </a:r>
            <a:r>
              <a:rPr lang="en-US" dirty="0"/>
              <a:t>has 3 slots labeled “</a:t>
            </a:r>
            <a:r>
              <a:rPr lang="en-US" dirty="0" smtClean="0"/>
              <a:t>PAR” </a:t>
            </a:r>
            <a:r>
              <a:rPr lang="en-US" dirty="0"/>
              <a:t>during the week to prepare comments and consider responses. </a:t>
            </a:r>
            <a:endParaRPr lang="en-US" dirty="0" smtClean="0"/>
          </a:p>
          <a:p>
            <a:pPr marL="0" indent="0" algn="ctr">
              <a:buNone/>
            </a:pPr>
            <a:r>
              <a:rPr lang="en-US" dirty="0" smtClean="0"/>
              <a:t>Monday pm2     Tuesday  am2        Thursday am2</a:t>
            </a:r>
            <a:r>
              <a:rPr lang="en-US" dirty="0"/>
              <a:t> </a:t>
            </a:r>
          </a:p>
          <a:p>
            <a:r>
              <a:rPr lang="en-US" dirty="0"/>
              <a:t>802.11 comments on each PAR must be provided to the respective WG by 5pm local time on Tuesday </a:t>
            </a:r>
            <a:r>
              <a:rPr lang="en-US" dirty="0" smtClean="0"/>
              <a:t>Nov 13. </a:t>
            </a:r>
            <a:endParaRPr lang="en-US" dirty="0"/>
          </a:p>
          <a:p>
            <a:pPr marL="0" indent="0">
              <a:buNone/>
            </a:pPr>
            <a:r>
              <a:rPr lang="en-US" dirty="0"/>
              <a:t> </a:t>
            </a:r>
          </a:p>
          <a:p>
            <a:r>
              <a:rPr lang="en-US" dirty="0" smtClean="0"/>
              <a:t>If you have comments please supply them Monday</a:t>
            </a:r>
            <a:r>
              <a:rPr lang="en-US" dirty="0"/>
              <a:t>, </a:t>
            </a:r>
            <a:r>
              <a:rPr lang="en-US" dirty="0" smtClean="0"/>
              <a:t>Nov 12. </a:t>
            </a:r>
            <a:endParaRPr lang="en-US" dirty="0"/>
          </a:p>
          <a:p>
            <a:r>
              <a:rPr lang="en-US" dirty="0" smtClean="0"/>
              <a:t>Either attend the Monday session or send </a:t>
            </a:r>
            <a:r>
              <a:rPr lang="en-US" dirty="0"/>
              <a:t>them to </a:t>
            </a:r>
            <a:r>
              <a:rPr lang="en-US" dirty="0" smtClean="0"/>
              <a:t>Bruce Kraemer </a:t>
            </a:r>
            <a:r>
              <a:rPr lang="en-US" dirty="0"/>
              <a:t>and Jon Rosdahl.</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6</a:t>
            </a:fld>
            <a:endParaRPr lang="en-US"/>
          </a:p>
        </p:txBody>
      </p:sp>
    </p:spTree>
    <p:extLst>
      <p:ext uri="{BB962C8B-B14F-4D97-AF65-F5344CB8AC3E}">
        <p14:creationId xmlns:p14="http://schemas.microsoft.com/office/powerpoint/2010/main" val="76062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24578"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24579"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4.1.4 </a:t>
            </a:r>
          </a:p>
        </p:txBody>
      </p:sp>
      <p:sp>
        <p:nvSpPr>
          <p:cNvPr id="24580" name="Footer Placeholder 1"/>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4581" name="Slide Number Placeholder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4726A99-3E06-4715-9010-661B355652E6}" type="slidenum">
              <a:rPr lang="en-US" sz="1200" b="0" smtClean="0"/>
              <a:pPr/>
              <a:t>7</a:t>
            </a:fld>
            <a:endParaRPr lang="en-US" sz="1200" b="0" smtClean="0"/>
          </a:p>
        </p:txBody>
      </p:sp>
      <p:sp>
        <p:nvSpPr>
          <p:cNvPr id="7" name="Isosceles Triangle 6"/>
          <p:cNvSpPr/>
          <p:nvPr/>
        </p:nvSpPr>
        <p:spPr bwMode="auto">
          <a:xfrm>
            <a:off x="8550613" y="617538"/>
            <a:ext cx="448925" cy="345500"/>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 name="TextBox 1"/>
          <p:cNvSpPr txBox="1"/>
          <p:nvPr/>
        </p:nvSpPr>
        <p:spPr>
          <a:xfrm>
            <a:off x="690664" y="2130357"/>
            <a:ext cx="3151825" cy="1077218"/>
          </a:xfrm>
          <a:prstGeom prst="rect">
            <a:avLst/>
          </a:prstGeom>
          <a:noFill/>
        </p:spPr>
        <p:txBody>
          <a:bodyPr wrap="none" rtlCol="0">
            <a:spAutoFit/>
          </a:bodyPr>
          <a:lstStyle/>
          <a:p>
            <a:r>
              <a:rPr lang="en-US" sz="3200" dirty="0" smtClean="0"/>
              <a:t>Revision PAR   - </a:t>
            </a:r>
            <a:endParaRPr lang="en-US" sz="3200" dirty="0" smtClean="0"/>
          </a:p>
          <a:p>
            <a:r>
              <a:rPr lang="en-US" sz="3200" dirty="0" smtClean="0"/>
              <a:t>PAR </a:t>
            </a:r>
            <a:r>
              <a:rPr lang="en-US" sz="3200" dirty="0" smtClean="0"/>
              <a:t>extension </a:t>
            </a:r>
            <a:r>
              <a:rPr lang="en-US" sz="3200" dirty="0" smtClean="0"/>
              <a:t>-</a:t>
            </a:r>
            <a:endParaRPr lang="en-U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dirty="0" smtClean="0"/>
              <a:t>San Antonio Grand </a:t>
            </a:r>
            <a:r>
              <a:rPr lang="en-US" dirty="0" smtClean="0"/>
              <a:t>Hyatt meeting Levels</a:t>
            </a:r>
          </a:p>
        </p:txBody>
      </p:sp>
      <p:sp>
        <p:nvSpPr>
          <p:cNvPr id="24578"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2012</a:t>
            </a:r>
            <a:endParaRPr lang="en-US" smtClean="0"/>
          </a:p>
        </p:txBody>
      </p:sp>
      <p:sp>
        <p:nvSpPr>
          <p:cNvPr id="2457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4580" name="Slide Number Placeholder 5"/>
          <p:cNvSpPr>
            <a:spLocks noGrp="1"/>
          </p:cNvSpPr>
          <p:nvPr>
            <p:ph type="sldNum" sz="quarter" idx="12"/>
          </p:nvPr>
        </p:nvSpPr>
        <p:spPr>
          <a:noFill/>
          <a:ln>
            <a:miter lim="800000"/>
            <a:headEnd/>
            <a:tailEnd/>
          </a:ln>
        </p:spPr>
        <p:txBody>
          <a:bodyPr/>
          <a:lstStyle/>
          <a:p>
            <a:r>
              <a:rPr lang="en-US" smtClean="0"/>
              <a:t>Slide </a:t>
            </a:r>
            <a:fld id="{D387993A-642C-4193-B26E-761379ADF6BC}" type="slidenum">
              <a:rPr lang="en-US" smtClean="0"/>
              <a:pPr/>
              <a:t>8</a:t>
            </a:fld>
            <a:endParaRPr lang="en-US" smtClean="0"/>
          </a:p>
        </p:txBody>
      </p:sp>
      <p:sp>
        <p:nvSpPr>
          <p:cNvPr id="7" name="Flowchart: Process 6"/>
          <p:cNvSpPr/>
          <p:nvPr/>
        </p:nvSpPr>
        <p:spPr bwMode="auto">
          <a:xfrm>
            <a:off x="3506219" y="1428261"/>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9" name="Flowchart: Process 8"/>
          <p:cNvSpPr/>
          <p:nvPr/>
        </p:nvSpPr>
        <p:spPr bwMode="auto">
          <a:xfrm>
            <a:off x="3572208" y="3751933"/>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10" name="Flowchart: Process 9"/>
          <p:cNvSpPr/>
          <p:nvPr/>
        </p:nvSpPr>
        <p:spPr bwMode="auto">
          <a:xfrm>
            <a:off x="3506219" y="5105561"/>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24584" name="TextBox 10"/>
          <p:cNvSpPr txBox="1">
            <a:spLocks noChangeArrowheads="1"/>
          </p:cNvSpPr>
          <p:nvPr/>
        </p:nvSpPr>
        <p:spPr bwMode="auto">
          <a:xfrm>
            <a:off x="968709" y="2003425"/>
            <a:ext cx="1901483" cy="461665"/>
          </a:xfrm>
          <a:prstGeom prst="rect">
            <a:avLst/>
          </a:prstGeom>
          <a:noFill/>
          <a:ln w="9525">
            <a:noFill/>
            <a:miter lim="800000"/>
            <a:headEnd/>
            <a:tailEnd/>
          </a:ln>
        </p:spPr>
        <p:txBody>
          <a:bodyPr wrap="none">
            <a:spAutoFit/>
          </a:bodyPr>
          <a:lstStyle/>
          <a:p>
            <a:r>
              <a:rPr lang="en-US" dirty="0" smtClean="0"/>
              <a:t>Fourth Level</a:t>
            </a:r>
            <a:endParaRPr lang="en-US" dirty="0"/>
          </a:p>
        </p:txBody>
      </p:sp>
      <p:sp>
        <p:nvSpPr>
          <p:cNvPr id="24585" name="TextBox 11"/>
          <p:cNvSpPr txBox="1">
            <a:spLocks noChangeArrowheads="1"/>
          </p:cNvSpPr>
          <p:nvPr/>
        </p:nvSpPr>
        <p:spPr bwMode="auto">
          <a:xfrm>
            <a:off x="537283" y="5748195"/>
            <a:ext cx="2016128" cy="461665"/>
          </a:xfrm>
          <a:prstGeom prst="rect">
            <a:avLst/>
          </a:prstGeom>
          <a:noFill/>
          <a:ln w="9525">
            <a:noFill/>
            <a:miter lim="800000"/>
            <a:headEnd/>
            <a:tailEnd/>
          </a:ln>
        </p:spPr>
        <p:txBody>
          <a:bodyPr wrap="none">
            <a:spAutoFit/>
          </a:bodyPr>
          <a:lstStyle/>
          <a:p>
            <a:pPr algn="ctr"/>
            <a:r>
              <a:rPr lang="en-US" dirty="0" smtClean="0"/>
              <a:t>Ground Floor</a:t>
            </a:r>
          </a:p>
        </p:txBody>
      </p:sp>
      <p:sp>
        <p:nvSpPr>
          <p:cNvPr id="24586" name="TextBox 12"/>
          <p:cNvSpPr txBox="1">
            <a:spLocks noChangeArrowheads="1"/>
          </p:cNvSpPr>
          <p:nvPr/>
        </p:nvSpPr>
        <p:spPr bwMode="auto">
          <a:xfrm>
            <a:off x="922672" y="4341813"/>
            <a:ext cx="1919115" cy="461665"/>
          </a:xfrm>
          <a:prstGeom prst="rect">
            <a:avLst/>
          </a:prstGeom>
          <a:noFill/>
          <a:ln w="9525">
            <a:noFill/>
            <a:miter lim="800000"/>
            <a:headEnd/>
            <a:tailEnd/>
          </a:ln>
        </p:spPr>
        <p:txBody>
          <a:bodyPr wrap="none">
            <a:spAutoFit/>
          </a:bodyPr>
          <a:lstStyle/>
          <a:p>
            <a:r>
              <a:rPr lang="en-US" dirty="0" smtClean="0"/>
              <a:t>Second Level</a:t>
            </a:r>
            <a:endParaRPr lang="en-US" dirty="0"/>
          </a:p>
        </p:txBody>
      </p:sp>
      <p:sp>
        <p:nvSpPr>
          <p:cNvPr id="14" name="Flowchart: Process 13"/>
          <p:cNvSpPr/>
          <p:nvPr/>
        </p:nvSpPr>
        <p:spPr bwMode="auto">
          <a:xfrm>
            <a:off x="3666552" y="2641615"/>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24588" name="TextBox 14"/>
          <p:cNvSpPr txBox="1">
            <a:spLocks noChangeArrowheads="1"/>
          </p:cNvSpPr>
          <p:nvPr/>
        </p:nvSpPr>
        <p:spPr bwMode="auto">
          <a:xfrm>
            <a:off x="922672" y="3216275"/>
            <a:ext cx="1747594" cy="461665"/>
          </a:xfrm>
          <a:prstGeom prst="rect">
            <a:avLst/>
          </a:prstGeom>
          <a:noFill/>
          <a:ln w="9525">
            <a:noFill/>
            <a:miter lim="800000"/>
            <a:headEnd/>
            <a:tailEnd/>
          </a:ln>
        </p:spPr>
        <p:txBody>
          <a:bodyPr wrap="none">
            <a:spAutoFit/>
          </a:bodyPr>
          <a:lstStyle/>
          <a:p>
            <a:r>
              <a:rPr lang="en-US" dirty="0" smtClean="0"/>
              <a:t>Third Level</a:t>
            </a:r>
            <a:endParaRPr lang="en-US" dirty="0"/>
          </a:p>
        </p:txBody>
      </p:sp>
      <p:sp>
        <p:nvSpPr>
          <p:cNvPr id="2458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
        <p:nvSpPr>
          <p:cNvPr id="2" name="TextBox 1"/>
          <p:cNvSpPr txBox="1"/>
          <p:nvPr/>
        </p:nvSpPr>
        <p:spPr>
          <a:xfrm rot="21074921">
            <a:off x="3893981" y="4368540"/>
            <a:ext cx="970137" cy="461665"/>
          </a:xfrm>
          <a:prstGeom prst="rect">
            <a:avLst/>
          </a:prstGeom>
          <a:noFill/>
        </p:spPr>
        <p:txBody>
          <a:bodyPr wrap="none" rtlCol="0">
            <a:spAutoFit/>
          </a:bodyPr>
          <a:lstStyle/>
          <a:p>
            <a:r>
              <a:rPr lang="en-US" dirty="0" smtClean="0"/>
              <a:t>Social</a:t>
            </a:r>
            <a:endParaRPr lang="en-US" dirty="0"/>
          </a:p>
        </p:txBody>
      </p:sp>
      <p:sp>
        <p:nvSpPr>
          <p:cNvPr id="16" name="TextBox 15"/>
          <p:cNvSpPr txBox="1"/>
          <p:nvPr/>
        </p:nvSpPr>
        <p:spPr>
          <a:xfrm>
            <a:off x="6091286" y="2877099"/>
            <a:ext cx="1018227" cy="923330"/>
          </a:xfrm>
          <a:prstGeom prst="rect">
            <a:avLst/>
          </a:prstGeom>
          <a:noFill/>
        </p:spPr>
        <p:txBody>
          <a:bodyPr wrap="none" rtlCol="0">
            <a:spAutoFit/>
          </a:bodyPr>
          <a:lstStyle/>
          <a:p>
            <a:r>
              <a:rPr lang="en-US" sz="1800" dirty="0" smtClean="0"/>
              <a:t>Presidio</a:t>
            </a:r>
          </a:p>
          <a:p>
            <a:r>
              <a:rPr lang="en-US" sz="1800" dirty="0" smtClean="0"/>
              <a:t>Travis</a:t>
            </a:r>
          </a:p>
          <a:p>
            <a:r>
              <a:rPr lang="en-US" sz="1800" dirty="0" smtClean="0"/>
              <a:t>Bonham</a:t>
            </a:r>
            <a:endParaRPr lang="en-US" sz="1800" dirty="0"/>
          </a:p>
        </p:txBody>
      </p:sp>
      <p:sp>
        <p:nvSpPr>
          <p:cNvPr id="17" name="TextBox 16"/>
          <p:cNvSpPr txBox="1"/>
          <p:nvPr/>
        </p:nvSpPr>
        <p:spPr>
          <a:xfrm>
            <a:off x="6124862" y="1547897"/>
            <a:ext cx="1052532" cy="923330"/>
          </a:xfrm>
          <a:prstGeom prst="rect">
            <a:avLst/>
          </a:prstGeom>
          <a:noFill/>
        </p:spPr>
        <p:txBody>
          <a:bodyPr wrap="none" rtlCol="0">
            <a:spAutoFit/>
          </a:bodyPr>
          <a:lstStyle/>
          <a:p>
            <a:r>
              <a:rPr lang="en-US" sz="1800" dirty="0" smtClean="0"/>
              <a:t>Crockett</a:t>
            </a:r>
          </a:p>
          <a:p>
            <a:r>
              <a:rPr lang="en-US" sz="1800" dirty="0" smtClean="0"/>
              <a:t>Seguin</a:t>
            </a:r>
          </a:p>
          <a:p>
            <a:r>
              <a:rPr lang="en-US" sz="1800" dirty="0" smtClean="0"/>
              <a:t>Texas</a:t>
            </a:r>
            <a:endParaRPr lang="en-US" sz="1800" dirty="0" smtClean="0"/>
          </a:p>
        </p:txBody>
      </p:sp>
      <p:sp>
        <p:nvSpPr>
          <p:cNvPr id="18" name="TextBox 17"/>
          <p:cNvSpPr txBox="1"/>
          <p:nvPr/>
        </p:nvSpPr>
        <p:spPr>
          <a:xfrm>
            <a:off x="6322289" y="4228118"/>
            <a:ext cx="1165704" cy="1200329"/>
          </a:xfrm>
          <a:prstGeom prst="rect">
            <a:avLst/>
          </a:prstGeom>
          <a:noFill/>
        </p:spPr>
        <p:txBody>
          <a:bodyPr wrap="none" rtlCol="0">
            <a:spAutoFit/>
          </a:bodyPr>
          <a:lstStyle/>
          <a:p>
            <a:r>
              <a:rPr lang="en-US" sz="1800" dirty="0" smtClean="0"/>
              <a:t>Lone Star</a:t>
            </a:r>
          </a:p>
          <a:p>
            <a:r>
              <a:rPr lang="en-US" sz="1800" dirty="0" smtClean="0"/>
              <a:t>Goliad</a:t>
            </a:r>
          </a:p>
          <a:p>
            <a:r>
              <a:rPr lang="en-US" sz="1800" dirty="0" smtClean="0"/>
              <a:t>Bowie</a:t>
            </a:r>
          </a:p>
          <a:p>
            <a:r>
              <a:rPr lang="en-US" sz="1800" dirty="0" smtClean="0"/>
              <a:t>Mission</a:t>
            </a:r>
            <a:endParaRPr lang="en-US" sz="1800" dirty="0" smtClean="0"/>
          </a:p>
        </p:txBody>
      </p:sp>
      <p:sp>
        <p:nvSpPr>
          <p:cNvPr id="4" name="TextBox 3"/>
          <p:cNvSpPr txBox="1"/>
          <p:nvPr/>
        </p:nvSpPr>
        <p:spPr>
          <a:xfrm>
            <a:off x="8052621" y="2009562"/>
            <a:ext cx="995785" cy="461665"/>
          </a:xfrm>
          <a:prstGeom prst="rect">
            <a:avLst/>
          </a:prstGeom>
          <a:noFill/>
        </p:spPr>
        <p:txBody>
          <a:bodyPr wrap="none" rtlCol="0">
            <a:spAutoFit/>
          </a:bodyPr>
          <a:lstStyle/>
          <a:p>
            <a:r>
              <a:rPr lang="en-US" dirty="0" smtClean="0">
                <a:latin typeface="Showcard Gothic" pitchFamily="82" charset="0"/>
              </a:rPr>
              <a:t>food</a:t>
            </a:r>
            <a:endParaRPr lang="en-US" dirty="0">
              <a:latin typeface="Showcard Gothic" pitchFamily="82" charset="0"/>
            </a:endParaRPr>
          </a:p>
        </p:txBody>
      </p:sp>
      <p:sp>
        <p:nvSpPr>
          <p:cNvPr id="23" name="TextBox 22"/>
          <p:cNvSpPr txBox="1"/>
          <p:nvPr/>
        </p:nvSpPr>
        <p:spPr>
          <a:xfrm>
            <a:off x="7969046" y="4368539"/>
            <a:ext cx="995785" cy="461665"/>
          </a:xfrm>
          <a:prstGeom prst="rect">
            <a:avLst/>
          </a:prstGeom>
          <a:noFill/>
        </p:spPr>
        <p:txBody>
          <a:bodyPr wrap="none" rtlCol="0">
            <a:spAutoFit/>
          </a:bodyPr>
          <a:lstStyle/>
          <a:p>
            <a:r>
              <a:rPr lang="en-US" dirty="0" smtClean="0">
                <a:latin typeface="Showcard Gothic" pitchFamily="82" charset="0"/>
              </a:rPr>
              <a:t>food</a:t>
            </a:r>
            <a:endParaRPr lang="en-US" dirty="0">
              <a:latin typeface="Showcard Gothic" pitchFamily="82" charset="0"/>
            </a:endParaRPr>
          </a:p>
        </p:txBody>
      </p:sp>
    </p:spTree>
    <p:extLst>
      <p:ext uri="{BB962C8B-B14F-4D97-AF65-F5344CB8AC3E}">
        <p14:creationId xmlns:p14="http://schemas.microsoft.com/office/powerpoint/2010/main" val="4195274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2012</a:t>
            </a:r>
            <a:endParaRPr lang="en-US" smtClean="0"/>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9</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3867206521"/>
              </p:ext>
            </p:extLst>
          </p:nvPr>
        </p:nvGraphicFramePr>
        <p:xfrm>
          <a:off x="231775" y="1582738"/>
          <a:ext cx="8621259" cy="4596364"/>
        </p:xfrm>
        <a:graphic>
          <a:graphicData uri="http://schemas.openxmlformats.org/drawingml/2006/table">
            <a:tbl>
              <a:tblPr/>
              <a:tblGrid>
                <a:gridCol w="696685"/>
                <a:gridCol w="5856573"/>
                <a:gridCol w="2068001"/>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Level</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Lone Star A, B 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a:t>
                      </a:r>
                      <a:r>
                        <a:rPr kumimoji="0" lang="en-US" sz="2800" b="1" i="0" u="none" strike="noStrike" cap="none" normalizeH="0" baseline="30000" dirty="0" smtClean="0">
                          <a:ln>
                            <a:noFill/>
                          </a:ln>
                          <a:solidFill>
                            <a:schemeClr val="tx1"/>
                          </a:solidFill>
                          <a:effectLst/>
                          <a:latin typeface="Times New Roman" pitchFamily="18" charset="0"/>
                        </a:rPr>
                        <a:t>nd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Bonham A,B</a:t>
                      </a:r>
                      <a:r>
                        <a:rPr kumimoji="0" lang="en-US" sz="2800" b="1" i="0" u="none" strike="noStrike" cap="none" normalizeH="0" baseline="0" dirty="0" smtClean="0">
                          <a:ln>
                            <a:noFill/>
                          </a:ln>
                          <a:solidFill>
                            <a:schemeClr val="tx1"/>
                          </a:solidFill>
                          <a:effectLst/>
                          <a:latin typeface="Times New Roman" pitchFamily="18" charset="0"/>
                        </a:rPr>
                        <a:t>, C</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a:t>
                      </a:r>
                      <a:r>
                        <a:rPr kumimoji="0" lang="en-US" sz="2800" b="1" i="0" u="none" strike="noStrike" cap="none" normalizeH="0" baseline="30000" dirty="0" smtClean="0">
                          <a:ln>
                            <a:noFill/>
                          </a:ln>
                          <a:solidFill>
                            <a:schemeClr val="tx1"/>
                          </a:solidFill>
                          <a:effectLst/>
                          <a:latin typeface="Times New Roman" pitchFamily="18" charset="0"/>
                        </a:rPr>
                        <a:t>rd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Travis A</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a:t>
                      </a:r>
                      <a:r>
                        <a:rPr kumimoji="0" lang="en-US" sz="2800" b="1" i="0" u="none" strike="noStrike" cap="none" normalizeH="0" baseline="30000" dirty="0" smtClean="0">
                          <a:ln>
                            <a:noFill/>
                          </a:ln>
                          <a:solidFill>
                            <a:schemeClr val="tx1"/>
                          </a:solidFill>
                          <a:effectLst/>
                          <a:latin typeface="Times New Roman" pitchFamily="18" charset="0"/>
                        </a:rPr>
                        <a:t>rd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Travis </a:t>
                      </a:r>
                      <a:r>
                        <a:rPr kumimoji="0" lang="en-US" sz="2800" b="1" i="0" u="none" strike="noStrike" cap="none" normalizeH="0" baseline="0" dirty="0" smtClean="0">
                          <a:ln>
                            <a:noFill/>
                          </a:ln>
                          <a:solidFill>
                            <a:schemeClr val="tx1"/>
                          </a:solidFill>
                          <a:effectLst/>
                          <a:latin typeface="Times New Roman" pitchFamily="18" charset="0"/>
                        </a:rPr>
                        <a:t>B</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a:t>
                      </a:r>
                      <a:r>
                        <a:rPr kumimoji="0" lang="en-US" sz="2800" b="1" i="0" u="none" strike="noStrike" cap="none" normalizeH="0" baseline="30000" dirty="0" smtClean="0">
                          <a:ln>
                            <a:noFill/>
                          </a:ln>
                          <a:solidFill>
                            <a:schemeClr val="tx1"/>
                          </a:solidFill>
                          <a:effectLst/>
                          <a:latin typeface="Times New Roman" pitchFamily="18" charset="0"/>
                        </a:rPr>
                        <a:t>rd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Travis </a:t>
                      </a:r>
                      <a:r>
                        <a:rPr kumimoji="0" lang="en-US" sz="2800" b="1" i="0" u="none" strike="noStrike" cap="none" normalizeH="0" baseline="0" dirty="0" smtClean="0">
                          <a:ln>
                            <a:noFill/>
                          </a:ln>
                          <a:solidFill>
                            <a:schemeClr val="tx1"/>
                          </a:solidFill>
                          <a:effectLst/>
                          <a:latin typeface="Times New Roman" pitchFamily="18" charset="0"/>
                        </a:rPr>
                        <a:t>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a:t>
                      </a:r>
                      <a:r>
                        <a:rPr kumimoji="0" lang="en-US" sz="2800" b="1" i="0" u="none" strike="noStrike" cap="none" normalizeH="0" baseline="30000" dirty="0" smtClean="0">
                          <a:ln>
                            <a:noFill/>
                          </a:ln>
                          <a:solidFill>
                            <a:schemeClr val="tx1"/>
                          </a:solidFill>
                          <a:effectLst/>
                          <a:latin typeface="Times New Roman" pitchFamily="18" charset="0"/>
                        </a:rPr>
                        <a:t>rd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Travis </a:t>
                      </a:r>
                      <a:r>
                        <a:rPr kumimoji="0" lang="en-US" sz="2800" b="1" i="0" u="none" strike="noStrike" cap="none" normalizeH="0" baseline="0" dirty="0" smtClean="0">
                          <a:ln>
                            <a:noFill/>
                          </a:ln>
                          <a:solidFill>
                            <a:schemeClr val="tx1"/>
                          </a:solidFill>
                          <a:effectLst/>
                          <a:latin typeface="Times New Roman" pitchFamily="18" charset="0"/>
                        </a:rPr>
                        <a:t>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a:t>
                      </a:r>
                      <a:r>
                        <a:rPr kumimoji="0" lang="en-US" sz="2800" b="1" i="0" u="none" strike="noStrike" cap="none" normalizeH="0" baseline="30000" dirty="0" smtClean="0">
                          <a:ln>
                            <a:noFill/>
                          </a:ln>
                          <a:solidFill>
                            <a:schemeClr val="tx1"/>
                          </a:solidFill>
                          <a:effectLst/>
                          <a:latin typeface="Times New Roman" pitchFamily="18" charset="0"/>
                        </a:rPr>
                        <a:t>rd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Presidio C 3</a:t>
                      </a:r>
                      <a:r>
                        <a:rPr kumimoji="0" lang="en-US" sz="2800" b="1" i="0" u="none" strike="noStrike" cap="none" normalizeH="0" baseline="30000" dirty="0" smtClean="0">
                          <a:ln>
                            <a:noFill/>
                          </a:ln>
                          <a:solidFill>
                            <a:schemeClr val="tx1"/>
                          </a:solidFill>
                          <a:effectLst/>
                          <a:latin typeface="Times New Roman" pitchFamily="18" charset="0"/>
                        </a:rPr>
                        <a:t>rd</a:t>
                      </a:r>
                      <a:r>
                        <a:rPr kumimoji="0" lang="en-US" sz="2800" b="1" i="0" u="none" strike="noStrike" cap="none" normalizeH="0" baseline="0" dirty="0" smtClean="0">
                          <a:ln>
                            <a:noFill/>
                          </a:ln>
                          <a:solidFill>
                            <a:schemeClr val="tx1"/>
                          </a:solidFill>
                          <a:effectLst/>
                          <a:latin typeface="Times New Roman" pitchFamily="18" charset="0"/>
                        </a:rPr>
                        <a:t>, Sequin A 4</a:t>
                      </a:r>
                      <a:r>
                        <a:rPr kumimoji="0" lang="en-US" sz="2800" b="1" i="0" u="none" strike="noStrike" cap="none" normalizeH="0" baseline="30000" dirty="0" smtClean="0">
                          <a:ln>
                            <a:noFill/>
                          </a:ln>
                          <a:solidFill>
                            <a:schemeClr val="tx1"/>
                          </a:solidFill>
                          <a:effectLst/>
                          <a:latin typeface="Times New Roman" pitchFamily="18" charset="0"/>
                        </a:rPr>
                        <a:t>th</a:t>
                      </a:r>
                      <a:r>
                        <a:rPr kumimoji="0" lang="en-US" sz="2800" b="1" i="0" u="none" strike="noStrike" cap="none" normalizeH="0" baseline="0" dirty="0" smtClean="0">
                          <a:ln>
                            <a:noFill/>
                          </a:ln>
                          <a:solidFill>
                            <a:schemeClr val="tx1"/>
                          </a:solidFill>
                          <a:effectLst/>
                          <a:latin typeface="Times New Roman" pitchFamily="18" charset="0"/>
                        </a:rPr>
                        <a:t> </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
        <p:nvSpPr>
          <p:cNvPr id="8" name="Isosceles Triangle 7"/>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277112</TotalTime>
  <Words>1856</Words>
  <Application>Microsoft Office PowerPoint</Application>
  <PresentationFormat>On-screen Show (4:3)</PresentationFormat>
  <Paragraphs>583</Paragraphs>
  <Slides>40</Slides>
  <Notes>15</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Default Design</vt:lpstr>
      <vt:lpstr>Supplementary Plenary Information - November 2012</vt:lpstr>
      <vt:lpstr>PowerPoint Presentation</vt:lpstr>
      <vt:lpstr>IEEE LOA Database</vt:lpstr>
      <vt:lpstr> Joint Meetings</vt:lpstr>
      <vt:lpstr>New Project PARS ? </vt:lpstr>
      <vt:lpstr>PAR Review</vt:lpstr>
      <vt:lpstr>Other PARS</vt:lpstr>
      <vt:lpstr>San Antonio Grand Hyatt meeting Levels</vt:lpstr>
      <vt:lpstr>Group Room assignments</vt:lpstr>
      <vt:lpstr>WG Agendas</vt:lpstr>
      <vt:lpstr>January 13-18 2013 Meeting  Vancouver, British Columbia, Canada</vt:lpstr>
      <vt:lpstr>Plenary Registration</vt:lpstr>
      <vt:lpstr>IEEE Staff on site </vt:lpstr>
      <vt:lpstr>Other Special Events</vt:lpstr>
      <vt:lpstr>Dr. Konstantinos Karachalios   IEEE-SA  new Managing Director</vt:lpstr>
      <vt:lpstr>802.11 Topics for November 2012 EC</vt:lpstr>
      <vt:lpstr>802.1 Architecture Document</vt:lpstr>
      <vt:lpstr>802.24 Smart Grid Meetings</vt:lpstr>
      <vt:lpstr>Wednesday Plenary Topics</vt:lpstr>
      <vt:lpstr>Tutorials</vt:lpstr>
      <vt:lpstr>PowerPoint Presentation</vt:lpstr>
      <vt:lpstr>Social</vt:lpstr>
      <vt:lpstr>PowerPoint Presentation</vt:lpstr>
      <vt:lpstr>PowerPoint Presentation</vt:lpstr>
      <vt:lpstr>PowerPoint Presentation</vt:lpstr>
      <vt:lpstr>University Outreach</vt:lpstr>
      <vt:lpstr>University Outreach</vt:lpstr>
      <vt:lpstr>PowerPoint Presentation</vt:lpstr>
      <vt:lpstr>Announcements</vt:lpstr>
      <vt:lpstr>IEEE LOA Database</vt:lpstr>
      <vt:lpstr>IEEE Store Contents  - July  2012</vt:lpstr>
      <vt:lpstr>802.11 drafts to ISO/IEC JTC1/SC6</vt:lpstr>
      <vt:lpstr>Tutorials</vt:lpstr>
      <vt:lpstr>Future Venues - 2012</vt:lpstr>
      <vt:lpstr>Future Venues -2013</vt:lpstr>
      <vt:lpstr>Future Venues - 2014</vt:lpstr>
      <vt:lpstr>January 13-18 2013 Meeting  Vancouver, British Columbia, Canada</vt:lpstr>
      <vt:lpstr>November Meeting – San Antonio, Texas November  11 – 16, 2012</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November 2012</dc:title>
  <dc:subject>Additional Meeting Information</dc:subject>
  <dc:creator>Bruce Kraemer (Marvell)</dc:creator>
  <cp:lastModifiedBy>Bruce Kraemer</cp:lastModifiedBy>
  <cp:revision>2870</cp:revision>
  <cp:lastPrinted>2012-11-12T12:46:09Z</cp:lastPrinted>
  <dcterms:created xsi:type="dcterms:W3CDTF">1998-02-10T13:07:52Z</dcterms:created>
  <dcterms:modified xsi:type="dcterms:W3CDTF">2012-11-12T12:49:24Z</dcterms:modified>
</cp:coreProperties>
</file>