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1403" r:id="rId2"/>
    <p:sldId id="2142" r:id="rId3"/>
    <p:sldId id="2019" r:id="rId4"/>
    <p:sldId id="1995" r:id="rId5"/>
    <p:sldId id="2180" r:id="rId6"/>
    <p:sldId id="2162" r:id="rId7"/>
    <p:sldId id="2221" r:id="rId8"/>
    <p:sldId id="1996" r:id="rId9"/>
    <p:sldId id="2200" r:id="rId10"/>
    <p:sldId id="2199" r:id="rId11"/>
    <p:sldId id="2220" r:id="rId12"/>
    <p:sldId id="2202" r:id="rId13"/>
    <p:sldId id="2057" r:id="rId14"/>
    <p:sldId id="2144" r:id="rId15"/>
    <p:sldId id="2145" r:id="rId16"/>
    <p:sldId id="2207" r:id="rId17"/>
    <p:sldId id="2208" r:id="rId18"/>
    <p:sldId id="2209" r:id="rId19"/>
    <p:sldId id="2210" r:id="rId20"/>
    <p:sldId id="2211" r:id="rId21"/>
    <p:sldId id="2189" r:id="rId22"/>
    <p:sldId id="2212" r:id="rId23"/>
    <p:sldId id="2213" r:id="rId24"/>
    <p:sldId id="2215" r:id="rId25"/>
    <p:sldId id="2216" r:id="rId26"/>
    <p:sldId id="2217" r:id="rId27"/>
    <p:sldId id="2218" r:id="rId28"/>
    <p:sldId id="2219" r:id="rId29"/>
    <p:sldId id="2009" r:id="rId30"/>
    <p:sldId id="2013" r:id="rId31"/>
    <p:sldId id="2205" r:id="rId3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9966"/>
    <a:srgbClr val="FF9900"/>
    <a:srgbClr val="0033CC"/>
    <a:srgbClr val="FFFF00"/>
    <a:srgbClr val="3366FF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31" autoAdjust="0"/>
    <p:restoredTop sz="86410" autoAdjust="0"/>
  </p:normalViewPr>
  <p:slideViewPr>
    <p:cSldViewPr>
      <p:cViewPr>
        <p:scale>
          <a:sx n="75" d="100"/>
          <a:sy n="75" d="100"/>
        </p:scale>
        <p:origin x="-1934" y="-374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2163"/>
        <p:guide pos="291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72438" y="171219"/>
            <a:ext cx="2234239" cy="2203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812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802.11-12/1210r0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3724" y="176135"/>
            <a:ext cx="125829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812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Novtember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74584" y="8999943"/>
            <a:ext cx="1612565" cy="18865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812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3595" y="8999943"/>
            <a:ext cx="528580" cy="18865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812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702145" y="386822"/>
            <a:ext cx="560611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80" tIns="45289" rIns="90580" bIns="45289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702145" y="8999943"/>
            <a:ext cx="733701" cy="18865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38101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702147" y="8988845"/>
            <a:ext cx="57638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80" tIns="45289" rIns="90580" bIns="45289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6618" y="88779"/>
            <a:ext cx="2234239" cy="2203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812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802.11-12/1210r0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123" y="93697"/>
            <a:ext cx="125829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812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Novtember 2012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668" y="4416743"/>
            <a:ext cx="5139066" cy="418369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083" tIns="46245" rIns="94083" bIns="462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77560" y="9004701"/>
            <a:ext cx="2073298" cy="18865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612" lvl="4" algn="r" defTabSz="938812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47221" y="9004701"/>
            <a:ext cx="530159" cy="18865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812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32124" y="9004701"/>
            <a:ext cx="733702" cy="18865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19053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732124" y="9001528"/>
            <a:ext cx="554615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80" tIns="45289" rIns="90580" bIns="45289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656388" y="294872"/>
            <a:ext cx="569762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80" tIns="45289" rIns="90580" bIns="45289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802.11-12/1210r0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Novtember 2012</a:t>
            </a:r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5646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1291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66937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2582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78228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52939" y="9004701"/>
            <a:ext cx="424442" cy="18865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DD53ECFC-36A6-464C-B7A4-4428C327EC5E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1675"/>
            <a:ext cx="4633912" cy="3476625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802.11-08/1455r0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3" y="93697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 2009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09723" y="9004701"/>
            <a:ext cx="274113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820" indent="-34482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976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952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928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904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98802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203" y="900470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329D9E9-19A7-47A0-BDA4-472586390705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1675"/>
            <a:ext cx="4635500" cy="3476625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4" y="4416029"/>
            <a:ext cx="5139034" cy="418544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802.11-09/xxxxr0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3" y="93697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May 2008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0795"/>
            <a:ext cx="415925" cy="186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F177277-1127-4B09-8E18-5267B175F5A4}" type="slidenum">
              <a:rPr lang="en-US" altLang="ja-JP" sz="1200" smtClean="0"/>
              <a:pPr/>
              <a:t>19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5025" cy="348456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9" y="4414912"/>
            <a:ext cx="5610225" cy="418322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1761" indent="-285293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1171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97640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4108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0577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67045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3514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79982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/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3" y="93697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1761" indent="-285293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1171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97640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4108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0577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67045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3514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79982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351" indent="-342351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1761" indent="-285293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1171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97640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805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4522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991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459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3928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203" y="900470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1761" indent="-285293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1171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97640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4108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0577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67045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3514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79982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Page </a:t>
            </a:r>
            <a:fld id="{956106D5-3E79-404E-A935-CB0AE73196F6}" type="slidenum">
              <a:rPr lang="en-US" sz="1200"/>
              <a:pPr/>
              <a:t>20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406" y="4415156"/>
            <a:ext cx="5609588" cy="418369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123" y="93697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572935" y="9004701"/>
            <a:ext cx="1777923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2203" y="900470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1761" indent="-285293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1171" indent="-228234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7640" indent="-228234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4108" indent="-228234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0577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67045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3514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9982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802.11-07/0547r0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3" y="93697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1761" indent="-285293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1171" indent="-228234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7640" indent="-228234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4108" indent="-228234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0577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67045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3514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9982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May 2008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351" indent="-342351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1761" indent="-285293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1171" indent="-228234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7640" indent="-228234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054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522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0991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7459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3928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203" y="900470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1761" indent="-285293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1171" indent="-228234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7640" indent="-228234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4108" indent="-228234" defTabSz="93829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0577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67045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3514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9982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BB8A47A9-5870-4703-B58A-89DB3C9EE3D2}" type="slidenum">
              <a:rPr lang="en-US" sz="1200"/>
              <a:pPr/>
              <a:t>24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1761" indent="-285293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1171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97640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4108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0577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67045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3514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79982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/>
              <a:t>doc.: IEEE 802.11-12/xxxxr0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3" y="93697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1761" indent="-285293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1171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97640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4108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0577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67045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3514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79982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/>
              <a:t>November 2010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351" indent="-342351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1761" indent="-285293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1171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97640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805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4522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991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459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3928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203" y="900470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1761" indent="-285293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1171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97640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4108" indent="-228234" defTabSz="93829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0577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67045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3514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79982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Page </a:t>
            </a:r>
            <a:fld id="{D3C3F297-C878-419D-BD40-0108723033B9}" type="slidenum">
              <a:rPr lang="en-US" sz="1200"/>
              <a:pPr/>
              <a:t>26</a:t>
            </a:fld>
            <a:endParaRPr lang="en-US" sz="1200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406" y="4415156"/>
            <a:ext cx="5609588" cy="418369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1761" indent="-285293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1171" indent="-228234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97640" indent="-228234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4108" indent="-228234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0577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67045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3514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79982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/>
              <a:t>doc.: IEEE 802.11-12/xxxxr0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3" y="93697"/>
            <a:ext cx="920060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1761" indent="-285293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1171" indent="-228234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97640" indent="-228234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4108" indent="-228234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0577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67045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3514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79982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/>
              <a:t>March 2012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351" indent="-342351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1761" indent="-285293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1171" indent="-228234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97640" indent="-228234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8054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4522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991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459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3928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>
              <a:defRPr/>
            </a:pPr>
            <a:r>
              <a:rPr lang="en-US" sz="120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203" y="900470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1761" indent="-285293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1171" indent="-228234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97640" indent="-228234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4108" indent="-228234" defTabSz="93829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0577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67045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3514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79982" indent="-228234" defTabSz="93829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/>
              <a:t>Page </a:t>
            </a:r>
            <a:fld id="{D744E212-45B3-44ED-A840-F09AEB754EE9}" type="slidenum">
              <a:rPr lang="en-US" sz="1200"/>
              <a:pPr>
                <a:defRPr/>
              </a:pPr>
              <a:t>27</a:t>
            </a:fld>
            <a:endParaRPr lang="en-US" sz="120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406" y="4415156"/>
            <a:ext cx="5609588" cy="418369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123" y="93697"/>
            <a:ext cx="119898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459104" y="9004701"/>
            <a:ext cx="2891754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2203" y="900470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802.11-12/1210r0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Novtember 2012</a:t>
            </a:r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5646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1291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66937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2582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78228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52939" y="9004701"/>
            <a:ext cx="424442" cy="18865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802.11-12/1210r0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Novtember 2012</a:t>
            </a:r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5646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1291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66937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2582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78228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52939" y="9004701"/>
            <a:ext cx="424442" cy="18865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9902" indent="-288424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3694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15173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76650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38128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99606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61083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22561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802.11-12/1210r0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4" y="93697"/>
            <a:ext cx="125829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9902" indent="-288424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3694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15173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76650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38128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99606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61083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22561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Novtember 2012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30262" y="9004701"/>
            <a:ext cx="2620596" cy="1844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6108" indent="-346108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9902" indent="-288424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3694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15173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3080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2455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86036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47514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308992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4726" y="9004701"/>
            <a:ext cx="412654" cy="1844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9902" indent="-288424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53694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15173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76650" indent="-230739" defTabSz="94699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38128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99606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61083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22561" indent="-230739" defTabSz="94699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2C91F92F-F436-4CC4-9AC9-4A1CE1BFF2FD}" type="slidenum">
              <a:rPr lang="en-US" sz="1200" b="0"/>
              <a:pPr/>
              <a:t>9</a:t>
            </a:fld>
            <a:endParaRPr lang="en-US" sz="1200" b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3" y="93697"/>
            <a:ext cx="743537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0010" y="9004701"/>
            <a:ext cx="263084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203" y="900470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D06FD74-6E50-4B31-9CC5-AE1BC70930DE}" type="slidenum">
              <a:rPr lang="en-US" sz="1200" b="0" smtClean="0"/>
              <a:pPr/>
              <a:t>11</a:t>
            </a:fld>
            <a:endParaRPr lang="en-US" sz="1200" b="0" smtClean="0"/>
          </a:p>
        </p:txBody>
      </p:sp>
      <p:sp>
        <p:nvSpPr>
          <p:cNvPr id="286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16618" y="88779"/>
            <a:ext cx="2234239" cy="22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1123" y="88779"/>
            <a:ext cx="758946" cy="22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277560" y="9004701"/>
            <a:ext cx="2073298" cy="18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1327" y="9004700"/>
            <a:ext cx="496054" cy="184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FBF61866-3B38-4060-AC4E-03A654F60552}" type="slidenum">
              <a:rPr lang="en-US" sz="1200"/>
              <a:pPr algn="r" eaLnBrk="0" hangingPunct="0"/>
              <a:t>12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567" y="4415159"/>
            <a:ext cx="5609267" cy="41821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116618" y="88779"/>
            <a:ext cx="2234239" cy="22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61123" y="88779"/>
            <a:ext cx="758946" cy="22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277560" y="9004701"/>
            <a:ext cx="2073298" cy="18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74045" y="9004701"/>
            <a:ext cx="503335" cy="18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4ED28A0E-4BA3-4608-97B3-66B1DD630016}" type="slidenum">
              <a:rPr lang="en-US" sz="1200"/>
              <a:pPr algn="r" eaLnBrk="0" hangingPunct="0"/>
              <a:t>13</a:t>
            </a:fld>
            <a:endParaRPr lang="en-US" sz="120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567" y="4415159"/>
            <a:ext cx="5609267" cy="41821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802.11-10/0990r1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3" y="93697"/>
            <a:ext cx="920060" cy="215444"/>
          </a:xfrm>
          <a:noFill/>
        </p:spPr>
        <p:txBody>
          <a:bodyPr/>
          <a:lstStyle/>
          <a:p>
            <a:r>
              <a:rPr lang="en-US" smtClean="0"/>
              <a:t>March 2010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203" y="9004701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403D8DA4-28FC-4AB2-B7DF-D792EFDCD4E8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6390" name="Rectangle 3"/>
          <p:cNvSpPr txBox="1">
            <a:spLocks noGrp="1" noChangeArrowheads="1"/>
          </p:cNvSpPr>
          <p:nvPr/>
        </p:nvSpPr>
        <p:spPr bwMode="auto">
          <a:xfrm>
            <a:off x="660876" y="95282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6625"/>
            <a:r>
              <a:rPr lang="en-US" sz="1400" b="1"/>
              <a:t>July 2007</a:t>
            </a:r>
          </a:p>
        </p:txBody>
      </p:sp>
      <p:sp>
        <p:nvSpPr>
          <p:cNvPr id="16391" name="Rectangle 6"/>
          <p:cNvSpPr txBox="1">
            <a:spLocks noGrp="1" noChangeArrowheads="1"/>
          </p:cNvSpPr>
          <p:nvPr/>
        </p:nvSpPr>
        <p:spPr bwMode="auto">
          <a:xfrm>
            <a:off x="4726513" y="9001528"/>
            <a:ext cx="16246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88" lvl="4" algn="r" defTabSz="936625"/>
            <a:r>
              <a:rPr lang="en-US" sz="1200"/>
              <a:t>Terry Cole (AMD)</a:t>
            </a:r>
          </a:p>
        </p:txBody>
      </p:sp>
      <p:sp>
        <p:nvSpPr>
          <p:cNvPr id="16392" name="Rectangle 7"/>
          <p:cNvSpPr txBox="1">
            <a:spLocks noGrp="1" noChangeArrowheads="1"/>
          </p:cNvSpPr>
          <p:nvPr/>
        </p:nvSpPr>
        <p:spPr bwMode="auto">
          <a:xfrm>
            <a:off x="3361254" y="9001528"/>
            <a:ext cx="415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6625"/>
            <a:r>
              <a:rPr lang="en-US" sz="1200"/>
              <a:t>Page </a:t>
            </a:r>
            <a:fld id="{9046A24E-E429-46ED-B596-7B5FCAF25E95}" type="slidenum">
              <a:rPr lang="en-US" sz="1200"/>
              <a:pPr algn="r" defTabSz="936625"/>
              <a:t>16</a:t>
            </a:fld>
            <a:endParaRPr lang="en-US" sz="1200"/>
          </a:p>
        </p:txBody>
      </p:sp>
      <p:sp>
        <p:nvSpPr>
          <p:cNvPr id="16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1675"/>
            <a:ext cx="4633912" cy="3475038"/>
          </a:xfrm>
          <a:ln/>
        </p:spPr>
      </p:sp>
      <p:sp>
        <p:nvSpPr>
          <p:cNvPr id="16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507" y="4415156"/>
            <a:ext cx="5141387" cy="4183697"/>
          </a:xfrm>
          <a:noFill/>
          <a:ln/>
        </p:spPr>
        <p:txBody>
          <a:bodyPr lIns="93927" tIns="46168" rIns="93927" bIns="4616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2421" y="9004701"/>
            <a:ext cx="84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52EC0C5-57DE-43D2-AF2F-411CFC879BB8}" type="slidenum">
              <a:rPr lang="en-US" smtClean="0"/>
              <a:pPr eaLnBrk="1" hangingPunct="1"/>
              <a:t>17</a:t>
            </a:fld>
            <a:endParaRPr lang="en-US" smtClean="0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60471" y="96051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896300" y="9001047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4508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9080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13652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18224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22796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4" algn="r"/>
            <a:endParaRPr lang="en-US" sz="120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361028" y="9001047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r>
              <a:rPr lang="en-US" sz="1200">
                <a:latin typeface="Times New Roman" pitchFamily="18" charset="0"/>
              </a:rPr>
              <a:t>Page </a:t>
            </a:r>
            <a:fld id="{4E6535A7-B037-407E-B45D-CF57FFBBF417}" type="slidenum">
              <a:rPr lang="en-US" sz="1200">
                <a:latin typeface="Times New Roman" pitchFamily="18" charset="0"/>
              </a:rPr>
              <a:pPr algn="r"/>
              <a:t>17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488" tIns="46443" rIns="94488" bIns="46443"/>
          <a:lstStyle/>
          <a:p>
            <a:pPr defTabSz="951186"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802.11-12/1210r0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Binary_Worksheet1.xlsb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1277-00-00ac-lb188-comments-tgac-d3-0.xl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1257-00-00ah-11ah-draft-amendment-proposal.doc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pub/active-pars?n=22&amp;o=1a0a2a3d" TargetMode="Externa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  <a:endParaRPr lang="en-US" sz="1800"/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E14C6CAA-4D7C-4EE4-ABB6-01CCC2999A89}" type="slidenum">
              <a:rPr lang="en-US" sz="1200" smtClean="0"/>
              <a:pPr/>
              <a:t>1</a:t>
            </a:fld>
            <a:endParaRPr lang="en-US" sz="1200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685800"/>
          </a:xfrm>
        </p:spPr>
        <p:txBody>
          <a:bodyPr/>
          <a:lstStyle/>
          <a:p>
            <a:r>
              <a:rPr lang="en-US" dirty="0" smtClean="0"/>
              <a:t>WG11  Snapshot September 2012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11 – November -2012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pSp>
        <p:nvGrpSpPr>
          <p:cNvPr id="17415" name="Group 269"/>
          <p:cNvGrpSpPr>
            <a:grpSpLocks/>
          </p:cNvGrpSpPr>
          <p:nvPr/>
        </p:nvGrpSpPr>
        <p:grpSpPr bwMode="auto">
          <a:xfrm>
            <a:off x="533400" y="2514600"/>
            <a:ext cx="7802563" cy="2573338"/>
            <a:chOff x="337" y="1523"/>
            <a:chExt cx="4915" cy="1621"/>
          </a:xfrm>
        </p:grpSpPr>
        <p:sp>
          <p:nvSpPr>
            <p:cNvPr id="17416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7" y="1523"/>
              <a:ext cx="4915" cy="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33" y="1530"/>
              <a:ext cx="38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Name</a:t>
              </a:r>
              <a:endParaRPr lang="en-US" sz="240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805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360" y="1530"/>
              <a:ext cx="63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Company</a:t>
              </a:r>
              <a:endParaRPr lang="en-US" sz="240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1982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2233" y="1530"/>
              <a:ext cx="532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Address</a:t>
              </a:r>
              <a:endParaRPr lang="en-US" sz="2400"/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275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3308" y="1530"/>
              <a:ext cx="40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Phone</a:t>
              </a:r>
              <a:endParaRPr lang="en-US" sz="2400"/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370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4081" y="1530"/>
              <a:ext cx="35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email</a:t>
              </a:r>
              <a:endParaRPr lang="en-US" sz="2400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429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Rectangle 22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Rectangle 25"/>
            <p:cNvSpPr>
              <a:spLocks noChangeArrowheads="1"/>
            </p:cNvSpPr>
            <p:nvPr/>
          </p:nvSpPr>
          <p:spPr bwMode="auto">
            <a:xfrm>
              <a:off x="394" y="1523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394" y="1523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Rectangle 27"/>
            <p:cNvSpPr>
              <a:spLocks noChangeArrowheads="1"/>
            </p:cNvSpPr>
            <p:nvPr/>
          </p:nvSpPr>
          <p:spPr bwMode="auto">
            <a:xfrm>
              <a:off x="1318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1318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1318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Rectangle 30"/>
            <p:cNvSpPr>
              <a:spLocks noChangeArrowheads="1"/>
            </p:cNvSpPr>
            <p:nvPr/>
          </p:nvSpPr>
          <p:spPr bwMode="auto">
            <a:xfrm>
              <a:off x="1321" y="1523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9" name="Line 31"/>
            <p:cNvSpPr>
              <a:spLocks noChangeShapeType="1"/>
            </p:cNvSpPr>
            <p:nvPr/>
          </p:nvSpPr>
          <p:spPr bwMode="auto">
            <a:xfrm>
              <a:off x="1321" y="1523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Rectangle 32"/>
            <p:cNvSpPr>
              <a:spLocks noChangeArrowheads="1"/>
            </p:cNvSpPr>
            <p:nvPr/>
          </p:nvSpPr>
          <p:spPr bwMode="auto">
            <a:xfrm>
              <a:off x="2191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2191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21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Rectangle 35"/>
            <p:cNvSpPr>
              <a:spLocks noChangeArrowheads="1"/>
            </p:cNvSpPr>
            <p:nvPr/>
          </p:nvSpPr>
          <p:spPr bwMode="auto">
            <a:xfrm>
              <a:off x="2195" y="1523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>
              <a:off x="2195" y="1523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Rectangle 37"/>
            <p:cNvSpPr>
              <a:spLocks noChangeArrowheads="1"/>
            </p:cNvSpPr>
            <p:nvPr/>
          </p:nvSpPr>
          <p:spPr bwMode="auto">
            <a:xfrm>
              <a:off x="3266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3266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39"/>
            <p:cNvSpPr>
              <a:spLocks noChangeShapeType="1"/>
            </p:cNvSpPr>
            <p:nvPr/>
          </p:nvSpPr>
          <p:spPr bwMode="auto">
            <a:xfrm>
              <a:off x="3266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Rectangle 40"/>
            <p:cNvSpPr>
              <a:spLocks noChangeArrowheads="1"/>
            </p:cNvSpPr>
            <p:nvPr/>
          </p:nvSpPr>
          <p:spPr bwMode="auto">
            <a:xfrm>
              <a:off x="3270" y="1523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>
              <a:off x="3270" y="1523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Rectangle 42"/>
            <p:cNvSpPr>
              <a:spLocks noChangeArrowheads="1"/>
            </p:cNvSpPr>
            <p:nvPr/>
          </p:nvSpPr>
          <p:spPr bwMode="auto">
            <a:xfrm>
              <a:off x="4039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1" name="Line 43"/>
            <p:cNvSpPr>
              <a:spLocks noChangeShapeType="1"/>
            </p:cNvSpPr>
            <p:nvPr/>
          </p:nvSpPr>
          <p:spPr bwMode="auto">
            <a:xfrm>
              <a:off x="4039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44"/>
            <p:cNvSpPr>
              <a:spLocks noChangeShapeType="1"/>
            </p:cNvSpPr>
            <p:nvPr/>
          </p:nvSpPr>
          <p:spPr bwMode="auto">
            <a:xfrm>
              <a:off x="4039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Rectangle 45"/>
            <p:cNvSpPr>
              <a:spLocks noChangeArrowheads="1"/>
            </p:cNvSpPr>
            <p:nvPr/>
          </p:nvSpPr>
          <p:spPr bwMode="auto">
            <a:xfrm>
              <a:off x="4042" y="1523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4" name="Line 46"/>
            <p:cNvSpPr>
              <a:spLocks noChangeShapeType="1"/>
            </p:cNvSpPr>
            <p:nvPr/>
          </p:nvSpPr>
          <p:spPr bwMode="auto">
            <a:xfrm>
              <a:off x="4042" y="1523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Rectangle 47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6" name="Line 48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Line 49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Rectangle 50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391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2" name="Line 54"/>
            <p:cNvSpPr>
              <a:spLocks noChangeShapeType="1"/>
            </p:cNvSpPr>
            <p:nvPr/>
          </p:nvSpPr>
          <p:spPr bwMode="auto">
            <a:xfrm>
              <a:off x="3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1318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4" name="Line 56"/>
            <p:cNvSpPr>
              <a:spLocks noChangeShapeType="1"/>
            </p:cNvSpPr>
            <p:nvPr/>
          </p:nvSpPr>
          <p:spPr bwMode="auto">
            <a:xfrm>
              <a:off x="1318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Rectangle 57"/>
            <p:cNvSpPr>
              <a:spLocks noChangeArrowheads="1"/>
            </p:cNvSpPr>
            <p:nvPr/>
          </p:nvSpPr>
          <p:spPr bwMode="auto">
            <a:xfrm>
              <a:off x="2191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6" name="Line 58"/>
            <p:cNvSpPr>
              <a:spLocks noChangeShapeType="1"/>
            </p:cNvSpPr>
            <p:nvPr/>
          </p:nvSpPr>
          <p:spPr bwMode="auto">
            <a:xfrm>
              <a:off x="21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3266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8" name="Line 60"/>
            <p:cNvSpPr>
              <a:spLocks noChangeShapeType="1"/>
            </p:cNvSpPr>
            <p:nvPr/>
          </p:nvSpPr>
          <p:spPr bwMode="auto">
            <a:xfrm>
              <a:off x="3266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Rectangle 61"/>
            <p:cNvSpPr>
              <a:spLocks noChangeArrowheads="1"/>
            </p:cNvSpPr>
            <p:nvPr/>
          </p:nvSpPr>
          <p:spPr bwMode="auto">
            <a:xfrm>
              <a:off x="4039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0" name="Line 62"/>
            <p:cNvSpPr>
              <a:spLocks noChangeShapeType="1"/>
            </p:cNvSpPr>
            <p:nvPr/>
          </p:nvSpPr>
          <p:spPr bwMode="auto">
            <a:xfrm>
              <a:off x="4039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Rectangle 63"/>
            <p:cNvSpPr>
              <a:spLocks noChangeArrowheads="1"/>
            </p:cNvSpPr>
            <p:nvPr/>
          </p:nvSpPr>
          <p:spPr bwMode="auto">
            <a:xfrm>
              <a:off x="5080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2" name="Line 64"/>
            <p:cNvSpPr>
              <a:spLocks noChangeShapeType="1"/>
            </p:cNvSpPr>
            <p:nvPr/>
          </p:nvSpPr>
          <p:spPr bwMode="auto">
            <a:xfrm>
              <a:off x="5080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Rectangle 65"/>
            <p:cNvSpPr>
              <a:spLocks noChangeArrowheads="1"/>
            </p:cNvSpPr>
            <p:nvPr/>
          </p:nvSpPr>
          <p:spPr bwMode="auto">
            <a:xfrm>
              <a:off x="433" y="1736"/>
              <a:ext cx="73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Bruce Kraemer</a:t>
              </a:r>
              <a:endParaRPr lang="en-US" sz="2400"/>
            </a:p>
          </p:txBody>
        </p:sp>
        <p:sp>
          <p:nvSpPr>
            <p:cNvPr id="17474" name="Rectangle 66"/>
            <p:cNvSpPr>
              <a:spLocks noChangeArrowheads="1"/>
            </p:cNvSpPr>
            <p:nvPr/>
          </p:nvSpPr>
          <p:spPr bwMode="auto">
            <a:xfrm>
              <a:off x="1166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5" name="Rectangle 67"/>
            <p:cNvSpPr>
              <a:spLocks noChangeArrowheads="1"/>
            </p:cNvSpPr>
            <p:nvPr/>
          </p:nvSpPr>
          <p:spPr bwMode="auto">
            <a:xfrm>
              <a:off x="1360" y="1736"/>
              <a:ext cx="37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76" name="Rectangle 68"/>
            <p:cNvSpPr>
              <a:spLocks noChangeArrowheads="1"/>
            </p:cNvSpPr>
            <p:nvPr/>
          </p:nvSpPr>
          <p:spPr bwMode="auto">
            <a:xfrm>
              <a:off x="1738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7" name="Rectangle 69"/>
            <p:cNvSpPr>
              <a:spLocks noChangeArrowheads="1"/>
            </p:cNvSpPr>
            <p:nvPr/>
          </p:nvSpPr>
          <p:spPr bwMode="auto">
            <a:xfrm>
              <a:off x="2233" y="1736"/>
              <a:ext cx="8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5488 Marvell Ln</a:t>
              </a:r>
              <a:endParaRPr lang="en-US" sz="2400"/>
            </a:p>
          </p:txBody>
        </p:sp>
        <p:sp>
          <p:nvSpPr>
            <p:cNvPr id="17478" name="Rectangle 70"/>
            <p:cNvSpPr>
              <a:spLocks noChangeArrowheads="1"/>
            </p:cNvSpPr>
            <p:nvPr/>
          </p:nvSpPr>
          <p:spPr bwMode="auto">
            <a:xfrm>
              <a:off x="3043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9" name="Rectangle 71"/>
            <p:cNvSpPr>
              <a:spLocks noChangeArrowheads="1"/>
            </p:cNvSpPr>
            <p:nvPr/>
          </p:nvSpPr>
          <p:spPr bwMode="auto">
            <a:xfrm>
              <a:off x="2233" y="1874"/>
              <a:ext cx="8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Santa Clara, CA </a:t>
              </a:r>
              <a:endParaRPr lang="en-US" sz="2400"/>
            </a:p>
          </p:txBody>
        </p:sp>
        <p:sp>
          <p:nvSpPr>
            <p:cNvPr id="17480" name="Rectangle 72"/>
            <p:cNvSpPr>
              <a:spLocks noChangeArrowheads="1"/>
            </p:cNvSpPr>
            <p:nvPr/>
          </p:nvSpPr>
          <p:spPr bwMode="auto">
            <a:xfrm>
              <a:off x="2233" y="2011"/>
              <a:ext cx="3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95054</a:t>
              </a:r>
              <a:endParaRPr lang="en-US" sz="2400"/>
            </a:p>
          </p:txBody>
        </p:sp>
        <p:sp>
          <p:nvSpPr>
            <p:cNvPr id="17481" name="Rectangle 73"/>
            <p:cNvSpPr>
              <a:spLocks noChangeArrowheads="1"/>
            </p:cNvSpPr>
            <p:nvPr/>
          </p:nvSpPr>
          <p:spPr bwMode="auto">
            <a:xfrm>
              <a:off x="2532" y="2011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82" name="Rectangle 74"/>
            <p:cNvSpPr>
              <a:spLocks noChangeArrowheads="1"/>
            </p:cNvSpPr>
            <p:nvPr/>
          </p:nvSpPr>
          <p:spPr bwMode="auto">
            <a:xfrm>
              <a:off x="3308" y="1736"/>
              <a:ext cx="12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+1</a:t>
              </a:r>
              <a:endParaRPr lang="en-US" sz="2400"/>
            </a:p>
          </p:txBody>
        </p:sp>
        <p:sp>
          <p:nvSpPr>
            <p:cNvPr id="17483" name="Rectangle 75"/>
            <p:cNvSpPr>
              <a:spLocks noChangeArrowheads="1"/>
            </p:cNvSpPr>
            <p:nvPr/>
          </p:nvSpPr>
          <p:spPr bwMode="auto">
            <a:xfrm>
              <a:off x="3436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4" name="Rectangle 76"/>
            <p:cNvSpPr>
              <a:spLocks noChangeArrowheads="1"/>
            </p:cNvSpPr>
            <p:nvPr/>
          </p:nvSpPr>
          <p:spPr bwMode="auto">
            <a:xfrm>
              <a:off x="3475" y="1736"/>
              <a:ext cx="1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321</a:t>
              </a:r>
              <a:endParaRPr lang="en-US" sz="2400"/>
            </a:p>
          </p:txBody>
        </p:sp>
        <p:sp>
          <p:nvSpPr>
            <p:cNvPr id="17485" name="Rectangle 77"/>
            <p:cNvSpPr>
              <a:spLocks noChangeArrowheads="1"/>
            </p:cNvSpPr>
            <p:nvPr/>
          </p:nvSpPr>
          <p:spPr bwMode="auto">
            <a:xfrm>
              <a:off x="3654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6" name="Rectangle 78"/>
            <p:cNvSpPr>
              <a:spLocks noChangeArrowheads="1"/>
            </p:cNvSpPr>
            <p:nvPr/>
          </p:nvSpPr>
          <p:spPr bwMode="auto">
            <a:xfrm>
              <a:off x="3694" y="1736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</a:t>
              </a:r>
              <a:endParaRPr lang="en-US" sz="2400"/>
            </a:p>
          </p:txBody>
        </p:sp>
        <p:sp>
          <p:nvSpPr>
            <p:cNvPr id="17487" name="Rectangle 79"/>
            <p:cNvSpPr>
              <a:spLocks noChangeArrowheads="1"/>
            </p:cNvSpPr>
            <p:nvPr/>
          </p:nvSpPr>
          <p:spPr bwMode="auto">
            <a:xfrm>
              <a:off x="3754" y="1736"/>
              <a:ext cx="12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27</a:t>
              </a:r>
              <a:endParaRPr lang="en-US" sz="2400"/>
            </a:p>
          </p:txBody>
        </p:sp>
        <p:sp>
          <p:nvSpPr>
            <p:cNvPr id="17488" name="Rectangle 80"/>
            <p:cNvSpPr>
              <a:spLocks noChangeArrowheads="1"/>
            </p:cNvSpPr>
            <p:nvPr/>
          </p:nvSpPr>
          <p:spPr bwMode="auto">
            <a:xfrm>
              <a:off x="3873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9" name="Rectangle 81"/>
            <p:cNvSpPr>
              <a:spLocks noChangeArrowheads="1"/>
            </p:cNvSpPr>
            <p:nvPr/>
          </p:nvSpPr>
          <p:spPr bwMode="auto">
            <a:xfrm>
              <a:off x="3308" y="1874"/>
              <a:ext cx="2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4098</a:t>
              </a:r>
              <a:endParaRPr lang="en-US" sz="2400"/>
            </a:p>
          </p:txBody>
        </p:sp>
        <p:sp>
          <p:nvSpPr>
            <p:cNvPr id="17490" name="Rectangle 82"/>
            <p:cNvSpPr>
              <a:spLocks noChangeArrowheads="1"/>
            </p:cNvSpPr>
            <p:nvPr/>
          </p:nvSpPr>
          <p:spPr bwMode="auto">
            <a:xfrm>
              <a:off x="3547" y="1874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1" name="Rectangle 83"/>
            <p:cNvSpPr>
              <a:spLocks noChangeArrowheads="1"/>
            </p:cNvSpPr>
            <p:nvPr/>
          </p:nvSpPr>
          <p:spPr bwMode="auto">
            <a:xfrm>
              <a:off x="4081" y="1733"/>
              <a:ext cx="41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bkraemer@</a:t>
              </a:r>
              <a:endParaRPr lang="en-US" sz="2400"/>
            </a:p>
          </p:txBody>
        </p:sp>
        <p:sp>
          <p:nvSpPr>
            <p:cNvPr id="17492" name="Rectangle 84"/>
            <p:cNvSpPr>
              <a:spLocks noChangeArrowheads="1"/>
            </p:cNvSpPr>
            <p:nvPr/>
          </p:nvSpPr>
          <p:spPr bwMode="auto">
            <a:xfrm>
              <a:off x="4501" y="1733"/>
              <a:ext cx="267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93" name="Rectangle 85"/>
            <p:cNvSpPr>
              <a:spLocks noChangeArrowheads="1"/>
            </p:cNvSpPr>
            <p:nvPr/>
          </p:nvSpPr>
          <p:spPr bwMode="auto">
            <a:xfrm>
              <a:off x="4775" y="1733"/>
              <a:ext cx="17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.com</a:t>
              </a:r>
              <a:endParaRPr lang="en-US" sz="2400"/>
            </a:p>
          </p:txBody>
        </p:sp>
        <p:sp>
          <p:nvSpPr>
            <p:cNvPr id="17494" name="Rectangle 86"/>
            <p:cNvSpPr>
              <a:spLocks noChangeArrowheads="1"/>
            </p:cNvSpPr>
            <p:nvPr/>
          </p:nvSpPr>
          <p:spPr bwMode="auto">
            <a:xfrm>
              <a:off x="4951" y="1733"/>
              <a:ext cx="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5" name="Rectangle 87"/>
            <p:cNvSpPr>
              <a:spLocks noChangeArrowheads="1"/>
            </p:cNvSpPr>
            <p:nvPr/>
          </p:nvSpPr>
          <p:spPr bwMode="auto">
            <a:xfrm>
              <a:off x="391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6" name="Line 88"/>
            <p:cNvSpPr>
              <a:spLocks noChangeShapeType="1"/>
            </p:cNvSpPr>
            <p:nvPr/>
          </p:nvSpPr>
          <p:spPr bwMode="auto">
            <a:xfrm>
              <a:off x="391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Line 89"/>
            <p:cNvSpPr>
              <a:spLocks noChangeShapeType="1"/>
            </p:cNvSpPr>
            <p:nvPr/>
          </p:nvSpPr>
          <p:spPr bwMode="auto">
            <a:xfrm>
              <a:off x="3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Rectangle 90"/>
            <p:cNvSpPr>
              <a:spLocks noChangeArrowheads="1"/>
            </p:cNvSpPr>
            <p:nvPr/>
          </p:nvSpPr>
          <p:spPr bwMode="auto">
            <a:xfrm>
              <a:off x="394" y="1728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9" name="Line 91"/>
            <p:cNvSpPr>
              <a:spLocks noChangeShapeType="1"/>
            </p:cNvSpPr>
            <p:nvPr/>
          </p:nvSpPr>
          <p:spPr bwMode="auto">
            <a:xfrm>
              <a:off x="394" y="1728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Rectangle 92"/>
            <p:cNvSpPr>
              <a:spLocks noChangeArrowheads="1"/>
            </p:cNvSpPr>
            <p:nvPr/>
          </p:nvSpPr>
          <p:spPr bwMode="auto">
            <a:xfrm>
              <a:off x="1318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1" name="Line 93"/>
            <p:cNvSpPr>
              <a:spLocks noChangeShapeType="1"/>
            </p:cNvSpPr>
            <p:nvPr/>
          </p:nvSpPr>
          <p:spPr bwMode="auto">
            <a:xfrm>
              <a:off x="1318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Line 94"/>
            <p:cNvSpPr>
              <a:spLocks noChangeShapeType="1"/>
            </p:cNvSpPr>
            <p:nvPr/>
          </p:nvSpPr>
          <p:spPr bwMode="auto">
            <a:xfrm>
              <a:off x="1318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Rectangle 95"/>
            <p:cNvSpPr>
              <a:spLocks noChangeArrowheads="1"/>
            </p:cNvSpPr>
            <p:nvPr/>
          </p:nvSpPr>
          <p:spPr bwMode="auto">
            <a:xfrm>
              <a:off x="1321" y="1728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4" name="Line 96"/>
            <p:cNvSpPr>
              <a:spLocks noChangeShapeType="1"/>
            </p:cNvSpPr>
            <p:nvPr/>
          </p:nvSpPr>
          <p:spPr bwMode="auto">
            <a:xfrm>
              <a:off x="1321" y="1728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Rectangle 97"/>
            <p:cNvSpPr>
              <a:spLocks noChangeArrowheads="1"/>
            </p:cNvSpPr>
            <p:nvPr/>
          </p:nvSpPr>
          <p:spPr bwMode="auto">
            <a:xfrm>
              <a:off x="2191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6" name="Line 98"/>
            <p:cNvSpPr>
              <a:spLocks noChangeShapeType="1"/>
            </p:cNvSpPr>
            <p:nvPr/>
          </p:nvSpPr>
          <p:spPr bwMode="auto">
            <a:xfrm>
              <a:off x="2191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7" name="Line 99"/>
            <p:cNvSpPr>
              <a:spLocks noChangeShapeType="1"/>
            </p:cNvSpPr>
            <p:nvPr/>
          </p:nvSpPr>
          <p:spPr bwMode="auto">
            <a:xfrm>
              <a:off x="21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Rectangle 100"/>
            <p:cNvSpPr>
              <a:spLocks noChangeArrowheads="1"/>
            </p:cNvSpPr>
            <p:nvPr/>
          </p:nvSpPr>
          <p:spPr bwMode="auto">
            <a:xfrm>
              <a:off x="2195" y="1728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9" name="Line 101"/>
            <p:cNvSpPr>
              <a:spLocks noChangeShapeType="1"/>
            </p:cNvSpPr>
            <p:nvPr/>
          </p:nvSpPr>
          <p:spPr bwMode="auto">
            <a:xfrm>
              <a:off x="2195" y="1728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Rectangle 102"/>
            <p:cNvSpPr>
              <a:spLocks noChangeArrowheads="1"/>
            </p:cNvSpPr>
            <p:nvPr/>
          </p:nvSpPr>
          <p:spPr bwMode="auto">
            <a:xfrm>
              <a:off x="3266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1" name="Line 103"/>
            <p:cNvSpPr>
              <a:spLocks noChangeShapeType="1"/>
            </p:cNvSpPr>
            <p:nvPr/>
          </p:nvSpPr>
          <p:spPr bwMode="auto">
            <a:xfrm>
              <a:off x="3266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Line 104"/>
            <p:cNvSpPr>
              <a:spLocks noChangeShapeType="1"/>
            </p:cNvSpPr>
            <p:nvPr/>
          </p:nvSpPr>
          <p:spPr bwMode="auto">
            <a:xfrm>
              <a:off x="3266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Rectangle 105"/>
            <p:cNvSpPr>
              <a:spLocks noChangeArrowheads="1"/>
            </p:cNvSpPr>
            <p:nvPr/>
          </p:nvSpPr>
          <p:spPr bwMode="auto">
            <a:xfrm>
              <a:off x="3270" y="1728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4" name="Line 106"/>
            <p:cNvSpPr>
              <a:spLocks noChangeShapeType="1"/>
            </p:cNvSpPr>
            <p:nvPr/>
          </p:nvSpPr>
          <p:spPr bwMode="auto">
            <a:xfrm>
              <a:off x="3270" y="1728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Rectangle 107"/>
            <p:cNvSpPr>
              <a:spLocks noChangeArrowheads="1"/>
            </p:cNvSpPr>
            <p:nvPr/>
          </p:nvSpPr>
          <p:spPr bwMode="auto">
            <a:xfrm>
              <a:off x="4039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6" name="Line 108"/>
            <p:cNvSpPr>
              <a:spLocks noChangeShapeType="1"/>
            </p:cNvSpPr>
            <p:nvPr/>
          </p:nvSpPr>
          <p:spPr bwMode="auto">
            <a:xfrm>
              <a:off x="4039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Line 109"/>
            <p:cNvSpPr>
              <a:spLocks noChangeShapeType="1"/>
            </p:cNvSpPr>
            <p:nvPr/>
          </p:nvSpPr>
          <p:spPr bwMode="auto">
            <a:xfrm>
              <a:off x="4039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Rectangle 110"/>
            <p:cNvSpPr>
              <a:spLocks noChangeArrowheads="1"/>
            </p:cNvSpPr>
            <p:nvPr/>
          </p:nvSpPr>
          <p:spPr bwMode="auto">
            <a:xfrm>
              <a:off x="4042" y="1728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9" name="Line 111"/>
            <p:cNvSpPr>
              <a:spLocks noChangeShapeType="1"/>
            </p:cNvSpPr>
            <p:nvPr/>
          </p:nvSpPr>
          <p:spPr bwMode="auto">
            <a:xfrm>
              <a:off x="4042" y="1728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Rectangle 112"/>
            <p:cNvSpPr>
              <a:spLocks noChangeArrowheads="1"/>
            </p:cNvSpPr>
            <p:nvPr/>
          </p:nvSpPr>
          <p:spPr bwMode="auto">
            <a:xfrm>
              <a:off x="5080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1" name="Line 113"/>
            <p:cNvSpPr>
              <a:spLocks noChangeShapeType="1"/>
            </p:cNvSpPr>
            <p:nvPr/>
          </p:nvSpPr>
          <p:spPr bwMode="auto">
            <a:xfrm>
              <a:off x="5080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Line 114"/>
            <p:cNvSpPr>
              <a:spLocks noChangeShapeType="1"/>
            </p:cNvSpPr>
            <p:nvPr/>
          </p:nvSpPr>
          <p:spPr bwMode="auto">
            <a:xfrm>
              <a:off x="5080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Rectangle 115"/>
            <p:cNvSpPr>
              <a:spLocks noChangeArrowheads="1"/>
            </p:cNvSpPr>
            <p:nvPr/>
          </p:nvSpPr>
          <p:spPr bwMode="auto">
            <a:xfrm>
              <a:off x="391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4" name="Line 116"/>
            <p:cNvSpPr>
              <a:spLocks noChangeShapeType="1"/>
            </p:cNvSpPr>
            <p:nvPr/>
          </p:nvSpPr>
          <p:spPr bwMode="auto">
            <a:xfrm>
              <a:off x="3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Rectangle 117"/>
            <p:cNvSpPr>
              <a:spLocks noChangeArrowheads="1"/>
            </p:cNvSpPr>
            <p:nvPr/>
          </p:nvSpPr>
          <p:spPr bwMode="auto">
            <a:xfrm>
              <a:off x="1318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6" name="Line 118"/>
            <p:cNvSpPr>
              <a:spLocks noChangeShapeType="1"/>
            </p:cNvSpPr>
            <p:nvPr/>
          </p:nvSpPr>
          <p:spPr bwMode="auto">
            <a:xfrm>
              <a:off x="1318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Rectangle 119"/>
            <p:cNvSpPr>
              <a:spLocks noChangeArrowheads="1"/>
            </p:cNvSpPr>
            <p:nvPr/>
          </p:nvSpPr>
          <p:spPr bwMode="auto">
            <a:xfrm>
              <a:off x="2191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8" name="Line 120"/>
            <p:cNvSpPr>
              <a:spLocks noChangeShapeType="1"/>
            </p:cNvSpPr>
            <p:nvPr/>
          </p:nvSpPr>
          <p:spPr bwMode="auto">
            <a:xfrm>
              <a:off x="21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Rectangle 121"/>
            <p:cNvSpPr>
              <a:spLocks noChangeArrowheads="1"/>
            </p:cNvSpPr>
            <p:nvPr/>
          </p:nvSpPr>
          <p:spPr bwMode="auto">
            <a:xfrm>
              <a:off x="3266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0" name="Line 122"/>
            <p:cNvSpPr>
              <a:spLocks noChangeShapeType="1"/>
            </p:cNvSpPr>
            <p:nvPr/>
          </p:nvSpPr>
          <p:spPr bwMode="auto">
            <a:xfrm>
              <a:off x="3266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Rectangle 123"/>
            <p:cNvSpPr>
              <a:spLocks noChangeArrowheads="1"/>
            </p:cNvSpPr>
            <p:nvPr/>
          </p:nvSpPr>
          <p:spPr bwMode="auto">
            <a:xfrm>
              <a:off x="4039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2" name="Line 124"/>
            <p:cNvSpPr>
              <a:spLocks noChangeShapeType="1"/>
            </p:cNvSpPr>
            <p:nvPr/>
          </p:nvSpPr>
          <p:spPr bwMode="auto">
            <a:xfrm>
              <a:off x="4039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3" name="Rectangle 125"/>
            <p:cNvSpPr>
              <a:spLocks noChangeArrowheads="1"/>
            </p:cNvSpPr>
            <p:nvPr/>
          </p:nvSpPr>
          <p:spPr bwMode="auto">
            <a:xfrm>
              <a:off x="5080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4" name="Line 126"/>
            <p:cNvSpPr>
              <a:spLocks noChangeShapeType="1"/>
            </p:cNvSpPr>
            <p:nvPr/>
          </p:nvSpPr>
          <p:spPr bwMode="auto">
            <a:xfrm>
              <a:off x="5080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5" name="Line 171"/>
            <p:cNvSpPr>
              <a:spLocks noChangeShapeType="1"/>
            </p:cNvSpPr>
            <p:nvPr/>
          </p:nvSpPr>
          <p:spPr bwMode="auto">
            <a:xfrm>
              <a:off x="4042" y="2145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Line 268"/>
            <p:cNvSpPr>
              <a:spLocks noChangeShapeType="1"/>
            </p:cNvSpPr>
            <p:nvPr/>
          </p:nvSpPr>
          <p:spPr bwMode="auto">
            <a:xfrm>
              <a:off x="384" y="214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528320"/>
            <a:ext cx="7772400" cy="614680"/>
          </a:xfrm>
        </p:spPr>
        <p:txBody>
          <a:bodyPr/>
          <a:lstStyle/>
          <a:p>
            <a:r>
              <a:rPr lang="en-GB" dirty="0" smtClean="0"/>
              <a:t>November Pre-Meeting Registration</a:t>
            </a:r>
          </a:p>
        </p:txBody>
      </p:sp>
      <p:sp>
        <p:nvSpPr>
          <p:cNvPr id="819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</a:p>
        </p:txBody>
      </p:sp>
      <p:sp>
        <p:nvSpPr>
          <p:cNvPr id="819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1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E1ABA793-C6F3-4E92-B7E8-4EE013D3BFCD}" type="slidenum">
              <a:rPr lang="en-US" sz="1200" b="0" smtClean="0"/>
              <a:pPr/>
              <a:t>10</a:t>
            </a:fld>
            <a:endParaRPr lang="en-US" sz="1200" b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400974"/>
              </p:ext>
            </p:extLst>
          </p:nvPr>
        </p:nvGraphicFramePr>
        <p:xfrm>
          <a:off x="1828800" y="1142998"/>
          <a:ext cx="4876800" cy="5303522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2438400"/>
                <a:gridCol w="2438400"/>
              </a:tblGrid>
              <a:tr h="879938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</a:rPr>
                        <a:t>IEEE 802 Plenary Session - November 11-16, 2012</a:t>
                      </a:r>
                      <a:br>
                        <a:rPr lang="en-US" sz="1800" b="1" dirty="0">
                          <a:effectLst/>
                          <a:latin typeface="Times New Roman"/>
                          <a:ea typeface="Calibri"/>
                        </a:rPr>
                      </a:b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</a:rPr>
                        <a:t>Registration Report by Working Group</a:t>
                      </a:r>
                      <a:endParaRPr lang="en-US" sz="16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1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Calibri"/>
                        </a:rPr>
                        <a:t>Working Group</a:t>
                      </a:r>
                      <a:endParaRPr lang="en-US" sz="2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/>
                          <a:ea typeface="Calibri"/>
                        </a:rPr>
                        <a:t>Number</a:t>
                      </a:r>
                      <a:endParaRPr lang="en-US" sz="200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</a:tr>
              <a:tr h="4021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Calibri"/>
                        </a:rPr>
                        <a:t>802.3 </a:t>
                      </a:r>
                      <a:endParaRPr lang="en-US" sz="2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Calibri"/>
                        </a:rPr>
                        <a:t>273 </a:t>
                      </a:r>
                      <a:endParaRPr lang="en-US" sz="2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</a:tr>
              <a:tr h="4021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Calibri"/>
                        </a:rPr>
                        <a:t>802.11 </a:t>
                      </a:r>
                      <a:endParaRPr lang="en-US" sz="200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Calibri"/>
                        </a:rPr>
                        <a:t>225 </a:t>
                      </a:r>
                      <a:endParaRPr lang="en-US" sz="2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</a:tr>
              <a:tr h="4021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Calibri"/>
                        </a:rPr>
                        <a:t>802.15 </a:t>
                      </a:r>
                      <a:endParaRPr lang="en-US" sz="200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Calibri"/>
                        </a:rPr>
                        <a:t>96 </a:t>
                      </a:r>
                      <a:endParaRPr lang="en-US" sz="2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</a:tr>
              <a:tr h="4021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Calibri"/>
                        </a:rPr>
                        <a:t>802.1 </a:t>
                      </a:r>
                      <a:endParaRPr lang="en-US" sz="200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Calibri"/>
                        </a:rPr>
                        <a:t>59 </a:t>
                      </a:r>
                      <a:endParaRPr lang="en-US" sz="2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</a:tr>
              <a:tr h="4021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Calibri"/>
                        </a:rPr>
                        <a:t>none </a:t>
                      </a:r>
                      <a:endParaRPr lang="en-US" sz="200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Calibri"/>
                        </a:rPr>
                        <a:t>23 </a:t>
                      </a:r>
                      <a:endParaRPr lang="en-US" sz="2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</a:tr>
              <a:tr h="4021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Calibri"/>
                        </a:rPr>
                        <a:t>802.xx </a:t>
                      </a:r>
                      <a:endParaRPr lang="en-US" sz="200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Calibri"/>
                        </a:rPr>
                        <a:t>14 </a:t>
                      </a:r>
                      <a:endParaRPr lang="en-US" sz="2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</a:tr>
              <a:tr h="4021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Calibri"/>
                        </a:rPr>
                        <a:t>802.16 </a:t>
                      </a:r>
                      <a:endParaRPr lang="en-US" sz="200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Calibri"/>
                        </a:rPr>
                        <a:t>20 </a:t>
                      </a:r>
                      <a:endParaRPr lang="en-US" sz="2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</a:tr>
              <a:tr h="4021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Calibri"/>
                        </a:rPr>
                        <a:t>802.21 </a:t>
                      </a:r>
                      <a:endParaRPr lang="en-US" sz="200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Calibri"/>
                        </a:rPr>
                        <a:t>12 </a:t>
                      </a:r>
                      <a:endParaRPr lang="en-US" sz="2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</a:tr>
              <a:tr h="4021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Calibri"/>
                        </a:rPr>
                        <a:t>802.19 </a:t>
                      </a:r>
                      <a:endParaRPr lang="en-US" sz="200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Calibri"/>
                        </a:rPr>
                        <a:t>12 </a:t>
                      </a:r>
                      <a:endParaRPr lang="en-US" sz="2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</a:tr>
              <a:tr h="4021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/>
                          <a:ea typeface="Calibri"/>
                        </a:rPr>
                        <a:t>802.22 </a:t>
                      </a:r>
                      <a:endParaRPr lang="en-US" sz="200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Calibri"/>
                        </a:rPr>
                        <a:t>9 </a:t>
                      </a:r>
                      <a:endParaRPr lang="en-US" sz="2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sp>
        <p:nvSpPr>
          <p:cNvPr id="7" name="Isosceles Triangle 6"/>
          <p:cNvSpPr/>
          <p:nvPr/>
        </p:nvSpPr>
        <p:spPr bwMode="auto">
          <a:xfrm>
            <a:off x="8686800" y="152400"/>
            <a:ext cx="304800" cy="381000"/>
          </a:xfrm>
          <a:prstGeom prst="triangl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41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A6F9E64E-B0FA-4FC9-AB48-6ABBCE4C5419}" type="slidenum">
              <a:rPr lang="en-US" sz="1200" b="0" smtClean="0"/>
              <a:pPr/>
              <a:t>11</a:t>
            </a:fld>
            <a:endParaRPr lang="en-US" sz="1200" b="0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smtClean="0"/>
              <a:t>Recent voting member history</a:t>
            </a:r>
          </a:p>
        </p:txBody>
      </p:sp>
      <p:graphicFrame>
        <p:nvGraphicFramePr>
          <p:cNvPr id="10246" name="Object 1"/>
          <p:cNvGraphicFramePr>
            <a:graphicFrameLocks noChangeAspect="1"/>
          </p:cNvGraphicFramePr>
          <p:nvPr/>
        </p:nvGraphicFramePr>
        <p:xfrm>
          <a:off x="457200" y="1447800"/>
          <a:ext cx="8248650" cy="501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Binary Worksheet" r:id="rId4" imgW="8248779" imgH="5000557" progId="Excel.SheetBinaryMacroEnabled.12">
                  <p:embed/>
                </p:oleObj>
              </mc:Choice>
              <mc:Fallback>
                <p:oleObj name="Binary Worksheet" r:id="rId4" imgW="8248779" imgH="5000557" progId="Excel.SheetBinary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447800"/>
                        <a:ext cx="8248650" cy="501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317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037E58B5-1328-4265-B9F6-08209A977C66}" type="slidenum">
              <a:rPr lang="en-US" sz="1200"/>
              <a:pPr algn="ctr" eaLnBrk="0" hangingPunct="0"/>
              <a:t>12</a:t>
            </a:fld>
            <a:endParaRPr lang="en-US" sz="12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495300"/>
            <a:ext cx="7772400" cy="533400"/>
          </a:xfrm>
        </p:spPr>
        <p:txBody>
          <a:bodyPr/>
          <a:lstStyle/>
          <a:p>
            <a:r>
              <a:rPr lang="en-US" sz="280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7924800" y="762000"/>
            <a:ext cx="1157287" cy="5018087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77200" y="5943600"/>
            <a:ext cx="931863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2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5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78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>
                <a:latin typeface="Times" pitchFamily="18" charset="0"/>
                <a:ea typeface="ＭＳ Ｐゴシック" charset="-128"/>
                <a:cs typeface="ＭＳ Ｐゴシック" charset="-128"/>
              </a:rPr>
              <a:t>802.11 -</a:t>
            </a:r>
            <a:r>
              <a:rPr lang="en-US" sz="1400" b="1" dirty="0" smtClean="0">
                <a:latin typeface="Times" pitchFamily="18" charset="0"/>
                <a:ea typeface="ＭＳ Ｐゴシック" charset="-128"/>
                <a:cs typeface="ＭＳ Ｐゴシック" charset="-128"/>
              </a:rPr>
              <a:t>2012</a:t>
            </a:r>
            <a:endParaRPr lang="en-US" sz="1400" b="1" dirty="0">
              <a:latin typeface="Times" pitchFamily="18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6543675" y="2345531"/>
            <a:ext cx="1085850" cy="423863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3790950" y="467995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3200" y="5959475"/>
            <a:ext cx="1130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3810000" y="4178300"/>
            <a:ext cx="108585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30760" name="AutoShape 46"/>
          <p:cNvSpPr>
            <a:spLocks noChangeArrowheads="1"/>
          </p:cNvSpPr>
          <p:nvPr/>
        </p:nvSpPr>
        <p:spPr bwMode="auto">
          <a:xfrm>
            <a:off x="354013" y="30353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Smart Grid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2638425" y="2427288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2638425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88925" y="36068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  <a:endParaRPr lang="en-US" sz="1800"/>
          </a:p>
        </p:txBody>
      </p:sp>
      <p:sp>
        <p:nvSpPr>
          <p:cNvPr id="307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AC9E1C48-971A-4278-8AC5-219B556E2399}" type="slidenum">
              <a:rPr lang="en-US" sz="1200" smtClean="0"/>
              <a:pPr/>
              <a:t>12</a:t>
            </a:fld>
            <a:endParaRPr lang="en-US" sz="1200" smtClean="0"/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543675" y="3090863"/>
            <a:ext cx="1085850" cy="466725"/>
          </a:xfrm>
          <a:prstGeom prst="cube">
            <a:avLst>
              <a:gd name="adj" fmla="val 10069"/>
            </a:avLst>
          </a:prstGeom>
          <a:solidFill>
            <a:srgbClr val="FFC000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0778" name="Footer Placeholder 1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153150" y="5041900"/>
            <a:ext cx="1085850" cy="533400"/>
          </a:xfrm>
          <a:prstGeom prst="cube">
            <a:avLst>
              <a:gd name="adj" fmla="val 10069"/>
            </a:avLst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FFC000"/>
              </a:gs>
            </a:gsLst>
            <a:lin ang="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1514475" y="2644775"/>
            <a:ext cx="914400" cy="565150"/>
          </a:xfrm>
          <a:prstGeom prst="cube">
            <a:avLst>
              <a:gd name="adj" fmla="val 10069"/>
            </a:avLst>
          </a:prstGeom>
          <a:gradFill>
            <a:gsLst>
              <a:gs pos="0">
                <a:srgbClr val="66FF33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32074" y="433070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3714750" y="1447800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4100513" y="1099343"/>
            <a:ext cx="3443287" cy="357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802.11-2015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1514475" y="1844993"/>
            <a:ext cx="914400" cy="565150"/>
          </a:xfrm>
          <a:prstGeom prst="cube">
            <a:avLst>
              <a:gd name="adj" fmla="val 10069"/>
            </a:avLst>
          </a:prstGeom>
          <a:gradFill>
            <a:gsLst>
              <a:gs pos="0">
                <a:srgbClr val="66FF33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5"/>
          <p:cNvSpPr txBox="1">
            <a:spLocks noGrp="1"/>
          </p:cNvSpPr>
          <p:nvPr/>
        </p:nvSpPr>
        <p:spPr bwMode="auto">
          <a:xfrm>
            <a:off x="47005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A22E9EF1-B414-4F31-8AFA-80F8D40FCB18}" type="slidenum">
              <a:rPr lang="en-US" sz="1200"/>
              <a:pPr algn="ctr" eaLnBrk="0" hangingPunct="0"/>
              <a:t>13</a:t>
            </a:fld>
            <a:endParaRPr lang="en-US" sz="120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Revisions</a:t>
            </a: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a 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762000" y="2971800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Protocol</a:t>
            </a:r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381000" y="3373120"/>
            <a:ext cx="8686800" cy="8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 -1999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 b="1" dirty="0"/>
              <a:t>802.11</a:t>
            </a:r>
            <a:endParaRPr lang="en-US" sz="1400" b="1" dirty="0"/>
          </a:p>
          <a:p>
            <a:pPr algn="ctr" eaLnBrk="0" hangingPunct="0">
              <a:defRPr/>
            </a:pPr>
            <a:r>
              <a:rPr lang="en-US" sz="1800" b="1" dirty="0"/>
              <a:t>-2012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-2007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696200" y="17684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696200" y="12350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2794" name="AutoShape 24"/>
          <p:cNvSpPr>
            <a:spLocks noChangeArrowheads="1"/>
          </p:cNvSpPr>
          <p:nvPr/>
        </p:nvSpPr>
        <p:spPr bwMode="auto">
          <a:xfrm>
            <a:off x="7696200" y="54102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802.11ah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&lt;1GHz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686675" y="3962400"/>
            <a:ext cx="1295400" cy="6286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802.11ac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VHT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6Gbps @ 5GHz</a:t>
            </a:r>
          </a:p>
        </p:txBody>
      </p:sp>
      <p:sp>
        <p:nvSpPr>
          <p:cNvPr id="32796" name="AutoShape 43"/>
          <p:cNvSpPr>
            <a:spLocks noChangeArrowheads="1"/>
          </p:cNvSpPr>
          <p:nvPr/>
        </p:nvSpPr>
        <p:spPr bwMode="auto">
          <a:xfrm>
            <a:off x="7699375" y="685800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802.11ai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FILS</a:t>
            </a: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696200" y="4648200"/>
            <a:ext cx="1295400" cy="6477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VHT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6Gbps 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696200" y="3429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802.11af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-2003</a:t>
            </a: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605088" y="11430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590800" y="20383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590800" y="15970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595563" y="29718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5304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80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  <a:endParaRPr lang="en-US" sz="1800"/>
          </a:p>
        </p:txBody>
      </p:sp>
      <p:sp>
        <p:nvSpPr>
          <p:cNvPr id="32807" name="Footer Placeholder 2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28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4C8432F9-B7C4-479D-A223-BCD51C7BB66B}" type="slidenum">
              <a:rPr lang="en-US" sz="1200" smtClean="0"/>
              <a:pPr/>
              <a:t>13</a:t>
            </a:fld>
            <a:endParaRPr lang="en-US" sz="1200" smtClean="0"/>
          </a:p>
        </p:txBody>
      </p:sp>
      <p:sp>
        <p:nvSpPr>
          <p:cNvPr id="3" name="Striped Right Arrow 2"/>
          <p:cNvSpPr/>
          <p:nvPr/>
        </p:nvSpPr>
        <p:spPr bwMode="auto">
          <a:xfrm>
            <a:off x="914400" y="5778500"/>
            <a:ext cx="685800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 dirty="0"/>
          </a:p>
        </p:txBody>
      </p:sp>
      <p:sp>
        <p:nvSpPr>
          <p:cNvPr id="42" name="Striped Right Arrow 41"/>
          <p:cNvSpPr/>
          <p:nvPr/>
        </p:nvSpPr>
        <p:spPr bwMode="auto">
          <a:xfrm>
            <a:off x="2605088" y="5818188"/>
            <a:ext cx="685800" cy="555625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3" name="Striped Right Arrow 42"/>
          <p:cNvSpPr/>
          <p:nvPr/>
        </p:nvSpPr>
        <p:spPr bwMode="auto">
          <a:xfrm>
            <a:off x="4894263" y="5930900"/>
            <a:ext cx="1506537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4" name="AutoShape 9"/>
          <p:cNvSpPr>
            <a:spLocks noChangeArrowheads="1"/>
          </p:cNvSpPr>
          <p:nvPr/>
        </p:nvSpPr>
        <p:spPr bwMode="auto">
          <a:xfrm>
            <a:off x="7699375" y="2297113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Link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24"/>
          <p:cNvSpPr>
            <a:spLocks noChangeArrowheads="1"/>
          </p:cNvSpPr>
          <p:nvPr/>
        </p:nvSpPr>
        <p:spPr bwMode="auto">
          <a:xfrm>
            <a:off x="7696200" y="5943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 eaLnBrk="0" hangingPunct="0"/>
            <a:r>
              <a:rPr lang="en-US" sz="1100" b="1" dirty="0" smtClean="0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40 &amp; 60 GHz</a:t>
            </a:r>
            <a:endParaRPr lang="en-US" sz="1100" b="1" dirty="0">
              <a:solidFill>
                <a:srgbClr val="000000"/>
              </a:solidFill>
              <a:latin typeface="Arial Narrow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AutoShape 9"/>
          <p:cNvSpPr>
            <a:spLocks noChangeArrowheads="1"/>
          </p:cNvSpPr>
          <p:nvPr/>
        </p:nvSpPr>
        <p:spPr bwMode="auto">
          <a:xfrm>
            <a:off x="7696200" y="2819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Link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Type of Groups</a:t>
            </a:r>
            <a:endParaRPr lang="en-US" smtClean="0"/>
          </a:p>
        </p:txBody>
      </p:sp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  <a:endParaRPr lang="en-US" sz="1800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50FAB596-B7EA-49E7-ABC3-BA41FBC068F6}" type="slidenum">
              <a:rPr lang="en-US" sz="1200" smtClean="0"/>
              <a:pPr/>
              <a:t>14</a:t>
            </a:fld>
            <a:endParaRPr lang="en-US" sz="120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00200" y="2667000"/>
          <a:ext cx="6096000" cy="301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Type of Group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Description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25" marB="45725"/>
                </a:tc>
              </a:tr>
              <a:tr h="94498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25" marB="457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457200"/>
          </a:xfrm>
        </p:spPr>
        <p:txBody>
          <a:bodyPr/>
          <a:lstStyle/>
          <a:p>
            <a:r>
              <a:rPr lang="en-GB" smtClean="0"/>
              <a:t>Groups</a:t>
            </a:r>
          </a:p>
        </p:txBody>
      </p:sp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  <a:endParaRPr lang="en-US" sz="180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4A4019A6-1DA5-4D68-93CE-A97A0E3DDAE3}" type="slidenum">
              <a:rPr lang="en-US" sz="1200" smtClean="0"/>
              <a:pPr/>
              <a:t>15</a:t>
            </a:fld>
            <a:endParaRPr lang="en-US" sz="1200" smtClean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4935892"/>
              </p:ext>
            </p:extLst>
          </p:nvPr>
        </p:nvGraphicFramePr>
        <p:xfrm>
          <a:off x="152400" y="762000"/>
          <a:ext cx="8763001" cy="5213411"/>
        </p:xfrm>
        <a:graphic>
          <a:graphicData uri="http://schemas.openxmlformats.org/drawingml/2006/table">
            <a:tbl>
              <a:tblPr/>
              <a:tblGrid>
                <a:gridCol w="716974"/>
                <a:gridCol w="1645226"/>
                <a:gridCol w="3733800"/>
                <a:gridCol w="2667001"/>
              </a:tblGrid>
              <a:tr h="3352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Maintenance – Revision “mc”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5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(&lt;6 GHz bands)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(60 GHz)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TV Whitespace bands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60 GHz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PAD    AQ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GLK     AK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ISO/IEC/JTC1/SC6 shadow committee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Smart Grid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Right Arrow 1"/>
          <p:cNvSpPr/>
          <p:nvPr/>
        </p:nvSpPr>
        <p:spPr bwMode="auto">
          <a:xfrm>
            <a:off x="1676400" y="4038600"/>
            <a:ext cx="152400" cy="45719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ight Arrow 9"/>
          <p:cNvSpPr/>
          <p:nvPr/>
        </p:nvSpPr>
        <p:spPr bwMode="auto">
          <a:xfrm>
            <a:off x="1676400" y="4297681"/>
            <a:ext cx="152400" cy="45719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BE24B35-E2FF-4ACA-820E-E754D10DF42D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4340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/>
              <a:t>Slide </a:t>
            </a:r>
            <a:fld id="{A9E944CF-D4B0-4782-A2A8-4C9B4146BBF2}" type="slidenum">
              <a:rPr lang="en-US" sz="1200"/>
              <a:pPr algn="ctr"/>
              <a:t>16</a:t>
            </a:fld>
            <a:endParaRPr lang="en-US" sz="120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85800"/>
            <a:ext cx="8686800" cy="1066800"/>
          </a:xfrm>
        </p:spPr>
        <p:txBody>
          <a:bodyPr/>
          <a:lstStyle/>
          <a:p>
            <a:r>
              <a:rPr lang="en-US" dirty="0" err="1" smtClean="0"/>
              <a:t>WG11</a:t>
            </a:r>
            <a:r>
              <a:rPr lang="en-US" dirty="0" smtClean="0"/>
              <a:t> Editor Abstract / Agenda – Nov 2012 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828800"/>
            <a:ext cx="8763000" cy="4267200"/>
          </a:xfrm>
        </p:spPr>
        <p:txBody>
          <a:bodyPr/>
          <a:lstStyle/>
          <a:p>
            <a:r>
              <a:rPr lang="en-US" sz="2800" dirty="0" smtClean="0"/>
              <a:t>Roll Call / Contacts / Reflector</a:t>
            </a:r>
          </a:p>
          <a:p>
            <a:r>
              <a:rPr lang="en-US" sz="2800" dirty="0" smtClean="0"/>
              <a:t>Go round table and get brief status report</a:t>
            </a:r>
          </a:p>
          <a:p>
            <a:r>
              <a:rPr lang="en-US" sz="2800" dirty="0" smtClean="0"/>
              <a:t>ANA Status / Process / What is administered</a:t>
            </a:r>
          </a:p>
          <a:p>
            <a:r>
              <a:rPr lang="en-US" sz="2800" dirty="0" smtClean="0"/>
              <a:t>Numbering Alignment process / Spreadsheet</a:t>
            </a:r>
          </a:p>
          <a:p>
            <a:r>
              <a:rPr lang="en-US" sz="2800" dirty="0" smtClean="0"/>
              <a:t>Amendment Ordering / Draft Snapshots</a:t>
            </a:r>
          </a:p>
          <a:p>
            <a:r>
              <a:rPr lang="en-US" sz="2800" dirty="0" smtClean="0"/>
              <a:t>Style Guide for 802.11 </a:t>
            </a:r>
          </a:p>
          <a:p>
            <a:r>
              <a:rPr lang="en-US" sz="2800" dirty="0" smtClean="0"/>
              <a:t>Editor backup practices</a:t>
            </a:r>
          </a:p>
        </p:txBody>
      </p:sp>
    </p:spTree>
    <p:extLst>
      <p:ext uri="{BB962C8B-B14F-4D97-AF65-F5344CB8AC3E}">
        <p14:creationId xmlns:p14="http://schemas.microsoft.com/office/powerpoint/2010/main" val="242982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WNG SC – November 2012</a:t>
            </a:r>
          </a:p>
        </p:txBody>
      </p:sp>
      <p:sp>
        <p:nvSpPr>
          <p:cNvPr id="205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Review of objectives</a:t>
            </a:r>
          </a:p>
          <a:p>
            <a:pPr eaLnBrk="1" hangingPunct="1"/>
            <a:r>
              <a:rPr lang="en-US" sz="2800" dirty="0" smtClean="0"/>
              <a:t>Tuesday AM1 (08:00-10:00)</a:t>
            </a:r>
          </a:p>
          <a:p>
            <a:pPr lvl="1" eaLnBrk="1" hangingPunct="1"/>
            <a:r>
              <a:rPr lang="en-US" sz="2400" dirty="0" smtClean="0"/>
              <a:t>Wi-Fi Offloading () – </a:t>
            </a:r>
            <a:r>
              <a:rPr lang="en-US" sz="2400" dirty="0" err="1" smtClean="0"/>
              <a:t>Vish</a:t>
            </a:r>
            <a:r>
              <a:rPr lang="en-US" sz="2400" dirty="0" smtClean="0"/>
              <a:t> </a:t>
            </a:r>
            <a:r>
              <a:rPr lang="en-US" sz="2400" dirty="0" err="1" smtClean="0"/>
              <a:t>Ponnampalam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099442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802.11 ARC – November, 2012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Administration</a:t>
            </a:r>
          </a:p>
          <a:p>
            <a:pPr lvl="1" eaLnBrk="1" hangingPunct="1">
              <a:defRPr/>
            </a:pPr>
            <a:r>
              <a:rPr lang="en-US" dirty="0" smtClean="0"/>
              <a:t>Approve Agenda, Attendance, Policies 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 smtClean="0">
                <a:ea typeface="ＭＳ Ｐゴシック" pitchFamily="34" charset="-128"/>
              </a:rPr>
              <a:t>802.11 GLK SC and 802 SC on “802.11 bridging” update</a:t>
            </a: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Discussion and any comments on P1905.1</a:t>
            </a: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IETF/802 coordination – review RFC 4441 update</a:t>
            </a:r>
          </a:p>
          <a:p>
            <a:pPr eaLnBrk="1" hangingPunct="1">
              <a:defRPr/>
            </a:pPr>
            <a:r>
              <a:rPr lang="en-US" dirty="0" smtClean="0"/>
              <a:t>802 O&amp;A - DS architecture and Figure B.6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 smtClean="0">
                <a:ea typeface="ＭＳ Ｐゴシック" pitchFamily="34" charset="-128"/>
              </a:rPr>
              <a:t>802.1 “maintenance” - </a:t>
            </a:r>
            <a:r>
              <a:rPr lang="en-US" sz="2200" b="1" dirty="0" smtClean="0">
                <a:ea typeface="ＭＳ Ｐゴシック" pitchFamily="34" charset="-128"/>
              </a:rPr>
              <a:t>Consider filing requests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 smtClean="0"/>
              <a:t>Future sessions / SC activities</a:t>
            </a:r>
            <a:endParaRPr lang="en-US" b="1" dirty="0" smtClean="0"/>
          </a:p>
        </p:txBody>
      </p:sp>
      <p:sp>
        <p:nvSpPr>
          <p:cNvPr id="205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</a:p>
        </p:txBody>
      </p:sp>
      <p:sp>
        <p:nvSpPr>
          <p:cNvPr id="20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Mark Hamilton, Polycom, Inc.</a:t>
            </a:r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D6FA88EC-CF21-422A-9D62-5711C4E89D7A}" type="slidenum">
              <a:rPr lang="en-US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1936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/>
          <a:lstStyle/>
          <a:p>
            <a:r>
              <a:rPr lang="en-US" altLang="ja-JP" smtClean="0"/>
              <a:t>IEEE 802.11 TGmc – San Antonio</a:t>
            </a:r>
            <a:r>
              <a:rPr lang="en-US" altLang="ja-JP" sz="2900" smtClean="0"/>
              <a:t/>
            </a:r>
            <a:br>
              <a:rPr lang="en-US" altLang="ja-JP" sz="2900" smtClean="0"/>
            </a:br>
            <a:r>
              <a:rPr lang="en-US" altLang="ja-JP" smtClean="0"/>
              <a:t>Nov 2012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343400"/>
          </a:xfrm>
        </p:spPr>
        <p:txBody>
          <a:bodyPr lIns="91440" tIns="45720" rIns="91440" bIns="45720"/>
          <a:lstStyle/>
          <a:p>
            <a:r>
              <a:rPr lang="en-US" altLang="ja-JP" smtClean="0"/>
              <a:t>Since Sept 2012 meeting</a:t>
            </a:r>
          </a:p>
          <a:p>
            <a:pPr lvl="1"/>
            <a:r>
              <a:rPr lang="en-US" altLang="ja-JP" sz="2200" smtClean="0"/>
              <a:t>Held 5 teleconferences</a:t>
            </a:r>
          </a:p>
          <a:p>
            <a:pPr lvl="1"/>
            <a:r>
              <a:rPr lang="en-US" altLang="ja-JP" sz="2200" smtClean="0"/>
              <a:t>Developed comment resolution  proposals</a:t>
            </a:r>
          </a:p>
          <a:p>
            <a:r>
              <a:rPr lang="en-US" altLang="ja-JP" smtClean="0"/>
              <a:t>Goals for November Meeting:</a:t>
            </a:r>
          </a:p>
          <a:p>
            <a:pPr lvl="1"/>
            <a:r>
              <a:rPr lang="en-US" altLang="ja-JP" sz="2200" smtClean="0"/>
              <a:t>Resolve comments received in Call for comments on IEEE Std 802.11-2012 (see 11-12-1082)</a:t>
            </a:r>
          </a:p>
          <a:p>
            <a:pPr lvl="1"/>
            <a:r>
              <a:rPr lang="en-US" altLang="ja-JP" sz="2200" smtClean="0"/>
              <a:t>Decision on initial LB: Nov/Jan</a:t>
            </a:r>
          </a:p>
          <a:p>
            <a:pPr lvl="1"/>
            <a:r>
              <a:rPr lang="en-US" altLang="ja-JP" sz="2200" smtClean="0"/>
              <a:t>Plan for January 13-18, 2013 Vancouver meeting</a:t>
            </a:r>
          </a:p>
          <a:p>
            <a:pPr lvl="1"/>
            <a:endParaRPr lang="en-US" altLang="ja-JP" sz="2600" smtClean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/>
              <a:t>Nov 2012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endParaRPr lang="en-US" altLang="ja-JP" sz="1200" smtClean="0"/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ABD3FED5-E262-47D8-AAB5-494E07636DF4}" type="slidenum">
              <a:rPr lang="en-US" altLang="ja-JP" sz="1200" smtClean="0"/>
              <a:pPr/>
              <a:t>19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057147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9600"/>
          </a:xfrm>
        </p:spPr>
        <p:txBody>
          <a:bodyPr/>
          <a:lstStyle/>
          <a:p>
            <a:r>
              <a:rPr lang="en-US" dirty="0" smtClean="0"/>
              <a:t>802.11 Meeting Documents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334000"/>
          </a:xfrm>
        </p:spPr>
        <p:txBody>
          <a:bodyPr/>
          <a:lstStyle/>
          <a:p>
            <a:r>
              <a:rPr lang="en-US" sz="3200" dirty="0" smtClean="0"/>
              <a:t>Agenda 					11-12-1209r1</a:t>
            </a:r>
          </a:p>
          <a:p>
            <a:r>
              <a:rPr lang="en-US" sz="3200" dirty="0" smtClean="0"/>
              <a:t>Snapshots 				11-12-1210r0</a:t>
            </a:r>
          </a:p>
          <a:p>
            <a:r>
              <a:rPr lang="en-US" sz="3200" dirty="0" smtClean="0"/>
              <a:t>Supplementary 			11-12-1211r0</a:t>
            </a:r>
          </a:p>
          <a:p>
            <a:r>
              <a:rPr lang="en-US" sz="3200" dirty="0" smtClean="0"/>
              <a:t>Adrian’s Vice Chair report  	11-12-0038r5</a:t>
            </a:r>
          </a:p>
          <a:p>
            <a:r>
              <a:rPr lang="en-US" sz="3200" dirty="0" smtClean="0"/>
              <a:t>Jon’s Vice Chair report  	11-12-1224r0</a:t>
            </a:r>
          </a:p>
          <a:p>
            <a:r>
              <a:rPr lang="en-US" sz="3200" dirty="0" smtClean="0"/>
              <a:t>Treasury report  			11-12-1222r0</a:t>
            </a:r>
          </a:p>
          <a:p>
            <a:r>
              <a:rPr lang="en-US" sz="3200" dirty="0" smtClean="0"/>
              <a:t>Publicity report			11-12-0880r0</a:t>
            </a:r>
          </a:p>
          <a:p>
            <a:r>
              <a:rPr lang="en-US" sz="3200" dirty="0" smtClean="0"/>
              <a:t>Newcomers material 		</a:t>
            </a:r>
            <a:r>
              <a:rPr lang="en-US" sz="3200" dirty="0" smtClean="0"/>
              <a:t>11-12-0628r1</a:t>
            </a:r>
            <a:endParaRPr lang="en-US" sz="3200" dirty="0" smtClean="0"/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  <a:endParaRPr lang="en-US" sz="1800"/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521BE44B-C64E-4BCF-BA06-4D428113ED72}" type="slidenum">
              <a:rPr lang="en-US" sz="1200" smtClean="0"/>
              <a:pPr/>
              <a:t>2</a:t>
            </a:fld>
            <a:endParaRPr 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 smtClean="0"/>
              <a:t>November 2012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Slide </a:t>
            </a:r>
            <a:fld id="{11523EF7-8AB3-43DC-926F-275EF6AAC8D2}" type="slidenum">
              <a:rPr lang="en-US" sz="1200"/>
              <a:pPr/>
              <a:t>20</a:t>
            </a:fld>
            <a:endParaRPr lang="en-US" sz="120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802.11ac – November 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7772400" cy="41148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sz="2000" smtClean="0"/>
              <a:t>A 15-day recirculation ballot (LB 190) on draft D4.0 ended on November 1st with approval rate of 94.16%.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Total number of comments received is 400 comments. 248 of them are classified as technical.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Comment spreadsheet is available at: </a:t>
            </a:r>
            <a:r>
              <a:rPr lang="en-US" sz="1800" smtClean="0">
                <a:solidFill>
                  <a:srgbClr val="FF0000"/>
                </a:solidFill>
                <a:hlinkClick r:id="rId3"/>
              </a:rPr>
              <a:t>https://mentor.ieee.org/802.11/dcn/12/11-12-1277-00-00ac-lb188-comments-tgac-d3-0.xls</a:t>
            </a:r>
            <a:r>
              <a:rPr lang="en-US" sz="180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The focus of this meeting is on the resolution of comments received on draft D4.0.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A TG Ad Hoc meeting was held in the Bay Area during the period of November  8-9 with the objective to progress on LB 190 comments resolution.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Ad Hoc meeting Agenda is available in document11-12/1275r0.</a:t>
            </a:r>
          </a:p>
          <a:p>
            <a:r>
              <a:rPr lang="en-US" sz="2000" smtClean="0"/>
              <a:t>Agenda for this meeting is available  in document 11-12/1276r0.</a:t>
            </a:r>
          </a:p>
        </p:txBody>
      </p:sp>
    </p:spTree>
    <p:extLst>
      <p:ext uri="{BB962C8B-B14F-4D97-AF65-F5344CB8AC3E}">
        <p14:creationId xmlns:p14="http://schemas.microsoft.com/office/powerpoint/2010/main" val="250621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TGad – November 2012 Meeting Goals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No meeting</a:t>
            </a:r>
          </a:p>
          <a:p>
            <a:r>
              <a:rPr lang="en-US" sz="3600" dirty="0" smtClean="0"/>
              <a:t>Completed </a:t>
            </a:r>
            <a:r>
              <a:rPr lang="en-US" sz="3600" dirty="0" err="1" smtClean="0"/>
              <a:t>RevCom</a:t>
            </a:r>
            <a:r>
              <a:rPr lang="en-US" sz="3600" dirty="0" smtClean="0"/>
              <a:t> review and Standards Board approval</a:t>
            </a:r>
          </a:p>
          <a:p>
            <a:r>
              <a:rPr lang="en-US" sz="3600" dirty="0" smtClean="0"/>
              <a:t>Awaiting publication late December</a:t>
            </a:r>
          </a:p>
          <a:p>
            <a:r>
              <a:rPr lang="en-US" sz="3600" dirty="0" smtClean="0"/>
              <a:t>Awards in March (Orlando)</a:t>
            </a:r>
          </a:p>
          <a:p>
            <a:pPr eaLnBrk="1" hangingPunct="1"/>
            <a:endParaRPr lang="en-US" sz="3600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0424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November 2012</a:t>
            </a:r>
          </a:p>
        </p:txBody>
      </p:sp>
      <p:sp>
        <p:nvSpPr>
          <p:cNvPr id="205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200" smtClean="0"/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B094832E-1636-4AA9-B505-FAFEEEC7BEB4}" type="slidenum">
              <a:rPr lang="en-US" sz="1200" smtClean="0"/>
              <a:pPr/>
              <a:t>22</a:t>
            </a:fld>
            <a:endParaRPr lang="en-US" sz="1200" smtClean="0"/>
          </a:p>
        </p:txBody>
      </p:sp>
      <p:sp>
        <p:nvSpPr>
          <p:cNvPr id="205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/>
              <a:t>Slide </a:t>
            </a:r>
            <a:fld id="{ADE3FB96-D62E-4714-96C2-FF31626ADFA5}" type="slidenum">
              <a:rPr lang="en-US" sz="1200"/>
              <a:pPr algn="ctr"/>
              <a:t>22</a:t>
            </a:fld>
            <a:endParaRPr lang="en-US" sz="1200"/>
          </a:p>
        </p:txBody>
      </p:sp>
      <p:sp>
        <p:nvSpPr>
          <p:cNvPr id="2054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smtClean="0"/>
              <a:t>TGaf – Meeting Goals November 2012</a:t>
            </a:r>
          </a:p>
        </p:txBody>
      </p:sp>
      <p:sp>
        <p:nvSpPr>
          <p:cNvPr id="205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05000"/>
            <a:ext cx="8229600" cy="45720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MS PGothic" pitchFamily="34" charset="-128"/>
              </a:rPr>
              <a:t>Approve meeting and teleconference minutes</a:t>
            </a:r>
          </a:p>
          <a:p>
            <a:r>
              <a:rPr lang="en-US" altLang="ja-JP" smtClean="0">
                <a:ea typeface="MS PGothic" pitchFamily="34" charset="-128"/>
              </a:rPr>
              <a:t>Review the results of LB189</a:t>
            </a:r>
          </a:p>
          <a:p>
            <a:r>
              <a:rPr lang="en-US" altLang="ja-JP" smtClean="0">
                <a:ea typeface="MS PGothic" pitchFamily="34" charset="-128"/>
              </a:rPr>
              <a:t>Review the progress since September</a:t>
            </a:r>
          </a:p>
          <a:p>
            <a:r>
              <a:rPr lang="en-US" altLang="ja-JP" smtClean="0">
                <a:ea typeface="MS PGothic" pitchFamily="34" charset="-128"/>
              </a:rPr>
              <a:t>Complete resolving LB 189 comments (499 of 998)</a:t>
            </a:r>
          </a:p>
          <a:p>
            <a:r>
              <a:rPr lang="en-US" altLang="ja-JP" smtClean="0">
                <a:ea typeface="MS PGothic" pitchFamily="34" charset="-128"/>
              </a:rPr>
              <a:t>Review rocky regulatory landscape</a:t>
            </a:r>
          </a:p>
          <a:p>
            <a:r>
              <a:rPr lang="en-US" altLang="ja-JP" smtClean="0">
                <a:ea typeface="MS PGothic" pitchFamily="34" charset="-128"/>
              </a:rPr>
              <a:t>Request the Editor to create Draft 3.0</a:t>
            </a:r>
          </a:p>
          <a:p>
            <a:r>
              <a:rPr lang="en-US" altLang="ja-JP" smtClean="0">
                <a:ea typeface="MS PGothic" pitchFamily="34" charset="-128"/>
              </a:rPr>
              <a:t>Request a WG recirculation letter ballot</a:t>
            </a:r>
          </a:p>
          <a:p>
            <a:r>
              <a:rPr lang="en-US" altLang="ja-JP" smtClean="0">
                <a:ea typeface="MS PGothic" pitchFamily="34" charset="-128"/>
              </a:rPr>
              <a:t>Plan for January meeting and teleconferences</a:t>
            </a:r>
          </a:p>
        </p:txBody>
      </p:sp>
    </p:spTree>
    <p:extLst>
      <p:ext uri="{BB962C8B-B14F-4D97-AF65-F5344CB8AC3E}">
        <p14:creationId xmlns:p14="http://schemas.microsoft.com/office/powerpoint/2010/main" val="6619171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802.11ah </a:t>
            </a:r>
            <a:r>
              <a:rPr lang="en-US" dirty="0" smtClean="0"/>
              <a:t>– November Snapshot</a:t>
            </a:r>
            <a:endParaRPr 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609600" indent="-609600"/>
            <a:r>
              <a:rPr lang="en-US" dirty="0" smtClean="0"/>
              <a:t>Primary focus</a:t>
            </a:r>
          </a:p>
          <a:p>
            <a:pPr marL="1009650" lvl="1" indent="-609600"/>
            <a:r>
              <a:rPr lang="en-US" dirty="0" smtClean="0"/>
              <a:t>Continue work on the specification framework document.</a:t>
            </a:r>
          </a:p>
          <a:p>
            <a:pPr marL="609600" indent="-609600"/>
            <a:r>
              <a:rPr lang="en-US" dirty="0" smtClean="0"/>
              <a:t>Prepare to work on draft text</a:t>
            </a:r>
          </a:p>
          <a:p>
            <a:pPr marL="1009650" lvl="1" indent="-609600"/>
            <a:r>
              <a:rPr lang="en-US" dirty="0" smtClean="0"/>
              <a:t>Received a submission on PHY draft text. Encourage review and discussion. No motion to adopt expected in this session.</a:t>
            </a:r>
          </a:p>
          <a:p>
            <a:pPr marL="1009650" lvl="1" indent="-609600"/>
            <a:r>
              <a:rPr lang="en-US" dirty="0" smtClean="0">
                <a:hlinkClick r:id="rId3"/>
              </a:rPr>
              <a:t>11-12-1257-00-00ah-11ah-draft-amendment-proposal.doc</a:t>
            </a:r>
            <a:endParaRPr lang="en-US" dirty="0" smtClean="0"/>
          </a:p>
          <a:p>
            <a:pPr marL="609600" indent="-609600"/>
            <a:r>
              <a:rPr lang="en-US" dirty="0" smtClean="0"/>
              <a:t>Timeline review &amp; Teleconference schedule</a:t>
            </a:r>
          </a:p>
          <a:p>
            <a:pPr marL="1009650" lvl="1" indent="-609600"/>
            <a:r>
              <a:rPr lang="en-US" dirty="0" smtClean="0"/>
              <a:t>Targeting January for Internal TG Letter Ballot. Will discuss if this is realistic.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November 2012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/>
          <a:p>
            <a:r>
              <a:rPr lang="en-US" dirty="0" smtClean="0"/>
              <a:t>David </a:t>
            </a:r>
            <a:r>
              <a:rPr lang="en-US" dirty="0" err="1" smtClean="0"/>
              <a:t>Halasz</a:t>
            </a:r>
            <a:r>
              <a:rPr lang="en-US" dirty="0" smtClean="0"/>
              <a:t>, Motorola Mobility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3008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E543E8BD-672F-4A74-AA54-8BD2A42EE539}" type="slidenum">
              <a:rPr lang="en-US" sz="1200" smtClean="0"/>
              <a:pPr/>
              <a:t>24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 JTC1 SC – Nov 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533400" y="1752600"/>
            <a:ext cx="8458200" cy="4114800"/>
          </a:xfrm>
        </p:spPr>
        <p:txBody>
          <a:bodyPr lIns="91440" tIns="45720" rIns="91440" bIns="45720"/>
          <a:lstStyle/>
          <a:p>
            <a:r>
              <a:rPr lang="en-AU" smtClean="0"/>
              <a:t>The agenda items that will be addressed this week are:</a:t>
            </a:r>
          </a:p>
          <a:p>
            <a:pPr lvl="1"/>
            <a:r>
              <a:rPr lang="en-AU" smtClean="0"/>
              <a:t>Review IEEE 802.11 WG liaisons to SC6</a:t>
            </a:r>
          </a:p>
          <a:p>
            <a:pPr lvl="2"/>
            <a:r>
              <a:rPr lang="en-AU" smtClean="0"/>
              <a:t>Review latest liaisons of Sponsor Ballot drafts</a:t>
            </a:r>
          </a:p>
          <a:p>
            <a:pPr lvl="2"/>
            <a:r>
              <a:rPr lang="en-AU" smtClean="0"/>
              <a:t>Review status of JTC1 ballot on IEEE 802.11-2012</a:t>
            </a:r>
          </a:p>
          <a:p>
            <a:pPr lvl="1"/>
            <a:r>
              <a:rPr lang="en-US" smtClean="0"/>
              <a:t>Review results of SC6 meeting in September in Austria</a:t>
            </a:r>
          </a:p>
          <a:p>
            <a:pPr lvl="2"/>
            <a:r>
              <a:rPr lang="en-US" smtClean="0"/>
              <a:t>Status of “agreement” between SC6 and IEEE 802</a:t>
            </a:r>
          </a:p>
          <a:p>
            <a:pPr lvl="2"/>
            <a:r>
              <a:rPr lang="en-US" smtClean="0"/>
              <a:t>Status of WAPI, EUHT, TLSec, TEPA-AC, TAAA, TISec, …</a:t>
            </a:r>
          </a:p>
          <a:p>
            <a:pPr lvl="2"/>
            <a:r>
              <a:rPr lang="en-US" smtClean="0"/>
              <a:t>Status of PSDO agreement</a:t>
            </a:r>
          </a:p>
          <a:p>
            <a:pPr lvl="2"/>
            <a:r>
              <a:rPr lang="en-US" smtClean="0"/>
              <a:t>Possible presentatio n of TEPA in Vancouver in Jan 2013</a:t>
            </a:r>
          </a:p>
          <a:p>
            <a:pPr lvl="1"/>
            <a:r>
              <a:rPr lang="en-US" smtClean="0"/>
              <a:t>Discus next steps after SC6 meeting in September in Austria</a:t>
            </a:r>
          </a:p>
          <a:p>
            <a:pPr lvl="2"/>
            <a:r>
              <a:rPr lang="en-US" smtClean="0"/>
              <a:t>Set up a collaboration mechanism?</a:t>
            </a:r>
          </a:p>
          <a:p>
            <a:pPr lvl="2"/>
            <a:r>
              <a:rPr lang="en-US" smtClean="0"/>
              <a:t>Submit 802.1 and 802.3?</a:t>
            </a:r>
          </a:p>
        </p:txBody>
      </p:sp>
    </p:spTree>
    <p:extLst>
      <p:ext uri="{BB962C8B-B14F-4D97-AF65-F5344CB8AC3E}">
        <p14:creationId xmlns:p14="http://schemas.microsoft.com/office/powerpoint/2010/main" val="21049548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Regulatory Standing Committee </a:t>
            </a:r>
            <a:br>
              <a:rPr lang="en-US" smtClean="0"/>
            </a:br>
            <a:r>
              <a:rPr lang="en-US" smtClean="0"/>
              <a:t>Meeting Goals November 2012</a:t>
            </a:r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eaLnBrk="1" hangingPunct="1"/>
            <a:r>
              <a:rPr lang="en-US" sz="2000" smtClean="0"/>
              <a:t>The regulatory summaries</a:t>
            </a:r>
          </a:p>
          <a:p>
            <a:pPr eaLnBrk="1" hangingPunct="1"/>
            <a:r>
              <a:rPr lang="en-US" sz="2000" smtClean="0"/>
              <a:t>Regulatory issues status</a:t>
            </a:r>
          </a:p>
          <a:p>
            <a:pPr lvl="1" eaLnBrk="1" hangingPunct="1"/>
            <a:r>
              <a:rPr lang="en-US" sz="1800" smtClean="0"/>
              <a:t>Draft revision of the R&amp;TTE Directive </a:t>
            </a:r>
          </a:p>
          <a:p>
            <a:pPr lvl="1" eaLnBrk="1" hangingPunct="1"/>
            <a:r>
              <a:rPr lang="en-US" sz="1800" smtClean="0"/>
              <a:t>Major changes to SAR and RF exposure test rules</a:t>
            </a:r>
          </a:p>
          <a:p>
            <a:pPr lvl="1" eaLnBrk="1" hangingPunct="1"/>
            <a:r>
              <a:rPr lang="en-US" sz="1800" smtClean="0"/>
              <a:t>FCC 12-118 response [due 12/21]</a:t>
            </a:r>
          </a:p>
          <a:p>
            <a:pPr lvl="2" eaLnBrk="1" hangingPunct="1"/>
            <a:r>
              <a:rPr lang="en-US" sz="1600" smtClean="0"/>
              <a:t>TV band auctions, band repacking and TVWS spectrum</a:t>
            </a:r>
          </a:p>
          <a:p>
            <a:pPr lvl="1" eaLnBrk="1" hangingPunct="1"/>
            <a:r>
              <a:rPr lang="en-US" sz="1800" smtClean="0"/>
              <a:t>FCC DA-1570 response [due 11/25]</a:t>
            </a:r>
          </a:p>
          <a:p>
            <a:pPr lvl="2" eaLnBrk="1" hangingPunct="1"/>
            <a:r>
              <a:rPr lang="en-US" sz="1600" smtClean="0"/>
              <a:t>Reconsideration of wireless microphone protection</a:t>
            </a:r>
          </a:p>
          <a:p>
            <a:pPr eaLnBrk="1" hangingPunct="1"/>
            <a:r>
              <a:rPr lang="en-US" sz="2000" smtClean="0"/>
              <a:t>Critical issues</a:t>
            </a:r>
          </a:p>
          <a:p>
            <a:pPr lvl="1" eaLnBrk="1" hangingPunct="1"/>
            <a:r>
              <a:rPr lang="en-US" sz="1800" smtClean="0"/>
              <a:t>New SAR rules</a:t>
            </a:r>
          </a:p>
          <a:p>
            <a:pPr eaLnBrk="1" hangingPunct="1"/>
            <a:r>
              <a:rPr lang="en-US" sz="2000" smtClean="0"/>
              <a:t>Other</a:t>
            </a:r>
          </a:p>
          <a:p>
            <a:pPr lvl="1" eaLnBrk="1" hangingPunct="1"/>
            <a:r>
              <a:rPr lang="en-US" sz="1800" smtClean="0"/>
              <a:t>Should we have a formal </a:t>
            </a:r>
            <a:r>
              <a:rPr lang="en-US" sz="1800" u="sng" smtClean="0"/>
              <a:t>Regulatory</a:t>
            </a:r>
            <a:r>
              <a:rPr lang="en-US" sz="1800" smtClean="0"/>
              <a:t> liaison with the other organizations?</a:t>
            </a:r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November 2012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200" smtClean="0"/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7F8D2F24-8B60-42C1-BD6C-563DBE58B18D}" type="slidenum">
              <a:rPr lang="en-US" sz="1200" smtClean="0"/>
              <a:pPr/>
              <a:t>25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1653929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 smtClean="0"/>
              <a:t>November 2012</a:t>
            </a:r>
          </a:p>
        </p:txBody>
      </p:sp>
      <p:sp>
        <p:nvSpPr>
          <p:cNvPr id="15362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Slide </a:t>
            </a:r>
            <a:fld id="{00E2364A-5CF5-42A8-A757-5D24FCC62D2F}" type="slidenum">
              <a:rPr lang="en-US" sz="1200"/>
              <a:pPr/>
              <a:t>26</a:t>
            </a:fld>
            <a:endParaRPr lang="en-US" sz="1200"/>
          </a:p>
        </p:txBody>
      </p:sp>
      <p:sp>
        <p:nvSpPr>
          <p:cNvPr id="15364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</a:t>
            </a:r>
            <a:r>
              <a:rPr lang="en-US" altLang="zh-CN" smtClean="0"/>
              <a:t>j</a:t>
            </a:r>
            <a:r>
              <a:rPr lang="en-US" smtClean="0"/>
              <a:t> – November 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7772400" cy="41148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US" dirty="0" smtClean="0">
                <a:ea typeface="MS PGothic" charset="0"/>
              </a:rPr>
              <a:t>The agenda of November meeting is as follows</a:t>
            </a:r>
          </a:p>
          <a:p>
            <a:pPr>
              <a:defRPr/>
            </a:pPr>
            <a:r>
              <a:rPr lang="en-US" dirty="0" smtClean="0">
                <a:ea typeface="MS PGothic" charset="0"/>
              </a:rPr>
              <a:t>Review the updated Usage model </a:t>
            </a:r>
          </a:p>
          <a:p>
            <a:pPr>
              <a:defRPr/>
            </a:pPr>
            <a:r>
              <a:rPr lang="en-US" dirty="0" smtClean="0">
                <a:ea typeface="MS PGothic" charset="0"/>
              </a:rPr>
              <a:t>Review TG Selection Procedure</a:t>
            </a:r>
          </a:p>
          <a:p>
            <a:pPr>
              <a:defRPr/>
            </a:pPr>
            <a:r>
              <a:rPr lang="en-US" dirty="0" smtClean="0">
                <a:ea typeface="MS PGothic" charset="0"/>
              </a:rPr>
              <a:t>Review TG Functional Requirement</a:t>
            </a:r>
          </a:p>
          <a:p>
            <a:pPr>
              <a:defRPr/>
            </a:pPr>
            <a:r>
              <a:rPr lang="en-US" dirty="0" smtClean="0">
                <a:ea typeface="MS PGothic" charset="0"/>
              </a:rPr>
              <a:t>Review TG Evaluation Methodology</a:t>
            </a:r>
          </a:p>
          <a:p>
            <a:pPr>
              <a:defRPr/>
            </a:pPr>
            <a:r>
              <a:rPr lang="en-US" dirty="0" smtClean="0">
                <a:ea typeface="MS PGothic" charset="0"/>
              </a:rPr>
              <a:t>Review Channel model</a:t>
            </a:r>
          </a:p>
          <a:p>
            <a:pPr>
              <a:defRPr/>
            </a:pPr>
            <a:r>
              <a:rPr lang="en-US" dirty="0" smtClean="0">
                <a:ea typeface="MS PGothic" charset="0"/>
              </a:rPr>
              <a:t>New Submission and Presentation</a:t>
            </a:r>
          </a:p>
        </p:txBody>
      </p:sp>
    </p:spTree>
    <p:extLst>
      <p:ext uri="{BB962C8B-B14F-4D97-AF65-F5344CB8AC3E}">
        <p14:creationId xmlns:p14="http://schemas.microsoft.com/office/powerpoint/2010/main" val="230629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800" smtClean="0"/>
              <a:t>July 2012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Bruce Kraemer (Marvell)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237AC1A4-B2E7-4B3F-B58A-D73B3A9EBAD7}" type="slidenum">
              <a:rPr lang="en-US" sz="1200" smtClean="0"/>
              <a:pPr>
                <a:defRPr/>
              </a:pPr>
              <a:t>27</a:t>
            </a:fld>
            <a:endParaRPr lang="en-US" sz="120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 PAD SG – November 2012</a:t>
            </a:r>
          </a:p>
        </p:txBody>
      </p:sp>
      <p:sp>
        <p:nvSpPr>
          <p:cNvPr id="1331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7772400" cy="4114800"/>
          </a:xfrm>
        </p:spPr>
        <p:txBody>
          <a:bodyPr lIns="91440" tIns="45720" rIns="91440" bIns="45720"/>
          <a:lstStyle/>
          <a:p>
            <a:r>
              <a:rPr lang="en-US" smtClean="0"/>
              <a:t>Presentations</a:t>
            </a:r>
          </a:p>
          <a:p>
            <a:pPr lvl="1"/>
            <a:r>
              <a:rPr lang="en-US" smtClean="0"/>
              <a:t>Use cases</a:t>
            </a:r>
          </a:p>
          <a:p>
            <a:pPr lvl="1"/>
            <a:r>
              <a:rPr lang="en-US" smtClean="0"/>
              <a:t>Initial technical work</a:t>
            </a:r>
          </a:p>
          <a:p>
            <a:r>
              <a:rPr lang="en-GB" smtClean="0"/>
              <a:t>PAR discussions</a:t>
            </a:r>
          </a:p>
          <a:p>
            <a:r>
              <a:rPr lang="en-GB" smtClean="0"/>
              <a:t>Consideration of PAR and 5C comments from other IEEE 802 WGs</a:t>
            </a:r>
          </a:p>
          <a:p>
            <a:r>
              <a:rPr lang="en-US" smtClean="0"/>
              <a:t>Agenda for this meeting is 11-12/1287r0.</a:t>
            </a:r>
          </a:p>
        </p:txBody>
      </p:sp>
    </p:spTree>
    <p:extLst>
      <p:ext uri="{BB962C8B-B14F-4D97-AF65-F5344CB8AC3E}">
        <p14:creationId xmlns:p14="http://schemas.microsoft.com/office/powerpoint/2010/main" val="282533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 </a:t>
            </a:r>
            <a:r>
              <a:rPr lang="en-US" dirty="0" smtClean="0"/>
              <a:t>GLK - November </a:t>
            </a:r>
            <a:r>
              <a:rPr lang="en-US" dirty="0" smtClean="0"/>
              <a:t>Snapshot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609600" indent="-609600"/>
            <a:r>
              <a:rPr lang="en-US" dirty="0"/>
              <a:t>Primary foci:</a:t>
            </a:r>
          </a:p>
          <a:p>
            <a:pPr marL="1009650" lvl="1" indent="-609600"/>
            <a:r>
              <a:rPr lang="en-US" dirty="0" smtClean="0"/>
              <a:t>Responding to comments on PAR </a:t>
            </a:r>
            <a:r>
              <a:rPr lang="en-US" dirty="0"/>
              <a:t>and </a:t>
            </a:r>
            <a:r>
              <a:rPr lang="en-US" dirty="0" smtClean="0"/>
              <a:t>5C.</a:t>
            </a:r>
            <a:endParaRPr lang="en-US" dirty="0"/>
          </a:p>
          <a:p>
            <a:pPr marL="1009650" lvl="1" indent="-609600"/>
            <a:r>
              <a:rPr lang="en-US" dirty="0"/>
              <a:t>Technical presentations on </a:t>
            </a:r>
            <a:r>
              <a:rPr lang="en-US" dirty="0" smtClean="0"/>
              <a:t>mechanisms and/or architectures to support General </a:t>
            </a:r>
            <a:r>
              <a:rPr lang="en-US" dirty="0"/>
              <a:t>Link usage of 802.11 non-mesh associations</a:t>
            </a:r>
            <a:r>
              <a:rPr lang="en-US" dirty="0" smtClean="0"/>
              <a:t>.</a:t>
            </a:r>
          </a:p>
          <a:p>
            <a:pPr marL="1009650" lvl="1" indent="-609600"/>
            <a:r>
              <a:rPr lang="en-US" dirty="0" smtClean="0"/>
              <a:t>Joint meeting with 802.1 Thursday morning.</a:t>
            </a:r>
            <a:endParaRPr lang="en-US" dirty="0"/>
          </a:p>
          <a:p>
            <a:pPr marL="609600" indent="-609600"/>
            <a:r>
              <a:rPr lang="en-US" dirty="0" smtClean="0"/>
              <a:t>Study Group Secretary Needed</a:t>
            </a:r>
          </a:p>
          <a:p>
            <a:pPr marL="1009650" lvl="1" indent="-609600"/>
            <a:r>
              <a:rPr lang="en-US" dirty="0" smtClean="0"/>
              <a:t>Please Volunteer</a:t>
            </a:r>
          </a:p>
          <a:p>
            <a:pPr marL="609600" indent="-609600"/>
            <a:r>
              <a:rPr lang="en-US" dirty="0" smtClean="0"/>
              <a:t>Timeline </a:t>
            </a:r>
            <a:r>
              <a:rPr lang="en-US" dirty="0"/>
              <a:t>review &amp; Teleconference schedule</a:t>
            </a:r>
          </a:p>
          <a:p>
            <a:pPr marL="609600" indent="-609600"/>
            <a:r>
              <a:rPr lang="en-US" dirty="0" smtClean="0"/>
              <a:t>Agenda: See 12-1264/r0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November 2012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7000" y="6477000"/>
            <a:ext cx="2064668" cy="184666"/>
          </a:xfrm>
          <a:noFill/>
        </p:spPr>
        <p:txBody>
          <a:bodyPr/>
          <a:lstStyle/>
          <a:p>
            <a:r>
              <a:rPr lang="en-US" dirty="0" smtClean="0"/>
              <a:t>Donald Eastlake, Huawei Technologies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8481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  <a:endParaRPr lang="en-US" sz="1800"/>
          </a:p>
        </p:txBody>
      </p:sp>
      <p:sp>
        <p:nvSpPr>
          <p:cNvPr id="6758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6758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7A4339DF-9BDC-4A7A-92DC-164864E097BA}" type="slidenum">
              <a:rPr lang="en-US" sz="1200" smtClean="0"/>
              <a:pPr/>
              <a:t>29</a:t>
            </a:fld>
            <a:endParaRPr lang="en-US" sz="1200" smtClean="0"/>
          </a:p>
        </p:txBody>
      </p:sp>
      <p:sp>
        <p:nvSpPr>
          <p:cNvPr id="67588" name="WordArt 2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543800" cy="2362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Recent Ballots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  <a:endParaRPr lang="en-US" sz="1800"/>
          </a:p>
        </p:txBody>
      </p:sp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F337CECE-D3A4-4ACD-B407-B5EDD0581AEF}" type="slidenum">
              <a:rPr lang="en-US" sz="1200" smtClean="0"/>
              <a:pPr/>
              <a:t>3</a:t>
            </a:fld>
            <a:endParaRPr lang="en-US" sz="1200" smtClean="0"/>
          </a:p>
        </p:txBody>
      </p:sp>
      <p:sp>
        <p:nvSpPr>
          <p:cNvPr id="20484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5023455"/>
              </p:ext>
            </p:extLst>
          </p:nvPr>
        </p:nvGraphicFramePr>
        <p:xfrm>
          <a:off x="304800" y="1268946"/>
          <a:ext cx="5384800" cy="4023168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6" name="Text Box 83"/>
          <p:cNvSpPr txBox="1">
            <a:spLocks noChangeArrowheads="1"/>
          </p:cNvSpPr>
          <p:nvPr/>
        </p:nvSpPr>
        <p:spPr bwMode="auto">
          <a:xfrm>
            <a:off x="746125" y="6057900"/>
            <a:ext cx="7051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800">
                <a:hlinkClick r:id="rId2"/>
              </a:rPr>
              <a:t>https://development.standards.ieee.org/pub/active-pars?n=22&amp;o=1a0a2a3d</a:t>
            </a:r>
            <a:endParaRPr lang="en-US" sz="1800"/>
          </a:p>
        </p:txBody>
      </p:sp>
      <p:sp>
        <p:nvSpPr>
          <p:cNvPr id="20528" name="AutoShape 49"/>
          <p:cNvSpPr>
            <a:spLocks noChangeArrowheads="1"/>
          </p:cNvSpPr>
          <p:nvPr/>
        </p:nvSpPr>
        <p:spPr bwMode="auto">
          <a:xfrm>
            <a:off x="5686582" y="28194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1" name="WordArt 48"/>
          <p:cNvSpPr>
            <a:spLocks noChangeArrowheads="1" noChangeShapeType="1" noTextEdit="1"/>
          </p:cNvSpPr>
          <p:nvPr/>
        </p:nvSpPr>
        <p:spPr bwMode="auto">
          <a:xfrm>
            <a:off x="6400800" y="3276600"/>
            <a:ext cx="2640013" cy="1028700"/>
          </a:xfrm>
          <a:prstGeom prst="rect">
            <a:avLst/>
          </a:prstGeom>
          <a:ln w="9525">
            <a:solidFill>
              <a:srgbClr val="FFC000"/>
            </a:solidFill>
            <a:round/>
            <a:headEnd/>
            <a:tailEnd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110" b="1" kern="10" dirty="0">
                <a:solidFill>
                  <a:srgbClr val="FF9900"/>
                </a:solidFill>
                <a:latin typeface="Times New Roman"/>
                <a:cs typeface="Times New Roman"/>
              </a:rPr>
              <a:t>Plan for Approval of</a:t>
            </a:r>
          </a:p>
          <a:p>
            <a:pPr algn="ctr"/>
            <a:r>
              <a:rPr lang="en-US" sz="1110" b="1" kern="10" dirty="0">
                <a:solidFill>
                  <a:srgbClr val="FF9900"/>
                </a:solidFill>
                <a:latin typeface="Times New Roman"/>
                <a:cs typeface="Times New Roman"/>
              </a:rPr>
              <a:t>Extension PAR</a:t>
            </a:r>
          </a:p>
          <a:p>
            <a:pPr algn="ctr"/>
            <a:r>
              <a:rPr lang="en-US" sz="1110" b="1" kern="10" dirty="0">
                <a:solidFill>
                  <a:srgbClr val="FF9900"/>
                </a:solidFill>
                <a:latin typeface="Times New Roman"/>
                <a:cs typeface="Times New Roman"/>
              </a:rPr>
              <a:t>July 2012</a:t>
            </a:r>
          </a:p>
        </p:txBody>
      </p:sp>
      <p:cxnSp>
        <p:nvCxnSpPr>
          <p:cNvPr id="16" name="Elbow Connector 15"/>
          <p:cNvCxnSpPr>
            <a:stCxn id="20531" idx="0"/>
            <a:endCxn id="20528" idx="3"/>
          </p:cNvCxnSpPr>
          <p:nvPr/>
        </p:nvCxnSpPr>
        <p:spPr bwMode="auto">
          <a:xfrm rot="16200000" flipV="1">
            <a:off x="6798945" y="2354737"/>
            <a:ext cx="342900" cy="1500825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  <a:endParaRPr lang="en-US" sz="1800"/>
          </a:p>
        </p:txBody>
      </p:sp>
      <p:sp>
        <p:nvSpPr>
          <p:cNvPr id="68610" name="Footer Placeholder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686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C57F0FCD-7D63-4AB7-8D11-3C7D35120411}" type="slidenum">
              <a:rPr lang="en-US" sz="1200" smtClean="0"/>
              <a:pPr/>
              <a:t>30</a:t>
            </a:fld>
            <a:endParaRPr lang="en-US" sz="1200" smtClean="0"/>
          </a:p>
        </p:txBody>
      </p:sp>
      <p:graphicFrame>
        <p:nvGraphicFramePr>
          <p:cNvPr id="64567" name="Group 5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829454731"/>
              </p:ext>
            </p:extLst>
          </p:nvPr>
        </p:nvGraphicFramePr>
        <p:xfrm>
          <a:off x="685800" y="1011238"/>
          <a:ext cx="7315200" cy="5273101"/>
        </p:xfrm>
        <a:graphic>
          <a:graphicData uri="http://schemas.openxmlformats.org/drawingml/2006/table">
            <a:tbl>
              <a:tblPr/>
              <a:tblGrid>
                <a:gridCol w="2046288"/>
                <a:gridCol w="2160587"/>
                <a:gridCol w="1528763"/>
                <a:gridCol w="1579562"/>
              </a:tblGrid>
              <a:tr h="436562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 meeting Period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Completed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41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Sponsor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2011/2012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676" name="Rectangle 24"/>
          <p:cNvSpPr>
            <a:spLocks noChangeArrowheads="1"/>
          </p:cNvSpPr>
          <p:nvPr/>
        </p:nvSpPr>
        <p:spPr bwMode="auto">
          <a:xfrm>
            <a:off x="685800" y="604838"/>
            <a:ext cx="7772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chemeClr val="tx2"/>
                </a:solidFill>
              </a:rPr>
              <a:t>Recent Ballot History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81000" y="685800"/>
            <a:ext cx="8534400" cy="57912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802.11  Ballot #190  was a 15 day Working Group technical recirculation Ballot asking the question "Should P802.11ac D4.0 be forwarded to Sponsor Ballot?".  </a:t>
            </a:r>
          </a:p>
          <a:p>
            <a:pPr marL="0" indent="0">
              <a:buNone/>
            </a:pPr>
            <a:r>
              <a:rPr lang="en-US" sz="1600" dirty="0" smtClean="0"/>
              <a:t>Results :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Ballot Opening Date:    Wednesday           October 17, 2012- 23:59 ET</a:t>
            </a:r>
            <a:br>
              <a:rPr lang="en-US" sz="1600" dirty="0"/>
            </a:br>
            <a:r>
              <a:rPr lang="en-US" sz="1600" dirty="0"/>
              <a:t>Ballot Closing Date:      Thursday                November 01, 2012 - 23:59 ET </a:t>
            </a:r>
          </a:p>
          <a:p>
            <a:pPr marL="0" indent="0">
              <a:buNone/>
            </a:pPr>
            <a:r>
              <a:rPr lang="en-US" sz="1600" dirty="0"/>
              <a:t>RESPONSES</a:t>
            </a:r>
            <a:r>
              <a:rPr lang="en-US" sz="1600" dirty="0" smtClean="0"/>
              <a:t>: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300 eligible people are in this ballot group.</a:t>
            </a:r>
            <a:br>
              <a:rPr lang="en-US" sz="1600" dirty="0"/>
            </a:br>
            <a:r>
              <a:rPr lang="en-US" sz="1600" dirty="0"/>
              <a:t>   </a:t>
            </a:r>
            <a:br>
              <a:rPr lang="en-US" sz="1600" dirty="0"/>
            </a:br>
            <a:r>
              <a:rPr lang="en-US" sz="1600" dirty="0"/>
              <a:t>242 affirmative votes </a:t>
            </a:r>
          </a:p>
          <a:p>
            <a:pPr marL="0" indent="0">
              <a:buNone/>
            </a:pPr>
            <a:r>
              <a:rPr lang="en-US" sz="1600" dirty="0"/>
              <a:t>   15 negative votes  </a:t>
            </a:r>
          </a:p>
          <a:p>
            <a:pPr marL="0" indent="0">
              <a:buNone/>
            </a:pPr>
            <a:r>
              <a:rPr lang="en-US" sz="1600" dirty="0"/>
              <a:t>  14 abstention votes</a:t>
            </a:r>
          </a:p>
          <a:p>
            <a:pPr marL="0" indent="0">
              <a:buNone/>
            </a:pPr>
            <a:r>
              <a:rPr lang="en-US" sz="1600" dirty="0"/>
              <a:t>     2 negative vote without comments</a:t>
            </a:r>
          </a:p>
          <a:p>
            <a:pPr marL="0" indent="0">
              <a:buNone/>
            </a:pPr>
            <a:r>
              <a:rPr lang="en-US" sz="1600" dirty="0"/>
              <a:t>===  </a:t>
            </a:r>
          </a:p>
          <a:p>
            <a:pPr marL="0" indent="0">
              <a:buNone/>
            </a:pPr>
            <a:r>
              <a:rPr lang="en-US" sz="1600" dirty="0"/>
              <a:t>  273 votes received =  91.0 % valid returns</a:t>
            </a:r>
            <a:br>
              <a:rPr lang="en-US" sz="1600" dirty="0"/>
            </a:br>
            <a:r>
              <a:rPr lang="en-US" sz="1600" dirty="0"/>
              <a:t>                                 </a:t>
            </a:r>
            <a:r>
              <a:rPr lang="en-US" sz="1600"/>
              <a:t> </a:t>
            </a:r>
            <a:r>
              <a:rPr lang="en-US" sz="1600" smtClean="0"/>
              <a:t>=</a:t>
            </a:r>
            <a:r>
              <a:rPr lang="en-US" sz="1600" dirty="0"/>
              <a:t>    5.1 % valid abstentions</a:t>
            </a:r>
          </a:p>
          <a:p>
            <a:pPr marL="0" indent="0">
              <a:buNone/>
            </a:pPr>
            <a:r>
              <a:rPr lang="en-US" sz="1600" dirty="0"/>
              <a:t>   </a:t>
            </a:r>
            <a:br>
              <a:rPr lang="en-US" sz="16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242  affirmative votes       =      94.2 % affirmative</a:t>
            </a:r>
            <a:br>
              <a:rPr lang="en-US" sz="1600" dirty="0"/>
            </a:br>
            <a:r>
              <a:rPr lang="en-US" sz="1600" dirty="0"/>
              <a:t>  15  total negative votes  =        5.8 % negative</a:t>
            </a:r>
          </a:p>
          <a:p>
            <a:pPr marL="0" indent="0">
              <a:buNone/>
            </a:pPr>
            <a:r>
              <a:rPr lang="en-US" sz="1600" dirty="0"/>
              <a:t>The 75% affirmation requirement has been met, </a:t>
            </a:r>
            <a:r>
              <a:rPr lang="en-US" sz="1600" dirty="0" smtClean="0"/>
              <a:t> Motion </a:t>
            </a:r>
            <a:r>
              <a:rPr lang="en-US" sz="1600" dirty="0"/>
              <a:t>PASSES.</a:t>
            </a:r>
          </a:p>
          <a:p>
            <a:pPr marL="0" indent="0">
              <a:buNone/>
            </a:pPr>
            <a:r>
              <a:rPr lang="en-US" sz="1600" dirty="0"/>
              <a:t>There were 400 comments received.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209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  <a:endParaRPr lang="en-US" sz="1800"/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1F1E0DA8-6854-4BDD-A032-34A8662B865D}" type="slidenum">
              <a:rPr lang="en-US" sz="1200" smtClean="0"/>
              <a:pPr/>
              <a:t>4</a:t>
            </a:fld>
            <a:endParaRPr lang="en-US" sz="1200" smtClean="0"/>
          </a:p>
        </p:txBody>
      </p:sp>
      <p:sp>
        <p:nvSpPr>
          <p:cNvPr id="21508" name="WordArt 2"/>
          <p:cNvSpPr>
            <a:spLocks noChangeArrowheads="1" noChangeShapeType="1" noTextEdit="1"/>
          </p:cNvSpPr>
          <p:nvPr/>
        </p:nvSpPr>
        <p:spPr bwMode="auto">
          <a:xfrm>
            <a:off x="1600200" y="2057400"/>
            <a:ext cx="6096000" cy="2667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Officers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  <a:endParaRPr lang="en-US" sz="1800"/>
          </a:p>
        </p:txBody>
      </p:sp>
      <p:sp>
        <p:nvSpPr>
          <p:cNvPr id="7475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7475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8D57AAF-B26E-439C-8091-4BE4566655B4}" type="slidenum">
              <a:rPr lang="en-US" sz="1200" b="0" smtClean="0"/>
              <a:pPr/>
              <a:t>5</a:t>
            </a:fld>
            <a:endParaRPr lang="en-US" sz="1200" b="0" smtClean="0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802.11 Appointments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74758" name="Text Box 5"/>
          <p:cNvSpPr txBox="1">
            <a:spLocks noChangeArrowheads="1"/>
          </p:cNvSpPr>
          <p:nvPr/>
        </p:nvSpPr>
        <p:spPr bwMode="auto">
          <a:xfrm>
            <a:off x="86665" y="601663"/>
            <a:ext cx="3811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4.1.2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36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  <a:endParaRPr lang="en-US" sz="1800"/>
          </a:p>
        </p:txBody>
      </p:sp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BC379AE8-9562-4285-AF44-45DA80188356}" type="slidenum">
              <a:rPr lang="en-US" sz="1200" smtClean="0"/>
              <a:pPr/>
              <a:t>6</a:t>
            </a:fld>
            <a:endParaRPr lang="en-US" sz="1200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November 2012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1161835"/>
              </p:ext>
            </p:extLst>
          </p:nvPr>
        </p:nvGraphicFramePr>
        <p:xfrm>
          <a:off x="95250" y="990600"/>
          <a:ext cx="8991600" cy="5050385"/>
        </p:xfrm>
        <a:graphic>
          <a:graphicData uri="http://schemas.openxmlformats.org/drawingml/2006/table">
            <a:tbl>
              <a:tblPr/>
              <a:tblGrid>
                <a:gridCol w="514350"/>
                <a:gridCol w="838200"/>
                <a:gridCol w="1676400"/>
                <a:gridCol w="26670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James Yee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Joseph </a:t>
                      </a:r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Teo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Chee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Ming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Gabor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Bajko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Perahia,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Wang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Dwight Smith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  <a:endParaRPr lang="en-US" sz="1800"/>
          </a:p>
        </p:txBody>
      </p:sp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BC379AE8-9562-4285-AF44-45DA80188356}" type="slidenum">
              <a:rPr lang="en-US" sz="1200" smtClean="0"/>
              <a:pPr/>
              <a:t>7</a:t>
            </a:fld>
            <a:endParaRPr lang="en-US" sz="1200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/>
              <a:t>WG11 Task &amp; Study Group Officers – </a:t>
            </a:r>
            <a:r>
              <a:rPr lang="en-US" sz="2400" dirty="0"/>
              <a:t>November 2012-adj</a:t>
            </a:r>
            <a:endParaRPr lang="en-US" sz="2800" dirty="0" smtClean="0"/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7526363"/>
              </p:ext>
            </p:extLst>
          </p:nvPr>
        </p:nvGraphicFramePr>
        <p:xfrm>
          <a:off x="95250" y="990600"/>
          <a:ext cx="8991600" cy="5050385"/>
        </p:xfrm>
        <a:graphic>
          <a:graphicData uri="http://schemas.openxmlformats.org/drawingml/2006/table">
            <a:tbl>
              <a:tblPr/>
              <a:tblGrid>
                <a:gridCol w="514350"/>
                <a:gridCol w="838200"/>
                <a:gridCol w="1676400"/>
                <a:gridCol w="26670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James Yee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Joseph </a:t>
                      </a:r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Teo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Chee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Ming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Gabor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Bajko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Perahia,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Wang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David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Dwight Smith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  <p:extLst>
      <p:ext uri="{BB962C8B-B14F-4D97-AF65-F5344CB8AC3E}">
        <p14:creationId xmlns:p14="http://schemas.microsoft.com/office/powerpoint/2010/main" val="84591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  <a:endParaRPr lang="en-US" sz="1800"/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9EE486ED-E498-4EC1-8455-16C2D5677563}" type="slidenum">
              <a:rPr lang="en-US" sz="1200" smtClean="0"/>
              <a:pPr/>
              <a:t>8</a:t>
            </a:fld>
            <a:endParaRPr lang="en-US" sz="1200" smtClean="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914400" y="1600200"/>
            <a:ext cx="7239000" cy="3581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Status Reports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97E06EAE-FE5E-4741-95D3-8CA9435FB27E}" type="slidenum">
              <a:rPr lang="en-US" sz="1200" b="0" smtClean="0"/>
              <a:pPr/>
              <a:t>9</a:t>
            </a:fld>
            <a:endParaRPr lang="en-US" sz="1200" b="0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Membership Status - November</a:t>
            </a:r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200" b="0"/>
              <a:t>Data as of 2012-06-06</a:t>
            </a:r>
          </a:p>
        </p:txBody>
      </p:sp>
      <p:sp>
        <p:nvSpPr>
          <p:cNvPr id="9223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126193"/>
              </p:ext>
            </p:extLst>
          </p:nvPr>
        </p:nvGraphicFramePr>
        <p:xfrm>
          <a:off x="668338" y="1752600"/>
          <a:ext cx="7772400" cy="2316184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Status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effectLst/>
                          <a:latin typeface="Calibri" pitchFamily="34" charset="0"/>
                          <a:cs typeface="Calibri" pitchFamily="34" charset="0"/>
                        </a:rPr>
                        <a:t>Number</a:t>
                      </a:r>
                      <a:endParaRPr lang="en-GB" sz="48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Aspirant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110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effectLst/>
                          <a:latin typeface="Calibri" pitchFamily="34" charset="0"/>
                          <a:cs typeface="Calibri" pitchFamily="34" charset="0"/>
                        </a:rPr>
                        <a:t>Potential Voter</a:t>
                      </a:r>
                      <a:endParaRPr lang="en-GB" sz="48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46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Voter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323</a:t>
                      </a:r>
                      <a:endParaRPr lang="en-GB" sz="4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Isosceles Triangle 8"/>
          <p:cNvSpPr/>
          <p:nvPr/>
        </p:nvSpPr>
        <p:spPr bwMode="auto">
          <a:xfrm>
            <a:off x="8686800" y="152400"/>
            <a:ext cx="304800" cy="381000"/>
          </a:xfrm>
          <a:prstGeom prst="triangl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02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250012</TotalTime>
  <Words>2116</Words>
  <Application>Microsoft Office PowerPoint</Application>
  <PresentationFormat>On-screen Show (4:3)</PresentationFormat>
  <Paragraphs>786</Paragraphs>
  <Slides>31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Default Design</vt:lpstr>
      <vt:lpstr>Microsoft Excel Binary Worksheet</vt:lpstr>
      <vt:lpstr>WG11  Snapshot September 2012</vt:lpstr>
      <vt:lpstr>802.11 Meeting Documents</vt:lpstr>
      <vt:lpstr>PAR Expiration/Renewal Schedule</vt:lpstr>
      <vt:lpstr>PowerPoint Presentation</vt:lpstr>
      <vt:lpstr>802.11 Appointments</vt:lpstr>
      <vt:lpstr>WG11 Task &amp; Study Group Officers – November 2012</vt:lpstr>
      <vt:lpstr>WG11 Task &amp; Study Group Officers – November 2012-adj</vt:lpstr>
      <vt:lpstr>PowerPoint Presentation</vt:lpstr>
      <vt:lpstr>Current Membership Status - November</vt:lpstr>
      <vt:lpstr>November Pre-Meeting Registration</vt:lpstr>
      <vt:lpstr>Recent voting member history</vt:lpstr>
      <vt:lpstr>IEEE 802.11 Standards Pipeline</vt:lpstr>
      <vt:lpstr>IEEE 802.11 Revisions</vt:lpstr>
      <vt:lpstr>Type of Groups</vt:lpstr>
      <vt:lpstr>Groups</vt:lpstr>
      <vt:lpstr>WG11 Editor Abstract / Agenda – Nov 2012 </vt:lpstr>
      <vt:lpstr>WNG SC – November 2012</vt:lpstr>
      <vt:lpstr>802.11 ARC – November, 2012</vt:lpstr>
      <vt:lpstr>IEEE 802.11 TGmc – San Antonio Nov 2012</vt:lpstr>
      <vt:lpstr>IEEE 802.11ac – November 2012</vt:lpstr>
      <vt:lpstr>TGad – November 2012 Meeting Goals</vt:lpstr>
      <vt:lpstr>TGaf – Meeting Goals November 2012</vt:lpstr>
      <vt:lpstr>IEEE 802.11ah – November Snapshot</vt:lpstr>
      <vt:lpstr>IEEE 802 JTC1 SC – Nov 2012</vt:lpstr>
      <vt:lpstr>Regulatory Standing Committee  Meeting Goals November 2012</vt:lpstr>
      <vt:lpstr>IEEE 802.11aj – November 2012</vt:lpstr>
      <vt:lpstr>IEEE 802.11 PAD SG – November 2012</vt:lpstr>
      <vt:lpstr>IEEE 802.11 GLK - November Snapshot</vt:lpstr>
      <vt:lpstr>PowerPoint Presentation</vt:lpstr>
      <vt:lpstr>PowerPoint Presentation</vt:lpstr>
      <vt:lpstr>PowerPoint Presentation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November 2012</dc:title>
  <dc:creator>Bruce Kraemer</dc:creator>
  <cp:lastModifiedBy>Bruce Kraemer</cp:lastModifiedBy>
  <cp:revision>2651</cp:revision>
  <cp:lastPrinted>2012-11-11T20:09:46Z</cp:lastPrinted>
  <dcterms:created xsi:type="dcterms:W3CDTF">1998-02-10T13:07:52Z</dcterms:created>
  <dcterms:modified xsi:type="dcterms:W3CDTF">2012-11-11T22:47:57Z</dcterms:modified>
</cp:coreProperties>
</file>