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5"/>
  </p:notesMasterIdLst>
  <p:handoutMasterIdLst>
    <p:handoutMasterId r:id="rId26"/>
  </p:handoutMasterIdLst>
  <p:sldIdLst>
    <p:sldId id="256" r:id="rId2"/>
    <p:sldId id="264" r:id="rId3"/>
    <p:sldId id="292" r:id="rId4"/>
    <p:sldId id="306" r:id="rId5"/>
    <p:sldId id="314" r:id="rId6"/>
    <p:sldId id="307" r:id="rId7"/>
    <p:sldId id="309" r:id="rId8"/>
    <p:sldId id="311" r:id="rId9"/>
    <p:sldId id="316" r:id="rId10"/>
    <p:sldId id="312" r:id="rId11"/>
    <p:sldId id="313" r:id="rId12"/>
    <p:sldId id="315" r:id="rId13"/>
    <p:sldId id="308" r:id="rId14"/>
    <p:sldId id="317" r:id="rId15"/>
    <p:sldId id="318" r:id="rId16"/>
    <p:sldId id="319" r:id="rId17"/>
    <p:sldId id="320" r:id="rId18"/>
    <p:sldId id="321" r:id="rId19"/>
    <p:sldId id="322" r:id="rId20"/>
    <p:sldId id="324" r:id="rId21"/>
    <p:sldId id="323" r:id="rId22"/>
    <p:sldId id="310" r:id="rId23"/>
    <p:sldId id="282" r:id="rId24"/>
  </p:sldIdLst>
  <p:sldSz cx="9144000" cy="6858000" type="screen4x3"/>
  <p:notesSz cx="9942513" cy="6815138"/>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00CC66"/>
    <a:srgbClr val="0000FF"/>
    <a:srgbClr val="00E100"/>
    <a:srgbClr val="FF0000"/>
    <a:srgbClr val="007434"/>
    <a:srgbClr val="000066"/>
    <a:srgbClr val="CC0000"/>
    <a:srgbClr val="CC00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44" autoAdjust="0"/>
    <p:restoredTop sz="99793" autoAdjust="0"/>
  </p:normalViewPr>
  <p:slideViewPr>
    <p:cSldViewPr>
      <p:cViewPr varScale="1">
        <p:scale>
          <a:sx n="75" d="100"/>
          <a:sy n="75" d="100"/>
        </p:scale>
        <p:origin x="-7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32" y="-72"/>
      </p:cViewPr>
      <p:guideLst>
        <p:guide orient="horz" pos="2146"/>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310063" cy="341313"/>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defTabSz="915988">
              <a:defRPr kumimoji="1" sz="1200">
                <a:latin typeface="Times New Roman" pitchFamily="18" charset="0"/>
              </a:defRPr>
            </a:lvl1pPr>
          </a:lstStyle>
          <a:p>
            <a:endParaRPr lang="en-US" altLang="zh-CN"/>
          </a:p>
        </p:txBody>
      </p:sp>
      <p:sp>
        <p:nvSpPr>
          <p:cNvPr id="45059" name="Rectangle 3"/>
          <p:cNvSpPr>
            <a:spLocks noGrp="1" noChangeArrowheads="1"/>
          </p:cNvSpPr>
          <p:nvPr>
            <p:ph type="dt" sz="quarter" idx="1"/>
          </p:nvPr>
        </p:nvSpPr>
        <p:spPr bwMode="auto">
          <a:xfrm>
            <a:off x="5632450" y="0"/>
            <a:ext cx="4310063" cy="341313"/>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algn="r" defTabSz="915988">
              <a:defRPr kumimoji="1" sz="1200">
                <a:latin typeface="Times New Roman" pitchFamily="18" charset="0"/>
              </a:defRPr>
            </a:lvl1pPr>
          </a:lstStyle>
          <a:p>
            <a:endParaRPr lang="en-US" altLang="zh-CN"/>
          </a:p>
        </p:txBody>
      </p:sp>
      <p:sp>
        <p:nvSpPr>
          <p:cNvPr id="45060" name="Rectangle 4"/>
          <p:cNvSpPr>
            <a:spLocks noGrp="1" noChangeArrowheads="1"/>
          </p:cNvSpPr>
          <p:nvPr>
            <p:ph type="ftr" sz="quarter" idx="2"/>
          </p:nvPr>
        </p:nvSpPr>
        <p:spPr bwMode="auto">
          <a:xfrm>
            <a:off x="0" y="6473825"/>
            <a:ext cx="4310063" cy="341313"/>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defTabSz="915988">
              <a:defRPr kumimoji="1" sz="1200">
                <a:latin typeface="Times New Roman" pitchFamily="18" charset="0"/>
              </a:defRPr>
            </a:lvl1pPr>
          </a:lstStyle>
          <a:p>
            <a:endParaRPr lang="en-US" altLang="zh-CN"/>
          </a:p>
        </p:txBody>
      </p:sp>
      <p:sp>
        <p:nvSpPr>
          <p:cNvPr id="45061" name="Rectangle 5"/>
          <p:cNvSpPr>
            <a:spLocks noGrp="1" noChangeArrowheads="1"/>
          </p:cNvSpPr>
          <p:nvPr>
            <p:ph type="sldNum" sz="quarter" idx="3"/>
          </p:nvPr>
        </p:nvSpPr>
        <p:spPr bwMode="auto">
          <a:xfrm>
            <a:off x="5632450" y="6473825"/>
            <a:ext cx="4310063" cy="341313"/>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algn="r" defTabSz="915988">
              <a:defRPr kumimoji="1" sz="1200">
                <a:latin typeface="Times New Roman" pitchFamily="18" charset="0"/>
              </a:defRPr>
            </a:lvl1pPr>
          </a:lstStyle>
          <a:p>
            <a:fld id="{F801E7ED-FB14-483F-AC11-36C740D54B34}" type="slidenum">
              <a:rPr lang="en-US" altLang="zh-CN"/>
              <a:pPr/>
              <a:t>‹#›</a:t>
            </a:fld>
            <a:endParaRPr lang="en-US" altLang="zh-CN"/>
          </a:p>
        </p:txBody>
      </p:sp>
    </p:spTree>
    <p:extLst>
      <p:ext uri="{BB962C8B-B14F-4D97-AF65-F5344CB8AC3E}">
        <p14:creationId xmlns:p14="http://schemas.microsoft.com/office/powerpoint/2010/main" val="322761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310063" cy="341313"/>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defTabSz="915988">
              <a:defRPr kumimoji="1" sz="1200">
                <a:latin typeface="Times New Roman" pitchFamily="18" charset="0"/>
              </a:defRPr>
            </a:lvl1pPr>
          </a:lstStyle>
          <a:p>
            <a:endParaRPr lang="en-US" altLang="zh-CN"/>
          </a:p>
        </p:txBody>
      </p:sp>
      <p:sp>
        <p:nvSpPr>
          <p:cNvPr id="82947" name="Rectangle 3"/>
          <p:cNvSpPr>
            <a:spLocks noGrp="1" noChangeArrowheads="1"/>
          </p:cNvSpPr>
          <p:nvPr>
            <p:ph type="dt" idx="1"/>
          </p:nvPr>
        </p:nvSpPr>
        <p:spPr bwMode="auto">
          <a:xfrm>
            <a:off x="5630863" y="0"/>
            <a:ext cx="4310062" cy="341313"/>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algn="r" defTabSz="915988">
              <a:defRPr kumimoji="1" sz="1200">
                <a:latin typeface="Times New Roman" pitchFamily="18" charset="0"/>
              </a:defRPr>
            </a:lvl1pPr>
          </a:lstStyle>
          <a:p>
            <a:endParaRPr lang="en-US" altLang="zh-CN"/>
          </a:p>
        </p:txBody>
      </p:sp>
      <p:sp>
        <p:nvSpPr>
          <p:cNvPr id="82948" name="Rectangle 4"/>
          <p:cNvSpPr>
            <a:spLocks noGrp="1" noRot="1" noChangeAspect="1" noChangeArrowheads="1" noTextEdit="1"/>
          </p:cNvSpPr>
          <p:nvPr>
            <p:ph type="sldImg" idx="2"/>
          </p:nvPr>
        </p:nvSpPr>
        <p:spPr bwMode="auto">
          <a:xfrm>
            <a:off x="3265488" y="511175"/>
            <a:ext cx="3408362" cy="2555875"/>
          </a:xfrm>
          <a:prstGeom prst="rect">
            <a:avLst/>
          </a:prstGeom>
          <a:noFill/>
          <a:ln w="9525">
            <a:solidFill>
              <a:srgbClr val="000000"/>
            </a:solidFill>
            <a:miter lim="800000"/>
            <a:headEnd/>
            <a:tailEnd/>
          </a:ln>
          <a:effectLst/>
        </p:spPr>
      </p:sp>
      <p:sp>
        <p:nvSpPr>
          <p:cNvPr id="82949" name="Rectangle 5"/>
          <p:cNvSpPr>
            <a:spLocks noGrp="1" noChangeArrowheads="1"/>
          </p:cNvSpPr>
          <p:nvPr>
            <p:ph type="body" sz="quarter" idx="3"/>
          </p:nvPr>
        </p:nvSpPr>
        <p:spPr bwMode="auto">
          <a:xfrm>
            <a:off x="993775" y="3236913"/>
            <a:ext cx="7954963" cy="3067050"/>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82950" name="Rectangle 6"/>
          <p:cNvSpPr>
            <a:spLocks noGrp="1" noChangeArrowheads="1"/>
          </p:cNvSpPr>
          <p:nvPr>
            <p:ph type="ftr" sz="quarter" idx="4"/>
          </p:nvPr>
        </p:nvSpPr>
        <p:spPr bwMode="auto">
          <a:xfrm>
            <a:off x="0" y="6472238"/>
            <a:ext cx="4310063" cy="341312"/>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defTabSz="915988">
              <a:defRPr kumimoji="1" sz="1200">
                <a:latin typeface="Times New Roman" pitchFamily="18" charset="0"/>
              </a:defRPr>
            </a:lvl1pPr>
          </a:lstStyle>
          <a:p>
            <a:endParaRPr lang="en-US" altLang="zh-CN"/>
          </a:p>
        </p:txBody>
      </p:sp>
      <p:sp>
        <p:nvSpPr>
          <p:cNvPr id="82951" name="Rectangle 7"/>
          <p:cNvSpPr>
            <a:spLocks noGrp="1" noChangeArrowheads="1"/>
          </p:cNvSpPr>
          <p:nvPr>
            <p:ph type="sldNum" sz="quarter" idx="5"/>
          </p:nvPr>
        </p:nvSpPr>
        <p:spPr bwMode="auto">
          <a:xfrm>
            <a:off x="5630863" y="6472238"/>
            <a:ext cx="4310062" cy="341312"/>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algn="r" defTabSz="915988">
              <a:defRPr kumimoji="1" sz="1200">
                <a:latin typeface="Times New Roman" pitchFamily="18" charset="0"/>
              </a:defRPr>
            </a:lvl1pPr>
          </a:lstStyle>
          <a:p>
            <a:fld id="{4DA730F8-05EC-466E-AFBE-F570F21F6586}" type="slidenum">
              <a:rPr lang="en-US" altLang="zh-CN"/>
              <a:pPr/>
              <a:t>‹#›</a:t>
            </a:fld>
            <a:endParaRPr lang="en-US" altLang="zh-CN"/>
          </a:p>
        </p:txBody>
      </p:sp>
    </p:spTree>
    <p:extLst>
      <p:ext uri="{BB962C8B-B14F-4D97-AF65-F5344CB8AC3E}">
        <p14:creationId xmlns:p14="http://schemas.microsoft.com/office/powerpoint/2010/main" val="3322088141"/>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10</a:t>
            </a:fld>
            <a:endParaRPr lang="en-US" altLang="zh-CN"/>
          </a:p>
        </p:txBody>
      </p:sp>
    </p:spTree>
    <p:extLst>
      <p:ext uri="{BB962C8B-B14F-4D97-AF65-F5344CB8AC3E}">
        <p14:creationId xmlns:p14="http://schemas.microsoft.com/office/powerpoint/2010/main" val="3911685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11</a:t>
            </a:fld>
            <a:endParaRPr lang="en-US" altLang="zh-CN"/>
          </a:p>
        </p:txBody>
      </p:sp>
    </p:spTree>
    <p:extLst>
      <p:ext uri="{BB962C8B-B14F-4D97-AF65-F5344CB8AC3E}">
        <p14:creationId xmlns:p14="http://schemas.microsoft.com/office/powerpoint/2010/main" val="3309890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12</a:t>
            </a:fld>
            <a:endParaRPr lang="en-US" altLang="zh-CN"/>
          </a:p>
        </p:txBody>
      </p:sp>
    </p:spTree>
    <p:extLst>
      <p:ext uri="{BB962C8B-B14F-4D97-AF65-F5344CB8AC3E}">
        <p14:creationId xmlns:p14="http://schemas.microsoft.com/office/powerpoint/2010/main" val="3508597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13</a:t>
            </a:fld>
            <a:endParaRPr lang="en-US" altLang="zh-CN"/>
          </a:p>
        </p:txBody>
      </p:sp>
    </p:spTree>
    <p:extLst>
      <p:ext uri="{BB962C8B-B14F-4D97-AF65-F5344CB8AC3E}">
        <p14:creationId xmlns:p14="http://schemas.microsoft.com/office/powerpoint/2010/main" val="2580608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14</a:t>
            </a:fld>
            <a:endParaRPr lang="en-US" altLang="zh-CN"/>
          </a:p>
        </p:txBody>
      </p:sp>
    </p:spTree>
    <p:extLst>
      <p:ext uri="{BB962C8B-B14F-4D97-AF65-F5344CB8AC3E}">
        <p14:creationId xmlns:p14="http://schemas.microsoft.com/office/powerpoint/2010/main" val="38903862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15</a:t>
            </a:fld>
            <a:endParaRPr lang="en-US" altLang="zh-CN"/>
          </a:p>
        </p:txBody>
      </p:sp>
    </p:spTree>
    <p:extLst>
      <p:ext uri="{BB962C8B-B14F-4D97-AF65-F5344CB8AC3E}">
        <p14:creationId xmlns:p14="http://schemas.microsoft.com/office/powerpoint/2010/main" val="2990744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16</a:t>
            </a:fld>
            <a:endParaRPr lang="en-US" altLang="zh-CN"/>
          </a:p>
        </p:txBody>
      </p:sp>
    </p:spTree>
    <p:extLst>
      <p:ext uri="{BB962C8B-B14F-4D97-AF65-F5344CB8AC3E}">
        <p14:creationId xmlns:p14="http://schemas.microsoft.com/office/powerpoint/2010/main" val="3118293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17</a:t>
            </a:fld>
            <a:endParaRPr lang="en-US" altLang="zh-CN"/>
          </a:p>
        </p:txBody>
      </p:sp>
    </p:spTree>
    <p:extLst>
      <p:ext uri="{BB962C8B-B14F-4D97-AF65-F5344CB8AC3E}">
        <p14:creationId xmlns:p14="http://schemas.microsoft.com/office/powerpoint/2010/main" val="3666329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18</a:t>
            </a:fld>
            <a:endParaRPr lang="en-US" altLang="zh-CN"/>
          </a:p>
        </p:txBody>
      </p:sp>
    </p:spTree>
    <p:extLst>
      <p:ext uri="{BB962C8B-B14F-4D97-AF65-F5344CB8AC3E}">
        <p14:creationId xmlns:p14="http://schemas.microsoft.com/office/powerpoint/2010/main" val="2422009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19</a:t>
            </a:fld>
            <a:endParaRPr lang="en-US" altLang="zh-CN"/>
          </a:p>
        </p:txBody>
      </p:sp>
    </p:spTree>
    <p:extLst>
      <p:ext uri="{BB962C8B-B14F-4D97-AF65-F5344CB8AC3E}">
        <p14:creationId xmlns:p14="http://schemas.microsoft.com/office/powerpoint/2010/main" val="149541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2</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20</a:t>
            </a:fld>
            <a:endParaRPr lang="en-US" altLang="zh-CN"/>
          </a:p>
        </p:txBody>
      </p:sp>
    </p:spTree>
    <p:extLst>
      <p:ext uri="{BB962C8B-B14F-4D97-AF65-F5344CB8AC3E}">
        <p14:creationId xmlns:p14="http://schemas.microsoft.com/office/powerpoint/2010/main" val="33711777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21</a:t>
            </a:fld>
            <a:endParaRPr lang="en-US" altLang="zh-CN"/>
          </a:p>
        </p:txBody>
      </p:sp>
    </p:spTree>
    <p:extLst>
      <p:ext uri="{BB962C8B-B14F-4D97-AF65-F5344CB8AC3E}">
        <p14:creationId xmlns:p14="http://schemas.microsoft.com/office/powerpoint/2010/main" val="890266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22</a:t>
            </a:fld>
            <a:endParaRPr lang="en-US" altLang="zh-CN"/>
          </a:p>
        </p:txBody>
      </p:sp>
    </p:spTree>
    <p:extLst>
      <p:ext uri="{BB962C8B-B14F-4D97-AF65-F5344CB8AC3E}">
        <p14:creationId xmlns:p14="http://schemas.microsoft.com/office/powerpoint/2010/main" val="32840908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23</a:t>
            </a:fld>
            <a:endParaRPr lang="en-US" altLang="zh-CN"/>
          </a:p>
        </p:txBody>
      </p:sp>
    </p:spTree>
    <p:extLst>
      <p:ext uri="{BB962C8B-B14F-4D97-AF65-F5344CB8AC3E}">
        <p14:creationId xmlns:p14="http://schemas.microsoft.com/office/powerpoint/2010/main" val="3198332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3</a:t>
            </a:fld>
            <a:endParaRPr lang="en-US" altLang="zh-CN"/>
          </a:p>
        </p:txBody>
      </p:sp>
    </p:spTree>
    <p:extLst>
      <p:ext uri="{BB962C8B-B14F-4D97-AF65-F5344CB8AC3E}">
        <p14:creationId xmlns:p14="http://schemas.microsoft.com/office/powerpoint/2010/main" val="2124317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4</a:t>
            </a:fld>
            <a:endParaRPr lang="en-US" altLang="zh-CN"/>
          </a:p>
        </p:txBody>
      </p:sp>
    </p:spTree>
    <p:extLst>
      <p:ext uri="{BB962C8B-B14F-4D97-AF65-F5344CB8AC3E}">
        <p14:creationId xmlns:p14="http://schemas.microsoft.com/office/powerpoint/2010/main" val="3359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5</a:t>
            </a:fld>
            <a:endParaRPr lang="en-US" altLang="zh-CN"/>
          </a:p>
        </p:txBody>
      </p:sp>
    </p:spTree>
    <p:extLst>
      <p:ext uri="{BB962C8B-B14F-4D97-AF65-F5344CB8AC3E}">
        <p14:creationId xmlns:p14="http://schemas.microsoft.com/office/powerpoint/2010/main" val="92437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6</a:t>
            </a:fld>
            <a:endParaRPr lang="en-US" altLang="zh-CN"/>
          </a:p>
        </p:txBody>
      </p:sp>
    </p:spTree>
    <p:extLst>
      <p:ext uri="{BB962C8B-B14F-4D97-AF65-F5344CB8AC3E}">
        <p14:creationId xmlns:p14="http://schemas.microsoft.com/office/powerpoint/2010/main" val="619161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7</a:t>
            </a:fld>
            <a:endParaRPr lang="en-US" altLang="zh-CN"/>
          </a:p>
        </p:txBody>
      </p:sp>
    </p:spTree>
    <p:extLst>
      <p:ext uri="{BB962C8B-B14F-4D97-AF65-F5344CB8AC3E}">
        <p14:creationId xmlns:p14="http://schemas.microsoft.com/office/powerpoint/2010/main" val="2660830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8</a:t>
            </a:fld>
            <a:endParaRPr lang="en-US" altLang="zh-CN"/>
          </a:p>
        </p:txBody>
      </p:sp>
    </p:spTree>
    <p:extLst>
      <p:ext uri="{BB962C8B-B14F-4D97-AF65-F5344CB8AC3E}">
        <p14:creationId xmlns:p14="http://schemas.microsoft.com/office/powerpoint/2010/main" val="2686074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DA730F8-05EC-466E-AFBE-F570F21F6586}" type="slidenum">
              <a:rPr lang="en-US" altLang="zh-CN" smtClean="0"/>
              <a:pPr/>
              <a:t>9</a:t>
            </a:fld>
            <a:endParaRPr lang="en-US" altLang="zh-CN"/>
          </a:p>
        </p:txBody>
      </p:sp>
    </p:spTree>
    <p:extLst>
      <p:ext uri="{BB962C8B-B14F-4D97-AF65-F5344CB8AC3E}">
        <p14:creationId xmlns:p14="http://schemas.microsoft.com/office/powerpoint/2010/main" val="26203276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57026" name="Freeform 2"/>
          <p:cNvSpPr>
            <a:spLocks/>
          </p:cNvSpPr>
          <p:nvPr/>
        </p:nvSpPr>
        <p:spPr bwMode="auto">
          <a:xfrm>
            <a:off x="4760913" y="20638"/>
            <a:ext cx="4438650" cy="4038600"/>
          </a:xfrm>
          <a:custGeom>
            <a:avLst/>
            <a:gdLst/>
            <a:ahLst/>
            <a:cxnLst>
              <a:cxn ang="0">
                <a:pos x="23" y="4"/>
              </a:cxn>
              <a:cxn ang="0">
                <a:pos x="11" y="71"/>
              </a:cxn>
              <a:cxn ang="0">
                <a:pos x="25" y="393"/>
              </a:cxn>
              <a:cxn ang="0">
                <a:pos x="54" y="457"/>
              </a:cxn>
              <a:cxn ang="0">
                <a:pos x="158" y="482"/>
              </a:cxn>
              <a:cxn ang="0">
                <a:pos x="204" y="495"/>
              </a:cxn>
              <a:cxn ang="0">
                <a:pos x="520" y="475"/>
              </a:cxn>
              <a:cxn ang="0">
                <a:pos x="533" y="167"/>
              </a:cxn>
              <a:cxn ang="0">
                <a:pos x="369" y="16"/>
              </a:cxn>
              <a:cxn ang="0">
                <a:pos x="249" y="29"/>
              </a:cxn>
              <a:cxn ang="0">
                <a:pos x="198" y="11"/>
              </a:cxn>
              <a:cxn ang="0">
                <a:pos x="151" y="2"/>
              </a:cxn>
              <a:cxn ang="0">
                <a:pos x="23" y="4"/>
              </a:cxn>
            </a:cxnLst>
            <a:rect l="0" t="0" r="r" b="b"/>
            <a:pathLst>
              <a:path w="546" h="497">
                <a:moveTo>
                  <a:pt x="23" y="4"/>
                </a:moveTo>
                <a:cubicBezTo>
                  <a:pt x="23" y="4"/>
                  <a:pt x="0" y="34"/>
                  <a:pt x="11" y="71"/>
                </a:cubicBezTo>
                <a:cubicBezTo>
                  <a:pt x="19" y="100"/>
                  <a:pt x="25" y="393"/>
                  <a:pt x="25" y="393"/>
                </a:cubicBezTo>
                <a:cubicBezTo>
                  <a:pt x="25" y="393"/>
                  <a:pt x="42" y="452"/>
                  <a:pt x="54" y="457"/>
                </a:cubicBezTo>
                <a:cubicBezTo>
                  <a:pt x="66" y="462"/>
                  <a:pt x="158" y="482"/>
                  <a:pt x="158" y="482"/>
                </a:cubicBezTo>
                <a:cubicBezTo>
                  <a:pt x="158" y="482"/>
                  <a:pt x="191" y="497"/>
                  <a:pt x="204" y="495"/>
                </a:cubicBezTo>
                <a:cubicBezTo>
                  <a:pt x="217" y="494"/>
                  <a:pt x="506" y="487"/>
                  <a:pt x="520" y="475"/>
                </a:cubicBezTo>
                <a:cubicBezTo>
                  <a:pt x="533" y="463"/>
                  <a:pt x="546" y="218"/>
                  <a:pt x="533" y="167"/>
                </a:cubicBezTo>
                <a:cubicBezTo>
                  <a:pt x="520" y="117"/>
                  <a:pt x="404" y="14"/>
                  <a:pt x="369" y="16"/>
                </a:cubicBezTo>
                <a:cubicBezTo>
                  <a:pt x="335" y="17"/>
                  <a:pt x="249" y="29"/>
                  <a:pt x="249" y="29"/>
                </a:cubicBezTo>
                <a:lnTo>
                  <a:pt x="198" y="11"/>
                </a:lnTo>
                <a:lnTo>
                  <a:pt x="151" y="2"/>
                </a:lnTo>
                <a:cubicBezTo>
                  <a:pt x="151" y="2"/>
                  <a:pt x="79" y="0"/>
                  <a:pt x="23" y="4"/>
                </a:cubicBezTo>
                <a:close/>
              </a:path>
            </a:pathLst>
          </a:custGeom>
          <a:solidFill>
            <a:schemeClr val="accent2"/>
          </a:solidFill>
          <a:ln w="0">
            <a:noFill/>
            <a:prstDash val="solid"/>
            <a:round/>
            <a:headEnd/>
            <a:tailEnd/>
          </a:ln>
        </p:spPr>
        <p:txBody>
          <a:bodyPr/>
          <a:lstStyle/>
          <a:p>
            <a:endParaRPr lang="zh-CN" altLang="en-US"/>
          </a:p>
        </p:txBody>
      </p:sp>
      <p:grpSp>
        <p:nvGrpSpPr>
          <p:cNvPr id="257027" name="Group 3"/>
          <p:cNvGrpSpPr>
            <a:grpSpLocks/>
          </p:cNvGrpSpPr>
          <p:nvPr/>
        </p:nvGrpSpPr>
        <p:grpSpPr bwMode="auto">
          <a:xfrm>
            <a:off x="4572000" y="28575"/>
            <a:ext cx="4756150" cy="4338638"/>
            <a:chOff x="2918" y="18"/>
            <a:chExt cx="2958" cy="2699"/>
          </a:xfrm>
        </p:grpSpPr>
        <p:sp>
          <p:nvSpPr>
            <p:cNvPr id="257028" name="Freeform 4"/>
            <p:cNvSpPr>
              <a:spLocks/>
            </p:cNvSpPr>
            <p:nvPr/>
          </p:nvSpPr>
          <p:spPr bwMode="auto">
            <a:xfrm>
              <a:off x="3060" y="18"/>
              <a:ext cx="490" cy="187"/>
            </a:xfrm>
            <a:custGeom>
              <a:avLst/>
              <a:gdLst/>
              <a:ahLst/>
              <a:cxnLst>
                <a:cxn ang="0">
                  <a:pos x="71" y="25"/>
                </a:cxn>
                <a:cxn ang="0">
                  <a:pos x="91" y="20"/>
                </a:cxn>
                <a:cxn ang="0">
                  <a:pos x="92" y="17"/>
                </a:cxn>
                <a:cxn ang="0">
                  <a:pos x="88" y="0"/>
                </a:cxn>
                <a:cxn ang="0">
                  <a:pos x="25" y="0"/>
                </a:cxn>
                <a:cxn ang="0">
                  <a:pos x="10" y="22"/>
                </a:cxn>
                <a:cxn ang="0">
                  <a:pos x="71" y="25"/>
                </a:cxn>
              </a:cxnLst>
              <a:rect l="0" t="0" r="r" b="b"/>
              <a:pathLst>
                <a:path w="97" h="37">
                  <a:moveTo>
                    <a:pt x="71" y="25"/>
                  </a:moveTo>
                  <a:cubicBezTo>
                    <a:pt x="81" y="22"/>
                    <a:pt x="87" y="21"/>
                    <a:pt x="91" y="20"/>
                  </a:cubicBezTo>
                  <a:cubicBezTo>
                    <a:pt x="91" y="19"/>
                    <a:pt x="91" y="19"/>
                    <a:pt x="92" y="17"/>
                  </a:cubicBezTo>
                  <a:cubicBezTo>
                    <a:pt x="97" y="11"/>
                    <a:pt x="95" y="4"/>
                    <a:pt x="88" y="0"/>
                  </a:cubicBezTo>
                  <a:lnTo>
                    <a:pt x="25" y="0"/>
                  </a:lnTo>
                  <a:cubicBezTo>
                    <a:pt x="10" y="3"/>
                    <a:pt x="0" y="10"/>
                    <a:pt x="10" y="22"/>
                  </a:cubicBezTo>
                  <a:cubicBezTo>
                    <a:pt x="10" y="22"/>
                    <a:pt x="28" y="37"/>
                    <a:pt x="71" y="25"/>
                  </a:cubicBezTo>
                  <a:close/>
                </a:path>
              </a:pathLst>
            </a:custGeom>
            <a:solidFill>
              <a:schemeClr val="bg1"/>
            </a:solidFill>
            <a:ln w="0">
              <a:noFill/>
              <a:prstDash val="solid"/>
              <a:round/>
              <a:headEnd/>
              <a:tailEnd/>
            </a:ln>
          </p:spPr>
          <p:txBody>
            <a:bodyPr/>
            <a:lstStyle/>
            <a:p>
              <a:endParaRPr lang="zh-CN" altLang="en-US"/>
            </a:p>
          </p:txBody>
        </p:sp>
        <p:sp>
          <p:nvSpPr>
            <p:cNvPr id="257029" name="Freeform 5"/>
            <p:cNvSpPr>
              <a:spLocks noEditPoints="1"/>
            </p:cNvSpPr>
            <p:nvPr/>
          </p:nvSpPr>
          <p:spPr bwMode="auto">
            <a:xfrm>
              <a:off x="2918" y="18"/>
              <a:ext cx="2958" cy="2699"/>
            </a:xfrm>
            <a:custGeom>
              <a:avLst/>
              <a:gdLst/>
              <a:ahLst/>
              <a:cxnLst>
                <a:cxn ang="0">
                  <a:pos x="504" y="1"/>
                </a:cxn>
                <a:cxn ang="0">
                  <a:pos x="157" y="0"/>
                </a:cxn>
                <a:cxn ang="0">
                  <a:pos x="225" y="21"/>
                </a:cxn>
                <a:cxn ang="0">
                  <a:pos x="174" y="39"/>
                </a:cxn>
                <a:cxn ang="0">
                  <a:pos x="207" y="71"/>
                </a:cxn>
                <a:cxn ang="0">
                  <a:pos x="74" y="60"/>
                </a:cxn>
                <a:cxn ang="0">
                  <a:pos x="26" y="63"/>
                </a:cxn>
                <a:cxn ang="0">
                  <a:pos x="199" y="487"/>
                </a:cxn>
                <a:cxn ang="0">
                  <a:pos x="144" y="341"/>
                </a:cxn>
                <a:cxn ang="0">
                  <a:pos x="105" y="376"/>
                </a:cxn>
                <a:cxn ang="0">
                  <a:pos x="94" y="435"/>
                </a:cxn>
                <a:cxn ang="0">
                  <a:pos x="124" y="265"/>
                </a:cxn>
                <a:cxn ang="0">
                  <a:pos x="153" y="228"/>
                </a:cxn>
                <a:cxn ang="0">
                  <a:pos x="209" y="237"/>
                </a:cxn>
                <a:cxn ang="0">
                  <a:pos x="188" y="306"/>
                </a:cxn>
                <a:cxn ang="0">
                  <a:pos x="192" y="395"/>
                </a:cxn>
                <a:cxn ang="0">
                  <a:pos x="515" y="483"/>
                </a:cxn>
                <a:cxn ang="0">
                  <a:pos x="454" y="427"/>
                </a:cxn>
                <a:cxn ang="0">
                  <a:pos x="425" y="345"/>
                </a:cxn>
                <a:cxn ang="0">
                  <a:pos x="396" y="270"/>
                </a:cxn>
                <a:cxn ang="0">
                  <a:pos x="460" y="256"/>
                </a:cxn>
                <a:cxn ang="0">
                  <a:pos x="407" y="223"/>
                </a:cxn>
                <a:cxn ang="0">
                  <a:pos x="439" y="226"/>
                </a:cxn>
                <a:cxn ang="0">
                  <a:pos x="438" y="209"/>
                </a:cxn>
                <a:cxn ang="0">
                  <a:pos x="376" y="211"/>
                </a:cxn>
                <a:cxn ang="0">
                  <a:pos x="357" y="343"/>
                </a:cxn>
                <a:cxn ang="0">
                  <a:pos x="347" y="230"/>
                </a:cxn>
                <a:cxn ang="0">
                  <a:pos x="331" y="182"/>
                </a:cxn>
                <a:cxn ang="0">
                  <a:pos x="347" y="136"/>
                </a:cxn>
                <a:cxn ang="0">
                  <a:pos x="339" y="99"/>
                </a:cxn>
                <a:cxn ang="0">
                  <a:pos x="331" y="62"/>
                </a:cxn>
                <a:cxn ang="0">
                  <a:pos x="369" y="103"/>
                </a:cxn>
                <a:cxn ang="0">
                  <a:pos x="415" y="47"/>
                </a:cxn>
                <a:cxn ang="0">
                  <a:pos x="409" y="95"/>
                </a:cxn>
                <a:cxn ang="0">
                  <a:pos x="401" y="130"/>
                </a:cxn>
                <a:cxn ang="0">
                  <a:pos x="401" y="181"/>
                </a:cxn>
                <a:cxn ang="0">
                  <a:pos x="558" y="181"/>
                </a:cxn>
                <a:cxn ang="0">
                  <a:pos x="554" y="76"/>
                </a:cxn>
                <a:cxn ang="0">
                  <a:pos x="249" y="69"/>
                </a:cxn>
                <a:cxn ang="0">
                  <a:pos x="293" y="93"/>
                </a:cxn>
                <a:cxn ang="0">
                  <a:pos x="171" y="195"/>
                </a:cxn>
                <a:cxn ang="0">
                  <a:pos x="69" y="98"/>
                </a:cxn>
                <a:cxn ang="0">
                  <a:pos x="191" y="106"/>
                </a:cxn>
                <a:cxn ang="0">
                  <a:pos x="220" y="105"/>
                </a:cxn>
                <a:cxn ang="0">
                  <a:pos x="302" y="121"/>
                </a:cxn>
                <a:cxn ang="0">
                  <a:pos x="276" y="256"/>
                </a:cxn>
                <a:cxn ang="0">
                  <a:pos x="260" y="137"/>
                </a:cxn>
                <a:cxn ang="0">
                  <a:pos x="171" y="195"/>
                </a:cxn>
                <a:cxn ang="0">
                  <a:pos x="223" y="225"/>
                </a:cxn>
                <a:cxn ang="0">
                  <a:pos x="247" y="158"/>
                </a:cxn>
                <a:cxn ang="0">
                  <a:pos x="326" y="292"/>
                </a:cxn>
                <a:cxn ang="0">
                  <a:pos x="215" y="321"/>
                </a:cxn>
                <a:cxn ang="0">
                  <a:pos x="309" y="277"/>
                </a:cxn>
                <a:cxn ang="0">
                  <a:pos x="318" y="133"/>
                </a:cxn>
                <a:cxn ang="0">
                  <a:pos x="313" y="213"/>
                </a:cxn>
                <a:cxn ang="0">
                  <a:pos x="299" y="144"/>
                </a:cxn>
                <a:cxn ang="0">
                  <a:pos x="507" y="179"/>
                </a:cxn>
                <a:cxn ang="0">
                  <a:pos x="461" y="162"/>
                </a:cxn>
              </a:cxnLst>
              <a:rect l="0" t="0" r="r" b="b"/>
              <a:pathLst>
                <a:path w="585" h="534">
                  <a:moveTo>
                    <a:pt x="554" y="76"/>
                  </a:moveTo>
                  <a:cubicBezTo>
                    <a:pt x="551" y="32"/>
                    <a:pt x="543" y="9"/>
                    <a:pt x="504" y="1"/>
                  </a:cubicBezTo>
                  <a:cubicBezTo>
                    <a:pt x="500" y="1"/>
                    <a:pt x="494" y="0"/>
                    <a:pt x="486" y="0"/>
                  </a:cubicBezTo>
                  <a:lnTo>
                    <a:pt x="157" y="0"/>
                  </a:lnTo>
                  <a:cubicBezTo>
                    <a:pt x="156" y="5"/>
                    <a:pt x="153" y="17"/>
                    <a:pt x="158" y="17"/>
                  </a:cubicBezTo>
                  <a:cubicBezTo>
                    <a:pt x="171" y="17"/>
                    <a:pt x="223" y="21"/>
                    <a:pt x="225" y="21"/>
                  </a:cubicBezTo>
                  <a:cubicBezTo>
                    <a:pt x="226" y="21"/>
                    <a:pt x="250" y="16"/>
                    <a:pt x="237" y="28"/>
                  </a:cubicBezTo>
                  <a:cubicBezTo>
                    <a:pt x="223" y="41"/>
                    <a:pt x="192" y="41"/>
                    <a:pt x="174" y="39"/>
                  </a:cubicBezTo>
                  <a:cubicBezTo>
                    <a:pt x="131" y="36"/>
                    <a:pt x="152" y="56"/>
                    <a:pt x="168" y="56"/>
                  </a:cubicBezTo>
                  <a:cubicBezTo>
                    <a:pt x="218" y="56"/>
                    <a:pt x="228" y="68"/>
                    <a:pt x="207" y="71"/>
                  </a:cubicBezTo>
                  <a:cubicBezTo>
                    <a:pt x="186" y="74"/>
                    <a:pt x="182" y="73"/>
                    <a:pt x="162" y="76"/>
                  </a:cubicBezTo>
                  <a:cubicBezTo>
                    <a:pt x="7" y="101"/>
                    <a:pt x="59" y="60"/>
                    <a:pt x="74" y="60"/>
                  </a:cubicBezTo>
                  <a:cubicBezTo>
                    <a:pt x="139" y="59"/>
                    <a:pt x="123" y="37"/>
                    <a:pt x="107" y="42"/>
                  </a:cubicBezTo>
                  <a:cubicBezTo>
                    <a:pt x="91" y="46"/>
                    <a:pt x="34" y="27"/>
                    <a:pt x="26" y="63"/>
                  </a:cubicBezTo>
                  <a:cubicBezTo>
                    <a:pt x="19" y="100"/>
                    <a:pt x="42" y="282"/>
                    <a:pt x="36" y="317"/>
                  </a:cubicBezTo>
                  <a:cubicBezTo>
                    <a:pt x="0" y="534"/>
                    <a:pt x="199" y="487"/>
                    <a:pt x="199" y="487"/>
                  </a:cubicBezTo>
                  <a:cubicBezTo>
                    <a:pt x="156" y="453"/>
                    <a:pt x="174" y="421"/>
                    <a:pt x="171" y="403"/>
                  </a:cubicBezTo>
                  <a:cubicBezTo>
                    <a:pt x="161" y="345"/>
                    <a:pt x="154" y="337"/>
                    <a:pt x="144" y="341"/>
                  </a:cubicBezTo>
                  <a:cubicBezTo>
                    <a:pt x="121" y="352"/>
                    <a:pt x="123" y="358"/>
                    <a:pt x="126" y="367"/>
                  </a:cubicBezTo>
                  <a:cubicBezTo>
                    <a:pt x="142" y="416"/>
                    <a:pt x="105" y="376"/>
                    <a:pt x="105" y="376"/>
                  </a:cubicBezTo>
                  <a:cubicBezTo>
                    <a:pt x="98" y="380"/>
                    <a:pt x="95" y="390"/>
                    <a:pt x="99" y="399"/>
                  </a:cubicBezTo>
                  <a:cubicBezTo>
                    <a:pt x="131" y="463"/>
                    <a:pt x="101" y="446"/>
                    <a:pt x="94" y="435"/>
                  </a:cubicBezTo>
                  <a:cubicBezTo>
                    <a:pt x="61" y="390"/>
                    <a:pt x="92" y="366"/>
                    <a:pt x="88" y="352"/>
                  </a:cubicBezTo>
                  <a:cubicBezTo>
                    <a:pt x="75" y="295"/>
                    <a:pt x="118" y="274"/>
                    <a:pt x="124" y="265"/>
                  </a:cubicBezTo>
                  <a:cubicBezTo>
                    <a:pt x="130" y="256"/>
                    <a:pt x="127" y="253"/>
                    <a:pt x="129" y="234"/>
                  </a:cubicBezTo>
                  <a:cubicBezTo>
                    <a:pt x="136" y="195"/>
                    <a:pt x="155" y="216"/>
                    <a:pt x="153" y="228"/>
                  </a:cubicBezTo>
                  <a:cubicBezTo>
                    <a:pt x="148" y="274"/>
                    <a:pt x="176" y="242"/>
                    <a:pt x="186" y="228"/>
                  </a:cubicBezTo>
                  <a:cubicBezTo>
                    <a:pt x="218" y="186"/>
                    <a:pt x="214" y="229"/>
                    <a:pt x="209" y="237"/>
                  </a:cubicBezTo>
                  <a:cubicBezTo>
                    <a:pt x="203" y="244"/>
                    <a:pt x="198" y="255"/>
                    <a:pt x="200" y="260"/>
                  </a:cubicBezTo>
                  <a:cubicBezTo>
                    <a:pt x="208" y="283"/>
                    <a:pt x="193" y="305"/>
                    <a:pt x="188" y="306"/>
                  </a:cubicBezTo>
                  <a:cubicBezTo>
                    <a:pt x="184" y="308"/>
                    <a:pt x="170" y="314"/>
                    <a:pt x="170" y="332"/>
                  </a:cubicBezTo>
                  <a:cubicBezTo>
                    <a:pt x="171" y="350"/>
                    <a:pt x="192" y="382"/>
                    <a:pt x="192" y="395"/>
                  </a:cubicBezTo>
                  <a:cubicBezTo>
                    <a:pt x="193" y="492"/>
                    <a:pt x="236" y="499"/>
                    <a:pt x="255" y="497"/>
                  </a:cubicBezTo>
                  <a:cubicBezTo>
                    <a:pt x="275" y="496"/>
                    <a:pt x="445" y="490"/>
                    <a:pt x="515" y="483"/>
                  </a:cubicBezTo>
                  <a:cubicBezTo>
                    <a:pt x="585" y="477"/>
                    <a:pt x="538" y="458"/>
                    <a:pt x="518" y="458"/>
                  </a:cubicBezTo>
                  <a:cubicBezTo>
                    <a:pt x="467" y="458"/>
                    <a:pt x="454" y="427"/>
                    <a:pt x="454" y="427"/>
                  </a:cubicBezTo>
                  <a:cubicBezTo>
                    <a:pt x="454" y="427"/>
                    <a:pt x="453" y="405"/>
                    <a:pt x="431" y="400"/>
                  </a:cubicBezTo>
                  <a:cubicBezTo>
                    <a:pt x="376" y="385"/>
                    <a:pt x="411" y="353"/>
                    <a:pt x="425" y="345"/>
                  </a:cubicBezTo>
                  <a:cubicBezTo>
                    <a:pt x="438" y="338"/>
                    <a:pt x="430" y="335"/>
                    <a:pt x="420" y="329"/>
                  </a:cubicBezTo>
                  <a:cubicBezTo>
                    <a:pt x="398" y="316"/>
                    <a:pt x="394" y="300"/>
                    <a:pt x="396" y="270"/>
                  </a:cubicBezTo>
                  <a:cubicBezTo>
                    <a:pt x="397" y="240"/>
                    <a:pt x="416" y="249"/>
                    <a:pt x="416" y="249"/>
                  </a:cubicBezTo>
                  <a:cubicBezTo>
                    <a:pt x="416" y="249"/>
                    <a:pt x="448" y="262"/>
                    <a:pt x="460" y="256"/>
                  </a:cubicBezTo>
                  <a:cubicBezTo>
                    <a:pt x="472" y="250"/>
                    <a:pt x="467" y="239"/>
                    <a:pt x="461" y="244"/>
                  </a:cubicBezTo>
                  <a:cubicBezTo>
                    <a:pt x="455" y="248"/>
                    <a:pt x="412" y="244"/>
                    <a:pt x="407" y="223"/>
                  </a:cubicBezTo>
                  <a:cubicBezTo>
                    <a:pt x="403" y="202"/>
                    <a:pt x="418" y="213"/>
                    <a:pt x="422" y="214"/>
                  </a:cubicBezTo>
                  <a:cubicBezTo>
                    <a:pt x="427" y="216"/>
                    <a:pt x="427" y="220"/>
                    <a:pt x="439" y="226"/>
                  </a:cubicBezTo>
                  <a:cubicBezTo>
                    <a:pt x="468" y="241"/>
                    <a:pt x="454" y="224"/>
                    <a:pt x="454" y="224"/>
                  </a:cubicBezTo>
                  <a:cubicBezTo>
                    <a:pt x="454" y="224"/>
                    <a:pt x="454" y="224"/>
                    <a:pt x="438" y="209"/>
                  </a:cubicBezTo>
                  <a:cubicBezTo>
                    <a:pt x="423" y="194"/>
                    <a:pt x="406" y="199"/>
                    <a:pt x="389" y="199"/>
                  </a:cubicBezTo>
                  <a:cubicBezTo>
                    <a:pt x="373" y="199"/>
                    <a:pt x="376" y="211"/>
                    <a:pt x="376" y="211"/>
                  </a:cubicBezTo>
                  <a:cubicBezTo>
                    <a:pt x="376" y="211"/>
                    <a:pt x="373" y="242"/>
                    <a:pt x="370" y="291"/>
                  </a:cubicBezTo>
                  <a:cubicBezTo>
                    <a:pt x="368" y="341"/>
                    <a:pt x="360" y="347"/>
                    <a:pt x="357" y="343"/>
                  </a:cubicBezTo>
                  <a:cubicBezTo>
                    <a:pt x="354" y="338"/>
                    <a:pt x="350" y="313"/>
                    <a:pt x="350" y="305"/>
                  </a:cubicBezTo>
                  <a:cubicBezTo>
                    <a:pt x="350" y="298"/>
                    <a:pt x="345" y="264"/>
                    <a:pt x="347" y="230"/>
                  </a:cubicBezTo>
                  <a:cubicBezTo>
                    <a:pt x="350" y="195"/>
                    <a:pt x="356" y="210"/>
                    <a:pt x="334" y="201"/>
                  </a:cubicBezTo>
                  <a:cubicBezTo>
                    <a:pt x="311" y="192"/>
                    <a:pt x="323" y="182"/>
                    <a:pt x="331" y="182"/>
                  </a:cubicBezTo>
                  <a:cubicBezTo>
                    <a:pt x="338" y="182"/>
                    <a:pt x="350" y="189"/>
                    <a:pt x="352" y="181"/>
                  </a:cubicBezTo>
                  <a:cubicBezTo>
                    <a:pt x="356" y="160"/>
                    <a:pt x="359" y="141"/>
                    <a:pt x="347" y="136"/>
                  </a:cubicBezTo>
                  <a:cubicBezTo>
                    <a:pt x="322" y="127"/>
                    <a:pt x="332" y="121"/>
                    <a:pt x="341" y="118"/>
                  </a:cubicBezTo>
                  <a:cubicBezTo>
                    <a:pt x="350" y="115"/>
                    <a:pt x="352" y="94"/>
                    <a:pt x="339" y="99"/>
                  </a:cubicBezTo>
                  <a:cubicBezTo>
                    <a:pt x="313" y="107"/>
                    <a:pt x="316" y="85"/>
                    <a:pt x="321" y="82"/>
                  </a:cubicBezTo>
                  <a:cubicBezTo>
                    <a:pt x="325" y="79"/>
                    <a:pt x="334" y="83"/>
                    <a:pt x="331" y="62"/>
                  </a:cubicBezTo>
                  <a:cubicBezTo>
                    <a:pt x="328" y="41"/>
                    <a:pt x="347" y="34"/>
                    <a:pt x="351" y="53"/>
                  </a:cubicBezTo>
                  <a:cubicBezTo>
                    <a:pt x="354" y="73"/>
                    <a:pt x="363" y="112"/>
                    <a:pt x="369" y="103"/>
                  </a:cubicBezTo>
                  <a:cubicBezTo>
                    <a:pt x="375" y="94"/>
                    <a:pt x="385" y="57"/>
                    <a:pt x="395" y="41"/>
                  </a:cubicBezTo>
                  <a:cubicBezTo>
                    <a:pt x="406" y="24"/>
                    <a:pt x="418" y="38"/>
                    <a:pt x="415" y="47"/>
                  </a:cubicBezTo>
                  <a:cubicBezTo>
                    <a:pt x="401" y="88"/>
                    <a:pt x="426" y="90"/>
                    <a:pt x="426" y="90"/>
                  </a:cubicBezTo>
                  <a:cubicBezTo>
                    <a:pt x="426" y="90"/>
                    <a:pt x="423" y="96"/>
                    <a:pt x="409" y="95"/>
                  </a:cubicBezTo>
                  <a:cubicBezTo>
                    <a:pt x="382" y="92"/>
                    <a:pt x="393" y="110"/>
                    <a:pt x="405" y="115"/>
                  </a:cubicBezTo>
                  <a:cubicBezTo>
                    <a:pt x="431" y="124"/>
                    <a:pt x="414" y="130"/>
                    <a:pt x="401" y="130"/>
                  </a:cubicBezTo>
                  <a:cubicBezTo>
                    <a:pt x="387" y="130"/>
                    <a:pt x="381" y="134"/>
                    <a:pt x="378" y="148"/>
                  </a:cubicBezTo>
                  <a:cubicBezTo>
                    <a:pt x="369" y="191"/>
                    <a:pt x="401" y="181"/>
                    <a:pt x="401" y="181"/>
                  </a:cubicBezTo>
                  <a:cubicBezTo>
                    <a:pt x="452" y="195"/>
                    <a:pt x="528" y="188"/>
                    <a:pt x="528" y="188"/>
                  </a:cubicBezTo>
                  <a:cubicBezTo>
                    <a:pt x="543" y="192"/>
                    <a:pt x="552" y="189"/>
                    <a:pt x="558" y="181"/>
                  </a:cubicBezTo>
                  <a:lnTo>
                    <a:pt x="558" y="103"/>
                  </a:lnTo>
                  <a:cubicBezTo>
                    <a:pt x="556" y="93"/>
                    <a:pt x="555" y="84"/>
                    <a:pt x="554" y="76"/>
                  </a:cubicBezTo>
                  <a:close/>
                  <a:moveTo>
                    <a:pt x="231" y="77"/>
                  </a:moveTo>
                  <a:cubicBezTo>
                    <a:pt x="233" y="65"/>
                    <a:pt x="249" y="69"/>
                    <a:pt x="249" y="69"/>
                  </a:cubicBezTo>
                  <a:cubicBezTo>
                    <a:pt x="249" y="69"/>
                    <a:pt x="278" y="79"/>
                    <a:pt x="290" y="78"/>
                  </a:cubicBezTo>
                  <a:cubicBezTo>
                    <a:pt x="301" y="76"/>
                    <a:pt x="318" y="93"/>
                    <a:pt x="293" y="93"/>
                  </a:cubicBezTo>
                  <a:cubicBezTo>
                    <a:pt x="267" y="93"/>
                    <a:pt x="228" y="104"/>
                    <a:pt x="231" y="77"/>
                  </a:cubicBezTo>
                  <a:close/>
                  <a:moveTo>
                    <a:pt x="171" y="195"/>
                  </a:moveTo>
                  <a:cubicBezTo>
                    <a:pt x="153" y="195"/>
                    <a:pt x="46" y="237"/>
                    <a:pt x="45" y="128"/>
                  </a:cubicBezTo>
                  <a:cubicBezTo>
                    <a:pt x="45" y="104"/>
                    <a:pt x="39" y="83"/>
                    <a:pt x="69" y="98"/>
                  </a:cubicBezTo>
                  <a:cubicBezTo>
                    <a:pt x="99" y="112"/>
                    <a:pt x="72" y="111"/>
                    <a:pt x="137" y="108"/>
                  </a:cubicBezTo>
                  <a:cubicBezTo>
                    <a:pt x="137" y="108"/>
                    <a:pt x="184" y="110"/>
                    <a:pt x="191" y="106"/>
                  </a:cubicBezTo>
                  <a:cubicBezTo>
                    <a:pt x="199" y="101"/>
                    <a:pt x="192" y="91"/>
                    <a:pt x="207" y="91"/>
                  </a:cubicBezTo>
                  <a:cubicBezTo>
                    <a:pt x="222" y="90"/>
                    <a:pt x="220" y="105"/>
                    <a:pt x="220" y="105"/>
                  </a:cubicBezTo>
                  <a:cubicBezTo>
                    <a:pt x="220" y="105"/>
                    <a:pt x="207" y="124"/>
                    <a:pt x="305" y="111"/>
                  </a:cubicBezTo>
                  <a:cubicBezTo>
                    <a:pt x="317" y="109"/>
                    <a:pt x="327" y="121"/>
                    <a:pt x="302" y="121"/>
                  </a:cubicBezTo>
                  <a:cubicBezTo>
                    <a:pt x="290" y="122"/>
                    <a:pt x="272" y="128"/>
                    <a:pt x="278" y="143"/>
                  </a:cubicBezTo>
                  <a:cubicBezTo>
                    <a:pt x="284" y="158"/>
                    <a:pt x="276" y="256"/>
                    <a:pt x="276" y="256"/>
                  </a:cubicBezTo>
                  <a:cubicBezTo>
                    <a:pt x="276" y="256"/>
                    <a:pt x="271" y="274"/>
                    <a:pt x="262" y="245"/>
                  </a:cubicBezTo>
                  <a:cubicBezTo>
                    <a:pt x="259" y="235"/>
                    <a:pt x="262" y="144"/>
                    <a:pt x="260" y="137"/>
                  </a:cubicBezTo>
                  <a:cubicBezTo>
                    <a:pt x="259" y="129"/>
                    <a:pt x="217" y="122"/>
                    <a:pt x="215" y="154"/>
                  </a:cubicBezTo>
                  <a:cubicBezTo>
                    <a:pt x="214" y="185"/>
                    <a:pt x="205" y="195"/>
                    <a:pt x="171" y="195"/>
                  </a:cubicBezTo>
                  <a:close/>
                  <a:moveTo>
                    <a:pt x="237" y="231"/>
                  </a:moveTo>
                  <a:cubicBezTo>
                    <a:pt x="230" y="240"/>
                    <a:pt x="219" y="247"/>
                    <a:pt x="223" y="225"/>
                  </a:cubicBezTo>
                  <a:cubicBezTo>
                    <a:pt x="228" y="202"/>
                    <a:pt x="232" y="170"/>
                    <a:pt x="232" y="155"/>
                  </a:cubicBezTo>
                  <a:cubicBezTo>
                    <a:pt x="232" y="155"/>
                    <a:pt x="244" y="135"/>
                    <a:pt x="247" y="158"/>
                  </a:cubicBezTo>
                  <a:cubicBezTo>
                    <a:pt x="250" y="181"/>
                    <a:pt x="244" y="221"/>
                    <a:pt x="237" y="231"/>
                  </a:cubicBezTo>
                  <a:close/>
                  <a:moveTo>
                    <a:pt x="326" y="292"/>
                  </a:moveTo>
                  <a:cubicBezTo>
                    <a:pt x="327" y="320"/>
                    <a:pt x="355" y="400"/>
                    <a:pt x="286" y="399"/>
                  </a:cubicBezTo>
                  <a:cubicBezTo>
                    <a:pt x="217" y="398"/>
                    <a:pt x="214" y="409"/>
                    <a:pt x="215" y="321"/>
                  </a:cubicBezTo>
                  <a:cubicBezTo>
                    <a:pt x="216" y="236"/>
                    <a:pt x="225" y="253"/>
                    <a:pt x="230" y="264"/>
                  </a:cubicBezTo>
                  <a:cubicBezTo>
                    <a:pt x="230" y="264"/>
                    <a:pt x="253" y="318"/>
                    <a:pt x="309" y="277"/>
                  </a:cubicBezTo>
                  <a:cubicBezTo>
                    <a:pt x="319" y="269"/>
                    <a:pt x="324" y="263"/>
                    <a:pt x="326" y="292"/>
                  </a:cubicBezTo>
                  <a:close/>
                  <a:moveTo>
                    <a:pt x="318" y="133"/>
                  </a:moveTo>
                  <a:cubicBezTo>
                    <a:pt x="338" y="148"/>
                    <a:pt x="316" y="165"/>
                    <a:pt x="316" y="165"/>
                  </a:cubicBezTo>
                  <a:cubicBezTo>
                    <a:pt x="316" y="165"/>
                    <a:pt x="302" y="189"/>
                    <a:pt x="313" y="213"/>
                  </a:cubicBezTo>
                  <a:cubicBezTo>
                    <a:pt x="324" y="237"/>
                    <a:pt x="324" y="265"/>
                    <a:pt x="301" y="239"/>
                  </a:cubicBezTo>
                  <a:cubicBezTo>
                    <a:pt x="279" y="214"/>
                    <a:pt x="293" y="156"/>
                    <a:pt x="299" y="144"/>
                  </a:cubicBezTo>
                  <a:cubicBezTo>
                    <a:pt x="299" y="144"/>
                    <a:pt x="299" y="118"/>
                    <a:pt x="318" y="133"/>
                  </a:cubicBezTo>
                  <a:close/>
                  <a:moveTo>
                    <a:pt x="507" y="179"/>
                  </a:moveTo>
                  <a:cubicBezTo>
                    <a:pt x="498" y="185"/>
                    <a:pt x="507" y="179"/>
                    <a:pt x="465" y="177"/>
                  </a:cubicBezTo>
                  <a:cubicBezTo>
                    <a:pt x="423" y="176"/>
                    <a:pt x="461" y="162"/>
                    <a:pt x="461" y="162"/>
                  </a:cubicBezTo>
                  <a:cubicBezTo>
                    <a:pt x="565" y="166"/>
                    <a:pt x="516" y="173"/>
                    <a:pt x="507" y="179"/>
                  </a:cubicBezTo>
                  <a:close/>
                </a:path>
              </a:pathLst>
            </a:custGeom>
            <a:solidFill>
              <a:schemeClr val="bg1"/>
            </a:solidFill>
            <a:ln w="0">
              <a:noFill/>
              <a:prstDash val="solid"/>
              <a:round/>
              <a:headEnd/>
              <a:tailEnd/>
            </a:ln>
          </p:spPr>
          <p:txBody>
            <a:bodyPr/>
            <a:lstStyle/>
            <a:p>
              <a:endParaRPr lang="zh-CN" altLang="en-US"/>
            </a:p>
          </p:txBody>
        </p:sp>
        <p:sp>
          <p:nvSpPr>
            <p:cNvPr id="257030" name="Freeform 6"/>
            <p:cNvSpPr>
              <a:spLocks/>
            </p:cNvSpPr>
            <p:nvPr/>
          </p:nvSpPr>
          <p:spPr bwMode="auto">
            <a:xfrm>
              <a:off x="3621" y="1287"/>
              <a:ext cx="238" cy="283"/>
            </a:xfrm>
            <a:custGeom>
              <a:avLst/>
              <a:gdLst/>
              <a:ahLst/>
              <a:cxnLst>
                <a:cxn ang="0">
                  <a:pos x="40" y="15"/>
                </a:cxn>
                <a:cxn ang="0">
                  <a:pos x="27" y="56"/>
                </a:cxn>
                <a:cxn ang="0">
                  <a:pos x="40" y="15"/>
                </a:cxn>
              </a:cxnLst>
              <a:rect l="0" t="0" r="r" b="b"/>
              <a:pathLst>
                <a:path w="47" h="56">
                  <a:moveTo>
                    <a:pt x="40" y="15"/>
                  </a:moveTo>
                  <a:cubicBezTo>
                    <a:pt x="37" y="0"/>
                    <a:pt x="0" y="23"/>
                    <a:pt x="27" y="56"/>
                  </a:cubicBezTo>
                  <a:cubicBezTo>
                    <a:pt x="27" y="56"/>
                    <a:pt x="47" y="49"/>
                    <a:pt x="40" y="15"/>
                  </a:cubicBezTo>
                  <a:close/>
                </a:path>
              </a:pathLst>
            </a:custGeom>
            <a:solidFill>
              <a:schemeClr val="bg1"/>
            </a:solidFill>
            <a:ln w="0">
              <a:noFill/>
              <a:prstDash val="solid"/>
              <a:round/>
              <a:headEnd/>
              <a:tailEnd/>
            </a:ln>
          </p:spPr>
          <p:txBody>
            <a:bodyPr/>
            <a:lstStyle/>
            <a:p>
              <a:endParaRPr lang="zh-CN" altLang="en-US"/>
            </a:p>
          </p:txBody>
        </p:sp>
        <p:sp>
          <p:nvSpPr>
            <p:cNvPr id="257031" name="Freeform 7"/>
            <p:cNvSpPr>
              <a:spLocks/>
            </p:cNvSpPr>
            <p:nvPr/>
          </p:nvSpPr>
          <p:spPr bwMode="auto">
            <a:xfrm>
              <a:off x="3403" y="1403"/>
              <a:ext cx="208" cy="379"/>
            </a:xfrm>
            <a:custGeom>
              <a:avLst/>
              <a:gdLst/>
              <a:ahLst/>
              <a:cxnLst>
                <a:cxn ang="0">
                  <a:pos x="19" y="27"/>
                </a:cxn>
                <a:cxn ang="0">
                  <a:pos x="12" y="69"/>
                </a:cxn>
                <a:cxn ang="0">
                  <a:pos x="40" y="45"/>
                </a:cxn>
                <a:cxn ang="0">
                  <a:pos x="37" y="24"/>
                </a:cxn>
                <a:cxn ang="0">
                  <a:pos x="19" y="27"/>
                </a:cxn>
              </a:cxnLst>
              <a:rect l="0" t="0" r="r" b="b"/>
              <a:pathLst>
                <a:path w="41" h="75">
                  <a:moveTo>
                    <a:pt x="19" y="27"/>
                  </a:moveTo>
                  <a:cubicBezTo>
                    <a:pt x="0" y="54"/>
                    <a:pt x="6" y="63"/>
                    <a:pt x="12" y="69"/>
                  </a:cubicBezTo>
                  <a:cubicBezTo>
                    <a:pt x="18" y="75"/>
                    <a:pt x="30" y="74"/>
                    <a:pt x="40" y="45"/>
                  </a:cubicBezTo>
                  <a:cubicBezTo>
                    <a:pt x="40" y="45"/>
                    <a:pt x="32" y="31"/>
                    <a:pt x="37" y="24"/>
                  </a:cubicBezTo>
                  <a:cubicBezTo>
                    <a:pt x="41" y="16"/>
                    <a:pt x="38" y="0"/>
                    <a:pt x="19" y="27"/>
                  </a:cubicBezTo>
                  <a:close/>
                </a:path>
              </a:pathLst>
            </a:custGeom>
            <a:solidFill>
              <a:schemeClr val="bg1"/>
            </a:solidFill>
            <a:ln w="0">
              <a:noFill/>
              <a:prstDash val="solid"/>
              <a:round/>
              <a:headEnd/>
              <a:tailEnd/>
            </a:ln>
          </p:spPr>
          <p:txBody>
            <a:bodyPr/>
            <a:lstStyle/>
            <a:p>
              <a:endParaRPr lang="zh-CN" altLang="en-US"/>
            </a:p>
          </p:txBody>
        </p:sp>
        <p:sp>
          <p:nvSpPr>
            <p:cNvPr id="257032" name="Freeform 8"/>
            <p:cNvSpPr>
              <a:spLocks/>
            </p:cNvSpPr>
            <p:nvPr/>
          </p:nvSpPr>
          <p:spPr bwMode="auto">
            <a:xfrm>
              <a:off x="3272" y="645"/>
              <a:ext cx="683" cy="318"/>
            </a:xfrm>
            <a:custGeom>
              <a:avLst/>
              <a:gdLst/>
              <a:ahLst/>
              <a:cxnLst>
                <a:cxn ang="0">
                  <a:pos x="112" y="4"/>
                </a:cxn>
                <a:cxn ang="0">
                  <a:pos x="24" y="4"/>
                </a:cxn>
                <a:cxn ang="0">
                  <a:pos x="2" y="25"/>
                </a:cxn>
                <a:cxn ang="0">
                  <a:pos x="60" y="58"/>
                </a:cxn>
                <a:cxn ang="0">
                  <a:pos x="96" y="54"/>
                </a:cxn>
                <a:cxn ang="0">
                  <a:pos x="113" y="53"/>
                </a:cxn>
                <a:cxn ang="0">
                  <a:pos x="112" y="4"/>
                </a:cxn>
              </a:cxnLst>
              <a:rect l="0" t="0" r="r" b="b"/>
              <a:pathLst>
                <a:path w="135" h="63">
                  <a:moveTo>
                    <a:pt x="112" y="4"/>
                  </a:moveTo>
                  <a:cubicBezTo>
                    <a:pt x="105" y="9"/>
                    <a:pt x="24" y="4"/>
                    <a:pt x="24" y="4"/>
                  </a:cubicBezTo>
                  <a:cubicBezTo>
                    <a:pt x="15" y="4"/>
                    <a:pt x="3" y="1"/>
                    <a:pt x="2" y="25"/>
                  </a:cubicBezTo>
                  <a:cubicBezTo>
                    <a:pt x="0" y="63"/>
                    <a:pt x="48" y="58"/>
                    <a:pt x="60" y="58"/>
                  </a:cubicBezTo>
                  <a:cubicBezTo>
                    <a:pt x="72" y="58"/>
                    <a:pt x="84" y="48"/>
                    <a:pt x="96" y="54"/>
                  </a:cubicBezTo>
                  <a:cubicBezTo>
                    <a:pt x="96" y="54"/>
                    <a:pt x="107" y="63"/>
                    <a:pt x="113" y="53"/>
                  </a:cubicBezTo>
                  <a:cubicBezTo>
                    <a:pt x="135" y="13"/>
                    <a:pt x="120" y="0"/>
                    <a:pt x="112" y="4"/>
                  </a:cubicBezTo>
                  <a:close/>
                </a:path>
              </a:pathLst>
            </a:custGeom>
            <a:solidFill>
              <a:schemeClr val="bg1"/>
            </a:solidFill>
            <a:ln w="0">
              <a:noFill/>
              <a:prstDash val="solid"/>
              <a:round/>
              <a:headEnd/>
              <a:tailEnd/>
            </a:ln>
          </p:spPr>
          <p:txBody>
            <a:bodyPr/>
            <a:lstStyle/>
            <a:p>
              <a:endParaRPr lang="zh-CN" altLang="en-US"/>
            </a:p>
          </p:txBody>
        </p:sp>
        <p:sp>
          <p:nvSpPr>
            <p:cNvPr id="257033" name="Freeform 9"/>
            <p:cNvSpPr>
              <a:spLocks/>
            </p:cNvSpPr>
            <p:nvPr/>
          </p:nvSpPr>
          <p:spPr bwMode="auto">
            <a:xfrm>
              <a:off x="4046" y="1545"/>
              <a:ext cx="490" cy="515"/>
            </a:xfrm>
            <a:custGeom>
              <a:avLst/>
              <a:gdLst/>
              <a:ahLst/>
              <a:cxnLst>
                <a:cxn ang="0">
                  <a:pos x="67" y="5"/>
                </a:cxn>
                <a:cxn ang="0">
                  <a:pos x="31" y="5"/>
                </a:cxn>
                <a:cxn ang="0">
                  <a:pos x="12" y="57"/>
                </a:cxn>
                <a:cxn ang="0">
                  <a:pos x="79" y="62"/>
                </a:cxn>
                <a:cxn ang="0">
                  <a:pos x="67" y="5"/>
                </a:cxn>
              </a:cxnLst>
              <a:rect l="0" t="0" r="r" b="b"/>
              <a:pathLst>
                <a:path w="97" h="102">
                  <a:moveTo>
                    <a:pt x="67" y="5"/>
                  </a:moveTo>
                  <a:cubicBezTo>
                    <a:pt x="55" y="10"/>
                    <a:pt x="31" y="5"/>
                    <a:pt x="31" y="5"/>
                  </a:cubicBezTo>
                  <a:cubicBezTo>
                    <a:pt x="0" y="6"/>
                    <a:pt x="16" y="39"/>
                    <a:pt x="12" y="57"/>
                  </a:cubicBezTo>
                  <a:cubicBezTo>
                    <a:pt x="8" y="76"/>
                    <a:pt x="63" y="102"/>
                    <a:pt x="79" y="62"/>
                  </a:cubicBezTo>
                  <a:cubicBezTo>
                    <a:pt x="97" y="20"/>
                    <a:pt x="79" y="0"/>
                    <a:pt x="67" y="5"/>
                  </a:cubicBezTo>
                  <a:close/>
                </a:path>
              </a:pathLst>
            </a:custGeom>
            <a:solidFill>
              <a:schemeClr val="bg1"/>
            </a:solidFill>
            <a:ln w="0">
              <a:noFill/>
              <a:prstDash val="solid"/>
              <a:round/>
              <a:headEnd/>
              <a:tailEnd/>
            </a:ln>
          </p:spPr>
          <p:txBody>
            <a:bodyPr/>
            <a:lstStyle/>
            <a:p>
              <a:endParaRPr lang="zh-CN" altLang="en-US"/>
            </a:p>
          </p:txBody>
        </p:sp>
        <p:sp>
          <p:nvSpPr>
            <p:cNvPr id="257034" name="Freeform 10"/>
            <p:cNvSpPr>
              <a:spLocks/>
            </p:cNvSpPr>
            <p:nvPr/>
          </p:nvSpPr>
          <p:spPr bwMode="auto">
            <a:xfrm>
              <a:off x="5173" y="1024"/>
              <a:ext cx="501" cy="96"/>
            </a:xfrm>
            <a:custGeom>
              <a:avLst/>
              <a:gdLst/>
              <a:ahLst/>
              <a:cxnLst>
                <a:cxn ang="0">
                  <a:pos x="15" y="0"/>
                </a:cxn>
                <a:cxn ang="0">
                  <a:pos x="40" y="15"/>
                </a:cxn>
                <a:cxn ang="0">
                  <a:pos x="15" y="0"/>
                </a:cxn>
              </a:cxnLst>
              <a:rect l="0" t="0" r="r" b="b"/>
              <a:pathLst>
                <a:path w="99" h="19">
                  <a:moveTo>
                    <a:pt x="15" y="0"/>
                  </a:moveTo>
                  <a:cubicBezTo>
                    <a:pt x="0" y="0"/>
                    <a:pt x="19" y="19"/>
                    <a:pt x="40" y="15"/>
                  </a:cubicBezTo>
                  <a:cubicBezTo>
                    <a:pt x="99" y="1"/>
                    <a:pt x="15" y="0"/>
                    <a:pt x="15" y="0"/>
                  </a:cubicBezTo>
                  <a:close/>
                </a:path>
              </a:pathLst>
            </a:custGeom>
            <a:solidFill>
              <a:schemeClr val="bg1"/>
            </a:solidFill>
            <a:ln w="0">
              <a:noFill/>
              <a:prstDash val="solid"/>
              <a:round/>
              <a:headEnd/>
              <a:tailEnd/>
            </a:ln>
          </p:spPr>
          <p:txBody>
            <a:bodyPr/>
            <a:lstStyle/>
            <a:p>
              <a:endParaRPr lang="zh-CN" altLang="en-US"/>
            </a:p>
          </p:txBody>
        </p:sp>
        <p:sp>
          <p:nvSpPr>
            <p:cNvPr id="257035" name="Freeform 11"/>
            <p:cNvSpPr>
              <a:spLocks/>
            </p:cNvSpPr>
            <p:nvPr/>
          </p:nvSpPr>
          <p:spPr bwMode="auto">
            <a:xfrm>
              <a:off x="5340" y="1004"/>
              <a:ext cx="385" cy="237"/>
            </a:xfrm>
            <a:custGeom>
              <a:avLst/>
              <a:gdLst/>
              <a:ahLst/>
              <a:cxnLst>
                <a:cxn ang="0">
                  <a:pos x="21" y="37"/>
                </a:cxn>
                <a:cxn ang="0">
                  <a:pos x="70" y="17"/>
                </a:cxn>
                <a:cxn ang="0">
                  <a:pos x="48" y="3"/>
                </a:cxn>
                <a:cxn ang="0">
                  <a:pos x="19" y="32"/>
                </a:cxn>
                <a:cxn ang="0">
                  <a:pos x="21" y="37"/>
                </a:cxn>
              </a:cxnLst>
              <a:rect l="0" t="0" r="r" b="b"/>
              <a:pathLst>
                <a:path w="76" h="47">
                  <a:moveTo>
                    <a:pt x="21" y="37"/>
                  </a:moveTo>
                  <a:cubicBezTo>
                    <a:pt x="21" y="37"/>
                    <a:pt x="50" y="47"/>
                    <a:pt x="70" y="17"/>
                  </a:cubicBezTo>
                  <a:cubicBezTo>
                    <a:pt x="76" y="7"/>
                    <a:pt x="65" y="0"/>
                    <a:pt x="48" y="3"/>
                  </a:cubicBezTo>
                  <a:cubicBezTo>
                    <a:pt x="39" y="5"/>
                    <a:pt x="39" y="32"/>
                    <a:pt x="19" y="32"/>
                  </a:cubicBezTo>
                  <a:cubicBezTo>
                    <a:pt x="0" y="32"/>
                    <a:pt x="21" y="37"/>
                    <a:pt x="21" y="37"/>
                  </a:cubicBezTo>
                  <a:close/>
                </a:path>
              </a:pathLst>
            </a:custGeom>
            <a:solidFill>
              <a:schemeClr val="bg1"/>
            </a:solidFill>
            <a:ln w="0">
              <a:noFill/>
              <a:prstDash val="solid"/>
              <a:round/>
              <a:headEnd/>
              <a:tailEnd/>
            </a:ln>
          </p:spPr>
          <p:txBody>
            <a:bodyPr/>
            <a:lstStyle/>
            <a:p>
              <a:endParaRPr lang="zh-CN" altLang="en-US"/>
            </a:p>
          </p:txBody>
        </p:sp>
        <p:sp>
          <p:nvSpPr>
            <p:cNvPr id="257036" name="Freeform 12"/>
            <p:cNvSpPr>
              <a:spLocks/>
            </p:cNvSpPr>
            <p:nvPr/>
          </p:nvSpPr>
          <p:spPr bwMode="auto">
            <a:xfrm>
              <a:off x="5325" y="1201"/>
              <a:ext cx="415" cy="187"/>
            </a:xfrm>
            <a:custGeom>
              <a:avLst/>
              <a:gdLst/>
              <a:ahLst/>
              <a:cxnLst>
                <a:cxn ang="0">
                  <a:pos x="72" y="6"/>
                </a:cxn>
                <a:cxn ang="0">
                  <a:pos x="24" y="17"/>
                </a:cxn>
                <a:cxn ang="0">
                  <a:pos x="17" y="26"/>
                </a:cxn>
                <a:cxn ang="0">
                  <a:pos x="76" y="23"/>
                </a:cxn>
                <a:cxn ang="0">
                  <a:pos x="82" y="20"/>
                </a:cxn>
                <a:cxn ang="0">
                  <a:pos x="82" y="0"/>
                </a:cxn>
                <a:cxn ang="0">
                  <a:pos x="72" y="6"/>
                </a:cxn>
              </a:cxnLst>
              <a:rect l="0" t="0" r="r" b="b"/>
              <a:pathLst>
                <a:path w="82" h="37">
                  <a:moveTo>
                    <a:pt x="72" y="6"/>
                  </a:moveTo>
                  <a:cubicBezTo>
                    <a:pt x="57" y="23"/>
                    <a:pt x="24" y="17"/>
                    <a:pt x="24" y="17"/>
                  </a:cubicBezTo>
                  <a:cubicBezTo>
                    <a:pt x="24" y="17"/>
                    <a:pt x="0" y="16"/>
                    <a:pt x="17" y="26"/>
                  </a:cubicBezTo>
                  <a:cubicBezTo>
                    <a:pt x="33" y="37"/>
                    <a:pt x="53" y="32"/>
                    <a:pt x="76" y="23"/>
                  </a:cubicBezTo>
                  <a:cubicBezTo>
                    <a:pt x="78" y="22"/>
                    <a:pt x="80" y="21"/>
                    <a:pt x="82" y="20"/>
                  </a:cubicBezTo>
                  <a:lnTo>
                    <a:pt x="82" y="0"/>
                  </a:lnTo>
                  <a:cubicBezTo>
                    <a:pt x="79" y="1"/>
                    <a:pt x="75" y="2"/>
                    <a:pt x="72" y="6"/>
                  </a:cubicBezTo>
                  <a:close/>
                </a:path>
              </a:pathLst>
            </a:custGeom>
            <a:solidFill>
              <a:schemeClr val="bg1"/>
            </a:solidFill>
            <a:ln w="0">
              <a:noFill/>
              <a:prstDash val="solid"/>
              <a:round/>
              <a:headEnd/>
              <a:tailEnd/>
            </a:ln>
          </p:spPr>
          <p:txBody>
            <a:bodyPr/>
            <a:lstStyle/>
            <a:p>
              <a:endParaRPr lang="zh-CN" altLang="en-US"/>
            </a:p>
          </p:txBody>
        </p:sp>
        <p:sp>
          <p:nvSpPr>
            <p:cNvPr id="257037" name="Freeform 13"/>
            <p:cNvSpPr>
              <a:spLocks/>
            </p:cNvSpPr>
            <p:nvPr/>
          </p:nvSpPr>
          <p:spPr bwMode="auto">
            <a:xfrm>
              <a:off x="5001" y="1378"/>
              <a:ext cx="698" cy="167"/>
            </a:xfrm>
            <a:custGeom>
              <a:avLst/>
              <a:gdLst/>
              <a:ahLst/>
              <a:cxnLst>
                <a:cxn ang="0">
                  <a:pos x="21" y="1"/>
                </a:cxn>
                <a:cxn ang="0">
                  <a:pos x="8" y="14"/>
                </a:cxn>
                <a:cxn ang="0">
                  <a:pos x="57" y="22"/>
                </a:cxn>
                <a:cxn ang="0">
                  <a:pos x="117" y="23"/>
                </a:cxn>
                <a:cxn ang="0">
                  <a:pos x="114" y="8"/>
                </a:cxn>
                <a:cxn ang="0">
                  <a:pos x="82" y="3"/>
                </a:cxn>
                <a:cxn ang="0">
                  <a:pos x="21" y="1"/>
                </a:cxn>
              </a:cxnLst>
              <a:rect l="0" t="0" r="r" b="b"/>
              <a:pathLst>
                <a:path w="138" h="33">
                  <a:moveTo>
                    <a:pt x="21" y="1"/>
                  </a:moveTo>
                  <a:cubicBezTo>
                    <a:pt x="21" y="1"/>
                    <a:pt x="0" y="8"/>
                    <a:pt x="8" y="14"/>
                  </a:cubicBezTo>
                  <a:cubicBezTo>
                    <a:pt x="15" y="20"/>
                    <a:pt x="48" y="22"/>
                    <a:pt x="57" y="22"/>
                  </a:cubicBezTo>
                  <a:cubicBezTo>
                    <a:pt x="66" y="22"/>
                    <a:pt x="96" y="33"/>
                    <a:pt x="117" y="23"/>
                  </a:cubicBezTo>
                  <a:cubicBezTo>
                    <a:pt x="138" y="12"/>
                    <a:pt x="123" y="9"/>
                    <a:pt x="114" y="8"/>
                  </a:cubicBezTo>
                  <a:cubicBezTo>
                    <a:pt x="105" y="6"/>
                    <a:pt x="102" y="0"/>
                    <a:pt x="82" y="3"/>
                  </a:cubicBezTo>
                  <a:cubicBezTo>
                    <a:pt x="37" y="11"/>
                    <a:pt x="21" y="1"/>
                    <a:pt x="21" y="1"/>
                  </a:cubicBezTo>
                  <a:close/>
                </a:path>
              </a:pathLst>
            </a:custGeom>
            <a:solidFill>
              <a:schemeClr val="bg1"/>
            </a:solidFill>
            <a:ln w="0">
              <a:noFill/>
              <a:prstDash val="solid"/>
              <a:round/>
              <a:headEnd/>
              <a:tailEnd/>
            </a:ln>
          </p:spPr>
          <p:txBody>
            <a:bodyPr/>
            <a:lstStyle/>
            <a:p>
              <a:endParaRPr lang="zh-CN" altLang="en-US"/>
            </a:p>
          </p:txBody>
        </p:sp>
        <p:sp>
          <p:nvSpPr>
            <p:cNvPr id="257038" name="Freeform 14"/>
            <p:cNvSpPr>
              <a:spLocks/>
            </p:cNvSpPr>
            <p:nvPr/>
          </p:nvSpPr>
          <p:spPr bwMode="auto">
            <a:xfrm>
              <a:off x="5077" y="1540"/>
              <a:ext cx="567" cy="146"/>
            </a:xfrm>
            <a:custGeom>
              <a:avLst/>
              <a:gdLst/>
              <a:ahLst/>
              <a:cxnLst>
                <a:cxn ang="0">
                  <a:pos x="98" y="19"/>
                </a:cxn>
                <a:cxn ang="0">
                  <a:pos x="103" y="4"/>
                </a:cxn>
                <a:cxn ang="0">
                  <a:pos x="74" y="10"/>
                </a:cxn>
                <a:cxn ang="0">
                  <a:pos x="36" y="6"/>
                </a:cxn>
                <a:cxn ang="0">
                  <a:pos x="2" y="4"/>
                </a:cxn>
                <a:cxn ang="0">
                  <a:pos x="98" y="19"/>
                </a:cxn>
              </a:cxnLst>
              <a:rect l="0" t="0" r="r" b="b"/>
              <a:pathLst>
                <a:path w="112" h="29">
                  <a:moveTo>
                    <a:pt x="98" y="19"/>
                  </a:moveTo>
                  <a:cubicBezTo>
                    <a:pt x="112" y="13"/>
                    <a:pt x="111" y="0"/>
                    <a:pt x="103" y="4"/>
                  </a:cubicBezTo>
                  <a:cubicBezTo>
                    <a:pt x="96" y="9"/>
                    <a:pt x="83" y="10"/>
                    <a:pt x="74" y="10"/>
                  </a:cubicBezTo>
                  <a:cubicBezTo>
                    <a:pt x="65" y="11"/>
                    <a:pt x="45" y="3"/>
                    <a:pt x="36" y="6"/>
                  </a:cubicBezTo>
                  <a:cubicBezTo>
                    <a:pt x="27" y="9"/>
                    <a:pt x="2" y="4"/>
                    <a:pt x="2" y="4"/>
                  </a:cubicBezTo>
                  <a:cubicBezTo>
                    <a:pt x="0" y="29"/>
                    <a:pt x="83" y="25"/>
                    <a:pt x="98" y="19"/>
                  </a:cubicBezTo>
                  <a:close/>
                </a:path>
              </a:pathLst>
            </a:custGeom>
            <a:solidFill>
              <a:schemeClr val="bg1"/>
            </a:solidFill>
            <a:ln w="0">
              <a:noFill/>
              <a:prstDash val="solid"/>
              <a:round/>
              <a:headEnd/>
              <a:tailEnd/>
            </a:ln>
          </p:spPr>
          <p:txBody>
            <a:bodyPr/>
            <a:lstStyle/>
            <a:p>
              <a:endParaRPr lang="zh-CN" altLang="en-US"/>
            </a:p>
          </p:txBody>
        </p:sp>
        <p:sp>
          <p:nvSpPr>
            <p:cNvPr id="257039" name="Freeform 15"/>
            <p:cNvSpPr>
              <a:spLocks/>
            </p:cNvSpPr>
            <p:nvPr/>
          </p:nvSpPr>
          <p:spPr bwMode="auto">
            <a:xfrm>
              <a:off x="5042" y="1656"/>
              <a:ext cx="581" cy="480"/>
            </a:xfrm>
            <a:custGeom>
              <a:avLst/>
              <a:gdLst/>
              <a:ahLst/>
              <a:cxnLst>
                <a:cxn ang="0">
                  <a:pos x="3" y="53"/>
                </a:cxn>
                <a:cxn ang="0">
                  <a:pos x="26" y="54"/>
                </a:cxn>
                <a:cxn ang="0">
                  <a:pos x="50" y="77"/>
                </a:cxn>
                <a:cxn ang="0">
                  <a:pos x="59" y="84"/>
                </a:cxn>
                <a:cxn ang="0">
                  <a:pos x="81" y="52"/>
                </a:cxn>
                <a:cxn ang="0">
                  <a:pos x="111" y="52"/>
                </a:cxn>
                <a:cxn ang="0">
                  <a:pos x="79" y="27"/>
                </a:cxn>
                <a:cxn ang="0">
                  <a:pos x="37" y="16"/>
                </a:cxn>
                <a:cxn ang="0">
                  <a:pos x="12" y="41"/>
                </a:cxn>
                <a:cxn ang="0">
                  <a:pos x="3" y="53"/>
                </a:cxn>
              </a:cxnLst>
              <a:rect l="0" t="0" r="r" b="b"/>
              <a:pathLst>
                <a:path w="115" h="95">
                  <a:moveTo>
                    <a:pt x="3" y="53"/>
                  </a:moveTo>
                  <a:cubicBezTo>
                    <a:pt x="5" y="60"/>
                    <a:pt x="14" y="68"/>
                    <a:pt x="26" y="54"/>
                  </a:cubicBezTo>
                  <a:cubicBezTo>
                    <a:pt x="48" y="29"/>
                    <a:pt x="48" y="72"/>
                    <a:pt x="50" y="77"/>
                  </a:cubicBezTo>
                  <a:cubicBezTo>
                    <a:pt x="51" y="81"/>
                    <a:pt x="54" y="95"/>
                    <a:pt x="59" y="84"/>
                  </a:cubicBezTo>
                  <a:cubicBezTo>
                    <a:pt x="63" y="74"/>
                    <a:pt x="70" y="39"/>
                    <a:pt x="81" y="52"/>
                  </a:cubicBezTo>
                  <a:cubicBezTo>
                    <a:pt x="100" y="76"/>
                    <a:pt x="115" y="54"/>
                    <a:pt x="111" y="52"/>
                  </a:cubicBezTo>
                  <a:cubicBezTo>
                    <a:pt x="106" y="51"/>
                    <a:pt x="79" y="37"/>
                    <a:pt x="79" y="27"/>
                  </a:cubicBezTo>
                  <a:cubicBezTo>
                    <a:pt x="79" y="16"/>
                    <a:pt x="42" y="0"/>
                    <a:pt x="37" y="16"/>
                  </a:cubicBezTo>
                  <a:cubicBezTo>
                    <a:pt x="33" y="33"/>
                    <a:pt x="12" y="41"/>
                    <a:pt x="12" y="41"/>
                  </a:cubicBezTo>
                  <a:cubicBezTo>
                    <a:pt x="0" y="44"/>
                    <a:pt x="2" y="45"/>
                    <a:pt x="3" y="53"/>
                  </a:cubicBezTo>
                  <a:close/>
                </a:path>
              </a:pathLst>
            </a:custGeom>
            <a:solidFill>
              <a:schemeClr val="bg1"/>
            </a:solidFill>
            <a:ln w="0">
              <a:noFill/>
              <a:prstDash val="solid"/>
              <a:round/>
              <a:headEnd/>
              <a:tailEnd/>
            </a:ln>
          </p:spPr>
          <p:txBody>
            <a:bodyPr/>
            <a:lstStyle/>
            <a:p>
              <a:endParaRPr lang="zh-CN" altLang="en-US"/>
            </a:p>
          </p:txBody>
        </p:sp>
        <p:sp>
          <p:nvSpPr>
            <p:cNvPr id="257040" name="Freeform 16"/>
            <p:cNvSpPr>
              <a:spLocks/>
            </p:cNvSpPr>
            <p:nvPr/>
          </p:nvSpPr>
          <p:spPr bwMode="auto">
            <a:xfrm>
              <a:off x="5421" y="1464"/>
              <a:ext cx="329" cy="854"/>
            </a:xfrm>
            <a:custGeom>
              <a:avLst/>
              <a:gdLst/>
              <a:ahLst/>
              <a:cxnLst>
                <a:cxn ang="0">
                  <a:pos x="51" y="40"/>
                </a:cxn>
                <a:cxn ang="0">
                  <a:pos x="22" y="49"/>
                </a:cxn>
                <a:cxn ang="0">
                  <a:pos x="22" y="59"/>
                </a:cxn>
                <a:cxn ang="0">
                  <a:pos x="50" y="90"/>
                </a:cxn>
                <a:cxn ang="0">
                  <a:pos x="34" y="118"/>
                </a:cxn>
                <a:cxn ang="0">
                  <a:pos x="0" y="148"/>
                </a:cxn>
                <a:cxn ang="0">
                  <a:pos x="17" y="155"/>
                </a:cxn>
                <a:cxn ang="0">
                  <a:pos x="47" y="166"/>
                </a:cxn>
                <a:cxn ang="0">
                  <a:pos x="63" y="162"/>
                </a:cxn>
                <a:cxn ang="0">
                  <a:pos x="65" y="0"/>
                </a:cxn>
                <a:cxn ang="0">
                  <a:pos x="51" y="40"/>
                </a:cxn>
              </a:cxnLst>
              <a:rect l="0" t="0" r="r" b="b"/>
              <a:pathLst>
                <a:path w="65" h="169">
                  <a:moveTo>
                    <a:pt x="51" y="40"/>
                  </a:moveTo>
                  <a:cubicBezTo>
                    <a:pt x="44" y="46"/>
                    <a:pt x="30" y="49"/>
                    <a:pt x="22" y="49"/>
                  </a:cubicBezTo>
                  <a:cubicBezTo>
                    <a:pt x="13" y="48"/>
                    <a:pt x="14" y="56"/>
                    <a:pt x="22" y="59"/>
                  </a:cubicBezTo>
                  <a:cubicBezTo>
                    <a:pt x="30" y="62"/>
                    <a:pt x="49" y="75"/>
                    <a:pt x="50" y="90"/>
                  </a:cubicBezTo>
                  <a:cubicBezTo>
                    <a:pt x="50" y="104"/>
                    <a:pt x="51" y="115"/>
                    <a:pt x="34" y="118"/>
                  </a:cubicBezTo>
                  <a:cubicBezTo>
                    <a:pt x="18" y="122"/>
                    <a:pt x="3" y="124"/>
                    <a:pt x="0" y="148"/>
                  </a:cubicBezTo>
                  <a:cubicBezTo>
                    <a:pt x="0" y="148"/>
                    <a:pt x="10" y="154"/>
                    <a:pt x="17" y="155"/>
                  </a:cubicBezTo>
                  <a:cubicBezTo>
                    <a:pt x="23" y="155"/>
                    <a:pt x="42" y="163"/>
                    <a:pt x="47" y="166"/>
                  </a:cubicBezTo>
                  <a:cubicBezTo>
                    <a:pt x="51" y="169"/>
                    <a:pt x="58" y="167"/>
                    <a:pt x="63" y="162"/>
                  </a:cubicBezTo>
                  <a:lnTo>
                    <a:pt x="65" y="0"/>
                  </a:lnTo>
                  <a:cubicBezTo>
                    <a:pt x="64" y="8"/>
                    <a:pt x="58" y="36"/>
                    <a:pt x="51" y="40"/>
                  </a:cubicBezTo>
                  <a:close/>
                </a:path>
              </a:pathLst>
            </a:custGeom>
            <a:solidFill>
              <a:schemeClr val="bg1"/>
            </a:solidFill>
            <a:ln w="0">
              <a:noFill/>
              <a:prstDash val="solid"/>
              <a:round/>
              <a:headEnd/>
              <a:tailEnd/>
            </a:ln>
          </p:spPr>
          <p:txBody>
            <a:bodyPr/>
            <a:lstStyle/>
            <a:p>
              <a:endParaRPr lang="zh-CN" altLang="en-US"/>
            </a:p>
          </p:txBody>
        </p:sp>
      </p:grpSp>
      <p:grpSp>
        <p:nvGrpSpPr>
          <p:cNvPr id="257041" name="Group 17"/>
          <p:cNvGrpSpPr>
            <a:grpSpLocks/>
          </p:cNvGrpSpPr>
          <p:nvPr/>
        </p:nvGrpSpPr>
        <p:grpSpPr bwMode="auto">
          <a:xfrm>
            <a:off x="554038" y="36513"/>
            <a:ext cx="7891462" cy="6821487"/>
            <a:chOff x="349" y="23"/>
            <a:chExt cx="4971" cy="4297"/>
          </a:xfrm>
        </p:grpSpPr>
        <p:sp>
          <p:nvSpPr>
            <p:cNvPr id="257042" name="Rectangle 18"/>
            <p:cNvSpPr>
              <a:spLocks noChangeArrowheads="1"/>
            </p:cNvSpPr>
            <p:nvPr/>
          </p:nvSpPr>
          <p:spPr bwMode="auto">
            <a:xfrm>
              <a:off x="384" y="23"/>
              <a:ext cx="21" cy="101"/>
            </a:xfrm>
            <a:prstGeom prst="rect">
              <a:avLst/>
            </a:prstGeom>
            <a:solidFill>
              <a:schemeClr val="bg2">
                <a:alpha val="50000"/>
              </a:schemeClr>
            </a:solidFill>
            <a:ln w="0">
              <a:noFill/>
              <a:miter lim="800000"/>
              <a:headEnd/>
              <a:tailEnd/>
            </a:ln>
          </p:spPr>
          <p:txBody>
            <a:bodyPr/>
            <a:lstStyle/>
            <a:p>
              <a:endParaRPr lang="zh-CN" altLang="en-US"/>
            </a:p>
          </p:txBody>
        </p:sp>
        <p:sp>
          <p:nvSpPr>
            <p:cNvPr id="257043" name="Freeform 19"/>
            <p:cNvSpPr>
              <a:spLocks noEditPoints="1"/>
            </p:cNvSpPr>
            <p:nvPr/>
          </p:nvSpPr>
          <p:spPr bwMode="auto">
            <a:xfrm>
              <a:off x="384" y="225"/>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44" name="Freeform 20"/>
            <p:cNvSpPr>
              <a:spLocks noEditPoints="1"/>
            </p:cNvSpPr>
            <p:nvPr/>
          </p:nvSpPr>
          <p:spPr bwMode="auto">
            <a:xfrm>
              <a:off x="384" y="630"/>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45" name="Freeform 21"/>
            <p:cNvSpPr>
              <a:spLocks noEditPoints="1"/>
            </p:cNvSpPr>
            <p:nvPr/>
          </p:nvSpPr>
          <p:spPr bwMode="auto">
            <a:xfrm>
              <a:off x="384" y="1034"/>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46" name="Freeform 22"/>
            <p:cNvSpPr>
              <a:spLocks noEditPoints="1"/>
            </p:cNvSpPr>
            <p:nvPr/>
          </p:nvSpPr>
          <p:spPr bwMode="auto">
            <a:xfrm>
              <a:off x="384" y="1438"/>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47" name="Freeform 23"/>
            <p:cNvSpPr>
              <a:spLocks noEditPoints="1"/>
            </p:cNvSpPr>
            <p:nvPr/>
          </p:nvSpPr>
          <p:spPr bwMode="auto">
            <a:xfrm>
              <a:off x="384" y="1843"/>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48" name="Freeform 24"/>
            <p:cNvSpPr>
              <a:spLocks noEditPoints="1"/>
            </p:cNvSpPr>
            <p:nvPr/>
          </p:nvSpPr>
          <p:spPr bwMode="auto">
            <a:xfrm>
              <a:off x="384" y="2247"/>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49" name="Freeform 25"/>
            <p:cNvSpPr>
              <a:spLocks noEditPoints="1"/>
            </p:cNvSpPr>
            <p:nvPr/>
          </p:nvSpPr>
          <p:spPr bwMode="auto">
            <a:xfrm>
              <a:off x="384" y="2652"/>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0" name="Freeform 26"/>
            <p:cNvSpPr>
              <a:spLocks noEditPoints="1"/>
            </p:cNvSpPr>
            <p:nvPr/>
          </p:nvSpPr>
          <p:spPr bwMode="auto">
            <a:xfrm>
              <a:off x="384" y="3056"/>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1" name="Freeform 27"/>
            <p:cNvSpPr>
              <a:spLocks noEditPoints="1"/>
            </p:cNvSpPr>
            <p:nvPr/>
          </p:nvSpPr>
          <p:spPr bwMode="auto">
            <a:xfrm>
              <a:off x="384" y="3461"/>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2" name="Freeform 28"/>
            <p:cNvSpPr>
              <a:spLocks noEditPoints="1"/>
            </p:cNvSpPr>
            <p:nvPr/>
          </p:nvSpPr>
          <p:spPr bwMode="auto">
            <a:xfrm>
              <a:off x="384" y="3865"/>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3" name="Rectangle 29"/>
            <p:cNvSpPr>
              <a:spLocks noChangeArrowheads="1"/>
            </p:cNvSpPr>
            <p:nvPr/>
          </p:nvSpPr>
          <p:spPr bwMode="auto">
            <a:xfrm>
              <a:off x="384" y="4269"/>
              <a:ext cx="21" cy="51"/>
            </a:xfrm>
            <a:prstGeom prst="rect">
              <a:avLst/>
            </a:prstGeom>
            <a:solidFill>
              <a:schemeClr val="bg2">
                <a:alpha val="50000"/>
              </a:schemeClr>
            </a:solidFill>
            <a:ln w="0">
              <a:noFill/>
              <a:miter lim="800000"/>
              <a:headEnd/>
              <a:tailEnd/>
            </a:ln>
          </p:spPr>
          <p:txBody>
            <a:bodyPr/>
            <a:lstStyle/>
            <a:p>
              <a:endParaRPr lang="zh-CN" altLang="en-US"/>
            </a:p>
          </p:txBody>
        </p:sp>
        <p:sp>
          <p:nvSpPr>
            <p:cNvPr id="257054" name="Rectangle 30"/>
            <p:cNvSpPr>
              <a:spLocks noChangeArrowheads="1"/>
            </p:cNvSpPr>
            <p:nvPr/>
          </p:nvSpPr>
          <p:spPr bwMode="auto">
            <a:xfrm>
              <a:off x="829" y="23"/>
              <a:ext cx="21" cy="101"/>
            </a:xfrm>
            <a:prstGeom prst="rect">
              <a:avLst/>
            </a:prstGeom>
            <a:solidFill>
              <a:schemeClr val="bg2">
                <a:alpha val="50000"/>
              </a:schemeClr>
            </a:solidFill>
            <a:ln w="0">
              <a:noFill/>
              <a:miter lim="800000"/>
              <a:headEnd/>
              <a:tailEnd/>
            </a:ln>
          </p:spPr>
          <p:txBody>
            <a:bodyPr/>
            <a:lstStyle/>
            <a:p>
              <a:endParaRPr lang="zh-CN" altLang="en-US"/>
            </a:p>
          </p:txBody>
        </p:sp>
        <p:sp>
          <p:nvSpPr>
            <p:cNvPr id="257055" name="Freeform 31"/>
            <p:cNvSpPr>
              <a:spLocks noEditPoints="1"/>
            </p:cNvSpPr>
            <p:nvPr/>
          </p:nvSpPr>
          <p:spPr bwMode="auto">
            <a:xfrm>
              <a:off x="829" y="225"/>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6" name="Freeform 32"/>
            <p:cNvSpPr>
              <a:spLocks noEditPoints="1"/>
            </p:cNvSpPr>
            <p:nvPr/>
          </p:nvSpPr>
          <p:spPr bwMode="auto">
            <a:xfrm>
              <a:off x="829" y="630"/>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7" name="Freeform 33"/>
            <p:cNvSpPr>
              <a:spLocks noEditPoints="1"/>
            </p:cNvSpPr>
            <p:nvPr/>
          </p:nvSpPr>
          <p:spPr bwMode="auto">
            <a:xfrm>
              <a:off x="829" y="1034"/>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8" name="Freeform 34"/>
            <p:cNvSpPr>
              <a:spLocks noEditPoints="1"/>
            </p:cNvSpPr>
            <p:nvPr/>
          </p:nvSpPr>
          <p:spPr bwMode="auto">
            <a:xfrm>
              <a:off x="829" y="1438"/>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59" name="Freeform 35"/>
            <p:cNvSpPr>
              <a:spLocks noEditPoints="1"/>
            </p:cNvSpPr>
            <p:nvPr/>
          </p:nvSpPr>
          <p:spPr bwMode="auto">
            <a:xfrm>
              <a:off x="829" y="1843"/>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0" name="Freeform 36"/>
            <p:cNvSpPr>
              <a:spLocks noEditPoints="1"/>
            </p:cNvSpPr>
            <p:nvPr/>
          </p:nvSpPr>
          <p:spPr bwMode="auto">
            <a:xfrm>
              <a:off x="829" y="2247"/>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1" name="Freeform 37"/>
            <p:cNvSpPr>
              <a:spLocks noEditPoints="1"/>
            </p:cNvSpPr>
            <p:nvPr/>
          </p:nvSpPr>
          <p:spPr bwMode="auto">
            <a:xfrm>
              <a:off x="829" y="2652"/>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2" name="Freeform 38"/>
            <p:cNvSpPr>
              <a:spLocks noEditPoints="1"/>
            </p:cNvSpPr>
            <p:nvPr/>
          </p:nvSpPr>
          <p:spPr bwMode="auto">
            <a:xfrm>
              <a:off x="829" y="3056"/>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3" name="Freeform 39"/>
            <p:cNvSpPr>
              <a:spLocks noEditPoints="1"/>
            </p:cNvSpPr>
            <p:nvPr/>
          </p:nvSpPr>
          <p:spPr bwMode="auto">
            <a:xfrm>
              <a:off x="829" y="3461"/>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4" name="Freeform 40"/>
            <p:cNvSpPr>
              <a:spLocks noEditPoints="1"/>
            </p:cNvSpPr>
            <p:nvPr/>
          </p:nvSpPr>
          <p:spPr bwMode="auto">
            <a:xfrm>
              <a:off x="829" y="3865"/>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5" name="Rectangle 41"/>
            <p:cNvSpPr>
              <a:spLocks noChangeArrowheads="1"/>
            </p:cNvSpPr>
            <p:nvPr/>
          </p:nvSpPr>
          <p:spPr bwMode="auto">
            <a:xfrm>
              <a:off x="829" y="4269"/>
              <a:ext cx="21" cy="51"/>
            </a:xfrm>
            <a:prstGeom prst="rect">
              <a:avLst/>
            </a:prstGeom>
            <a:solidFill>
              <a:schemeClr val="bg2">
                <a:alpha val="50000"/>
              </a:schemeClr>
            </a:solidFill>
            <a:ln w="0">
              <a:noFill/>
              <a:miter lim="800000"/>
              <a:headEnd/>
              <a:tailEnd/>
            </a:ln>
          </p:spPr>
          <p:txBody>
            <a:bodyPr/>
            <a:lstStyle/>
            <a:p>
              <a:endParaRPr lang="zh-CN" altLang="en-US"/>
            </a:p>
          </p:txBody>
        </p:sp>
        <p:sp>
          <p:nvSpPr>
            <p:cNvPr id="257066" name="Rectangle 42"/>
            <p:cNvSpPr>
              <a:spLocks noChangeArrowheads="1"/>
            </p:cNvSpPr>
            <p:nvPr/>
          </p:nvSpPr>
          <p:spPr bwMode="auto">
            <a:xfrm>
              <a:off x="1279" y="23"/>
              <a:ext cx="21" cy="101"/>
            </a:xfrm>
            <a:prstGeom prst="rect">
              <a:avLst/>
            </a:prstGeom>
            <a:solidFill>
              <a:schemeClr val="bg2">
                <a:alpha val="50000"/>
              </a:schemeClr>
            </a:solidFill>
            <a:ln w="0">
              <a:noFill/>
              <a:miter lim="800000"/>
              <a:headEnd/>
              <a:tailEnd/>
            </a:ln>
          </p:spPr>
          <p:txBody>
            <a:bodyPr/>
            <a:lstStyle/>
            <a:p>
              <a:endParaRPr lang="zh-CN" altLang="en-US"/>
            </a:p>
          </p:txBody>
        </p:sp>
        <p:sp>
          <p:nvSpPr>
            <p:cNvPr id="257067" name="Freeform 43"/>
            <p:cNvSpPr>
              <a:spLocks noEditPoints="1"/>
            </p:cNvSpPr>
            <p:nvPr/>
          </p:nvSpPr>
          <p:spPr bwMode="auto">
            <a:xfrm>
              <a:off x="1279" y="225"/>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8" name="Freeform 44"/>
            <p:cNvSpPr>
              <a:spLocks noEditPoints="1"/>
            </p:cNvSpPr>
            <p:nvPr/>
          </p:nvSpPr>
          <p:spPr bwMode="auto">
            <a:xfrm>
              <a:off x="1279" y="630"/>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69" name="Freeform 45"/>
            <p:cNvSpPr>
              <a:spLocks noEditPoints="1"/>
            </p:cNvSpPr>
            <p:nvPr/>
          </p:nvSpPr>
          <p:spPr bwMode="auto">
            <a:xfrm>
              <a:off x="1279" y="1034"/>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0" name="Freeform 46"/>
            <p:cNvSpPr>
              <a:spLocks noEditPoints="1"/>
            </p:cNvSpPr>
            <p:nvPr/>
          </p:nvSpPr>
          <p:spPr bwMode="auto">
            <a:xfrm>
              <a:off x="1279" y="1438"/>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1" name="Freeform 47"/>
            <p:cNvSpPr>
              <a:spLocks noEditPoints="1"/>
            </p:cNvSpPr>
            <p:nvPr/>
          </p:nvSpPr>
          <p:spPr bwMode="auto">
            <a:xfrm>
              <a:off x="1279" y="1843"/>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2" name="Freeform 48"/>
            <p:cNvSpPr>
              <a:spLocks noEditPoints="1"/>
            </p:cNvSpPr>
            <p:nvPr/>
          </p:nvSpPr>
          <p:spPr bwMode="auto">
            <a:xfrm>
              <a:off x="1279" y="2247"/>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3" name="Freeform 49"/>
            <p:cNvSpPr>
              <a:spLocks noEditPoints="1"/>
            </p:cNvSpPr>
            <p:nvPr/>
          </p:nvSpPr>
          <p:spPr bwMode="auto">
            <a:xfrm>
              <a:off x="1279" y="2652"/>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4" name="Freeform 50"/>
            <p:cNvSpPr>
              <a:spLocks noEditPoints="1"/>
            </p:cNvSpPr>
            <p:nvPr/>
          </p:nvSpPr>
          <p:spPr bwMode="auto">
            <a:xfrm>
              <a:off x="1279" y="3056"/>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5" name="Freeform 51"/>
            <p:cNvSpPr>
              <a:spLocks noEditPoints="1"/>
            </p:cNvSpPr>
            <p:nvPr/>
          </p:nvSpPr>
          <p:spPr bwMode="auto">
            <a:xfrm>
              <a:off x="1279" y="3461"/>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6" name="Freeform 52"/>
            <p:cNvSpPr>
              <a:spLocks noEditPoints="1"/>
            </p:cNvSpPr>
            <p:nvPr/>
          </p:nvSpPr>
          <p:spPr bwMode="auto">
            <a:xfrm>
              <a:off x="1279" y="3865"/>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77" name="Rectangle 53"/>
            <p:cNvSpPr>
              <a:spLocks noChangeArrowheads="1"/>
            </p:cNvSpPr>
            <p:nvPr/>
          </p:nvSpPr>
          <p:spPr bwMode="auto">
            <a:xfrm>
              <a:off x="1279" y="4269"/>
              <a:ext cx="21" cy="51"/>
            </a:xfrm>
            <a:prstGeom prst="rect">
              <a:avLst/>
            </a:prstGeom>
            <a:solidFill>
              <a:schemeClr val="bg2">
                <a:alpha val="50000"/>
              </a:schemeClr>
            </a:solidFill>
            <a:ln w="0">
              <a:noFill/>
              <a:miter lim="800000"/>
              <a:headEnd/>
              <a:tailEnd/>
            </a:ln>
          </p:spPr>
          <p:txBody>
            <a:bodyPr/>
            <a:lstStyle/>
            <a:p>
              <a:endParaRPr lang="zh-CN" altLang="en-US"/>
            </a:p>
          </p:txBody>
        </p:sp>
        <p:sp>
          <p:nvSpPr>
            <p:cNvPr id="257078" name="Rectangle 54"/>
            <p:cNvSpPr>
              <a:spLocks noChangeArrowheads="1"/>
            </p:cNvSpPr>
            <p:nvPr/>
          </p:nvSpPr>
          <p:spPr bwMode="auto">
            <a:xfrm>
              <a:off x="1724" y="23"/>
              <a:ext cx="21" cy="101"/>
            </a:xfrm>
            <a:prstGeom prst="rect">
              <a:avLst/>
            </a:prstGeom>
            <a:solidFill>
              <a:schemeClr val="bg2">
                <a:alpha val="50000"/>
              </a:schemeClr>
            </a:solidFill>
            <a:ln w="0">
              <a:noFill/>
              <a:miter lim="800000"/>
              <a:headEnd/>
              <a:tailEnd/>
            </a:ln>
          </p:spPr>
          <p:txBody>
            <a:bodyPr/>
            <a:lstStyle/>
            <a:p>
              <a:endParaRPr lang="zh-CN" altLang="en-US"/>
            </a:p>
          </p:txBody>
        </p:sp>
        <p:sp>
          <p:nvSpPr>
            <p:cNvPr id="257079" name="Freeform 55"/>
            <p:cNvSpPr>
              <a:spLocks noEditPoints="1"/>
            </p:cNvSpPr>
            <p:nvPr/>
          </p:nvSpPr>
          <p:spPr bwMode="auto">
            <a:xfrm>
              <a:off x="1724" y="225"/>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0" name="Freeform 56"/>
            <p:cNvSpPr>
              <a:spLocks noEditPoints="1"/>
            </p:cNvSpPr>
            <p:nvPr/>
          </p:nvSpPr>
          <p:spPr bwMode="auto">
            <a:xfrm>
              <a:off x="1724" y="630"/>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1" name="Freeform 57"/>
            <p:cNvSpPr>
              <a:spLocks noEditPoints="1"/>
            </p:cNvSpPr>
            <p:nvPr/>
          </p:nvSpPr>
          <p:spPr bwMode="auto">
            <a:xfrm>
              <a:off x="1724" y="1034"/>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2" name="Freeform 58"/>
            <p:cNvSpPr>
              <a:spLocks noEditPoints="1"/>
            </p:cNvSpPr>
            <p:nvPr/>
          </p:nvSpPr>
          <p:spPr bwMode="auto">
            <a:xfrm>
              <a:off x="1724" y="1438"/>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3" name="Freeform 59"/>
            <p:cNvSpPr>
              <a:spLocks noEditPoints="1"/>
            </p:cNvSpPr>
            <p:nvPr/>
          </p:nvSpPr>
          <p:spPr bwMode="auto">
            <a:xfrm>
              <a:off x="1724" y="1843"/>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4" name="Freeform 60"/>
            <p:cNvSpPr>
              <a:spLocks noEditPoints="1"/>
            </p:cNvSpPr>
            <p:nvPr/>
          </p:nvSpPr>
          <p:spPr bwMode="auto">
            <a:xfrm>
              <a:off x="1724" y="2247"/>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5" name="Freeform 61"/>
            <p:cNvSpPr>
              <a:spLocks noEditPoints="1"/>
            </p:cNvSpPr>
            <p:nvPr/>
          </p:nvSpPr>
          <p:spPr bwMode="auto">
            <a:xfrm>
              <a:off x="1724" y="2652"/>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6" name="Freeform 62"/>
            <p:cNvSpPr>
              <a:spLocks noEditPoints="1"/>
            </p:cNvSpPr>
            <p:nvPr/>
          </p:nvSpPr>
          <p:spPr bwMode="auto">
            <a:xfrm>
              <a:off x="1724" y="3056"/>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7" name="Freeform 63"/>
            <p:cNvSpPr>
              <a:spLocks noEditPoints="1"/>
            </p:cNvSpPr>
            <p:nvPr/>
          </p:nvSpPr>
          <p:spPr bwMode="auto">
            <a:xfrm>
              <a:off x="1724" y="3461"/>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8" name="Freeform 64"/>
            <p:cNvSpPr>
              <a:spLocks noEditPoints="1"/>
            </p:cNvSpPr>
            <p:nvPr/>
          </p:nvSpPr>
          <p:spPr bwMode="auto">
            <a:xfrm>
              <a:off x="1724" y="3865"/>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89" name="Rectangle 65"/>
            <p:cNvSpPr>
              <a:spLocks noChangeArrowheads="1"/>
            </p:cNvSpPr>
            <p:nvPr/>
          </p:nvSpPr>
          <p:spPr bwMode="auto">
            <a:xfrm>
              <a:off x="1724" y="4269"/>
              <a:ext cx="21" cy="51"/>
            </a:xfrm>
            <a:prstGeom prst="rect">
              <a:avLst/>
            </a:prstGeom>
            <a:solidFill>
              <a:schemeClr val="bg2">
                <a:alpha val="50000"/>
              </a:schemeClr>
            </a:solidFill>
            <a:ln w="0">
              <a:noFill/>
              <a:miter lim="800000"/>
              <a:headEnd/>
              <a:tailEnd/>
            </a:ln>
          </p:spPr>
          <p:txBody>
            <a:bodyPr/>
            <a:lstStyle/>
            <a:p>
              <a:endParaRPr lang="zh-CN" altLang="en-US"/>
            </a:p>
          </p:txBody>
        </p:sp>
        <p:sp>
          <p:nvSpPr>
            <p:cNvPr id="257090" name="Rectangle 66"/>
            <p:cNvSpPr>
              <a:spLocks noChangeArrowheads="1"/>
            </p:cNvSpPr>
            <p:nvPr/>
          </p:nvSpPr>
          <p:spPr bwMode="auto">
            <a:xfrm>
              <a:off x="2169" y="23"/>
              <a:ext cx="21" cy="101"/>
            </a:xfrm>
            <a:prstGeom prst="rect">
              <a:avLst/>
            </a:prstGeom>
            <a:solidFill>
              <a:schemeClr val="bg2">
                <a:alpha val="50000"/>
              </a:schemeClr>
            </a:solidFill>
            <a:ln w="0">
              <a:noFill/>
              <a:miter lim="800000"/>
              <a:headEnd/>
              <a:tailEnd/>
            </a:ln>
          </p:spPr>
          <p:txBody>
            <a:bodyPr/>
            <a:lstStyle/>
            <a:p>
              <a:endParaRPr lang="zh-CN" altLang="en-US"/>
            </a:p>
          </p:txBody>
        </p:sp>
        <p:sp>
          <p:nvSpPr>
            <p:cNvPr id="257091" name="Freeform 67"/>
            <p:cNvSpPr>
              <a:spLocks noEditPoints="1"/>
            </p:cNvSpPr>
            <p:nvPr/>
          </p:nvSpPr>
          <p:spPr bwMode="auto">
            <a:xfrm>
              <a:off x="2169" y="225"/>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2" name="Freeform 68"/>
            <p:cNvSpPr>
              <a:spLocks noEditPoints="1"/>
            </p:cNvSpPr>
            <p:nvPr/>
          </p:nvSpPr>
          <p:spPr bwMode="auto">
            <a:xfrm>
              <a:off x="2169" y="630"/>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3" name="Freeform 69"/>
            <p:cNvSpPr>
              <a:spLocks noEditPoints="1"/>
            </p:cNvSpPr>
            <p:nvPr/>
          </p:nvSpPr>
          <p:spPr bwMode="auto">
            <a:xfrm>
              <a:off x="2169" y="1034"/>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4" name="Freeform 70"/>
            <p:cNvSpPr>
              <a:spLocks noEditPoints="1"/>
            </p:cNvSpPr>
            <p:nvPr/>
          </p:nvSpPr>
          <p:spPr bwMode="auto">
            <a:xfrm>
              <a:off x="2169" y="1438"/>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5" name="Freeform 71"/>
            <p:cNvSpPr>
              <a:spLocks noEditPoints="1"/>
            </p:cNvSpPr>
            <p:nvPr/>
          </p:nvSpPr>
          <p:spPr bwMode="auto">
            <a:xfrm>
              <a:off x="2169" y="1843"/>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6" name="Freeform 72"/>
            <p:cNvSpPr>
              <a:spLocks noEditPoints="1"/>
            </p:cNvSpPr>
            <p:nvPr/>
          </p:nvSpPr>
          <p:spPr bwMode="auto">
            <a:xfrm>
              <a:off x="2169" y="2247"/>
              <a:ext cx="21"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7" name="Freeform 73"/>
            <p:cNvSpPr>
              <a:spLocks noEditPoints="1"/>
            </p:cNvSpPr>
            <p:nvPr/>
          </p:nvSpPr>
          <p:spPr bwMode="auto">
            <a:xfrm>
              <a:off x="2169" y="2652"/>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8" name="Freeform 74"/>
            <p:cNvSpPr>
              <a:spLocks noEditPoints="1"/>
            </p:cNvSpPr>
            <p:nvPr/>
          </p:nvSpPr>
          <p:spPr bwMode="auto">
            <a:xfrm>
              <a:off x="2169" y="3056"/>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099" name="Freeform 75"/>
            <p:cNvSpPr>
              <a:spLocks noEditPoints="1"/>
            </p:cNvSpPr>
            <p:nvPr/>
          </p:nvSpPr>
          <p:spPr bwMode="auto">
            <a:xfrm>
              <a:off x="2169" y="3461"/>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0" name="Freeform 76"/>
            <p:cNvSpPr>
              <a:spLocks noEditPoints="1"/>
            </p:cNvSpPr>
            <p:nvPr/>
          </p:nvSpPr>
          <p:spPr bwMode="auto">
            <a:xfrm>
              <a:off x="2169" y="3865"/>
              <a:ext cx="21"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1" name="Rectangle 77"/>
            <p:cNvSpPr>
              <a:spLocks noChangeArrowheads="1"/>
            </p:cNvSpPr>
            <p:nvPr/>
          </p:nvSpPr>
          <p:spPr bwMode="auto">
            <a:xfrm>
              <a:off x="2169" y="4269"/>
              <a:ext cx="21" cy="51"/>
            </a:xfrm>
            <a:prstGeom prst="rect">
              <a:avLst/>
            </a:prstGeom>
            <a:solidFill>
              <a:schemeClr val="bg2">
                <a:alpha val="50000"/>
              </a:schemeClr>
            </a:solidFill>
            <a:ln w="0">
              <a:noFill/>
              <a:miter lim="800000"/>
              <a:headEnd/>
              <a:tailEnd/>
            </a:ln>
          </p:spPr>
          <p:txBody>
            <a:bodyPr/>
            <a:lstStyle/>
            <a:p>
              <a:endParaRPr lang="zh-CN" altLang="en-US"/>
            </a:p>
          </p:txBody>
        </p:sp>
        <p:sp>
          <p:nvSpPr>
            <p:cNvPr id="257102" name="Rectangle 78"/>
            <p:cNvSpPr>
              <a:spLocks noChangeArrowheads="1"/>
            </p:cNvSpPr>
            <p:nvPr/>
          </p:nvSpPr>
          <p:spPr bwMode="auto">
            <a:xfrm>
              <a:off x="2620" y="23"/>
              <a:ext cx="20" cy="101"/>
            </a:xfrm>
            <a:prstGeom prst="rect">
              <a:avLst/>
            </a:prstGeom>
            <a:solidFill>
              <a:schemeClr val="bg2">
                <a:alpha val="50000"/>
              </a:schemeClr>
            </a:solidFill>
            <a:ln w="0">
              <a:noFill/>
              <a:miter lim="800000"/>
              <a:headEnd/>
              <a:tailEnd/>
            </a:ln>
          </p:spPr>
          <p:txBody>
            <a:bodyPr/>
            <a:lstStyle/>
            <a:p>
              <a:endParaRPr lang="zh-CN" altLang="en-US"/>
            </a:p>
          </p:txBody>
        </p:sp>
        <p:sp>
          <p:nvSpPr>
            <p:cNvPr id="257103" name="Freeform 79"/>
            <p:cNvSpPr>
              <a:spLocks noEditPoints="1"/>
            </p:cNvSpPr>
            <p:nvPr/>
          </p:nvSpPr>
          <p:spPr bwMode="auto">
            <a:xfrm>
              <a:off x="2620" y="225"/>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4" name="Freeform 80"/>
            <p:cNvSpPr>
              <a:spLocks noEditPoints="1"/>
            </p:cNvSpPr>
            <p:nvPr/>
          </p:nvSpPr>
          <p:spPr bwMode="auto">
            <a:xfrm>
              <a:off x="2620" y="630"/>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5" name="Freeform 81"/>
            <p:cNvSpPr>
              <a:spLocks noEditPoints="1"/>
            </p:cNvSpPr>
            <p:nvPr/>
          </p:nvSpPr>
          <p:spPr bwMode="auto">
            <a:xfrm>
              <a:off x="2620" y="1034"/>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6" name="Freeform 82"/>
            <p:cNvSpPr>
              <a:spLocks noEditPoints="1"/>
            </p:cNvSpPr>
            <p:nvPr/>
          </p:nvSpPr>
          <p:spPr bwMode="auto">
            <a:xfrm>
              <a:off x="2620" y="1438"/>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7" name="Freeform 83"/>
            <p:cNvSpPr>
              <a:spLocks noEditPoints="1"/>
            </p:cNvSpPr>
            <p:nvPr/>
          </p:nvSpPr>
          <p:spPr bwMode="auto">
            <a:xfrm>
              <a:off x="2620" y="1843"/>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8" name="Freeform 84"/>
            <p:cNvSpPr>
              <a:spLocks noEditPoints="1"/>
            </p:cNvSpPr>
            <p:nvPr/>
          </p:nvSpPr>
          <p:spPr bwMode="auto">
            <a:xfrm>
              <a:off x="2620" y="2247"/>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09" name="Freeform 85"/>
            <p:cNvSpPr>
              <a:spLocks noEditPoints="1"/>
            </p:cNvSpPr>
            <p:nvPr/>
          </p:nvSpPr>
          <p:spPr bwMode="auto">
            <a:xfrm>
              <a:off x="2620" y="2652"/>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0" name="Freeform 86"/>
            <p:cNvSpPr>
              <a:spLocks noEditPoints="1"/>
            </p:cNvSpPr>
            <p:nvPr/>
          </p:nvSpPr>
          <p:spPr bwMode="auto">
            <a:xfrm>
              <a:off x="2620" y="3056"/>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1" name="Freeform 87"/>
            <p:cNvSpPr>
              <a:spLocks noEditPoints="1"/>
            </p:cNvSpPr>
            <p:nvPr/>
          </p:nvSpPr>
          <p:spPr bwMode="auto">
            <a:xfrm>
              <a:off x="2620" y="3461"/>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2" name="Freeform 88"/>
            <p:cNvSpPr>
              <a:spLocks noEditPoints="1"/>
            </p:cNvSpPr>
            <p:nvPr/>
          </p:nvSpPr>
          <p:spPr bwMode="auto">
            <a:xfrm>
              <a:off x="2620" y="3865"/>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3" name="Rectangle 89"/>
            <p:cNvSpPr>
              <a:spLocks noChangeArrowheads="1"/>
            </p:cNvSpPr>
            <p:nvPr/>
          </p:nvSpPr>
          <p:spPr bwMode="auto">
            <a:xfrm>
              <a:off x="2620" y="4269"/>
              <a:ext cx="20" cy="51"/>
            </a:xfrm>
            <a:prstGeom prst="rect">
              <a:avLst/>
            </a:prstGeom>
            <a:solidFill>
              <a:schemeClr val="bg2">
                <a:alpha val="50000"/>
              </a:schemeClr>
            </a:solidFill>
            <a:ln w="0">
              <a:noFill/>
              <a:miter lim="800000"/>
              <a:headEnd/>
              <a:tailEnd/>
            </a:ln>
          </p:spPr>
          <p:txBody>
            <a:bodyPr/>
            <a:lstStyle/>
            <a:p>
              <a:endParaRPr lang="zh-CN" altLang="en-US"/>
            </a:p>
          </p:txBody>
        </p:sp>
        <p:sp>
          <p:nvSpPr>
            <p:cNvPr id="257114" name="Rectangle 90"/>
            <p:cNvSpPr>
              <a:spLocks noChangeArrowheads="1"/>
            </p:cNvSpPr>
            <p:nvPr/>
          </p:nvSpPr>
          <p:spPr bwMode="auto">
            <a:xfrm>
              <a:off x="3065" y="23"/>
              <a:ext cx="20" cy="101"/>
            </a:xfrm>
            <a:prstGeom prst="rect">
              <a:avLst/>
            </a:prstGeom>
            <a:solidFill>
              <a:schemeClr val="bg2">
                <a:alpha val="50000"/>
              </a:schemeClr>
            </a:solidFill>
            <a:ln w="0">
              <a:noFill/>
              <a:miter lim="800000"/>
              <a:headEnd/>
              <a:tailEnd/>
            </a:ln>
          </p:spPr>
          <p:txBody>
            <a:bodyPr/>
            <a:lstStyle/>
            <a:p>
              <a:endParaRPr lang="zh-CN" altLang="en-US"/>
            </a:p>
          </p:txBody>
        </p:sp>
        <p:sp>
          <p:nvSpPr>
            <p:cNvPr id="257115" name="Freeform 91"/>
            <p:cNvSpPr>
              <a:spLocks noEditPoints="1"/>
            </p:cNvSpPr>
            <p:nvPr/>
          </p:nvSpPr>
          <p:spPr bwMode="auto">
            <a:xfrm>
              <a:off x="3065" y="225"/>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6" name="Freeform 92"/>
            <p:cNvSpPr>
              <a:spLocks noEditPoints="1"/>
            </p:cNvSpPr>
            <p:nvPr/>
          </p:nvSpPr>
          <p:spPr bwMode="auto">
            <a:xfrm>
              <a:off x="3065" y="630"/>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7" name="Freeform 93"/>
            <p:cNvSpPr>
              <a:spLocks noEditPoints="1"/>
            </p:cNvSpPr>
            <p:nvPr/>
          </p:nvSpPr>
          <p:spPr bwMode="auto">
            <a:xfrm>
              <a:off x="3065" y="1034"/>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8" name="Freeform 94"/>
            <p:cNvSpPr>
              <a:spLocks noEditPoints="1"/>
            </p:cNvSpPr>
            <p:nvPr/>
          </p:nvSpPr>
          <p:spPr bwMode="auto">
            <a:xfrm>
              <a:off x="3065" y="1438"/>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19" name="Freeform 95"/>
            <p:cNvSpPr>
              <a:spLocks noEditPoints="1"/>
            </p:cNvSpPr>
            <p:nvPr/>
          </p:nvSpPr>
          <p:spPr bwMode="auto">
            <a:xfrm>
              <a:off x="3065" y="1843"/>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0" name="Freeform 96"/>
            <p:cNvSpPr>
              <a:spLocks noEditPoints="1"/>
            </p:cNvSpPr>
            <p:nvPr/>
          </p:nvSpPr>
          <p:spPr bwMode="auto">
            <a:xfrm>
              <a:off x="3065" y="2247"/>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1" name="Freeform 97"/>
            <p:cNvSpPr>
              <a:spLocks noEditPoints="1"/>
            </p:cNvSpPr>
            <p:nvPr/>
          </p:nvSpPr>
          <p:spPr bwMode="auto">
            <a:xfrm>
              <a:off x="3065" y="2652"/>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2" name="Freeform 98"/>
            <p:cNvSpPr>
              <a:spLocks noEditPoints="1"/>
            </p:cNvSpPr>
            <p:nvPr/>
          </p:nvSpPr>
          <p:spPr bwMode="auto">
            <a:xfrm>
              <a:off x="3065" y="3056"/>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3" name="Freeform 99"/>
            <p:cNvSpPr>
              <a:spLocks noEditPoints="1"/>
            </p:cNvSpPr>
            <p:nvPr/>
          </p:nvSpPr>
          <p:spPr bwMode="auto">
            <a:xfrm>
              <a:off x="3065" y="3461"/>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4" name="Freeform 100"/>
            <p:cNvSpPr>
              <a:spLocks noEditPoints="1"/>
            </p:cNvSpPr>
            <p:nvPr/>
          </p:nvSpPr>
          <p:spPr bwMode="auto">
            <a:xfrm>
              <a:off x="3065" y="3865"/>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5" name="Rectangle 101"/>
            <p:cNvSpPr>
              <a:spLocks noChangeArrowheads="1"/>
            </p:cNvSpPr>
            <p:nvPr/>
          </p:nvSpPr>
          <p:spPr bwMode="auto">
            <a:xfrm>
              <a:off x="3065" y="4269"/>
              <a:ext cx="20" cy="51"/>
            </a:xfrm>
            <a:prstGeom prst="rect">
              <a:avLst/>
            </a:prstGeom>
            <a:solidFill>
              <a:schemeClr val="bg2">
                <a:alpha val="50000"/>
              </a:schemeClr>
            </a:solidFill>
            <a:ln w="0">
              <a:noFill/>
              <a:miter lim="800000"/>
              <a:headEnd/>
              <a:tailEnd/>
            </a:ln>
          </p:spPr>
          <p:txBody>
            <a:bodyPr/>
            <a:lstStyle/>
            <a:p>
              <a:endParaRPr lang="zh-CN" altLang="en-US"/>
            </a:p>
          </p:txBody>
        </p:sp>
        <p:sp>
          <p:nvSpPr>
            <p:cNvPr id="257126" name="Rectangle 102"/>
            <p:cNvSpPr>
              <a:spLocks noChangeArrowheads="1"/>
            </p:cNvSpPr>
            <p:nvPr/>
          </p:nvSpPr>
          <p:spPr bwMode="auto">
            <a:xfrm>
              <a:off x="3510" y="23"/>
              <a:ext cx="20" cy="101"/>
            </a:xfrm>
            <a:prstGeom prst="rect">
              <a:avLst/>
            </a:prstGeom>
            <a:solidFill>
              <a:schemeClr val="bg2">
                <a:alpha val="50000"/>
              </a:schemeClr>
            </a:solidFill>
            <a:ln w="0">
              <a:noFill/>
              <a:miter lim="800000"/>
              <a:headEnd/>
              <a:tailEnd/>
            </a:ln>
          </p:spPr>
          <p:txBody>
            <a:bodyPr/>
            <a:lstStyle/>
            <a:p>
              <a:endParaRPr lang="zh-CN" altLang="en-US"/>
            </a:p>
          </p:txBody>
        </p:sp>
        <p:sp>
          <p:nvSpPr>
            <p:cNvPr id="257127" name="Freeform 103"/>
            <p:cNvSpPr>
              <a:spLocks noEditPoints="1"/>
            </p:cNvSpPr>
            <p:nvPr/>
          </p:nvSpPr>
          <p:spPr bwMode="auto">
            <a:xfrm>
              <a:off x="3510" y="225"/>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8" name="Freeform 104"/>
            <p:cNvSpPr>
              <a:spLocks noEditPoints="1"/>
            </p:cNvSpPr>
            <p:nvPr/>
          </p:nvSpPr>
          <p:spPr bwMode="auto">
            <a:xfrm>
              <a:off x="3510" y="630"/>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29" name="Freeform 105"/>
            <p:cNvSpPr>
              <a:spLocks noEditPoints="1"/>
            </p:cNvSpPr>
            <p:nvPr/>
          </p:nvSpPr>
          <p:spPr bwMode="auto">
            <a:xfrm>
              <a:off x="3510" y="1034"/>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0" name="Freeform 106"/>
            <p:cNvSpPr>
              <a:spLocks noEditPoints="1"/>
            </p:cNvSpPr>
            <p:nvPr/>
          </p:nvSpPr>
          <p:spPr bwMode="auto">
            <a:xfrm>
              <a:off x="3510" y="1438"/>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1" name="Freeform 107"/>
            <p:cNvSpPr>
              <a:spLocks noEditPoints="1"/>
            </p:cNvSpPr>
            <p:nvPr/>
          </p:nvSpPr>
          <p:spPr bwMode="auto">
            <a:xfrm>
              <a:off x="3510" y="1843"/>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2" name="Freeform 108"/>
            <p:cNvSpPr>
              <a:spLocks noEditPoints="1"/>
            </p:cNvSpPr>
            <p:nvPr/>
          </p:nvSpPr>
          <p:spPr bwMode="auto">
            <a:xfrm>
              <a:off x="3510" y="2247"/>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3" name="Freeform 109"/>
            <p:cNvSpPr>
              <a:spLocks noEditPoints="1"/>
            </p:cNvSpPr>
            <p:nvPr/>
          </p:nvSpPr>
          <p:spPr bwMode="auto">
            <a:xfrm>
              <a:off x="3510" y="2652"/>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4" name="Freeform 110"/>
            <p:cNvSpPr>
              <a:spLocks noEditPoints="1"/>
            </p:cNvSpPr>
            <p:nvPr/>
          </p:nvSpPr>
          <p:spPr bwMode="auto">
            <a:xfrm>
              <a:off x="3510" y="3056"/>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5" name="Freeform 111"/>
            <p:cNvSpPr>
              <a:spLocks noEditPoints="1"/>
            </p:cNvSpPr>
            <p:nvPr/>
          </p:nvSpPr>
          <p:spPr bwMode="auto">
            <a:xfrm>
              <a:off x="3510" y="3461"/>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6" name="Freeform 112"/>
            <p:cNvSpPr>
              <a:spLocks noEditPoints="1"/>
            </p:cNvSpPr>
            <p:nvPr/>
          </p:nvSpPr>
          <p:spPr bwMode="auto">
            <a:xfrm>
              <a:off x="3510" y="3865"/>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37" name="Rectangle 113"/>
            <p:cNvSpPr>
              <a:spLocks noChangeArrowheads="1"/>
            </p:cNvSpPr>
            <p:nvPr/>
          </p:nvSpPr>
          <p:spPr bwMode="auto">
            <a:xfrm>
              <a:off x="3510" y="4269"/>
              <a:ext cx="20" cy="51"/>
            </a:xfrm>
            <a:prstGeom prst="rect">
              <a:avLst/>
            </a:prstGeom>
            <a:solidFill>
              <a:schemeClr val="bg2">
                <a:alpha val="50000"/>
              </a:schemeClr>
            </a:solidFill>
            <a:ln w="0">
              <a:noFill/>
              <a:miter lim="800000"/>
              <a:headEnd/>
              <a:tailEnd/>
            </a:ln>
          </p:spPr>
          <p:txBody>
            <a:bodyPr/>
            <a:lstStyle/>
            <a:p>
              <a:endParaRPr lang="zh-CN" altLang="en-US"/>
            </a:p>
          </p:txBody>
        </p:sp>
        <p:sp>
          <p:nvSpPr>
            <p:cNvPr id="257138" name="Rectangle 114"/>
            <p:cNvSpPr>
              <a:spLocks noChangeArrowheads="1"/>
            </p:cNvSpPr>
            <p:nvPr/>
          </p:nvSpPr>
          <p:spPr bwMode="auto">
            <a:xfrm>
              <a:off x="3960" y="23"/>
              <a:ext cx="20" cy="101"/>
            </a:xfrm>
            <a:prstGeom prst="rect">
              <a:avLst/>
            </a:prstGeom>
            <a:solidFill>
              <a:schemeClr val="bg2">
                <a:alpha val="50000"/>
              </a:schemeClr>
            </a:solidFill>
            <a:ln w="0">
              <a:noFill/>
              <a:miter lim="800000"/>
              <a:headEnd/>
              <a:tailEnd/>
            </a:ln>
          </p:spPr>
          <p:txBody>
            <a:bodyPr/>
            <a:lstStyle/>
            <a:p>
              <a:endParaRPr lang="zh-CN" altLang="en-US"/>
            </a:p>
          </p:txBody>
        </p:sp>
        <p:sp>
          <p:nvSpPr>
            <p:cNvPr id="257139" name="Freeform 115"/>
            <p:cNvSpPr>
              <a:spLocks noEditPoints="1"/>
            </p:cNvSpPr>
            <p:nvPr/>
          </p:nvSpPr>
          <p:spPr bwMode="auto">
            <a:xfrm>
              <a:off x="3960" y="225"/>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0" name="Freeform 116"/>
            <p:cNvSpPr>
              <a:spLocks noEditPoints="1"/>
            </p:cNvSpPr>
            <p:nvPr/>
          </p:nvSpPr>
          <p:spPr bwMode="auto">
            <a:xfrm>
              <a:off x="3960" y="630"/>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1" name="Freeform 117"/>
            <p:cNvSpPr>
              <a:spLocks noEditPoints="1"/>
            </p:cNvSpPr>
            <p:nvPr/>
          </p:nvSpPr>
          <p:spPr bwMode="auto">
            <a:xfrm>
              <a:off x="3960" y="1034"/>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2" name="Freeform 118"/>
            <p:cNvSpPr>
              <a:spLocks noEditPoints="1"/>
            </p:cNvSpPr>
            <p:nvPr/>
          </p:nvSpPr>
          <p:spPr bwMode="auto">
            <a:xfrm>
              <a:off x="3960" y="1438"/>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3" name="Freeform 119"/>
            <p:cNvSpPr>
              <a:spLocks noEditPoints="1"/>
            </p:cNvSpPr>
            <p:nvPr/>
          </p:nvSpPr>
          <p:spPr bwMode="auto">
            <a:xfrm>
              <a:off x="3960" y="1843"/>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4" name="Freeform 120"/>
            <p:cNvSpPr>
              <a:spLocks noEditPoints="1"/>
            </p:cNvSpPr>
            <p:nvPr/>
          </p:nvSpPr>
          <p:spPr bwMode="auto">
            <a:xfrm>
              <a:off x="3960" y="2247"/>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5" name="Freeform 121"/>
            <p:cNvSpPr>
              <a:spLocks noEditPoints="1"/>
            </p:cNvSpPr>
            <p:nvPr/>
          </p:nvSpPr>
          <p:spPr bwMode="auto">
            <a:xfrm>
              <a:off x="3960" y="2652"/>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6" name="Freeform 122"/>
            <p:cNvSpPr>
              <a:spLocks noEditPoints="1"/>
            </p:cNvSpPr>
            <p:nvPr/>
          </p:nvSpPr>
          <p:spPr bwMode="auto">
            <a:xfrm>
              <a:off x="3960" y="3056"/>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7" name="Freeform 123"/>
            <p:cNvSpPr>
              <a:spLocks noEditPoints="1"/>
            </p:cNvSpPr>
            <p:nvPr/>
          </p:nvSpPr>
          <p:spPr bwMode="auto">
            <a:xfrm>
              <a:off x="3960" y="3461"/>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8" name="Freeform 124"/>
            <p:cNvSpPr>
              <a:spLocks noEditPoints="1"/>
            </p:cNvSpPr>
            <p:nvPr/>
          </p:nvSpPr>
          <p:spPr bwMode="auto">
            <a:xfrm>
              <a:off x="3960" y="3865"/>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49" name="Rectangle 125"/>
            <p:cNvSpPr>
              <a:spLocks noChangeArrowheads="1"/>
            </p:cNvSpPr>
            <p:nvPr/>
          </p:nvSpPr>
          <p:spPr bwMode="auto">
            <a:xfrm>
              <a:off x="3960" y="4269"/>
              <a:ext cx="20" cy="51"/>
            </a:xfrm>
            <a:prstGeom prst="rect">
              <a:avLst/>
            </a:prstGeom>
            <a:solidFill>
              <a:schemeClr val="bg2">
                <a:alpha val="50000"/>
              </a:schemeClr>
            </a:solidFill>
            <a:ln w="0">
              <a:noFill/>
              <a:miter lim="800000"/>
              <a:headEnd/>
              <a:tailEnd/>
            </a:ln>
          </p:spPr>
          <p:txBody>
            <a:bodyPr/>
            <a:lstStyle/>
            <a:p>
              <a:endParaRPr lang="zh-CN" altLang="en-US"/>
            </a:p>
          </p:txBody>
        </p:sp>
        <p:sp>
          <p:nvSpPr>
            <p:cNvPr id="257150" name="Rectangle 126"/>
            <p:cNvSpPr>
              <a:spLocks noChangeArrowheads="1"/>
            </p:cNvSpPr>
            <p:nvPr/>
          </p:nvSpPr>
          <p:spPr bwMode="auto">
            <a:xfrm>
              <a:off x="4405" y="23"/>
              <a:ext cx="20" cy="101"/>
            </a:xfrm>
            <a:prstGeom prst="rect">
              <a:avLst/>
            </a:prstGeom>
            <a:solidFill>
              <a:schemeClr val="bg2">
                <a:alpha val="50000"/>
              </a:schemeClr>
            </a:solidFill>
            <a:ln w="0">
              <a:noFill/>
              <a:miter lim="800000"/>
              <a:headEnd/>
              <a:tailEnd/>
            </a:ln>
          </p:spPr>
          <p:txBody>
            <a:bodyPr/>
            <a:lstStyle/>
            <a:p>
              <a:endParaRPr lang="zh-CN" altLang="en-US"/>
            </a:p>
          </p:txBody>
        </p:sp>
        <p:sp>
          <p:nvSpPr>
            <p:cNvPr id="257151" name="Freeform 127"/>
            <p:cNvSpPr>
              <a:spLocks noEditPoints="1"/>
            </p:cNvSpPr>
            <p:nvPr/>
          </p:nvSpPr>
          <p:spPr bwMode="auto">
            <a:xfrm>
              <a:off x="4405" y="225"/>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2" name="Freeform 128"/>
            <p:cNvSpPr>
              <a:spLocks noEditPoints="1"/>
            </p:cNvSpPr>
            <p:nvPr/>
          </p:nvSpPr>
          <p:spPr bwMode="auto">
            <a:xfrm>
              <a:off x="4405" y="630"/>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3" name="Freeform 129"/>
            <p:cNvSpPr>
              <a:spLocks noEditPoints="1"/>
            </p:cNvSpPr>
            <p:nvPr/>
          </p:nvSpPr>
          <p:spPr bwMode="auto">
            <a:xfrm>
              <a:off x="4405" y="1034"/>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4" name="Freeform 130"/>
            <p:cNvSpPr>
              <a:spLocks noEditPoints="1"/>
            </p:cNvSpPr>
            <p:nvPr/>
          </p:nvSpPr>
          <p:spPr bwMode="auto">
            <a:xfrm>
              <a:off x="4405" y="1438"/>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5" name="Freeform 131"/>
            <p:cNvSpPr>
              <a:spLocks noEditPoints="1"/>
            </p:cNvSpPr>
            <p:nvPr/>
          </p:nvSpPr>
          <p:spPr bwMode="auto">
            <a:xfrm>
              <a:off x="4405" y="1843"/>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6" name="Freeform 132"/>
            <p:cNvSpPr>
              <a:spLocks noEditPoints="1"/>
            </p:cNvSpPr>
            <p:nvPr/>
          </p:nvSpPr>
          <p:spPr bwMode="auto">
            <a:xfrm>
              <a:off x="4405" y="2247"/>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7" name="Freeform 133"/>
            <p:cNvSpPr>
              <a:spLocks noEditPoints="1"/>
            </p:cNvSpPr>
            <p:nvPr/>
          </p:nvSpPr>
          <p:spPr bwMode="auto">
            <a:xfrm>
              <a:off x="4405" y="2652"/>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8" name="Freeform 134"/>
            <p:cNvSpPr>
              <a:spLocks noEditPoints="1"/>
            </p:cNvSpPr>
            <p:nvPr/>
          </p:nvSpPr>
          <p:spPr bwMode="auto">
            <a:xfrm>
              <a:off x="4405" y="3056"/>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59" name="Freeform 135"/>
            <p:cNvSpPr>
              <a:spLocks noEditPoints="1"/>
            </p:cNvSpPr>
            <p:nvPr/>
          </p:nvSpPr>
          <p:spPr bwMode="auto">
            <a:xfrm>
              <a:off x="4405" y="3461"/>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0" name="Freeform 136"/>
            <p:cNvSpPr>
              <a:spLocks noEditPoints="1"/>
            </p:cNvSpPr>
            <p:nvPr/>
          </p:nvSpPr>
          <p:spPr bwMode="auto">
            <a:xfrm>
              <a:off x="4405" y="3865"/>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1" name="Rectangle 137"/>
            <p:cNvSpPr>
              <a:spLocks noChangeArrowheads="1"/>
            </p:cNvSpPr>
            <p:nvPr/>
          </p:nvSpPr>
          <p:spPr bwMode="auto">
            <a:xfrm>
              <a:off x="4405" y="4269"/>
              <a:ext cx="20" cy="51"/>
            </a:xfrm>
            <a:prstGeom prst="rect">
              <a:avLst/>
            </a:prstGeom>
            <a:solidFill>
              <a:schemeClr val="bg2">
                <a:alpha val="50000"/>
              </a:schemeClr>
            </a:solidFill>
            <a:ln w="0">
              <a:noFill/>
              <a:miter lim="800000"/>
              <a:headEnd/>
              <a:tailEnd/>
            </a:ln>
          </p:spPr>
          <p:txBody>
            <a:bodyPr/>
            <a:lstStyle/>
            <a:p>
              <a:endParaRPr lang="zh-CN" altLang="en-US"/>
            </a:p>
          </p:txBody>
        </p:sp>
        <p:sp>
          <p:nvSpPr>
            <p:cNvPr id="257162" name="Rectangle 138"/>
            <p:cNvSpPr>
              <a:spLocks noChangeArrowheads="1"/>
            </p:cNvSpPr>
            <p:nvPr/>
          </p:nvSpPr>
          <p:spPr bwMode="auto">
            <a:xfrm>
              <a:off x="4850" y="23"/>
              <a:ext cx="20" cy="101"/>
            </a:xfrm>
            <a:prstGeom prst="rect">
              <a:avLst/>
            </a:prstGeom>
            <a:solidFill>
              <a:schemeClr val="bg2">
                <a:alpha val="50000"/>
              </a:schemeClr>
            </a:solidFill>
            <a:ln w="0">
              <a:noFill/>
              <a:miter lim="800000"/>
              <a:headEnd/>
              <a:tailEnd/>
            </a:ln>
          </p:spPr>
          <p:txBody>
            <a:bodyPr/>
            <a:lstStyle/>
            <a:p>
              <a:endParaRPr lang="zh-CN" altLang="en-US"/>
            </a:p>
          </p:txBody>
        </p:sp>
        <p:sp>
          <p:nvSpPr>
            <p:cNvPr id="257163" name="Freeform 139"/>
            <p:cNvSpPr>
              <a:spLocks noEditPoints="1"/>
            </p:cNvSpPr>
            <p:nvPr/>
          </p:nvSpPr>
          <p:spPr bwMode="auto">
            <a:xfrm>
              <a:off x="4850" y="225"/>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4" name="Freeform 140"/>
            <p:cNvSpPr>
              <a:spLocks noEditPoints="1"/>
            </p:cNvSpPr>
            <p:nvPr/>
          </p:nvSpPr>
          <p:spPr bwMode="auto">
            <a:xfrm>
              <a:off x="4850" y="630"/>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5" name="Freeform 141"/>
            <p:cNvSpPr>
              <a:spLocks noEditPoints="1"/>
            </p:cNvSpPr>
            <p:nvPr/>
          </p:nvSpPr>
          <p:spPr bwMode="auto">
            <a:xfrm>
              <a:off x="4850" y="1034"/>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6" name="Freeform 142"/>
            <p:cNvSpPr>
              <a:spLocks noEditPoints="1"/>
            </p:cNvSpPr>
            <p:nvPr/>
          </p:nvSpPr>
          <p:spPr bwMode="auto">
            <a:xfrm>
              <a:off x="4850" y="1438"/>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7" name="Freeform 143"/>
            <p:cNvSpPr>
              <a:spLocks noEditPoints="1"/>
            </p:cNvSpPr>
            <p:nvPr/>
          </p:nvSpPr>
          <p:spPr bwMode="auto">
            <a:xfrm>
              <a:off x="4850" y="1843"/>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8" name="Freeform 144"/>
            <p:cNvSpPr>
              <a:spLocks noEditPoints="1"/>
            </p:cNvSpPr>
            <p:nvPr/>
          </p:nvSpPr>
          <p:spPr bwMode="auto">
            <a:xfrm>
              <a:off x="4850" y="2247"/>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69" name="Freeform 145"/>
            <p:cNvSpPr>
              <a:spLocks noEditPoints="1"/>
            </p:cNvSpPr>
            <p:nvPr/>
          </p:nvSpPr>
          <p:spPr bwMode="auto">
            <a:xfrm>
              <a:off x="4850" y="2652"/>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0" name="Freeform 146"/>
            <p:cNvSpPr>
              <a:spLocks noEditPoints="1"/>
            </p:cNvSpPr>
            <p:nvPr/>
          </p:nvSpPr>
          <p:spPr bwMode="auto">
            <a:xfrm>
              <a:off x="4850" y="3056"/>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1" name="Freeform 147"/>
            <p:cNvSpPr>
              <a:spLocks noEditPoints="1"/>
            </p:cNvSpPr>
            <p:nvPr/>
          </p:nvSpPr>
          <p:spPr bwMode="auto">
            <a:xfrm>
              <a:off x="4850" y="3461"/>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2" name="Freeform 148"/>
            <p:cNvSpPr>
              <a:spLocks noEditPoints="1"/>
            </p:cNvSpPr>
            <p:nvPr/>
          </p:nvSpPr>
          <p:spPr bwMode="auto">
            <a:xfrm>
              <a:off x="4850" y="3865"/>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3" name="Rectangle 149"/>
            <p:cNvSpPr>
              <a:spLocks noChangeArrowheads="1"/>
            </p:cNvSpPr>
            <p:nvPr/>
          </p:nvSpPr>
          <p:spPr bwMode="auto">
            <a:xfrm>
              <a:off x="4850" y="4269"/>
              <a:ext cx="20" cy="51"/>
            </a:xfrm>
            <a:prstGeom prst="rect">
              <a:avLst/>
            </a:prstGeom>
            <a:solidFill>
              <a:schemeClr val="bg2">
                <a:alpha val="50000"/>
              </a:schemeClr>
            </a:solidFill>
            <a:ln w="0">
              <a:noFill/>
              <a:miter lim="800000"/>
              <a:headEnd/>
              <a:tailEnd/>
            </a:ln>
          </p:spPr>
          <p:txBody>
            <a:bodyPr/>
            <a:lstStyle/>
            <a:p>
              <a:endParaRPr lang="zh-CN" altLang="en-US"/>
            </a:p>
          </p:txBody>
        </p:sp>
        <p:sp>
          <p:nvSpPr>
            <p:cNvPr id="257174" name="Rectangle 150"/>
            <p:cNvSpPr>
              <a:spLocks noChangeArrowheads="1"/>
            </p:cNvSpPr>
            <p:nvPr/>
          </p:nvSpPr>
          <p:spPr bwMode="auto">
            <a:xfrm>
              <a:off x="5300" y="23"/>
              <a:ext cx="20" cy="101"/>
            </a:xfrm>
            <a:prstGeom prst="rect">
              <a:avLst/>
            </a:prstGeom>
            <a:solidFill>
              <a:schemeClr val="bg2">
                <a:alpha val="50000"/>
              </a:schemeClr>
            </a:solidFill>
            <a:ln w="0">
              <a:noFill/>
              <a:miter lim="800000"/>
              <a:headEnd/>
              <a:tailEnd/>
            </a:ln>
          </p:spPr>
          <p:txBody>
            <a:bodyPr/>
            <a:lstStyle/>
            <a:p>
              <a:endParaRPr lang="zh-CN" altLang="en-US"/>
            </a:p>
          </p:txBody>
        </p:sp>
        <p:sp>
          <p:nvSpPr>
            <p:cNvPr id="257175" name="Freeform 151"/>
            <p:cNvSpPr>
              <a:spLocks noEditPoints="1"/>
            </p:cNvSpPr>
            <p:nvPr/>
          </p:nvSpPr>
          <p:spPr bwMode="auto">
            <a:xfrm>
              <a:off x="5300" y="225"/>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6" name="Freeform 152"/>
            <p:cNvSpPr>
              <a:spLocks noEditPoints="1"/>
            </p:cNvSpPr>
            <p:nvPr/>
          </p:nvSpPr>
          <p:spPr bwMode="auto">
            <a:xfrm>
              <a:off x="5300" y="630"/>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7" name="Freeform 153"/>
            <p:cNvSpPr>
              <a:spLocks noEditPoints="1"/>
            </p:cNvSpPr>
            <p:nvPr/>
          </p:nvSpPr>
          <p:spPr bwMode="auto">
            <a:xfrm>
              <a:off x="5300" y="1034"/>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8" name="Freeform 154"/>
            <p:cNvSpPr>
              <a:spLocks noEditPoints="1"/>
            </p:cNvSpPr>
            <p:nvPr/>
          </p:nvSpPr>
          <p:spPr bwMode="auto">
            <a:xfrm>
              <a:off x="5300" y="1438"/>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79" name="Freeform 155"/>
            <p:cNvSpPr>
              <a:spLocks noEditPoints="1"/>
            </p:cNvSpPr>
            <p:nvPr/>
          </p:nvSpPr>
          <p:spPr bwMode="auto">
            <a:xfrm>
              <a:off x="5300" y="1843"/>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80" name="Freeform 156"/>
            <p:cNvSpPr>
              <a:spLocks noEditPoints="1"/>
            </p:cNvSpPr>
            <p:nvPr/>
          </p:nvSpPr>
          <p:spPr bwMode="auto">
            <a:xfrm>
              <a:off x="5300" y="2247"/>
              <a:ext cx="20" cy="304"/>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81" name="Freeform 157"/>
            <p:cNvSpPr>
              <a:spLocks noEditPoints="1"/>
            </p:cNvSpPr>
            <p:nvPr/>
          </p:nvSpPr>
          <p:spPr bwMode="auto">
            <a:xfrm>
              <a:off x="5300" y="2652"/>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82" name="Freeform 158"/>
            <p:cNvSpPr>
              <a:spLocks noEditPoints="1"/>
            </p:cNvSpPr>
            <p:nvPr/>
          </p:nvSpPr>
          <p:spPr bwMode="auto">
            <a:xfrm>
              <a:off x="5300" y="3056"/>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83" name="Freeform 159"/>
            <p:cNvSpPr>
              <a:spLocks noEditPoints="1"/>
            </p:cNvSpPr>
            <p:nvPr/>
          </p:nvSpPr>
          <p:spPr bwMode="auto">
            <a:xfrm>
              <a:off x="5300" y="3461"/>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84" name="Freeform 160"/>
            <p:cNvSpPr>
              <a:spLocks noEditPoints="1"/>
            </p:cNvSpPr>
            <p:nvPr/>
          </p:nvSpPr>
          <p:spPr bwMode="auto">
            <a:xfrm>
              <a:off x="5300" y="3865"/>
              <a:ext cx="20" cy="303"/>
            </a:xfrm>
            <a:custGeom>
              <a:avLst/>
              <a:gdLst/>
              <a:ahLst/>
              <a:cxnLst>
                <a:cxn ang="0">
                  <a:pos x="0" y="0"/>
                </a:cxn>
                <a:cxn ang="0">
                  <a:pos x="0" y="20"/>
                </a:cxn>
                <a:cxn ang="0">
                  <a:pos x="4" y="20"/>
                </a:cxn>
                <a:cxn ang="0">
                  <a:pos x="4" y="0"/>
                </a:cxn>
                <a:cxn ang="0">
                  <a:pos x="0" y="0"/>
                </a:cxn>
                <a:cxn ang="0">
                  <a:pos x="0" y="40"/>
                </a:cxn>
                <a:cxn ang="0">
                  <a:pos x="0" y="60"/>
                </a:cxn>
                <a:cxn ang="0">
                  <a:pos x="4" y="60"/>
                </a:cxn>
                <a:cxn ang="0">
                  <a:pos x="4" y="40"/>
                </a:cxn>
                <a:cxn ang="0">
                  <a:pos x="0" y="40"/>
                </a:cxn>
              </a:cxnLst>
              <a:rect l="0" t="0" r="r" b="b"/>
              <a:pathLst>
                <a:path w="4" h="60">
                  <a:moveTo>
                    <a:pt x="0" y="0"/>
                  </a:moveTo>
                  <a:lnTo>
                    <a:pt x="0" y="20"/>
                  </a:lnTo>
                  <a:lnTo>
                    <a:pt x="4" y="20"/>
                  </a:lnTo>
                  <a:lnTo>
                    <a:pt x="4" y="0"/>
                  </a:lnTo>
                  <a:lnTo>
                    <a:pt x="0" y="0"/>
                  </a:lnTo>
                  <a:close/>
                  <a:moveTo>
                    <a:pt x="0" y="40"/>
                  </a:moveTo>
                  <a:lnTo>
                    <a:pt x="0" y="60"/>
                  </a:lnTo>
                  <a:lnTo>
                    <a:pt x="4" y="60"/>
                  </a:lnTo>
                  <a:lnTo>
                    <a:pt x="4" y="40"/>
                  </a:lnTo>
                  <a:lnTo>
                    <a:pt x="0" y="40"/>
                  </a:lnTo>
                  <a:close/>
                </a:path>
              </a:pathLst>
            </a:custGeom>
            <a:solidFill>
              <a:schemeClr val="bg2">
                <a:alpha val="50000"/>
              </a:schemeClr>
            </a:solidFill>
            <a:ln w="0">
              <a:noFill/>
              <a:prstDash val="solid"/>
              <a:round/>
              <a:headEnd/>
              <a:tailEnd/>
            </a:ln>
          </p:spPr>
          <p:txBody>
            <a:bodyPr/>
            <a:lstStyle/>
            <a:p>
              <a:endParaRPr lang="zh-CN" altLang="en-US"/>
            </a:p>
          </p:txBody>
        </p:sp>
        <p:sp>
          <p:nvSpPr>
            <p:cNvPr id="257185" name="Rectangle 161"/>
            <p:cNvSpPr>
              <a:spLocks noChangeArrowheads="1"/>
            </p:cNvSpPr>
            <p:nvPr/>
          </p:nvSpPr>
          <p:spPr bwMode="auto">
            <a:xfrm>
              <a:off x="5300" y="4269"/>
              <a:ext cx="20" cy="51"/>
            </a:xfrm>
            <a:prstGeom prst="rect">
              <a:avLst/>
            </a:prstGeom>
            <a:solidFill>
              <a:schemeClr val="bg2">
                <a:alpha val="50000"/>
              </a:schemeClr>
            </a:solidFill>
            <a:ln w="0">
              <a:noFill/>
              <a:miter lim="800000"/>
              <a:headEnd/>
              <a:tailEnd/>
            </a:ln>
          </p:spPr>
          <p:txBody>
            <a:bodyPr/>
            <a:lstStyle/>
            <a:p>
              <a:endParaRPr lang="zh-CN" altLang="en-US"/>
            </a:p>
          </p:txBody>
        </p:sp>
        <p:sp>
          <p:nvSpPr>
            <p:cNvPr id="257186" name="Freeform 162"/>
            <p:cNvSpPr>
              <a:spLocks/>
            </p:cNvSpPr>
            <p:nvPr/>
          </p:nvSpPr>
          <p:spPr bwMode="auto">
            <a:xfrm>
              <a:off x="349" y="3304"/>
              <a:ext cx="20" cy="10"/>
            </a:xfrm>
            <a:custGeom>
              <a:avLst/>
              <a:gdLst/>
              <a:ahLst/>
              <a:cxnLst>
                <a:cxn ang="0">
                  <a:pos x="0" y="1"/>
                </a:cxn>
                <a:cxn ang="0">
                  <a:pos x="0" y="1"/>
                </a:cxn>
              </a:cxnLst>
              <a:rect l="0" t="0" r="r" b="b"/>
              <a:pathLst>
                <a:path w="4" h="2">
                  <a:moveTo>
                    <a:pt x="0" y="1"/>
                  </a:moveTo>
                  <a:cubicBezTo>
                    <a:pt x="1" y="2"/>
                    <a:pt x="4" y="0"/>
                    <a:pt x="0" y="1"/>
                  </a:cubicBezTo>
                  <a:close/>
                </a:path>
              </a:pathLst>
            </a:custGeom>
            <a:solidFill>
              <a:schemeClr val="bg2">
                <a:alpha val="50000"/>
              </a:schemeClr>
            </a:solidFill>
            <a:ln w="0">
              <a:noFill/>
              <a:prstDash val="solid"/>
              <a:round/>
              <a:headEnd/>
              <a:tailEnd/>
            </a:ln>
          </p:spPr>
          <p:txBody>
            <a:bodyPr/>
            <a:lstStyle/>
            <a:p>
              <a:endParaRPr lang="zh-CN" altLang="en-US"/>
            </a:p>
          </p:txBody>
        </p:sp>
      </p:grpSp>
      <p:sp>
        <p:nvSpPr>
          <p:cNvPr id="257187" name="Rectangle 163"/>
          <p:cNvSpPr>
            <a:spLocks noGrp="1" noRot="1" noChangeArrowheads="1"/>
          </p:cNvSpPr>
          <p:nvPr>
            <p:ph type="ctrTitle"/>
          </p:nvPr>
        </p:nvSpPr>
        <p:spPr>
          <a:xfrm>
            <a:off x="685800" y="2057400"/>
            <a:ext cx="7772400" cy="1143000"/>
          </a:xfrm>
        </p:spPr>
        <p:txBody>
          <a:bodyPr/>
          <a:lstStyle>
            <a:lvl1pPr>
              <a:defRPr/>
            </a:lvl1pPr>
          </a:lstStyle>
          <a:p>
            <a:r>
              <a:rPr lang="zh-CN" altLang="en-US"/>
              <a:t>单击此处编辑母版标题样式</a:t>
            </a:r>
          </a:p>
        </p:txBody>
      </p:sp>
      <p:sp>
        <p:nvSpPr>
          <p:cNvPr id="257188" name="Rectangle 164"/>
          <p:cNvSpPr>
            <a:spLocks noGrp="1" noChangeArrowheads="1"/>
          </p:cNvSpPr>
          <p:nvPr>
            <p:ph type="dt" sz="half" idx="2"/>
          </p:nvPr>
        </p:nvSpPr>
        <p:spPr>
          <a:xfrm>
            <a:off x="301625" y="6248400"/>
            <a:ext cx="2289175" cy="476250"/>
          </a:xfrm>
        </p:spPr>
        <p:txBody>
          <a:bodyPr/>
          <a:lstStyle>
            <a:lvl1pPr>
              <a:defRPr/>
            </a:lvl1pPr>
          </a:lstStyle>
          <a:p>
            <a:fld id="{570C114B-FDCF-4297-AAD1-4EB75BC75E29}" type="datetime1">
              <a:rPr lang="zh-CN" altLang="en-US" smtClean="0"/>
              <a:pPr/>
              <a:t>2012/9/26</a:t>
            </a:fld>
            <a:endParaRPr lang="en-US" altLang="zh-CN"/>
          </a:p>
        </p:txBody>
      </p:sp>
      <p:sp>
        <p:nvSpPr>
          <p:cNvPr id="257189" name="Rectangle 165"/>
          <p:cNvSpPr>
            <a:spLocks noGrp="1" noChangeArrowheads="1"/>
          </p:cNvSpPr>
          <p:nvPr>
            <p:ph type="ftr" sz="quarter" idx="3"/>
          </p:nvPr>
        </p:nvSpPr>
        <p:spPr>
          <a:xfrm>
            <a:off x="3124200" y="6248400"/>
            <a:ext cx="2895600" cy="476250"/>
          </a:xfrm>
        </p:spPr>
        <p:txBody>
          <a:bodyPr/>
          <a:lstStyle>
            <a:lvl1pPr>
              <a:defRPr/>
            </a:lvl1pPr>
          </a:lstStyle>
          <a:p>
            <a:r>
              <a:rPr lang="en-US" altLang="zh-CN" smtClean="0"/>
              <a:t>DEPT. EE. THU</a:t>
            </a:r>
            <a:endParaRPr lang="en-US" altLang="zh-CN"/>
          </a:p>
        </p:txBody>
      </p:sp>
      <p:sp>
        <p:nvSpPr>
          <p:cNvPr id="257190" name="Rectangle 166"/>
          <p:cNvSpPr>
            <a:spLocks noGrp="1" noChangeArrowheads="1"/>
          </p:cNvSpPr>
          <p:nvPr>
            <p:ph type="sldNum" sz="quarter" idx="4"/>
          </p:nvPr>
        </p:nvSpPr>
        <p:spPr>
          <a:xfrm>
            <a:off x="6553200" y="6248400"/>
            <a:ext cx="2289175" cy="476250"/>
          </a:xfrm>
          <a:prstGeom prst="rect">
            <a:avLst/>
          </a:prstGeom>
        </p:spPr>
        <p:txBody>
          <a:bodyPr/>
          <a:lstStyle>
            <a:lvl1pPr>
              <a:defRPr/>
            </a:lvl1pPr>
          </a:lstStyle>
          <a:p>
            <a:fld id="{6C10E3D4-3089-45A5-89DC-3723995C6104}" type="slidenum">
              <a:rPr lang="en-US" altLang="zh-CN"/>
              <a:pPr/>
              <a:t>‹#›</a:t>
            </a:fld>
            <a:endParaRPr lang="en-US" altLang="zh-CN"/>
          </a:p>
        </p:txBody>
      </p:sp>
      <p:sp>
        <p:nvSpPr>
          <p:cNvPr id="257191" name="Rectangle 167"/>
          <p:cNvSpPr>
            <a:spLocks noGrp="1" noRot="1" noChangeArrowheads="1"/>
          </p:cNvSpPr>
          <p:nvPr>
            <p:ph type="subTitle" idx="1"/>
          </p:nvPr>
        </p:nvSpPr>
        <p:spPr bwMode="auto">
          <a:xfrm>
            <a:off x="1371600" y="3505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zh-CN" altLang="en-US"/>
              <a:t>单击此处编辑母版副标题样式</a:t>
            </a:r>
          </a:p>
        </p:txBody>
      </p:sp>
      <p:grpSp>
        <p:nvGrpSpPr>
          <p:cNvPr id="257192" name="Group 168"/>
          <p:cNvGrpSpPr>
            <a:grpSpLocks/>
          </p:cNvGrpSpPr>
          <p:nvPr/>
        </p:nvGrpSpPr>
        <p:grpSpPr bwMode="auto">
          <a:xfrm>
            <a:off x="152400" y="4724400"/>
            <a:ext cx="1685925" cy="1557338"/>
            <a:chOff x="96" y="2784"/>
            <a:chExt cx="1062" cy="981"/>
          </a:xfrm>
        </p:grpSpPr>
        <p:sp>
          <p:nvSpPr>
            <p:cNvPr id="257193" name="Freeform 169"/>
            <p:cNvSpPr>
              <a:spLocks/>
            </p:cNvSpPr>
            <p:nvPr userDrawn="1"/>
          </p:nvSpPr>
          <p:spPr bwMode="auto">
            <a:xfrm>
              <a:off x="121" y="2784"/>
              <a:ext cx="207" cy="81"/>
            </a:xfrm>
            <a:custGeom>
              <a:avLst/>
              <a:gdLst/>
              <a:ahLst/>
              <a:cxnLst>
                <a:cxn ang="0">
                  <a:pos x="30" y="12"/>
                </a:cxn>
                <a:cxn ang="0">
                  <a:pos x="37" y="10"/>
                </a:cxn>
                <a:cxn ang="0">
                  <a:pos x="38" y="9"/>
                </a:cxn>
                <a:cxn ang="0">
                  <a:pos x="31" y="1"/>
                </a:cxn>
                <a:cxn ang="0">
                  <a:pos x="8" y="11"/>
                </a:cxn>
                <a:cxn ang="0">
                  <a:pos x="30" y="12"/>
                </a:cxn>
              </a:cxnLst>
              <a:rect l="0" t="0" r="r" b="b"/>
              <a:pathLst>
                <a:path w="41" h="16">
                  <a:moveTo>
                    <a:pt x="30" y="12"/>
                  </a:moveTo>
                  <a:cubicBezTo>
                    <a:pt x="34" y="11"/>
                    <a:pt x="36" y="10"/>
                    <a:pt x="37" y="10"/>
                  </a:cubicBezTo>
                  <a:cubicBezTo>
                    <a:pt x="37" y="10"/>
                    <a:pt x="38" y="9"/>
                    <a:pt x="38" y="9"/>
                  </a:cubicBezTo>
                  <a:cubicBezTo>
                    <a:pt x="41" y="6"/>
                    <a:pt x="37" y="1"/>
                    <a:pt x="31" y="1"/>
                  </a:cubicBezTo>
                  <a:cubicBezTo>
                    <a:pt x="31" y="1"/>
                    <a:pt x="0" y="0"/>
                    <a:pt x="8" y="11"/>
                  </a:cubicBezTo>
                  <a:cubicBezTo>
                    <a:pt x="8" y="11"/>
                    <a:pt x="15" y="16"/>
                    <a:pt x="30" y="12"/>
                  </a:cubicBezTo>
                  <a:close/>
                </a:path>
              </a:pathLst>
            </a:custGeom>
            <a:solidFill>
              <a:schemeClr val="folHlink"/>
            </a:solidFill>
            <a:ln w="0">
              <a:noFill/>
              <a:prstDash val="solid"/>
              <a:round/>
              <a:headEnd/>
              <a:tailEnd/>
            </a:ln>
          </p:spPr>
          <p:txBody>
            <a:bodyPr/>
            <a:lstStyle/>
            <a:p>
              <a:endParaRPr lang="zh-CN" altLang="en-US"/>
            </a:p>
          </p:txBody>
        </p:sp>
        <p:sp>
          <p:nvSpPr>
            <p:cNvPr id="257194" name="Freeform 170"/>
            <p:cNvSpPr>
              <a:spLocks noEditPoints="1"/>
            </p:cNvSpPr>
            <p:nvPr userDrawn="1"/>
          </p:nvSpPr>
          <p:spPr bwMode="auto">
            <a:xfrm>
              <a:off x="96" y="2789"/>
              <a:ext cx="1062" cy="976"/>
            </a:xfrm>
            <a:custGeom>
              <a:avLst/>
              <a:gdLst/>
              <a:ahLst/>
              <a:cxnLst>
                <a:cxn ang="0">
                  <a:pos x="163" y="155"/>
                </a:cxn>
                <a:cxn ang="0">
                  <a:pos x="152" y="125"/>
                </a:cxn>
                <a:cxn ang="0">
                  <a:pos x="142" y="99"/>
                </a:cxn>
                <a:cxn ang="0">
                  <a:pos x="165" y="93"/>
                </a:cxn>
                <a:cxn ang="0">
                  <a:pos x="146" y="82"/>
                </a:cxn>
                <a:cxn ang="0">
                  <a:pos x="157" y="83"/>
                </a:cxn>
                <a:cxn ang="0">
                  <a:pos x="157" y="77"/>
                </a:cxn>
                <a:cxn ang="0">
                  <a:pos x="135" y="78"/>
                </a:cxn>
                <a:cxn ang="0">
                  <a:pos x="128" y="125"/>
                </a:cxn>
                <a:cxn ang="0">
                  <a:pos x="124" y="84"/>
                </a:cxn>
                <a:cxn ang="0">
                  <a:pos x="118" y="67"/>
                </a:cxn>
                <a:cxn ang="0">
                  <a:pos x="124" y="51"/>
                </a:cxn>
                <a:cxn ang="0">
                  <a:pos x="121" y="37"/>
                </a:cxn>
                <a:cxn ang="0">
                  <a:pos x="119" y="24"/>
                </a:cxn>
                <a:cxn ang="0">
                  <a:pos x="132" y="39"/>
                </a:cxn>
                <a:cxn ang="0">
                  <a:pos x="149" y="18"/>
                </a:cxn>
                <a:cxn ang="0">
                  <a:pos x="147" y="36"/>
                </a:cxn>
                <a:cxn ang="0">
                  <a:pos x="143" y="48"/>
                </a:cxn>
                <a:cxn ang="0">
                  <a:pos x="144" y="67"/>
                </a:cxn>
                <a:cxn ang="0">
                  <a:pos x="199" y="29"/>
                </a:cxn>
                <a:cxn ang="0">
                  <a:pos x="90" y="1"/>
                </a:cxn>
                <a:cxn ang="0">
                  <a:pos x="56" y="8"/>
                </a:cxn>
                <a:cxn ang="0">
                  <a:pos x="85" y="12"/>
                </a:cxn>
                <a:cxn ang="0">
                  <a:pos x="60" y="22"/>
                </a:cxn>
                <a:cxn ang="0">
                  <a:pos x="58" y="29"/>
                </a:cxn>
                <a:cxn ang="0">
                  <a:pos x="38" y="17"/>
                </a:cxn>
                <a:cxn ang="0">
                  <a:pos x="13" y="115"/>
                </a:cxn>
                <a:cxn ang="0">
                  <a:pos x="61" y="146"/>
                </a:cxn>
                <a:cxn ang="0">
                  <a:pos x="45" y="133"/>
                </a:cxn>
                <a:cxn ang="0">
                  <a:pos x="35" y="145"/>
                </a:cxn>
                <a:cxn ang="0">
                  <a:pos x="32" y="128"/>
                </a:cxn>
                <a:cxn ang="0">
                  <a:pos x="46" y="86"/>
                </a:cxn>
                <a:cxn ang="0">
                  <a:pos x="67" y="83"/>
                </a:cxn>
                <a:cxn ang="0">
                  <a:pos x="71" y="95"/>
                </a:cxn>
                <a:cxn ang="0">
                  <a:pos x="61" y="121"/>
                </a:cxn>
                <a:cxn ang="0">
                  <a:pos x="91" y="180"/>
                </a:cxn>
                <a:cxn ang="0">
                  <a:pos x="186" y="166"/>
                </a:cxn>
                <a:cxn ang="0">
                  <a:pos x="182" y="66"/>
                </a:cxn>
                <a:cxn ang="0">
                  <a:pos x="165" y="60"/>
                </a:cxn>
                <a:cxn ang="0">
                  <a:pos x="113" y="61"/>
                </a:cxn>
                <a:cxn ang="0">
                  <a:pos x="108" y="87"/>
                </a:cxn>
                <a:cxn ang="0">
                  <a:pos x="114" y="50"/>
                </a:cxn>
                <a:cxn ang="0">
                  <a:pos x="89" y="26"/>
                </a:cxn>
                <a:cxn ang="0">
                  <a:pos x="105" y="35"/>
                </a:cxn>
                <a:cxn ang="0">
                  <a:pos x="61" y="72"/>
                </a:cxn>
                <a:cxn ang="0">
                  <a:pos x="24" y="37"/>
                </a:cxn>
                <a:cxn ang="0">
                  <a:pos x="68" y="40"/>
                </a:cxn>
                <a:cxn ang="0">
                  <a:pos x="79" y="40"/>
                </a:cxn>
                <a:cxn ang="0">
                  <a:pos x="108" y="45"/>
                </a:cxn>
                <a:cxn ang="0">
                  <a:pos x="99" y="93"/>
                </a:cxn>
                <a:cxn ang="0">
                  <a:pos x="93" y="51"/>
                </a:cxn>
                <a:cxn ang="0">
                  <a:pos x="61" y="72"/>
                </a:cxn>
                <a:cxn ang="0">
                  <a:pos x="80" y="82"/>
                </a:cxn>
                <a:cxn ang="0">
                  <a:pos x="88" y="58"/>
                </a:cxn>
                <a:cxn ang="0">
                  <a:pos x="102" y="145"/>
                </a:cxn>
                <a:cxn ang="0">
                  <a:pos x="82" y="96"/>
                </a:cxn>
                <a:cxn ang="0">
                  <a:pos x="117" y="106"/>
                </a:cxn>
              </a:cxnLst>
              <a:rect l="0" t="0" r="r" b="b"/>
              <a:pathLst>
                <a:path w="210" h="193">
                  <a:moveTo>
                    <a:pt x="186" y="166"/>
                  </a:moveTo>
                  <a:cubicBezTo>
                    <a:pt x="167" y="166"/>
                    <a:pt x="163" y="155"/>
                    <a:pt x="163" y="155"/>
                  </a:cubicBezTo>
                  <a:cubicBezTo>
                    <a:pt x="163" y="155"/>
                    <a:pt x="162" y="147"/>
                    <a:pt x="154" y="145"/>
                  </a:cubicBezTo>
                  <a:cubicBezTo>
                    <a:pt x="135" y="140"/>
                    <a:pt x="147" y="128"/>
                    <a:pt x="152" y="125"/>
                  </a:cubicBezTo>
                  <a:cubicBezTo>
                    <a:pt x="157" y="123"/>
                    <a:pt x="154" y="122"/>
                    <a:pt x="150" y="120"/>
                  </a:cubicBezTo>
                  <a:cubicBezTo>
                    <a:pt x="142" y="115"/>
                    <a:pt x="141" y="109"/>
                    <a:pt x="142" y="99"/>
                  </a:cubicBezTo>
                  <a:cubicBezTo>
                    <a:pt x="142" y="88"/>
                    <a:pt x="149" y="91"/>
                    <a:pt x="149" y="91"/>
                  </a:cubicBezTo>
                  <a:cubicBezTo>
                    <a:pt x="149" y="91"/>
                    <a:pt x="160" y="96"/>
                    <a:pt x="165" y="93"/>
                  </a:cubicBezTo>
                  <a:cubicBezTo>
                    <a:pt x="169" y="91"/>
                    <a:pt x="167" y="88"/>
                    <a:pt x="165" y="89"/>
                  </a:cubicBezTo>
                  <a:cubicBezTo>
                    <a:pt x="163" y="91"/>
                    <a:pt x="148" y="89"/>
                    <a:pt x="146" y="82"/>
                  </a:cubicBezTo>
                  <a:cubicBezTo>
                    <a:pt x="144" y="74"/>
                    <a:pt x="150" y="78"/>
                    <a:pt x="151" y="78"/>
                  </a:cubicBezTo>
                  <a:cubicBezTo>
                    <a:pt x="153" y="79"/>
                    <a:pt x="153" y="81"/>
                    <a:pt x="157" y="83"/>
                  </a:cubicBezTo>
                  <a:cubicBezTo>
                    <a:pt x="168" y="88"/>
                    <a:pt x="162" y="82"/>
                    <a:pt x="162" y="82"/>
                  </a:cubicBezTo>
                  <a:cubicBezTo>
                    <a:pt x="162" y="82"/>
                    <a:pt x="162" y="82"/>
                    <a:pt x="157" y="77"/>
                  </a:cubicBezTo>
                  <a:cubicBezTo>
                    <a:pt x="152" y="71"/>
                    <a:pt x="145" y="73"/>
                    <a:pt x="139" y="73"/>
                  </a:cubicBezTo>
                  <a:cubicBezTo>
                    <a:pt x="133" y="73"/>
                    <a:pt x="135" y="78"/>
                    <a:pt x="135" y="78"/>
                  </a:cubicBezTo>
                  <a:cubicBezTo>
                    <a:pt x="135" y="78"/>
                    <a:pt x="134" y="88"/>
                    <a:pt x="133" y="106"/>
                  </a:cubicBezTo>
                  <a:cubicBezTo>
                    <a:pt x="132" y="124"/>
                    <a:pt x="129" y="126"/>
                    <a:pt x="128" y="125"/>
                  </a:cubicBezTo>
                  <a:cubicBezTo>
                    <a:pt x="127" y="123"/>
                    <a:pt x="125" y="114"/>
                    <a:pt x="125" y="111"/>
                  </a:cubicBezTo>
                  <a:cubicBezTo>
                    <a:pt x="125" y="108"/>
                    <a:pt x="123" y="97"/>
                    <a:pt x="124" y="84"/>
                  </a:cubicBezTo>
                  <a:cubicBezTo>
                    <a:pt x="125" y="72"/>
                    <a:pt x="128" y="77"/>
                    <a:pt x="120" y="74"/>
                  </a:cubicBezTo>
                  <a:cubicBezTo>
                    <a:pt x="111" y="71"/>
                    <a:pt x="116" y="67"/>
                    <a:pt x="118" y="67"/>
                  </a:cubicBezTo>
                  <a:cubicBezTo>
                    <a:pt x="121" y="67"/>
                    <a:pt x="125" y="69"/>
                    <a:pt x="126" y="67"/>
                  </a:cubicBezTo>
                  <a:cubicBezTo>
                    <a:pt x="127" y="59"/>
                    <a:pt x="128" y="52"/>
                    <a:pt x="124" y="51"/>
                  </a:cubicBezTo>
                  <a:cubicBezTo>
                    <a:pt x="115" y="47"/>
                    <a:pt x="119" y="45"/>
                    <a:pt x="122" y="44"/>
                  </a:cubicBezTo>
                  <a:cubicBezTo>
                    <a:pt x="125" y="43"/>
                    <a:pt x="126" y="35"/>
                    <a:pt x="121" y="37"/>
                  </a:cubicBezTo>
                  <a:cubicBezTo>
                    <a:pt x="112" y="40"/>
                    <a:pt x="113" y="32"/>
                    <a:pt x="115" y="31"/>
                  </a:cubicBezTo>
                  <a:cubicBezTo>
                    <a:pt x="117" y="30"/>
                    <a:pt x="120" y="32"/>
                    <a:pt x="119" y="24"/>
                  </a:cubicBezTo>
                  <a:cubicBezTo>
                    <a:pt x="117" y="17"/>
                    <a:pt x="124" y="14"/>
                    <a:pt x="126" y="21"/>
                  </a:cubicBezTo>
                  <a:cubicBezTo>
                    <a:pt x="127" y="28"/>
                    <a:pt x="130" y="42"/>
                    <a:pt x="132" y="39"/>
                  </a:cubicBezTo>
                  <a:cubicBezTo>
                    <a:pt x="134" y="35"/>
                    <a:pt x="138" y="22"/>
                    <a:pt x="142" y="16"/>
                  </a:cubicBezTo>
                  <a:cubicBezTo>
                    <a:pt x="145" y="10"/>
                    <a:pt x="150" y="15"/>
                    <a:pt x="149" y="18"/>
                  </a:cubicBezTo>
                  <a:cubicBezTo>
                    <a:pt x="144" y="33"/>
                    <a:pt x="152" y="34"/>
                    <a:pt x="152" y="34"/>
                  </a:cubicBezTo>
                  <a:cubicBezTo>
                    <a:pt x="152" y="34"/>
                    <a:pt x="151" y="36"/>
                    <a:pt x="147" y="36"/>
                  </a:cubicBezTo>
                  <a:cubicBezTo>
                    <a:pt x="137" y="35"/>
                    <a:pt x="141" y="41"/>
                    <a:pt x="145" y="43"/>
                  </a:cubicBezTo>
                  <a:cubicBezTo>
                    <a:pt x="154" y="46"/>
                    <a:pt x="148" y="48"/>
                    <a:pt x="143" y="48"/>
                  </a:cubicBezTo>
                  <a:cubicBezTo>
                    <a:pt x="139" y="48"/>
                    <a:pt x="136" y="50"/>
                    <a:pt x="135" y="55"/>
                  </a:cubicBezTo>
                  <a:cubicBezTo>
                    <a:pt x="132" y="70"/>
                    <a:pt x="144" y="67"/>
                    <a:pt x="144" y="67"/>
                  </a:cubicBezTo>
                  <a:cubicBezTo>
                    <a:pt x="162" y="72"/>
                    <a:pt x="189" y="69"/>
                    <a:pt x="189" y="69"/>
                  </a:cubicBezTo>
                  <a:cubicBezTo>
                    <a:pt x="209" y="75"/>
                    <a:pt x="200" y="45"/>
                    <a:pt x="199" y="29"/>
                  </a:cubicBezTo>
                  <a:cubicBezTo>
                    <a:pt x="197" y="13"/>
                    <a:pt x="195" y="5"/>
                    <a:pt x="181" y="2"/>
                  </a:cubicBezTo>
                  <a:cubicBezTo>
                    <a:pt x="168" y="0"/>
                    <a:pt x="90" y="1"/>
                    <a:pt x="90" y="1"/>
                  </a:cubicBezTo>
                  <a:cubicBezTo>
                    <a:pt x="87" y="2"/>
                    <a:pt x="56" y="1"/>
                    <a:pt x="56" y="1"/>
                  </a:cubicBezTo>
                  <a:cubicBezTo>
                    <a:pt x="56" y="1"/>
                    <a:pt x="54" y="8"/>
                    <a:pt x="56" y="8"/>
                  </a:cubicBezTo>
                  <a:cubicBezTo>
                    <a:pt x="61" y="8"/>
                    <a:pt x="80" y="9"/>
                    <a:pt x="80" y="9"/>
                  </a:cubicBezTo>
                  <a:cubicBezTo>
                    <a:pt x="81" y="9"/>
                    <a:pt x="90" y="8"/>
                    <a:pt x="85" y="12"/>
                  </a:cubicBezTo>
                  <a:cubicBezTo>
                    <a:pt x="80" y="16"/>
                    <a:pt x="69" y="16"/>
                    <a:pt x="62" y="16"/>
                  </a:cubicBezTo>
                  <a:cubicBezTo>
                    <a:pt x="47" y="15"/>
                    <a:pt x="54" y="22"/>
                    <a:pt x="60" y="22"/>
                  </a:cubicBezTo>
                  <a:cubicBezTo>
                    <a:pt x="78" y="22"/>
                    <a:pt x="82" y="26"/>
                    <a:pt x="74" y="27"/>
                  </a:cubicBezTo>
                  <a:cubicBezTo>
                    <a:pt x="67" y="28"/>
                    <a:pt x="65" y="28"/>
                    <a:pt x="58" y="29"/>
                  </a:cubicBezTo>
                  <a:cubicBezTo>
                    <a:pt x="2" y="38"/>
                    <a:pt x="21" y="23"/>
                    <a:pt x="26" y="23"/>
                  </a:cubicBezTo>
                  <a:cubicBezTo>
                    <a:pt x="49" y="23"/>
                    <a:pt x="44" y="15"/>
                    <a:pt x="38" y="17"/>
                  </a:cubicBezTo>
                  <a:cubicBezTo>
                    <a:pt x="32" y="18"/>
                    <a:pt x="12" y="11"/>
                    <a:pt x="9" y="24"/>
                  </a:cubicBezTo>
                  <a:cubicBezTo>
                    <a:pt x="7" y="37"/>
                    <a:pt x="15" y="103"/>
                    <a:pt x="13" y="115"/>
                  </a:cubicBezTo>
                  <a:cubicBezTo>
                    <a:pt x="0" y="193"/>
                    <a:pt x="71" y="176"/>
                    <a:pt x="71" y="176"/>
                  </a:cubicBezTo>
                  <a:cubicBezTo>
                    <a:pt x="56" y="164"/>
                    <a:pt x="62" y="153"/>
                    <a:pt x="61" y="146"/>
                  </a:cubicBezTo>
                  <a:cubicBezTo>
                    <a:pt x="57" y="125"/>
                    <a:pt x="55" y="122"/>
                    <a:pt x="51" y="124"/>
                  </a:cubicBezTo>
                  <a:cubicBezTo>
                    <a:pt x="43" y="128"/>
                    <a:pt x="44" y="130"/>
                    <a:pt x="45" y="133"/>
                  </a:cubicBezTo>
                  <a:cubicBezTo>
                    <a:pt x="51" y="151"/>
                    <a:pt x="37" y="137"/>
                    <a:pt x="37" y="137"/>
                  </a:cubicBezTo>
                  <a:cubicBezTo>
                    <a:pt x="35" y="138"/>
                    <a:pt x="34" y="142"/>
                    <a:pt x="35" y="145"/>
                  </a:cubicBezTo>
                  <a:cubicBezTo>
                    <a:pt x="47" y="168"/>
                    <a:pt x="36" y="162"/>
                    <a:pt x="33" y="158"/>
                  </a:cubicBezTo>
                  <a:cubicBezTo>
                    <a:pt x="22" y="142"/>
                    <a:pt x="33" y="133"/>
                    <a:pt x="32" y="128"/>
                  </a:cubicBezTo>
                  <a:cubicBezTo>
                    <a:pt x="27" y="108"/>
                    <a:pt x="42" y="100"/>
                    <a:pt x="44" y="97"/>
                  </a:cubicBezTo>
                  <a:cubicBezTo>
                    <a:pt x="46" y="93"/>
                    <a:pt x="45" y="92"/>
                    <a:pt x="46" y="86"/>
                  </a:cubicBezTo>
                  <a:cubicBezTo>
                    <a:pt x="48" y="72"/>
                    <a:pt x="55" y="79"/>
                    <a:pt x="55" y="84"/>
                  </a:cubicBezTo>
                  <a:cubicBezTo>
                    <a:pt x="53" y="100"/>
                    <a:pt x="63" y="88"/>
                    <a:pt x="67" y="83"/>
                  </a:cubicBezTo>
                  <a:cubicBezTo>
                    <a:pt x="78" y="68"/>
                    <a:pt x="77" y="84"/>
                    <a:pt x="75" y="87"/>
                  </a:cubicBezTo>
                  <a:cubicBezTo>
                    <a:pt x="72" y="89"/>
                    <a:pt x="71" y="93"/>
                    <a:pt x="71" y="95"/>
                  </a:cubicBezTo>
                  <a:cubicBezTo>
                    <a:pt x="74" y="103"/>
                    <a:pt x="69" y="111"/>
                    <a:pt x="67" y="112"/>
                  </a:cubicBezTo>
                  <a:cubicBezTo>
                    <a:pt x="66" y="112"/>
                    <a:pt x="61" y="114"/>
                    <a:pt x="61" y="121"/>
                  </a:cubicBezTo>
                  <a:cubicBezTo>
                    <a:pt x="61" y="127"/>
                    <a:pt x="69" y="139"/>
                    <a:pt x="69" y="143"/>
                  </a:cubicBezTo>
                  <a:cubicBezTo>
                    <a:pt x="69" y="178"/>
                    <a:pt x="84" y="181"/>
                    <a:pt x="91" y="180"/>
                  </a:cubicBezTo>
                  <a:cubicBezTo>
                    <a:pt x="98" y="179"/>
                    <a:pt x="159" y="177"/>
                    <a:pt x="185" y="175"/>
                  </a:cubicBezTo>
                  <a:cubicBezTo>
                    <a:pt x="210" y="173"/>
                    <a:pt x="193" y="166"/>
                    <a:pt x="186" y="166"/>
                  </a:cubicBezTo>
                  <a:close/>
                  <a:moveTo>
                    <a:pt x="165" y="60"/>
                  </a:moveTo>
                  <a:cubicBezTo>
                    <a:pt x="203" y="61"/>
                    <a:pt x="185" y="64"/>
                    <a:pt x="182" y="66"/>
                  </a:cubicBezTo>
                  <a:cubicBezTo>
                    <a:pt x="178" y="68"/>
                    <a:pt x="182" y="66"/>
                    <a:pt x="167" y="65"/>
                  </a:cubicBezTo>
                  <a:cubicBezTo>
                    <a:pt x="152" y="65"/>
                    <a:pt x="165" y="60"/>
                    <a:pt x="165" y="60"/>
                  </a:cubicBezTo>
                  <a:close/>
                  <a:moveTo>
                    <a:pt x="114" y="50"/>
                  </a:moveTo>
                  <a:cubicBezTo>
                    <a:pt x="121" y="55"/>
                    <a:pt x="113" y="61"/>
                    <a:pt x="113" y="61"/>
                  </a:cubicBezTo>
                  <a:cubicBezTo>
                    <a:pt x="113" y="61"/>
                    <a:pt x="108" y="70"/>
                    <a:pt x="112" y="78"/>
                  </a:cubicBezTo>
                  <a:cubicBezTo>
                    <a:pt x="116" y="87"/>
                    <a:pt x="116" y="97"/>
                    <a:pt x="108" y="87"/>
                  </a:cubicBezTo>
                  <a:cubicBezTo>
                    <a:pt x="100" y="78"/>
                    <a:pt x="105" y="58"/>
                    <a:pt x="107" y="53"/>
                  </a:cubicBezTo>
                  <a:cubicBezTo>
                    <a:pt x="107" y="53"/>
                    <a:pt x="107" y="44"/>
                    <a:pt x="114" y="50"/>
                  </a:cubicBezTo>
                  <a:close/>
                  <a:moveTo>
                    <a:pt x="83" y="29"/>
                  </a:moveTo>
                  <a:cubicBezTo>
                    <a:pt x="83" y="25"/>
                    <a:pt x="89" y="26"/>
                    <a:pt x="89" y="26"/>
                  </a:cubicBezTo>
                  <a:cubicBezTo>
                    <a:pt x="89" y="26"/>
                    <a:pt x="99" y="30"/>
                    <a:pt x="104" y="30"/>
                  </a:cubicBezTo>
                  <a:cubicBezTo>
                    <a:pt x="108" y="29"/>
                    <a:pt x="114" y="35"/>
                    <a:pt x="105" y="35"/>
                  </a:cubicBezTo>
                  <a:cubicBezTo>
                    <a:pt x="96" y="35"/>
                    <a:pt x="82" y="39"/>
                    <a:pt x="83" y="29"/>
                  </a:cubicBezTo>
                  <a:close/>
                  <a:moveTo>
                    <a:pt x="61" y="72"/>
                  </a:moveTo>
                  <a:cubicBezTo>
                    <a:pt x="55" y="72"/>
                    <a:pt x="16" y="87"/>
                    <a:pt x="16" y="48"/>
                  </a:cubicBezTo>
                  <a:cubicBezTo>
                    <a:pt x="16" y="39"/>
                    <a:pt x="14" y="31"/>
                    <a:pt x="24" y="37"/>
                  </a:cubicBezTo>
                  <a:cubicBezTo>
                    <a:pt x="35" y="42"/>
                    <a:pt x="25" y="42"/>
                    <a:pt x="49" y="40"/>
                  </a:cubicBezTo>
                  <a:cubicBezTo>
                    <a:pt x="49" y="40"/>
                    <a:pt x="66" y="41"/>
                    <a:pt x="68" y="40"/>
                  </a:cubicBezTo>
                  <a:cubicBezTo>
                    <a:pt x="71" y="38"/>
                    <a:pt x="69" y="34"/>
                    <a:pt x="74" y="34"/>
                  </a:cubicBezTo>
                  <a:cubicBezTo>
                    <a:pt x="80" y="34"/>
                    <a:pt x="79" y="40"/>
                    <a:pt x="79" y="40"/>
                  </a:cubicBezTo>
                  <a:cubicBezTo>
                    <a:pt x="79" y="40"/>
                    <a:pt x="74" y="46"/>
                    <a:pt x="109" y="41"/>
                  </a:cubicBezTo>
                  <a:cubicBezTo>
                    <a:pt x="113" y="41"/>
                    <a:pt x="117" y="45"/>
                    <a:pt x="108" y="45"/>
                  </a:cubicBezTo>
                  <a:cubicBezTo>
                    <a:pt x="104" y="45"/>
                    <a:pt x="97" y="48"/>
                    <a:pt x="100" y="53"/>
                  </a:cubicBezTo>
                  <a:cubicBezTo>
                    <a:pt x="102" y="58"/>
                    <a:pt x="99" y="93"/>
                    <a:pt x="99" y="93"/>
                  </a:cubicBezTo>
                  <a:cubicBezTo>
                    <a:pt x="99" y="93"/>
                    <a:pt x="97" y="100"/>
                    <a:pt x="94" y="90"/>
                  </a:cubicBezTo>
                  <a:cubicBezTo>
                    <a:pt x="93" y="86"/>
                    <a:pt x="94" y="53"/>
                    <a:pt x="93" y="51"/>
                  </a:cubicBezTo>
                  <a:cubicBezTo>
                    <a:pt x="93" y="48"/>
                    <a:pt x="77" y="45"/>
                    <a:pt x="77" y="57"/>
                  </a:cubicBezTo>
                  <a:cubicBezTo>
                    <a:pt x="77" y="68"/>
                    <a:pt x="73" y="71"/>
                    <a:pt x="61" y="72"/>
                  </a:cubicBezTo>
                  <a:close/>
                  <a:moveTo>
                    <a:pt x="85" y="84"/>
                  </a:moveTo>
                  <a:cubicBezTo>
                    <a:pt x="82" y="88"/>
                    <a:pt x="78" y="90"/>
                    <a:pt x="80" y="82"/>
                  </a:cubicBezTo>
                  <a:cubicBezTo>
                    <a:pt x="81" y="74"/>
                    <a:pt x="83" y="63"/>
                    <a:pt x="83" y="57"/>
                  </a:cubicBezTo>
                  <a:cubicBezTo>
                    <a:pt x="83" y="57"/>
                    <a:pt x="87" y="50"/>
                    <a:pt x="88" y="58"/>
                  </a:cubicBezTo>
                  <a:cubicBezTo>
                    <a:pt x="89" y="66"/>
                    <a:pt x="87" y="81"/>
                    <a:pt x="85" y="84"/>
                  </a:cubicBezTo>
                  <a:close/>
                  <a:moveTo>
                    <a:pt x="102" y="145"/>
                  </a:moveTo>
                  <a:cubicBezTo>
                    <a:pt x="78" y="144"/>
                    <a:pt x="77" y="148"/>
                    <a:pt x="77" y="117"/>
                  </a:cubicBezTo>
                  <a:cubicBezTo>
                    <a:pt x="77" y="86"/>
                    <a:pt x="81" y="93"/>
                    <a:pt x="82" y="96"/>
                  </a:cubicBezTo>
                  <a:cubicBezTo>
                    <a:pt x="82" y="96"/>
                    <a:pt x="90" y="116"/>
                    <a:pt x="111" y="101"/>
                  </a:cubicBezTo>
                  <a:cubicBezTo>
                    <a:pt x="114" y="98"/>
                    <a:pt x="116" y="96"/>
                    <a:pt x="117" y="106"/>
                  </a:cubicBezTo>
                  <a:cubicBezTo>
                    <a:pt x="117" y="117"/>
                    <a:pt x="127" y="145"/>
                    <a:pt x="102" y="145"/>
                  </a:cubicBezTo>
                  <a:close/>
                </a:path>
              </a:pathLst>
            </a:custGeom>
            <a:solidFill>
              <a:schemeClr val="folHlink"/>
            </a:solidFill>
            <a:ln w="0">
              <a:noFill/>
              <a:prstDash val="solid"/>
              <a:round/>
              <a:headEnd/>
              <a:tailEnd/>
            </a:ln>
          </p:spPr>
          <p:txBody>
            <a:bodyPr/>
            <a:lstStyle/>
            <a:p>
              <a:endParaRPr lang="zh-CN" altLang="en-US"/>
            </a:p>
          </p:txBody>
        </p:sp>
        <p:sp>
          <p:nvSpPr>
            <p:cNvPr id="257195" name="Freeform 171"/>
            <p:cNvSpPr>
              <a:spLocks/>
            </p:cNvSpPr>
            <p:nvPr userDrawn="1"/>
          </p:nvSpPr>
          <p:spPr bwMode="auto">
            <a:xfrm>
              <a:off x="348" y="3254"/>
              <a:ext cx="86" cy="102"/>
            </a:xfrm>
            <a:custGeom>
              <a:avLst/>
              <a:gdLst/>
              <a:ahLst/>
              <a:cxnLst>
                <a:cxn ang="0">
                  <a:pos x="14" y="5"/>
                </a:cxn>
                <a:cxn ang="0">
                  <a:pos x="9" y="20"/>
                </a:cxn>
                <a:cxn ang="0">
                  <a:pos x="14" y="5"/>
                </a:cxn>
              </a:cxnLst>
              <a:rect l="0" t="0" r="r" b="b"/>
              <a:pathLst>
                <a:path w="17" h="20">
                  <a:moveTo>
                    <a:pt x="14" y="5"/>
                  </a:moveTo>
                  <a:cubicBezTo>
                    <a:pt x="13" y="0"/>
                    <a:pt x="0" y="8"/>
                    <a:pt x="9" y="20"/>
                  </a:cubicBezTo>
                  <a:cubicBezTo>
                    <a:pt x="9" y="20"/>
                    <a:pt x="17" y="17"/>
                    <a:pt x="14" y="5"/>
                  </a:cubicBezTo>
                  <a:close/>
                </a:path>
              </a:pathLst>
            </a:custGeom>
            <a:solidFill>
              <a:schemeClr val="folHlink"/>
            </a:solidFill>
            <a:ln w="0">
              <a:noFill/>
              <a:prstDash val="solid"/>
              <a:round/>
              <a:headEnd/>
              <a:tailEnd/>
            </a:ln>
          </p:spPr>
          <p:txBody>
            <a:bodyPr/>
            <a:lstStyle/>
            <a:p>
              <a:endParaRPr lang="zh-CN" altLang="en-US"/>
            </a:p>
          </p:txBody>
        </p:sp>
        <p:sp>
          <p:nvSpPr>
            <p:cNvPr id="257196" name="Freeform 172"/>
            <p:cNvSpPr>
              <a:spLocks/>
            </p:cNvSpPr>
            <p:nvPr userDrawn="1"/>
          </p:nvSpPr>
          <p:spPr bwMode="auto">
            <a:xfrm>
              <a:off x="267" y="3295"/>
              <a:ext cx="76" cy="136"/>
            </a:xfrm>
            <a:custGeom>
              <a:avLst/>
              <a:gdLst/>
              <a:ahLst/>
              <a:cxnLst>
                <a:cxn ang="0">
                  <a:pos x="7" y="10"/>
                </a:cxn>
                <a:cxn ang="0">
                  <a:pos x="4" y="25"/>
                </a:cxn>
                <a:cxn ang="0">
                  <a:pos x="15" y="16"/>
                </a:cxn>
                <a:cxn ang="0">
                  <a:pos x="13" y="8"/>
                </a:cxn>
                <a:cxn ang="0">
                  <a:pos x="7" y="10"/>
                </a:cxn>
              </a:cxnLst>
              <a:rect l="0" t="0" r="r" b="b"/>
              <a:pathLst>
                <a:path w="15" h="27">
                  <a:moveTo>
                    <a:pt x="7" y="10"/>
                  </a:moveTo>
                  <a:cubicBezTo>
                    <a:pt x="0" y="19"/>
                    <a:pt x="2" y="23"/>
                    <a:pt x="4" y="25"/>
                  </a:cubicBezTo>
                  <a:cubicBezTo>
                    <a:pt x="7" y="27"/>
                    <a:pt x="11" y="26"/>
                    <a:pt x="15" y="16"/>
                  </a:cubicBezTo>
                  <a:cubicBezTo>
                    <a:pt x="15" y="16"/>
                    <a:pt x="12" y="11"/>
                    <a:pt x="13" y="8"/>
                  </a:cubicBezTo>
                  <a:cubicBezTo>
                    <a:pt x="15" y="6"/>
                    <a:pt x="14" y="0"/>
                    <a:pt x="7" y="10"/>
                  </a:cubicBezTo>
                  <a:close/>
                </a:path>
              </a:pathLst>
            </a:custGeom>
            <a:solidFill>
              <a:schemeClr val="folHlink"/>
            </a:solidFill>
            <a:ln w="0">
              <a:noFill/>
              <a:prstDash val="solid"/>
              <a:round/>
              <a:headEnd/>
              <a:tailEnd/>
            </a:ln>
          </p:spPr>
          <p:txBody>
            <a:bodyPr/>
            <a:lstStyle/>
            <a:p>
              <a:endParaRPr lang="zh-CN" altLang="en-US"/>
            </a:p>
          </p:txBody>
        </p:sp>
        <p:sp>
          <p:nvSpPr>
            <p:cNvPr id="257197" name="Freeform 173"/>
            <p:cNvSpPr>
              <a:spLocks/>
            </p:cNvSpPr>
            <p:nvPr userDrawn="1"/>
          </p:nvSpPr>
          <p:spPr bwMode="auto">
            <a:xfrm>
              <a:off x="222" y="3022"/>
              <a:ext cx="243" cy="116"/>
            </a:xfrm>
            <a:custGeom>
              <a:avLst/>
              <a:gdLst/>
              <a:ahLst/>
              <a:cxnLst>
                <a:cxn ang="0">
                  <a:pos x="40" y="2"/>
                </a:cxn>
                <a:cxn ang="0">
                  <a:pos x="9" y="1"/>
                </a:cxn>
                <a:cxn ang="0">
                  <a:pos x="1" y="9"/>
                </a:cxn>
                <a:cxn ang="0">
                  <a:pos x="22" y="21"/>
                </a:cxn>
                <a:cxn ang="0">
                  <a:pos x="34" y="20"/>
                </a:cxn>
                <a:cxn ang="0">
                  <a:pos x="40" y="19"/>
                </a:cxn>
                <a:cxn ang="0">
                  <a:pos x="40" y="2"/>
                </a:cxn>
              </a:cxnLst>
              <a:rect l="0" t="0" r="r" b="b"/>
              <a:pathLst>
                <a:path w="48" h="23">
                  <a:moveTo>
                    <a:pt x="40" y="2"/>
                  </a:moveTo>
                  <a:cubicBezTo>
                    <a:pt x="38" y="3"/>
                    <a:pt x="9" y="1"/>
                    <a:pt x="9" y="1"/>
                  </a:cubicBezTo>
                  <a:cubicBezTo>
                    <a:pt x="5" y="1"/>
                    <a:pt x="1" y="0"/>
                    <a:pt x="1" y="9"/>
                  </a:cubicBezTo>
                  <a:cubicBezTo>
                    <a:pt x="0" y="23"/>
                    <a:pt x="17" y="21"/>
                    <a:pt x="22" y="21"/>
                  </a:cubicBezTo>
                  <a:cubicBezTo>
                    <a:pt x="26" y="21"/>
                    <a:pt x="30" y="18"/>
                    <a:pt x="34" y="20"/>
                  </a:cubicBezTo>
                  <a:cubicBezTo>
                    <a:pt x="34" y="20"/>
                    <a:pt x="38" y="23"/>
                    <a:pt x="40" y="19"/>
                  </a:cubicBezTo>
                  <a:cubicBezTo>
                    <a:pt x="48" y="5"/>
                    <a:pt x="43" y="0"/>
                    <a:pt x="40" y="2"/>
                  </a:cubicBezTo>
                  <a:close/>
                </a:path>
              </a:pathLst>
            </a:custGeom>
            <a:solidFill>
              <a:schemeClr val="folHlink"/>
            </a:solidFill>
            <a:ln w="0">
              <a:noFill/>
              <a:prstDash val="solid"/>
              <a:round/>
              <a:headEnd/>
              <a:tailEnd/>
            </a:ln>
          </p:spPr>
          <p:txBody>
            <a:bodyPr/>
            <a:lstStyle/>
            <a:p>
              <a:endParaRPr lang="zh-CN" altLang="en-US"/>
            </a:p>
          </p:txBody>
        </p:sp>
        <p:sp>
          <p:nvSpPr>
            <p:cNvPr id="257198" name="Freeform 174"/>
            <p:cNvSpPr>
              <a:spLocks/>
            </p:cNvSpPr>
            <p:nvPr userDrawn="1"/>
          </p:nvSpPr>
          <p:spPr bwMode="auto">
            <a:xfrm>
              <a:off x="500" y="3345"/>
              <a:ext cx="177" cy="187"/>
            </a:xfrm>
            <a:custGeom>
              <a:avLst/>
              <a:gdLst/>
              <a:ahLst/>
              <a:cxnLst>
                <a:cxn ang="0">
                  <a:pos x="24" y="2"/>
                </a:cxn>
                <a:cxn ang="0">
                  <a:pos x="11" y="2"/>
                </a:cxn>
                <a:cxn ang="0">
                  <a:pos x="4" y="20"/>
                </a:cxn>
                <a:cxn ang="0">
                  <a:pos x="28" y="22"/>
                </a:cxn>
                <a:cxn ang="0">
                  <a:pos x="24" y="2"/>
                </a:cxn>
              </a:cxnLst>
              <a:rect l="0" t="0" r="r" b="b"/>
              <a:pathLst>
                <a:path w="35" h="37">
                  <a:moveTo>
                    <a:pt x="24" y="2"/>
                  </a:moveTo>
                  <a:cubicBezTo>
                    <a:pt x="19" y="3"/>
                    <a:pt x="11" y="2"/>
                    <a:pt x="11" y="2"/>
                  </a:cubicBezTo>
                  <a:cubicBezTo>
                    <a:pt x="0" y="2"/>
                    <a:pt x="5" y="14"/>
                    <a:pt x="4" y="20"/>
                  </a:cubicBezTo>
                  <a:cubicBezTo>
                    <a:pt x="3" y="27"/>
                    <a:pt x="22" y="37"/>
                    <a:pt x="28" y="22"/>
                  </a:cubicBezTo>
                  <a:cubicBezTo>
                    <a:pt x="35" y="7"/>
                    <a:pt x="28" y="0"/>
                    <a:pt x="24" y="2"/>
                  </a:cubicBezTo>
                  <a:close/>
                </a:path>
              </a:pathLst>
            </a:custGeom>
            <a:solidFill>
              <a:schemeClr val="folHlink"/>
            </a:solidFill>
            <a:ln w="0">
              <a:noFill/>
              <a:prstDash val="solid"/>
              <a:round/>
              <a:headEnd/>
              <a:tailEnd/>
            </a:ln>
          </p:spPr>
          <p:txBody>
            <a:bodyPr/>
            <a:lstStyle/>
            <a:p>
              <a:endParaRPr lang="zh-CN" altLang="en-US"/>
            </a:p>
          </p:txBody>
        </p:sp>
        <p:sp>
          <p:nvSpPr>
            <p:cNvPr id="257199" name="Freeform 175"/>
            <p:cNvSpPr>
              <a:spLocks/>
            </p:cNvSpPr>
            <p:nvPr userDrawn="1"/>
          </p:nvSpPr>
          <p:spPr bwMode="auto">
            <a:xfrm>
              <a:off x="905" y="3158"/>
              <a:ext cx="177" cy="36"/>
            </a:xfrm>
            <a:custGeom>
              <a:avLst/>
              <a:gdLst/>
              <a:ahLst/>
              <a:cxnLst>
                <a:cxn ang="0">
                  <a:pos x="5" y="0"/>
                </a:cxn>
                <a:cxn ang="0">
                  <a:pos x="14" y="5"/>
                </a:cxn>
                <a:cxn ang="0">
                  <a:pos x="5" y="0"/>
                </a:cxn>
              </a:cxnLst>
              <a:rect l="0" t="0" r="r" b="b"/>
              <a:pathLst>
                <a:path w="35" h="7">
                  <a:moveTo>
                    <a:pt x="5" y="0"/>
                  </a:moveTo>
                  <a:cubicBezTo>
                    <a:pt x="0" y="0"/>
                    <a:pt x="7" y="7"/>
                    <a:pt x="14" y="5"/>
                  </a:cubicBezTo>
                  <a:cubicBezTo>
                    <a:pt x="35" y="1"/>
                    <a:pt x="5" y="0"/>
                    <a:pt x="5" y="0"/>
                  </a:cubicBezTo>
                  <a:close/>
                </a:path>
              </a:pathLst>
            </a:custGeom>
            <a:solidFill>
              <a:schemeClr val="folHlink"/>
            </a:solidFill>
            <a:ln w="0">
              <a:noFill/>
              <a:prstDash val="solid"/>
              <a:round/>
              <a:headEnd/>
              <a:tailEnd/>
            </a:ln>
          </p:spPr>
          <p:txBody>
            <a:bodyPr/>
            <a:lstStyle/>
            <a:p>
              <a:endParaRPr lang="zh-CN" altLang="en-US"/>
            </a:p>
          </p:txBody>
        </p:sp>
        <p:sp>
          <p:nvSpPr>
            <p:cNvPr id="257200" name="Freeform 176"/>
            <p:cNvSpPr>
              <a:spLocks/>
            </p:cNvSpPr>
            <p:nvPr userDrawn="1"/>
          </p:nvSpPr>
          <p:spPr bwMode="auto">
            <a:xfrm>
              <a:off x="965" y="3153"/>
              <a:ext cx="137" cy="81"/>
            </a:xfrm>
            <a:custGeom>
              <a:avLst/>
              <a:gdLst/>
              <a:ahLst/>
              <a:cxnLst>
                <a:cxn ang="0">
                  <a:pos x="7" y="13"/>
                </a:cxn>
                <a:cxn ang="0">
                  <a:pos x="25" y="6"/>
                </a:cxn>
                <a:cxn ang="0">
                  <a:pos x="17" y="1"/>
                </a:cxn>
                <a:cxn ang="0">
                  <a:pos x="7" y="11"/>
                </a:cxn>
                <a:cxn ang="0">
                  <a:pos x="7" y="13"/>
                </a:cxn>
              </a:cxnLst>
              <a:rect l="0" t="0" r="r" b="b"/>
              <a:pathLst>
                <a:path w="27" h="16">
                  <a:moveTo>
                    <a:pt x="7" y="13"/>
                  </a:moveTo>
                  <a:cubicBezTo>
                    <a:pt x="7" y="13"/>
                    <a:pt x="18" y="16"/>
                    <a:pt x="25" y="6"/>
                  </a:cubicBezTo>
                  <a:cubicBezTo>
                    <a:pt x="27" y="2"/>
                    <a:pt x="23" y="0"/>
                    <a:pt x="17" y="1"/>
                  </a:cubicBezTo>
                  <a:cubicBezTo>
                    <a:pt x="13" y="1"/>
                    <a:pt x="14" y="11"/>
                    <a:pt x="7" y="11"/>
                  </a:cubicBezTo>
                  <a:cubicBezTo>
                    <a:pt x="0" y="11"/>
                    <a:pt x="7" y="13"/>
                    <a:pt x="7" y="13"/>
                  </a:cubicBezTo>
                  <a:close/>
                </a:path>
              </a:pathLst>
            </a:custGeom>
            <a:solidFill>
              <a:schemeClr val="folHlink"/>
            </a:solidFill>
            <a:ln w="0">
              <a:noFill/>
              <a:prstDash val="solid"/>
              <a:round/>
              <a:headEnd/>
              <a:tailEnd/>
            </a:ln>
          </p:spPr>
          <p:txBody>
            <a:bodyPr/>
            <a:lstStyle/>
            <a:p>
              <a:endParaRPr lang="zh-CN" altLang="en-US"/>
            </a:p>
          </p:txBody>
        </p:sp>
        <p:sp>
          <p:nvSpPr>
            <p:cNvPr id="257201" name="Freeform 177"/>
            <p:cNvSpPr>
              <a:spLocks/>
            </p:cNvSpPr>
            <p:nvPr userDrawn="1"/>
          </p:nvSpPr>
          <p:spPr bwMode="auto">
            <a:xfrm>
              <a:off x="960" y="3204"/>
              <a:ext cx="177" cy="86"/>
            </a:xfrm>
            <a:custGeom>
              <a:avLst/>
              <a:gdLst/>
              <a:ahLst/>
              <a:cxnLst>
                <a:cxn ang="0">
                  <a:pos x="25" y="6"/>
                </a:cxn>
                <a:cxn ang="0">
                  <a:pos x="8" y="10"/>
                </a:cxn>
                <a:cxn ang="0">
                  <a:pos x="6" y="13"/>
                </a:cxn>
                <a:cxn ang="0">
                  <a:pos x="27" y="12"/>
                </a:cxn>
                <a:cxn ang="0">
                  <a:pos x="25" y="6"/>
                </a:cxn>
              </a:cxnLst>
              <a:rect l="0" t="0" r="r" b="b"/>
              <a:pathLst>
                <a:path w="35" h="17">
                  <a:moveTo>
                    <a:pt x="25" y="6"/>
                  </a:moveTo>
                  <a:cubicBezTo>
                    <a:pt x="20" y="12"/>
                    <a:pt x="8" y="10"/>
                    <a:pt x="8" y="10"/>
                  </a:cubicBezTo>
                  <a:cubicBezTo>
                    <a:pt x="8" y="10"/>
                    <a:pt x="0" y="9"/>
                    <a:pt x="6" y="13"/>
                  </a:cubicBezTo>
                  <a:cubicBezTo>
                    <a:pt x="11" y="17"/>
                    <a:pt x="18" y="15"/>
                    <a:pt x="27" y="12"/>
                  </a:cubicBezTo>
                  <a:cubicBezTo>
                    <a:pt x="35" y="8"/>
                    <a:pt x="31" y="0"/>
                    <a:pt x="25" y="6"/>
                  </a:cubicBezTo>
                  <a:close/>
                </a:path>
              </a:pathLst>
            </a:custGeom>
            <a:solidFill>
              <a:schemeClr val="folHlink"/>
            </a:solidFill>
            <a:ln w="0">
              <a:noFill/>
              <a:prstDash val="solid"/>
              <a:round/>
              <a:headEnd/>
              <a:tailEnd/>
            </a:ln>
          </p:spPr>
          <p:txBody>
            <a:bodyPr/>
            <a:lstStyle/>
            <a:p>
              <a:endParaRPr lang="zh-CN" altLang="en-US"/>
            </a:p>
          </p:txBody>
        </p:sp>
        <p:sp>
          <p:nvSpPr>
            <p:cNvPr id="257202" name="Freeform 178"/>
            <p:cNvSpPr>
              <a:spLocks/>
            </p:cNvSpPr>
            <p:nvPr userDrawn="1"/>
          </p:nvSpPr>
          <p:spPr bwMode="auto">
            <a:xfrm>
              <a:off x="844" y="3285"/>
              <a:ext cx="248" cy="60"/>
            </a:xfrm>
            <a:custGeom>
              <a:avLst/>
              <a:gdLst/>
              <a:ahLst/>
              <a:cxnLst>
                <a:cxn ang="0">
                  <a:pos x="40" y="3"/>
                </a:cxn>
                <a:cxn ang="0">
                  <a:pos x="29" y="1"/>
                </a:cxn>
                <a:cxn ang="0">
                  <a:pos x="7" y="0"/>
                </a:cxn>
                <a:cxn ang="0">
                  <a:pos x="2" y="5"/>
                </a:cxn>
                <a:cxn ang="0">
                  <a:pos x="20" y="8"/>
                </a:cxn>
                <a:cxn ang="0">
                  <a:pos x="41" y="8"/>
                </a:cxn>
                <a:cxn ang="0">
                  <a:pos x="40" y="3"/>
                </a:cxn>
              </a:cxnLst>
              <a:rect l="0" t="0" r="r" b="b"/>
              <a:pathLst>
                <a:path w="49" h="12">
                  <a:moveTo>
                    <a:pt x="40" y="3"/>
                  </a:moveTo>
                  <a:cubicBezTo>
                    <a:pt x="37" y="2"/>
                    <a:pt x="36" y="0"/>
                    <a:pt x="29" y="1"/>
                  </a:cubicBezTo>
                  <a:cubicBezTo>
                    <a:pt x="13" y="4"/>
                    <a:pt x="7" y="0"/>
                    <a:pt x="7" y="0"/>
                  </a:cubicBezTo>
                  <a:cubicBezTo>
                    <a:pt x="7" y="0"/>
                    <a:pt x="0" y="3"/>
                    <a:pt x="2" y="5"/>
                  </a:cubicBezTo>
                  <a:cubicBezTo>
                    <a:pt x="5" y="7"/>
                    <a:pt x="17" y="8"/>
                    <a:pt x="20" y="8"/>
                  </a:cubicBezTo>
                  <a:cubicBezTo>
                    <a:pt x="23" y="8"/>
                    <a:pt x="34" y="12"/>
                    <a:pt x="41" y="8"/>
                  </a:cubicBezTo>
                  <a:cubicBezTo>
                    <a:pt x="49" y="4"/>
                    <a:pt x="44" y="3"/>
                    <a:pt x="40" y="3"/>
                  </a:cubicBezTo>
                  <a:close/>
                </a:path>
              </a:pathLst>
            </a:custGeom>
            <a:solidFill>
              <a:schemeClr val="folHlink"/>
            </a:solidFill>
            <a:ln w="0">
              <a:noFill/>
              <a:prstDash val="solid"/>
              <a:round/>
              <a:headEnd/>
              <a:tailEnd/>
            </a:ln>
          </p:spPr>
          <p:txBody>
            <a:bodyPr/>
            <a:lstStyle/>
            <a:p>
              <a:endParaRPr lang="zh-CN" altLang="en-US"/>
            </a:p>
          </p:txBody>
        </p:sp>
        <p:sp>
          <p:nvSpPr>
            <p:cNvPr id="257203" name="Freeform 179"/>
            <p:cNvSpPr>
              <a:spLocks/>
            </p:cNvSpPr>
            <p:nvPr userDrawn="1"/>
          </p:nvSpPr>
          <p:spPr bwMode="auto">
            <a:xfrm>
              <a:off x="869" y="3340"/>
              <a:ext cx="203" cy="56"/>
            </a:xfrm>
            <a:custGeom>
              <a:avLst/>
              <a:gdLst/>
              <a:ahLst/>
              <a:cxnLst>
                <a:cxn ang="0">
                  <a:pos x="37" y="2"/>
                </a:cxn>
                <a:cxn ang="0">
                  <a:pos x="26" y="4"/>
                </a:cxn>
                <a:cxn ang="0">
                  <a:pos x="13" y="3"/>
                </a:cxn>
                <a:cxn ang="0">
                  <a:pos x="1" y="2"/>
                </a:cxn>
                <a:cxn ang="0">
                  <a:pos x="35" y="8"/>
                </a:cxn>
                <a:cxn ang="0">
                  <a:pos x="37" y="2"/>
                </a:cxn>
              </a:cxnLst>
              <a:rect l="0" t="0" r="r" b="b"/>
              <a:pathLst>
                <a:path w="40" h="11">
                  <a:moveTo>
                    <a:pt x="37" y="2"/>
                  </a:moveTo>
                  <a:cubicBezTo>
                    <a:pt x="34" y="4"/>
                    <a:pt x="30" y="4"/>
                    <a:pt x="26" y="4"/>
                  </a:cubicBezTo>
                  <a:cubicBezTo>
                    <a:pt x="23" y="4"/>
                    <a:pt x="16" y="2"/>
                    <a:pt x="13" y="3"/>
                  </a:cubicBezTo>
                  <a:cubicBezTo>
                    <a:pt x="10" y="4"/>
                    <a:pt x="1" y="2"/>
                    <a:pt x="1" y="2"/>
                  </a:cubicBezTo>
                  <a:cubicBezTo>
                    <a:pt x="0" y="11"/>
                    <a:pt x="30" y="10"/>
                    <a:pt x="35" y="8"/>
                  </a:cubicBezTo>
                  <a:cubicBezTo>
                    <a:pt x="40" y="5"/>
                    <a:pt x="40" y="0"/>
                    <a:pt x="37" y="2"/>
                  </a:cubicBezTo>
                  <a:close/>
                </a:path>
              </a:pathLst>
            </a:custGeom>
            <a:solidFill>
              <a:schemeClr val="folHlink"/>
            </a:solidFill>
            <a:ln w="0">
              <a:noFill/>
              <a:prstDash val="solid"/>
              <a:round/>
              <a:headEnd/>
              <a:tailEnd/>
            </a:ln>
          </p:spPr>
          <p:txBody>
            <a:bodyPr/>
            <a:lstStyle/>
            <a:p>
              <a:endParaRPr lang="zh-CN" altLang="en-US"/>
            </a:p>
          </p:txBody>
        </p:sp>
        <p:sp>
          <p:nvSpPr>
            <p:cNvPr id="257204" name="Freeform 180"/>
            <p:cNvSpPr>
              <a:spLocks/>
            </p:cNvSpPr>
            <p:nvPr userDrawn="1"/>
          </p:nvSpPr>
          <p:spPr bwMode="auto">
            <a:xfrm>
              <a:off x="859" y="3386"/>
              <a:ext cx="207" cy="172"/>
            </a:xfrm>
            <a:custGeom>
              <a:avLst/>
              <a:gdLst/>
              <a:ahLst/>
              <a:cxnLst>
                <a:cxn ang="0">
                  <a:pos x="28" y="9"/>
                </a:cxn>
                <a:cxn ang="0">
                  <a:pos x="13" y="6"/>
                </a:cxn>
                <a:cxn ang="0">
                  <a:pos x="4" y="15"/>
                </a:cxn>
                <a:cxn ang="0">
                  <a:pos x="1" y="19"/>
                </a:cxn>
                <a:cxn ang="0">
                  <a:pos x="9" y="19"/>
                </a:cxn>
                <a:cxn ang="0">
                  <a:pos x="17" y="27"/>
                </a:cxn>
                <a:cxn ang="0">
                  <a:pos x="21" y="30"/>
                </a:cxn>
                <a:cxn ang="0">
                  <a:pos x="29" y="19"/>
                </a:cxn>
                <a:cxn ang="0">
                  <a:pos x="39" y="19"/>
                </a:cxn>
                <a:cxn ang="0">
                  <a:pos x="28" y="9"/>
                </a:cxn>
              </a:cxnLst>
              <a:rect l="0" t="0" r="r" b="b"/>
              <a:pathLst>
                <a:path w="41" h="34">
                  <a:moveTo>
                    <a:pt x="28" y="9"/>
                  </a:moveTo>
                  <a:cubicBezTo>
                    <a:pt x="28" y="6"/>
                    <a:pt x="14" y="0"/>
                    <a:pt x="13" y="6"/>
                  </a:cubicBezTo>
                  <a:cubicBezTo>
                    <a:pt x="11" y="12"/>
                    <a:pt x="4" y="15"/>
                    <a:pt x="4" y="15"/>
                  </a:cubicBezTo>
                  <a:cubicBezTo>
                    <a:pt x="0" y="16"/>
                    <a:pt x="0" y="16"/>
                    <a:pt x="1" y="19"/>
                  </a:cubicBezTo>
                  <a:cubicBezTo>
                    <a:pt x="1" y="22"/>
                    <a:pt x="4" y="24"/>
                    <a:pt x="9" y="19"/>
                  </a:cubicBezTo>
                  <a:cubicBezTo>
                    <a:pt x="17" y="10"/>
                    <a:pt x="17" y="26"/>
                    <a:pt x="17" y="27"/>
                  </a:cubicBezTo>
                  <a:cubicBezTo>
                    <a:pt x="18" y="29"/>
                    <a:pt x="19" y="34"/>
                    <a:pt x="21" y="30"/>
                  </a:cubicBezTo>
                  <a:cubicBezTo>
                    <a:pt x="22" y="26"/>
                    <a:pt x="25" y="14"/>
                    <a:pt x="29" y="19"/>
                  </a:cubicBezTo>
                  <a:cubicBezTo>
                    <a:pt x="35" y="27"/>
                    <a:pt x="41" y="19"/>
                    <a:pt x="39" y="19"/>
                  </a:cubicBezTo>
                  <a:cubicBezTo>
                    <a:pt x="38" y="18"/>
                    <a:pt x="28" y="13"/>
                    <a:pt x="28" y="9"/>
                  </a:cubicBezTo>
                  <a:close/>
                </a:path>
              </a:pathLst>
            </a:custGeom>
            <a:solidFill>
              <a:schemeClr val="folHlink"/>
            </a:solidFill>
            <a:ln w="0">
              <a:noFill/>
              <a:prstDash val="solid"/>
              <a:round/>
              <a:headEnd/>
              <a:tailEnd/>
            </a:ln>
          </p:spPr>
          <p:txBody>
            <a:bodyPr/>
            <a:lstStyle/>
            <a:p>
              <a:endParaRPr lang="zh-CN" altLang="en-US"/>
            </a:p>
          </p:txBody>
        </p:sp>
        <p:sp>
          <p:nvSpPr>
            <p:cNvPr id="257205" name="Freeform 181"/>
            <p:cNvSpPr>
              <a:spLocks/>
            </p:cNvSpPr>
            <p:nvPr userDrawn="1"/>
          </p:nvSpPr>
          <p:spPr bwMode="auto">
            <a:xfrm>
              <a:off x="996" y="3305"/>
              <a:ext cx="126" cy="318"/>
            </a:xfrm>
            <a:custGeom>
              <a:avLst/>
              <a:gdLst/>
              <a:ahLst/>
              <a:cxnLst>
                <a:cxn ang="0">
                  <a:pos x="22" y="2"/>
                </a:cxn>
                <a:cxn ang="0">
                  <a:pos x="18" y="17"/>
                </a:cxn>
                <a:cxn ang="0">
                  <a:pos x="7" y="20"/>
                </a:cxn>
                <a:cxn ang="0">
                  <a:pos x="7" y="23"/>
                </a:cxn>
                <a:cxn ang="0">
                  <a:pos x="17" y="34"/>
                </a:cxn>
                <a:cxn ang="0">
                  <a:pos x="12" y="45"/>
                </a:cxn>
                <a:cxn ang="0">
                  <a:pos x="0" y="55"/>
                </a:cxn>
                <a:cxn ang="0">
                  <a:pos x="5" y="58"/>
                </a:cxn>
                <a:cxn ang="0">
                  <a:pos x="16" y="62"/>
                </a:cxn>
                <a:cxn ang="0">
                  <a:pos x="23" y="57"/>
                </a:cxn>
                <a:cxn ang="0">
                  <a:pos x="25" y="14"/>
                </a:cxn>
                <a:cxn ang="0">
                  <a:pos x="25" y="2"/>
                </a:cxn>
                <a:cxn ang="0">
                  <a:pos x="22" y="2"/>
                </a:cxn>
              </a:cxnLst>
              <a:rect l="0" t="0" r="r" b="b"/>
              <a:pathLst>
                <a:path w="25" h="63">
                  <a:moveTo>
                    <a:pt x="22" y="2"/>
                  </a:moveTo>
                  <a:cubicBezTo>
                    <a:pt x="22" y="2"/>
                    <a:pt x="20" y="15"/>
                    <a:pt x="18" y="17"/>
                  </a:cubicBezTo>
                  <a:cubicBezTo>
                    <a:pt x="15" y="19"/>
                    <a:pt x="10" y="20"/>
                    <a:pt x="7" y="20"/>
                  </a:cubicBezTo>
                  <a:cubicBezTo>
                    <a:pt x="4" y="19"/>
                    <a:pt x="4" y="22"/>
                    <a:pt x="7" y="23"/>
                  </a:cubicBezTo>
                  <a:cubicBezTo>
                    <a:pt x="10" y="24"/>
                    <a:pt x="17" y="29"/>
                    <a:pt x="17" y="34"/>
                  </a:cubicBezTo>
                  <a:cubicBezTo>
                    <a:pt x="17" y="40"/>
                    <a:pt x="17" y="44"/>
                    <a:pt x="12" y="45"/>
                  </a:cubicBezTo>
                  <a:cubicBezTo>
                    <a:pt x="6" y="46"/>
                    <a:pt x="0" y="47"/>
                    <a:pt x="0" y="55"/>
                  </a:cubicBezTo>
                  <a:cubicBezTo>
                    <a:pt x="0" y="55"/>
                    <a:pt x="3" y="57"/>
                    <a:pt x="5" y="58"/>
                  </a:cubicBezTo>
                  <a:cubicBezTo>
                    <a:pt x="8" y="58"/>
                    <a:pt x="14" y="61"/>
                    <a:pt x="16" y="62"/>
                  </a:cubicBezTo>
                  <a:cubicBezTo>
                    <a:pt x="18" y="63"/>
                    <a:pt x="23" y="61"/>
                    <a:pt x="23" y="57"/>
                  </a:cubicBezTo>
                  <a:cubicBezTo>
                    <a:pt x="24" y="52"/>
                    <a:pt x="24" y="20"/>
                    <a:pt x="25" y="14"/>
                  </a:cubicBezTo>
                  <a:cubicBezTo>
                    <a:pt x="25" y="9"/>
                    <a:pt x="25" y="3"/>
                    <a:pt x="25" y="2"/>
                  </a:cubicBezTo>
                  <a:cubicBezTo>
                    <a:pt x="25" y="1"/>
                    <a:pt x="22" y="0"/>
                    <a:pt x="22" y="2"/>
                  </a:cubicBezTo>
                  <a:close/>
                </a:path>
              </a:pathLst>
            </a:custGeom>
            <a:solidFill>
              <a:schemeClr val="folHlink"/>
            </a:solidFill>
            <a:ln w="0">
              <a:noFill/>
              <a:prstDash val="solid"/>
              <a:round/>
              <a:headEnd/>
              <a:tailEnd/>
            </a:ln>
          </p:spPr>
          <p:txBody>
            <a:bodyPr/>
            <a:lstStyle/>
            <a:p>
              <a:endParaRPr lang="zh-CN" altLang="en-US"/>
            </a:p>
          </p:txBody>
        </p:sp>
      </p:grpSp>
      <p:pic>
        <p:nvPicPr>
          <p:cNvPr id="257206" name="Picture 182"/>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6C39E810-9255-4315-8317-A11679D742C7}" type="datetime1">
              <a:rPr lang="zh-CN" altLang="en-US" smtClean="0"/>
              <a:pPr/>
              <a:t>2012/9/26</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6" name="灯片编号占位符 5"/>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81000"/>
            <a:ext cx="2057400" cy="57451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81000"/>
            <a:ext cx="6019800" cy="57451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D4983675-943C-4C6D-B65A-34AFFEADEC3D}" type="datetime1">
              <a:rPr lang="zh-CN" altLang="en-US" smtClean="0"/>
              <a:pPr/>
              <a:t>2012/9/26</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6" name="灯片编号占位符 5"/>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447800" y="381000"/>
            <a:ext cx="5257800" cy="762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8400"/>
            <a:ext cx="2289175" cy="476250"/>
          </a:xfrm>
        </p:spPr>
        <p:txBody>
          <a:bodyPr/>
          <a:lstStyle>
            <a:lvl1pPr>
              <a:defRPr/>
            </a:lvl1pPr>
          </a:lstStyle>
          <a:p>
            <a:fld id="{097CB258-653F-47E1-8712-A17778F04118}" type="datetime1">
              <a:rPr lang="zh-CN" altLang="en-US" smtClean="0"/>
              <a:pPr/>
              <a:t>2012/9/26</a:t>
            </a:fld>
            <a:endParaRPr lang="en-US" altLang="zh-CN"/>
          </a:p>
        </p:txBody>
      </p:sp>
      <p:sp>
        <p:nvSpPr>
          <p:cNvPr id="6" name="页脚占位符 5"/>
          <p:cNvSpPr>
            <a:spLocks noGrp="1"/>
          </p:cNvSpPr>
          <p:nvPr>
            <p:ph type="ftr" sz="quarter" idx="11"/>
          </p:nvPr>
        </p:nvSpPr>
        <p:spPr>
          <a:xfrm>
            <a:off x="3121025" y="6245225"/>
            <a:ext cx="2895600" cy="476250"/>
          </a:xfrm>
        </p:spPr>
        <p:txBody>
          <a:bodyPr/>
          <a:lstStyle>
            <a:lvl1pPr>
              <a:defRPr/>
            </a:lvl1pPr>
          </a:lstStyle>
          <a:p>
            <a:r>
              <a:rPr lang="en-US" altLang="zh-CN" smtClean="0"/>
              <a:t>DEPT. EE. THU</a:t>
            </a:r>
            <a:endParaRPr lang="en-US" altLang="zh-CN"/>
          </a:p>
        </p:txBody>
      </p:sp>
      <p:sp>
        <p:nvSpPr>
          <p:cNvPr id="7" name="灯片编号占位符 6"/>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1447800" y="381000"/>
            <a:ext cx="5257800" cy="762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5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938588"/>
            <a:ext cx="4038600" cy="21875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5"/>
          <p:cNvSpPr>
            <a:spLocks noGrp="1"/>
          </p:cNvSpPr>
          <p:nvPr>
            <p:ph type="dt" sz="half" idx="10"/>
          </p:nvPr>
        </p:nvSpPr>
        <p:spPr>
          <a:xfrm>
            <a:off x="457200" y="6248400"/>
            <a:ext cx="2289175" cy="476250"/>
          </a:xfrm>
        </p:spPr>
        <p:txBody>
          <a:bodyPr/>
          <a:lstStyle>
            <a:lvl1pPr>
              <a:defRPr/>
            </a:lvl1pPr>
          </a:lstStyle>
          <a:p>
            <a:fld id="{3E3609B3-74CC-4078-9CE9-F284EF17E99E}" type="datetime1">
              <a:rPr lang="zh-CN" altLang="en-US" smtClean="0"/>
              <a:pPr/>
              <a:t>2012/9/26</a:t>
            </a:fld>
            <a:endParaRPr lang="en-US" altLang="zh-CN"/>
          </a:p>
        </p:txBody>
      </p:sp>
      <p:sp>
        <p:nvSpPr>
          <p:cNvPr id="7" name="页脚占位符 6"/>
          <p:cNvSpPr>
            <a:spLocks noGrp="1"/>
          </p:cNvSpPr>
          <p:nvPr>
            <p:ph type="ftr" sz="quarter" idx="11"/>
          </p:nvPr>
        </p:nvSpPr>
        <p:spPr>
          <a:xfrm>
            <a:off x="3121025" y="6245225"/>
            <a:ext cx="2895600" cy="476250"/>
          </a:xfrm>
        </p:spPr>
        <p:txBody>
          <a:bodyPr/>
          <a:lstStyle>
            <a:lvl1pPr>
              <a:defRPr/>
            </a:lvl1pPr>
          </a:lstStyle>
          <a:p>
            <a:r>
              <a:rPr lang="en-US" altLang="zh-CN" smtClean="0"/>
              <a:t>DEPT. EE. THU</a:t>
            </a:r>
            <a:endParaRPr lang="en-US" altLang="zh-CN"/>
          </a:p>
        </p:txBody>
      </p:sp>
      <p:sp>
        <p:nvSpPr>
          <p:cNvPr id="8" name="灯片编号占位符 7"/>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6" name="矩形 15"/>
          <p:cNvSpPr/>
          <p:nvPr userDrawn="1"/>
        </p:nvSpPr>
        <p:spPr>
          <a:xfrm>
            <a:off x="3286116" y="1000108"/>
            <a:ext cx="5857884" cy="71438"/>
          </a:xfrm>
          <a:prstGeom prst="rect">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rgbClr val="FF0000"/>
                </a:solidFill>
              </a:ln>
            </a:endParaRPr>
          </a:p>
        </p:txBody>
      </p:sp>
      <p:sp>
        <p:nvSpPr>
          <p:cNvPr id="8" name="矩形 7"/>
          <p:cNvSpPr/>
          <p:nvPr userDrawn="1"/>
        </p:nvSpPr>
        <p:spPr>
          <a:xfrm>
            <a:off x="7072330" y="428604"/>
            <a:ext cx="2071670"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2000232" y="71414"/>
            <a:ext cx="7143768" cy="857256"/>
          </a:xfrm>
        </p:spPr>
        <p:txBody>
          <a:bodyPr/>
          <a:lstStyle>
            <a:lvl1pPr algn="l">
              <a:defRPr sz="4000" baseline="0">
                <a:solidFill>
                  <a:srgbClr val="000066"/>
                </a:solidFill>
                <a:latin typeface="Arial Unicode MS" pitchFamily="34" charset="-122"/>
                <a:ea typeface="黑体" pitchFamily="49"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214282" y="1357298"/>
            <a:ext cx="8715436" cy="4857784"/>
          </a:xfrm>
          <a:prstGeom prst="rect">
            <a:avLst/>
          </a:prstGeom>
        </p:spPr>
        <p:txBody>
          <a:bodyPr/>
          <a:lstStyle>
            <a:lvl1pPr>
              <a:lnSpc>
                <a:spcPct val="120000"/>
              </a:lnSpc>
              <a:spcBef>
                <a:spcPts val="1200"/>
              </a:spcBef>
              <a:buClr>
                <a:srgbClr val="000066"/>
              </a:buClr>
              <a:buSzPct val="80000"/>
              <a:buFont typeface="Wingdings" pitchFamily="2" charset="2"/>
              <a:buChar char="n"/>
              <a:defRPr sz="2800" baseline="0">
                <a:latin typeface="Arial Unicode MS" pitchFamily="34" charset="-122"/>
                <a:ea typeface="黑体" pitchFamily="49" charset="-122"/>
              </a:defRPr>
            </a:lvl1pPr>
            <a:lvl2pPr>
              <a:lnSpc>
                <a:spcPct val="120000"/>
              </a:lnSpc>
              <a:spcBef>
                <a:spcPts val="600"/>
              </a:spcBef>
              <a:defRPr sz="2400" baseline="0">
                <a:solidFill>
                  <a:srgbClr val="7030A0"/>
                </a:solidFill>
                <a:latin typeface="Arial Unicode MS" pitchFamily="34" charset="-122"/>
                <a:ea typeface="黑体" pitchFamily="49" charset="-122"/>
              </a:defRPr>
            </a:lvl2pPr>
            <a:lvl3pPr>
              <a:defRPr sz="2000">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a:xfrm>
            <a:off x="457200" y="6310336"/>
            <a:ext cx="2289175" cy="476250"/>
          </a:xfrm>
        </p:spPr>
        <p:txBody>
          <a:bodyPr/>
          <a:lstStyle>
            <a:lvl1pPr>
              <a:defRPr/>
            </a:lvl1pPr>
          </a:lstStyle>
          <a:p>
            <a:fld id="{85849480-B134-4624-A2E3-84F642A39562}" type="datetime1">
              <a:rPr lang="zh-CN" altLang="en-US" smtClean="0"/>
              <a:pPr/>
              <a:t>2012/9/26</a:t>
            </a:fld>
            <a:endParaRPr lang="en-US" altLang="zh-CN"/>
          </a:p>
        </p:txBody>
      </p:sp>
      <p:sp>
        <p:nvSpPr>
          <p:cNvPr id="5" name="页脚占位符 4"/>
          <p:cNvSpPr>
            <a:spLocks noGrp="1"/>
          </p:cNvSpPr>
          <p:nvPr>
            <p:ph type="ftr" sz="quarter" idx="11"/>
          </p:nvPr>
        </p:nvSpPr>
        <p:spPr>
          <a:xfrm>
            <a:off x="3121025" y="6307161"/>
            <a:ext cx="2895600" cy="476250"/>
          </a:xfrm>
        </p:spPr>
        <p:txBody>
          <a:bodyPr/>
          <a:lstStyle>
            <a:lvl1pPr>
              <a:defRPr/>
            </a:lvl1pPr>
          </a:lstStyle>
          <a:p>
            <a:r>
              <a:rPr lang="en-US" altLang="zh-CN" dirty="0" smtClean="0"/>
              <a:t>DEPT. EE. THU</a:t>
            </a:r>
            <a:endParaRPr lang="en-US" altLang="zh-CN" dirty="0"/>
          </a:p>
        </p:txBody>
      </p:sp>
      <p:sp>
        <p:nvSpPr>
          <p:cNvPr id="14" name="矩形 13"/>
          <p:cNvSpPr/>
          <p:nvPr userDrawn="1"/>
        </p:nvSpPr>
        <p:spPr>
          <a:xfrm>
            <a:off x="1285852" y="1000108"/>
            <a:ext cx="2000264" cy="7143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rgbClr val="FF0000"/>
                </a:solidFill>
              </a:ln>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6A3311EC-E68E-489E-8E2D-59F94617C5B0}" type="datetime1">
              <a:rPr lang="zh-CN" altLang="en-US" smtClean="0"/>
              <a:pPr/>
              <a:t>2012/9/26</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6" name="灯片编号占位符 5"/>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333DC22E-F7E1-42ED-BC71-AC4F2A911F4E}" type="datetime1">
              <a:rPr lang="zh-CN" altLang="en-US" smtClean="0"/>
              <a:pPr/>
              <a:t>2012/9/26</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7" name="灯片编号占位符 6"/>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7A1FA9BA-F73A-424F-A899-EB94BA0F754A}" type="datetime1">
              <a:rPr lang="zh-CN" altLang="en-US" smtClean="0"/>
              <a:pPr/>
              <a:t>2012/9/26</a:t>
            </a:fld>
            <a:endParaRPr lang="en-US" altLang="zh-CN"/>
          </a:p>
        </p:txBody>
      </p:sp>
      <p:sp>
        <p:nvSpPr>
          <p:cNvPr id="8" name="页脚占位符 7"/>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9" name="灯片编号占位符 8"/>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7A7501BD-B250-46B0-958C-9EBE5124138C}" type="datetime1">
              <a:rPr lang="zh-CN" altLang="en-US" smtClean="0"/>
              <a:pPr/>
              <a:t>2012/9/26</a:t>
            </a:fld>
            <a:endParaRPr lang="en-US" altLang="zh-CN"/>
          </a:p>
        </p:txBody>
      </p:sp>
      <p:sp>
        <p:nvSpPr>
          <p:cNvPr id="4" name="页脚占位符 3"/>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5" name="灯片编号占位符 4"/>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05EC0F4A-4122-43C9-B67D-7EC896CAB035}" type="datetime1">
              <a:rPr lang="zh-CN" altLang="en-US" smtClean="0"/>
              <a:pPr/>
              <a:t>2012/9/26</a:t>
            </a:fld>
            <a:endParaRPr lang="en-US" altLang="zh-CN"/>
          </a:p>
        </p:txBody>
      </p:sp>
      <p:sp>
        <p:nvSpPr>
          <p:cNvPr id="3" name="页脚占位符 2"/>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4" name="灯片编号占位符 3"/>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BB155C61-233B-4BCA-9B9D-F03B2ACC356F}" type="datetime1">
              <a:rPr lang="zh-CN" altLang="en-US" smtClean="0"/>
              <a:pPr/>
              <a:t>2012/9/26</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7" name="灯片编号占位符 6"/>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C9F04A9C-E587-4E4C-9717-5F623E6AB19E}" type="datetime1">
              <a:rPr lang="zh-CN" altLang="en-US" smtClean="0"/>
              <a:pPr/>
              <a:t>2012/9/26</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DEPT. EE. THU</a:t>
            </a:r>
            <a:endParaRPr lang="en-US" altLang="zh-CN"/>
          </a:p>
        </p:txBody>
      </p:sp>
      <p:sp>
        <p:nvSpPr>
          <p:cNvPr id="7" name="灯片编号占位符 6"/>
          <p:cNvSpPr>
            <a:spLocks noGrp="1"/>
          </p:cNvSpPr>
          <p:nvPr>
            <p:ph type="sldNum" sz="quarter" idx="12"/>
          </p:nvPr>
        </p:nvSpPr>
        <p:spPr>
          <a:xfrm>
            <a:off x="6324600" y="6172200"/>
            <a:ext cx="307975" cy="476250"/>
          </a:xfrm>
          <a:prstGeom prst="rect">
            <a:avLst/>
          </a:prstGeom>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248" name="Rectangle 248"/>
          <p:cNvSpPr>
            <a:spLocks noGrp="1" noRot="1" noChangeArrowheads="1"/>
          </p:cNvSpPr>
          <p:nvPr>
            <p:ph type="title"/>
          </p:nvPr>
        </p:nvSpPr>
        <p:spPr bwMode="auto">
          <a:xfrm>
            <a:off x="1447800" y="381000"/>
            <a:ext cx="5257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dirty="0" smtClean="0"/>
              <a:t>单击此处编辑母版标题样式			</a:t>
            </a:r>
          </a:p>
        </p:txBody>
      </p:sp>
      <p:sp>
        <p:nvSpPr>
          <p:cNvPr id="256250" name="Rectangle 250"/>
          <p:cNvSpPr>
            <a:spLocks noGrp="1" noChangeArrowheads="1"/>
          </p:cNvSpPr>
          <p:nvPr>
            <p:ph type="dt" sz="half" idx="2"/>
          </p:nvPr>
        </p:nvSpPr>
        <p:spPr bwMode="auto">
          <a:xfrm>
            <a:off x="457200" y="6248400"/>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0D75396-ED1A-424C-A91D-3C7FBBAF28F3}" type="datetime1">
              <a:rPr lang="zh-CN" altLang="en-US" smtClean="0"/>
              <a:pPr/>
              <a:t>2012/9/26</a:t>
            </a:fld>
            <a:endParaRPr lang="en-US" altLang="zh-CN"/>
          </a:p>
        </p:txBody>
      </p:sp>
      <p:sp>
        <p:nvSpPr>
          <p:cNvPr id="256251" name="Rectangle 251"/>
          <p:cNvSpPr>
            <a:spLocks noGrp="1" noChangeArrowheads="1"/>
          </p:cNvSpPr>
          <p:nvPr>
            <p:ph type="ftr" sz="quarter" idx="3"/>
          </p:nvPr>
        </p:nvSpPr>
        <p:spPr bwMode="auto">
          <a:xfrm>
            <a:off x="3121025"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ltLang="zh-CN" smtClean="0"/>
              <a:t>DEPT. EE. THU</a:t>
            </a:r>
            <a:endParaRPr lang="en-US" altLang="zh-CN"/>
          </a:p>
        </p:txBody>
      </p:sp>
      <p:sp>
        <p:nvSpPr>
          <p:cNvPr id="256253" name="Rectangle 253"/>
          <p:cNvSpPr>
            <a:spLocks noChangeArrowheads="1"/>
          </p:cNvSpPr>
          <p:nvPr userDrawn="1"/>
        </p:nvSpPr>
        <p:spPr bwMode="auto">
          <a:xfrm>
            <a:off x="0" y="3205163"/>
            <a:ext cx="9144000" cy="0"/>
          </a:xfrm>
          <a:prstGeom prst="rect">
            <a:avLst/>
          </a:prstGeom>
          <a:noFill/>
          <a:ln w="9525">
            <a:noFill/>
            <a:miter lim="800000"/>
            <a:headEnd/>
            <a:tailEnd/>
          </a:ln>
          <a:effectLst/>
        </p:spPr>
        <p:txBody>
          <a:bodyPr wrap="none" anchor="ctr">
            <a:spAutoFit/>
          </a:bodyPr>
          <a:lstStyle/>
          <a:p>
            <a:endParaRPr lang="zh-CN" altLang="en-US"/>
          </a:p>
        </p:txBody>
      </p:sp>
      <p:pic>
        <p:nvPicPr>
          <p:cNvPr id="256254" name="Picture 254" descr="logo"/>
          <p:cNvPicPr>
            <a:picLocks noChangeAspect="1" noChangeArrowheads="1"/>
          </p:cNvPicPr>
          <p:nvPr userDrawn="1"/>
        </p:nvPicPr>
        <p:blipFill>
          <a:blip r:embed="rId15"/>
          <a:srcRect/>
          <a:stretch>
            <a:fillRect/>
          </a:stretch>
        </p:blipFill>
        <p:spPr bwMode="auto">
          <a:xfrm>
            <a:off x="304800" y="304800"/>
            <a:ext cx="647700" cy="647700"/>
          </a:xfrm>
          <a:prstGeom prst="rect">
            <a:avLst/>
          </a:prstGeom>
          <a:noFill/>
        </p:spPr>
      </p:pic>
      <p:sp>
        <p:nvSpPr>
          <p:cNvPr id="256255" name="Rectangle 255"/>
          <p:cNvSpPr>
            <a:spLocks noChangeArrowheads="1"/>
          </p:cNvSpPr>
          <p:nvPr userDrawn="1"/>
        </p:nvSpPr>
        <p:spPr bwMode="auto">
          <a:xfrm>
            <a:off x="7064375" y="457200"/>
            <a:ext cx="2005164" cy="307777"/>
          </a:xfrm>
          <a:prstGeom prst="rect">
            <a:avLst/>
          </a:prstGeom>
          <a:noFill/>
          <a:ln w="9525">
            <a:noFill/>
            <a:miter lim="800000"/>
            <a:headEnd/>
            <a:tailEnd/>
          </a:ln>
          <a:effectLst/>
        </p:spPr>
        <p:txBody>
          <a:bodyPr wrap="none">
            <a:spAutoFit/>
          </a:bodyPr>
          <a:lstStyle/>
          <a:p>
            <a:r>
              <a:rPr lang="en-US" altLang="en-US" sz="1400" b="1" dirty="0" smtClean="0">
                <a:effectLst>
                  <a:outerShdw blurRad="38100" dist="38100" dir="2700000" algn="tl">
                    <a:srgbClr val="C0C0C0"/>
                  </a:outerShdw>
                </a:effectLst>
                <a:latin typeface="Times New Roman" pitchFamily="18" charset="0"/>
                <a:ea typeface="MS PGothic" pitchFamily="34" charset="-128"/>
              </a:rPr>
              <a:t>NITS</a:t>
            </a:r>
            <a:r>
              <a:rPr lang="en-US" altLang="ja-JP" sz="1400" b="1" dirty="0" smtClean="0">
                <a:effectLst>
                  <a:outerShdw blurRad="38100" dist="38100" dir="2700000" algn="tl">
                    <a:srgbClr val="C0C0C0"/>
                  </a:outerShdw>
                </a:effectLst>
                <a:latin typeface="Times New Roman" pitchFamily="18" charset="0"/>
                <a:cs typeface="Arial" charset="0"/>
              </a:rPr>
              <a:t>-</a:t>
            </a:r>
            <a:r>
              <a:rPr lang="en-US" altLang="zh-CN" sz="1400" b="1" dirty="0" smtClean="0">
                <a:effectLst>
                  <a:outerShdw blurRad="38100" dist="38100" dir="2700000" algn="tl">
                    <a:srgbClr val="C0C0C0"/>
                  </a:outerShdw>
                </a:effectLst>
                <a:latin typeface="Times New Roman" pitchFamily="18" charset="0"/>
                <a:cs typeface="Arial" charset="0"/>
              </a:rPr>
              <a:t>10</a:t>
            </a:r>
            <a:r>
              <a:rPr lang="en-US" altLang="ja-JP" sz="1400" b="1" dirty="0" smtClean="0">
                <a:effectLst>
                  <a:outerShdw blurRad="38100" dist="38100" dir="2700000" algn="tl">
                    <a:srgbClr val="C0C0C0"/>
                  </a:outerShdw>
                </a:effectLst>
                <a:latin typeface="Times New Roman" pitchFamily="18" charset="0"/>
                <a:ea typeface="MS PGothic" pitchFamily="34" charset="-128"/>
              </a:rPr>
              <a:t>-</a:t>
            </a:r>
            <a:r>
              <a:rPr lang="en-US" altLang="zh-CN" sz="1400" b="1" dirty="0" smtClean="0">
                <a:effectLst>
                  <a:outerShdw blurRad="38100" dist="38100" dir="2700000" algn="tl">
                    <a:srgbClr val="C0C0C0"/>
                  </a:outerShdw>
                </a:effectLst>
                <a:latin typeface="Times New Roman" pitchFamily="18" charset="0"/>
                <a:ea typeface="MS PGothic" pitchFamily="34" charset="-128"/>
              </a:rPr>
              <a:t>xxx</a:t>
            </a:r>
            <a:r>
              <a:rPr lang="en-US" altLang="ja-JP" sz="1400" b="1" dirty="0" smtClean="0">
                <a:effectLst>
                  <a:outerShdw blurRad="38100" dist="38100" dir="2700000" algn="tl">
                    <a:srgbClr val="C0C0C0"/>
                  </a:outerShdw>
                </a:effectLst>
                <a:latin typeface="Times New Roman" pitchFamily="18" charset="0"/>
                <a:ea typeface="MS PGothic" pitchFamily="34" charset="-128"/>
              </a:rPr>
              <a:t>-xx-WPAN</a:t>
            </a:r>
            <a:endParaRPr lang="en-US" sz="1400" b="1" dirty="0">
              <a:effectLst>
                <a:outerShdw blurRad="38100" dist="38100" dir="2700000" algn="tl">
                  <a:srgbClr val="C0C0C0"/>
                </a:outerShdw>
              </a:effectLst>
              <a:latin typeface="Times New Roman" pitchFamily="18" charset="0"/>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宋体" pitchFamily="2" charset="-122"/>
        </a:defRPr>
      </a:lvl2pPr>
      <a:lvl3pPr algn="ctr" rtl="0" fontAlgn="base">
        <a:spcBef>
          <a:spcPct val="0"/>
        </a:spcBef>
        <a:spcAft>
          <a:spcPct val="0"/>
        </a:spcAft>
        <a:defRPr sz="3200">
          <a:solidFill>
            <a:schemeClr val="tx2"/>
          </a:solidFill>
          <a:latin typeface="Arial" charset="0"/>
          <a:ea typeface="宋体" pitchFamily="2" charset="-122"/>
        </a:defRPr>
      </a:lvl3pPr>
      <a:lvl4pPr algn="ctr" rtl="0" fontAlgn="base">
        <a:spcBef>
          <a:spcPct val="0"/>
        </a:spcBef>
        <a:spcAft>
          <a:spcPct val="0"/>
        </a:spcAft>
        <a:defRPr sz="3200">
          <a:solidFill>
            <a:schemeClr val="tx2"/>
          </a:solidFill>
          <a:latin typeface="Arial" charset="0"/>
          <a:ea typeface="宋体" pitchFamily="2" charset="-122"/>
        </a:defRPr>
      </a:lvl4pPr>
      <a:lvl5pPr algn="ctr" rtl="0" fontAlgn="base">
        <a:spcBef>
          <a:spcPct val="0"/>
        </a:spcBef>
        <a:spcAft>
          <a:spcPct val="0"/>
        </a:spcAft>
        <a:defRPr sz="3200">
          <a:solidFill>
            <a:schemeClr val="tx2"/>
          </a:solidFill>
          <a:latin typeface="Arial" charset="0"/>
          <a:ea typeface="宋体" pitchFamily="2" charset="-122"/>
        </a:defRPr>
      </a:lvl5pPr>
      <a:lvl6pPr marL="457200" algn="ctr" rtl="0" fontAlgn="base">
        <a:spcBef>
          <a:spcPct val="0"/>
        </a:spcBef>
        <a:spcAft>
          <a:spcPct val="0"/>
        </a:spcAft>
        <a:defRPr sz="3200">
          <a:solidFill>
            <a:schemeClr val="tx2"/>
          </a:solidFill>
          <a:latin typeface="Arial" charset="0"/>
          <a:ea typeface="宋体" pitchFamily="2" charset="-122"/>
        </a:defRPr>
      </a:lvl6pPr>
      <a:lvl7pPr marL="914400" algn="ctr" rtl="0" fontAlgn="base">
        <a:spcBef>
          <a:spcPct val="0"/>
        </a:spcBef>
        <a:spcAft>
          <a:spcPct val="0"/>
        </a:spcAft>
        <a:defRPr sz="3200">
          <a:solidFill>
            <a:schemeClr val="tx2"/>
          </a:solidFill>
          <a:latin typeface="Arial" charset="0"/>
          <a:ea typeface="宋体" pitchFamily="2" charset="-122"/>
        </a:defRPr>
      </a:lvl7pPr>
      <a:lvl8pPr marL="1371600" algn="ctr" rtl="0" fontAlgn="base">
        <a:spcBef>
          <a:spcPct val="0"/>
        </a:spcBef>
        <a:spcAft>
          <a:spcPct val="0"/>
        </a:spcAft>
        <a:defRPr sz="3200">
          <a:solidFill>
            <a:schemeClr val="tx2"/>
          </a:solidFill>
          <a:latin typeface="Arial" charset="0"/>
          <a:ea typeface="宋体" pitchFamily="2" charset="-122"/>
        </a:defRPr>
      </a:lvl8pPr>
      <a:lvl9pPr marL="1828800" algn="ctr" rtl="0" fontAlgn="base">
        <a:spcBef>
          <a:spcPct val="0"/>
        </a:spcBef>
        <a:spcAft>
          <a:spcPct val="0"/>
        </a:spcAft>
        <a:defRPr sz="3200">
          <a:solidFill>
            <a:schemeClr val="tx2"/>
          </a:solidFill>
          <a:latin typeface="Arial" charset="0"/>
          <a:ea typeface="宋体" pitchFamily="2" charset="-122"/>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tx2"/>
        </a:buClr>
        <a:buSzPct val="85000"/>
        <a:buFont typeface="Wingdings" pitchFamily="2" charset="2"/>
        <a:buChar char="Ø"/>
        <a:defRPr sz="2800">
          <a:solidFill>
            <a:schemeClr val="tx1"/>
          </a:solidFill>
          <a:latin typeface="+mn-lt"/>
          <a:ea typeface="+mn-ea"/>
        </a:defRPr>
      </a:lvl2pPr>
      <a:lvl3pPr marL="1143000" indent="-228600" algn="l" rtl="0" fontAlgn="base">
        <a:spcBef>
          <a:spcPct val="20000"/>
        </a:spcBef>
        <a:spcAft>
          <a:spcPct val="0"/>
        </a:spcAft>
        <a:buClr>
          <a:schemeClr val="hlink"/>
        </a:buClr>
        <a:buSzPct val="95000"/>
        <a:buFont typeface="Wingdings 2" pitchFamily="18" charset="2"/>
        <a:buChar char="¡"/>
        <a:defRPr sz="2400">
          <a:solidFill>
            <a:schemeClr val="tx1"/>
          </a:solidFill>
          <a:latin typeface="+mn-lt"/>
          <a:ea typeface="+mn-ea"/>
        </a:defRPr>
      </a:lvl3pPr>
      <a:lvl4pPr marL="1600200" indent="-228600" algn="l" rtl="0" fontAlgn="base">
        <a:spcBef>
          <a:spcPct val="20000"/>
        </a:spcBef>
        <a:spcAft>
          <a:spcPct val="0"/>
        </a:spcAft>
        <a:buClr>
          <a:schemeClr val="tx2"/>
        </a:buClr>
        <a:buSzPct val="90000"/>
        <a:buFont typeface="Wingdings" pitchFamily="2" charset="2"/>
        <a:buChar char="Ø"/>
        <a:defRPr sz="2000">
          <a:solidFill>
            <a:schemeClr val="tx1"/>
          </a:solidFill>
          <a:latin typeface="+mn-lt"/>
          <a:ea typeface="+mn-ea"/>
        </a:defRPr>
      </a:lvl4pPr>
      <a:lvl5pPr marL="2057400" indent="-228600" algn="l" rtl="0" fontAlgn="base">
        <a:spcBef>
          <a:spcPct val="20000"/>
        </a:spcBef>
        <a:spcAft>
          <a:spcPct val="0"/>
        </a:spcAft>
        <a:buClr>
          <a:schemeClr val="hlink"/>
        </a:buClr>
        <a:buFont typeface="Wingdings 2" pitchFamily="18" charset="2"/>
        <a:buChar char="¡"/>
        <a:defRPr sz="2000">
          <a:solidFill>
            <a:schemeClr val="tx1"/>
          </a:solidFill>
          <a:latin typeface="+mn-lt"/>
          <a:ea typeface="+mn-ea"/>
        </a:defRPr>
      </a:lvl5pPr>
      <a:lvl6pPr marL="2514600" indent="-228600" algn="l" rtl="0" fontAlgn="base">
        <a:spcBef>
          <a:spcPct val="20000"/>
        </a:spcBef>
        <a:spcAft>
          <a:spcPct val="0"/>
        </a:spcAft>
        <a:buClr>
          <a:schemeClr val="hlink"/>
        </a:buClr>
        <a:buFont typeface="Wingdings 2" pitchFamily="18" charset="2"/>
        <a:buChar char="¡"/>
        <a:defRPr sz="2000">
          <a:solidFill>
            <a:schemeClr val="tx1"/>
          </a:solidFill>
          <a:latin typeface="+mn-lt"/>
          <a:ea typeface="+mn-ea"/>
        </a:defRPr>
      </a:lvl6pPr>
      <a:lvl7pPr marL="2971800" indent="-228600" algn="l" rtl="0" fontAlgn="base">
        <a:spcBef>
          <a:spcPct val="20000"/>
        </a:spcBef>
        <a:spcAft>
          <a:spcPct val="0"/>
        </a:spcAft>
        <a:buClr>
          <a:schemeClr val="hlink"/>
        </a:buClr>
        <a:buFont typeface="Wingdings 2" pitchFamily="18" charset="2"/>
        <a:buChar char="¡"/>
        <a:defRPr sz="2000">
          <a:solidFill>
            <a:schemeClr val="tx1"/>
          </a:solidFill>
          <a:latin typeface="+mn-lt"/>
          <a:ea typeface="+mn-ea"/>
        </a:defRPr>
      </a:lvl7pPr>
      <a:lvl8pPr marL="3429000" indent="-228600" algn="l" rtl="0" fontAlgn="base">
        <a:spcBef>
          <a:spcPct val="20000"/>
        </a:spcBef>
        <a:spcAft>
          <a:spcPct val="0"/>
        </a:spcAft>
        <a:buClr>
          <a:schemeClr val="hlink"/>
        </a:buClr>
        <a:buFont typeface="Wingdings 2" pitchFamily="18" charset="2"/>
        <a:buChar char="¡"/>
        <a:defRPr sz="2000">
          <a:solidFill>
            <a:schemeClr val="tx1"/>
          </a:solidFill>
          <a:latin typeface="+mn-lt"/>
          <a:ea typeface="+mn-ea"/>
        </a:defRPr>
      </a:lvl8pPr>
      <a:lvl9pPr marL="3886200" indent="-228600" algn="l" rtl="0" fontAlgn="base">
        <a:spcBef>
          <a:spcPct val="20000"/>
        </a:spcBef>
        <a:spcAft>
          <a:spcPct val="0"/>
        </a:spcAft>
        <a:buClr>
          <a:schemeClr val="hlink"/>
        </a:buClr>
        <a:buFont typeface="Wingdings 2" pitchFamily="18"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Rot="1" noChangeArrowheads="1"/>
          </p:cNvSpPr>
          <p:nvPr>
            <p:ph type="ctrTitle"/>
          </p:nvPr>
        </p:nvSpPr>
        <p:spPr>
          <a:xfrm>
            <a:off x="899592" y="1124744"/>
            <a:ext cx="7543800" cy="2801938"/>
          </a:xfrm>
        </p:spPr>
        <p:txBody>
          <a:bodyPr/>
          <a:lstStyle/>
          <a:p>
            <a:r>
              <a:rPr lang="en-US" altLang="zh-CN" b="1" i="1" dirty="0" smtClean="0">
                <a:solidFill>
                  <a:schemeClr val="bg1"/>
                </a:solidFill>
              </a:rPr>
              <a:t>China Wireless Personal Area Network (C-WPAN) Group</a:t>
            </a:r>
            <a:r>
              <a:rPr lang="en-US" altLang="zh-CN" sz="2000" b="1" i="1" dirty="0">
                <a:solidFill>
                  <a:schemeClr val="bg1"/>
                </a:solidFill>
              </a:rPr>
              <a:t/>
            </a:r>
            <a:br>
              <a:rPr lang="en-US" altLang="zh-CN" sz="2000" b="1" i="1" dirty="0">
                <a:solidFill>
                  <a:schemeClr val="bg1"/>
                </a:solidFill>
              </a:rPr>
            </a:br>
            <a:r>
              <a:rPr lang="en-US" altLang="zh-CN" sz="2000" b="1" i="1" dirty="0">
                <a:solidFill>
                  <a:schemeClr val="bg1"/>
                </a:solidFill>
              </a:rPr>
              <a:t/>
            </a:r>
            <a:br>
              <a:rPr lang="en-US" altLang="zh-CN" sz="2000" b="1" i="1" dirty="0">
                <a:solidFill>
                  <a:schemeClr val="bg1"/>
                </a:solidFill>
              </a:rPr>
            </a:br>
            <a:r>
              <a:rPr lang="en-US" altLang="zh-CN" sz="2000" b="1" i="1" dirty="0" smtClean="0">
                <a:solidFill>
                  <a:schemeClr val="bg1"/>
                </a:solidFill>
              </a:rPr>
              <a:t>No</a:t>
            </a:r>
            <a:r>
              <a:rPr lang="en-US" altLang="zh-CN" sz="1800" b="1" i="1" dirty="0" smtClean="0">
                <a:solidFill>
                  <a:schemeClr val="bg1"/>
                </a:solidFill>
              </a:rPr>
              <a:t>:  </a:t>
            </a:r>
            <a:r>
              <a:rPr lang="en-US" altLang="en-US" sz="1800" b="1" i="1" dirty="0" smtClean="0">
                <a:solidFill>
                  <a:schemeClr val="bg1"/>
                </a:solidFill>
              </a:rPr>
              <a:t>NITS</a:t>
            </a:r>
            <a:r>
              <a:rPr lang="en-US" altLang="zh-CN" sz="1800" b="1" i="1" dirty="0" smtClean="0">
                <a:solidFill>
                  <a:schemeClr val="bg1"/>
                </a:solidFill>
              </a:rPr>
              <a:t>-10-xxx-xx-WPAN</a:t>
            </a:r>
            <a:r>
              <a:rPr lang="en-US" altLang="zh-CN" sz="1800" b="1" i="1" dirty="0">
                <a:solidFill>
                  <a:schemeClr val="bg1"/>
                </a:solidFill>
              </a:rPr>
              <a:t/>
            </a:r>
            <a:br>
              <a:rPr lang="en-US" altLang="zh-CN" sz="1800" b="1" i="1" dirty="0">
                <a:solidFill>
                  <a:schemeClr val="bg1"/>
                </a:solidFill>
              </a:rPr>
            </a:br>
            <a:r>
              <a:rPr lang="en-US" altLang="zh-CN" sz="1800" b="1" i="1" dirty="0">
                <a:solidFill>
                  <a:schemeClr val="bg1"/>
                </a:solidFill>
              </a:rPr>
              <a:t/>
            </a:r>
            <a:br>
              <a:rPr lang="en-US" altLang="zh-CN" sz="1800" b="1" i="1" dirty="0">
                <a:solidFill>
                  <a:schemeClr val="bg1"/>
                </a:solidFill>
              </a:rPr>
            </a:br>
            <a:r>
              <a:rPr lang="en-US" altLang="zh-CN" sz="2400" b="1" i="1" dirty="0">
                <a:solidFill>
                  <a:schemeClr val="bg1"/>
                </a:solidFill>
              </a:rPr>
              <a:t>Title</a:t>
            </a:r>
            <a:r>
              <a:rPr lang="zh-CN" altLang="en-US" sz="2400" b="1" i="1" dirty="0">
                <a:solidFill>
                  <a:schemeClr val="bg1"/>
                </a:solidFill>
              </a:rPr>
              <a:t>：</a:t>
            </a:r>
            <a:r>
              <a:rPr lang="en-US" altLang="zh-CN" sz="2400" b="1" i="1" dirty="0">
                <a:solidFill>
                  <a:schemeClr val="bg1"/>
                </a:solidFill>
              </a:rPr>
              <a:t>Performance </a:t>
            </a:r>
            <a:r>
              <a:rPr lang="en-US" altLang="zh-CN" sz="2400" b="1" i="1" dirty="0" smtClean="0">
                <a:solidFill>
                  <a:schemeClr val="bg1"/>
                </a:solidFill>
              </a:rPr>
              <a:t>Evaluation for 60GHz </a:t>
            </a:r>
            <a:r>
              <a:rPr lang="en-US" altLang="zh-CN" sz="2400" b="1" i="1" dirty="0" err="1" smtClean="0">
                <a:solidFill>
                  <a:schemeClr val="bg1"/>
                </a:solidFill>
              </a:rPr>
              <a:t>mmWave</a:t>
            </a:r>
            <a:r>
              <a:rPr lang="en-US" altLang="zh-CN" sz="2400" b="1" i="1" dirty="0" smtClean="0">
                <a:solidFill>
                  <a:schemeClr val="bg1"/>
                </a:solidFill>
              </a:rPr>
              <a:t> </a:t>
            </a:r>
            <a:r>
              <a:rPr lang="en-US" altLang="zh-CN" sz="2400" b="1" i="1" dirty="0" smtClean="0">
                <a:solidFill>
                  <a:schemeClr val="bg1"/>
                </a:solidFill>
              </a:rPr>
              <a:t>Communications with RF Impairments</a:t>
            </a:r>
            <a:endParaRPr lang="zh-CN" altLang="en-US" sz="2400" b="1" i="1" dirty="0">
              <a:solidFill>
                <a:schemeClr val="bg1"/>
              </a:solidFill>
            </a:endParaRPr>
          </a:p>
        </p:txBody>
      </p:sp>
      <p:sp>
        <p:nvSpPr>
          <p:cNvPr id="2054" name="WordArt 6"/>
          <p:cNvSpPr>
            <a:spLocks noChangeArrowheads="1" noChangeShapeType="1" noTextEdit="1"/>
          </p:cNvSpPr>
          <p:nvPr/>
        </p:nvSpPr>
        <p:spPr bwMode="auto">
          <a:xfrm>
            <a:off x="3995738" y="6259513"/>
            <a:ext cx="5003800" cy="482600"/>
          </a:xfrm>
          <a:prstGeom prst="rect">
            <a:avLst/>
          </a:prstGeom>
        </p:spPr>
        <p:txBody>
          <a:bodyPr wrap="none" fromWordArt="1">
            <a:prstTxWarp prst="textPlain">
              <a:avLst>
                <a:gd name="adj" fmla="val 50000"/>
              </a:avLst>
            </a:prstTxWarp>
          </a:bodyPr>
          <a:lstStyle/>
          <a:p>
            <a:pPr algn="ctr"/>
            <a:r>
              <a:rPr lang="zh-CN" altLang="en-US" sz="2000" kern="10" dirty="0">
                <a:ln w="15875">
                  <a:solidFill>
                    <a:srgbClr val="99CCFF"/>
                  </a:solidFill>
                  <a:round/>
                  <a:headEnd/>
                  <a:tailEnd/>
                </a:ln>
                <a:solidFill>
                  <a:srgbClr val="FFFFFF"/>
                </a:solidFill>
                <a:effectLst>
                  <a:outerShdw dist="35921" dir="2700000" algn="ctr" rotWithShape="0">
                    <a:srgbClr val="990000"/>
                  </a:outerShdw>
                </a:effectLst>
                <a:latin typeface="BatangChe"/>
                <a:ea typeface="BatangChe"/>
              </a:rPr>
              <a:t>全 国 信 息 技 术 标 准 化 技 术 委 员 会</a:t>
            </a:r>
          </a:p>
          <a:p>
            <a:pPr algn="ctr"/>
            <a:r>
              <a:rPr lang="en-US" altLang="zh-CN" sz="2000" kern="10" dirty="0">
                <a:ln w="15875">
                  <a:solidFill>
                    <a:srgbClr val="99CCFF"/>
                  </a:solidFill>
                  <a:round/>
                  <a:headEnd/>
                  <a:tailEnd/>
                </a:ln>
                <a:solidFill>
                  <a:srgbClr val="FFFFFF"/>
                </a:solidFill>
                <a:effectLst>
                  <a:outerShdw dist="35921" dir="2700000" algn="ctr" rotWithShape="0">
                    <a:srgbClr val="990000"/>
                  </a:outerShdw>
                </a:effectLst>
                <a:latin typeface="BatangChe"/>
                <a:ea typeface="BatangChe"/>
              </a:rPr>
              <a:t>China Notional Information Technology </a:t>
            </a:r>
            <a:r>
              <a:rPr lang="en-US" altLang="zh-CN" sz="2000" kern="10" dirty="0" err="1">
                <a:ln w="15875">
                  <a:solidFill>
                    <a:srgbClr val="99CCFF"/>
                  </a:solidFill>
                  <a:round/>
                  <a:headEnd/>
                  <a:tailEnd/>
                </a:ln>
                <a:solidFill>
                  <a:srgbClr val="FFFFFF"/>
                </a:solidFill>
                <a:effectLst>
                  <a:outerShdw dist="35921" dir="2700000" algn="ctr" rotWithShape="0">
                    <a:srgbClr val="990000"/>
                  </a:outerShdw>
                </a:effectLst>
                <a:latin typeface="BatangChe"/>
                <a:ea typeface="BatangChe"/>
              </a:rPr>
              <a:t>Standardzation</a:t>
            </a:r>
            <a:r>
              <a:rPr lang="en-US" altLang="zh-CN" sz="2000" kern="10" dirty="0">
                <a:ln w="15875">
                  <a:solidFill>
                    <a:srgbClr val="99CCFF"/>
                  </a:solidFill>
                  <a:round/>
                  <a:headEnd/>
                  <a:tailEnd/>
                </a:ln>
                <a:solidFill>
                  <a:srgbClr val="FFFFFF"/>
                </a:solidFill>
                <a:effectLst>
                  <a:outerShdw dist="35921" dir="2700000" algn="ctr" rotWithShape="0">
                    <a:srgbClr val="990000"/>
                  </a:outerShdw>
                </a:effectLst>
                <a:latin typeface="BatangChe"/>
                <a:ea typeface="BatangChe"/>
              </a:rPr>
              <a:t> Technical Committee</a:t>
            </a:r>
            <a:endParaRPr lang="zh-CN" altLang="en-US" sz="2000" kern="10" dirty="0">
              <a:ln w="15875">
                <a:solidFill>
                  <a:srgbClr val="99CCFF"/>
                </a:solidFill>
                <a:round/>
                <a:headEnd/>
                <a:tailEnd/>
              </a:ln>
              <a:solidFill>
                <a:srgbClr val="FFFFFF"/>
              </a:solidFill>
              <a:effectLst>
                <a:outerShdw dist="35921" dir="2700000" algn="ctr" rotWithShape="0">
                  <a:srgbClr val="990000"/>
                </a:outerShdw>
              </a:effectLst>
              <a:latin typeface="BatangChe"/>
              <a:ea typeface="BatangChe"/>
            </a:endParaRPr>
          </a:p>
        </p:txBody>
      </p:sp>
      <p:sp>
        <p:nvSpPr>
          <p:cNvPr id="124930" name="DtsShapeName" descr="49C637C@3G165EBCCD63D@28D21770@C099J;R9=3&gt;DM40077!!!!!!BIHO@]m40077!!!!@7D096E11D15B66477911D15B664779!!!!!!!!!!!!!!!!!!!!!!!!!!!!!!!!!!!!!!!!!!!!!!!!!!!!853828538TM40077!!!!!!BIHO@]m40077!!!!@7D09851107DB82DD@5OHUR,18,110,11,VQ@O)tvc(/qqu!!!!!!!!!!!!!!!!!!!!!!!!!!!!!!!!!!!!!!!!!!!!!!!!!!!!!!!!!!!!!!!!!!!!!!!!!!!!!!!!!!!!!!!!!!!!!!!!!!!!!!!!!!!!!!!!!!!!!!!!!!!!!!!!!!!!!!!!!!!!!!!!!!!!!!!!!!!!!!!!!!!!!!!!!!!!!!!!!!!!!!!!!!!!!!!!!!!!!!!!!!!!!!!!!!!!!!!!!!!!!!!!!!!!!!!!!!!!!!!!!!!!!!!!!!!!!!!!!!!!!!!!!!!!!!!!!!!!!!!!!!!!!!!!!!!!!!!!!!!!!!!!!!!!!!!!!!!!!!!!!!!!!!!!!!!!!!!!!!!!!!!!!!!!!!!!!!!!!!!!!!!!!!!!!!!!!!!!!!!!!!!!!!!!!!!!!!!!!!!!!!!!!!!!!!!!!!!!!!!!!!!!!!!!!!!!!!!!!!!!!!!!!!!!!!!!!!!!!!!!!!!!!!!!!!!!!!!!!!!!!!!!!!!!!!!!!!!!!!!!!!!!!!!!!!!!!!!!!!!!!!!!!!!!!!!!!!!!!!!!!!!!!!!!!!!!!!!!!!!!!!!!!!!!!!!!!!!!!!!!!!!!!!!!!!!!!!!!!!!!!!!!!!!!!!!!!!!!!!!!!!!!!!!!!!!!!!!!!!!!!!!!!!!!!!!!!!!!!!!!!!!!!!!!!!!!!!!!!!!!!!!!!!!!!!!!!!!!!!!!!!!!!!!!!!!!!!!!!!!!!!!!!!!!!!!!!!!!!!!!!!!!!!!!!!!!!!!!!!!!!!!!!!!!!!!!!!!!!!!!!!!!!!!!!!!!!!!!!!!!!!!!!!!!!!!!!!!!!!!!!!!!!!!!!!!!!!!!!!!!!!!!!!!!!!!!!!!!!!!!!!!!!!!!!!!!!!!!!!!!!!!!!!!!!!!!!!!!!!!!!!!!!!!!!!!!!!!!!!!!!!!!!!!!!!!!!!!!!!!!!!!!!!!!!!!!!!!!!!!!!!!!!!!!!!!!!!!!!!!!!!!!!!!!!!!!!!!!!!!!!!!!!!!!!!!!!!!!!!!!!!!!!!!!!!!!!!!!!!!!!!!!!!!!!!!!!!!!!!!!!!!!!!!!!!!!!!!!!!!!!!!!!!!!!!!!!!!!!!!!!!!!!!!!!!!!!!!!!!!!!!!!!!!!!!!!!!!!!!!!!!!!!!!!!!!!!!!!!!!!!!!!!!!!!!!!!!!!!!!!!!!!!!!!!!!!!!!!!!!!!!!!!!!!!!!!!!!!!!!!!!!!!!!!!!!!!!!!!!!!!!!!!!!!!!!!!!!!!!!!!!!!!!!!!!!!!!!!!!!!!!!!!!!!!!!!!!!!!!!!!!!!!!!!!!!!!!!!!!!!!!!!!!!!!!!!!!!!!!!!!!!!!!!!!!!!!!!!!!!!!!!!!!!!!!!!!!!!!!!!!!!!!!!!!!!!!!!!!!!!!!!!!!!!!!!!!!!!!!!!!!!!!!!!!!!!!!!!!!!!!!!!!!!!!!!!!!!!!!!!!!!!!!!!!!!!!!!!!!!!!!!!!!!!!!!!!!!!!!!!!!!!!!!!!!!!!!!!!!!!!!!!!!!!!!!!!!!!!!!!!!!!!!!!!!!!!!!!!!!!!!!!!!!!!!!!!!!!!!!!!!!!!!!!!!!!!!!!!!!!!!!!!!!!!!!!!!!!!!!!!!!!!!!!!!!!!!!!!!!!!!!!!!!!!!!!!!!!!!!!!!!!!!!!!!!!!!!!!!!!!!!!!!!!!!!!!!!!!!!!!!!!!!!!!!!!!!!!!!!!!!!!!!!!!!!!!!!!!!!!!!!!!!!!!!!!!!!!!!!!!!!!!!!!!!!!!!!!!!!!!!!!!!!!!!!!!!!!!!!!!!!!!!!!!!!!!!!!!!!!!!!!!!!!!!!!!!!!!!!!!!!!!!!!!!!!!!!!!!!!!!!!!!!!!!!!!!!!!!!!!!!!!!!!!!!!!!!!!!!!!!!!!!!!!!!!!!!!!!!!!!!!!!!!!!!!!!!!!!!!!!!!!!!!!!!!!!!!!!!!!!!!!!!!!!!!!!!!!!!!!!!!!!!!!!!!!!!!!!!!!!!!!!!!!!!!!!!!!!!!!!!!!!!!!!!!!!!!!!!!!!!!!!!!!!!!!!!!!!!!!!!!!!!!!!!!!!!!!!!!!!!!!!!!!!!!!!!!!!!!!!!!!!!!!!!!!!!!!!!!!!!!!!!!!!!!!!!!!!!!!!!!!!!!!!!!!!!!!!!!!!!!!!!!!!!!!!!!!!!!!!!!!!!!!!!!!!!!!!!!!!!!!!!!!!!!!!1!1" hidden="1"/>
          <p:cNvSpPr>
            <a:spLocks noChangeArrowheads="1"/>
          </p:cNvSpPr>
          <p:nvPr/>
        </p:nvSpPr>
        <p:spPr bwMode="auto">
          <a:xfrm>
            <a:off x="0" y="0"/>
            <a:ext cx="1588" cy="1588"/>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accent1"/>
          </a:solidFill>
          <a:ln w="9525">
            <a:solidFill>
              <a:schemeClr val="tx1"/>
            </a:solidFill>
            <a:miter lim="800000"/>
            <a:headEnd/>
            <a:tailEnd/>
          </a:ln>
          <a:effec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OBO=4dB</a:t>
            </a:r>
            <a:endParaRPr lang="zh-CN" alt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6285476" y="1556792"/>
            <a:ext cx="2654852" cy="1200329"/>
          </a:xfrm>
          <a:prstGeom prst="rect">
            <a:avLst/>
          </a:prstGeom>
          <a:solidFill>
            <a:schemeClr val="bg1"/>
          </a:solidFill>
          <a:ln>
            <a:solidFill>
              <a:schemeClr val="tx1"/>
            </a:solidFill>
          </a:ln>
        </p:spPr>
        <p:txBody>
          <a:bodyPr wrap="square">
            <a:spAutoFit/>
          </a:bodyPr>
          <a:lstStyle/>
          <a:p>
            <a:r>
              <a:rPr lang="en-US" altLang="zh-CN" dirty="0"/>
              <a:t>PA nonlinearity results in an error floor  for 16 QAM with 4dB </a:t>
            </a:r>
            <a:r>
              <a:rPr lang="en-US" altLang="zh-CN" dirty="0" smtClean="0"/>
              <a:t>OBO, not to mention 64 QAM</a:t>
            </a:r>
            <a:endParaRPr lang="en-US" altLang="zh-CN" dirty="0"/>
          </a:p>
        </p:txBody>
      </p:sp>
    </p:spTree>
    <p:extLst>
      <p:ext uri="{BB962C8B-B14F-4D97-AF65-F5344CB8AC3E}">
        <p14:creationId xmlns:p14="http://schemas.microsoft.com/office/powerpoint/2010/main" val="3739875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OBO=0.5dB</a:t>
            </a:r>
            <a:endParaRPr lang="zh-CN" alt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5508104" y="2780928"/>
            <a:ext cx="2448272" cy="1754326"/>
          </a:xfrm>
          <a:prstGeom prst="rect">
            <a:avLst/>
          </a:prstGeom>
          <a:solidFill>
            <a:schemeClr val="bg1"/>
          </a:solidFill>
          <a:ln>
            <a:solidFill>
              <a:schemeClr val="tx1"/>
            </a:solidFill>
          </a:ln>
        </p:spPr>
        <p:txBody>
          <a:bodyPr wrap="square">
            <a:spAutoFit/>
          </a:bodyPr>
          <a:lstStyle/>
          <a:p>
            <a:r>
              <a:rPr lang="en-US" altLang="zh-CN" dirty="0"/>
              <a:t>PA nonlinearity has also a slight effect on SC-BPSK. Even with 0.5dB OBO, the performance loss is negligible</a:t>
            </a:r>
          </a:p>
        </p:txBody>
      </p:sp>
      <p:sp>
        <p:nvSpPr>
          <p:cNvPr id="5" name="矩形 4"/>
          <p:cNvSpPr/>
          <p:nvPr/>
        </p:nvSpPr>
        <p:spPr>
          <a:xfrm>
            <a:off x="5508104" y="4699010"/>
            <a:ext cx="2448272" cy="1754326"/>
          </a:xfrm>
          <a:prstGeom prst="rect">
            <a:avLst/>
          </a:prstGeom>
          <a:solidFill>
            <a:schemeClr val="bg1"/>
          </a:solidFill>
          <a:ln>
            <a:solidFill>
              <a:schemeClr val="tx1"/>
            </a:solidFill>
          </a:ln>
        </p:spPr>
        <p:txBody>
          <a:bodyPr wrap="square">
            <a:spAutoFit/>
          </a:bodyPr>
          <a:lstStyle/>
          <a:p>
            <a:r>
              <a:rPr lang="en-US" altLang="zh-CN" dirty="0"/>
              <a:t>But for QPSK, the effect is more significant. With 0.5dB and 4dB OBO, the performance loss is about 3.5dB and 1dB</a:t>
            </a:r>
          </a:p>
        </p:txBody>
      </p:sp>
    </p:spTree>
    <p:extLst>
      <p:ext uri="{BB962C8B-B14F-4D97-AF65-F5344CB8AC3E}">
        <p14:creationId xmlns:p14="http://schemas.microsoft.com/office/powerpoint/2010/main" val="3876571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Comparison Result</a:t>
            </a:r>
            <a:endParaRPr lang="zh-CN" altLang="en-US" dirty="0"/>
          </a:p>
        </p:txBody>
      </p:sp>
      <p:sp>
        <p:nvSpPr>
          <p:cNvPr id="3" name="内容占位符 2"/>
          <p:cNvSpPr>
            <a:spLocks noGrp="1"/>
          </p:cNvSpPr>
          <p:nvPr>
            <p:ph idx="1"/>
          </p:nvPr>
        </p:nvSpPr>
        <p:spPr/>
        <p:txBody>
          <a:bodyPr/>
          <a:lstStyle/>
          <a:p>
            <a:r>
              <a:rPr lang="en-US" altLang="zh-CN" sz="2400" dirty="0" smtClean="0"/>
              <a:t>Phase noise has a negligible effect on SC-BPSK and QPSK, but  a significant impact on 16QAM, not to mention 64QAM</a:t>
            </a:r>
          </a:p>
          <a:p>
            <a:r>
              <a:rPr lang="en-US" altLang="zh-CN" sz="2400" dirty="0" smtClean="0"/>
              <a:t>PA nonlinearity has also a slight effect on SC-BPSK. Even with 0.5dB OBO, the performance loss is negligible. But for QPSK, the effect is more significant</a:t>
            </a:r>
          </a:p>
          <a:p>
            <a:r>
              <a:rPr lang="en-US" altLang="zh-CN" sz="2400" dirty="0" smtClean="0"/>
              <a:t>PA nonlinearity results in </a:t>
            </a:r>
            <a:r>
              <a:rPr lang="en-US" altLang="zh-CN" sz="2400" dirty="0" smtClean="0">
                <a:solidFill>
                  <a:srgbClr val="FF0000"/>
                </a:solidFill>
              </a:rPr>
              <a:t>an error floor  </a:t>
            </a:r>
            <a:r>
              <a:rPr lang="en-US" altLang="zh-CN" sz="2400" dirty="0" smtClean="0"/>
              <a:t>for 16QAM with 4dB OBO. For higher-order modulation, the effect will be more significant </a:t>
            </a:r>
            <a:endParaRPr lang="zh-CN" altLang="en-US" sz="2400" dirty="0"/>
          </a:p>
        </p:txBody>
      </p:sp>
    </p:spTree>
    <p:extLst>
      <p:ext uri="{BB962C8B-B14F-4D97-AF65-F5344CB8AC3E}">
        <p14:creationId xmlns:p14="http://schemas.microsoft.com/office/powerpoint/2010/main" val="2919334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OFDM-PHY </a:t>
            </a:r>
            <a:r>
              <a:rPr lang="en-US" altLang="zh-CN" dirty="0"/>
              <a:t>MCS</a:t>
            </a:r>
            <a:endParaRPr lang="zh-CN" alt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906982"/>
            <a:ext cx="7870328" cy="3846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圆角矩形 4"/>
          <p:cNvSpPr/>
          <p:nvPr/>
        </p:nvSpPr>
        <p:spPr>
          <a:xfrm>
            <a:off x="2195736" y="2492897"/>
            <a:ext cx="792088" cy="50405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2195736" y="2996951"/>
            <a:ext cx="803920" cy="833163"/>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195736" y="3861048"/>
            <a:ext cx="792088" cy="1008112"/>
          </a:xfrm>
          <a:prstGeom prst="roundRect">
            <a:avLst/>
          </a:prstGeom>
          <a:no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2195736" y="4869160"/>
            <a:ext cx="792088" cy="884089"/>
          </a:xfrm>
          <a:prstGeom prst="roundRect">
            <a:avLst/>
          </a:prstGeom>
          <a:noFill/>
          <a:ln>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2874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LOS-Ideal</a:t>
            </a:r>
            <a:endParaRPr lang="zh-CN" alt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6117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LOS with Phase Noise</a:t>
            </a:r>
            <a:endParaRPr lang="zh-CN" altLang="en-US" dirty="0"/>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6499640" y="1700808"/>
            <a:ext cx="1970484" cy="923330"/>
          </a:xfrm>
          <a:prstGeom prst="rect">
            <a:avLst/>
          </a:prstGeom>
          <a:solidFill>
            <a:schemeClr val="bg1"/>
          </a:solidFill>
          <a:ln>
            <a:solidFill>
              <a:schemeClr val="tx1"/>
            </a:solidFill>
          </a:ln>
        </p:spPr>
        <p:txBody>
          <a:bodyPr wrap="square">
            <a:spAutoFit/>
          </a:bodyPr>
          <a:lstStyle/>
          <a:p>
            <a:r>
              <a:rPr lang="en-US" altLang="zh-CN" dirty="0" smtClean="0"/>
              <a:t>Phase noise has a significant effect on 64 QAM</a:t>
            </a:r>
            <a:endParaRPr lang="en-US" altLang="zh-CN" dirty="0"/>
          </a:p>
        </p:txBody>
      </p:sp>
    </p:spTree>
    <p:extLst>
      <p:ext uri="{BB962C8B-B14F-4D97-AF65-F5344CB8AC3E}">
        <p14:creationId xmlns:p14="http://schemas.microsoft.com/office/powerpoint/2010/main" val="3120225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OBO=8dB</a:t>
            </a:r>
            <a:endParaRPr lang="zh-CN" alt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矩形 4"/>
          <p:cNvSpPr/>
          <p:nvPr/>
        </p:nvSpPr>
        <p:spPr>
          <a:xfrm>
            <a:off x="6683424" y="4293096"/>
            <a:ext cx="1970484" cy="1754326"/>
          </a:xfrm>
          <a:prstGeom prst="rect">
            <a:avLst/>
          </a:prstGeom>
          <a:solidFill>
            <a:schemeClr val="bg1"/>
          </a:solidFill>
          <a:ln>
            <a:solidFill>
              <a:schemeClr val="tx1"/>
            </a:solidFill>
          </a:ln>
        </p:spPr>
        <p:txBody>
          <a:bodyPr wrap="square">
            <a:spAutoFit/>
          </a:bodyPr>
          <a:lstStyle/>
          <a:p>
            <a:r>
              <a:rPr lang="en-US" altLang="zh-CN" dirty="0" smtClean="0"/>
              <a:t>8-dB OBO leads to a significant performance loss for 16 QAM, and an error floor for 64 QAM</a:t>
            </a:r>
            <a:endParaRPr lang="en-US" altLang="zh-CN" dirty="0"/>
          </a:p>
        </p:txBody>
      </p:sp>
    </p:spTree>
    <p:extLst>
      <p:ext uri="{BB962C8B-B14F-4D97-AF65-F5344CB8AC3E}">
        <p14:creationId xmlns:p14="http://schemas.microsoft.com/office/powerpoint/2010/main" val="3976643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OBO=4dB</a:t>
            </a:r>
            <a:endParaRPr lang="zh-CN" altLang="en-US" dirty="0"/>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6372200" y="3928988"/>
            <a:ext cx="1970484" cy="2308324"/>
          </a:xfrm>
          <a:prstGeom prst="rect">
            <a:avLst/>
          </a:prstGeom>
          <a:solidFill>
            <a:schemeClr val="bg1"/>
          </a:solidFill>
          <a:ln>
            <a:solidFill>
              <a:schemeClr val="tx1"/>
            </a:solidFill>
          </a:ln>
        </p:spPr>
        <p:txBody>
          <a:bodyPr wrap="square">
            <a:spAutoFit/>
          </a:bodyPr>
          <a:lstStyle/>
          <a:p>
            <a:r>
              <a:rPr lang="en-US" altLang="zh-CN" dirty="0" smtClean="0"/>
              <a:t>4-dB OBO leads to an error floor for even 16 QAM. Remember that for SC-16QAM, there is no error floor in this condition</a:t>
            </a:r>
            <a:endParaRPr lang="en-US" altLang="zh-CN" dirty="0"/>
          </a:p>
        </p:txBody>
      </p:sp>
    </p:spTree>
    <p:extLst>
      <p:ext uri="{BB962C8B-B14F-4D97-AF65-F5344CB8AC3E}">
        <p14:creationId xmlns:p14="http://schemas.microsoft.com/office/powerpoint/2010/main" val="1591307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Comparison Result</a:t>
            </a:r>
            <a:endParaRPr lang="zh-CN" altLang="en-US" dirty="0"/>
          </a:p>
        </p:txBody>
      </p:sp>
      <p:sp>
        <p:nvSpPr>
          <p:cNvPr id="3" name="内容占位符 2"/>
          <p:cNvSpPr>
            <a:spLocks noGrp="1"/>
          </p:cNvSpPr>
          <p:nvPr>
            <p:ph idx="1"/>
          </p:nvPr>
        </p:nvSpPr>
        <p:spPr/>
        <p:txBody>
          <a:bodyPr/>
          <a:lstStyle/>
          <a:p>
            <a:r>
              <a:rPr lang="en-US" altLang="zh-CN" sz="2400" dirty="0" smtClean="0"/>
              <a:t>Compared with SC, </a:t>
            </a:r>
            <a:r>
              <a:rPr lang="en-US" altLang="zh-CN" sz="2400" dirty="0" smtClean="0">
                <a:solidFill>
                  <a:srgbClr val="FF0000"/>
                </a:solidFill>
              </a:rPr>
              <a:t>OFDM is more sensitive to phase noise and PA nonlinearity</a:t>
            </a:r>
            <a:r>
              <a:rPr lang="en-US" altLang="zh-CN" sz="2400" dirty="0" smtClean="0"/>
              <a:t>, especially when high-order modulation, e.g., 64QAM, is used</a:t>
            </a:r>
          </a:p>
          <a:p>
            <a:r>
              <a:rPr lang="en-US" altLang="zh-CN" sz="2400" dirty="0" smtClean="0"/>
              <a:t>For 64QAM, there is an error floor even when OBO is large (8dB), i.e., PA nonlinearity is not severe</a:t>
            </a:r>
          </a:p>
          <a:p>
            <a:r>
              <a:rPr lang="en-US" altLang="zh-CN" sz="2400" dirty="0" smtClean="0"/>
              <a:t>Particular strategies are required to combat PA nonlinearity and phase noise when high-order modulation (16QAM/64QAM) is adopted for high speed communication</a:t>
            </a:r>
          </a:p>
          <a:p>
            <a:endParaRPr lang="en-US" altLang="zh-CN" dirty="0" smtClean="0"/>
          </a:p>
        </p:txBody>
      </p:sp>
    </p:spTree>
    <p:extLst>
      <p:ext uri="{BB962C8B-B14F-4D97-AF65-F5344CB8AC3E}">
        <p14:creationId xmlns:p14="http://schemas.microsoft.com/office/powerpoint/2010/main" val="4051207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SC VS OFDM</a:t>
            </a:r>
            <a:endParaRPr lang="zh-CN" altLang="en-US" dirty="0"/>
          </a:p>
        </p:txBody>
      </p:sp>
      <p:sp>
        <p:nvSpPr>
          <p:cNvPr id="3" name="内容占位符 2"/>
          <p:cNvSpPr>
            <a:spLocks noGrp="1"/>
          </p:cNvSpPr>
          <p:nvPr>
            <p:ph idx="1"/>
          </p:nvPr>
        </p:nvSpPr>
        <p:spPr>
          <a:xfrm>
            <a:off x="214282" y="1357298"/>
            <a:ext cx="8715436" cy="5024030"/>
          </a:xfrm>
        </p:spPr>
        <p:txBody>
          <a:bodyPr/>
          <a:lstStyle/>
          <a:p>
            <a:r>
              <a:rPr lang="en-US" altLang="zh-CN" sz="1800" dirty="0">
                <a:latin typeface="+mn-lt"/>
                <a:ea typeface="宋体" charset="-122"/>
              </a:rPr>
              <a:t>Single Carrier (SC) </a:t>
            </a:r>
            <a:r>
              <a:rPr lang="en-US" altLang="zh-CN" sz="1800" i="1" dirty="0">
                <a:latin typeface="+mn-lt"/>
                <a:ea typeface="宋体" charset="-122"/>
              </a:rPr>
              <a:t>vs</a:t>
            </a:r>
            <a:r>
              <a:rPr lang="en-US" altLang="zh-CN" sz="1800" dirty="0">
                <a:latin typeface="+mn-lt"/>
                <a:ea typeface="宋体" charset="-122"/>
              </a:rPr>
              <a:t>. </a:t>
            </a:r>
            <a:r>
              <a:rPr lang="en-US" altLang="zh-CN" sz="1800" dirty="0" smtClean="0">
                <a:latin typeface="+mn-lt"/>
                <a:ea typeface="宋体" charset="-122"/>
              </a:rPr>
              <a:t>OFDM [3]</a:t>
            </a:r>
            <a:endParaRPr lang="en-US" altLang="zh-CN" sz="1800" dirty="0">
              <a:latin typeface="+mn-lt"/>
              <a:ea typeface="宋体" charset="-122"/>
            </a:endParaRPr>
          </a:p>
          <a:p>
            <a:pPr lvl="1"/>
            <a:r>
              <a:rPr lang="en-US" altLang="zh-CN" sz="1600" dirty="0">
                <a:latin typeface="+mn-lt"/>
                <a:ea typeface="宋体" charset="-122"/>
              </a:rPr>
              <a:t>In favor of OFDM</a:t>
            </a:r>
          </a:p>
          <a:p>
            <a:pPr lvl="2"/>
            <a:r>
              <a:rPr lang="en-US" altLang="zh-CN" sz="1600" dirty="0">
                <a:solidFill>
                  <a:schemeClr val="tx2"/>
                </a:solidFill>
                <a:latin typeface="+mn-lt"/>
                <a:ea typeface="宋体" charset="-122"/>
              </a:rPr>
              <a:t>Lower-complexity receiver implementation </a:t>
            </a:r>
            <a:r>
              <a:rPr lang="en-US" altLang="zh-CN" sz="1600" dirty="0">
                <a:latin typeface="+mn-lt"/>
                <a:ea typeface="宋体" charset="-122"/>
              </a:rPr>
              <a:t>for </a:t>
            </a:r>
            <a:r>
              <a:rPr lang="en-US" altLang="zh-CN" sz="1600" dirty="0">
                <a:solidFill>
                  <a:schemeClr val="tx2"/>
                </a:solidFill>
                <a:latin typeface="+mn-lt"/>
                <a:ea typeface="宋体" charset="-122"/>
              </a:rPr>
              <a:t>long multipath channels</a:t>
            </a:r>
          </a:p>
          <a:p>
            <a:pPr lvl="1"/>
            <a:r>
              <a:rPr lang="en-US" altLang="zh-CN" sz="1600" dirty="0">
                <a:latin typeface="+mn-lt"/>
                <a:ea typeface="宋体" charset="-122"/>
              </a:rPr>
              <a:t>In favor of single carrier</a:t>
            </a:r>
          </a:p>
          <a:p>
            <a:pPr lvl="2"/>
            <a:r>
              <a:rPr lang="en-US" altLang="zh-CN" sz="1600" dirty="0">
                <a:latin typeface="+mn-lt"/>
                <a:ea typeface="宋体" charset="-122"/>
              </a:rPr>
              <a:t>Low PAPR, efficient PA, lower transmitter complexity and power consumption</a:t>
            </a:r>
          </a:p>
          <a:p>
            <a:pPr lvl="2"/>
            <a:r>
              <a:rPr lang="en-US" altLang="zh-CN" sz="1600" dirty="0">
                <a:latin typeface="+mn-lt"/>
                <a:ea typeface="宋体" charset="-122"/>
              </a:rPr>
              <a:t>Somewhat better FER </a:t>
            </a:r>
            <a:r>
              <a:rPr lang="en-US" altLang="zh-CN" sz="1600" i="1" dirty="0">
                <a:latin typeface="+mn-lt"/>
                <a:ea typeface="宋体" charset="-122"/>
              </a:rPr>
              <a:t>vs</a:t>
            </a:r>
            <a:r>
              <a:rPr lang="en-US" altLang="zh-CN" sz="1600" dirty="0">
                <a:latin typeface="+mn-lt"/>
                <a:ea typeface="宋体" charset="-122"/>
              </a:rPr>
              <a:t>. input SNR at higher code rates</a:t>
            </a:r>
          </a:p>
          <a:p>
            <a:r>
              <a:rPr lang="en-US" altLang="zh-CN" sz="1800" dirty="0">
                <a:latin typeface="+mn-lt"/>
                <a:ea typeface="宋体" charset="-122"/>
              </a:rPr>
              <a:t>Dual-Mode PHY is a good  solution:</a:t>
            </a:r>
          </a:p>
          <a:p>
            <a:pPr lvl="1"/>
            <a:r>
              <a:rPr lang="en-US" altLang="zh-CN" sz="1600" dirty="0">
                <a:latin typeface="+mn-lt"/>
                <a:ea typeface="宋体" charset="-122"/>
              </a:rPr>
              <a:t>SC MCSs mainly targeted toward hand-held and other energy- and/or power-constrained devices.</a:t>
            </a:r>
          </a:p>
          <a:p>
            <a:pPr lvl="2"/>
            <a:r>
              <a:rPr lang="en-US" altLang="zh-CN" sz="1400" dirty="0">
                <a:latin typeface="+mn-lt"/>
                <a:ea typeface="宋体" charset="-122"/>
              </a:rPr>
              <a:t>Digital still and video cameras are good </a:t>
            </a:r>
            <a:r>
              <a:rPr lang="en-US" altLang="zh-CN" sz="1400" dirty="0" smtClean="0">
                <a:latin typeface="+mn-lt"/>
                <a:ea typeface="宋体" charset="-122"/>
              </a:rPr>
              <a:t>examples.</a:t>
            </a:r>
            <a:endParaRPr lang="en-US" altLang="zh-CN" sz="1400" dirty="0">
              <a:latin typeface="+mn-lt"/>
              <a:ea typeface="宋体" charset="-122"/>
            </a:endParaRPr>
          </a:p>
          <a:p>
            <a:pPr lvl="1"/>
            <a:r>
              <a:rPr lang="en-US" altLang="zh-CN" sz="1600" dirty="0">
                <a:latin typeface="+mn-lt"/>
                <a:ea typeface="宋体" charset="-122"/>
              </a:rPr>
              <a:t>OFDM MCSs mainly </a:t>
            </a:r>
            <a:r>
              <a:rPr lang="en-US" altLang="zh-CN" sz="1600" dirty="0">
                <a:solidFill>
                  <a:schemeClr val="tx2"/>
                </a:solidFill>
                <a:latin typeface="+mn-lt"/>
                <a:ea typeface="宋体" charset="-122"/>
              </a:rPr>
              <a:t>targeted toward high-throughput </a:t>
            </a:r>
            <a:r>
              <a:rPr lang="en-US" altLang="zh-CN" sz="1600" dirty="0" smtClean="0">
                <a:solidFill>
                  <a:schemeClr val="tx2"/>
                </a:solidFill>
                <a:latin typeface="+mn-lt"/>
                <a:ea typeface="宋体" charset="-122"/>
              </a:rPr>
              <a:t>applications</a:t>
            </a:r>
          </a:p>
          <a:p>
            <a:endParaRPr lang="zh-CN" altLang="en-US" dirty="0"/>
          </a:p>
        </p:txBody>
      </p:sp>
    </p:spTree>
    <p:extLst>
      <p:ext uri="{BB962C8B-B14F-4D97-AF65-F5344CB8AC3E}">
        <p14:creationId xmlns:p14="http://schemas.microsoft.com/office/powerpoint/2010/main" val="3117950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ChangeArrowheads="1"/>
          </p:cNvSpPr>
          <p:nvPr/>
        </p:nvSpPr>
        <p:spPr bwMode="auto">
          <a:xfrm>
            <a:off x="381000" y="1143000"/>
            <a:ext cx="8405842" cy="4213461"/>
          </a:xfrm>
          <a:prstGeom prst="rect">
            <a:avLst/>
          </a:prstGeom>
          <a:noFill/>
          <a:ln w="12700">
            <a:noFill/>
            <a:miter lim="800000"/>
            <a:headEnd type="none" w="sm" len="sm"/>
            <a:tailEnd type="none" w="sm" len="sm"/>
          </a:ln>
          <a:effectLst/>
        </p:spPr>
        <p:txBody>
          <a:bodyPr wrap="square">
            <a:spAutoFit/>
          </a:bodyPr>
          <a:lstStyle/>
          <a:p>
            <a:pPr algn="ctr" eaLnBrk="0" hangingPunct="0"/>
            <a:r>
              <a:rPr lang="en-US" altLang="zh-CN" sz="2400" dirty="0" smtClean="0">
                <a:latin typeface="+mn-lt"/>
              </a:rPr>
              <a:t>Project</a:t>
            </a:r>
            <a:r>
              <a:rPr lang="en-US" altLang="ja-JP" sz="2400" dirty="0" smtClean="0">
                <a:latin typeface="+mn-lt"/>
              </a:rPr>
              <a:t>: </a:t>
            </a:r>
            <a:r>
              <a:rPr lang="en-US" altLang="zh-CN" sz="2400" dirty="0" smtClean="0">
                <a:latin typeface="+mn-lt"/>
              </a:rPr>
              <a:t>CWPAN </a:t>
            </a:r>
            <a:r>
              <a:rPr lang="en-US" altLang="zh-CN" sz="2400" dirty="0" err="1" smtClean="0">
                <a:latin typeface="+mn-lt"/>
              </a:rPr>
              <a:t>mmWave</a:t>
            </a:r>
            <a:endParaRPr lang="en-US" altLang="ja-JP" sz="2400" dirty="0">
              <a:latin typeface="+mn-lt"/>
              <a:ea typeface="MS PGothic" pitchFamily="34" charset="-128"/>
            </a:endParaRPr>
          </a:p>
          <a:p>
            <a:pPr eaLnBrk="0" hangingPunct="0">
              <a:lnSpc>
                <a:spcPct val="120000"/>
              </a:lnSpc>
              <a:spcBef>
                <a:spcPts val="600"/>
              </a:spcBef>
              <a:spcAft>
                <a:spcPct val="10000"/>
              </a:spcAft>
            </a:pPr>
            <a:endParaRPr lang="en-US" altLang="ja-JP" sz="1600" dirty="0" smtClean="0">
              <a:latin typeface="+mn-lt"/>
            </a:endParaRPr>
          </a:p>
          <a:p>
            <a:pPr eaLnBrk="0" hangingPunct="0">
              <a:lnSpc>
                <a:spcPct val="120000"/>
              </a:lnSpc>
              <a:spcBef>
                <a:spcPts val="600"/>
              </a:spcBef>
              <a:spcAft>
                <a:spcPct val="10000"/>
              </a:spcAft>
            </a:pPr>
            <a:r>
              <a:rPr lang="en-US" altLang="ja-JP" sz="1600" dirty="0" smtClean="0">
                <a:latin typeface="+mn-lt"/>
              </a:rPr>
              <a:t>Proposal Title:	</a:t>
            </a:r>
            <a:r>
              <a:rPr lang="en-US" altLang="zh-CN" sz="1600" b="1" dirty="0">
                <a:latin typeface="+mn-lt"/>
              </a:rPr>
              <a:t>Performance </a:t>
            </a:r>
            <a:r>
              <a:rPr lang="en-US" altLang="zh-CN" sz="1600" b="1" dirty="0">
                <a:latin typeface="+mn-lt"/>
              </a:rPr>
              <a:t>Evaluation for 60GHz </a:t>
            </a:r>
            <a:r>
              <a:rPr lang="en-US" altLang="zh-CN" sz="1600" b="1" dirty="0" err="1">
                <a:latin typeface="+mn-lt"/>
              </a:rPr>
              <a:t>mmWave</a:t>
            </a:r>
            <a:r>
              <a:rPr lang="en-US" altLang="zh-CN" sz="1600" b="1" dirty="0">
                <a:latin typeface="+mn-lt"/>
              </a:rPr>
              <a:t> </a:t>
            </a:r>
            <a:r>
              <a:rPr lang="en-US" altLang="zh-CN" sz="1600" b="1" smtClean="0">
                <a:latin typeface="+mn-lt"/>
              </a:rPr>
              <a:t>Communications 		with </a:t>
            </a:r>
            <a:r>
              <a:rPr lang="en-US" altLang="zh-CN" sz="1600" b="1" dirty="0" smtClean="0">
                <a:latin typeface="+mn-lt"/>
              </a:rPr>
              <a:t>RF Impairments </a:t>
            </a:r>
            <a:endParaRPr lang="en-US" altLang="zh-CN" sz="1600" b="1" dirty="0">
              <a:latin typeface="+mn-lt"/>
            </a:endParaRPr>
          </a:p>
          <a:p>
            <a:pPr eaLnBrk="0" hangingPunct="0">
              <a:lnSpc>
                <a:spcPct val="120000"/>
              </a:lnSpc>
              <a:spcBef>
                <a:spcPts val="600"/>
              </a:spcBef>
              <a:spcAft>
                <a:spcPct val="10000"/>
              </a:spcAft>
            </a:pPr>
            <a:r>
              <a:rPr lang="en-US" altLang="ja-JP" sz="1600" dirty="0" smtClean="0">
                <a:latin typeface="+mn-lt"/>
              </a:rPr>
              <a:t>Submission Date: 	</a:t>
            </a:r>
            <a:r>
              <a:rPr lang="en-US" altLang="zh-CN" sz="1600" dirty="0" smtClean="0">
                <a:latin typeface="+mn-lt"/>
              </a:rPr>
              <a:t>Sep. 26, 2012</a:t>
            </a:r>
            <a:endParaRPr lang="en-US" altLang="ja-JP" sz="1600" dirty="0">
              <a:latin typeface="+mn-lt"/>
            </a:endParaRPr>
          </a:p>
          <a:p>
            <a:pPr eaLnBrk="0" hangingPunct="0">
              <a:lnSpc>
                <a:spcPct val="120000"/>
              </a:lnSpc>
              <a:spcBef>
                <a:spcPts val="600"/>
              </a:spcBef>
              <a:spcAft>
                <a:spcPct val="10000"/>
              </a:spcAft>
            </a:pPr>
            <a:r>
              <a:rPr lang="en-US" altLang="ja-JP" sz="1600" dirty="0" smtClean="0">
                <a:latin typeface="+mn-lt"/>
              </a:rPr>
              <a:t>Authors</a:t>
            </a:r>
            <a:r>
              <a:rPr lang="en-US" altLang="zh-CN" sz="1600" dirty="0" smtClean="0">
                <a:latin typeface="+mn-lt"/>
              </a:rPr>
              <a:t>:		</a:t>
            </a:r>
            <a:r>
              <a:rPr lang="en-US" altLang="zh-CN" sz="1600" dirty="0" err="1" smtClean="0">
                <a:latin typeface="+mn-lt"/>
              </a:rPr>
              <a:t>Zhenyu</a:t>
            </a:r>
            <a:r>
              <a:rPr lang="en-US" altLang="zh-CN" sz="1600" dirty="0" smtClean="0">
                <a:latin typeface="+mn-lt"/>
              </a:rPr>
              <a:t> Xiao; </a:t>
            </a:r>
            <a:r>
              <a:rPr lang="en-US" altLang="zh-CN" sz="1600" dirty="0" err="1" smtClean="0">
                <a:latin typeface="+mn-lt"/>
              </a:rPr>
              <a:t>Depeng</a:t>
            </a:r>
            <a:r>
              <a:rPr lang="en-US" altLang="zh-CN" sz="1600" dirty="0" smtClean="0">
                <a:latin typeface="+mn-lt"/>
              </a:rPr>
              <a:t> Jin; </a:t>
            </a:r>
            <a:r>
              <a:rPr lang="en-US" altLang="zh-CN" sz="1600" dirty="0" err="1" smtClean="0">
                <a:latin typeface="+mn-lt"/>
              </a:rPr>
              <a:t>Changming</a:t>
            </a:r>
            <a:r>
              <a:rPr lang="en-US" altLang="zh-CN" sz="1600" dirty="0" smtClean="0">
                <a:latin typeface="+mn-lt"/>
              </a:rPr>
              <a:t> Zhang</a:t>
            </a:r>
            <a:r>
              <a:rPr lang="en-US" altLang="ja-JP" sz="1600" dirty="0" smtClean="0">
                <a:latin typeface="+mn-lt"/>
              </a:rPr>
              <a:t> </a:t>
            </a:r>
            <a:endParaRPr lang="en-US" altLang="zh-CN" sz="1600" dirty="0">
              <a:latin typeface="+mn-lt"/>
            </a:endParaRPr>
          </a:p>
          <a:p>
            <a:pPr eaLnBrk="0" hangingPunct="0">
              <a:lnSpc>
                <a:spcPct val="120000"/>
              </a:lnSpc>
              <a:spcBef>
                <a:spcPts val="600"/>
              </a:spcBef>
              <a:spcAft>
                <a:spcPct val="10000"/>
              </a:spcAft>
            </a:pPr>
            <a:r>
              <a:rPr lang="en-US" altLang="zh-CN" sz="1600" dirty="0" smtClean="0">
                <a:latin typeface="+mn-lt"/>
              </a:rPr>
              <a:t>Company/Institute:	Tsinghua University</a:t>
            </a:r>
            <a:endParaRPr lang="en-US" altLang="zh-CN" sz="1600" dirty="0">
              <a:latin typeface="+mn-lt"/>
            </a:endParaRPr>
          </a:p>
          <a:p>
            <a:pPr>
              <a:lnSpc>
                <a:spcPct val="120000"/>
              </a:lnSpc>
              <a:spcBef>
                <a:spcPts val="600"/>
              </a:spcBef>
            </a:pPr>
            <a:r>
              <a:rPr lang="en-US" altLang="ja-JP" sz="1600" dirty="0" smtClean="0">
                <a:latin typeface="+mn-lt"/>
              </a:rPr>
              <a:t>Address</a:t>
            </a:r>
            <a:r>
              <a:rPr lang="en-US" altLang="zh-CN" sz="1600" dirty="0" smtClean="0">
                <a:latin typeface="+mn-lt"/>
              </a:rPr>
              <a:t>:		Room 10-202, </a:t>
            </a:r>
            <a:r>
              <a:rPr lang="en-US" altLang="zh-CN" sz="1600" dirty="0" err="1" smtClean="0">
                <a:latin typeface="+mn-lt"/>
              </a:rPr>
              <a:t>Rhom</a:t>
            </a:r>
            <a:r>
              <a:rPr lang="en-US" altLang="zh-CN" sz="1600" dirty="0" smtClean="0">
                <a:latin typeface="+mn-lt"/>
              </a:rPr>
              <a:t> Building, Tsinghua </a:t>
            </a:r>
            <a:r>
              <a:rPr lang="en-US" altLang="zh-CN" sz="1600" dirty="0" err="1" smtClean="0">
                <a:latin typeface="+mn-lt"/>
              </a:rPr>
              <a:t>Univerisity</a:t>
            </a:r>
            <a:r>
              <a:rPr lang="en-US" altLang="zh-CN" sz="1600" dirty="0" smtClean="0">
                <a:latin typeface="+mn-lt"/>
              </a:rPr>
              <a:t>, Beijing, China</a:t>
            </a:r>
            <a:endParaRPr lang="en-US" altLang="zh-CN" sz="1600" dirty="0">
              <a:latin typeface="+mn-lt"/>
            </a:endParaRPr>
          </a:p>
          <a:p>
            <a:pPr>
              <a:lnSpc>
                <a:spcPct val="120000"/>
              </a:lnSpc>
              <a:spcBef>
                <a:spcPts val="600"/>
              </a:spcBef>
            </a:pPr>
            <a:r>
              <a:rPr lang="en-US" altLang="ja-JP" sz="1600" dirty="0" smtClean="0">
                <a:latin typeface="+mn-lt"/>
              </a:rPr>
              <a:t>Phone</a:t>
            </a:r>
            <a:r>
              <a:rPr lang="en-US" altLang="zh-CN" sz="1600" dirty="0" smtClean="0">
                <a:latin typeface="+mn-lt"/>
              </a:rPr>
              <a:t>:		</a:t>
            </a:r>
            <a:r>
              <a:rPr lang="en-US" altLang="zh-CN" sz="1600" dirty="0" smtClean="0">
                <a:latin typeface="+mn-lt"/>
                <a:ea typeface="MS PGothic" pitchFamily="34" charset="-128"/>
              </a:rPr>
              <a:t>010-62772387 with extension number 319</a:t>
            </a:r>
            <a:endParaRPr lang="en-US" altLang="ja-JP" sz="1600" dirty="0" smtClean="0">
              <a:latin typeface="+mn-lt"/>
              <a:ea typeface="MS PGothic" pitchFamily="34" charset="-128"/>
            </a:endParaRPr>
          </a:p>
          <a:p>
            <a:pPr>
              <a:lnSpc>
                <a:spcPct val="120000"/>
              </a:lnSpc>
              <a:spcBef>
                <a:spcPts val="600"/>
              </a:spcBef>
            </a:pPr>
            <a:r>
              <a:rPr lang="en-US" altLang="ja-JP" sz="1600" dirty="0" smtClean="0">
                <a:latin typeface="+mn-lt"/>
                <a:ea typeface="MS PGothic" pitchFamily="34" charset="-128"/>
              </a:rPr>
              <a:t>E-Mail:		</a:t>
            </a:r>
            <a:r>
              <a:rPr lang="en-US" altLang="zh-CN" sz="1600" dirty="0" smtClean="0">
                <a:latin typeface="+mn-lt"/>
                <a:ea typeface="MS PGothic" pitchFamily="34" charset="-128"/>
              </a:rPr>
              <a:t>xiaozy06@gmail.com</a:t>
            </a:r>
            <a:endParaRPr lang="en-US" altLang="ja-JP" sz="1600" dirty="0">
              <a:latin typeface="+mn-lt"/>
              <a:ea typeface="MS PGothic" pitchFamily="34" charset="-128"/>
            </a:endParaRPr>
          </a:p>
          <a:p>
            <a:pPr eaLnBrk="0" hangingPunct="0"/>
            <a:endParaRPr lang="en-US" altLang="ja-JP" dirty="0">
              <a:latin typeface="Times New Roman" pitchFamily="18" charset="0"/>
              <a:ea typeface="MS PGothic"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Question</a:t>
            </a:r>
            <a:endParaRPr lang="zh-CN" altLang="en-US" dirty="0"/>
          </a:p>
        </p:txBody>
      </p:sp>
      <p:sp>
        <p:nvSpPr>
          <p:cNvPr id="3" name="内容占位符 2"/>
          <p:cNvSpPr>
            <a:spLocks noGrp="1"/>
          </p:cNvSpPr>
          <p:nvPr>
            <p:ph idx="1"/>
          </p:nvPr>
        </p:nvSpPr>
        <p:spPr>
          <a:xfrm>
            <a:off x="107504" y="1357298"/>
            <a:ext cx="9038238" cy="5168046"/>
          </a:xfrm>
        </p:spPr>
        <p:txBody>
          <a:bodyPr/>
          <a:lstStyle/>
          <a:p>
            <a:r>
              <a:rPr lang="en-US" altLang="zh-CN" sz="2400" dirty="0" smtClean="0"/>
              <a:t>Does OFDM has lower complexity than SC from a system level</a:t>
            </a:r>
          </a:p>
          <a:p>
            <a:pPr lvl="1"/>
            <a:r>
              <a:rPr lang="en-US" altLang="zh-CN" sz="2000" dirty="0" smtClean="0"/>
              <a:t>Both have FFT/IFFT. OFDM has FFT in the transmitter and IFFT in the receiver, SC-FDE has both FFT and IFFT in the receiver</a:t>
            </a:r>
          </a:p>
          <a:p>
            <a:pPr lvl="1"/>
            <a:r>
              <a:rPr lang="en-US" altLang="zh-CN" sz="2000" dirty="0" smtClean="0"/>
              <a:t>Synchronization of SC is easier. Requirement on bit width of ADC is lower for SC since its PAPR is lower</a:t>
            </a:r>
          </a:p>
          <a:p>
            <a:r>
              <a:rPr lang="en-US" altLang="zh-CN" sz="2400" dirty="0"/>
              <a:t>In most cases, there is no long-term multipath for 60GHz indoor </a:t>
            </a:r>
            <a:r>
              <a:rPr lang="en-US" altLang="zh-CN" sz="2400" dirty="0" smtClean="0"/>
              <a:t>channels, according to [1][4] and our measured results</a:t>
            </a:r>
            <a:endParaRPr lang="en-US" altLang="zh-CN" sz="2400" dirty="0"/>
          </a:p>
          <a:p>
            <a:r>
              <a:rPr lang="en-US" altLang="zh-CN" sz="2400" dirty="0" smtClean="0"/>
              <a:t>OFDM is more sensitive to Phase noise and PA nonlinearity</a:t>
            </a:r>
          </a:p>
          <a:p>
            <a:r>
              <a:rPr lang="en-US" altLang="zh-CN" sz="2400" dirty="0" smtClean="0"/>
              <a:t>SC and OFDM have similar low to moderate rates. Only with 64QAM, OFDM can achieve higher throughput, but so can SC with 64QAM</a:t>
            </a:r>
            <a:endParaRPr lang="zh-CN" altLang="en-US" sz="2400" dirty="0"/>
          </a:p>
        </p:txBody>
      </p:sp>
    </p:spTree>
    <p:extLst>
      <p:ext uri="{BB962C8B-B14F-4D97-AF65-F5344CB8AC3E}">
        <p14:creationId xmlns:p14="http://schemas.microsoft.com/office/powerpoint/2010/main" val="62408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a:xfrm>
            <a:off x="214282" y="1357298"/>
            <a:ext cx="8715436" cy="5384070"/>
          </a:xfrm>
        </p:spPr>
        <p:txBody>
          <a:bodyPr/>
          <a:lstStyle/>
          <a:p>
            <a:r>
              <a:rPr lang="en-US" altLang="zh-CN" sz="2400" dirty="0" smtClean="0"/>
              <a:t>SC appears more suitable for 60GHz </a:t>
            </a:r>
            <a:r>
              <a:rPr lang="en-US" altLang="zh-CN" sz="2400" dirty="0" err="1" smtClean="0"/>
              <a:t>mmWave</a:t>
            </a:r>
            <a:r>
              <a:rPr lang="en-US" altLang="zh-CN" sz="2400" dirty="0" smtClean="0"/>
              <a:t> communication, owning to its low PAPR, less sensitive to PA nonlinearity and phase noise, according to these simulation results</a:t>
            </a:r>
          </a:p>
          <a:p>
            <a:r>
              <a:rPr lang="en-US" altLang="zh-CN" sz="2400" dirty="0" smtClean="0"/>
              <a:t>For high-order modulations, e.g., 16QAM and 64QAM, particular strategies are necessary to combat PA nonlinearity and phase noise, as well as IQ mismatch if possible. These strategies may lay on some specific assisted sequences</a:t>
            </a:r>
          </a:p>
          <a:p>
            <a:r>
              <a:rPr lang="en-US" altLang="zh-CN" sz="2400" dirty="0" smtClean="0"/>
              <a:t>These results will serve as an important basis and evidence in MCS selection for 1.08GHz PHY</a:t>
            </a:r>
            <a:endParaRPr lang="zh-CN" altLang="en-US" sz="2400" dirty="0"/>
          </a:p>
        </p:txBody>
      </p:sp>
    </p:spTree>
    <p:extLst>
      <p:ext uri="{BB962C8B-B14F-4D97-AF65-F5344CB8AC3E}">
        <p14:creationId xmlns:p14="http://schemas.microsoft.com/office/powerpoint/2010/main" val="5104189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3" name="内容占位符 2"/>
          <p:cNvSpPr>
            <a:spLocks noGrp="1"/>
          </p:cNvSpPr>
          <p:nvPr>
            <p:ph idx="1"/>
          </p:nvPr>
        </p:nvSpPr>
        <p:spPr>
          <a:xfrm>
            <a:off x="179512" y="1196752"/>
            <a:ext cx="8856984" cy="5500702"/>
          </a:xfrm>
        </p:spPr>
        <p:txBody>
          <a:bodyPr/>
          <a:lstStyle/>
          <a:p>
            <a:pPr marL="0" indent="0">
              <a:lnSpc>
                <a:spcPct val="100000"/>
              </a:lnSpc>
              <a:spcBef>
                <a:spcPts val="300"/>
              </a:spcBef>
              <a:buNone/>
            </a:pPr>
            <a:r>
              <a:rPr lang="en-US" altLang="zh-CN" sz="1800" b="1" dirty="0" smtClean="0"/>
              <a:t>[1] </a:t>
            </a:r>
            <a:r>
              <a:rPr lang="en-GB" altLang="zh-CN" sz="1800" b="1" dirty="0" smtClean="0"/>
              <a:t>11-09-0296-16-00ad-evaluation-methodology</a:t>
            </a:r>
            <a:r>
              <a:rPr lang="en-US" altLang="zh-CN" sz="1800" b="1" dirty="0" smtClean="0"/>
              <a:t>.doc</a:t>
            </a:r>
            <a:endParaRPr lang="en-GB" altLang="zh-CN" sz="1800" b="1" dirty="0" smtClean="0"/>
          </a:p>
          <a:p>
            <a:pPr marL="0" indent="0">
              <a:lnSpc>
                <a:spcPct val="100000"/>
              </a:lnSpc>
              <a:spcBef>
                <a:spcPts val="300"/>
              </a:spcBef>
              <a:buNone/>
            </a:pPr>
            <a:r>
              <a:rPr lang="en-US" altLang="zh-CN" sz="1800" b="1" dirty="0"/>
              <a:t>[2] Su-</a:t>
            </a:r>
            <a:r>
              <a:rPr lang="en-US" altLang="zh-CN" sz="1800" b="1" dirty="0" err="1"/>
              <a:t>Khiong</a:t>
            </a:r>
            <a:r>
              <a:rPr lang="en-US" altLang="zh-CN" sz="1800" b="1" dirty="0"/>
              <a:t> (SK) Yong, </a:t>
            </a:r>
            <a:r>
              <a:rPr lang="en-US" altLang="zh-CN" sz="1800" b="1" dirty="0" err="1"/>
              <a:t>Pengfei</a:t>
            </a:r>
            <a:r>
              <a:rPr lang="en-US" altLang="zh-CN" sz="1800" b="1" dirty="0"/>
              <a:t> Xia, Alberto Valdes-Garcia, 60GHz </a:t>
            </a:r>
            <a:r>
              <a:rPr lang="en-US" altLang="zh-CN" sz="1800" b="1" dirty="0" smtClean="0"/>
              <a:t>Technology for </a:t>
            </a:r>
            <a:r>
              <a:rPr lang="en-US" altLang="zh-CN" sz="1800" b="1" dirty="0" err="1" smtClean="0"/>
              <a:t>Gbps</a:t>
            </a:r>
            <a:r>
              <a:rPr lang="en-US" altLang="zh-CN" sz="1800" b="1" dirty="0" smtClean="0"/>
              <a:t> WLAN and WPAN---from Theory </a:t>
            </a:r>
            <a:r>
              <a:rPr lang="en-US" altLang="zh-CN" sz="1800" b="1" dirty="0"/>
              <a:t>to Practice, John Wiley &amp; Sons Ltd</a:t>
            </a:r>
            <a:r>
              <a:rPr lang="en-US" altLang="zh-CN" sz="1800" b="1" dirty="0" smtClean="0"/>
              <a:t>., 2011.</a:t>
            </a:r>
          </a:p>
          <a:p>
            <a:pPr marL="0" indent="0">
              <a:lnSpc>
                <a:spcPct val="100000"/>
              </a:lnSpc>
              <a:spcBef>
                <a:spcPts val="300"/>
              </a:spcBef>
              <a:buNone/>
            </a:pPr>
            <a:r>
              <a:rPr lang="en-US" altLang="zh-CN" sz="1800" b="1" dirty="0"/>
              <a:t>[3] </a:t>
            </a:r>
            <a:r>
              <a:rPr lang="en-US" altLang="zh-CN" sz="1800" b="1" dirty="0" smtClean="0"/>
              <a:t>11-10-0429-01-00ad-nt-8-SC.ppt</a:t>
            </a:r>
          </a:p>
          <a:p>
            <a:pPr marL="0" indent="0">
              <a:lnSpc>
                <a:spcPct val="100000"/>
              </a:lnSpc>
              <a:spcBef>
                <a:spcPts val="300"/>
              </a:spcBef>
              <a:buNone/>
            </a:pPr>
            <a:r>
              <a:rPr lang="en-US" altLang="zh-CN" sz="1800" b="1" dirty="0"/>
              <a:t>[4] </a:t>
            </a:r>
            <a:r>
              <a:rPr lang="en-US" altLang="zh-CN" sz="1800" b="1" dirty="0" smtClean="0"/>
              <a:t>11-09-0334-08-00ad-channel-models-for-60-ghz-wlan-systems.doc</a:t>
            </a:r>
          </a:p>
          <a:p>
            <a:pPr marL="0" indent="0">
              <a:lnSpc>
                <a:spcPct val="100000"/>
              </a:lnSpc>
              <a:spcBef>
                <a:spcPts val="300"/>
              </a:spcBef>
              <a:buNone/>
            </a:pPr>
            <a:r>
              <a:rPr lang="en-US" altLang="zh-CN" sz="1800" b="1" dirty="0" smtClean="0"/>
              <a:t>[5] </a:t>
            </a:r>
            <a:r>
              <a:rPr lang="en-US" altLang="zh-CN" sz="1800" b="1" dirty="0" err="1" smtClean="0"/>
              <a:t>Changming</a:t>
            </a:r>
            <a:r>
              <a:rPr lang="en-US" altLang="zh-CN" sz="1800" b="1" dirty="0" smtClean="0"/>
              <a:t> </a:t>
            </a:r>
            <a:r>
              <a:rPr lang="en-US" altLang="zh-CN" sz="1800" b="1" dirty="0"/>
              <a:t>Zhang, </a:t>
            </a:r>
            <a:r>
              <a:rPr lang="en-US" altLang="zh-CN" sz="1800" b="1" dirty="0" err="1"/>
              <a:t>Zhenyu</a:t>
            </a:r>
            <a:r>
              <a:rPr lang="en-US" altLang="zh-CN" sz="1800" b="1" dirty="0"/>
              <a:t> Xiao,</a:t>
            </a:r>
            <a:r>
              <a:rPr lang="zh-CN" altLang="en-US" sz="1800" b="1" dirty="0"/>
              <a:t>  </a:t>
            </a:r>
            <a:r>
              <a:rPr lang="en-US" altLang="zh-CN" sz="1800" b="1" dirty="0" err="1"/>
              <a:t>Lieguang</a:t>
            </a:r>
            <a:r>
              <a:rPr lang="en-US" altLang="zh-CN" sz="1800" b="1" dirty="0"/>
              <a:t> </a:t>
            </a:r>
            <a:r>
              <a:rPr lang="en-US" altLang="zh-CN" sz="1800" b="1" dirty="0" err="1"/>
              <a:t>Zeng</a:t>
            </a:r>
            <a:r>
              <a:rPr lang="zh-CN" altLang="en-US" sz="1800" b="1" dirty="0"/>
              <a:t> </a:t>
            </a:r>
            <a:r>
              <a:rPr lang="en-US" altLang="zh-CN" sz="1800" b="1" dirty="0"/>
              <a:t>etc., </a:t>
            </a:r>
            <a:r>
              <a:rPr lang="zh-CN" altLang="en-US" sz="1800" b="1" dirty="0"/>
              <a:t>“</a:t>
            </a:r>
            <a:r>
              <a:rPr lang="en-US" altLang="zh-CN" sz="1800" b="1" dirty="0"/>
              <a:t>Performance Analysis for Single-Carrier 60 GHz Communication System based on IEEE 802.11ad Standard,</a:t>
            </a:r>
            <a:r>
              <a:rPr lang="zh-CN" altLang="en-US" sz="1800" b="1" dirty="0"/>
              <a:t>” </a:t>
            </a:r>
            <a:r>
              <a:rPr lang="en-US" altLang="zh-CN" sz="1800" b="1" dirty="0"/>
              <a:t>Journals of Electronics and Information Technology, </a:t>
            </a:r>
            <a:r>
              <a:rPr lang="en-US" altLang="zh-CN" sz="1800" b="1" dirty="0" err="1"/>
              <a:t>vol</a:t>
            </a:r>
            <a:r>
              <a:rPr lang="en-US" altLang="zh-CN" sz="1800" b="1" dirty="0"/>
              <a:t> 34, no. 1, pp. 218-222, Jan. 2012.</a:t>
            </a:r>
          </a:p>
          <a:p>
            <a:pPr marL="0" indent="0">
              <a:lnSpc>
                <a:spcPct val="100000"/>
              </a:lnSpc>
              <a:spcBef>
                <a:spcPts val="300"/>
              </a:spcBef>
              <a:buNone/>
            </a:pPr>
            <a:r>
              <a:rPr lang="en-US" altLang="zh-CN" sz="1800" b="1" dirty="0" smtClean="0"/>
              <a:t>[6] </a:t>
            </a:r>
            <a:r>
              <a:rPr lang="en-US" altLang="zh-CN" sz="1800" b="1" dirty="0" err="1" smtClean="0"/>
              <a:t>Changming</a:t>
            </a:r>
            <a:r>
              <a:rPr lang="en-US" altLang="zh-CN" sz="1800" b="1" dirty="0" smtClean="0"/>
              <a:t> </a:t>
            </a:r>
            <a:r>
              <a:rPr lang="en-US" altLang="zh-CN" sz="1800" b="1" dirty="0"/>
              <a:t>Zhang, </a:t>
            </a:r>
            <a:r>
              <a:rPr lang="en-US" altLang="zh-CN" sz="1800" b="1" dirty="0" err="1"/>
              <a:t>Zhenyu</a:t>
            </a:r>
            <a:r>
              <a:rPr lang="en-US" altLang="zh-CN" sz="1800" b="1" dirty="0"/>
              <a:t> Xiao, </a:t>
            </a:r>
            <a:r>
              <a:rPr lang="en-US" altLang="zh-CN" sz="1800" b="1" dirty="0" err="1"/>
              <a:t>Hao</a:t>
            </a:r>
            <a:r>
              <a:rPr lang="en-US" altLang="zh-CN" sz="1800" b="1" dirty="0"/>
              <a:t> Wu, </a:t>
            </a:r>
            <a:r>
              <a:rPr lang="en-US" altLang="zh-CN" sz="1800" b="1" dirty="0" err="1"/>
              <a:t>Lieguang</a:t>
            </a:r>
            <a:r>
              <a:rPr lang="en-US" altLang="zh-CN" sz="1800" b="1" dirty="0"/>
              <a:t> </a:t>
            </a:r>
            <a:r>
              <a:rPr lang="en-US" altLang="zh-CN" sz="1800" b="1" dirty="0" err="1"/>
              <a:t>Zeng</a:t>
            </a:r>
            <a:r>
              <a:rPr lang="en-US" altLang="zh-CN" sz="1800" b="1" dirty="0"/>
              <a:t> and </a:t>
            </a:r>
            <a:r>
              <a:rPr lang="en-US" altLang="zh-CN" sz="1800" b="1" dirty="0" err="1"/>
              <a:t>Depeng</a:t>
            </a:r>
            <a:r>
              <a:rPr lang="en-US" altLang="zh-CN" sz="1800" b="1" dirty="0"/>
              <a:t> Jin,</a:t>
            </a:r>
            <a:r>
              <a:rPr lang="zh-CN" altLang="en-US" sz="1800" b="1" dirty="0"/>
              <a:t> “</a:t>
            </a:r>
            <a:r>
              <a:rPr lang="en-US" altLang="zh-CN" sz="1800" b="1" dirty="0"/>
              <a:t>Performance Analysis on the OFDM PHY of IEEE</a:t>
            </a:r>
            <a:r>
              <a:rPr lang="zh-CN" altLang="en-US" sz="1800" b="1" dirty="0"/>
              <a:t> </a:t>
            </a:r>
            <a:r>
              <a:rPr lang="en-US" altLang="zh-CN" sz="1800" b="1" dirty="0"/>
              <a:t>802.11ad Standard,</a:t>
            </a:r>
            <a:r>
              <a:rPr lang="zh-CN" altLang="en-US" sz="1800" b="1" dirty="0"/>
              <a:t>” </a:t>
            </a:r>
            <a:r>
              <a:rPr lang="en-US" altLang="zh-CN" sz="1800" b="1" dirty="0"/>
              <a:t>in Proc. IEEE IC-CP, Chengdu, China, Oct. 2011.</a:t>
            </a:r>
          </a:p>
          <a:p>
            <a:pPr marL="0" indent="0">
              <a:lnSpc>
                <a:spcPct val="100000"/>
              </a:lnSpc>
              <a:spcBef>
                <a:spcPts val="300"/>
              </a:spcBef>
              <a:buNone/>
            </a:pPr>
            <a:r>
              <a:rPr lang="en-US" altLang="zh-CN" sz="1800" b="1" dirty="0" smtClean="0"/>
              <a:t>[7] </a:t>
            </a:r>
            <a:r>
              <a:rPr lang="en-US" altLang="zh-CN" sz="1800" b="1" dirty="0" err="1" smtClean="0"/>
              <a:t>Changming</a:t>
            </a:r>
            <a:r>
              <a:rPr lang="en-US" altLang="zh-CN" sz="1800" b="1" dirty="0" smtClean="0"/>
              <a:t> </a:t>
            </a:r>
            <a:r>
              <a:rPr lang="en-US" altLang="zh-CN" sz="1800" b="1" dirty="0"/>
              <a:t>Zhang, </a:t>
            </a:r>
            <a:r>
              <a:rPr lang="en-US" altLang="zh-CN" sz="1800" b="1" dirty="0" err="1"/>
              <a:t>Zhenyu</a:t>
            </a:r>
            <a:r>
              <a:rPr lang="en-US" altLang="zh-CN" sz="1800" b="1" dirty="0"/>
              <a:t> Xiao, </a:t>
            </a:r>
            <a:r>
              <a:rPr lang="en-US" altLang="zh-CN" sz="1800" b="1" dirty="0" err="1"/>
              <a:t>Xiaoming</a:t>
            </a:r>
            <a:r>
              <a:rPr lang="en-US" altLang="zh-CN" sz="1800" b="1" dirty="0"/>
              <a:t> </a:t>
            </a:r>
            <a:r>
              <a:rPr lang="en-US" altLang="zh-CN" sz="1800" b="1" dirty="0" err="1"/>
              <a:t>Peng</a:t>
            </a:r>
            <a:r>
              <a:rPr lang="en-US" altLang="zh-CN" sz="1800" b="1" dirty="0"/>
              <a:t>, </a:t>
            </a:r>
            <a:r>
              <a:rPr lang="en-US" altLang="zh-CN" sz="1800" b="1" dirty="0" err="1"/>
              <a:t>Depeng</a:t>
            </a:r>
            <a:r>
              <a:rPr lang="en-US" altLang="zh-CN" sz="1800" b="1" dirty="0"/>
              <a:t> Jin and </a:t>
            </a:r>
            <a:r>
              <a:rPr lang="en-US" altLang="zh-CN" sz="1800" b="1" dirty="0" err="1"/>
              <a:t>Lieguang</a:t>
            </a:r>
            <a:r>
              <a:rPr lang="en-US" altLang="zh-CN" sz="1800" b="1" dirty="0"/>
              <a:t> </a:t>
            </a:r>
            <a:r>
              <a:rPr lang="en-US" altLang="zh-CN" sz="1800" b="1" dirty="0" err="1"/>
              <a:t>Zeng</a:t>
            </a:r>
            <a:r>
              <a:rPr lang="en-US" altLang="zh-CN" sz="1800" b="1" dirty="0"/>
              <a:t>, "Data-aided distortional constellations estimation</a:t>
            </a:r>
            <a:r>
              <a:rPr lang="zh-CN" altLang="en-US" sz="1800" b="1" dirty="0"/>
              <a:t> </a:t>
            </a:r>
            <a:r>
              <a:rPr lang="en-US" altLang="zh-CN" sz="1800" b="1" dirty="0"/>
              <a:t>and demodulation for 60 GHz </a:t>
            </a:r>
            <a:r>
              <a:rPr lang="en-US" altLang="zh-CN" sz="1800" b="1" dirty="0" err="1"/>
              <a:t>mmWave</a:t>
            </a:r>
            <a:r>
              <a:rPr lang="en-US" altLang="zh-CN" sz="1800" b="1" dirty="0"/>
              <a:t> WLAN,”</a:t>
            </a:r>
            <a:r>
              <a:rPr lang="zh-CN" altLang="en-US" sz="1800" b="1" dirty="0"/>
              <a:t> </a:t>
            </a:r>
            <a:r>
              <a:rPr lang="en-US" altLang="zh-CN" sz="1800" b="1" dirty="0"/>
              <a:t>in Proc. IEEE Wireless Communications and Networking Conference, Paris, </a:t>
            </a:r>
            <a:r>
              <a:rPr lang="en-US" altLang="zh-CN" sz="1800" b="1" dirty="0" err="1"/>
              <a:t>Frans</a:t>
            </a:r>
            <a:r>
              <a:rPr lang="en-US" altLang="zh-CN" sz="1800" b="1" dirty="0"/>
              <a:t>, Apr. 2012.</a:t>
            </a:r>
            <a:endParaRPr lang="zh-CN" altLang="en-US" sz="1800" b="1" dirty="0"/>
          </a:p>
          <a:p>
            <a:pPr marL="0" indent="0">
              <a:lnSpc>
                <a:spcPct val="100000"/>
              </a:lnSpc>
              <a:spcBef>
                <a:spcPts val="300"/>
              </a:spcBef>
              <a:buNone/>
            </a:pPr>
            <a:r>
              <a:rPr lang="en-US" altLang="zh-CN" sz="1800" b="1" dirty="0" smtClean="0"/>
              <a:t>[8] </a:t>
            </a:r>
            <a:r>
              <a:rPr lang="en-US" altLang="zh-CN" sz="1800" b="1" dirty="0" err="1" smtClean="0"/>
              <a:t>Changming</a:t>
            </a:r>
            <a:r>
              <a:rPr lang="en-US" altLang="zh-CN" sz="1800" b="1" dirty="0" smtClean="0"/>
              <a:t> </a:t>
            </a:r>
            <a:r>
              <a:rPr lang="en-US" altLang="zh-CN" sz="1800" b="1" dirty="0"/>
              <a:t>Zhang, </a:t>
            </a:r>
            <a:r>
              <a:rPr lang="en-US" altLang="zh-CN" sz="1800" b="1" dirty="0" err="1"/>
              <a:t>Zhenyu</a:t>
            </a:r>
            <a:r>
              <a:rPr lang="en-US" altLang="zh-CN" sz="1800" b="1" dirty="0"/>
              <a:t> Xiao, </a:t>
            </a:r>
            <a:r>
              <a:rPr lang="en-US" altLang="zh-CN" sz="1800" b="1" dirty="0" err="1"/>
              <a:t>Xiaoming</a:t>
            </a:r>
            <a:r>
              <a:rPr lang="en-US" altLang="zh-CN" sz="1800" b="1" dirty="0"/>
              <a:t> </a:t>
            </a:r>
            <a:r>
              <a:rPr lang="en-US" altLang="zh-CN" sz="1800" b="1" dirty="0" err="1"/>
              <a:t>Peng</a:t>
            </a:r>
            <a:r>
              <a:rPr lang="en-US" altLang="zh-CN" sz="1800" b="1" dirty="0"/>
              <a:t>, </a:t>
            </a:r>
            <a:r>
              <a:rPr lang="en-US" altLang="zh-CN" sz="1800" b="1" dirty="0" err="1"/>
              <a:t>Depeng</a:t>
            </a:r>
            <a:r>
              <a:rPr lang="en-US" altLang="zh-CN" sz="1800" b="1" dirty="0"/>
              <a:t> Jin and </a:t>
            </a:r>
            <a:r>
              <a:rPr lang="en-US" altLang="zh-CN" sz="1800" b="1" dirty="0" err="1"/>
              <a:t>Lieguang</a:t>
            </a:r>
            <a:r>
              <a:rPr lang="en-US" altLang="zh-CN" sz="1800" b="1" dirty="0"/>
              <a:t> </a:t>
            </a:r>
            <a:r>
              <a:rPr lang="en-US" altLang="zh-CN" sz="1800" b="1" dirty="0" err="1"/>
              <a:t>Zeng</a:t>
            </a:r>
            <a:r>
              <a:rPr lang="en-US" altLang="zh-CN" sz="1800" b="1" dirty="0"/>
              <a:t>, "</a:t>
            </a:r>
            <a:r>
              <a:rPr lang="zh-CN" altLang="en-US" sz="1800" b="1" dirty="0"/>
              <a:t> </a:t>
            </a:r>
            <a:r>
              <a:rPr lang="en-US" altLang="zh-CN" sz="1800" b="1" dirty="0"/>
              <a:t>Non-Data-Aided Distorted Constellation Estimation</a:t>
            </a:r>
            <a:r>
              <a:rPr lang="zh-CN" altLang="en-US" sz="1800" b="1" dirty="0"/>
              <a:t> </a:t>
            </a:r>
            <a:r>
              <a:rPr lang="en-US" altLang="zh-CN" sz="1800" b="1" dirty="0"/>
              <a:t>and Demodulation for </a:t>
            </a:r>
            <a:r>
              <a:rPr lang="en-US" altLang="zh-CN" sz="1800" b="1" dirty="0" err="1"/>
              <a:t>mmWave</a:t>
            </a:r>
            <a:r>
              <a:rPr lang="en-US" altLang="zh-CN" sz="1800" b="1" dirty="0"/>
              <a:t> Communications,”</a:t>
            </a:r>
            <a:r>
              <a:rPr lang="zh-CN" altLang="en-US" sz="1800" b="1" dirty="0"/>
              <a:t> </a:t>
            </a:r>
            <a:r>
              <a:rPr lang="en-US" altLang="zh-CN" sz="1800" b="1" dirty="0"/>
              <a:t>in Proc. IEEE Int. Conf. </a:t>
            </a:r>
            <a:r>
              <a:rPr lang="en-US" altLang="zh-CN" sz="1800" b="1" dirty="0" err="1"/>
              <a:t>Commun</a:t>
            </a:r>
            <a:r>
              <a:rPr lang="en-US" altLang="zh-CN" sz="1800" b="1" dirty="0"/>
              <a:t>., Ottawa, Canada, June</a:t>
            </a:r>
            <a:r>
              <a:rPr lang="zh-CN" altLang="en-US" sz="1800" b="1" dirty="0"/>
              <a:t> </a:t>
            </a:r>
            <a:r>
              <a:rPr lang="en-US" altLang="zh-CN" sz="1800" b="1" dirty="0"/>
              <a:t>2012.</a:t>
            </a:r>
            <a:endParaRPr lang="zh-CN" altLang="en-US" sz="1800" b="1" dirty="0"/>
          </a:p>
        </p:txBody>
      </p:sp>
    </p:spTree>
    <p:extLst>
      <p:ext uri="{BB962C8B-B14F-4D97-AF65-F5344CB8AC3E}">
        <p14:creationId xmlns:p14="http://schemas.microsoft.com/office/powerpoint/2010/main" val="3679440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357422" y="2314227"/>
            <a:ext cx="4929222" cy="2862322"/>
          </a:xfrm>
          <a:prstGeom prst="rect">
            <a:avLst/>
          </a:prstGeom>
          <a:noFill/>
        </p:spPr>
        <p:txBody>
          <a:bodyPr wrap="square">
            <a:spAutoFit/>
          </a:bodyPr>
          <a:lstStyle/>
          <a:p>
            <a:pPr algn="ctr">
              <a:spcBef>
                <a:spcPct val="50000"/>
              </a:spcBef>
              <a:defRPr/>
            </a:pPr>
            <a:r>
              <a:rPr lang="en-US" altLang="zh-CN" sz="6000" b="1" dirty="0" smtClean="0">
                <a:ln w="1905"/>
                <a:solidFill>
                  <a:srgbClr val="0000FF"/>
                </a:solidFill>
                <a:effectLst>
                  <a:innerShdw blurRad="69850" dist="43180" dir="5400000">
                    <a:srgbClr val="000000">
                      <a:alpha val="65000"/>
                    </a:srgbClr>
                  </a:innerShdw>
                </a:effectLst>
              </a:rPr>
              <a:t>Thanks for your attention</a:t>
            </a:r>
            <a:endParaRPr lang="zh-CN" altLang="en-US" sz="6000" b="1" dirty="0">
              <a:ln w="1905"/>
              <a:solidFill>
                <a:srgbClr val="0000FF"/>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a:xfrm>
            <a:off x="214282" y="1357298"/>
            <a:ext cx="8715436" cy="5312062"/>
          </a:xfrm>
        </p:spPr>
        <p:txBody>
          <a:bodyPr/>
          <a:lstStyle/>
          <a:p>
            <a:r>
              <a:rPr lang="en-US" altLang="zh-CN" dirty="0" smtClean="0"/>
              <a:t>Motivation</a:t>
            </a:r>
          </a:p>
          <a:p>
            <a:r>
              <a:rPr lang="en-US" altLang="zh-CN" dirty="0" smtClean="0"/>
              <a:t>Performance Evaluation (PE) for SC-PHY</a:t>
            </a:r>
          </a:p>
          <a:p>
            <a:r>
              <a:rPr lang="en-US" altLang="zh-CN" dirty="0" smtClean="0"/>
              <a:t>PE for OFDM-PHY</a:t>
            </a:r>
          </a:p>
          <a:p>
            <a:r>
              <a:rPr lang="en-US" altLang="zh-CN" dirty="0" smtClean="0"/>
              <a:t>SC VS. OFDM</a:t>
            </a:r>
          </a:p>
          <a:p>
            <a:r>
              <a:rPr lang="en-US" altLang="zh-CN" dirty="0" smtClean="0"/>
              <a:t>Conclusions</a:t>
            </a:r>
          </a:p>
        </p:txBody>
      </p:sp>
    </p:spTree>
    <p:extLst>
      <p:ext uri="{BB962C8B-B14F-4D97-AF65-F5344CB8AC3E}">
        <p14:creationId xmlns:p14="http://schemas.microsoft.com/office/powerpoint/2010/main" val="3938539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3" name="内容占位符 2"/>
          <p:cNvSpPr>
            <a:spLocks noGrp="1"/>
          </p:cNvSpPr>
          <p:nvPr>
            <p:ph idx="1"/>
          </p:nvPr>
        </p:nvSpPr>
        <p:spPr>
          <a:xfrm>
            <a:off x="214282" y="1357298"/>
            <a:ext cx="8715436" cy="5240054"/>
          </a:xfrm>
        </p:spPr>
        <p:txBody>
          <a:bodyPr/>
          <a:lstStyle/>
          <a:p>
            <a:r>
              <a:rPr lang="en-US" altLang="zh-CN" dirty="0" smtClean="0"/>
              <a:t>High frequency, large bandwidth, CMOS</a:t>
            </a:r>
          </a:p>
          <a:p>
            <a:r>
              <a:rPr lang="en-US" altLang="zh-CN" dirty="0" smtClean="0"/>
              <a:t>Significant RF Impairments like </a:t>
            </a:r>
            <a:r>
              <a:rPr lang="en-US" altLang="zh-CN" dirty="0" smtClean="0">
                <a:solidFill>
                  <a:srgbClr val="FF0000"/>
                </a:solidFill>
              </a:rPr>
              <a:t>PA nonlinearity</a:t>
            </a:r>
            <a:r>
              <a:rPr lang="en-US" altLang="zh-CN" dirty="0" smtClean="0"/>
              <a:t>, </a:t>
            </a:r>
            <a:r>
              <a:rPr lang="en-US" altLang="zh-CN" dirty="0" smtClean="0">
                <a:solidFill>
                  <a:srgbClr val="FF0000"/>
                </a:solidFill>
              </a:rPr>
              <a:t>Phase noise </a:t>
            </a:r>
            <a:r>
              <a:rPr lang="en-US" altLang="zh-CN" dirty="0" smtClean="0"/>
              <a:t>and </a:t>
            </a:r>
            <a:r>
              <a:rPr lang="en-US" altLang="zh-CN" dirty="0" smtClean="0">
                <a:solidFill>
                  <a:srgbClr val="FF0000"/>
                </a:solidFill>
              </a:rPr>
              <a:t>IQ imbalance </a:t>
            </a:r>
            <a:r>
              <a:rPr lang="en-US" altLang="zh-CN" dirty="0" smtClean="0"/>
              <a:t>exist for 60GHz </a:t>
            </a:r>
            <a:r>
              <a:rPr lang="en-US" altLang="zh-CN" dirty="0" err="1" smtClean="0"/>
              <a:t>mmWave</a:t>
            </a:r>
            <a:r>
              <a:rPr lang="en-US" altLang="zh-CN" dirty="0" smtClean="0"/>
              <a:t> Communications</a:t>
            </a:r>
          </a:p>
          <a:p>
            <a:r>
              <a:rPr lang="en-US" altLang="zh-CN" dirty="0" smtClean="0"/>
              <a:t>As11ad has given various MCSs (SC &amp; OFDM), it is necessary to evaluate them under typical RF impairments</a:t>
            </a:r>
          </a:p>
          <a:p>
            <a:r>
              <a:rPr lang="en-US" altLang="zh-CN" dirty="0" smtClean="0"/>
              <a:t>Evaluation results will provide important basis/evidence on MCS selection for </a:t>
            </a:r>
            <a:r>
              <a:rPr lang="en-US" altLang="zh-CN" dirty="0" smtClean="0">
                <a:solidFill>
                  <a:srgbClr val="FF0000"/>
                </a:solidFill>
              </a:rPr>
              <a:t>1.08GHz PHY</a:t>
            </a:r>
            <a:endParaRPr lang="en-US" altLang="zh-CN" dirty="0" smtClean="0"/>
          </a:p>
        </p:txBody>
      </p:sp>
    </p:spTree>
    <p:extLst>
      <p:ext uri="{BB962C8B-B14F-4D97-AF65-F5344CB8AC3E}">
        <p14:creationId xmlns:p14="http://schemas.microsoft.com/office/powerpoint/2010/main" val="1406436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 Feature</a:t>
            </a:r>
            <a:endParaRPr lang="zh-CN" alt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1518191"/>
            <a:ext cx="5456101" cy="4282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331640" y="5801089"/>
            <a:ext cx="6408712" cy="369332"/>
          </a:xfrm>
          <a:prstGeom prst="rect">
            <a:avLst/>
          </a:prstGeom>
          <a:noFill/>
        </p:spPr>
        <p:txBody>
          <a:bodyPr wrap="square" rtlCol="0">
            <a:spAutoFit/>
          </a:bodyPr>
          <a:lstStyle/>
          <a:p>
            <a:pPr algn="ctr"/>
            <a:r>
              <a:rPr lang="en-US" altLang="zh-CN" dirty="0"/>
              <a:t>Transfer curve of a 60GHz </a:t>
            </a:r>
            <a:r>
              <a:rPr lang="en-US" altLang="zh-CN" dirty="0" err="1"/>
              <a:t>SiGe</a:t>
            </a:r>
            <a:r>
              <a:rPr lang="en-US" altLang="zh-CN" dirty="0"/>
              <a:t> power </a:t>
            </a:r>
            <a:r>
              <a:rPr lang="en-US" altLang="zh-CN" dirty="0" smtClean="0"/>
              <a:t>ampliﬁer [2]</a:t>
            </a:r>
            <a:endParaRPr lang="zh-CN" altLang="en-US" dirty="0"/>
          </a:p>
        </p:txBody>
      </p:sp>
      <p:cxnSp>
        <p:nvCxnSpPr>
          <p:cNvPr id="6" name="直接连接符 5"/>
          <p:cNvCxnSpPr/>
          <p:nvPr/>
        </p:nvCxnSpPr>
        <p:spPr>
          <a:xfrm>
            <a:off x="2411760" y="2492896"/>
            <a:ext cx="3960440"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5652120" y="2492896"/>
            <a:ext cx="0" cy="216024"/>
          </a:xfrm>
          <a:prstGeom prst="line">
            <a:avLst/>
          </a:prstGeom>
          <a:ln>
            <a:solidFill>
              <a:schemeClr val="tx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04048" y="2473151"/>
            <a:ext cx="720080" cy="307777"/>
          </a:xfrm>
          <a:prstGeom prst="rect">
            <a:avLst/>
          </a:prstGeom>
          <a:noFill/>
        </p:spPr>
        <p:txBody>
          <a:bodyPr wrap="square" rtlCol="0">
            <a:spAutoFit/>
          </a:bodyPr>
          <a:lstStyle/>
          <a:p>
            <a:r>
              <a:rPr lang="en-US" altLang="zh-CN" sz="1400" dirty="0" smtClean="0">
                <a:solidFill>
                  <a:schemeClr val="tx2"/>
                </a:solidFill>
              </a:rPr>
              <a:t>OBO</a:t>
            </a:r>
          </a:p>
        </p:txBody>
      </p:sp>
      <p:sp>
        <p:nvSpPr>
          <p:cNvPr id="10" name="TextBox 9"/>
          <p:cNvSpPr txBox="1"/>
          <p:nvPr/>
        </p:nvSpPr>
        <p:spPr>
          <a:xfrm>
            <a:off x="971600" y="6167045"/>
            <a:ext cx="6912768" cy="646331"/>
          </a:xfrm>
          <a:prstGeom prst="rect">
            <a:avLst/>
          </a:prstGeom>
          <a:noFill/>
        </p:spPr>
        <p:txBody>
          <a:bodyPr wrap="square" rtlCol="0">
            <a:spAutoFit/>
          </a:bodyPr>
          <a:lstStyle/>
          <a:p>
            <a:r>
              <a:rPr lang="en-US" altLang="zh-CN" dirty="0" smtClean="0">
                <a:solidFill>
                  <a:srgbClr val="0000FF"/>
                </a:solidFill>
              </a:rPr>
              <a:t>PA efficiency is important for 60GHz </a:t>
            </a:r>
            <a:r>
              <a:rPr lang="en-US" altLang="zh-CN" dirty="0" err="1" smtClean="0">
                <a:solidFill>
                  <a:srgbClr val="0000FF"/>
                </a:solidFill>
              </a:rPr>
              <a:t>Tx</a:t>
            </a:r>
            <a:r>
              <a:rPr lang="en-US" altLang="zh-CN" dirty="0" smtClean="0">
                <a:solidFill>
                  <a:srgbClr val="0000FF"/>
                </a:solidFill>
              </a:rPr>
              <a:t>. Generally the working point is set as close to the saturation power as possible.</a:t>
            </a:r>
            <a:endParaRPr lang="zh-CN" altLang="en-US" dirty="0">
              <a:solidFill>
                <a:srgbClr val="0000FF"/>
              </a:solidFill>
            </a:endParaRPr>
          </a:p>
        </p:txBody>
      </p:sp>
    </p:spTree>
    <p:extLst>
      <p:ext uri="{BB962C8B-B14F-4D97-AF65-F5344CB8AC3E}">
        <p14:creationId xmlns:p14="http://schemas.microsoft.com/office/powerpoint/2010/main" val="322618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Considerations</a:t>
            </a:r>
          </a:p>
        </p:txBody>
      </p:sp>
      <p:sp>
        <p:nvSpPr>
          <p:cNvPr id="3" name="内容占位符 2"/>
          <p:cNvSpPr>
            <a:spLocks noGrp="1"/>
          </p:cNvSpPr>
          <p:nvPr>
            <p:ph idx="1"/>
          </p:nvPr>
        </p:nvSpPr>
        <p:spPr>
          <a:xfrm>
            <a:off x="214282" y="1357298"/>
            <a:ext cx="8715436" cy="5096038"/>
          </a:xfrm>
        </p:spPr>
        <p:txBody>
          <a:bodyPr/>
          <a:lstStyle/>
          <a:p>
            <a:r>
              <a:rPr lang="en-US" altLang="zh-CN" sz="2000" dirty="0" smtClean="0">
                <a:solidFill>
                  <a:srgbClr val="FF0000"/>
                </a:solidFill>
                <a:cs typeface="+mn-cs"/>
              </a:rPr>
              <a:t>IQ </a:t>
            </a:r>
            <a:r>
              <a:rPr lang="en-US" altLang="zh-CN" sz="2000" dirty="0">
                <a:solidFill>
                  <a:srgbClr val="FF0000"/>
                </a:solidFill>
                <a:cs typeface="+mn-cs"/>
              </a:rPr>
              <a:t>imbalance </a:t>
            </a:r>
            <a:r>
              <a:rPr lang="en-US" altLang="zh-CN" sz="2000" dirty="0">
                <a:solidFill>
                  <a:schemeClr val="tx1"/>
                </a:solidFill>
                <a:cs typeface="+mn-cs"/>
              </a:rPr>
              <a:t>can be well estimated and compensated in reception for both SC and OFDM with </a:t>
            </a:r>
            <a:r>
              <a:rPr lang="en-US" altLang="zh-CN" sz="2000" dirty="0" smtClean="0">
                <a:solidFill>
                  <a:schemeClr val="tx1"/>
                </a:solidFill>
                <a:cs typeface="+mn-cs"/>
              </a:rPr>
              <a:t>an </a:t>
            </a:r>
            <a:r>
              <a:rPr lang="en-US" altLang="zh-CN" sz="2000" dirty="0" smtClean="0">
                <a:solidFill>
                  <a:srgbClr val="FF0000"/>
                </a:solidFill>
                <a:cs typeface="+mn-cs"/>
              </a:rPr>
              <a:t>assisted sequence (How to design it to reduce complexity?)</a:t>
            </a:r>
            <a:endParaRPr lang="en-US" altLang="zh-CN" sz="2000" dirty="0">
              <a:solidFill>
                <a:schemeClr val="tx1"/>
              </a:solidFill>
              <a:cs typeface="+mn-cs"/>
            </a:endParaRPr>
          </a:p>
          <a:p>
            <a:r>
              <a:rPr lang="en-US" altLang="zh-CN" sz="2000" dirty="0">
                <a:solidFill>
                  <a:srgbClr val="FF0000"/>
                </a:solidFill>
                <a:cs typeface="+mn-cs"/>
              </a:rPr>
              <a:t>Phase noise </a:t>
            </a:r>
            <a:r>
              <a:rPr lang="en-US" altLang="zh-CN" sz="2000" dirty="0">
                <a:solidFill>
                  <a:schemeClr val="tx1"/>
                </a:solidFill>
                <a:cs typeface="+mn-cs"/>
              </a:rPr>
              <a:t>and </a:t>
            </a:r>
            <a:r>
              <a:rPr lang="en-US" altLang="zh-CN" sz="2000" dirty="0">
                <a:solidFill>
                  <a:srgbClr val="FF0000"/>
                </a:solidFill>
                <a:cs typeface="+mn-cs"/>
              </a:rPr>
              <a:t>PA nonlinearity </a:t>
            </a:r>
            <a:r>
              <a:rPr lang="en-US" altLang="zh-CN" sz="2000" dirty="0">
                <a:solidFill>
                  <a:schemeClr val="tx1"/>
                </a:solidFill>
                <a:cs typeface="+mn-cs"/>
              </a:rPr>
              <a:t>will be </a:t>
            </a:r>
            <a:r>
              <a:rPr lang="en-US" altLang="zh-CN" sz="2000" dirty="0" smtClean="0">
                <a:solidFill>
                  <a:schemeClr val="tx1"/>
                </a:solidFill>
                <a:cs typeface="+mn-cs"/>
              </a:rPr>
              <a:t>considered. </a:t>
            </a:r>
            <a:r>
              <a:rPr lang="en-US" altLang="zh-CN" sz="2000" dirty="0">
                <a:solidFill>
                  <a:schemeClr val="tx1"/>
                </a:solidFill>
                <a:cs typeface="+mn-cs"/>
              </a:rPr>
              <a:t>Models and the corresponding parameter settings for these two impairments </a:t>
            </a:r>
            <a:r>
              <a:rPr lang="en-US" altLang="zh-CN" sz="2000" dirty="0" smtClean="0">
                <a:solidFill>
                  <a:schemeClr val="tx1"/>
                </a:solidFill>
                <a:cs typeface="+mn-cs"/>
              </a:rPr>
              <a:t>are referred </a:t>
            </a:r>
            <a:r>
              <a:rPr lang="en-US" altLang="zh-CN" sz="2000" dirty="0">
                <a:solidFill>
                  <a:schemeClr val="tx1"/>
                </a:solidFill>
                <a:cs typeface="+mn-cs"/>
              </a:rPr>
              <a:t>to [1</a:t>
            </a:r>
            <a:r>
              <a:rPr lang="en-US" altLang="zh-CN" sz="2000" dirty="0" smtClean="0">
                <a:solidFill>
                  <a:schemeClr val="tx1"/>
                </a:solidFill>
                <a:cs typeface="+mn-cs"/>
              </a:rPr>
              <a:t>]</a:t>
            </a:r>
            <a:endParaRPr lang="en-US" altLang="zh-CN" sz="2000" dirty="0">
              <a:solidFill>
                <a:schemeClr val="tx1"/>
              </a:solidFill>
              <a:cs typeface="+mn-cs"/>
            </a:endParaRPr>
          </a:p>
          <a:p>
            <a:r>
              <a:rPr lang="en-US" altLang="zh-CN" sz="2000" dirty="0">
                <a:solidFill>
                  <a:schemeClr val="tx1"/>
                </a:solidFill>
                <a:cs typeface="+mn-cs"/>
              </a:rPr>
              <a:t>Carrier and timing synchronization </a:t>
            </a:r>
            <a:r>
              <a:rPr lang="en-US" altLang="zh-CN" sz="2000" dirty="0" smtClean="0">
                <a:solidFill>
                  <a:schemeClr val="tx1"/>
                </a:solidFill>
                <a:cs typeface="+mn-cs"/>
              </a:rPr>
              <a:t>are assumed perfect</a:t>
            </a:r>
            <a:endParaRPr lang="en-US" altLang="zh-CN" sz="2000" dirty="0">
              <a:solidFill>
                <a:schemeClr val="tx1"/>
              </a:solidFill>
              <a:cs typeface="+mn-cs"/>
            </a:endParaRPr>
          </a:p>
          <a:p>
            <a:r>
              <a:rPr lang="en-US" altLang="zh-CN" sz="2000" dirty="0">
                <a:solidFill>
                  <a:schemeClr val="tx1"/>
                </a:solidFill>
                <a:cs typeface="+mn-cs"/>
              </a:rPr>
              <a:t>SC-FDE with </a:t>
            </a:r>
            <a:r>
              <a:rPr lang="en-US" altLang="zh-CN" sz="2000" dirty="0" smtClean="0">
                <a:solidFill>
                  <a:schemeClr val="tx1"/>
                </a:solidFill>
                <a:cs typeface="+mn-cs"/>
              </a:rPr>
              <a:t>MMSE </a:t>
            </a:r>
            <a:r>
              <a:rPr lang="en-US" altLang="zh-CN" sz="2000" dirty="0" smtClean="0"/>
              <a:t>and OFDM with MMSE</a:t>
            </a:r>
            <a:r>
              <a:rPr lang="en-US" altLang="zh-CN" sz="2000" dirty="0" smtClean="0">
                <a:solidFill>
                  <a:schemeClr val="tx1"/>
                </a:solidFill>
                <a:cs typeface="+mn-cs"/>
              </a:rPr>
              <a:t> are adopted </a:t>
            </a:r>
            <a:r>
              <a:rPr lang="en-US" altLang="zh-CN" sz="2000" dirty="0">
                <a:solidFill>
                  <a:schemeClr val="tx1"/>
                </a:solidFill>
                <a:cs typeface="+mn-cs"/>
              </a:rPr>
              <a:t>to eliminate ISI</a:t>
            </a:r>
          </a:p>
          <a:p>
            <a:r>
              <a:rPr lang="en-US" altLang="zh-CN" sz="2000" dirty="0">
                <a:solidFill>
                  <a:schemeClr val="tx1"/>
                </a:solidFill>
                <a:cs typeface="+mn-cs"/>
              </a:rPr>
              <a:t>Different </a:t>
            </a:r>
            <a:r>
              <a:rPr lang="en-US" altLang="zh-CN" sz="2000" dirty="0" smtClean="0">
                <a:solidFill>
                  <a:schemeClr val="tx1"/>
                </a:solidFill>
                <a:cs typeface="+mn-cs"/>
              </a:rPr>
              <a:t>OBOs </a:t>
            </a:r>
            <a:r>
              <a:rPr lang="en-US" altLang="zh-CN" sz="2000" dirty="0">
                <a:solidFill>
                  <a:schemeClr val="tx1"/>
                </a:solidFill>
                <a:cs typeface="+mn-cs"/>
              </a:rPr>
              <a:t>(Output </a:t>
            </a:r>
            <a:r>
              <a:rPr lang="en-US" altLang="zh-CN" sz="2000" dirty="0" err="1">
                <a:solidFill>
                  <a:schemeClr val="tx1"/>
                </a:solidFill>
                <a:cs typeface="+mn-cs"/>
              </a:rPr>
              <a:t>Backoff</a:t>
            </a:r>
            <a:r>
              <a:rPr lang="en-US" altLang="zh-CN" sz="2000" dirty="0">
                <a:solidFill>
                  <a:schemeClr val="tx1"/>
                </a:solidFill>
                <a:cs typeface="+mn-cs"/>
              </a:rPr>
              <a:t>) are exploited to evaluate the effect of PA </a:t>
            </a:r>
            <a:r>
              <a:rPr lang="en-US" altLang="zh-CN" sz="2000" dirty="0" smtClean="0">
                <a:solidFill>
                  <a:schemeClr val="tx1"/>
                </a:solidFill>
                <a:cs typeface="+mn-cs"/>
              </a:rPr>
              <a:t>nonlinearity</a:t>
            </a:r>
          </a:p>
          <a:p>
            <a:r>
              <a:rPr lang="en-US" altLang="zh-CN" sz="2000" dirty="0" smtClean="0"/>
              <a:t>Standard channel model is adopted according to [1] and [4]</a:t>
            </a:r>
            <a:endParaRPr lang="en-US" altLang="zh-CN" sz="2000" dirty="0">
              <a:solidFill>
                <a:schemeClr val="tx1"/>
              </a:solidFill>
              <a:cs typeface="+mn-cs"/>
            </a:endParaRPr>
          </a:p>
        </p:txBody>
      </p:sp>
    </p:spTree>
    <p:extLst>
      <p:ext uri="{BB962C8B-B14F-4D97-AF65-F5344CB8AC3E}">
        <p14:creationId xmlns:p14="http://schemas.microsoft.com/office/powerpoint/2010/main" val="2482897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SC-PHY MCS</a:t>
            </a:r>
            <a:endParaRPr lang="zh-CN" altLang="en-US" dirty="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871829"/>
            <a:ext cx="7911118" cy="4077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圆角矩形 2"/>
          <p:cNvSpPr/>
          <p:nvPr/>
        </p:nvSpPr>
        <p:spPr>
          <a:xfrm>
            <a:off x="2267744" y="2492896"/>
            <a:ext cx="864096" cy="141765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2267744" y="3933056"/>
            <a:ext cx="864096" cy="1030613"/>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2267744" y="5013177"/>
            <a:ext cx="864096" cy="792088"/>
          </a:xfrm>
          <a:prstGeom prst="roundRect">
            <a:avLst/>
          </a:prstGeom>
          <a:no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5236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LOS-Ideal</a:t>
            </a:r>
            <a:endParaRPr lang="zh-CN" altLang="en-US" dirty="0"/>
          </a:p>
        </p:txBody>
      </p:sp>
      <p:pic>
        <p:nvPicPr>
          <p:cNvPr id="2051"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6397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OBO=8dB</a:t>
            </a:r>
            <a:endParaRPr lang="zh-CN" alt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30338"/>
            <a:ext cx="7200000"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5950520" y="1988840"/>
            <a:ext cx="2160240" cy="2031325"/>
          </a:xfrm>
          <a:prstGeom prst="rect">
            <a:avLst/>
          </a:prstGeom>
          <a:solidFill>
            <a:schemeClr val="bg1"/>
          </a:solidFill>
          <a:ln>
            <a:solidFill>
              <a:schemeClr val="tx1"/>
            </a:solidFill>
          </a:ln>
        </p:spPr>
        <p:txBody>
          <a:bodyPr wrap="square">
            <a:spAutoFit/>
          </a:bodyPr>
          <a:lstStyle/>
          <a:p>
            <a:r>
              <a:rPr lang="en-US" altLang="zh-CN" dirty="0"/>
              <a:t>Phase noise has a negligible effect on SC-BPSK and QPSK, but  a significant impact on 16QAM, not to mention 64QAM</a:t>
            </a:r>
          </a:p>
        </p:txBody>
      </p:sp>
    </p:spTree>
    <p:extLst>
      <p:ext uri="{BB962C8B-B14F-4D97-AF65-F5344CB8AC3E}">
        <p14:creationId xmlns:p14="http://schemas.microsoft.com/office/powerpoint/2010/main" val="1482603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吉祥如意">
  <a:themeElements>
    <a:clrScheme name="吉祥如意 1">
      <a:dk1>
        <a:srgbClr val="000000"/>
      </a:dk1>
      <a:lt1>
        <a:srgbClr val="FFFFFF"/>
      </a:lt1>
      <a:dk2>
        <a:srgbClr val="E40000"/>
      </a:dk2>
      <a:lt2>
        <a:srgbClr val="DDDDDD"/>
      </a:lt2>
      <a:accent1>
        <a:srgbClr val="E1F4FF"/>
      </a:accent1>
      <a:accent2>
        <a:srgbClr val="FFE2C5"/>
      </a:accent2>
      <a:accent3>
        <a:srgbClr val="FFFFFF"/>
      </a:accent3>
      <a:accent4>
        <a:srgbClr val="000000"/>
      </a:accent4>
      <a:accent5>
        <a:srgbClr val="EEF8FF"/>
      </a:accent5>
      <a:accent6>
        <a:srgbClr val="E7CDB2"/>
      </a:accent6>
      <a:hlink>
        <a:srgbClr val="0066CC"/>
      </a:hlink>
      <a:folHlink>
        <a:srgbClr val="9F9FBF"/>
      </a:folHlink>
    </a:clrScheme>
    <a:fontScheme name="吉祥如意">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吉祥如意 1">
        <a:dk1>
          <a:srgbClr val="000000"/>
        </a:dk1>
        <a:lt1>
          <a:srgbClr val="FFFFFF"/>
        </a:lt1>
        <a:dk2>
          <a:srgbClr val="E40000"/>
        </a:dk2>
        <a:lt2>
          <a:srgbClr val="DDDDDD"/>
        </a:lt2>
        <a:accent1>
          <a:srgbClr val="E1F4FF"/>
        </a:accent1>
        <a:accent2>
          <a:srgbClr val="FFE2C5"/>
        </a:accent2>
        <a:accent3>
          <a:srgbClr val="FFFFFF"/>
        </a:accent3>
        <a:accent4>
          <a:srgbClr val="000000"/>
        </a:accent4>
        <a:accent5>
          <a:srgbClr val="EEF8FF"/>
        </a:accent5>
        <a:accent6>
          <a:srgbClr val="E7CDB2"/>
        </a:accent6>
        <a:hlink>
          <a:srgbClr val="0066CC"/>
        </a:hlink>
        <a:folHlink>
          <a:srgbClr val="9F9FBF"/>
        </a:folHlink>
      </a:clrScheme>
      <a:clrMap bg1="lt1" tx1="dk1" bg2="lt2" tx2="dk2" accent1="accent1" accent2="accent2" accent3="accent3" accent4="accent4" accent5="accent5" accent6="accent6" hlink="hlink" folHlink="folHlink"/>
    </a:extraClrScheme>
    <a:extraClrScheme>
      <a:clrScheme name="吉祥如意 2">
        <a:dk1>
          <a:srgbClr val="59582D"/>
        </a:dk1>
        <a:lt1>
          <a:srgbClr val="EAEAEA"/>
        </a:lt1>
        <a:dk2>
          <a:srgbClr val="666699"/>
        </a:dk2>
        <a:lt2>
          <a:srgbClr val="D9D9D9"/>
        </a:lt2>
        <a:accent1>
          <a:srgbClr val="CCECFF"/>
        </a:accent1>
        <a:accent2>
          <a:srgbClr val="B2D2C7"/>
        </a:accent2>
        <a:accent3>
          <a:srgbClr val="F3F3F3"/>
        </a:accent3>
        <a:accent4>
          <a:srgbClr val="4B4A25"/>
        </a:accent4>
        <a:accent5>
          <a:srgbClr val="E2F4FF"/>
        </a:accent5>
        <a:accent6>
          <a:srgbClr val="A1BEB4"/>
        </a:accent6>
        <a:hlink>
          <a:srgbClr val="993366"/>
        </a:hlink>
        <a:folHlink>
          <a:srgbClr val="92B9E0"/>
        </a:folHlink>
      </a:clrScheme>
      <a:clrMap bg1="lt1" tx1="dk1" bg2="lt2" tx2="dk2" accent1="accent1" accent2="accent2" accent3="accent3" accent4="accent4" accent5="accent5" accent6="accent6" hlink="hlink" folHlink="folHlink"/>
    </a:extraClrScheme>
    <a:extraClrScheme>
      <a:clrScheme name="吉祥如意 3">
        <a:dk1>
          <a:srgbClr val="000099"/>
        </a:dk1>
        <a:lt1>
          <a:srgbClr val="FFFFCC"/>
        </a:lt1>
        <a:dk2>
          <a:srgbClr val="004000"/>
        </a:dk2>
        <a:lt2>
          <a:srgbClr val="FFD9B3"/>
        </a:lt2>
        <a:accent1>
          <a:srgbClr val="FFD9D9"/>
        </a:accent1>
        <a:accent2>
          <a:srgbClr val="DDDDDD"/>
        </a:accent2>
        <a:accent3>
          <a:srgbClr val="FFFFE2"/>
        </a:accent3>
        <a:accent4>
          <a:srgbClr val="000082"/>
        </a:accent4>
        <a:accent5>
          <a:srgbClr val="FFE9E9"/>
        </a:accent5>
        <a:accent6>
          <a:srgbClr val="C8C8C8"/>
        </a:accent6>
        <a:hlink>
          <a:srgbClr val="FF0000"/>
        </a:hlink>
        <a:folHlink>
          <a:srgbClr val="FFAB57"/>
        </a:folHlink>
      </a:clrScheme>
      <a:clrMap bg1="lt1" tx1="dk1" bg2="lt2" tx2="dk2" accent1="accent1" accent2="accent2" accent3="accent3" accent4="accent4" accent5="accent5" accent6="accent6" hlink="hlink" folHlink="folHlink"/>
    </a:extraClrScheme>
    <a:extraClrScheme>
      <a:clrScheme name="吉祥如意 4">
        <a:dk1>
          <a:srgbClr val="000000"/>
        </a:dk1>
        <a:lt1>
          <a:srgbClr val="DCE8E2"/>
        </a:lt1>
        <a:dk2>
          <a:srgbClr val="0033CC"/>
        </a:dk2>
        <a:lt2>
          <a:srgbClr val="C4C4D8"/>
        </a:lt2>
        <a:accent1>
          <a:srgbClr val="FFFFFF"/>
        </a:accent1>
        <a:accent2>
          <a:srgbClr val="A9CFB1"/>
        </a:accent2>
        <a:accent3>
          <a:srgbClr val="EBF2EE"/>
        </a:accent3>
        <a:accent4>
          <a:srgbClr val="000000"/>
        </a:accent4>
        <a:accent5>
          <a:srgbClr val="FFFFFF"/>
        </a:accent5>
        <a:accent6>
          <a:srgbClr val="99BBA0"/>
        </a:accent6>
        <a:hlink>
          <a:srgbClr val="CC3300"/>
        </a:hlink>
        <a:folHlink>
          <a:srgbClr val="666699"/>
        </a:folHlink>
      </a:clrScheme>
      <a:clrMap bg1="lt1" tx1="dk1" bg2="lt2" tx2="dk2" accent1="accent1" accent2="accent2" accent3="accent3" accent4="accent4" accent5="accent5" accent6="accent6" hlink="hlink" folHlink="folHlink"/>
    </a:extraClrScheme>
    <a:extraClrScheme>
      <a:clrScheme name="吉祥如意 5">
        <a:dk1>
          <a:srgbClr val="606090"/>
        </a:dk1>
        <a:lt1>
          <a:srgbClr val="E5FFFF"/>
        </a:lt1>
        <a:dk2>
          <a:srgbClr val="0000CC"/>
        </a:dk2>
        <a:lt2>
          <a:srgbClr val="91DAFF"/>
        </a:lt2>
        <a:accent1>
          <a:srgbClr val="EAEAEA"/>
        </a:accent1>
        <a:accent2>
          <a:srgbClr val="FFE2C5"/>
        </a:accent2>
        <a:accent3>
          <a:srgbClr val="F0FFFF"/>
        </a:accent3>
        <a:accent4>
          <a:srgbClr val="51517A"/>
        </a:accent4>
        <a:accent5>
          <a:srgbClr val="F3F3F3"/>
        </a:accent5>
        <a:accent6>
          <a:srgbClr val="E7CDB2"/>
        </a:accent6>
        <a:hlink>
          <a:srgbClr val="000000"/>
        </a:hlink>
        <a:folHlink>
          <a:srgbClr val="3DB77A"/>
        </a:folHlink>
      </a:clrScheme>
      <a:clrMap bg1="lt1" tx1="dk1" bg2="lt2" tx2="dk2" accent1="accent1" accent2="accent2" accent3="accent3" accent4="accent4" accent5="accent5" accent6="accent6" hlink="hlink" folHlink="folHlink"/>
    </a:extraClrScheme>
    <a:extraClrScheme>
      <a:clrScheme name="吉祥如意 6">
        <a:dk1>
          <a:srgbClr val="CC0066"/>
        </a:dk1>
        <a:lt1>
          <a:srgbClr val="FFDDBB"/>
        </a:lt1>
        <a:dk2>
          <a:srgbClr val="000000"/>
        </a:dk2>
        <a:lt2>
          <a:srgbClr val="C0C0C0"/>
        </a:lt2>
        <a:accent1>
          <a:srgbClr val="FFFFCC"/>
        </a:accent1>
        <a:accent2>
          <a:srgbClr val="FFFFFF"/>
        </a:accent2>
        <a:accent3>
          <a:srgbClr val="FFEBDA"/>
        </a:accent3>
        <a:accent4>
          <a:srgbClr val="AE0056"/>
        </a:accent4>
        <a:accent5>
          <a:srgbClr val="FFFFE2"/>
        </a:accent5>
        <a:accent6>
          <a:srgbClr val="E7E7E7"/>
        </a:accent6>
        <a:hlink>
          <a:srgbClr val="0066CC"/>
        </a:hlink>
        <a:folHlink>
          <a:srgbClr val="8EB37D"/>
        </a:folHlink>
      </a:clrScheme>
      <a:clrMap bg1="lt1" tx1="dk1" bg2="lt2" tx2="dk2" accent1="accent1" accent2="accent2" accent3="accent3" accent4="accent4" accent5="accent5" accent6="accent6" hlink="hlink" folHlink="folHlink"/>
    </a:extraClrScheme>
    <a:extraClrScheme>
      <a:clrScheme name="吉祥如意 7">
        <a:dk1>
          <a:srgbClr val="B60000"/>
        </a:dk1>
        <a:lt1>
          <a:srgbClr val="FFFF99"/>
        </a:lt1>
        <a:dk2>
          <a:srgbClr val="800000"/>
        </a:dk2>
        <a:lt2>
          <a:srgbClr val="FFFFFF"/>
        </a:lt2>
        <a:accent1>
          <a:srgbClr val="9888A4"/>
        </a:accent1>
        <a:accent2>
          <a:srgbClr val="A9335D"/>
        </a:accent2>
        <a:accent3>
          <a:srgbClr val="C0AAAA"/>
        </a:accent3>
        <a:accent4>
          <a:srgbClr val="DADA82"/>
        </a:accent4>
        <a:accent5>
          <a:srgbClr val="CAC3CF"/>
        </a:accent5>
        <a:accent6>
          <a:srgbClr val="992D53"/>
        </a:accent6>
        <a:hlink>
          <a:srgbClr val="CCECFF"/>
        </a:hlink>
        <a:folHlink>
          <a:srgbClr val="FF6600"/>
        </a:folHlink>
      </a:clrScheme>
      <a:clrMap bg1="dk2" tx1="lt1" bg2="dk1" tx2="lt2" accent1="accent1" accent2="accent2" accent3="accent3" accent4="accent4" accent5="accent5" accent6="accent6" hlink="hlink" folHlink="folHlink"/>
    </a:extraClrScheme>
    <a:extraClrScheme>
      <a:clrScheme name="吉祥如意 8">
        <a:dk1>
          <a:srgbClr val="808080"/>
        </a:dk1>
        <a:lt1>
          <a:srgbClr val="FFFFFF"/>
        </a:lt1>
        <a:dk2>
          <a:srgbClr val="1C1C1C"/>
        </a:dk2>
        <a:lt2>
          <a:srgbClr val="FFFF66"/>
        </a:lt2>
        <a:accent1>
          <a:srgbClr val="9898BA"/>
        </a:accent1>
        <a:accent2>
          <a:srgbClr val="777777"/>
        </a:accent2>
        <a:accent3>
          <a:srgbClr val="ABABAB"/>
        </a:accent3>
        <a:accent4>
          <a:srgbClr val="DADADA"/>
        </a:accent4>
        <a:accent5>
          <a:srgbClr val="CACAD9"/>
        </a:accent5>
        <a:accent6>
          <a:srgbClr val="6B6B6B"/>
        </a:accent6>
        <a:hlink>
          <a:srgbClr val="CCFF99"/>
        </a:hlink>
        <a:folHlink>
          <a:srgbClr val="E43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CDESIGNN</Template>
  <TotalTime>11434</TotalTime>
  <Words>1116</Words>
  <Application>Microsoft Office PowerPoint</Application>
  <PresentationFormat>全屏显示(4:3)</PresentationFormat>
  <Paragraphs>114</Paragraphs>
  <Slides>23</Slides>
  <Notes>23</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吉祥如意</vt:lpstr>
      <vt:lpstr>China Wireless Personal Area Network (C-WPAN) Group  No:  NITS-10-xxx-xx-WPAN  Title：Performance Evaluation for 60GHz mmWave Communications with RF Impairments</vt:lpstr>
      <vt:lpstr>PowerPoint 演示文稿</vt:lpstr>
      <vt:lpstr>Outline</vt:lpstr>
      <vt:lpstr>Motivation</vt:lpstr>
      <vt:lpstr>PA Feature</vt:lpstr>
      <vt:lpstr>Simulation Considerations</vt:lpstr>
      <vt:lpstr>SC-PHY MCS</vt:lpstr>
      <vt:lpstr>LOS-Ideal</vt:lpstr>
      <vt:lpstr>OBO=8dB</vt:lpstr>
      <vt:lpstr>OBO=4dB</vt:lpstr>
      <vt:lpstr>OBO=0.5dB</vt:lpstr>
      <vt:lpstr>Comparison Result</vt:lpstr>
      <vt:lpstr>OFDM-PHY MCS</vt:lpstr>
      <vt:lpstr>LOS-Ideal</vt:lpstr>
      <vt:lpstr>LOS with Phase Noise</vt:lpstr>
      <vt:lpstr>OBO=8dB</vt:lpstr>
      <vt:lpstr>OBO=4dB</vt:lpstr>
      <vt:lpstr>Comparison Result</vt:lpstr>
      <vt:lpstr>SC VS OFDM</vt:lpstr>
      <vt:lpstr>Question</vt:lpstr>
      <vt:lpstr>Conclusions</vt:lpstr>
      <vt:lpstr>References</vt:lpstr>
      <vt:lpstr>PowerPoint 演示文稿</vt:lpstr>
    </vt:vector>
  </TitlesOfParts>
  <Company>xyz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Chinese WPAN WG</dc:title>
  <dc:creator>Vinno_staff</dc:creator>
  <cp:lastModifiedBy>微软用户</cp:lastModifiedBy>
  <cp:revision>678</cp:revision>
  <dcterms:created xsi:type="dcterms:W3CDTF">2006-02-24T01:46:22Z</dcterms:created>
  <dcterms:modified xsi:type="dcterms:W3CDTF">2012-09-26T05:46:40Z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1267512693</vt:lpwstr>
  </property>
</Properties>
</file>